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79" r:id="rId11"/>
    <p:sldId id="262" r:id="rId12"/>
    <p:sldId id="267" r:id="rId13"/>
    <p:sldId id="268" r:id="rId14"/>
    <p:sldId id="269" r:id="rId15"/>
    <p:sldId id="261" r:id="rId16"/>
    <p:sldId id="278" r:id="rId17"/>
    <p:sldId id="275" r:id="rId18"/>
    <p:sldId id="276" r:id="rId19"/>
    <p:sldId id="277" r:id="rId20"/>
    <p:sldId id="270" r:id="rId21"/>
    <p:sldId id="264" r:id="rId22"/>
    <p:sldId id="266" r:id="rId23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1A7"/>
    <a:srgbClr val="59C3D1"/>
    <a:srgbClr val="A7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4" autoAdjust="0"/>
  </p:normalViewPr>
  <p:slideViewPr>
    <p:cSldViewPr snapToGrid="0">
      <p:cViewPr varScale="1">
        <p:scale>
          <a:sx n="79" d="100"/>
          <a:sy n="79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hir\Documents\RYERSON\CIND119\Group_Project\Confusion_Matrix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Ryerson%20-%20Data%20Analytics\CIND%20119\Final%20Project\Group%20Work\Clean%20Data\Naive%20Bayes%20Weka%20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\Desktop\CIND119\Final%20project\Predictive%20Modelling_DecisionTre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maciver\Downloads\CIND%20119%20Project\Attribute%20sele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2000" dirty="0"/>
              <a:t>ROC point for the best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Sheet2!$B$5</c:f>
              <c:numCache>
                <c:formatCode>General</c:formatCode>
                <c:ptCount val="1"/>
                <c:pt idx="0">
                  <c:v>0.44440000000000002</c:v>
                </c:pt>
              </c:numCache>
            </c:numRef>
          </c:xVal>
          <c:yVal>
            <c:numRef>
              <c:f>Sheet2!$C$5</c:f>
              <c:numCache>
                <c:formatCode>General</c:formatCode>
                <c:ptCount val="1"/>
                <c:pt idx="0">
                  <c:v>0.87670000000000003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58-4D1D-B01C-073DB6018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178943"/>
        <c:axId val="792109231"/>
      </c:scatterChart>
      <c:valAx>
        <c:axId val="78917894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109231"/>
        <c:crosses val="autoZero"/>
        <c:crossBetween val="midCat"/>
      </c:valAx>
      <c:valAx>
        <c:axId val="79210923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178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ROC</a:t>
            </a:r>
            <a:r>
              <a:rPr lang="en-CA" baseline="0" dirty="0"/>
              <a:t> Point for Best Iteration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ROC!$J$1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ROC!$I$2:$I$7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xVal>
          <c:yVal>
            <c:numRef>
              <c:f>ROC!$J$2:$J$7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36-4FF5-A209-3DC25425FD37}"/>
            </c:ext>
          </c:extLst>
        </c:ser>
        <c:ser>
          <c:idx val="1"/>
          <c:order val="1"/>
          <c:tx>
            <c:strRef>
              <c:f>ROC!$A$15</c:f>
              <c:strCache>
                <c:ptCount val="1"/>
                <c:pt idx="0">
                  <c:v>Iter 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ROC!$D$15</c:f>
              <c:numCache>
                <c:formatCode>General</c:formatCode>
                <c:ptCount val="1"/>
                <c:pt idx="0">
                  <c:v>0.21286000000000002</c:v>
                </c:pt>
              </c:numCache>
            </c:numRef>
          </c:xVal>
          <c:yVal>
            <c:numRef>
              <c:f>ROC!$C$15</c:f>
              <c:numCache>
                <c:formatCode>General</c:formatCode>
                <c:ptCount val="1"/>
                <c:pt idx="0">
                  <c:v>0.78713999999999995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36-4FF5-A209-3DC25425F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04543"/>
        <c:axId val="157999135"/>
      </c:scatterChart>
      <c:valAx>
        <c:axId val="15800454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False</a:t>
                </a:r>
                <a:r>
                  <a:rPr lang="en-CA" baseline="0" dirty="0"/>
                  <a:t> Positive Rate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35"/>
        <c:crosses val="autoZero"/>
        <c:crossBetween val="midCat"/>
      </c:valAx>
      <c:valAx>
        <c:axId val="15799913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04543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ROC</a:t>
            </a:r>
          </a:p>
        </c:rich>
      </c:tx>
      <c:layout>
        <c:manualLayout>
          <c:xMode val="edge"/>
          <c:yMode val="edge"/>
          <c:x val="0.45170245532173975"/>
          <c:y val="3.4188034188034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533847872976278E-2"/>
          <c:y val="0.14434947768281101"/>
          <c:w val="0.68210891114338867"/>
          <c:h val="0.73001562838833178"/>
        </c:manualLayout>
      </c:layout>
      <c:scatterChart>
        <c:scatterStyle val="lineMarker"/>
        <c:varyColors val="0"/>
        <c:ser>
          <c:idx val="5"/>
          <c:order val="0"/>
          <c:tx>
            <c:v>ROC Random Curve</c:v>
          </c:tx>
          <c:spPr>
            <a:ln w="25400" cap="sq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name>ROC line </c:name>
            <c:spPr>
              <a:ln w="19050" cap="flat">
                <a:solidFill>
                  <a:srgbClr val="FF0000"/>
                </a:solidFill>
                <a:prstDash val="sysDot"/>
                <a:bevel/>
              </a:ln>
              <a:effectLst/>
            </c:spPr>
            <c:trendlineType val="linear"/>
            <c:dispRSqr val="0"/>
            <c:dispEq val="0"/>
          </c:trendline>
          <c:xVal>
            <c:numRef>
              <c:f>'[Decision Tree Weka Log (2).xlsx]CIND 119 Project'!$R$2:$R$7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xVal>
          <c:yVal>
            <c:numRef>
              <c:f>'[Decision Tree Weka Log (2).xlsx]CIND 119 Project'!$S$2:$S$7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5E-4604-BE45-9177C59AF9A7}"/>
            </c:ext>
          </c:extLst>
        </c:ser>
        <c:ser>
          <c:idx val="0"/>
          <c:order val="1"/>
          <c:tx>
            <c:v>Iter1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Sheet1!$L$29</c:f>
              <c:numCache>
                <c:formatCode>General</c:formatCode>
                <c:ptCount val="1"/>
                <c:pt idx="0">
                  <c:v>0.54</c:v>
                </c:pt>
              </c:numCache>
            </c:numRef>
          </c:xVal>
          <c:yVal>
            <c:numRef>
              <c:f>Sheet1!$K$29</c:f>
              <c:numCache>
                <c:formatCode>General</c:formatCode>
                <c:ptCount val="1"/>
                <c:pt idx="0">
                  <c:v>0.84599999999999997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85E-4604-BE45-9177C59AF9A7}"/>
            </c:ext>
          </c:extLst>
        </c:ser>
        <c:ser>
          <c:idx val="1"/>
          <c:order val="2"/>
          <c:tx>
            <c:v>Iter2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Sheet1!$L$30</c:f>
              <c:numCache>
                <c:formatCode>General</c:formatCode>
                <c:ptCount val="1"/>
                <c:pt idx="0">
                  <c:v>0.495</c:v>
                </c:pt>
              </c:numCache>
            </c:numRef>
          </c:xVal>
          <c:yVal>
            <c:numRef>
              <c:f>Sheet1!$K$30</c:f>
              <c:numCache>
                <c:formatCode>General</c:formatCode>
                <c:ptCount val="1"/>
                <c:pt idx="0">
                  <c:v>0.77600000000000002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5E-4604-BE45-9177C59AF9A7}"/>
            </c:ext>
          </c:extLst>
        </c:ser>
        <c:ser>
          <c:idx val="2"/>
          <c:order val="3"/>
          <c:tx>
            <c:v>Iter3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Sheet1!$L$31</c:f>
              <c:numCache>
                <c:formatCode>General</c:formatCode>
                <c:ptCount val="1"/>
                <c:pt idx="0">
                  <c:v>0.37</c:v>
                </c:pt>
              </c:numCache>
            </c:numRef>
          </c:xVal>
          <c:yVal>
            <c:numRef>
              <c:f>Sheet1!$K$31</c:f>
              <c:numCache>
                <c:formatCode>General</c:formatCode>
                <c:ptCount val="1"/>
                <c:pt idx="0">
                  <c:v>0.67900000000000005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85E-4604-BE45-9177C59AF9A7}"/>
            </c:ext>
          </c:extLst>
        </c:ser>
        <c:ser>
          <c:idx val="3"/>
          <c:order val="4"/>
          <c:tx>
            <c:v>Iter4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Sheet1!$L$32</c:f>
              <c:numCache>
                <c:formatCode>General</c:formatCode>
                <c:ptCount val="1"/>
                <c:pt idx="0">
                  <c:v>0.32300000000000001</c:v>
                </c:pt>
              </c:numCache>
            </c:numRef>
          </c:xVal>
          <c:yVal>
            <c:numRef>
              <c:f>Sheet1!$K$32</c:f>
              <c:numCache>
                <c:formatCode>General</c:formatCode>
                <c:ptCount val="1"/>
                <c:pt idx="0">
                  <c:v>0.622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85E-4604-BE45-9177C59AF9A7}"/>
            </c:ext>
          </c:extLst>
        </c:ser>
        <c:ser>
          <c:idx val="4"/>
          <c:order val="5"/>
          <c:tx>
            <c:strRef>
              <c:f>Sheet1!$J$33</c:f>
              <c:strCache>
                <c:ptCount val="1"/>
                <c:pt idx="0">
                  <c:v>Iter5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Sheet1!$L$33</c:f>
              <c:numCache>
                <c:formatCode>General</c:formatCode>
                <c:ptCount val="1"/>
                <c:pt idx="0">
                  <c:v>0.36</c:v>
                </c:pt>
              </c:numCache>
            </c:numRef>
          </c:xVal>
          <c:yVal>
            <c:numRef>
              <c:f>Sheet1!$K$33</c:f>
              <c:numCache>
                <c:formatCode>General</c:formatCode>
                <c:ptCount val="1"/>
                <c:pt idx="0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85E-4604-BE45-9177C59AF9A7}"/>
            </c:ext>
          </c:extLst>
        </c:ser>
        <c:ser>
          <c:idx val="6"/>
          <c:order val="6"/>
          <c:tx>
            <c:strRef>
              <c:f>Sheet1!$J$34</c:f>
              <c:strCache>
                <c:ptCount val="1"/>
                <c:pt idx="0">
                  <c:v>Iter6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Sheet1!$L$34</c:f>
              <c:numCache>
                <c:formatCode>General</c:formatCode>
                <c:ptCount val="1"/>
                <c:pt idx="0">
                  <c:v>0.31</c:v>
                </c:pt>
              </c:numCache>
            </c:numRef>
          </c:xVal>
          <c:yVal>
            <c:numRef>
              <c:f>Sheet1!$K$34</c:f>
              <c:numCache>
                <c:formatCode>General</c:formatCode>
                <c:ptCount val="1"/>
                <c:pt idx="0">
                  <c:v>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85E-4604-BE45-9177C59AF9A7}"/>
            </c:ext>
          </c:extLst>
        </c:ser>
        <c:ser>
          <c:idx val="7"/>
          <c:order val="7"/>
          <c:tx>
            <c:strRef>
              <c:f>Sheet1!$J$35</c:f>
              <c:strCache>
                <c:ptCount val="1"/>
                <c:pt idx="0">
                  <c:v>Iter9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Sheet1!$L$35</c:f>
              <c:numCache>
                <c:formatCode>General</c:formatCode>
                <c:ptCount val="1"/>
                <c:pt idx="0">
                  <c:v>0.35</c:v>
                </c:pt>
              </c:numCache>
            </c:numRef>
          </c:xVal>
          <c:yVal>
            <c:numRef>
              <c:f>Sheet1!$K$35</c:f>
              <c:numCache>
                <c:formatCode>General</c:formatCode>
                <c:ptCount val="1"/>
                <c:pt idx="0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85E-4604-BE45-9177C59AF9A7}"/>
            </c:ext>
          </c:extLst>
        </c:ser>
        <c:ser>
          <c:idx val="8"/>
          <c:order val="8"/>
          <c:tx>
            <c:strRef>
              <c:f>Sheet1!$J$36</c:f>
              <c:strCache>
                <c:ptCount val="1"/>
                <c:pt idx="0">
                  <c:v>iter10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Sheet1!$L$36</c:f>
              <c:numCache>
                <c:formatCode>General</c:formatCode>
                <c:ptCount val="1"/>
                <c:pt idx="0">
                  <c:v>0.31</c:v>
                </c:pt>
              </c:numCache>
            </c:numRef>
          </c:xVal>
          <c:yVal>
            <c:numRef>
              <c:f>Sheet1!$K$36</c:f>
              <c:numCache>
                <c:formatCode>General</c:formatCode>
                <c:ptCount val="1"/>
                <c:pt idx="0">
                  <c:v>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85E-4604-BE45-9177C59AF9A7}"/>
            </c:ext>
          </c:extLst>
        </c:ser>
        <c:ser>
          <c:idx val="9"/>
          <c:order val="9"/>
          <c:tx>
            <c:strRef>
              <c:f>Sheet1!$J$37</c:f>
              <c:strCache>
                <c:ptCount val="1"/>
                <c:pt idx="0">
                  <c:v>Iter11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Sheet1!$L$37</c:f>
              <c:numCache>
                <c:formatCode>General</c:formatCode>
                <c:ptCount val="1"/>
                <c:pt idx="0">
                  <c:v>0.34</c:v>
                </c:pt>
              </c:numCache>
            </c:numRef>
          </c:xVal>
          <c:yVal>
            <c:numRef>
              <c:f>Sheet1!$K$37</c:f>
              <c:numCache>
                <c:formatCode>General</c:formatCode>
                <c:ptCount val="1"/>
                <c:pt idx="0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785E-4604-BE45-9177C59AF9A7}"/>
            </c:ext>
          </c:extLst>
        </c:ser>
        <c:ser>
          <c:idx val="10"/>
          <c:order val="10"/>
          <c:tx>
            <c:strRef>
              <c:f>Sheet1!$J$38</c:f>
              <c:strCache>
                <c:ptCount val="1"/>
                <c:pt idx="0">
                  <c:v>Iter12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Sheet1!$L$38</c:f>
              <c:numCache>
                <c:formatCode>General</c:formatCode>
                <c:ptCount val="1"/>
                <c:pt idx="0">
                  <c:v>0.34</c:v>
                </c:pt>
              </c:numCache>
            </c:numRef>
          </c:xVal>
          <c:yVal>
            <c:numRef>
              <c:f>Sheet1!$K$38</c:f>
              <c:numCache>
                <c:formatCode>General</c:formatCode>
                <c:ptCount val="1"/>
                <c:pt idx="0">
                  <c:v>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785E-4604-BE45-9177C59AF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446271"/>
        <c:axId val="556957615"/>
      </c:scatterChart>
      <c:valAx>
        <c:axId val="64444627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FPR</a:t>
                </a:r>
              </a:p>
            </c:rich>
          </c:tx>
          <c:layout>
            <c:manualLayout>
              <c:xMode val="edge"/>
              <c:yMode val="edge"/>
              <c:x val="0.42085166254802947"/>
              <c:y val="0.942241066020593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957615"/>
        <c:crosses val="autoZero"/>
        <c:crossBetween val="midCat"/>
      </c:valAx>
      <c:valAx>
        <c:axId val="556957615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TPR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446271"/>
        <c:crosses val="autoZero"/>
        <c:crossBetween val="midCat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77549598998202229"/>
          <c:y val="0.3183910517519406"/>
          <c:w val="0.11131240047505093"/>
          <c:h val="0.59706670536595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BF-4082-B1E6-D2B1819E320D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BF-4082-B1E6-D2B1819E320D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BF-4082-B1E6-D2B1819E32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Sheet4!$A$1:$A$3</c:f>
              <c:strCache>
                <c:ptCount val="3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</c:strCache>
            </c:strRef>
          </c:cat>
          <c:val>
            <c:numRef>
              <c:f>Sheet4!$B$1:$B$3</c:f>
              <c:numCache>
                <c:formatCode>General</c:formatCode>
                <c:ptCount val="3"/>
                <c:pt idx="0">
                  <c:v>293</c:v>
                </c:pt>
                <c:pt idx="1">
                  <c:v>244</c:v>
                </c:pt>
                <c:pt idx="2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BF-4082-B1E6-D2B1819E32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6F7BC-55F1-4D97-8ED9-E2B41E03F468}" type="doc">
      <dgm:prSet loTypeId="urn:microsoft.com/office/officeart/2005/8/layout/process1" loCatId="process" qsTypeId="urn:microsoft.com/office/officeart/2005/8/quickstyle/3d1" qsCatId="3D" csTypeId="urn:microsoft.com/office/officeart/2005/8/colors/accent0_2" csCatId="mainScheme" phldr="1"/>
      <dgm:spPr/>
    </dgm:pt>
    <dgm:pt modelId="{5FCA0632-1279-4AFE-8FED-0CEF3A79191E}">
      <dgm:prSet phldrT="[Text]" custT="1"/>
      <dgm:spPr/>
      <dgm:t>
        <a:bodyPr/>
        <a:lstStyle/>
        <a:p>
          <a:r>
            <a:rPr lang="en-CA" sz="2800" dirty="0"/>
            <a:t>Raw Data</a:t>
          </a:r>
        </a:p>
      </dgm:t>
    </dgm:pt>
    <dgm:pt modelId="{13123FFC-C096-4E05-BFA1-7856F46E82DE}" type="parTrans" cxnId="{6CDAD40B-0B91-4CD2-B53A-CBA322395D77}">
      <dgm:prSet/>
      <dgm:spPr/>
      <dgm:t>
        <a:bodyPr/>
        <a:lstStyle/>
        <a:p>
          <a:endParaRPr lang="en-CA"/>
        </a:p>
      </dgm:t>
    </dgm:pt>
    <dgm:pt modelId="{607F317E-07F4-4809-BACB-1A4D83A74679}" type="sibTrans" cxnId="{6CDAD40B-0B91-4CD2-B53A-CBA322395D77}">
      <dgm:prSet/>
      <dgm:spPr/>
      <dgm:t>
        <a:bodyPr/>
        <a:lstStyle/>
        <a:p>
          <a:endParaRPr lang="en-CA" dirty="0"/>
        </a:p>
      </dgm:t>
    </dgm:pt>
    <dgm:pt modelId="{ED6AF52E-86F2-434D-A898-6C4BFFF00875}">
      <dgm:prSet phldrT="[Text]" custT="1"/>
      <dgm:spPr/>
      <dgm:t>
        <a:bodyPr/>
        <a:lstStyle/>
        <a:p>
          <a:r>
            <a:rPr lang="en-CA" sz="1800" dirty="0"/>
            <a:t>Algorithms: </a:t>
          </a:r>
        </a:p>
        <a:p>
          <a:r>
            <a:rPr lang="en-CA" sz="1800" dirty="0"/>
            <a:t>- Logistic Regression</a:t>
          </a:r>
        </a:p>
        <a:p>
          <a:r>
            <a:rPr lang="en-CA" sz="1800" dirty="0"/>
            <a:t>- Naïve Bayes</a:t>
          </a:r>
        </a:p>
        <a:p>
          <a:r>
            <a:rPr lang="en-CA" sz="1800" dirty="0"/>
            <a:t>- Decision Tree</a:t>
          </a:r>
        </a:p>
        <a:p>
          <a:r>
            <a:rPr lang="en-CA" sz="1800" dirty="0"/>
            <a:t>- Random Forest</a:t>
          </a:r>
        </a:p>
      </dgm:t>
    </dgm:pt>
    <dgm:pt modelId="{AE73DC8F-D83C-4066-AE4E-5F96D6720DB8}" type="parTrans" cxnId="{8E80BB31-5F24-4FDA-AC3F-1FD69C2D0265}">
      <dgm:prSet/>
      <dgm:spPr/>
      <dgm:t>
        <a:bodyPr/>
        <a:lstStyle/>
        <a:p>
          <a:endParaRPr lang="en-CA"/>
        </a:p>
      </dgm:t>
    </dgm:pt>
    <dgm:pt modelId="{ED864F75-4878-44C4-B0D4-205CDD5C2404}" type="sibTrans" cxnId="{8E80BB31-5F24-4FDA-AC3F-1FD69C2D0265}">
      <dgm:prSet/>
      <dgm:spPr/>
      <dgm:t>
        <a:bodyPr/>
        <a:lstStyle/>
        <a:p>
          <a:endParaRPr lang="en-CA" dirty="0"/>
        </a:p>
      </dgm:t>
    </dgm:pt>
    <dgm:pt modelId="{67F1F07E-4AD9-4FDE-BE41-51D49968FACD}">
      <dgm:prSet phldrT="[Text]" custT="1"/>
      <dgm:spPr/>
      <dgm:t>
        <a:bodyPr/>
        <a:lstStyle/>
        <a:p>
          <a:r>
            <a:rPr lang="en-CA" sz="2400" dirty="0"/>
            <a:t>Processing:</a:t>
          </a:r>
        </a:p>
        <a:p>
          <a:r>
            <a:rPr lang="en-CA" sz="2400" dirty="0"/>
            <a:t>- 66% split</a:t>
          </a:r>
        </a:p>
        <a:p>
          <a:r>
            <a:rPr lang="en-CA" sz="2400" dirty="0"/>
            <a:t>- 10 fold CV</a:t>
          </a:r>
        </a:p>
      </dgm:t>
    </dgm:pt>
    <dgm:pt modelId="{1E945BB2-D0BA-4F7D-9CE5-B3458A93C07B}" type="parTrans" cxnId="{999168D6-B947-4E16-9A4A-3B0C0EA9004F}">
      <dgm:prSet/>
      <dgm:spPr/>
      <dgm:t>
        <a:bodyPr/>
        <a:lstStyle/>
        <a:p>
          <a:endParaRPr lang="en-CA"/>
        </a:p>
      </dgm:t>
    </dgm:pt>
    <dgm:pt modelId="{3D4E010E-425F-45D2-A5C8-8358DAB2CDA6}" type="sibTrans" cxnId="{999168D6-B947-4E16-9A4A-3B0C0EA9004F}">
      <dgm:prSet/>
      <dgm:spPr/>
      <dgm:t>
        <a:bodyPr/>
        <a:lstStyle/>
        <a:p>
          <a:endParaRPr lang="en-CA" dirty="0"/>
        </a:p>
      </dgm:t>
    </dgm:pt>
    <dgm:pt modelId="{18F9E641-48C4-49AF-A1FC-0EBA82BC1669}">
      <dgm:prSet phldrT="[Text]" custT="1"/>
      <dgm:spPr/>
      <dgm:t>
        <a:bodyPr/>
        <a:lstStyle/>
        <a:p>
          <a:r>
            <a:rPr lang="en-CA" sz="3200" dirty="0"/>
            <a:t>Output</a:t>
          </a:r>
        </a:p>
      </dgm:t>
    </dgm:pt>
    <dgm:pt modelId="{810284C4-526D-4D37-B84E-A4D2CC62187A}" type="parTrans" cxnId="{0C2AC5CA-141F-4541-BF12-CB57D62DE0F9}">
      <dgm:prSet/>
      <dgm:spPr/>
      <dgm:t>
        <a:bodyPr/>
        <a:lstStyle/>
        <a:p>
          <a:endParaRPr lang="en-CA"/>
        </a:p>
      </dgm:t>
    </dgm:pt>
    <dgm:pt modelId="{DFE4EF67-F8F9-44AA-9AEF-20F3E465F6C9}" type="sibTrans" cxnId="{0C2AC5CA-141F-4541-BF12-CB57D62DE0F9}">
      <dgm:prSet/>
      <dgm:spPr/>
      <dgm:t>
        <a:bodyPr/>
        <a:lstStyle/>
        <a:p>
          <a:endParaRPr lang="en-CA"/>
        </a:p>
      </dgm:t>
    </dgm:pt>
    <dgm:pt modelId="{62E2C429-7522-4292-B4A1-4F3844C91AF1}" type="pres">
      <dgm:prSet presAssocID="{ED46F7BC-55F1-4D97-8ED9-E2B41E03F468}" presName="Name0" presStyleCnt="0">
        <dgm:presLayoutVars>
          <dgm:dir/>
          <dgm:resizeHandles val="exact"/>
        </dgm:presLayoutVars>
      </dgm:prSet>
      <dgm:spPr/>
    </dgm:pt>
    <dgm:pt modelId="{D4F33248-0FBB-40E8-8A90-DAF12E9074F1}" type="pres">
      <dgm:prSet presAssocID="{5FCA0632-1279-4AFE-8FED-0CEF3A79191E}" presName="node" presStyleLbl="node1" presStyleIdx="0" presStyleCnt="4" custScaleX="90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DF589-5943-48CD-BA0B-202FDB6BD6E7}" type="pres">
      <dgm:prSet presAssocID="{607F317E-07F4-4809-BACB-1A4D83A746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5E05A4C-601D-4F83-BF36-A7546C39C463}" type="pres">
      <dgm:prSet presAssocID="{607F317E-07F4-4809-BACB-1A4D83A746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99577E6-8934-47F6-80FB-09B95651CE62}" type="pres">
      <dgm:prSet presAssocID="{ED6AF52E-86F2-434D-A898-6C4BFFF00875}" presName="node" presStyleLbl="node1" presStyleIdx="1" presStyleCnt="4" custScaleX="186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143C4-AA1D-4CAC-98FD-C297D739CDD5}" type="pres">
      <dgm:prSet presAssocID="{ED864F75-4878-44C4-B0D4-205CDD5C240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8A5C0C2-AECE-49CC-B172-C0355D2EB3D6}" type="pres">
      <dgm:prSet presAssocID="{ED864F75-4878-44C4-B0D4-205CDD5C240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726C185-4BA0-4CD4-ABF5-463DE232EBEF}" type="pres">
      <dgm:prSet presAssocID="{67F1F07E-4AD9-4FDE-BE41-51D49968FACD}" presName="node" presStyleLbl="node1" presStyleIdx="2" presStyleCnt="4" custScaleX="1157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1E3F1-BE77-4C14-9F21-29F718344B6B}" type="pres">
      <dgm:prSet presAssocID="{3D4E010E-425F-45D2-A5C8-8358DAB2CDA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15F4DE3-F403-44DE-A21D-25ABD27E4523}" type="pres">
      <dgm:prSet presAssocID="{3D4E010E-425F-45D2-A5C8-8358DAB2CDA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CF9F2F5-5953-411C-827D-F4591B12901F}" type="pres">
      <dgm:prSet presAssocID="{18F9E641-48C4-49AF-A1FC-0EBA82BC1669}" presName="node" presStyleLbl="node1" presStyleIdx="3" presStyleCnt="4" custScaleX="104989" custLinFactNeighborX="4580" custLinFactNeighborY="1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BBA2AD-E0D8-4077-87AA-256F3F055690}" type="presOf" srcId="{5FCA0632-1279-4AFE-8FED-0CEF3A79191E}" destId="{D4F33248-0FBB-40E8-8A90-DAF12E9074F1}" srcOrd="0" destOrd="0" presId="urn:microsoft.com/office/officeart/2005/8/layout/process1"/>
    <dgm:cxn modelId="{4AFBF048-1C7D-49A3-80E4-EF296A8B596A}" type="presOf" srcId="{18F9E641-48C4-49AF-A1FC-0EBA82BC1669}" destId="{7CF9F2F5-5953-411C-827D-F4591B12901F}" srcOrd="0" destOrd="0" presId="urn:microsoft.com/office/officeart/2005/8/layout/process1"/>
    <dgm:cxn modelId="{999168D6-B947-4E16-9A4A-3B0C0EA9004F}" srcId="{ED46F7BC-55F1-4D97-8ED9-E2B41E03F468}" destId="{67F1F07E-4AD9-4FDE-BE41-51D49968FACD}" srcOrd="2" destOrd="0" parTransId="{1E945BB2-D0BA-4F7D-9CE5-B3458A93C07B}" sibTransId="{3D4E010E-425F-45D2-A5C8-8358DAB2CDA6}"/>
    <dgm:cxn modelId="{99C0EF7D-5F6E-41DD-A2E3-246FD5FBD9DC}" type="presOf" srcId="{3D4E010E-425F-45D2-A5C8-8358DAB2CDA6}" destId="{6B51E3F1-BE77-4C14-9F21-29F718344B6B}" srcOrd="0" destOrd="0" presId="urn:microsoft.com/office/officeart/2005/8/layout/process1"/>
    <dgm:cxn modelId="{4390FCAB-ABF9-4D7C-89F2-67F7362CEDA5}" type="presOf" srcId="{ED864F75-4878-44C4-B0D4-205CDD5C2404}" destId="{C04143C4-AA1D-4CAC-98FD-C297D739CDD5}" srcOrd="0" destOrd="0" presId="urn:microsoft.com/office/officeart/2005/8/layout/process1"/>
    <dgm:cxn modelId="{0C2AC5CA-141F-4541-BF12-CB57D62DE0F9}" srcId="{ED46F7BC-55F1-4D97-8ED9-E2B41E03F468}" destId="{18F9E641-48C4-49AF-A1FC-0EBA82BC1669}" srcOrd="3" destOrd="0" parTransId="{810284C4-526D-4D37-B84E-A4D2CC62187A}" sibTransId="{DFE4EF67-F8F9-44AA-9AEF-20F3E465F6C9}"/>
    <dgm:cxn modelId="{B9563339-4D58-4FC5-89E8-DB51F4A73573}" type="presOf" srcId="{3D4E010E-425F-45D2-A5C8-8358DAB2CDA6}" destId="{B15F4DE3-F403-44DE-A21D-25ABD27E4523}" srcOrd="1" destOrd="0" presId="urn:microsoft.com/office/officeart/2005/8/layout/process1"/>
    <dgm:cxn modelId="{6CDAD40B-0B91-4CD2-B53A-CBA322395D77}" srcId="{ED46F7BC-55F1-4D97-8ED9-E2B41E03F468}" destId="{5FCA0632-1279-4AFE-8FED-0CEF3A79191E}" srcOrd="0" destOrd="0" parTransId="{13123FFC-C096-4E05-BFA1-7856F46E82DE}" sibTransId="{607F317E-07F4-4809-BACB-1A4D83A74679}"/>
    <dgm:cxn modelId="{78B09A4D-5056-4CBF-B43E-53EAAC5BEC99}" type="presOf" srcId="{ED6AF52E-86F2-434D-A898-6C4BFFF00875}" destId="{799577E6-8934-47F6-80FB-09B95651CE62}" srcOrd="0" destOrd="0" presId="urn:microsoft.com/office/officeart/2005/8/layout/process1"/>
    <dgm:cxn modelId="{2C2456EE-199B-466D-AF42-9809E406039F}" type="presOf" srcId="{607F317E-07F4-4809-BACB-1A4D83A74679}" destId="{846DF589-5943-48CD-BA0B-202FDB6BD6E7}" srcOrd="0" destOrd="0" presId="urn:microsoft.com/office/officeart/2005/8/layout/process1"/>
    <dgm:cxn modelId="{924DC85A-37B3-43CB-A537-225F3D2ED3DC}" type="presOf" srcId="{607F317E-07F4-4809-BACB-1A4D83A74679}" destId="{55E05A4C-601D-4F83-BF36-A7546C39C463}" srcOrd="1" destOrd="0" presId="urn:microsoft.com/office/officeart/2005/8/layout/process1"/>
    <dgm:cxn modelId="{E85D334B-9342-408C-8F31-0DD1B0D05854}" type="presOf" srcId="{ED46F7BC-55F1-4D97-8ED9-E2B41E03F468}" destId="{62E2C429-7522-4292-B4A1-4F3844C91AF1}" srcOrd="0" destOrd="0" presId="urn:microsoft.com/office/officeart/2005/8/layout/process1"/>
    <dgm:cxn modelId="{C16D5749-E0B3-4B34-9446-B0293FAB2D3C}" type="presOf" srcId="{67F1F07E-4AD9-4FDE-BE41-51D49968FACD}" destId="{D726C185-4BA0-4CD4-ABF5-463DE232EBEF}" srcOrd="0" destOrd="0" presId="urn:microsoft.com/office/officeart/2005/8/layout/process1"/>
    <dgm:cxn modelId="{F2AFCA2D-1817-461C-B6E5-591EC61661F9}" type="presOf" srcId="{ED864F75-4878-44C4-B0D4-205CDD5C2404}" destId="{38A5C0C2-AECE-49CC-B172-C0355D2EB3D6}" srcOrd="1" destOrd="0" presId="urn:microsoft.com/office/officeart/2005/8/layout/process1"/>
    <dgm:cxn modelId="{8E80BB31-5F24-4FDA-AC3F-1FD69C2D0265}" srcId="{ED46F7BC-55F1-4D97-8ED9-E2B41E03F468}" destId="{ED6AF52E-86F2-434D-A898-6C4BFFF00875}" srcOrd="1" destOrd="0" parTransId="{AE73DC8F-D83C-4066-AE4E-5F96D6720DB8}" sibTransId="{ED864F75-4878-44C4-B0D4-205CDD5C2404}"/>
    <dgm:cxn modelId="{3F9EC497-324E-418F-A35A-249562A429F5}" type="presParOf" srcId="{62E2C429-7522-4292-B4A1-4F3844C91AF1}" destId="{D4F33248-0FBB-40E8-8A90-DAF12E9074F1}" srcOrd="0" destOrd="0" presId="urn:microsoft.com/office/officeart/2005/8/layout/process1"/>
    <dgm:cxn modelId="{D5D979E7-6E77-46B8-AFA5-58CE7E6D5A13}" type="presParOf" srcId="{62E2C429-7522-4292-B4A1-4F3844C91AF1}" destId="{846DF589-5943-48CD-BA0B-202FDB6BD6E7}" srcOrd="1" destOrd="0" presId="urn:microsoft.com/office/officeart/2005/8/layout/process1"/>
    <dgm:cxn modelId="{4F7DDF36-D13E-41E4-A85B-A6C229B2C064}" type="presParOf" srcId="{846DF589-5943-48CD-BA0B-202FDB6BD6E7}" destId="{55E05A4C-601D-4F83-BF36-A7546C39C463}" srcOrd="0" destOrd="0" presId="urn:microsoft.com/office/officeart/2005/8/layout/process1"/>
    <dgm:cxn modelId="{3099FEC8-FB04-4888-B9D3-19C9DDA97D06}" type="presParOf" srcId="{62E2C429-7522-4292-B4A1-4F3844C91AF1}" destId="{799577E6-8934-47F6-80FB-09B95651CE62}" srcOrd="2" destOrd="0" presId="urn:microsoft.com/office/officeart/2005/8/layout/process1"/>
    <dgm:cxn modelId="{439BC375-F9A2-42B3-B19F-058C93C0C00D}" type="presParOf" srcId="{62E2C429-7522-4292-B4A1-4F3844C91AF1}" destId="{C04143C4-AA1D-4CAC-98FD-C297D739CDD5}" srcOrd="3" destOrd="0" presId="urn:microsoft.com/office/officeart/2005/8/layout/process1"/>
    <dgm:cxn modelId="{5992FE4F-4856-4ACF-8C11-D2C9D9E7E578}" type="presParOf" srcId="{C04143C4-AA1D-4CAC-98FD-C297D739CDD5}" destId="{38A5C0C2-AECE-49CC-B172-C0355D2EB3D6}" srcOrd="0" destOrd="0" presId="urn:microsoft.com/office/officeart/2005/8/layout/process1"/>
    <dgm:cxn modelId="{77854A04-DA41-4C87-A12E-57273EBF71B5}" type="presParOf" srcId="{62E2C429-7522-4292-B4A1-4F3844C91AF1}" destId="{D726C185-4BA0-4CD4-ABF5-463DE232EBEF}" srcOrd="4" destOrd="0" presId="urn:microsoft.com/office/officeart/2005/8/layout/process1"/>
    <dgm:cxn modelId="{FCBD168C-4676-4341-ACE0-C6C21EA92EA9}" type="presParOf" srcId="{62E2C429-7522-4292-B4A1-4F3844C91AF1}" destId="{6B51E3F1-BE77-4C14-9F21-29F718344B6B}" srcOrd="5" destOrd="0" presId="urn:microsoft.com/office/officeart/2005/8/layout/process1"/>
    <dgm:cxn modelId="{DA113DDD-1ECD-4AD3-95ED-41850174EA4D}" type="presParOf" srcId="{6B51E3F1-BE77-4C14-9F21-29F718344B6B}" destId="{B15F4DE3-F403-44DE-A21D-25ABD27E4523}" srcOrd="0" destOrd="0" presId="urn:microsoft.com/office/officeart/2005/8/layout/process1"/>
    <dgm:cxn modelId="{955EB33C-410A-4682-9EFA-3E1742837940}" type="presParOf" srcId="{62E2C429-7522-4292-B4A1-4F3844C91AF1}" destId="{7CF9F2F5-5953-411C-827D-F4591B1290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33248-0FBB-40E8-8A90-DAF12E9074F1}">
      <dsp:nvSpPr>
        <dsp:cNvPr id="0" name=""/>
        <dsp:cNvSpPr/>
      </dsp:nvSpPr>
      <dsp:spPr>
        <a:xfrm>
          <a:off x="9635" y="809502"/>
          <a:ext cx="1727984" cy="1935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Raw Data</a:t>
          </a:r>
        </a:p>
      </dsp:txBody>
      <dsp:txXfrm>
        <a:off x="60246" y="860113"/>
        <a:ext cx="1626762" cy="1834366"/>
      </dsp:txXfrm>
    </dsp:sp>
    <dsp:sp modelId="{846DF589-5943-48CD-BA0B-202FDB6BD6E7}">
      <dsp:nvSpPr>
        <dsp:cNvPr id="0" name=""/>
        <dsp:cNvSpPr/>
      </dsp:nvSpPr>
      <dsp:spPr>
        <a:xfrm>
          <a:off x="1928426" y="1540696"/>
          <a:ext cx="404510" cy="47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 dirty="0"/>
        </a:p>
      </dsp:txBody>
      <dsp:txXfrm>
        <a:off x="1928426" y="1635336"/>
        <a:ext cx="283157" cy="283920"/>
      </dsp:txXfrm>
    </dsp:sp>
    <dsp:sp modelId="{799577E6-8934-47F6-80FB-09B95651CE62}">
      <dsp:nvSpPr>
        <dsp:cNvPr id="0" name=""/>
        <dsp:cNvSpPr/>
      </dsp:nvSpPr>
      <dsp:spPr>
        <a:xfrm>
          <a:off x="2500846" y="809502"/>
          <a:ext cx="3567705" cy="1935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/>
            <a:t>Algorithms: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/>
            <a:t>- Logistic Regression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/>
            <a:t>- Naïve Bayes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/>
            <a:t>- Decision Tree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/>
            <a:t>- Random Forest</a:t>
          </a:r>
        </a:p>
      </dsp:txBody>
      <dsp:txXfrm>
        <a:off x="2557537" y="866193"/>
        <a:ext cx="3454323" cy="1822206"/>
      </dsp:txXfrm>
    </dsp:sp>
    <dsp:sp modelId="{C04143C4-AA1D-4CAC-98FD-C297D739CDD5}">
      <dsp:nvSpPr>
        <dsp:cNvPr id="0" name=""/>
        <dsp:cNvSpPr/>
      </dsp:nvSpPr>
      <dsp:spPr>
        <a:xfrm>
          <a:off x="6259359" y="1540696"/>
          <a:ext cx="404510" cy="47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 dirty="0"/>
        </a:p>
      </dsp:txBody>
      <dsp:txXfrm>
        <a:off x="6259359" y="1635336"/>
        <a:ext cx="283157" cy="283920"/>
      </dsp:txXfrm>
    </dsp:sp>
    <dsp:sp modelId="{D726C185-4BA0-4CD4-ABF5-463DE232EBEF}">
      <dsp:nvSpPr>
        <dsp:cNvPr id="0" name=""/>
        <dsp:cNvSpPr/>
      </dsp:nvSpPr>
      <dsp:spPr>
        <a:xfrm>
          <a:off x="6831779" y="809502"/>
          <a:ext cx="2209447" cy="1935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Processing: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- 66% split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- 10 fold CV</a:t>
          </a:r>
        </a:p>
      </dsp:txBody>
      <dsp:txXfrm>
        <a:off x="6888470" y="866193"/>
        <a:ext cx="2096065" cy="1822206"/>
      </dsp:txXfrm>
    </dsp:sp>
    <dsp:sp modelId="{6B51E3F1-BE77-4C14-9F21-29F718344B6B}">
      <dsp:nvSpPr>
        <dsp:cNvPr id="0" name=""/>
        <dsp:cNvSpPr/>
      </dsp:nvSpPr>
      <dsp:spPr>
        <a:xfrm rot="25814">
          <a:off x="9234436" y="1551980"/>
          <a:ext cx="409628" cy="47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 dirty="0"/>
        </a:p>
      </dsp:txBody>
      <dsp:txXfrm>
        <a:off x="9234438" y="1646159"/>
        <a:ext cx="286740" cy="283920"/>
      </dsp:txXfrm>
    </dsp:sp>
    <dsp:sp modelId="{7CF9F2F5-5953-411C-827D-F4591B12901F}">
      <dsp:nvSpPr>
        <dsp:cNvPr id="0" name=""/>
        <dsp:cNvSpPr/>
      </dsp:nvSpPr>
      <dsp:spPr>
        <a:xfrm>
          <a:off x="9814089" y="831122"/>
          <a:ext cx="2003261" cy="1935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/>
            <a:t>Output</a:t>
          </a:r>
        </a:p>
      </dsp:txBody>
      <dsp:txXfrm>
        <a:off x="9870780" y="887813"/>
        <a:ext cx="1889879" cy="1822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0.06362</cdr:x>
      <cdr:y>0.12698</cdr:y>
    </cdr:from>
    <cdr:to>
      <cdr:x>0.96555</cdr:x>
      <cdr:y>0.91005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18DE773-6CF1-45F6-91DC-7976599192A0}"/>
            </a:ext>
          </a:extLst>
        </cdr:cNvPr>
        <cdr:cNvCxnSpPr/>
      </cdr:nvCxnSpPr>
      <cdr:spPr>
        <a:xfrm xmlns:a="http://schemas.openxmlformats.org/drawingml/2006/main" flipV="1">
          <a:off x="413359" y="601249"/>
          <a:ext cx="5860550" cy="3707704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0C7FF6-F34E-4803-B8F8-C5D0E938F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3B08E-96B3-44B9-8C33-991301A490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DDFC52-FD8F-45D3-B892-33FC3E2A3B71}" type="datetimeFigureOut">
              <a:rPr lang="en-CA"/>
              <a:pPr>
                <a:defRPr/>
              </a:pPr>
              <a:t>2019-07-24</a:t>
            </a:fld>
            <a:endParaRPr lang="en-CA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30436C-0DA0-470A-B91F-9CBAA4E9E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91E69E-F393-46BC-A06A-4C2502A27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31F05-50BB-46C8-A118-9C39874F27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9CCA-3FAE-4330-A386-785380B45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7F6720-C92F-4ECC-A067-5F7E0EE012E2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F6720-C92F-4ECC-A067-5F7E0EE012E2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14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A3B710CD-C396-4C8E-A045-04AE40519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AC97C97-CEA0-4526-AA89-8A6EABE56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altLang="en-US" dirty="0"/>
              <a:t>Machine Learning algorithms are designed to improve accuracy by reducing the error, but does not take into account class distribution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A377C63-48B7-45FB-9C4A-3390A8C25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C38825F-FE81-4D09-B587-436537D8A3BD}" type="slidenum">
              <a:rPr lang="en-CA" altLang="en-US" smtClean="0"/>
              <a:pPr/>
              <a:t>9</a:t>
            </a:fld>
            <a:endParaRPr lang="en-CA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A3B710CD-C396-4C8E-A045-04AE40519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AC97C97-CEA0-4526-AA89-8A6EABE56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ROC stands for Receiver Operating Characteristic. Used to find out the accuracy of the classifiers.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x axis represents the False Positive Rate (FPR) and its y axis represents the True Positive Rate (TPR)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endParaRPr lang="en-CA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A377C63-48B7-45FB-9C4A-3390A8C25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C38825F-FE81-4D09-B587-436537D8A3BD}" type="slidenum">
              <a:rPr lang="en-CA" altLang="en-US" smtClean="0"/>
              <a:pPr/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6716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AD8ED3AA-598D-4B1D-8B56-FD4E58818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EB4E5981-153A-4F63-8A2E-BA3A0EA20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Steps: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Apply filter on data set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Measure the probability of each value of the class occurring. 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Calculate the probabilities of each instance in the training set given their assigned class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Calculate the probabilities of a class being assigned for each unclassified instance in the test set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Classify each instance in the test set based on the class with the higher probability of being assigned to that instance</a:t>
            </a:r>
            <a:endParaRPr lang="en-CA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0689600-023A-43D2-9E17-C7FFC3A3C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9510AA-7735-483B-976B-C5EBAD91D9CA}" type="slidenum">
              <a:rPr lang="en-CA" altLang="en-US" smtClean="0"/>
              <a:pPr/>
              <a:t>12</a:t>
            </a:fld>
            <a:endParaRPr lang="en-CA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F6720-C92F-4ECC-A067-5F7E0EE012E2}" type="slidenum">
              <a:rPr lang="en-CA" smtClean="0"/>
              <a:pPr>
                <a:defRPr/>
              </a:pPr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53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D231-5DA2-404D-8475-F61795D6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2C4AD-5449-444E-BDEA-D3BB4A654C89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5C61E-C3C8-460E-BA28-5BA283E0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9888-5107-4A74-9A06-111D7828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D660A-F125-496A-9DCF-733CC637DB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3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B175-3A52-40D8-AB73-4F2B5C7D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74F48-8FC3-4B45-96B5-9F3620F0B146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6E33-8D26-4B21-AD71-60E1973F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64CA-619E-4975-91A1-826B70B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8C5FB-2216-4BA8-994A-FE34C217B3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1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A376-D3A1-4AEC-A45E-4971F525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1101A-F045-4226-8235-47620F29682C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D5BA-CE6F-4D6E-A6AF-E25AE02A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D297-F94A-42FB-BE2A-18125EDA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32C8E-00E8-46D9-A4B3-4284E3B65C9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7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3B38-C4E1-441D-902E-2261DD6D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A79FD-3122-4EFE-83A5-540CF90F9DBE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0AD7-3A38-439F-A9CD-3C7CBE75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01F5-288A-46CC-A3C1-29362913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60182-01EC-457D-8AB4-506BC2DD899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5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B8DE-0732-4DAA-98BA-F602E7F5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D5A97-0E37-457A-87D2-F6609897D7BC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B02E-7787-4019-A790-7D447364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F87D-1428-447A-B385-6D6172A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D60BC-9284-4992-A9F8-D3F12F9356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2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13BA92-9AE6-47E1-B87E-62CD617D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02BDE-F00B-4F38-AA74-51A4E5D0A690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0F9E4F-60C6-4A49-A112-C44771C0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1C56FB-01D2-4F88-9AA9-CF71D02E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DD615-88AF-4F37-893A-FDE354E7FE3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2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CBD8A7-33DF-4C1E-8158-E9639E22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EF362-DB94-47D1-AC5F-6D27BE5630FA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9DEACF-26EF-49BA-AAAE-77203F00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62C36B-5586-4D06-900F-591623DB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FC48-9660-42E5-93ED-21E2C4A2CBF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55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FA61FA1-3C67-4CB3-A18F-4DAEA01C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5B238-40D7-4357-A13D-0607E5EDDB2A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04AC7C-B49D-4D6F-B0BD-27189620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BBE66D-26A4-4661-A652-5EF24BCA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B2D64-38C1-4B14-A4D6-13F6D2094AA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6896516-A403-49C8-A95F-D3223643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1F591-1F54-4793-914D-2526FE3ED8A6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9EC7E3-6BED-48ED-90C0-6ADBA262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4065D7-B540-4171-9BBB-A153BD63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9A343-B568-42B7-8C84-DCD2D1E128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89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22216C-E62E-43DB-A105-1703AE0F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C9FD-1BC3-4007-90F8-A78B949BB4D6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9BCD3C-607A-44DC-B8D0-C8F500E9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8E8ABE-DB6A-45FA-984E-9A94F45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FDE9D-C1B4-4A89-BDC0-98A0ED0BFB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7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E9F0C6-06DD-41A5-BEC1-EE572AA9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D11D0-D11D-4A87-8629-69F494BBFD9C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F8EA58-4B11-46F0-B07F-FABF29FE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375B53-7D54-47FC-A8AD-A03C1DC7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72AC2-A3EA-4959-BBAF-C33D6AB7417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5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44251CD-113D-4264-967E-4135493F14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8D9CA8D-2D9E-4DD9-ABAD-3DA6AB305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C1F4-C766-4193-B731-EDA34B4F0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E1CE25-3FA7-428B-BFC3-CC0E70160446}" type="datetime1">
              <a:rPr lang="en-GB"/>
              <a:pPr>
                <a:defRPr/>
              </a:pPr>
              <a:t>24/07/2019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7BD5-5C69-443E-B451-F86AEE58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90F7-6377-4150-9BED-0C06095B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CEA739-FB98-4CB8-A741-4B6D328D504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B7BDE1-8E20-4E9B-9F76-2FC8027C3BF5}"/>
              </a:ext>
            </a:extLst>
          </p:cNvPr>
          <p:cNvSpPr/>
          <p:nvPr/>
        </p:nvSpPr>
        <p:spPr>
          <a:xfrm>
            <a:off x="0" y="6626225"/>
            <a:ext cx="8642350" cy="2405063"/>
          </a:xfrm>
          <a:prstGeom prst="rect">
            <a:avLst/>
          </a:prstGeom>
          <a:solidFill>
            <a:srgbClr val="59C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66CAB-43C2-4CF1-BE7B-F0B313A8A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0763" y="1433513"/>
            <a:ext cx="9753601" cy="8445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German Credit Card</a:t>
            </a:r>
          </a:p>
        </p:txBody>
      </p:sp>
      <p:sp>
        <p:nvSpPr>
          <p:cNvPr id="3076" name="Title 1">
            <a:extLst>
              <a:ext uri="{FF2B5EF4-FFF2-40B4-BE49-F238E27FC236}">
                <a16:creationId xmlns:a16="http://schemas.microsoft.com/office/drawing/2014/main" id="{B965A7E3-A22B-43FF-B485-DC00C1B1A4D8}"/>
              </a:ext>
            </a:extLst>
          </p:cNvPr>
          <p:cNvSpPr txBox="1">
            <a:spLocks/>
          </p:cNvSpPr>
          <p:nvPr/>
        </p:nvSpPr>
        <p:spPr bwMode="auto">
          <a:xfrm>
            <a:off x="65088" y="6446838"/>
            <a:ext cx="9085262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Group Members: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Kevin Maciver Riquelme, Ry. Id: 500992873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Lanzo Siega, Ry. Id: 500994422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Natalia Yuka Hiratani, Ry. Id: 500999281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Sara Kmair, Ry. Id: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500991323</a:t>
            </a:r>
            <a:endParaRPr lang="en-GB" altLang="en-US" sz="32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1C795-0A77-44B0-B161-F629BB94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9038" y="9132888"/>
            <a:ext cx="2925762" cy="519112"/>
          </a:xfrm>
        </p:spPr>
        <p:txBody>
          <a:bodyPr/>
          <a:lstStyle/>
          <a:p>
            <a:pPr>
              <a:defRPr/>
            </a:pPr>
            <a:fld id="{67B4EA67-7C4C-415E-9C22-15EAD0841FBB}" type="slidenum">
              <a:rPr lang="en-GB" sz="200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pPr>
                <a:defRPr/>
              </a:pPr>
              <a:t>1</a:t>
            </a:fld>
            <a:endParaRPr lang="en-GB" sz="20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C34246B-D70C-479B-80A4-BD12E803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Supervised Algorithms – Approach to Analysis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BFDC0FF-6DC1-4E9F-894E-018734A9E86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9925" y="1647825"/>
                <a:ext cx="12045950" cy="7421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3000" dirty="0">
                    <a:solidFill>
                      <a:srgbClr val="000000"/>
                    </a:solidFill>
                    <a:latin typeface="Arial Rounded MT Bold" pitchFamily="34" charset="0"/>
                  </a:rPr>
                  <a:t>ROC Curve: </a:t>
                </a:r>
                <a:r>
                  <a:rPr lang="en-CA" dirty="0"/>
                  <a:t>Receiver Operating Characteristic</a:t>
                </a:r>
              </a:p>
              <a:p>
                <a:pPr eaLnBrk="1" hangingPunct="1">
                  <a:defRPr/>
                </a:pPr>
                <a:endParaRPr lang="en-CA" altLang="en-US" sz="1800" dirty="0">
                  <a:solidFill>
                    <a:srgbClr val="000000"/>
                  </a:solidFill>
                  <a:latin typeface="Arial Rounded MT Bold" pitchFamily="34" charset="0"/>
                </a:endParaRPr>
              </a:p>
              <a:p>
                <a:pPr eaLnBrk="1" hangingPunct="1">
                  <a:defRPr/>
                </a:pPr>
                <a:endParaRPr lang="en-CA" altLang="en-US" sz="1800" dirty="0">
                  <a:solidFill>
                    <a:srgbClr val="000000"/>
                  </a:solidFill>
                  <a:latin typeface="Arial Rounded MT Bold" pitchFamily="34" charset="0"/>
                </a:endParaRPr>
              </a:p>
              <a:p>
                <a:pPr eaLnBrk="1" hangingPunct="1">
                  <a:defRPr/>
                </a:pPr>
                <a:r>
                  <a:rPr lang="en-CA" altLang="en-US" sz="3200" dirty="0">
                    <a:solidFill>
                      <a:srgbClr val="000000"/>
                    </a:solidFill>
                  </a:rPr>
                  <a:t>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CA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CA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en-US" sz="3200" dirty="0">
                  <a:solidFill>
                    <a:srgbClr val="000000"/>
                  </a:solidFill>
                </a:endParaRPr>
              </a:p>
              <a:p>
                <a:pPr lvl="2" eaLnBrk="1" hangingPunct="1">
                  <a:defRPr/>
                </a:pPr>
                <a:endParaRPr lang="en-US" altLang="en-US" sz="2200" dirty="0">
                  <a:solidFill>
                    <a:srgbClr val="000000"/>
                  </a:solidFill>
                  <a:latin typeface="Arial Rounded MT Bold" pitchFamily="34" charset="0"/>
                </a:endParaRPr>
              </a:p>
              <a:p>
                <a:pPr marL="914400" lvl="2" indent="0" eaLnBrk="1" hangingPunct="1">
                  <a:buNone/>
                  <a:defRPr/>
                </a:pPr>
                <a:endParaRPr lang="en-US" altLang="en-US" sz="2200" dirty="0">
                  <a:solidFill>
                    <a:srgbClr val="000000"/>
                  </a:solidFill>
                  <a:latin typeface="Arial Rounded MT Bold" pitchFamily="34" charset="0"/>
                </a:endParaRPr>
              </a:p>
              <a:p>
                <a:pPr lvl="1" eaLnBrk="1" hangingPunct="1">
                  <a:defRPr/>
                </a:pPr>
                <a:endParaRPr lang="en-US" altLang="en-US" sz="2600" dirty="0">
                  <a:solidFill>
                    <a:srgbClr val="000000"/>
                  </a:solidFill>
                  <a:latin typeface="Arial Rounded MT Bold" pitchFamily="34" charset="0"/>
                </a:endParaRPr>
              </a:p>
              <a:p>
                <a:pPr lvl="1" eaLnBrk="1" hangingPunct="1">
                  <a:defRPr/>
                </a:pPr>
                <a:endParaRPr lang="en-US" altLang="en-US" sz="2600" dirty="0">
                  <a:solidFill>
                    <a:srgbClr val="000000"/>
                  </a:solidFill>
                  <a:latin typeface="Arial Rounded MT Bold" pitchFamily="34" charset="0"/>
                </a:endParaRPr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z="3000" dirty="0">
                  <a:solidFill>
                    <a:srgbClr val="000000"/>
                  </a:solidFill>
                  <a:latin typeface="Arial Rounded MT Bold" pitchFamily="34" charset="0"/>
                </a:endParaRPr>
              </a:p>
              <a:p>
                <a:pPr eaLnBrk="1" hangingPunct="1">
                  <a:defRPr/>
                </a:pPr>
                <a:r>
                  <a:rPr lang="en-GB" altLang="en-US" sz="3000" dirty="0">
                    <a:solidFill>
                      <a:srgbClr val="000000"/>
                    </a:solidFill>
                  </a:rPr>
                  <a:t>FPR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3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en-US" sz="3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CA" altLang="en-US" sz="3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CA" altLang="en-US" sz="3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en-US" sz="3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CA" altLang="en-US" sz="3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altLang="en-US" sz="3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BFDC0FF-6DC1-4E9F-894E-018734A9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647825"/>
                <a:ext cx="12045950" cy="7421563"/>
              </a:xfrm>
              <a:prstGeom prst="rect">
                <a:avLst/>
              </a:prstGeom>
              <a:blipFill>
                <a:blip r:embed="rId3"/>
                <a:stretch>
                  <a:fillRect l="-1164" t="-1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10F77-AE1F-45FA-81E2-5144F74E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E4C0F-A441-4880-AFAD-13974AE1F97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15BF-2947-4BFA-814C-724FB51F29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57" y="3457574"/>
            <a:ext cx="6206881" cy="5583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7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B924686-1179-41C9-A545-6E800633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Supervised Algorithms- Logistic Regression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50F370-D015-4457-808B-8BB446048612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Logistic Regression</a:t>
            </a:r>
          </a:p>
          <a:p>
            <a:pPr lvl="1" eaLnBrk="1" hangingPunct="1">
              <a:defRPr/>
            </a:pPr>
            <a:r>
              <a:rPr lang="en-US" altLang="en-US" sz="2600" dirty="0">
                <a:solidFill>
                  <a:srgbClr val="000000"/>
                </a:solidFill>
                <a:latin typeface="Arial Rounded MT Bold" pitchFamily="34" charset="0"/>
              </a:rPr>
              <a:t>Logistic Regression does not require a linear relationship between the dependent and independent variables</a:t>
            </a:r>
          </a:p>
          <a:p>
            <a:pPr marL="457200" lvl="1" indent="0" eaLnBrk="1" hangingPunct="1"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4 iterations of the algorithm</a:t>
            </a:r>
          </a:p>
          <a:p>
            <a:pPr lvl="1" eaLnBrk="1" hangingPunct="1">
              <a:defRPr/>
            </a:pPr>
            <a:r>
              <a:rPr lang="en-US" altLang="en-US" sz="2600" dirty="0">
                <a:solidFill>
                  <a:srgbClr val="000000"/>
                </a:solidFill>
                <a:latin typeface="Arial Rounded MT Bold" pitchFamily="34" charset="0"/>
              </a:rPr>
              <a:t>10 fold cross validation on Clean Dataset.</a:t>
            </a:r>
          </a:p>
          <a:p>
            <a:pPr lvl="2"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 Rounded MT Bold" pitchFamily="34" charset="0"/>
              </a:rPr>
              <a:t>Recall: 87.67%</a:t>
            </a:r>
          </a:p>
          <a:p>
            <a:pPr lvl="2"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 Rounded MT Bold" pitchFamily="34" charset="0"/>
              </a:rPr>
              <a:t>Precision: 84.21%</a:t>
            </a:r>
          </a:p>
          <a:p>
            <a:pPr lvl="2"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 Rounded MT Bold" pitchFamily="34" charset="0"/>
              </a:rPr>
              <a:t>False Positive: 44.44%</a:t>
            </a:r>
          </a:p>
          <a:p>
            <a:pPr lvl="2"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 Rounded MT Bold" pitchFamily="34" charset="0"/>
              </a:rPr>
              <a:t>Accuracy: 79%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DCD08-30E1-4BA1-91F4-832BF001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3F8E1-3C21-49E1-B497-1FFAFA6FF4D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66E569-EDD9-40AA-B8E8-A10F33FF7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320905"/>
              </p:ext>
            </p:extLst>
          </p:nvPr>
        </p:nvGraphicFramePr>
        <p:xfrm>
          <a:off x="5837129" y="4496844"/>
          <a:ext cx="6497746" cy="473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5726D9E-9432-42DE-A3FA-0065980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Supervised Algorithms- Naïve Bayes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DE7063-2D47-4A10-9A7C-0FC205468987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“Naïve” Assumption:</a:t>
            </a:r>
          </a:p>
          <a:p>
            <a:pPr lvl="1" eaLnBrk="1" hangingPunct="1">
              <a:defRPr/>
            </a:pPr>
            <a:r>
              <a:rPr lang="en-US" altLang="en-US" sz="2600" dirty="0">
                <a:solidFill>
                  <a:srgbClr val="000000"/>
                </a:solidFill>
                <a:latin typeface="Arial Rounded MT Bold" pitchFamily="34" charset="0"/>
              </a:rPr>
              <a:t>Attributes are independent of each other</a:t>
            </a:r>
            <a:endParaRPr lang="en-US" altLang="en-US" sz="22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13 iterations of the algorithm</a:t>
            </a:r>
          </a:p>
          <a:p>
            <a:pPr lvl="1" eaLnBrk="1" hangingPunct="1">
              <a:defRPr/>
            </a:pPr>
            <a:r>
              <a:rPr lang="en-US" altLang="en-US" sz="2600" dirty="0">
                <a:solidFill>
                  <a:srgbClr val="000000"/>
                </a:solidFill>
                <a:latin typeface="Arial Rounded MT Bold" pitchFamily="34" charset="0"/>
              </a:rPr>
              <a:t>Best iteration: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 Rounded MT Bold" pitchFamily="34" charset="0"/>
              </a:rPr>
              <a:t>Resample Filter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 Rounded MT Bold" pitchFamily="34" charset="0"/>
              </a:rPr>
              <a:t>KernelEstimator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 Rounded MT Bold" pitchFamily="34" charset="0"/>
              </a:rPr>
              <a:t>10-Fold Cross Validation Test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 Rounded MT Bold" pitchFamily="34" charset="0"/>
              </a:rPr>
              <a:t>79% Accuracy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 Rounded MT Bold" pitchFamily="34" charset="0"/>
              </a:rPr>
              <a:t>79% Recall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 Rounded MT Bold" pitchFamily="34" charset="0"/>
              </a:rPr>
              <a:t>22% False Positive Rate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3307A-7D12-4A63-8109-A2800FD4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9567-DEE0-4D96-B186-E23A6871F0E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7E1B97-C877-4222-ADA4-26964B0BE8A3}"/>
              </a:ext>
            </a:extLst>
          </p:cNvPr>
          <p:cNvGraphicFramePr/>
          <p:nvPr/>
        </p:nvGraphicFramePr>
        <p:xfrm>
          <a:off x="5607102" y="5657056"/>
          <a:ext cx="6127698" cy="3412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7F0C7A7-316E-429A-8D15-A4572DF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Supervised Algorithms- Decision Tree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48E695-E7EC-4DA8-B70F-05078B0117AB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solidFill>
                  <a:srgbClr val="000000"/>
                </a:solidFill>
              </a:rPr>
              <a:t>Class Balancer </a:t>
            </a: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Test Option: 10-Cross Fold Validation</a:t>
            </a: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Attribute Removal </a:t>
            </a: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Best Result</a:t>
            </a:r>
          </a:p>
          <a:p>
            <a:pPr lvl="0"/>
            <a:r>
              <a:rPr lang="en-US" dirty="0"/>
              <a:t>Recall – 62%</a:t>
            </a:r>
          </a:p>
          <a:p>
            <a:pPr lvl="0"/>
            <a:r>
              <a:rPr lang="en-US" dirty="0"/>
              <a:t>Precision – 67%</a:t>
            </a:r>
          </a:p>
          <a:p>
            <a:pPr lvl="0"/>
            <a:r>
              <a:rPr lang="en-US" dirty="0"/>
              <a:t>False Positive Rate – 31%</a:t>
            </a:r>
          </a:p>
          <a:p>
            <a:pPr lvl="0"/>
            <a:r>
              <a:rPr lang="en-US" dirty="0"/>
              <a:t>Total Accuracy – 65%</a:t>
            </a:r>
          </a:p>
          <a:p>
            <a:pPr marL="0" indent="0" eaLnBrk="1" hangingPunct="1"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2E7157-B6FB-4FD2-9CC0-384B427F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A835A-F430-49A4-9251-757699087A43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865D42-1652-4D5C-967E-ED9A5E8B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372907"/>
              </p:ext>
            </p:extLst>
          </p:nvPr>
        </p:nvGraphicFramePr>
        <p:xfrm>
          <a:off x="4848225" y="4972050"/>
          <a:ext cx="7486650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61B2198-07DE-4EB0-9DBA-7C20BF76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Supervised Algorithms- Random Forest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A7E7D9-D829-496F-8D46-BABACFD3EC92}"/>
              </a:ext>
            </a:extLst>
          </p:cNvPr>
          <p:cNvSpPr txBox="1">
            <a:spLocks/>
          </p:cNvSpPr>
          <p:nvPr/>
        </p:nvSpPr>
        <p:spPr bwMode="auto">
          <a:xfrm>
            <a:off x="619125" y="1878013"/>
            <a:ext cx="12045950" cy="742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000" b="1" dirty="0">
                <a:solidFill>
                  <a:srgbClr val="000000"/>
                </a:solidFill>
                <a:latin typeface="Arial Rounded MT Bold" pitchFamily="34" charset="0"/>
              </a:rPr>
              <a:t>Random forest</a:t>
            </a: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Resample Filter</a:t>
            </a: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Test Option: 10-Cross Fold Validation</a:t>
            </a: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Factoring the numerical Attributes</a:t>
            </a: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Attribute removal</a:t>
            </a: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Max depth and number of iteration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rgbClr val="000000"/>
                </a:solidFill>
                <a:latin typeface="Arial Rounded MT Bold" pitchFamily="34" charset="0"/>
              </a:rPr>
              <a:t>Best Results</a:t>
            </a:r>
          </a:p>
          <a:p>
            <a:pPr>
              <a:defRPr/>
            </a:pPr>
            <a:r>
              <a:rPr lang="en-US" dirty="0"/>
              <a:t>Recall – 86%</a:t>
            </a:r>
            <a:endParaRPr lang="en-CA" dirty="0"/>
          </a:p>
          <a:p>
            <a:pPr>
              <a:defRPr/>
            </a:pPr>
            <a:r>
              <a:rPr lang="en-US" dirty="0"/>
              <a:t>Precision – 91%</a:t>
            </a:r>
            <a:endParaRPr lang="en-CA" dirty="0"/>
          </a:p>
          <a:p>
            <a:pPr>
              <a:defRPr/>
            </a:pPr>
            <a:r>
              <a:rPr lang="en-US" dirty="0"/>
              <a:t>False Positive Rate – 9%</a:t>
            </a:r>
            <a:endParaRPr lang="en-CA" dirty="0"/>
          </a:p>
          <a:p>
            <a:pPr>
              <a:defRPr/>
            </a:pPr>
            <a:r>
              <a:rPr lang="en-US" dirty="0"/>
              <a:t>Total Accuracy – 88%</a:t>
            </a:r>
            <a:endParaRPr lang="en-US" altLang="en-US" sz="2600" b="1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BD7FF-64C5-437B-B899-BA4E66A2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E18EA-C6FD-4BB4-BCDC-E40035E2A44C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pic>
        <p:nvPicPr>
          <p:cNvPr id="17413" name="Imagem 3" descr="https://miro.medium.com/max/750/1*VHDtVaDPNepRglIAv72BFg.jpeg">
            <a:extLst>
              <a:ext uri="{FF2B5EF4-FFF2-40B4-BE49-F238E27FC236}">
                <a16:creationId xmlns:a16="http://schemas.microsoft.com/office/drawing/2014/main" id="{B2BFC7E6-4A1D-4831-AAB6-3FF533DC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32" y="3911600"/>
            <a:ext cx="5038725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60F130A-7683-4928-83E1-3B7AB0FE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Supervised Algorithms - Results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555B27-E428-4C3A-9DB1-6955C3905409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Comparing Method: ROC Curve </a:t>
            </a:r>
          </a:p>
          <a:p>
            <a:pPr eaLnBrk="1" hangingPunct="1"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Best Result: Random Forest </a:t>
            </a:r>
          </a:p>
          <a:p>
            <a:pPr marL="0" indent="0" eaLnBrk="1" hangingPunct="1"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FA8E52-6EE3-4110-B68F-C025209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E7B3A-BB80-40DC-8AAE-65A58E94CD23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50315-A4A7-4492-BCE4-50C8F00505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41" y="4253331"/>
            <a:ext cx="7518717" cy="4403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409AC88-D7C5-4743-A076-03C615D1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Unsupervised Algorithms- Approach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FC1DE9-352E-4701-8108-6A0E68B68074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b="1" dirty="0">
                <a:latin typeface="Arial Rounded MT Bold" pitchFamily="34" charset="0"/>
              </a:rPr>
              <a:t>Preparation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Deciding Number of Clusters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Setting Attributes to Categorical values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FAF102-E299-43B4-9E5F-E413598F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CD9A6-1049-4BF6-A388-EE9FEE5378A2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F17397E-32DA-4F0E-8AD6-46DB18BA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Unsupervised Algorithms- Approach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E629A5-7A75-4E57-9437-DE96365F42AB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b="1" dirty="0">
                <a:latin typeface="Arial Rounded MT Bold" pitchFamily="34" charset="0"/>
              </a:rPr>
              <a:t>Preparation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Deciding Number of Clusters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Setting Attributes to Categorical values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b="1" dirty="0">
                <a:solidFill>
                  <a:srgbClr val="000000"/>
                </a:solidFill>
                <a:latin typeface="Arial Rounded MT Bold" pitchFamily="34" charset="0"/>
              </a:rPr>
              <a:t>Clustering the data</a:t>
            </a:r>
          </a:p>
          <a:p>
            <a:pPr lvl="1" eaLnBrk="1" hangingPunct="1">
              <a:defRPr/>
            </a:pPr>
            <a:r>
              <a:rPr lang="en-US" altLang="en-US" sz="2600" dirty="0">
                <a:solidFill>
                  <a:srgbClr val="000000"/>
                </a:solidFill>
                <a:latin typeface="Arial Rounded MT Bold" pitchFamily="34" charset="0"/>
              </a:rPr>
              <a:t>K-means and EM</a:t>
            </a:r>
          </a:p>
          <a:p>
            <a:pPr lvl="1" eaLnBrk="1" hangingPunct="1"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CB3E5-63DA-45E3-84E9-12928E71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51DD9-68E2-4C91-9100-245EE2CD1D8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17747CF9-6C0F-4446-A876-6948DEFA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06" y="3288259"/>
            <a:ext cx="5026025" cy="54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B704EFA-D298-450A-BD9D-7E83772E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Unsupervised Algorithms- Approach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D17A88-CD5C-4830-A611-023FAE131BC8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b="1" dirty="0">
                <a:latin typeface="Arial Rounded MT Bold" pitchFamily="34" charset="0"/>
              </a:rPr>
              <a:t>Preparation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Deciding Number of Clusters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Setting Attributes to Categorical values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b="1" dirty="0">
                <a:latin typeface="Arial Rounded MT Bold" pitchFamily="34" charset="0"/>
              </a:rPr>
              <a:t>Clustering the data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K-means and EM</a:t>
            </a:r>
          </a:p>
          <a:p>
            <a:pPr lvl="1" eaLnBrk="1" hangingPunct="1"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lvl="1" eaLnBrk="1" hangingPunct="1"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b="1" dirty="0">
                <a:solidFill>
                  <a:srgbClr val="000000"/>
                </a:solidFill>
                <a:latin typeface="Arial Rounded MT Bold" pitchFamily="34" charset="0"/>
              </a:rPr>
              <a:t>Feature Selection</a:t>
            </a:r>
          </a:p>
          <a:p>
            <a:pPr eaLnBrk="1" hangingPunct="1"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AB6FA-AD91-4953-AF69-7A68B09F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32B28-D798-4B41-B8AE-B2AA2E526ECF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99733DBB-1A1B-40A5-8BF3-B191E72A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78" y="4160838"/>
            <a:ext cx="5008563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4ABB14A-48A8-48EC-A630-26C600D3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Unsupervised Algorithms- Approach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4977E2-C5A8-42E5-8703-2C58CF1A0BD4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b="1" dirty="0">
                <a:latin typeface="Arial Rounded MT Bold" pitchFamily="34" charset="0"/>
              </a:rPr>
              <a:t>Preparation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Deciding Number of Clusters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Setting Attributes to Categorical values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b="1" dirty="0">
                <a:latin typeface="Arial Rounded MT Bold" pitchFamily="34" charset="0"/>
              </a:rPr>
              <a:t>Clustering the data</a:t>
            </a:r>
          </a:p>
          <a:p>
            <a:pPr lvl="1" eaLnBrk="1" hangingPunct="1">
              <a:defRPr/>
            </a:pPr>
            <a:r>
              <a:rPr lang="en-US" altLang="en-US" sz="2600" dirty="0">
                <a:latin typeface="Arial Rounded MT Bold" pitchFamily="34" charset="0"/>
              </a:rPr>
              <a:t>K-means and EM</a:t>
            </a:r>
          </a:p>
          <a:p>
            <a:pPr lvl="1" eaLnBrk="1" hangingPunct="1">
              <a:defRPr/>
            </a:pPr>
            <a:endParaRPr lang="en-US" altLang="en-US" sz="2600" dirty="0">
              <a:latin typeface="Arial Rounded MT Bold" pitchFamily="34" charset="0"/>
            </a:endParaRPr>
          </a:p>
          <a:p>
            <a:pPr lvl="1" eaLnBrk="1" hangingPunct="1">
              <a:defRPr/>
            </a:pPr>
            <a:endParaRPr lang="en-US" altLang="en-US" sz="2600" dirty="0"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b="1" dirty="0">
                <a:latin typeface="Arial Rounded MT Bold" pitchFamily="34" charset="0"/>
              </a:rPr>
              <a:t>Feature Selection</a:t>
            </a:r>
          </a:p>
          <a:p>
            <a:pPr eaLnBrk="1" hangingPunct="1"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3000" b="1" dirty="0">
                <a:solidFill>
                  <a:srgbClr val="000000"/>
                </a:solidFill>
                <a:latin typeface="Arial Rounded MT Bold" pitchFamily="34" charset="0"/>
              </a:rPr>
              <a:t>Cluster Analysis </a:t>
            </a:r>
            <a:endParaRPr lang="en-US" altLang="en-US" sz="2600" b="1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B6B05-0C8F-4347-87E4-0886D27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6C909-17DC-4385-A413-1C7D5358E261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67635A00-CBB1-4AA9-A45E-D3DA5A6DD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19" y="2895054"/>
            <a:ext cx="5254207" cy="313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>
            <a:extLst>
              <a:ext uri="{FF2B5EF4-FFF2-40B4-BE49-F238E27FC236}">
                <a16:creationId xmlns:a16="http://schemas.microsoft.com/office/drawing/2014/main" id="{783C1A51-4CEA-441C-9F17-7B33D206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19" y="6129192"/>
            <a:ext cx="5254207" cy="30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011549D-BB90-4BCB-B6BF-11CAC970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CFE4700A-D6EC-4321-B2DA-DAB57F5B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495425"/>
            <a:ext cx="12045950" cy="61880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In order to provide loans to customers, a bank needs to make right decision in determining who should get the approval and who should not.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Develop a data analytics based strategy for the bank managers that can help them in making a decision about loan approval for the prospective applicants.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3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3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3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3D8A8-EDAB-4240-8804-5C24588B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8A6-483A-42DB-B567-E71E1B5D4A4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48CB4A6-F520-43FB-A309-6A5E7A72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Unsupervised Algorithms- Results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0B9904-7FE4-40DB-AAF1-AEAF6D13FD98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b="1" dirty="0">
                <a:solidFill>
                  <a:srgbClr val="000000"/>
                </a:solidFill>
                <a:latin typeface="Arial Rounded MT Bold" pitchFamily="34" charset="0"/>
              </a:rPr>
              <a:t>Client Segmentation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0410B-A905-4E7D-9170-BDEF299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0C1B8-F46C-44E0-9BF3-03EB2E55570C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DF927488-2D0C-4718-9E67-369AEB06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3394075"/>
            <a:ext cx="9928225" cy="561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943CA18-95B0-464C-91A4-6ABFC3136551}"/>
              </a:ext>
            </a:extLst>
          </p:cNvPr>
          <p:cNvGraphicFramePr/>
          <p:nvPr/>
        </p:nvGraphicFramePr>
        <p:xfrm>
          <a:off x="8750300" y="104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83B18A5-3B00-46F0-BA81-9285FA2C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Conclusions &amp; Recommendations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DA40AB-9C91-46A6-869D-D0D0265747C9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3000" b="1" dirty="0">
                <a:latin typeface="Arial Rounded MT Bold" panose="020F0704030504030204"/>
              </a:rPr>
              <a:t>Supervised Algorithms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Best results: Recall – 86% /  Precision – 91% / False Positive Rate – 9% / Total Accuracy – 88%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/>
              <a:t>Improve results with different Algorithms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 Rounded MT Bold" pitchFamily="34" charset="0"/>
              </a:rPr>
              <a:t>Use further data to improve the results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 Rounded MT Bold" pitchFamily="34" charset="0"/>
              </a:rPr>
              <a:t>Reduce time between client analysis</a:t>
            </a:r>
          </a:p>
          <a:p>
            <a:pPr marL="0" indent="0"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en-US" sz="3000" b="1" dirty="0">
                <a:solidFill>
                  <a:srgbClr val="000000"/>
                </a:solidFill>
                <a:latin typeface="Arial Rounded MT Bold" pitchFamily="34" charset="0"/>
              </a:rPr>
              <a:t>Post-prediction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 Rounded MT Bold" pitchFamily="34" charset="0"/>
              </a:rPr>
              <a:t>Client segmentation for a 3 cluster option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 Rounded MT Bold" pitchFamily="34" charset="0"/>
              </a:rPr>
              <a:t>This profiles can now be used for different business strategies such as, target marketing, increase different profiles market share or improved fees to yield more revenue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 Rounded MT Bold" pitchFamily="34" charset="0"/>
              </a:rPr>
              <a:t>Future analysis can be done increasing cluster numbers to see if a clearer profile can be generated</a:t>
            </a:r>
          </a:p>
          <a:p>
            <a:pPr marL="0" indent="0" eaLnBrk="1" hangingPunct="1"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 Rounded MT Bold" pitchFamily="34" charset="0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C2F85-91AA-4604-8643-164C2FD3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995D8-6780-405B-B8E0-B197C5A0B9F2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3E5C16F-D561-4AB1-82D8-C215749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Questions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C89A2CF-1EB3-46BF-8907-6264312560E4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742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sz="3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30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30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30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30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30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30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30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30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6628" name="Picture 2" descr="Man-With-Question-04">
            <a:extLst>
              <a:ext uri="{FF2B5EF4-FFF2-40B4-BE49-F238E27FC236}">
                <a16:creationId xmlns:a16="http://schemas.microsoft.com/office/drawing/2014/main" id="{82CD4B6A-4332-46DE-998C-38C36B1A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1890713"/>
            <a:ext cx="41116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4AD6-0680-4EF0-A6A3-027DE95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0D1AB-6143-43BA-8188-CE42D7D77E28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2C2202D-CC72-480D-A454-C6B8EE7C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9FB0D77A-7BF2-4DA7-AA3B-3F2DC17E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7796213"/>
            <a:ext cx="12045950" cy="12017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Class (Creditability)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B261E5C1-37E7-4114-A880-EABF9E954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697163"/>
            <a:ext cx="70786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Account Balance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Duration of Credit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Payment Status of Previous Credit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Credit Amount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Value Savings Stocks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Length of Current Employment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Instalment Percent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Sex &amp; Marital Status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Guarantors </a:t>
            </a:r>
            <a:endParaRPr lang="en-US" altLang="en-US" sz="3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en-US" sz="1800" dirty="0"/>
          </a:p>
        </p:txBody>
      </p:sp>
      <p:sp>
        <p:nvSpPr>
          <p:cNvPr id="5125" name="TextBox 5">
            <a:extLst>
              <a:ext uri="{FF2B5EF4-FFF2-40B4-BE49-F238E27FC236}">
                <a16:creationId xmlns:a16="http://schemas.microsoft.com/office/drawing/2014/main" id="{C2C9F15E-9F6D-409F-90A7-7DD20B0E3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697163"/>
            <a:ext cx="655161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Duration Current Address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Most Valuable Available Asset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Age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Concurrent Credits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Type of Apartment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N</a:t>
            </a:r>
            <a:r>
              <a:rPr lang="en-US" altLang="en-US" sz="3000" baseline="30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0 </a:t>
            </a:r>
            <a:r>
              <a:rPr lang="en-US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Credit in this Bank</a:t>
            </a:r>
            <a:endParaRPr lang="en-CA" altLang="en-US" sz="3000" baseline="30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Occupation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N</a:t>
            </a:r>
            <a:r>
              <a:rPr lang="en-US" altLang="en-US" sz="3000" baseline="30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0 </a:t>
            </a:r>
            <a:r>
              <a:rPr lang="en-US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of dependents</a:t>
            </a:r>
            <a:endParaRPr lang="en-CA" altLang="en-US" sz="3000" baseline="30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CA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Telephone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Foreign Worker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FCB61A-AE46-473D-B3C7-0FCEAED7954A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1000 clients</a:t>
            </a: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20 Attributes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140C1-BDBB-4BA3-AB13-98608E7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6044D-D6C7-403C-BCF7-B507F942862F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B4D913B-86FA-45AC-A916-4D1C97B5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Cleaning Process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C1F61-CDFA-4F22-A0B4-4D104E0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E025C-98A7-44C4-9DA6-28B9CB25D7C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pSp>
        <p:nvGrpSpPr>
          <p:cNvPr id="6148" name="Group 15">
            <a:extLst>
              <a:ext uri="{FF2B5EF4-FFF2-40B4-BE49-F238E27FC236}">
                <a16:creationId xmlns:a16="http://schemas.microsoft.com/office/drawing/2014/main" id="{1225CBDE-34AB-42C7-A8FA-82A4F1D834BD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09713"/>
            <a:ext cx="7223125" cy="1817687"/>
            <a:chOff x="517524" y="1510302"/>
            <a:chExt cx="7223561" cy="18165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901FB0-07D9-4305-BBF9-86AEA57193DE}"/>
                </a:ext>
              </a:extLst>
            </p:cNvPr>
            <p:cNvSpPr/>
            <p:nvPr/>
          </p:nvSpPr>
          <p:spPr>
            <a:xfrm>
              <a:off x="517524" y="151030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Data Structure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F84446A-6B24-40B0-9E93-8055A8A3B26A}"/>
                </a:ext>
              </a:extLst>
            </p:cNvPr>
            <p:cNvSpPr/>
            <p:nvPr/>
          </p:nvSpPr>
          <p:spPr>
            <a:xfrm>
              <a:off x="1941598" y="1659436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Check Data Types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17 Categorical Attributes</a:t>
              </a:r>
            </a:p>
          </p:txBody>
        </p:sp>
      </p:grpSp>
      <p:grpSp>
        <p:nvGrpSpPr>
          <p:cNvPr id="6149" name="Group 25">
            <a:extLst>
              <a:ext uri="{FF2B5EF4-FFF2-40B4-BE49-F238E27FC236}">
                <a16:creationId xmlns:a16="http://schemas.microsoft.com/office/drawing/2014/main" id="{6B34779D-2706-437D-9BF4-FB692B3E16AE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28938"/>
            <a:ext cx="7223125" cy="1817687"/>
            <a:chOff x="517524" y="2929555"/>
            <a:chExt cx="7223561" cy="1816583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5E0BEB-16D3-47AC-8CDF-90E187882F66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data Distribution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2FA100-C676-4B9A-83D2-3BE5004623FA}"/>
                </a:ext>
              </a:extLst>
            </p:cNvPr>
            <p:cNvSpPr/>
            <p:nvPr/>
          </p:nvSpPr>
          <p:spPr>
            <a:xfrm>
              <a:off x="1941598" y="3078689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Imbalanced Class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Outliers for Numeric Attributes</a:t>
              </a:r>
            </a:p>
          </p:txBody>
        </p:sp>
      </p:grpSp>
      <p:grpSp>
        <p:nvGrpSpPr>
          <p:cNvPr id="6150" name="Group 26">
            <a:extLst>
              <a:ext uri="{FF2B5EF4-FFF2-40B4-BE49-F238E27FC236}">
                <a16:creationId xmlns:a16="http://schemas.microsoft.com/office/drawing/2014/main" id="{A53DD565-F14A-46D4-8EF0-C2AD5860192F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78325"/>
            <a:ext cx="7223125" cy="1816100"/>
            <a:chOff x="517524" y="4377810"/>
            <a:chExt cx="7223561" cy="181658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3C7029B-8E7A-4A02-8CB3-D82EE5E18AFA}"/>
                </a:ext>
              </a:extLst>
            </p:cNvPr>
            <p:cNvSpPr/>
            <p:nvPr/>
          </p:nvSpPr>
          <p:spPr>
            <a:xfrm>
              <a:off x="517524" y="4377810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Consistency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B963082-2864-46F5-A2B6-7E29ED8A9D64}"/>
                </a:ext>
              </a:extLst>
            </p:cNvPr>
            <p:cNvSpPr/>
            <p:nvPr/>
          </p:nvSpPr>
          <p:spPr>
            <a:xfrm>
              <a:off x="1941598" y="4527075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Missing values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 outliers with “wrong” values</a:t>
              </a:r>
            </a:p>
          </p:txBody>
        </p:sp>
      </p:grpSp>
      <p:grpSp>
        <p:nvGrpSpPr>
          <p:cNvPr id="6151" name="Group 27">
            <a:extLst>
              <a:ext uri="{FF2B5EF4-FFF2-40B4-BE49-F238E27FC236}">
                <a16:creationId xmlns:a16="http://schemas.microsoft.com/office/drawing/2014/main" id="{0CB7EAC5-9E95-4448-AEA2-DE1E7BCDE136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88025"/>
            <a:ext cx="7223125" cy="1816100"/>
            <a:chOff x="517524" y="5787855"/>
            <a:chExt cx="7223561" cy="181658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1346016-585F-4FD3-8C9F-D0B4F89ADCC5}"/>
                </a:ext>
              </a:extLst>
            </p:cNvPr>
            <p:cNvSpPr/>
            <p:nvPr/>
          </p:nvSpPr>
          <p:spPr>
            <a:xfrm>
              <a:off x="517524" y="57878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Range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496C6F5-9A08-4B0D-A034-3D9009DD2932}"/>
                </a:ext>
              </a:extLst>
            </p:cNvPr>
            <p:cNvSpPr/>
            <p:nvPr/>
          </p:nvSpPr>
          <p:spPr>
            <a:xfrm>
              <a:off x="1941598" y="59371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Normalization for numeric attributes</a:t>
              </a:r>
            </a:p>
          </p:txBody>
        </p:sp>
      </p:grpSp>
      <p:grpSp>
        <p:nvGrpSpPr>
          <p:cNvPr id="6152" name="Group 28">
            <a:extLst>
              <a:ext uri="{FF2B5EF4-FFF2-40B4-BE49-F238E27FC236}">
                <a16:creationId xmlns:a16="http://schemas.microsoft.com/office/drawing/2014/main" id="{27D7BEAE-4600-42EC-934D-316D0BB95E43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05663"/>
            <a:ext cx="7223125" cy="1816100"/>
            <a:chOff x="517525" y="7205522"/>
            <a:chExt cx="7223560" cy="181658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63DA64-6D26-473E-8024-C6D4C3809F4C}"/>
                </a:ext>
              </a:extLst>
            </p:cNvPr>
            <p:cNvSpPr/>
            <p:nvPr/>
          </p:nvSpPr>
          <p:spPr>
            <a:xfrm>
              <a:off x="517525" y="720552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Relationships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BEEB803-5E36-4C75-BC6E-8FA338402A86}"/>
                </a:ext>
              </a:extLst>
            </p:cNvPr>
            <p:cNvSpPr/>
            <p:nvPr/>
          </p:nvSpPr>
          <p:spPr>
            <a:xfrm>
              <a:off x="1941599" y="7354787"/>
              <a:ext cx="5799486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Relations between attributes and Class</a:t>
              </a:r>
            </a:p>
          </p:txBody>
        </p:sp>
      </p:grpSp>
      <p:grpSp>
        <p:nvGrpSpPr>
          <p:cNvPr id="6153" name="Group 30">
            <a:extLst>
              <a:ext uri="{FF2B5EF4-FFF2-40B4-BE49-F238E27FC236}">
                <a16:creationId xmlns:a16="http://schemas.microsoft.com/office/drawing/2014/main" id="{9FDB9D0B-C9CF-4673-BBF3-D61C9E61A56F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32113"/>
            <a:ext cx="7223125" cy="1817687"/>
            <a:chOff x="517524" y="2929555"/>
            <a:chExt cx="7223561" cy="1816583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F9594F4-2DF7-4622-96BC-DF1282FC4AD3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7D94503-A7F9-42C4-87A8-948193AD6397}"/>
                </a:ext>
              </a:extLst>
            </p:cNvPr>
            <p:cNvSpPr/>
            <p:nvPr/>
          </p:nvSpPr>
          <p:spPr>
            <a:xfrm>
              <a:off x="1941598" y="3078689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6154" name="Group 33">
            <a:extLst>
              <a:ext uri="{FF2B5EF4-FFF2-40B4-BE49-F238E27FC236}">
                <a16:creationId xmlns:a16="http://schemas.microsoft.com/office/drawing/2014/main" id="{461363A0-B823-43AD-A631-25A541283C04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67213"/>
            <a:ext cx="7223125" cy="1816100"/>
            <a:chOff x="517524" y="2929555"/>
            <a:chExt cx="7223561" cy="1816583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18FAB0D-CEE3-4F7A-A36D-B2095C7AA236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B22F331-4D98-4199-9CC1-676A51DECB00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6155" name="Group 36">
            <a:extLst>
              <a:ext uri="{FF2B5EF4-FFF2-40B4-BE49-F238E27FC236}">
                <a16:creationId xmlns:a16="http://schemas.microsoft.com/office/drawing/2014/main" id="{C03E24DD-4AD7-4667-8CD6-1E361DF96218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73738"/>
            <a:ext cx="7223125" cy="1816100"/>
            <a:chOff x="517524" y="2929555"/>
            <a:chExt cx="7223561" cy="1816583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9126A20-A2B1-4874-8B0E-0954687BA9FC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5ED7C43-C021-4F21-8B4B-FA3D86417545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6156" name="Group 39">
            <a:extLst>
              <a:ext uri="{FF2B5EF4-FFF2-40B4-BE49-F238E27FC236}">
                <a16:creationId xmlns:a16="http://schemas.microsoft.com/office/drawing/2014/main" id="{429C1D1E-4473-4374-97BF-3A4CDF29A8D9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18363"/>
            <a:ext cx="7223125" cy="1816100"/>
            <a:chOff x="517524" y="2929555"/>
            <a:chExt cx="7223561" cy="1816583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AFDE897-9C60-4442-B564-91225FBE8FA1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05CEC26-75EF-48BA-8402-A5DB0C9A203C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B220420-2779-40F0-8E13-5C102A3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Cleaning Process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77701-E059-4C7E-A051-3CF691F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1362C-5533-4427-9A8D-30F29D18D7A5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grpSp>
        <p:nvGrpSpPr>
          <p:cNvPr id="7172" name="Group 15">
            <a:extLst>
              <a:ext uri="{FF2B5EF4-FFF2-40B4-BE49-F238E27FC236}">
                <a16:creationId xmlns:a16="http://schemas.microsoft.com/office/drawing/2014/main" id="{09A5444A-E0D2-47C1-AB32-FB084D694C23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09713"/>
            <a:ext cx="7223125" cy="1817687"/>
            <a:chOff x="517524" y="1510302"/>
            <a:chExt cx="7223561" cy="18165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8E6A0FB-636C-4DBC-ACE0-B70175DE08EF}"/>
                </a:ext>
              </a:extLst>
            </p:cNvPr>
            <p:cNvSpPr/>
            <p:nvPr/>
          </p:nvSpPr>
          <p:spPr>
            <a:xfrm>
              <a:off x="517524" y="151030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Data Structure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4FAD397-FAF2-4E24-A052-E1DB9EC8900E}"/>
                </a:ext>
              </a:extLst>
            </p:cNvPr>
            <p:cNvSpPr/>
            <p:nvPr/>
          </p:nvSpPr>
          <p:spPr>
            <a:xfrm>
              <a:off x="1941598" y="1659436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Check Data Types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18 Categorical Attributes</a:t>
              </a:r>
            </a:p>
          </p:txBody>
        </p:sp>
      </p:grpSp>
      <p:grpSp>
        <p:nvGrpSpPr>
          <p:cNvPr id="7173" name="Group 25">
            <a:extLst>
              <a:ext uri="{FF2B5EF4-FFF2-40B4-BE49-F238E27FC236}">
                <a16:creationId xmlns:a16="http://schemas.microsoft.com/office/drawing/2014/main" id="{2901C10D-27B5-4D23-A8AE-EF1EAD4E625D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28938"/>
            <a:ext cx="7223125" cy="1817687"/>
            <a:chOff x="517524" y="2929555"/>
            <a:chExt cx="7223561" cy="1816583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019CE0-747E-4986-9DA0-1CAEC1AB8DFA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data Distribution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B2AA5A0-EBD7-477D-92D1-7843D50E42B1}"/>
                </a:ext>
              </a:extLst>
            </p:cNvPr>
            <p:cNvSpPr/>
            <p:nvPr/>
          </p:nvSpPr>
          <p:spPr>
            <a:xfrm>
              <a:off x="1941598" y="3078689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Imbalanced Class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Outliers for Numeric Attributes</a:t>
              </a:r>
            </a:p>
          </p:txBody>
        </p:sp>
      </p:grpSp>
      <p:grpSp>
        <p:nvGrpSpPr>
          <p:cNvPr id="7174" name="Group 26">
            <a:extLst>
              <a:ext uri="{FF2B5EF4-FFF2-40B4-BE49-F238E27FC236}">
                <a16:creationId xmlns:a16="http://schemas.microsoft.com/office/drawing/2014/main" id="{50738849-4051-4E6A-9160-1FFD25C1E228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78325"/>
            <a:ext cx="7223125" cy="1816100"/>
            <a:chOff x="517524" y="4377810"/>
            <a:chExt cx="7223561" cy="181658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4A8A20D-7E31-4406-8DAB-63F22AB43505}"/>
                </a:ext>
              </a:extLst>
            </p:cNvPr>
            <p:cNvSpPr/>
            <p:nvPr/>
          </p:nvSpPr>
          <p:spPr>
            <a:xfrm>
              <a:off x="517524" y="4377810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Consistency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BF4870F-F00B-4E6C-B990-05EA3E584678}"/>
                </a:ext>
              </a:extLst>
            </p:cNvPr>
            <p:cNvSpPr/>
            <p:nvPr/>
          </p:nvSpPr>
          <p:spPr>
            <a:xfrm>
              <a:off x="1941598" y="4527075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Missing values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 outliers with “wrong” values</a:t>
              </a:r>
            </a:p>
          </p:txBody>
        </p:sp>
      </p:grpSp>
      <p:grpSp>
        <p:nvGrpSpPr>
          <p:cNvPr id="7175" name="Group 27">
            <a:extLst>
              <a:ext uri="{FF2B5EF4-FFF2-40B4-BE49-F238E27FC236}">
                <a16:creationId xmlns:a16="http://schemas.microsoft.com/office/drawing/2014/main" id="{61EBB9F1-B1C0-4525-808C-824B57E6CB04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88025"/>
            <a:ext cx="7223125" cy="1816100"/>
            <a:chOff x="517524" y="5787855"/>
            <a:chExt cx="7223561" cy="181658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4283C2B-FCA5-4F04-9ED3-2C7DA99BF3DE}"/>
                </a:ext>
              </a:extLst>
            </p:cNvPr>
            <p:cNvSpPr/>
            <p:nvPr/>
          </p:nvSpPr>
          <p:spPr>
            <a:xfrm>
              <a:off x="517524" y="57878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Range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85A2732-847D-4C16-AA0C-373FB56B9579}"/>
                </a:ext>
              </a:extLst>
            </p:cNvPr>
            <p:cNvSpPr/>
            <p:nvPr/>
          </p:nvSpPr>
          <p:spPr>
            <a:xfrm>
              <a:off x="1941598" y="59371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Normalization for numeric attributes</a:t>
              </a:r>
            </a:p>
          </p:txBody>
        </p:sp>
      </p:grpSp>
      <p:grpSp>
        <p:nvGrpSpPr>
          <p:cNvPr id="7176" name="Group 28">
            <a:extLst>
              <a:ext uri="{FF2B5EF4-FFF2-40B4-BE49-F238E27FC236}">
                <a16:creationId xmlns:a16="http://schemas.microsoft.com/office/drawing/2014/main" id="{771A0CB8-4813-4FC2-A884-BAFD1BDF98E3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05663"/>
            <a:ext cx="7223125" cy="1816100"/>
            <a:chOff x="517525" y="7205522"/>
            <a:chExt cx="7223560" cy="181658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7330BB-50DE-4D0B-B851-9E5483EE1BEA}"/>
                </a:ext>
              </a:extLst>
            </p:cNvPr>
            <p:cNvSpPr/>
            <p:nvPr/>
          </p:nvSpPr>
          <p:spPr>
            <a:xfrm>
              <a:off x="517525" y="720552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Relationships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C575DB4-B034-4886-97D2-4AFD8483B45D}"/>
                </a:ext>
              </a:extLst>
            </p:cNvPr>
            <p:cNvSpPr/>
            <p:nvPr/>
          </p:nvSpPr>
          <p:spPr>
            <a:xfrm>
              <a:off x="1941599" y="7354787"/>
              <a:ext cx="5799486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Relations between attributes and Class</a:t>
              </a:r>
            </a:p>
          </p:txBody>
        </p:sp>
      </p:grpSp>
      <p:grpSp>
        <p:nvGrpSpPr>
          <p:cNvPr id="7177" name="Group 30">
            <a:extLst>
              <a:ext uri="{FF2B5EF4-FFF2-40B4-BE49-F238E27FC236}">
                <a16:creationId xmlns:a16="http://schemas.microsoft.com/office/drawing/2014/main" id="{6CADE5EC-6F91-4B37-9C91-EF336CD01D2A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24000"/>
            <a:ext cx="7223125" cy="1816100"/>
            <a:chOff x="517524" y="2929555"/>
            <a:chExt cx="7223561" cy="1816583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C4A13E3-DD97-4406-B350-C15EF09CB308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CA1A31F-B9E0-40D7-AD17-94B7BF7F89C6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7178" name="Group 33">
            <a:extLst>
              <a:ext uri="{FF2B5EF4-FFF2-40B4-BE49-F238E27FC236}">
                <a16:creationId xmlns:a16="http://schemas.microsoft.com/office/drawing/2014/main" id="{52562159-30F0-46A1-8FCE-3803BE8E797B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67213"/>
            <a:ext cx="7223125" cy="1816100"/>
            <a:chOff x="517524" y="2929555"/>
            <a:chExt cx="7223561" cy="1816583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807A98A-777A-4034-920F-BA6230FFE758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CCA7716-8317-4554-BB2B-5FD70C427612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7179" name="Group 36">
            <a:extLst>
              <a:ext uri="{FF2B5EF4-FFF2-40B4-BE49-F238E27FC236}">
                <a16:creationId xmlns:a16="http://schemas.microsoft.com/office/drawing/2014/main" id="{69EC500C-5131-4F52-BAA1-B8131D54A2A2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73738"/>
            <a:ext cx="7223125" cy="1816100"/>
            <a:chOff x="517524" y="2929555"/>
            <a:chExt cx="7223561" cy="1816583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DDB835E-FEB6-47D3-AD8B-029BE617B551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11C60B7F-9D9F-4F32-8F7B-D5D738909D40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7180" name="Group 39">
            <a:extLst>
              <a:ext uri="{FF2B5EF4-FFF2-40B4-BE49-F238E27FC236}">
                <a16:creationId xmlns:a16="http://schemas.microsoft.com/office/drawing/2014/main" id="{8C92FBC4-5B85-4810-BF36-20D7C49A7F60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18363"/>
            <a:ext cx="7223125" cy="1816100"/>
            <a:chOff x="517524" y="2929555"/>
            <a:chExt cx="7223561" cy="1816583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C42C9BD-E6D0-43FF-B994-9D5665FA1054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739282C-9E8F-42D3-8202-71AAC9059714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aphicFrame>
        <p:nvGraphicFramePr>
          <p:cNvPr id="7181" name="Chart 6">
            <a:extLst>
              <a:ext uri="{FF2B5EF4-FFF2-40B4-BE49-F238E27FC236}">
                <a16:creationId xmlns:a16="http://schemas.microsoft.com/office/drawing/2014/main" id="{80B132E9-CF4A-4BBC-856E-D863FB87AFEC}"/>
              </a:ext>
            </a:extLst>
          </p:cNvPr>
          <p:cNvGraphicFramePr>
            <a:graphicFrameLocks/>
          </p:cNvGraphicFramePr>
          <p:nvPr/>
        </p:nvGraphicFramePr>
        <p:xfrm>
          <a:off x="7689850" y="646113"/>
          <a:ext cx="5051425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Chart" r:id="rId3" imgW="5060119" imgH="4078577" progId="Excel.Chart.8">
                  <p:embed/>
                </p:oleObj>
              </mc:Choice>
              <mc:Fallback>
                <p:oleObj name="Chart" r:id="rId3" imgW="5060119" imgH="4078577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646113"/>
                        <a:ext cx="5051425" cy="406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2" name="Imagem 8">
            <a:extLst>
              <a:ext uri="{FF2B5EF4-FFF2-40B4-BE49-F238E27FC236}">
                <a16:creationId xmlns:a16="http://schemas.microsoft.com/office/drawing/2014/main" id="{39CD4547-C20D-4DD9-A563-3C36923F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145088"/>
            <a:ext cx="494982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113F78-7A1A-4D9B-BDDB-27DE28BE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Cleaning Process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885A7-B63A-4486-BE14-EA319B63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38740-EF31-49D6-8427-AB30B95F171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8196" name="Group 15">
            <a:extLst>
              <a:ext uri="{FF2B5EF4-FFF2-40B4-BE49-F238E27FC236}">
                <a16:creationId xmlns:a16="http://schemas.microsoft.com/office/drawing/2014/main" id="{BF754C23-845D-4D2F-B3DE-77508977B187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09713"/>
            <a:ext cx="7223125" cy="1817687"/>
            <a:chOff x="517524" y="1510302"/>
            <a:chExt cx="7223561" cy="18165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EAE7DB6-D6A3-469D-A885-4E39DA1504B2}"/>
                </a:ext>
              </a:extLst>
            </p:cNvPr>
            <p:cNvSpPr/>
            <p:nvPr/>
          </p:nvSpPr>
          <p:spPr>
            <a:xfrm>
              <a:off x="517524" y="151030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Data Structure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8C4D1CF-7653-4433-833E-DB9F9BD55CC9}"/>
                </a:ext>
              </a:extLst>
            </p:cNvPr>
            <p:cNvSpPr/>
            <p:nvPr/>
          </p:nvSpPr>
          <p:spPr>
            <a:xfrm>
              <a:off x="1941598" y="1659436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Check Data Types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18 Categorical Attributes</a:t>
              </a:r>
            </a:p>
          </p:txBody>
        </p:sp>
      </p:grpSp>
      <p:grpSp>
        <p:nvGrpSpPr>
          <p:cNvPr id="8197" name="Group 25">
            <a:extLst>
              <a:ext uri="{FF2B5EF4-FFF2-40B4-BE49-F238E27FC236}">
                <a16:creationId xmlns:a16="http://schemas.microsoft.com/office/drawing/2014/main" id="{8F257398-1040-4021-B48F-8AC5DC950E39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28938"/>
            <a:ext cx="7223125" cy="1817687"/>
            <a:chOff x="517524" y="2929555"/>
            <a:chExt cx="7223561" cy="1816583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095827D-00E8-4BCD-8011-C25AFC42B953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data Distribution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054342-FB1C-47CA-A90D-C17703190F5A}"/>
                </a:ext>
              </a:extLst>
            </p:cNvPr>
            <p:cNvSpPr/>
            <p:nvPr/>
          </p:nvSpPr>
          <p:spPr>
            <a:xfrm>
              <a:off x="1941598" y="3078689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Imbalanced Class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Outliers for Numeric Attributes</a:t>
              </a:r>
            </a:p>
          </p:txBody>
        </p:sp>
      </p:grpSp>
      <p:grpSp>
        <p:nvGrpSpPr>
          <p:cNvPr id="8198" name="Group 26">
            <a:extLst>
              <a:ext uri="{FF2B5EF4-FFF2-40B4-BE49-F238E27FC236}">
                <a16:creationId xmlns:a16="http://schemas.microsoft.com/office/drawing/2014/main" id="{E5925647-456D-4DA3-89B2-F953CE3C8737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78325"/>
            <a:ext cx="7223125" cy="1816100"/>
            <a:chOff x="517524" y="4377810"/>
            <a:chExt cx="7223561" cy="181658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0D6B6F0-7F74-404A-81B1-86D97C8CCF4F}"/>
                </a:ext>
              </a:extLst>
            </p:cNvPr>
            <p:cNvSpPr/>
            <p:nvPr/>
          </p:nvSpPr>
          <p:spPr>
            <a:xfrm>
              <a:off x="517524" y="4377810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Consistency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3745D4-B39E-40AF-A471-CB97B5C0125E}"/>
                </a:ext>
              </a:extLst>
            </p:cNvPr>
            <p:cNvSpPr/>
            <p:nvPr/>
          </p:nvSpPr>
          <p:spPr>
            <a:xfrm>
              <a:off x="1941598" y="4527075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Missing values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 outliers with “wrong” values</a:t>
              </a:r>
            </a:p>
          </p:txBody>
        </p:sp>
      </p:grpSp>
      <p:grpSp>
        <p:nvGrpSpPr>
          <p:cNvPr id="8199" name="Group 27">
            <a:extLst>
              <a:ext uri="{FF2B5EF4-FFF2-40B4-BE49-F238E27FC236}">
                <a16:creationId xmlns:a16="http://schemas.microsoft.com/office/drawing/2014/main" id="{4001C3C5-9B6C-45EA-AC51-39198ECE4394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88025"/>
            <a:ext cx="7223125" cy="1816100"/>
            <a:chOff x="517524" y="5787855"/>
            <a:chExt cx="7223561" cy="181658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BD7F19F-FBAA-4557-B531-ACB36584E68F}"/>
                </a:ext>
              </a:extLst>
            </p:cNvPr>
            <p:cNvSpPr/>
            <p:nvPr/>
          </p:nvSpPr>
          <p:spPr>
            <a:xfrm>
              <a:off x="517524" y="57878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Range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E29BB65-4012-4525-B76D-E34C088773F4}"/>
                </a:ext>
              </a:extLst>
            </p:cNvPr>
            <p:cNvSpPr/>
            <p:nvPr/>
          </p:nvSpPr>
          <p:spPr>
            <a:xfrm>
              <a:off x="1941598" y="59371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Normalization for numeric attributes</a:t>
              </a:r>
            </a:p>
          </p:txBody>
        </p:sp>
      </p:grpSp>
      <p:grpSp>
        <p:nvGrpSpPr>
          <p:cNvPr id="8200" name="Group 28">
            <a:extLst>
              <a:ext uri="{FF2B5EF4-FFF2-40B4-BE49-F238E27FC236}">
                <a16:creationId xmlns:a16="http://schemas.microsoft.com/office/drawing/2014/main" id="{1B9353F2-5C3A-4743-B0A8-F357D8E1A67F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05663"/>
            <a:ext cx="7223125" cy="1816100"/>
            <a:chOff x="517525" y="7205522"/>
            <a:chExt cx="7223560" cy="181658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EAB0AE8-3453-45B5-8A31-F2987ACE13C9}"/>
                </a:ext>
              </a:extLst>
            </p:cNvPr>
            <p:cNvSpPr/>
            <p:nvPr/>
          </p:nvSpPr>
          <p:spPr>
            <a:xfrm>
              <a:off x="517525" y="720552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Relationships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A5DAF1B-1EFD-413B-9968-58539B8F40FB}"/>
                </a:ext>
              </a:extLst>
            </p:cNvPr>
            <p:cNvSpPr/>
            <p:nvPr/>
          </p:nvSpPr>
          <p:spPr>
            <a:xfrm>
              <a:off x="1941599" y="7354787"/>
              <a:ext cx="5799486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Relations between attributes and Class</a:t>
              </a:r>
            </a:p>
          </p:txBody>
        </p:sp>
      </p:grpSp>
      <p:grpSp>
        <p:nvGrpSpPr>
          <p:cNvPr id="8201" name="Group 30">
            <a:extLst>
              <a:ext uri="{FF2B5EF4-FFF2-40B4-BE49-F238E27FC236}">
                <a16:creationId xmlns:a16="http://schemas.microsoft.com/office/drawing/2014/main" id="{A9C61DC9-E870-4115-BF55-CACEC5AEAED2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24000"/>
            <a:ext cx="7223125" cy="1816100"/>
            <a:chOff x="517524" y="2929555"/>
            <a:chExt cx="7223561" cy="1816583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9C617BB-D2AE-4727-ACB7-A096B733A4EE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B727FFD-30DF-4F31-A8AF-A9A7FFD9A006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8202" name="Group 33">
            <a:extLst>
              <a:ext uri="{FF2B5EF4-FFF2-40B4-BE49-F238E27FC236}">
                <a16:creationId xmlns:a16="http://schemas.microsoft.com/office/drawing/2014/main" id="{B4F03F90-BB5C-42AC-B63E-E6C39ED2C63C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59100"/>
            <a:ext cx="7223125" cy="1816100"/>
            <a:chOff x="517524" y="2929555"/>
            <a:chExt cx="7223561" cy="1816583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9504114-8EF8-4B49-90C8-038C21B95EAE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B299BB9-9B64-48EB-98E6-228DB895214F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8203" name="Group 36">
            <a:extLst>
              <a:ext uri="{FF2B5EF4-FFF2-40B4-BE49-F238E27FC236}">
                <a16:creationId xmlns:a16="http://schemas.microsoft.com/office/drawing/2014/main" id="{D4504FAE-8666-4629-A40B-60547DF06878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73738"/>
            <a:ext cx="7223125" cy="1816100"/>
            <a:chOff x="517524" y="2929555"/>
            <a:chExt cx="7223561" cy="1816583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3B2E2F5-8018-4D87-9030-8B43E2B83A83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AC409D5-8632-4169-9E2D-0AF2032200E8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8204" name="Group 39">
            <a:extLst>
              <a:ext uri="{FF2B5EF4-FFF2-40B4-BE49-F238E27FC236}">
                <a16:creationId xmlns:a16="http://schemas.microsoft.com/office/drawing/2014/main" id="{475DD1E2-19DD-4EAC-8D47-4D3B6961F9E4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18363"/>
            <a:ext cx="7223125" cy="1816100"/>
            <a:chOff x="517524" y="2929555"/>
            <a:chExt cx="7223561" cy="1816583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8D52DA8-3717-465D-9F64-B2965FF376FC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2B3C246-C145-4622-BBF1-5BAEA5EBA91E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aphicFrame>
        <p:nvGraphicFramePr>
          <p:cNvPr id="8205" name="Chart 6">
            <a:extLst>
              <a:ext uri="{FF2B5EF4-FFF2-40B4-BE49-F238E27FC236}">
                <a16:creationId xmlns:a16="http://schemas.microsoft.com/office/drawing/2014/main" id="{9128581A-BA9A-4A6E-BBFB-C45A7BDB8BA2}"/>
              </a:ext>
            </a:extLst>
          </p:cNvPr>
          <p:cNvGraphicFramePr>
            <a:graphicFrameLocks/>
          </p:cNvGraphicFramePr>
          <p:nvPr/>
        </p:nvGraphicFramePr>
        <p:xfrm>
          <a:off x="7689850" y="646113"/>
          <a:ext cx="5051425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Chart" r:id="rId3" imgW="5060119" imgH="4078577" progId="Excel.Chart.8">
                  <p:embed/>
                </p:oleObj>
              </mc:Choice>
              <mc:Fallback>
                <p:oleObj name="Chart" r:id="rId3" imgW="5060119" imgH="4078577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646113"/>
                        <a:ext cx="5051425" cy="406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2407EBE-E4AC-45BE-981A-FDAF2963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Cleaning Process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7EFCB-2441-4705-8680-66AFEFA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E1B3D-CD90-4916-8154-6F2FB1914D63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pSp>
        <p:nvGrpSpPr>
          <p:cNvPr id="9220" name="Group 15">
            <a:extLst>
              <a:ext uri="{FF2B5EF4-FFF2-40B4-BE49-F238E27FC236}">
                <a16:creationId xmlns:a16="http://schemas.microsoft.com/office/drawing/2014/main" id="{535DFAB1-6687-4EF8-98F6-CD29E246E4E8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09713"/>
            <a:ext cx="7223125" cy="1817687"/>
            <a:chOff x="517524" y="1510302"/>
            <a:chExt cx="7223561" cy="18165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B31951-49C2-4534-A823-4A0F4E5FF7D6}"/>
                </a:ext>
              </a:extLst>
            </p:cNvPr>
            <p:cNvSpPr/>
            <p:nvPr/>
          </p:nvSpPr>
          <p:spPr>
            <a:xfrm>
              <a:off x="517524" y="151030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Data Structure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1AFC7BE-56A1-4687-BD75-4F290FC6334A}"/>
                </a:ext>
              </a:extLst>
            </p:cNvPr>
            <p:cNvSpPr/>
            <p:nvPr/>
          </p:nvSpPr>
          <p:spPr>
            <a:xfrm>
              <a:off x="1941598" y="1659436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Check Data Types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18 Categorical Attributes</a:t>
              </a:r>
            </a:p>
          </p:txBody>
        </p:sp>
      </p:grpSp>
      <p:grpSp>
        <p:nvGrpSpPr>
          <p:cNvPr id="9221" name="Group 25">
            <a:extLst>
              <a:ext uri="{FF2B5EF4-FFF2-40B4-BE49-F238E27FC236}">
                <a16:creationId xmlns:a16="http://schemas.microsoft.com/office/drawing/2014/main" id="{5CC66594-911F-4D81-B23C-C7C98E2D0FC7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28938"/>
            <a:ext cx="7223125" cy="1817687"/>
            <a:chOff x="517524" y="2929555"/>
            <a:chExt cx="7223561" cy="1816583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5B49BBF-1E7C-4ED6-BA67-AAEB4F83DE0D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data Distribution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093D964-A1C4-4904-A546-517B799DEE94}"/>
                </a:ext>
              </a:extLst>
            </p:cNvPr>
            <p:cNvSpPr/>
            <p:nvPr/>
          </p:nvSpPr>
          <p:spPr>
            <a:xfrm>
              <a:off x="1941598" y="3078689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Imbalanced Class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Outliers for Numeric Attributes</a:t>
              </a:r>
            </a:p>
          </p:txBody>
        </p:sp>
      </p:grpSp>
      <p:grpSp>
        <p:nvGrpSpPr>
          <p:cNvPr id="9222" name="Group 26">
            <a:extLst>
              <a:ext uri="{FF2B5EF4-FFF2-40B4-BE49-F238E27FC236}">
                <a16:creationId xmlns:a16="http://schemas.microsoft.com/office/drawing/2014/main" id="{CF4799C6-25D8-4B1F-B053-BA866B8299C3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78325"/>
            <a:ext cx="7223125" cy="1816100"/>
            <a:chOff x="517524" y="4377810"/>
            <a:chExt cx="7223561" cy="181658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FEAD482-08DD-4270-8B3F-EC124B75C9DD}"/>
                </a:ext>
              </a:extLst>
            </p:cNvPr>
            <p:cNvSpPr/>
            <p:nvPr/>
          </p:nvSpPr>
          <p:spPr>
            <a:xfrm>
              <a:off x="517524" y="4377810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Consistency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1700F05-666E-491B-BA10-55D4E82F614B}"/>
                </a:ext>
              </a:extLst>
            </p:cNvPr>
            <p:cNvSpPr/>
            <p:nvPr/>
          </p:nvSpPr>
          <p:spPr>
            <a:xfrm>
              <a:off x="1941598" y="4527075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Missing values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 outliers with “wrong” values</a:t>
              </a:r>
            </a:p>
          </p:txBody>
        </p:sp>
      </p:grpSp>
      <p:grpSp>
        <p:nvGrpSpPr>
          <p:cNvPr id="9223" name="Group 27">
            <a:extLst>
              <a:ext uri="{FF2B5EF4-FFF2-40B4-BE49-F238E27FC236}">
                <a16:creationId xmlns:a16="http://schemas.microsoft.com/office/drawing/2014/main" id="{171FDF5F-840A-41F9-AD86-33EEBFBCA35E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88025"/>
            <a:ext cx="7223125" cy="1816100"/>
            <a:chOff x="517524" y="5787855"/>
            <a:chExt cx="7223561" cy="181658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8A9C85-46FD-4DAA-B63F-DE146B6B492A}"/>
                </a:ext>
              </a:extLst>
            </p:cNvPr>
            <p:cNvSpPr/>
            <p:nvPr/>
          </p:nvSpPr>
          <p:spPr>
            <a:xfrm>
              <a:off x="517524" y="57878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Range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8943D38-4D13-4D16-B4D3-5E7712F4F401}"/>
                </a:ext>
              </a:extLst>
            </p:cNvPr>
            <p:cNvSpPr/>
            <p:nvPr/>
          </p:nvSpPr>
          <p:spPr>
            <a:xfrm>
              <a:off x="1941598" y="59371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Normalization for numeric attributes</a:t>
              </a:r>
            </a:p>
          </p:txBody>
        </p:sp>
      </p:grpSp>
      <p:grpSp>
        <p:nvGrpSpPr>
          <p:cNvPr id="9224" name="Group 28">
            <a:extLst>
              <a:ext uri="{FF2B5EF4-FFF2-40B4-BE49-F238E27FC236}">
                <a16:creationId xmlns:a16="http://schemas.microsoft.com/office/drawing/2014/main" id="{53A3E0F0-E524-4488-87BC-45AFDBDBFA2B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05663"/>
            <a:ext cx="7223125" cy="1816100"/>
            <a:chOff x="517525" y="7205522"/>
            <a:chExt cx="7223560" cy="181658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352EA29-2605-49B7-A62C-D7FC339FA4DA}"/>
                </a:ext>
              </a:extLst>
            </p:cNvPr>
            <p:cNvSpPr/>
            <p:nvPr/>
          </p:nvSpPr>
          <p:spPr>
            <a:xfrm>
              <a:off x="517525" y="720552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Relationships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DB9B596-30C4-4322-9E7F-9B83152ECA66}"/>
                </a:ext>
              </a:extLst>
            </p:cNvPr>
            <p:cNvSpPr/>
            <p:nvPr/>
          </p:nvSpPr>
          <p:spPr>
            <a:xfrm>
              <a:off x="1941599" y="7354787"/>
              <a:ext cx="5799486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Relations between attributes and Class</a:t>
              </a:r>
            </a:p>
          </p:txBody>
        </p:sp>
      </p:grpSp>
      <p:grpSp>
        <p:nvGrpSpPr>
          <p:cNvPr id="9225" name="Group 30">
            <a:extLst>
              <a:ext uri="{FF2B5EF4-FFF2-40B4-BE49-F238E27FC236}">
                <a16:creationId xmlns:a16="http://schemas.microsoft.com/office/drawing/2014/main" id="{33157664-45EB-412D-ADEB-6939258B81FD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24000"/>
            <a:ext cx="7223125" cy="1816100"/>
            <a:chOff x="517524" y="2929555"/>
            <a:chExt cx="7223561" cy="1816583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FB744EB-0B57-477C-B89F-1BCE62400226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C343421-05F2-4A34-BE50-015940C2A9D8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9226" name="Group 33">
            <a:extLst>
              <a:ext uri="{FF2B5EF4-FFF2-40B4-BE49-F238E27FC236}">
                <a16:creationId xmlns:a16="http://schemas.microsoft.com/office/drawing/2014/main" id="{EA11140D-A2D8-4BBF-8D45-B73D44BFBE12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46400"/>
            <a:ext cx="7223125" cy="1816100"/>
            <a:chOff x="517524" y="2929555"/>
            <a:chExt cx="7223561" cy="1816583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EF71A21-B4E3-4333-813C-CFB4F1956658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FCD991-BD4E-46D7-9E6E-361545CB907A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9227" name="Group 36">
            <a:extLst>
              <a:ext uri="{FF2B5EF4-FFF2-40B4-BE49-F238E27FC236}">
                <a16:creationId xmlns:a16="http://schemas.microsoft.com/office/drawing/2014/main" id="{C9C3F482-0E07-42E2-AFBC-0FB49F8AD602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81500"/>
            <a:ext cx="7223125" cy="1816100"/>
            <a:chOff x="517524" y="2929555"/>
            <a:chExt cx="7223561" cy="1816583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73C6F01-D4B4-45E5-95BE-F99B39C6E0AD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245947F-462C-43A7-8CB8-78B5BB139906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9228" name="Group 39">
            <a:extLst>
              <a:ext uri="{FF2B5EF4-FFF2-40B4-BE49-F238E27FC236}">
                <a16:creationId xmlns:a16="http://schemas.microsoft.com/office/drawing/2014/main" id="{35FB0FFB-D181-4173-8841-C611A516061B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18363"/>
            <a:ext cx="7223125" cy="1816100"/>
            <a:chOff x="517524" y="2929555"/>
            <a:chExt cx="7223561" cy="1816583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00EC7FB-8C8F-4248-8FBC-C871F6C7855E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F5B2C20-7045-4233-A4B2-946A41C1C08B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aphicFrame>
        <p:nvGraphicFramePr>
          <p:cNvPr id="9229" name="Chart 6">
            <a:extLst>
              <a:ext uri="{FF2B5EF4-FFF2-40B4-BE49-F238E27FC236}">
                <a16:creationId xmlns:a16="http://schemas.microsoft.com/office/drawing/2014/main" id="{8EF838D2-1B1E-43D9-BD8B-45D90B7799AA}"/>
              </a:ext>
            </a:extLst>
          </p:cNvPr>
          <p:cNvGraphicFramePr>
            <a:graphicFrameLocks/>
          </p:cNvGraphicFramePr>
          <p:nvPr/>
        </p:nvGraphicFramePr>
        <p:xfrm>
          <a:off x="7689850" y="646113"/>
          <a:ext cx="5051425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Chart" r:id="rId3" imgW="5060119" imgH="4078577" progId="Excel.Chart.8">
                  <p:embed/>
                </p:oleObj>
              </mc:Choice>
              <mc:Fallback>
                <p:oleObj name="Chart" r:id="rId3" imgW="5060119" imgH="4078577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646113"/>
                        <a:ext cx="5051425" cy="406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0" name="Imagem 4">
            <a:extLst>
              <a:ext uri="{FF2B5EF4-FFF2-40B4-BE49-F238E27FC236}">
                <a16:creationId xmlns:a16="http://schemas.microsoft.com/office/drawing/2014/main" id="{8F6ED628-1ACC-448D-A825-70D35D60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1636713"/>
            <a:ext cx="3154362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Imagem 5">
            <a:extLst>
              <a:ext uri="{FF2B5EF4-FFF2-40B4-BE49-F238E27FC236}">
                <a16:creationId xmlns:a16="http://schemas.microsoft.com/office/drawing/2014/main" id="{4CCF732B-9AA7-4A86-8AF7-9343566C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4164013"/>
            <a:ext cx="24892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Imagem 6">
            <a:extLst>
              <a:ext uri="{FF2B5EF4-FFF2-40B4-BE49-F238E27FC236}">
                <a16:creationId xmlns:a16="http://schemas.microsoft.com/office/drawing/2014/main" id="{893123E9-70FA-4DF5-9EB4-70B92413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6265863"/>
            <a:ext cx="24892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BCEC411-40C1-48BC-A6C7-84E3C3AC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Cleaning Process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82919-1397-48EC-882E-885A5D2C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506D7-0F91-4523-929D-EB4DFEDC6CDF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194DBA14-1DEF-4089-8046-75517D49B30D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09713"/>
            <a:ext cx="7223125" cy="1817687"/>
            <a:chOff x="517524" y="1510302"/>
            <a:chExt cx="7223561" cy="18165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1CEFCA2-5E0C-4B74-9FD6-C4C3C60B9063}"/>
                </a:ext>
              </a:extLst>
            </p:cNvPr>
            <p:cNvSpPr/>
            <p:nvPr/>
          </p:nvSpPr>
          <p:spPr>
            <a:xfrm>
              <a:off x="517524" y="151030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Data Structure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156679-CC10-4D20-8219-D0C25A4A983C}"/>
                </a:ext>
              </a:extLst>
            </p:cNvPr>
            <p:cNvSpPr/>
            <p:nvPr/>
          </p:nvSpPr>
          <p:spPr>
            <a:xfrm>
              <a:off x="1941598" y="1659436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Check Data Types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18 Categorical Attributes</a:t>
              </a:r>
            </a:p>
          </p:txBody>
        </p:sp>
      </p:grpSp>
      <p:grpSp>
        <p:nvGrpSpPr>
          <p:cNvPr id="10245" name="Group 25">
            <a:extLst>
              <a:ext uri="{FF2B5EF4-FFF2-40B4-BE49-F238E27FC236}">
                <a16:creationId xmlns:a16="http://schemas.microsoft.com/office/drawing/2014/main" id="{B6E2F125-C9E0-4C38-981C-BBEF4B80D4B0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28938"/>
            <a:ext cx="7223125" cy="1817687"/>
            <a:chOff x="517524" y="2929555"/>
            <a:chExt cx="7223561" cy="1816583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C438E39-8116-4102-9DA5-32607AE9D122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data Distribution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C81DA2F-69C0-4BA5-A8DA-CC2999133902}"/>
                </a:ext>
              </a:extLst>
            </p:cNvPr>
            <p:cNvSpPr/>
            <p:nvPr/>
          </p:nvSpPr>
          <p:spPr>
            <a:xfrm>
              <a:off x="1941598" y="3078689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Imbalanced Class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Outliers for Numeric Attributes</a:t>
              </a:r>
            </a:p>
          </p:txBody>
        </p:sp>
      </p:grpSp>
      <p:grpSp>
        <p:nvGrpSpPr>
          <p:cNvPr id="10246" name="Group 26">
            <a:extLst>
              <a:ext uri="{FF2B5EF4-FFF2-40B4-BE49-F238E27FC236}">
                <a16:creationId xmlns:a16="http://schemas.microsoft.com/office/drawing/2014/main" id="{8BF3D4F7-9626-41A8-88E0-D999BAE90945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78325"/>
            <a:ext cx="7223125" cy="1816100"/>
            <a:chOff x="517524" y="4377810"/>
            <a:chExt cx="7223561" cy="181658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8E353C3-A48A-4AC6-83E6-7DAE412EEB78}"/>
                </a:ext>
              </a:extLst>
            </p:cNvPr>
            <p:cNvSpPr/>
            <p:nvPr/>
          </p:nvSpPr>
          <p:spPr>
            <a:xfrm>
              <a:off x="517524" y="4377810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Consistency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4B1036-EBC7-4931-AE10-E667E33F3240}"/>
                </a:ext>
              </a:extLst>
            </p:cNvPr>
            <p:cNvSpPr/>
            <p:nvPr/>
          </p:nvSpPr>
          <p:spPr>
            <a:xfrm>
              <a:off x="1941598" y="4527075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Missing values</a:t>
              </a:r>
            </a:p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 outliers with “wrong” values</a:t>
              </a:r>
            </a:p>
          </p:txBody>
        </p:sp>
      </p:grpSp>
      <p:grpSp>
        <p:nvGrpSpPr>
          <p:cNvPr id="10247" name="Group 27">
            <a:extLst>
              <a:ext uri="{FF2B5EF4-FFF2-40B4-BE49-F238E27FC236}">
                <a16:creationId xmlns:a16="http://schemas.microsoft.com/office/drawing/2014/main" id="{6558C02A-34CB-40C5-AFA8-AC4AAC74EC73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88025"/>
            <a:ext cx="7223125" cy="1816100"/>
            <a:chOff x="517524" y="5787855"/>
            <a:chExt cx="7223561" cy="181658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9C1018-51E9-4ABA-B321-4E405F72A5F2}"/>
                </a:ext>
              </a:extLst>
            </p:cNvPr>
            <p:cNvSpPr/>
            <p:nvPr/>
          </p:nvSpPr>
          <p:spPr>
            <a:xfrm>
              <a:off x="517524" y="57878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Range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E5E9F5B-7F07-4960-85BA-BD021374600A}"/>
                </a:ext>
              </a:extLst>
            </p:cNvPr>
            <p:cNvSpPr/>
            <p:nvPr/>
          </p:nvSpPr>
          <p:spPr>
            <a:xfrm>
              <a:off x="1941598" y="59371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Normalization for numeric attributes</a:t>
              </a:r>
            </a:p>
          </p:txBody>
        </p:sp>
      </p:grpSp>
      <p:grpSp>
        <p:nvGrpSpPr>
          <p:cNvPr id="10248" name="Group 28">
            <a:extLst>
              <a:ext uri="{FF2B5EF4-FFF2-40B4-BE49-F238E27FC236}">
                <a16:creationId xmlns:a16="http://schemas.microsoft.com/office/drawing/2014/main" id="{A2CCC51D-B2DE-405E-8939-BE6B6549820B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7205663"/>
            <a:ext cx="7223125" cy="1816100"/>
            <a:chOff x="517525" y="7205522"/>
            <a:chExt cx="7223560" cy="181658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FA9224-6EA2-4D7B-893A-03A03E926B5F}"/>
                </a:ext>
              </a:extLst>
            </p:cNvPr>
            <p:cNvSpPr/>
            <p:nvPr/>
          </p:nvSpPr>
          <p:spPr>
            <a:xfrm>
              <a:off x="517525" y="7205522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59C3D1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Check Relationships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2B86515-4B35-4FEA-8C5C-1A886B567A7F}"/>
                </a:ext>
              </a:extLst>
            </p:cNvPr>
            <p:cNvSpPr/>
            <p:nvPr/>
          </p:nvSpPr>
          <p:spPr>
            <a:xfrm>
              <a:off x="1941599" y="7354787"/>
              <a:ext cx="5799486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800" dirty="0"/>
                <a:t>Relations between attributes and Class</a:t>
              </a:r>
            </a:p>
          </p:txBody>
        </p:sp>
      </p:grpSp>
      <p:grpSp>
        <p:nvGrpSpPr>
          <p:cNvPr id="10249" name="Group 30">
            <a:extLst>
              <a:ext uri="{FF2B5EF4-FFF2-40B4-BE49-F238E27FC236}">
                <a16:creationId xmlns:a16="http://schemas.microsoft.com/office/drawing/2014/main" id="{F53DB9D4-C051-4BC6-BF09-504A81A7E69F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524000"/>
            <a:ext cx="7223125" cy="1816100"/>
            <a:chOff x="517524" y="2929555"/>
            <a:chExt cx="7223561" cy="1816583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5CC440A-08AD-4870-9552-0E8D1E65DFD7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259713A-D7D5-45C8-A41D-3B819AA1CA9D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10250" name="Group 33">
            <a:extLst>
              <a:ext uri="{FF2B5EF4-FFF2-40B4-BE49-F238E27FC236}">
                <a16:creationId xmlns:a16="http://schemas.microsoft.com/office/drawing/2014/main" id="{680DE819-1070-43D7-9CB3-60B5AD77764A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946400"/>
            <a:ext cx="7223125" cy="1816100"/>
            <a:chOff x="517524" y="2929555"/>
            <a:chExt cx="7223561" cy="1816583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7C781A0-9F54-4C18-ABD2-FB4585B2AA14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295E866-64C3-4EBC-BBCE-94637FBB4E9B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10251" name="Group 36">
            <a:extLst>
              <a:ext uri="{FF2B5EF4-FFF2-40B4-BE49-F238E27FC236}">
                <a16:creationId xmlns:a16="http://schemas.microsoft.com/office/drawing/2014/main" id="{FA2E77DE-C77D-4A3F-B70F-20F39CE61D1A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381500"/>
            <a:ext cx="7223125" cy="1816100"/>
            <a:chOff x="517524" y="2929555"/>
            <a:chExt cx="7223561" cy="1816583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CDF4DF8-8459-4306-94D6-0C0FF2E8BB7A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C46F55B-437D-4196-A574-66B8043B3D06}"/>
                </a:ext>
              </a:extLst>
            </p:cNvPr>
            <p:cNvSpPr/>
            <p:nvPr/>
          </p:nvSpPr>
          <p:spPr>
            <a:xfrm>
              <a:off x="1941598" y="3078820"/>
              <a:ext cx="5799487" cy="1006743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pSp>
        <p:nvGrpSpPr>
          <p:cNvPr id="10252" name="Group 39">
            <a:extLst>
              <a:ext uri="{FF2B5EF4-FFF2-40B4-BE49-F238E27FC236}">
                <a16:creationId xmlns:a16="http://schemas.microsoft.com/office/drawing/2014/main" id="{2E137109-0D15-4A87-B270-D6398C2875AE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91200"/>
            <a:ext cx="7223125" cy="1817688"/>
            <a:chOff x="517524" y="2929555"/>
            <a:chExt cx="7223561" cy="1816583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AB39CBE-5D18-4BF6-A4C7-B13308A54A9E}"/>
                </a:ext>
              </a:extLst>
            </p:cNvPr>
            <p:cNvSpPr/>
            <p:nvPr/>
          </p:nvSpPr>
          <p:spPr>
            <a:xfrm>
              <a:off x="517524" y="2929555"/>
              <a:ext cx="1424074" cy="1816583"/>
            </a:xfrm>
            <a:custGeom>
              <a:avLst/>
              <a:gdLst>
                <a:gd name="connsiteX0" fmla="*/ 0 w 1548065"/>
                <a:gd name="connsiteY0" fmla="*/ 0 h 1083645"/>
                <a:gd name="connsiteX1" fmla="*/ 1006243 w 1548065"/>
                <a:gd name="connsiteY1" fmla="*/ 0 h 1083645"/>
                <a:gd name="connsiteX2" fmla="*/ 1548065 w 1548065"/>
                <a:gd name="connsiteY2" fmla="*/ 541823 h 1083645"/>
                <a:gd name="connsiteX3" fmla="*/ 1006243 w 1548065"/>
                <a:gd name="connsiteY3" fmla="*/ 1083645 h 1083645"/>
                <a:gd name="connsiteX4" fmla="*/ 0 w 1548065"/>
                <a:gd name="connsiteY4" fmla="*/ 1083645 h 1083645"/>
                <a:gd name="connsiteX5" fmla="*/ 541823 w 1548065"/>
                <a:gd name="connsiteY5" fmla="*/ 541823 h 1083645"/>
                <a:gd name="connsiteX6" fmla="*/ 0 w 1548065"/>
                <a:gd name="connsiteY6" fmla="*/ 0 h 108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065" h="1083645">
                  <a:moveTo>
                    <a:pt x="1548065" y="0"/>
                  </a:moveTo>
                  <a:lnTo>
                    <a:pt x="1548065" y="704370"/>
                  </a:lnTo>
                  <a:lnTo>
                    <a:pt x="774032" y="1083645"/>
                  </a:lnTo>
                  <a:lnTo>
                    <a:pt x="0" y="704370"/>
                  </a:lnTo>
                  <a:lnTo>
                    <a:pt x="0" y="0"/>
                  </a:lnTo>
                  <a:lnTo>
                    <a:pt x="774032" y="379276"/>
                  </a:lnTo>
                  <a:lnTo>
                    <a:pt x="1548065" y="0"/>
                  </a:lnTo>
                  <a:close/>
                </a:path>
              </a:pathLst>
            </a:custGeom>
            <a:solidFill>
              <a:srgbClr val="A7DFE7"/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161" tIns="551983" rIns="10159" bIns="55198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b="1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CC8474E-4C07-4DF3-A449-21F846A8345E}"/>
                </a:ext>
              </a:extLst>
            </p:cNvPr>
            <p:cNvSpPr/>
            <p:nvPr/>
          </p:nvSpPr>
          <p:spPr>
            <a:xfrm>
              <a:off x="1941598" y="3078689"/>
              <a:ext cx="5799487" cy="1007450"/>
            </a:xfrm>
            <a:custGeom>
              <a:avLst/>
              <a:gdLst>
                <a:gd name="connsiteX0" fmla="*/ 167799 w 1006771"/>
                <a:gd name="connsiteY0" fmla="*/ 0 h 6463503"/>
                <a:gd name="connsiteX1" fmla="*/ 838972 w 1006771"/>
                <a:gd name="connsiteY1" fmla="*/ 0 h 6463503"/>
                <a:gd name="connsiteX2" fmla="*/ 1006771 w 1006771"/>
                <a:gd name="connsiteY2" fmla="*/ 167799 h 6463503"/>
                <a:gd name="connsiteX3" fmla="*/ 1006771 w 1006771"/>
                <a:gd name="connsiteY3" fmla="*/ 6463503 h 6463503"/>
                <a:gd name="connsiteX4" fmla="*/ 1006771 w 1006771"/>
                <a:gd name="connsiteY4" fmla="*/ 6463503 h 6463503"/>
                <a:gd name="connsiteX5" fmla="*/ 0 w 1006771"/>
                <a:gd name="connsiteY5" fmla="*/ 6463503 h 6463503"/>
                <a:gd name="connsiteX6" fmla="*/ 0 w 1006771"/>
                <a:gd name="connsiteY6" fmla="*/ 6463503 h 6463503"/>
                <a:gd name="connsiteX7" fmla="*/ 0 w 1006771"/>
                <a:gd name="connsiteY7" fmla="*/ 167799 h 6463503"/>
                <a:gd name="connsiteX8" fmla="*/ 167799 w 1006771"/>
                <a:gd name="connsiteY8" fmla="*/ 0 h 64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771" h="6463503">
                  <a:moveTo>
                    <a:pt x="1006771" y="1077277"/>
                  </a:moveTo>
                  <a:lnTo>
                    <a:pt x="1006771" y="5386226"/>
                  </a:lnTo>
                  <a:cubicBezTo>
                    <a:pt x="1006771" y="5981189"/>
                    <a:pt x="995069" y="6463500"/>
                    <a:pt x="980634" y="6463500"/>
                  </a:cubicBezTo>
                  <a:lnTo>
                    <a:pt x="0" y="6463500"/>
                  </a:lnTo>
                  <a:lnTo>
                    <a:pt x="0" y="6463500"/>
                  </a:lnTo>
                  <a:lnTo>
                    <a:pt x="0" y="3"/>
                  </a:lnTo>
                  <a:lnTo>
                    <a:pt x="0" y="3"/>
                  </a:lnTo>
                  <a:lnTo>
                    <a:pt x="980634" y="3"/>
                  </a:lnTo>
                  <a:cubicBezTo>
                    <a:pt x="995069" y="3"/>
                    <a:pt x="1006771" y="482314"/>
                    <a:pt x="1006771" y="1077277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  <a:alpha val="91000"/>
              </a:schemeClr>
            </a:solidFill>
            <a:ln>
              <a:solidFill>
                <a:srgbClr val="59C3D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6926" rIns="66926" bIns="66928" spcCol="1270" anchor="ctr"/>
            <a:lstStyle/>
            <a:p>
              <a:pPr marL="0" lvl="1" defTabSz="124460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en-US" sz="2800" dirty="0"/>
            </a:p>
          </p:txBody>
        </p:sp>
      </p:grpSp>
      <p:graphicFrame>
        <p:nvGraphicFramePr>
          <p:cNvPr id="10253" name="Chart 6">
            <a:extLst>
              <a:ext uri="{FF2B5EF4-FFF2-40B4-BE49-F238E27FC236}">
                <a16:creationId xmlns:a16="http://schemas.microsoft.com/office/drawing/2014/main" id="{B6F9D43B-1A98-42AD-8FB3-BCB2E7BFE0C1}"/>
              </a:ext>
            </a:extLst>
          </p:cNvPr>
          <p:cNvGraphicFramePr>
            <a:graphicFrameLocks/>
          </p:cNvGraphicFramePr>
          <p:nvPr/>
        </p:nvGraphicFramePr>
        <p:xfrm>
          <a:off x="7689850" y="646113"/>
          <a:ext cx="5051425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Chart" r:id="rId3" imgW="5060119" imgH="4078577" progId="Excel.Chart.8">
                  <p:embed/>
                </p:oleObj>
              </mc:Choice>
              <mc:Fallback>
                <p:oleObj name="Chart" r:id="rId3" imgW="5060119" imgH="4078577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646113"/>
                        <a:ext cx="5051425" cy="406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4" name="Imagem 13">
            <a:extLst>
              <a:ext uri="{FF2B5EF4-FFF2-40B4-BE49-F238E27FC236}">
                <a16:creationId xmlns:a16="http://schemas.microsoft.com/office/drawing/2014/main" id="{7D3CADBB-3B30-41E0-BEEF-0014EF53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88" y="1524000"/>
            <a:ext cx="405765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Imagem 21">
            <a:extLst>
              <a:ext uri="{FF2B5EF4-FFF2-40B4-BE49-F238E27FC236}">
                <a16:creationId xmlns:a16="http://schemas.microsoft.com/office/drawing/2014/main" id="{446E5A01-436E-4650-A037-224A3F3B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88" y="5078413"/>
            <a:ext cx="40576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C34246B-D70C-479B-80A4-BD12E803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81000"/>
            <a:ext cx="11217275" cy="996950"/>
          </a:xfrm>
        </p:spPr>
        <p:txBody>
          <a:bodyPr/>
          <a:lstStyle/>
          <a:p>
            <a:pPr eaLnBrk="1" hangingPunct="1"/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Supervised Algorithms – Approach to Analysis</a:t>
            </a:r>
            <a:endParaRPr lang="en-GB" altLang="en-US" sz="5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FDC0FF-6DC1-4E9F-894E-018734A9E86C}"/>
              </a:ext>
            </a:extLst>
          </p:cNvPr>
          <p:cNvSpPr txBox="1">
            <a:spLocks/>
          </p:cNvSpPr>
          <p:nvPr/>
        </p:nvSpPr>
        <p:spPr bwMode="auto">
          <a:xfrm>
            <a:off x="669925" y="1647825"/>
            <a:ext cx="12045950" cy="219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3000" dirty="0">
                <a:solidFill>
                  <a:srgbClr val="000000"/>
                </a:solidFill>
                <a:latin typeface="Arial Rounded MT Bold" pitchFamily="34" charset="0"/>
              </a:rPr>
              <a:t>Filter</a:t>
            </a:r>
          </a:p>
          <a:p>
            <a:pPr lvl="1" eaLnBrk="1" hangingPunct="1">
              <a:defRPr/>
            </a:pPr>
            <a:r>
              <a:rPr lang="en-US" altLang="en-US" sz="2600" dirty="0">
                <a:solidFill>
                  <a:srgbClr val="000000"/>
                </a:solidFill>
                <a:latin typeface="Arial Rounded MT Bold" pitchFamily="34" charset="0"/>
              </a:rPr>
              <a:t>Class Imbalance present – 700 classified as </a:t>
            </a:r>
            <a:r>
              <a:rPr lang="en-US" altLang="en-US" sz="2600" dirty="0" smtClean="0">
                <a:solidFill>
                  <a:srgbClr val="000000"/>
                </a:solidFill>
                <a:latin typeface="Arial Rounded MT Bold" pitchFamily="34" charset="0"/>
              </a:rPr>
              <a:t>1, </a:t>
            </a:r>
            <a:r>
              <a:rPr lang="en-US" altLang="en-US" sz="2600" dirty="0">
                <a:solidFill>
                  <a:srgbClr val="000000"/>
                </a:solidFill>
                <a:latin typeface="Arial Rounded MT Bold" pitchFamily="34" charset="0"/>
              </a:rPr>
              <a:t>300 classified as </a:t>
            </a:r>
            <a:r>
              <a:rPr lang="en-US" altLang="en-US" sz="2600" dirty="0" smtClean="0">
                <a:solidFill>
                  <a:srgbClr val="000000"/>
                </a:solidFill>
                <a:latin typeface="Arial Rounded MT Bold" pitchFamily="34" charset="0"/>
              </a:rPr>
              <a:t>0</a:t>
            </a:r>
            <a:endParaRPr lang="en-US" altLang="en-US" sz="2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 Rounded MT Bold" pitchFamily="34" charset="0"/>
              </a:rPr>
              <a:t>Class imbalance could introduce bias to the predictive model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 Rounded MT Bold" pitchFamily="34" charset="0"/>
              </a:rPr>
              <a:t>Class Balancing filters address this problem</a:t>
            </a:r>
            <a:endParaRPr lang="en-GB" altLang="en-US" sz="30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10F77-AE1F-45FA-81E2-5144F74E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E4C0F-A441-4880-AFAD-13974AE1F97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BEAAFB01-262B-407F-9F9A-13E08D2A2FFB}"/>
              </a:ext>
            </a:extLst>
          </p:cNvPr>
          <p:cNvGrpSpPr>
            <a:grpSpLocks/>
          </p:cNvGrpSpPr>
          <p:nvPr/>
        </p:nvGrpSpPr>
        <p:grpSpPr bwMode="auto">
          <a:xfrm>
            <a:off x="677124" y="6230628"/>
            <a:ext cx="1433513" cy="2117725"/>
            <a:chOff x="598394" y="3119716"/>
            <a:chExt cx="1434357" cy="21171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2DDDFC-F2D1-4BCD-ADC0-28E884B946E8}"/>
                </a:ext>
              </a:extLst>
            </p:cNvPr>
            <p:cNvSpPr/>
            <p:nvPr/>
          </p:nvSpPr>
          <p:spPr>
            <a:xfrm>
              <a:off x="1259183" y="3424433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697488-6E32-4A76-9C0B-ADB1D3262129}"/>
                </a:ext>
              </a:extLst>
            </p:cNvPr>
            <p:cNvSpPr/>
            <p:nvPr/>
          </p:nvSpPr>
          <p:spPr>
            <a:xfrm>
              <a:off x="838248" y="3716453"/>
              <a:ext cx="174728" cy="160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A8A83-B20C-475C-993A-40FD8D3C4825}"/>
                </a:ext>
              </a:extLst>
            </p:cNvPr>
            <p:cNvSpPr/>
            <p:nvPr/>
          </p:nvSpPr>
          <p:spPr>
            <a:xfrm>
              <a:off x="1084455" y="3343492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76D6DF-8658-44D3-980C-5B4B02A9A164}"/>
                </a:ext>
              </a:extLst>
            </p:cNvPr>
            <p:cNvSpPr/>
            <p:nvPr/>
          </p:nvSpPr>
          <p:spPr>
            <a:xfrm>
              <a:off x="1290952" y="3832308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114EDD-3A22-494D-9EDE-15E12272DAF8}"/>
                </a:ext>
              </a:extLst>
            </p:cNvPr>
            <p:cNvSpPr/>
            <p:nvPr/>
          </p:nvSpPr>
          <p:spPr>
            <a:xfrm>
              <a:off x="1564162" y="3502199"/>
              <a:ext cx="174728" cy="160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79D3A-BF7C-4F9D-986C-733CB7C95F37}"/>
                </a:ext>
              </a:extLst>
            </p:cNvPr>
            <p:cNvSpPr/>
            <p:nvPr/>
          </p:nvSpPr>
          <p:spPr>
            <a:xfrm>
              <a:off x="615867" y="3840244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496315-7771-45E5-A38A-211374A012DC}"/>
                </a:ext>
              </a:extLst>
            </p:cNvPr>
            <p:cNvSpPr/>
            <p:nvPr/>
          </p:nvSpPr>
          <p:spPr>
            <a:xfrm>
              <a:off x="1329074" y="4289384"/>
              <a:ext cx="174728" cy="160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CDEAE4-92EA-402A-A4A2-2D2180EEA0A8}"/>
                </a:ext>
              </a:extLst>
            </p:cNvPr>
            <p:cNvSpPr/>
            <p:nvPr/>
          </p:nvSpPr>
          <p:spPr>
            <a:xfrm>
              <a:off x="920847" y="4360802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80101-F5B3-48A2-B1CD-BDF4229F9E29}"/>
                </a:ext>
              </a:extLst>
            </p:cNvPr>
            <p:cNvSpPr/>
            <p:nvPr/>
          </p:nvSpPr>
          <p:spPr>
            <a:xfrm>
              <a:off x="1241711" y="4159244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7DB202-CDCC-4C3E-8DED-B042A3F12382}"/>
                </a:ext>
              </a:extLst>
            </p:cNvPr>
            <p:cNvSpPr/>
            <p:nvPr/>
          </p:nvSpPr>
          <p:spPr>
            <a:xfrm>
              <a:off x="981207" y="4625842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867B8A-29DB-49F8-8CCD-DAED3FE47CFE}"/>
                </a:ext>
              </a:extLst>
            </p:cNvPr>
            <p:cNvSpPr/>
            <p:nvPr/>
          </p:nvSpPr>
          <p:spPr>
            <a:xfrm>
              <a:off x="598394" y="4213204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D7C2A-0686-4957-B808-AD0031E92527}"/>
                </a:ext>
              </a:extLst>
            </p:cNvPr>
            <p:cNvSpPr/>
            <p:nvPr/>
          </p:nvSpPr>
          <p:spPr>
            <a:xfrm>
              <a:off x="615867" y="4727414"/>
              <a:ext cx="174728" cy="160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D6ED8F-E852-47A1-A4B9-0693CC8E4EC4}"/>
                </a:ext>
              </a:extLst>
            </p:cNvPr>
            <p:cNvSpPr/>
            <p:nvPr/>
          </p:nvSpPr>
          <p:spPr>
            <a:xfrm>
              <a:off x="671462" y="5074982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BFAAA6-82C0-40E0-8259-6FB93139841A}"/>
                </a:ext>
              </a:extLst>
            </p:cNvPr>
            <p:cNvSpPr/>
            <p:nvPr/>
          </p:nvSpPr>
          <p:spPr>
            <a:xfrm>
              <a:off x="1591166" y="4778200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992E91-847D-44BC-ABE2-14B706660C0D}"/>
                </a:ext>
              </a:extLst>
            </p:cNvPr>
            <p:cNvSpPr/>
            <p:nvPr/>
          </p:nvSpPr>
          <p:spPr>
            <a:xfrm>
              <a:off x="1858023" y="4360802"/>
              <a:ext cx="174728" cy="161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D8DB20-151F-4B01-9AD7-0E5EC413B505}"/>
                </a:ext>
              </a:extLst>
            </p:cNvPr>
            <p:cNvSpPr/>
            <p:nvPr/>
          </p:nvSpPr>
          <p:spPr>
            <a:xfrm>
              <a:off x="865251" y="3994189"/>
              <a:ext cx="130252" cy="1602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0A2F43-981E-4ABB-8476-4B4E4375EF0A}"/>
                </a:ext>
              </a:extLst>
            </p:cNvPr>
            <p:cNvSpPr/>
            <p:nvPr/>
          </p:nvSpPr>
          <p:spPr>
            <a:xfrm>
              <a:off x="1159112" y="3191134"/>
              <a:ext cx="130252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4D58AF-FE9B-48FD-9F1D-E4B64FDA820D}"/>
                </a:ext>
              </a:extLst>
            </p:cNvPr>
            <p:cNvSpPr/>
            <p:nvPr/>
          </p:nvSpPr>
          <p:spPr>
            <a:xfrm>
              <a:off x="1514921" y="3683124"/>
              <a:ext cx="130252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AED5EE-4C2C-429A-B8C1-984FC902195B}"/>
                </a:ext>
              </a:extLst>
            </p:cNvPr>
            <p:cNvSpPr/>
            <p:nvPr/>
          </p:nvSpPr>
          <p:spPr>
            <a:xfrm>
              <a:off x="1024094" y="3845005"/>
              <a:ext cx="130252" cy="1602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BC247F-FF49-4A80-B3F5-17BB95D39E62}"/>
                </a:ext>
              </a:extLst>
            </p:cNvPr>
            <p:cNvSpPr/>
            <p:nvPr/>
          </p:nvSpPr>
          <p:spPr>
            <a:xfrm>
              <a:off x="1311602" y="3299054"/>
              <a:ext cx="130252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F669B9-4257-4D7B-A167-D4105D000387}"/>
                </a:ext>
              </a:extLst>
            </p:cNvPr>
            <p:cNvSpPr/>
            <p:nvPr/>
          </p:nvSpPr>
          <p:spPr>
            <a:xfrm>
              <a:off x="1078101" y="3649796"/>
              <a:ext cx="130252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5D9B94-2722-43C8-8332-745FF9092B3D}"/>
                </a:ext>
              </a:extLst>
            </p:cNvPr>
            <p:cNvSpPr/>
            <p:nvPr/>
          </p:nvSpPr>
          <p:spPr>
            <a:xfrm>
              <a:off x="1297305" y="4051324"/>
              <a:ext cx="130252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26D9E66-1138-4763-9CD3-4448CE1CE02B}"/>
                </a:ext>
              </a:extLst>
            </p:cNvPr>
            <p:cNvSpPr/>
            <p:nvPr/>
          </p:nvSpPr>
          <p:spPr>
            <a:xfrm>
              <a:off x="855720" y="4843270"/>
              <a:ext cx="130252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1A8E5-DBA5-4673-AFBC-D8D0EB57EDC0}"/>
                </a:ext>
              </a:extLst>
            </p:cNvPr>
            <p:cNvSpPr/>
            <p:nvPr/>
          </p:nvSpPr>
          <p:spPr>
            <a:xfrm>
              <a:off x="606337" y="4449678"/>
              <a:ext cx="128663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01936A-9B4A-43B3-98C9-14BB143B71DE}"/>
                </a:ext>
              </a:extLst>
            </p:cNvPr>
            <p:cNvSpPr/>
            <p:nvPr/>
          </p:nvSpPr>
          <p:spPr>
            <a:xfrm>
              <a:off x="1078101" y="4397304"/>
              <a:ext cx="130252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4EC464-8AA6-46D4-9904-A995E1F2A038}"/>
                </a:ext>
              </a:extLst>
            </p:cNvPr>
            <p:cNvSpPr/>
            <p:nvPr/>
          </p:nvSpPr>
          <p:spPr>
            <a:xfrm>
              <a:off x="790595" y="4294145"/>
              <a:ext cx="128663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4A5684-CEF7-4727-87FA-097A0B043758}"/>
                </a:ext>
              </a:extLst>
            </p:cNvPr>
            <p:cNvSpPr/>
            <p:nvPr/>
          </p:nvSpPr>
          <p:spPr>
            <a:xfrm>
              <a:off x="1641996" y="4124329"/>
              <a:ext cx="130252" cy="1602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769345-B4FA-43EC-BA9C-A6FD4A260EB6}"/>
                </a:ext>
              </a:extLst>
            </p:cNvPr>
            <p:cNvSpPr/>
            <p:nvPr/>
          </p:nvSpPr>
          <p:spPr>
            <a:xfrm>
              <a:off x="1263949" y="4549663"/>
              <a:ext cx="130252" cy="1602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4ABE31-A1B0-4024-A385-11EDE7F4DEDC}"/>
                </a:ext>
              </a:extLst>
            </p:cNvPr>
            <p:cNvSpPr/>
            <p:nvPr/>
          </p:nvSpPr>
          <p:spPr>
            <a:xfrm>
              <a:off x="1111459" y="4887708"/>
              <a:ext cx="130252" cy="161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E5F09F-E1F1-4A31-AA68-07A6716CED45}"/>
                </a:ext>
              </a:extLst>
            </p:cNvPr>
            <p:cNvSpPr/>
            <p:nvPr/>
          </p:nvSpPr>
          <p:spPr>
            <a:xfrm>
              <a:off x="1478387" y="4478245"/>
              <a:ext cx="130252" cy="16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829FA55-8BD9-47CC-AB3A-8A919D7F72C9}"/>
                </a:ext>
              </a:extLst>
            </p:cNvPr>
            <p:cNvSpPr/>
            <p:nvPr/>
          </p:nvSpPr>
          <p:spPr>
            <a:xfrm>
              <a:off x="1661057" y="3119716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BCF26F13-F764-44F7-B6A0-F8F759A264C8}"/>
                </a:ext>
              </a:extLst>
            </p:cNvPr>
            <p:cNvSpPr/>
            <p:nvPr/>
          </p:nvSpPr>
          <p:spPr>
            <a:xfrm>
              <a:off x="1389434" y="3502199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8709431-5A2D-4152-95BD-4146193AD731}"/>
                </a:ext>
              </a:extLst>
            </p:cNvPr>
            <p:cNvSpPr/>
            <p:nvPr/>
          </p:nvSpPr>
          <p:spPr>
            <a:xfrm>
              <a:off x="870017" y="3411736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DF12482-DCA4-4A08-9D95-5C5694D37B44}"/>
                </a:ext>
              </a:extLst>
            </p:cNvPr>
            <p:cNvSpPr/>
            <p:nvPr/>
          </p:nvSpPr>
          <p:spPr>
            <a:xfrm>
              <a:off x="1263949" y="4678216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F383FB-5EB6-4556-A237-A09F0667ECC6}"/>
                </a:ext>
              </a:extLst>
            </p:cNvPr>
            <p:cNvSpPr/>
            <p:nvPr/>
          </p:nvSpPr>
          <p:spPr>
            <a:xfrm>
              <a:off x="1001856" y="4002125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0DD4AF9-8D9D-417F-9BDA-A80AE53C2891}"/>
                </a:ext>
              </a:extLst>
            </p:cNvPr>
            <p:cNvSpPr/>
            <p:nvPr/>
          </p:nvSpPr>
          <p:spPr>
            <a:xfrm>
              <a:off x="1546690" y="3756129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01081BC-E756-487B-9A79-77C17FA27630}"/>
                </a:ext>
              </a:extLst>
            </p:cNvPr>
            <p:cNvSpPr/>
            <p:nvPr/>
          </p:nvSpPr>
          <p:spPr>
            <a:xfrm>
              <a:off x="762003" y="3979906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12A12F9-DB28-490E-BF73-E0343F02FDBC}"/>
                </a:ext>
              </a:extLst>
            </p:cNvPr>
            <p:cNvSpPr/>
            <p:nvPr/>
          </p:nvSpPr>
          <p:spPr>
            <a:xfrm>
              <a:off x="1537159" y="4065608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4BCDC27F-8D41-44C3-A230-F2351FAD19DC}"/>
                </a:ext>
              </a:extLst>
            </p:cNvPr>
            <p:cNvSpPr/>
            <p:nvPr/>
          </p:nvSpPr>
          <p:spPr>
            <a:xfrm>
              <a:off x="828718" y="4387782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2331E0D-CC16-4E16-BD73-A0E6C852EF61}"/>
                </a:ext>
              </a:extLst>
            </p:cNvPr>
            <p:cNvSpPr/>
            <p:nvPr/>
          </p:nvSpPr>
          <p:spPr>
            <a:xfrm>
              <a:off x="1182938" y="4249708"/>
              <a:ext cx="150902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DE730F0-B563-4539-A09B-08FBD4968DF1}"/>
                </a:ext>
              </a:extLst>
            </p:cNvPr>
            <p:cNvSpPr/>
            <p:nvPr/>
          </p:nvSpPr>
          <p:spPr>
            <a:xfrm>
              <a:off x="1764305" y="3787871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81D71E-96BA-49D9-9263-9171A431FCCE}"/>
                </a:ext>
              </a:extLst>
            </p:cNvPr>
            <p:cNvSpPr/>
            <p:nvPr/>
          </p:nvSpPr>
          <p:spPr>
            <a:xfrm>
              <a:off x="1570516" y="4422697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2B1C4096-C5DA-4CA9-BE3E-1E7DCF316126}"/>
                </a:ext>
              </a:extLst>
            </p:cNvPr>
            <p:cNvSpPr/>
            <p:nvPr/>
          </p:nvSpPr>
          <p:spPr>
            <a:xfrm>
              <a:off x="1454561" y="4744872"/>
              <a:ext cx="152490" cy="30471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7803E6-2750-4BD7-AB2E-7E5E7938A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502617"/>
              </p:ext>
            </p:extLst>
          </p:nvPr>
        </p:nvGraphicFramePr>
        <p:xfrm>
          <a:off x="517525" y="2820364"/>
          <a:ext cx="11817351" cy="355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2" name="Picture 5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D4E0E7E-0411-4BD4-BFD3-9057CE948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67" y="6137593"/>
            <a:ext cx="6408803" cy="2352201"/>
          </a:xfrm>
          <a:prstGeom prst="rect">
            <a:avLst/>
          </a:prstGeom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9A71CDE7-2349-454D-A9BF-7FEFF59A0AEA}"/>
              </a:ext>
            </a:extLst>
          </p:cNvPr>
          <p:cNvSpPr/>
          <p:nvPr/>
        </p:nvSpPr>
        <p:spPr>
          <a:xfrm>
            <a:off x="2392471" y="6951353"/>
            <a:ext cx="678146" cy="58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6016901-867F-47F5-A00F-160BC1498780}"/>
              </a:ext>
            </a:extLst>
          </p:cNvPr>
          <p:cNvSpPr/>
          <p:nvPr/>
        </p:nvSpPr>
        <p:spPr>
          <a:xfrm>
            <a:off x="9720720" y="6930289"/>
            <a:ext cx="678146" cy="58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E1AA02B-6FF3-4FBD-8DF8-E24F4B1A0B4B}"/>
              </a:ext>
            </a:extLst>
          </p:cNvPr>
          <p:cNvSpPr/>
          <p:nvPr/>
        </p:nvSpPr>
        <p:spPr>
          <a:xfrm>
            <a:off x="10897644" y="6162805"/>
            <a:ext cx="170406" cy="21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3A8986C-C558-46CE-88F7-84506862FFD0}"/>
              </a:ext>
            </a:extLst>
          </p:cNvPr>
          <p:cNvSpPr/>
          <p:nvPr/>
        </p:nvSpPr>
        <p:spPr>
          <a:xfrm>
            <a:off x="11050044" y="6315205"/>
            <a:ext cx="170406" cy="21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891C96-3444-4D47-84C5-ED02B427B927}"/>
              </a:ext>
            </a:extLst>
          </p:cNvPr>
          <p:cNvSpPr/>
          <p:nvPr/>
        </p:nvSpPr>
        <p:spPr>
          <a:xfrm>
            <a:off x="11180435" y="6018476"/>
            <a:ext cx="170406" cy="21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8D0522-9910-4980-9E48-412733A567DD}"/>
              </a:ext>
            </a:extLst>
          </p:cNvPr>
          <p:cNvSpPr/>
          <p:nvPr/>
        </p:nvSpPr>
        <p:spPr>
          <a:xfrm>
            <a:off x="10819857" y="6507139"/>
            <a:ext cx="170406" cy="21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088DF0-311A-4645-8704-9E3089F414DD}"/>
              </a:ext>
            </a:extLst>
          </p:cNvPr>
          <p:cNvSpPr/>
          <p:nvPr/>
        </p:nvSpPr>
        <p:spPr>
          <a:xfrm>
            <a:off x="11069452" y="6470194"/>
            <a:ext cx="170406" cy="21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7F2D4C6-3D4A-4D2E-B0F4-FF12F727CA7B}"/>
              </a:ext>
            </a:extLst>
          </p:cNvPr>
          <p:cNvSpPr/>
          <p:nvPr/>
        </p:nvSpPr>
        <p:spPr>
          <a:xfrm>
            <a:off x="11305099" y="6477712"/>
            <a:ext cx="170406" cy="21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59F17F0-3493-47F7-841A-12FD7E47F769}"/>
              </a:ext>
            </a:extLst>
          </p:cNvPr>
          <p:cNvSpPr/>
          <p:nvPr/>
        </p:nvSpPr>
        <p:spPr>
          <a:xfrm>
            <a:off x="11274641" y="6189453"/>
            <a:ext cx="170406" cy="21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37273A-850B-46EE-9D1E-EB482706EE7E}"/>
              </a:ext>
            </a:extLst>
          </p:cNvPr>
          <p:cNvSpPr/>
          <p:nvPr/>
        </p:nvSpPr>
        <p:spPr>
          <a:xfrm>
            <a:off x="10612329" y="5820887"/>
            <a:ext cx="1122471" cy="1146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4AFFD7-E1BC-482A-AF79-D0B793384C9D}"/>
              </a:ext>
            </a:extLst>
          </p:cNvPr>
          <p:cNvSpPr/>
          <p:nvPr/>
        </p:nvSpPr>
        <p:spPr>
          <a:xfrm>
            <a:off x="10897644" y="7472053"/>
            <a:ext cx="152400" cy="11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65302-866B-43FE-84AD-9DFE91F7C4AF}"/>
              </a:ext>
            </a:extLst>
          </p:cNvPr>
          <p:cNvSpPr/>
          <p:nvPr/>
        </p:nvSpPr>
        <p:spPr>
          <a:xfrm>
            <a:off x="11050044" y="7624453"/>
            <a:ext cx="152400" cy="11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4664F0-51BF-4731-BA68-2158C5A55D5A}"/>
              </a:ext>
            </a:extLst>
          </p:cNvPr>
          <p:cNvSpPr/>
          <p:nvPr/>
        </p:nvSpPr>
        <p:spPr>
          <a:xfrm>
            <a:off x="10964449" y="7700653"/>
            <a:ext cx="152400" cy="11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4BF5AB-8AA7-436E-9F0F-F10716B71598}"/>
              </a:ext>
            </a:extLst>
          </p:cNvPr>
          <p:cNvSpPr/>
          <p:nvPr/>
        </p:nvSpPr>
        <p:spPr>
          <a:xfrm>
            <a:off x="11191353" y="7480077"/>
            <a:ext cx="152400" cy="11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7DB1A-6681-4453-9872-5F79E43015EF}"/>
              </a:ext>
            </a:extLst>
          </p:cNvPr>
          <p:cNvSpPr/>
          <p:nvPr/>
        </p:nvSpPr>
        <p:spPr>
          <a:xfrm>
            <a:off x="11295801" y="7708479"/>
            <a:ext cx="152400" cy="11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66D9E8-D33F-47FE-826C-3426366EAE55}"/>
              </a:ext>
            </a:extLst>
          </p:cNvPr>
          <p:cNvSpPr/>
          <p:nvPr/>
        </p:nvSpPr>
        <p:spPr>
          <a:xfrm>
            <a:off x="11198441" y="7860196"/>
            <a:ext cx="152400" cy="11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6875DD-C4AD-481A-86C0-02966376AED6}"/>
              </a:ext>
            </a:extLst>
          </p:cNvPr>
          <p:cNvSpPr/>
          <p:nvPr/>
        </p:nvSpPr>
        <p:spPr>
          <a:xfrm>
            <a:off x="11337815" y="7462850"/>
            <a:ext cx="152400" cy="11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264" name="Rectangle 11263">
            <a:extLst>
              <a:ext uri="{FF2B5EF4-FFF2-40B4-BE49-F238E27FC236}">
                <a16:creationId xmlns:a16="http://schemas.microsoft.com/office/drawing/2014/main" id="{9DABF349-3178-4625-9824-06959C87D355}"/>
              </a:ext>
            </a:extLst>
          </p:cNvPr>
          <p:cNvSpPr/>
          <p:nvPr/>
        </p:nvSpPr>
        <p:spPr>
          <a:xfrm>
            <a:off x="10671817" y="7265678"/>
            <a:ext cx="1012921" cy="850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265" name="Isosceles Triangle 11264">
            <a:extLst>
              <a:ext uri="{FF2B5EF4-FFF2-40B4-BE49-F238E27FC236}">
                <a16:creationId xmlns:a16="http://schemas.microsoft.com/office/drawing/2014/main" id="{4E6C80A4-AA27-472B-9A2F-08B0684EF460}"/>
              </a:ext>
            </a:extLst>
          </p:cNvPr>
          <p:cNvSpPr/>
          <p:nvPr/>
        </p:nvSpPr>
        <p:spPr>
          <a:xfrm>
            <a:off x="11050044" y="8615341"/>
            <a:ext cx="118322" cy="23180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4B631D8C-AF57-4C62-A632-CD7A19A3BA98}"/>
              </a:ext>
            </a:extLst>
          </p:cNvPr>
          <p:cNvSpPr/>
          <p:nvPr/>
        </p:nvSpPr>
        <p:spPr>
          <a:xfrm>
            <a:off x="11052327" y="8944968"/>
            <a:ext cx="118322" cy="23180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0897F12-1A85-41FA-9B85-231DD7EB062A}"/>
              </a:ext>
            </a:extLst>
          </p:cNvPr>
          <p:cNvSpPr/>
          <p:nvPr/>
        </p:nvSpPr>
        <p:spPr>
          <a:xfrm>
            <a:off x="10867178" y="8794594"/>
            <a:ext cx="118322" cy="23180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C3911A0-60A9-457C-AF0C-9E20AA23F645}"/>
              </a:ext>
            </a:extLst>
          </p:cNvPr>
          <p:cNvSpPr/>
          <p:nvPr/>
        </p:nvSpPr>
        <p:spPr>
          <a:xfrm>
            <a:off x="11169357" y="8994232"/>
            <a:ext cx="118322" cy="23180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A7E029C4-1E6F-478A-98D1-EFE3FCEF0AE0}"/>
              </a:ext>
            </a:extLst>
          </p:cNvPr>
          <p:cNvSpPr/>
          <p:nvPr/>
        </p:nvSpPr>
        <p:spPr>
          <a:xfrm>
            <a:off x="11121536" y="8732007"/>
            <a:ext cx="118322" cy="23180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A4ED3F48-4AA2-4118-B3C9-D355BDE5AEEC}"/>
              </a:ext>
            </a:extLst>
          </p:cNvPr>
          <p:cNvSpPr/>
          <p:nvPr/>
        </p:nvSpPr>
        <p:spPr>
          <a:xfrm>
            <a:off x="11252189" y="8841504"/>
            <a:ext cx="118322" cy="23180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267" name="Isosceles Triangle 11266">
            <a:extLst>
              <a:ext uri="{FF2B5EF4-FFF2-40B4-BE49-F238E27FC236}">
                <a16:creationId xmlns:a16="http://schemas.microsoft.com/office/drawing/2014/main" id="{5998BEA2-D127-447F-A870-0FAE1E27B79A}"/>
              </a:ext>
            </a:extLst>
          </p:cNvPr>
          <p:cNvSpPr/>
          <p:nvPr/>
        </p:nvSpPr>
        <p:spPr>
          <a:xfrm>
            <a:off x="10671817" y="8374950"/>
            <a:ext cx="978237" cy="904898"/>
          </a:xfrm>
          <a:prstGeom prst="triangl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999</Words>
  <Application>Microsoft Office PowerPoint</Application>
  <PresentationFormat>Custom</PresentationFormat>
  <Paragraphs>294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Cambria Math</vt:lpstr>
      <vt:lpstr>Office Theme</vt:lpstr>
      <vt:lpstr>Chart</vt:lpstr>
      <vt:lpstr>German Credit Card</vt:lpstr>
      <vt:lpstr>Problem</vt:lpstr>
      <vt:lpstr>Data</vt:lpstr>
      <vt:lpstr>Data Cleaning Process</vt:lpstr>
      <vt:lpstr>Data Cleaning Process</vt:lpstr>
      <vt:lpstr>Data Cleaning Process</vt:lpstr>
      <vt:lpstr>Data Cleaning Process</vt:lpstr>
      <vt:lpstr>Data Cleaning Process</vt:lpstr>
      <vt:lpstr>Supervised Algorithms – Approach to Analysis</vt:lpstr>
      <vt:lpstr>Supervised Algorithms – Approach to Analysis</vt:lpstr>
      <vt:lpstr>Supervised Algorithms- Logistic Regression</vt:lpstr>
      <vt:lpstr>Supervised Algorithms- Naïve Bayes</vt:lpstr>
      <vt:lpstr>Supervised Algorithms- Decision Tree</vt:lpstr>
      <vt:lpstr>Supervised Algorithms- Random Forest</vt:lpstr>
      <vt:lpstr>Supervised Algorithms - Results</vt:lpstr>
      <vt:lpstr>Unsupervised Algorithms- Approach</vt:lpstr>
      <vt:lpstr>Unsupervised Algorithms- Approach</vt:lpstr>
      <vt:lpstr>Unsupervised Algorithms- Approach</vt:lpstr>
      <vt:lpstr>Unsupervised Algorithms- Approach</vt:lpstr>
      <vt:lpstr>Unsupervised Algorithms- Results</vt:lpstr>
      <vt:lpstr>Conclusions &amp; 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Deepak Malhotra</dc:creator>
  <cp:lastModifiedBy>vicadmin1</cp:lastModifiedBy>
  <cp:revision>44</cp:revision>
  <dcterms:created xsi:type="dcterms:W3CDTF">2017-05-08T08:21:16Z</dcterms:created>
  <dcterms:modified xsi:type="dcterms:W3CDTF">2019-07-24T13:27:07Z</dcterms:modified>
</cp:coreProperties>
</file>