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8" r:id="rId17"/>
    <p:sldId id="299" r:id="rId18"/>
    <p:sldId id="298" r:id="rId19"/>
    <p:sldId id="301" r:id="rId20"/>
    <p:sldId id="302" r:id="rId21"/>
    <p:sldId id="307" r:id="rId22"/>
    <p:sldId id="305" r:id="rId23"/>
    <p:sldId id="304" r:id="rId24"/>
    <p:sldId id="306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Merriweather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7F07F-7A3A-4267-81CD-4860CF4E09FB}">
  <a:tblStyle styleId="{7EA7F07F-7A3A-4267-81CD-4860CF4E0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D5B98-CF2E-4100-880E-6123CAFA8220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endParaRPr lang="en-US"/>
        </a:p>
      </dgm:t>
    </dgm:pt>
    <dgm:pt modelId="{E909710A-7E79-4607-A504-270FF0602216}">
      <dgm:prSet phldrT="[Text]"/>
      <dgm:spPr/>
      <dgm:t>
        <a:bodyPr/>
        <a:lstStyle/>
        <a:p>
          <a:r>
            <a:rPr lang="en-US"/>
            <a:t>Text Preprocessing</a:t>
          </a: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endParaRPr lang="en-US"/>
        </a:p>
      </dgm:t>
    </dgm:pt>
    <dgm:pt modelId="{2F905417-9D4F-4324-82AE-9251B31A2C80}">
      <dgm:prSet phldrT="[Text]"/>
      <dgm:spPr/>
      <dgm:t>
        <a:bodyPr/>
        <a:lstStyle/>
        <a:p>
          <a:r>
            <a:rPr lang="en-US"/>
            <a:t>Feature Engineering </a:t>
          </a:r>
        </a:p>
      </dgm:t>
    </dgm:pt>
    <dgm:pt modelId="{59178DAE-D6E6-48D5-9552-4D493CBA4170}" type="parTrans" cxnId="{AD60134C-9241-4220-BE4B-27D9CBB9FB95}">
      <dgm:prSet/>
      <dgm:spPr/>
      <dgm:t>
        <a:bodyPr/>
        <a:lstStyle/>
        <a:p>
          <a:endParaRPr lang="en-US"/>
        </a:p>
      </dgm:t>
    </dgm:pt>
    <dgm:pt modelId="{20F01C81-0BEA-4495-8251-72A121761E2D}" type="sibTrans" cxnId="{AD60134C-9241-4220-BE4B-27D9CBB9FB95}">
      <dgm:prSet/>
      <dgm:spPr/>
      <dgm:t>
        <a:bodyPr/>
        <a:lstStyle/>
        <a:p>
          <a:endParaRPr lang="en-US"/>
        </a:p>
      </dgm:t>
    </dgm:pt>
    <dgm:pt modelId="{5E80684A-91F2-4629-A50A-E7ECB5466CC6}">
      <dgm:prSet/>
      <dgm:spPr/>
      <dgm:t>
        <a:bodyPr/>
        <a:lstStyle/>
        <a:p>
          <a:r>
            <a:rPr lang="en-US" b="0" dirty="0"/>
            <a:t>Classification Modeling and Evaluation </a:t>
          </a:r>
        </a:p>
      </dgm:t>
    </dgm:pt>
    <dgm:pt modelId="{57FC9000-98F5-4D15-A251-50740715B093}" type="parTrans" cxnId="{EC26326F-8F8F-458E-88EF-E924E10B63AA}">
      <dgm:prSet/>
      <dgm:spPr/>
      <dgm:t>
        <a:bodyPr/>
        <a:lstStyle/>
        <a:p>
          <a:endParaRPr lang="en-US"/>
        </a:p>
      </dgm:t>
    </dgm:pt>
    <dgm:pt modelId="{1353D830-3F06-4714-A484-028E7D37A8A5}" type="sibTrans" cxnId="{EC26326F-8F8F-458E-88EF-E924E10B63AA}">
      <dgm:prSet/>
      <dgm:spPr/>
      <dgm:t>
        <a:bodyPr/>
        <a:lstStyle/>
        <a:p>
          <a:endParaRPr lang="en-US"/>
        </a:p>
      </dgm:t>
    </dgm:pt>
    <dgm:pt modelId="{6604BD18-4EB4-412B-8635-D51BDCF1DD25}" type="pres">
      <dgm:prSet presAssocID="{9F8873B5-0A23-4B7F-AD20-589AF1D0E1D0}" presName="Name0" presStyleCnt="0">
        <dgm:presLayoutVars>
          <dgm:dir/>
          <dgm:animLvl val="lvl"/>
          <dgm:resizeHandles val="exact"/>
        </dgm:presLayoutVars>
      </dgm:prSet>
      <dgm:spPr/>
    </dgm:pt>
    <dgm:pt modelId="{E44A1A5B-ED27-4844-8637-8ADC384992F2}" type="pres">
      <dgm:prSet presAssocID="{55DD5B98-CF2E-4100-880E-6123CAFA8220}" presName="parTxOnly" presStyleLbl="node1" presStyleIdx="0" presStyleCnt="4" custLinFactNeighborX="-1717" custLinFactNeighborY="0">
        <dgm:presLayoutVars>
          <dgm:chMax val="0"/>
          <dgm:chPref val="0"/>
          <dgm:bulletEnabled val="1"/>
        </dgm:presLayoutVars>
      </dgm:prSet>
      <dgm:spPr/>
    </dgm:pt>
    <dgm:pt modelId="{541AAA46-8905-4A27-899C-83CFEFDCF0DE}" type="pres">
      <dgm:prSet presAssocID="{F86432C1-550A-4D90-AB1E-48F467DF4FC2}" presName="parTxOnlySpace" presStyleCnt="0"/>
      <dgm:spPr/>
    </dgm:pt>
    <dgm:pt modelId="{435C52D3-332C-412A-B194-8A66283CDDA3}" type="pres">
      <dgm:prSet presAssocID="{E909710A-7E79-4607-A504-270FF060221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549E30-41A9-420D-8DB8-1545BE6E8395}" type="pres">
      <dgm:prSet presAssocID="{92D5A648-23B8-43BE-93DA-9500AFD06D2D}" presName="parTxOnlySpace" presStyleCnt="0"/>
      <dgm:spPr/>
    </dgm:pt>
    <dgm:pt modelId="{66A2F125-B2DF-4C53-863B-6042CFF2B387}" type="pres">
      <dgm:prSet presAssocID="{2F905417-9D4F-4324-82AE-9251B31A2C8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2EF443C-DAF8-4EA7-98F7-62E3874FE3FD}" type="pres">
      <dgm:prSet presAssocID="{20F01C81-0BEA-4495-8251-72A121761E2D}" presName="parTxOnlySpace" presStyleCnt="0"/>
      <dgm:spPr/>
    </dgm:pt>
    <dgm:pt modelId="{54DD1BB5-66BF-44D8-BCA0-64FD2B8F8413}" type="pres">
      <dgm:prSet presAssocID="{5E80684A-91F2-4629-A50A-E7ECB5466CC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D67E08-3E51-4B7C-902A-C8832C61A22E}" type="presOf" srcId="{5E80684A-91F2-4629-A50A-E7ECB5466CC6}" destId="{54DD1BB5-66BF-44D8-BCA0-64FD2B8F8413}" srcOrd="0" destOrd="0" presId="urn:microsoft.com/office/officeart/2005/8/layout/chevron1"/>
    <dgm:cxn modelId="{38034918-7A2C-4391-BD25-FCBE3D2155D8}" type="presOf" srcId="{9F8873B5-0A23-4B7F-AD20-589AF1D0E1D0}" destId="{6604BD18-4EB4-412B-8635-D51BDCF1DD25}" srcOrd="0" destOrd="0" presId="urn:microsoft.com/office/officeart/2005/8/layout/chevron1"/>
    <dgm:cxn modelId="{0E1A332F-81A8-4D00-8B8F-91905892C302}" srcId="{9F8873B5-0A23-4B7F-AD20-589AF1D0E1D0}" destId="{55DD5B98-CF2E-4100-880E-6123CAFA8220}" srcOrd="0" destOrd="0" parTransId="{86EF77BC-6B24-488F-9415-D6CBFCF29BE9}" sibTransId="{F86432C1-550A-4D90-AB1E-48F467DF4FC2}"/>
    <dgm:cxn modelId="{8D2AC348-AFE4-40A4-9CC9-9FD195CDA239}" type="presOf" srcId="{55DD5B98-CF2E-4100-880E-6123CAFA8220}" destId="{E44A1A5B-ED27-4844-8637-8ADC384992F2}" srcOrd="0" destOrd="0" presId="urn:microsoft.com/office/officeart/2005/8/layout/chevron1"/>
    <dgm:cxn modelId="{AD60134C-9241-4220-BE4B-27D9CBB9FB95}" srcId="{9F8873B5-0A23-4B7F-AD20-589AF1D0E1D0}" destId="{2F905417-9D4F-4324-82AE-9251B31A2C80}" srcOrd="2" destOrd="0" parTransId="{59178DAE-D6E6-48D5-9552-4D493CBA4170}" sibTransId="{20F01C81-0BEA-4495-8251-72A121761E2D}"/>
    <dgm:cxn modelId="{EC26326F-8F8F-458E-88EF-E924E10B63AA}" srcId="{9F8873B5-0A23-4B7F-AD20-589AF1D0E1D0}" destId="{5E80684A-91F2-4629-A50A-E7ECB5466CC6}" srcOrd="3" destOrd="0" parTransId="{57FC9000-98F5-4D15-A251-50740715B093}" sibTransId="{1353D830-3F06-4714-A484-028E7D37A8A5}"/>
    <dgm:cxn modelId="{75CBC4C5-CE5E-42C7-A823-87A7DD786930}" type="presOf" srcId="{2F905417-9D4F-4324-82AE-9251B31A2C80}" destId="{66A2F125-B2DF-4C53-863B-6042CFF2B387}" srcOrd="0" destOrd="0" presId="urn:microsoft.com/office/officeart/2005/8/layout/chevron1"/>
    <dgm:cxn modelId="{9B155FEC-E8E4-4330-9B25-8EC36B1C0F69}" type="presOf" srcId="{E909710A-7E79-4607-A504-270FF0602216}" destId="{435C52D3-332C-412A-B194-8A66283CDDA3}" srcOrd="0" destOrd="0" presId="urn:microsoft.com/office/officeart/2005/8/layout/chevron1"/>
    <dgm:cxn modelId="{01086AFB-2431-4DB9-A36B-1DEF96EEAC03}" srcId="{9F8873B5-0A23-4B7F-AD20-589AF1D0E1D0}" destId="{E909710A-7E79-4607-A504-270FF0602216}" srcOrd="1" destOrd="0" parTransId="{2F1B259E-F231-460C-9B4B-33D5B80ED712}" sibTransId="{92D5A648-23B8-43BE-93DA-9500AFD06D2D}"/>
    <dgm:cxn modelId="{06FFB9CD-79F2-48C8-A75D-7BDE60CD088B}" type="presParOf" srcId="{6604BD18-4EB4-412B-8635-D51BDCF1DD25}" destId="{E44A1A5B-ED27-4844-8637-8ADC384992F2}" srcOrd="0" destOrd="0" presId="urn:microsoft.com/office/officeart/2005/8/layout/chevron1"/>
    <dgm:cxn modelId="{83DA5380-9AD3-4B67-AD05-469A3F59CE8C}" type="presParOf" srcId="{6604BD18-4EB4-412B-8635-D51BDCF1DD25}" destId="{541AAA46-8905-4A27-899C-83CFEFDCF0DE}" srcOrd="1" destOrd="0" presId="urn:microsoft.com/office/officeart/2005/8/layout/chevron1"/>
    <dgm:cxn modelId="{78A8729C-3F53-48C1-A951-1549C20B425E}" type="presParOf" srcId="{6604BD18-4EB4-412B-8635-D51BDCF1DD25}" destId="{435C52D3-332C-412A-B194-8A66283CDDA3}" srcOrd="2" destOrd="0" presId="urn:microsoft.com/office/officeart/2005/8/layout/chevron1"/>
    <dgm:cxn modelId="{CE9F283B-B642-4D07-8981-E9688E9A8A18}" type="presParOf" srcId="{6604BD18-4EB4-412B-8635-D51BDCF1DD25}" destId="{51549E30-41A9-420D-8DB8-1545BE6E8395}" srcOrd="3" destOrd="0" presId="urn:microsoft.com/office/officeart/2005/8/layout/chevron1"/>
    <dgm:cxn modelId="{C9D38F1E-C548-4F47-AE9D-8A09B471ABA0}" type="presParOf" srcId="{6604BD18-4EB4-412B-8635-D51BDCF1DD25}" destId="{66A2F125-B2DF-4C53-863B-6042CFF2B387}" srcOrd="4" destOrd="0" presId="urn:microsoft.com/office/officeart/2005/8/layout/chevron1"/>
    <dgm:cxn modelId="{BB87DB14-2CF2-4FDC-9BB9-82E4E7A913E5}" type="presParOf" srcId="{6604BD18-4EB4-412B-8635-D51BDCF1DD25}" destId="{B2EF443C-DAF8-4EA7-98F7-62E3874FE3FD}" srcOrd="5" destOrd="0" presId="urn:microsoft.com/office/officeart/2005/8/layout/chevron1"/>
    <dgm:cxn modelId="{1EBF5DA4-1072-4DA0-AEB2-A27E6DC2A689}" type="presParOf" srcId="{6604BD18-4EB4-412B-8635-D51BDCF1DD25}" destId="{54DD1BB5-66BF-44D8-BCA0-64FD2B8F841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A1A5B-ED27-4844-8637-8ADC384992F2}">
      <dsp:nvSpPr>
        <dsp:cNvPr id="0" name=""/>
        <dsp:cNvSpPr/>
      </dsp:nvSpPr>
      <dsp:spPr>
        <a:xfrm>
          <a:off x="1" y="1328425"/>
          <a:ext cx="1787495" cy="714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EDA</a:t>
          </a:r>
        </a:p>
      </dsp:txBody>
      <dsp:txXfrm>
        <a:off x="357500" y="1328425"/>
        <a:ext cx="1072497" cy="714998"/>
      </dsp:txXfrm>
    </dsp:sp>
    <dsp:sp modelId="{435C52D3-332C-412A-B194-8A66283CDDA3}">
      <dsp:nvSpPr>
        <dsp:cNvPr id="0" name=""/>
        <dsp:cNvSpPr/>
      </dsp:nvSpPr>
      <dsp:spPr>
        <a:xfrm>
          <a:off x="1611816" y="1328425"/>
          <a:ext cx="1787495" cy="714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 Preprocessing</a:t>
          </a:r>
        </a:p>
      </dsp:txBody>
      <dsp:txXfrm>
        <a:off x="1969315" y="1328425"/>
        <a:ext cx="1072497" cy="714998"/>
      </dsp:txXfrm>
    </dsp:sp>
    <dsp:sp modelId="{66A2F125-B2DF-4C53-863B-6042CFF2B387}">
      <dsp:nvSpPr>
        <dsp:cNvPr id="0" name=""/>
        <dsp:cNvSpPr/>
      </dsp:nvSpPr>
      <dsp:spPr>
        <a:xfrm>
          <a:off x="3220562" y="1328425"/>
          <a:ext cx="1787495" cy="714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Engineering </a:t>
          </a:r>
        </a:p>
      </dsp:txBody>
      <dsp:txXfrm>
        <a:off x="3578061" y="1328425"/>
        <a:ext cx="1072497" cy="714998"/>
      </dsp:txXfrm>
    </dsp:sp>
    <dsp:sp modelId="{54DD1BB5-66BF-44D8-BCA0-64FD2B8F8413}">
      <dsp:nvSpPr>
        <dsp:cNvPr id="0" name=""/>
        <dsp:cNvSpPr/>
      </dsp:nvSpPr>
      <dsp:spPr>
        <a:xfrm>
          <a:off x="4829308" y="1328425"/>
          <a:ext cx="1787495" cy="714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Classification Modeling and Evaluation </a:t>
          </a:r>
        </a:p>
      </dsp:txBody>
      <dsp:txXfrm>
        <a:off x="5186807" y="1328425"/>
        <a:ext cx="1072497" cy="714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333158" y="1304225"/>
            <a:ext cx="755989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Quora Question </a:t>
            </a: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S</a:t>
            </a:r>
            <a:r>
              <a:rPr lang="en" sz="3600" b="1" dirty="0">
                <a:solidFill>
                  <a:schemeClr val="tx2">
                    <a:lumMod val="10000"/>
                  </a:schemeClr>
                </a:solidFill>
                <a:latin typeface="+mn-lt"/>
              </a:rPr>
              <a:t>imilarity </a:t>
            </a:r>
            <a:endParaRPr sz="3600" b="1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06132-B24D-411F-A0A4-8133C1E61CE5}"/>
              </a:ext>
            </a:extLst>
          </p:cNvPr>
          <p:cNvSpPr txBox="1"/>
          <p:nvPr/>
        </p:nvSpPr>
        <p:spPr>
          <a:xfrm>
            <a:off x="2102638" y="2260375"/>
            <a:ext cx="4184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+mn-lt"/>
                <a:cs typeface="Amatic SC"/>
                <a:sym typeface="Amatic SC"/>
              </a:rPr>
              <a:t>Student: Sara Kmair</a:t>
            </a:r>
          </a:p>
          <a:p>
            <a:endParaRPr lang="en-US" sz="2800" b="1" dirty="0">
              <a:solidFill>
                <a:schemeClr val="tx2">
                  <a:lumMod val="10000"/>
                </a:schemeClr>
              </a:solidFill>
              <a:latin typeface="+mn-lt"/>
              <a:cs typeface="Amatic SC"/>
              <a:sym typeface="Amatic SC"/>
            </a:endParaRPr>
          </a:p>
          <a:p>
            <a:pPr algn="ctr"/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+mn-lt"/>
                <a:cs typeface="Amatic SC"/>
                <a:sym typeface="Amatic SC"/>
              </a:rPr>
              <a:t>ID: 500991323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8C30C-06EE-48C3-8228-51A4EB067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3515-CA1A-4A88-A6CC-7E35A663B5E5}"/>
              </a:ext>
            </a:extLst>
          </p:cNvPr>
          <p:cNvSpPr txBox="1"/>
          <p:nvPr/>
        </p:nvSpPr>
        <p:spPr>
          <a:xfrm>
            <a:off x="1162050" y="850900"/>
            <a:ext cx="544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Text Preprocessing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4020E-EEC4-4EB4-962A-6A6D17E773CB}"/>
              </a:ext>
            </a:extLst>
          </p:cNvPr>
          <p:cNvSpPr txBox="1"/>
          <p:nvPr/>
        </p:nvSpPr>
        <p:spPr>
          <a:xfrm>
            <a:off x="1301750" y="1565072"/>
            <a:ext cx="612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Word Embedding </a:t>
            </a:r>
            <a:r>
              <a:rPr lang="en-US" dirty="0"/>
              <a:t>representing words as vectors of real numbers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9FA31-3D75-4AB0-B052-091B3674DA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0575" y="2648460"/>
            <a:ext cx="3714750" cy="939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3AAD73-FFFD-4635-BD1F-42623B410A9F}"/>
              </a:ext>
            </a:extLst>
          </p:cNvPr>
          <p:cNvSpPr txBox="1"/>
          <p:nvPr/>
        </p:nvSpPr>
        <p:spPr>
          <a:xfrm>
            <a:off x="4508500" y="2214163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vectors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650014-F521-42D5-BCC5-6A2E8F2FA1DD}"/>
              </a:ext>
            </a:extLst>
          </p:cNvPr>
          <p:cNvSpPr/>
          <p:nvPr/>
        </p:nvSpPr>
        <p:spPr>
          <a:xfrm>
            <a:off x="3702050" y="2242572"/>
            <a:ext cx="666750" cy="24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5F906-B3D1-494A-9AC3-F42D1122F30B}"/>
              </a:ext>
            </a:extLst>
          </p:cNvPr>
          <p:cNvSpPr txBox="1"/>
          <p:nvPr/>
        </p:nvSpPr>
        <p:spPr>
          <a:xfrm>
            <a:off x="1301750" y="2199915"/>
            <a:ext cx="278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Averaging the words vectors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A1480-36FD-4A76-AA73-0943646729A1}"/>
              </a:ext>
            </a:extLst>
          </p:cNvPr>
          <p:cNvSpPr txBox="1"/>
          <p:nvPr/>
        </p:nvSpPr>
        <p:spPr>
          <a:xfrm>
            <a:off x="1301750" y="3829050"/>
            <a:ext cx="602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document vector (question vector) will be represented with 300 features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24CEB2-F56F-4C58-9E83-03A87D8CE1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5450" y="1464297"/>
            <a:ext cx="1518850" cy="15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74F96-EC50-4F0E-ADCC-58C583522C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F2A86-CF14-42B4-AF51-BED26F41B263}"/>
              </a:ext>
            </a:extLst>
          </p:cNvPr>
          <p:cNvSpPr txBox="1"/>
          <p:nvPr/>
        </p:nvSpPr>
        <p:spPr>
          <a:xfrm>
            <a:off x="1200150" y="704850"/>
            <a:ext cx="593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Dimensionality Reduction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EF381-DFBB-4655-A6D5-FF6B37E38219}"/>
              </a:ext>
            </a:extLst>
          </p:cNvPr>
          <p:cNvSpPr txBox="1"/>
          <p:nvPr/>
        </p:nvSpPr>
        <p:spPr>
          <a:xfrm>
            <a:off x="1308100" y="1365250"/>
            <a:ext cx="619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Principal Component Analysis (PCA)</a:t>
            </a:r>
          </a:p>
          <a:p>
            <a:endParaRPr lang="en-US" dirty="0"/>
          </a:p>
          <a:p>
            <a:r>
              <a:rPr lang="en-US" dirty="0"/>
              <a:t>Unsupervised linear dimensionality reduction technique that takes large data dimension and returns lower data dimension by using clustering. it keeps thecomponents with high variance 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53155-39E9-44BF-A25C-3DFF0F0EE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5825" y="3263263"/>
            <a:ext cx="2247900" cy="165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1A14B-202E-4899-A891-C5D1D377C0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9630" y="3263264"/>
            <a:ext cx="2376170" cy="1657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D61B49-0248-435C-9016-F343DBD5D597}"/>
              </a:ext>
            </a:extLst>
          </p:cNvPr>
          <p:cNvSpPr txBox="1"/>
          <p:nvPr/>
        </p:nvSpPr>
        <p:spPr>
          <a:xfrm>
            <a:off x="1308100" y="2821116"/>
            <a:ext cx="741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PCA on document vectors reduced the features number from 300 to 180</a:t>
            </a:r>
          </a:p>
        </p:txBody>
      </p:sp>
    </p:spTree>
    <p:extLst>
      <p:ext uri="{BB962C8B-B14F-4D97-AF65-F5344CB8AC3E}">
        <p14:creationId xmlns:p14="http://schemas.microsoft.com/office/powerpoint/2010/main" val="99405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952A-2877-4BC3-86C8-C83A142F2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62647-0449-443F-B28B-D945EC505E98}"/>
              </a:ext>
            </a:extLst>
          </p:cNvPr>
          <p:cNvSpPr txBox="1"/>
          <p:nvPr/>
        </p:nvSpPr>
        <p:spPr>
          <a:xfrm>
            <a:off x="1130300" y="1619250"/>
            <a:ext cx="737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Cosine Similarity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r>
              <a:rPr lang="en-US" dirty="0"/>
              <a:t>Measures the cosine of the angle between two vectors by looking at their directions 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9CE4C-F89B-4F73-8CE6-BB1F15135DF3}"/>
              </a:ext>
            </a:extLst>
          </p:cNvPr>
          <p:cNvSpPr txBox="1"/>
          <p:nvPr/>
        </p:nvSpPr>
        <p:spPr>
          <a:xfrm>
            <a:off x="1079500" y="768350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Feature Engineering 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598B-3220-4B07-B808-25CA5C4551C1}"/>
              </a:ext>
            </a:extLst>
          </p:cNvPr>
          <p:cNvSpPr txBox="1"/>
          <p:nvPr/>
        </p:nvSpPr>
        <p:spPr>
          <a:xfrm>
            <a:off x="1216800" y="3916800"/>
            <a:ext cx="57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 feature Cosine similarity between two TF-IDF vectors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6D4F5D-6C9D-496A-963C-4BFAF16E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59" y="2679700"/>
            <a:ext cx="3233641" cy="11519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5C5FB2-3B43-49F4-A134-75AFC57BB357}"/>
              </a:ext>
            </a:extLst>
          </p:cNvPr>
          <p:cNvSpPr/>
          <p:nvPr/>
        </p:nvSpPr>
        <p:spPr>
          <a:xfrm>
            <a:off x="6433200" y="3831648"/>
            <a:ext cx="558165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>
                <a:latin typeface="+mn-lt"/>
              </a:rPr>
              <a:t>Pic source: Speech and Language Processing. Daniel </a:t>
            </a:r>
            <a:r>
              <a:rPr lang="en-US" sz="500" dirty="0" err="1">
                <a:latin typeface="+mn-lt"/>
              </a:rPr>
              <a:t>Jurafsky</a:t>
            </a:r>
            <a:r>
              <a:rPr lang="en-US" sz="500" dirty="0">
                <a:latin typeface="+mn-lt"/>
              </a:rPr>
              <a:t> &amp; James H. Martin.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FC0453-E1F8-49C4-968A-93EF6ACB1FDB}"/>
                  </a:ext>
                </a:extLst>
              </p:cNvPr>
              <p:cNvSpPr txBox="1"/>
              <p:nvPr/>
            </p:nvSpPr>
            <p:spPr>
              <a:xfrm>
                <a:off x="2498407" y="2827031"/>
                <a:ext cx="2318343" cy="482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Cos(</a:t>
                </a:r>
                <a:r>
                  <a:rPr lang="el-GR" sz="2000" dirty="0">
                    <a:latin typeface="+mn-lt"/>
                  </a:rPr>
                  <a:t>θ</a:t>
                </a:r>
                <a:r>
                  <a:rPr lang="en-CA" sz="2000" dirty="0">
                    <a:latin typeface="+mn-lt"/>
                  </a:rPr>
                  <a:t>)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latin typeface="+mn-lt"/>
                      </a:rPr>
                      <m:t> =</m:t>
                    </m:r>
                    <m:f>
                      <m:fPr>
                        <m:ctrlPr>
                          <a:rPr lang="en-US" sz="2000" i="1" smtClean="0">
                            <a:latin typeface="+mn-lt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+mn-lt"/>
                          </a:rPr>
                          <m:t>𝐴</m:t>
                        </m:r>
                        <m:r>
                          <a:rPr lang="en-CA" sz="2000" b="0" i="1" smtClean="0">
                            <a:latin typeface="+mn-lt"/>
                          </a:rPr>
                          <m:t>.</m:t>
                        </m:r>
                        <m:r>
                          <a:rPr lang="en-CA" sz="2000" b="0" i="1" smtClean="0">
                            <a:latin typeface="+mn-lt"/>
                          </a:rPr>
                          <m:t>𝐵</m:t>
                        </m:r>
                      </m:num>
                      <m:den>
                        <m:r>
                          <a:rPr lang="en-CA" sz="2000" b="0" i="1" smtClean="0">
                            <a:latin typeface="+mn-lt"/>
                          </a:rPr>
                          <m:t>||</m:t>
                        </m:r>
                        <m:r>
                          <a:rPr lang="en-CA" sz="2000" b="0" i="1" smtClean="0">
                            <a:latin typeface="+mn-lt"/>
                          </a:rPr>
                          <m:t>𝐴</m:t>
                        </m:r>
                        <m:r>
                          <a:rPr lang="en-CA" sz="2000" b="0" i="1" smtClean="0">
                            <a:latin typeface="+mn-lt"/>
                          </a:rPr>
                          <m:t>|||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2000" b="0" i="1" smtClean="0">
                                <a:latin typeface="+mn-lt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+mn-lt"/>
                              </a:rPr>
                              <m:t>𝐵</m:t>
                            </m:r>
                          </m:e>
                        </m:d>
                        <m:r>
                          <a:rPr lang="en-CA" sz="2000" b="0" i="1" smtClean="0">
                            <a:latin typeface="+mn-lt"/>
                          </a:rPr>
                          <m:t>|</m:t>
                        </m:r>
                      </m:den>
                    </m:f>
                  </m:oMath>
                </a14:m>
                <a:endParaRPr lang="en-US" sz="1600" dirty="0">
                  <a:latin typeface="+mn-lt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FC0453-E1F8-49C4-968A-93EF6ACB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407" y="2827031"/>
                <a:ext cx="2318343" cy="482440"/>
              </a:xfrm>
              <a:prstGeom prst="rect">
                <a:avLst/>
              </a:prstGeom>
              <a:blipFill>
                <a:blip r:embed="rId3"/>
                <a:stretch>
                  <a:fillRect l="-6842" t="-2532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6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0BAF4-6BB6-4DFC-BD68-AEA10B3B9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E1670-A7DD-4125-88CC-C2B89CB20EEF}"/>
                  </a:ext>
                </a:extLst>
              </p:cNvPr>
              <p:cNvSpPr txBox="1"/>
              <p:nvPr/>
            </p:nvSpPr>
            <p:spPr>
              <a:xfrm>
                <a:off x="1435100" y="1701800"/>
                <a:ext cx="4927600" cy="204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b="1" dirty="0"/>
                  <a:t>Jaccard index/Similarity coefficient</a:t>
                </a:r>
              </a:p>
              <a:p>
                <a:endParaRPr lang="en-US" dirty="0"/>
              </a:p>
              <a:p>
                <a:r>
                  <a:rPr lang="en-US" dirty="0"/>
                  <a:t>compares members for two sets to see which members are shared and which are distinct</a:t>
                </a:r>
                <a:r>
                  <a:rPr lang="en-US" b="1" dirty="0"/>
                  <a:t>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𝑱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𝑿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b="1" i="1"/>
                            <m:t>𝒀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b="1" i="1"/>
                                <m:t>𝑿</m:t>
                              </m:r>
                              <m:r>
                                <a:rPr lang="en-US" i="1"/>
                                <m:t>∩</m:t>
                              </m:r>
                              <m:r>
                                <a:rPr lang="en-US" b="1" i="1"/>
                                <m:t>𝒀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b="1" i="1"/>
                                <m:t>𝑿</m:t>
                              </m:r>
                              <m:r>
                                <a:rPr lang="en-US" i="1"/>
                                <m:t>∪</m:t>
                              </m:r>
                              <m:r>
                                <a:rPr lang="en-US" b="1" i="1"/>
                                <m:t>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E1670-A7DD-4125-88CC-C2B89CB2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1701800"/>
                <a:ext cx="4927600" cy="2045816"/>
              </a:xfrm>
              <a:prstGeom prst="rect">
                <a:avLst/>
              </a:prstGeom>
              <a:blipFill>
                <a:blip r:embed="rId2"/>
                <a:stretch>
                  <a:fillRect l="-371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DA9D5C-98B3-4427-9533-7CAF99E4DE55}"/>
              </a:ext>
            </a:extLst>
          </p:cNvPr>
          <p:cNvSpPr txBox="1"/>
          <p:nvPr/>
        </p:nvSpPr>
        <p:spPr>
          <a:xfrm>
            <a:off x="1435100" y="946150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Engineering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92D04-6844-4069-A72C-2F81365D665A}"/>
              </a:ext>
            </a:extLst>
          </p:cNvPr>
          <p:cNvSpPr/>
          <p:nvPr/>
        </p:nvSpPr>
        <p:spPr>
          <a:xfrm>
            <a:off x="1435100" y="3659730"/>
            <a:ext cx="5954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 feature Jaccard similarity between two document vectors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217E3-1A60-4EC5-AD5F-6B116D510D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9FA44-5817-4717-99E1-19E8C1EBACDF}"/>
              </a:ext>
            </a:extLst>
          </p:cNvPr>
          <p:cNvSpPr txBox="1"/>
          <p:nvPr/>
        </p:nvSpPr>
        <p:spPr>
          <a:xfrm>
            <a:off x="1289050" y="1701800"/>
            <a:ext cx="596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Euclidean distance</a:t>
            </a:r>
          </a:p>
          <a:p>
            <a:endParaRPr lang="en-US" b="1" dirty="0"/>
          </a:p>
          <a:p>
            <a:r>
              <a:rPr lang="en-US" dirty="0"/>
              <a:t>Is the line distance between two points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7DF4F-D356-45C8-B38D-F4D4F0738686}"/>
              </a:ext>
            </a:extLst>
          </p:cNvPr>
          <p:cNvSpPr txBox="1"/>
          <p:nvPr/>
        </p:nvSpPr>
        <p:spPr>
          <a:xfrm>
            <a:off x="1238250" y="946150"/>
            <a:ext cx="55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Feature Engineering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11640D-6AD6-42C1-8F87-897F85FD2016}"/>
                  </a:ext>
                </a:extLst>
              </p:cNvPr>
              <p:cNvSpPr txBox="1"/>
              <p:nvPr/>
            </p:nvSpPr>
            <p:spPr>
              <a:xfrm>
                <a:off x="1835150" y="2655907"/>
                <a:ext cx="4610100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d(p, q)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𝑝𝑛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11640D-6AD6-42C1-8F87-897F85FD2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50" y="2655907"/>
                <a:ext cx="4610100" cy="353238"/>
              </a:xfrm>
              <a:prstGeom prst="rect">
                <a:avLst/>
              </a:prstGeom>
              <a:blipFill>
                <a:blip r:embed="rId2"/>
                <a:stretch>
                  <a:fillRect l="-3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7993CD2-425F-4B4C-80E4-8CD9E6B712E0}"/>
              </a:ext>
            </a:extLst>
          </p:cNvPr>
          <p:cNvSpPr/>
          <p:nvPr/>
        </p:nvSpPr>
        <p:spPr>
          <a:xfrm>
            <a:off x="1303750" y="3710130"/>
            <a:ext cx="5954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Extract feature Euclidean distance between two document vectors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4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EF97B-C3B6-4D7C-A381-B156B2404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8390B-E317-49C3-8394-67992B2FA50D}"/>
              </a:ext>
            </a:extLst>
          </p:cNvPr>
          <p:cNvSpPr txBox="1"/>
          <p:nvPr/>
        </p:nvSpPr>
        <p:spPr>
          <a:xfrm>
            <a:off x="1263650" y="869950"/>
            <a:ext cx="605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Classification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90A3E-968C-4576-B412-789F4CE0A2CD}"/>
              </a:ext>
            </a:extLst>
          </p:cNvPr>
          <p:cNvSpPr txBox="1"/>
          <p:nvPr/>
        </p:nvSpPr>
        <p:spPr>
          <a:xfrm>
            <a:off x="1130299" y="1466850"/>
            <a:ext cx="7009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dependent variables from number of independent variables</a:t>
            </a:r>
          </a:p>
          <a:p>
            <a:endParaRPr lang="en-US" dirty="0"/>
          </a:p>
          <a:p>
            <a:r>
              <a:rPr lang="en-US" b="1" dirty="0"/>
              <a:t>Binary classification  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0A5EC-81C8-4810-8910-6F518E6D5E02}"/>
              </a:ext>
            </a:extLst>
          </p:cNvPr>
          <p:cNvSpPr txBox="1"/>
          <p:nvPr/>
        </p:nvSpPr>
        <p:spPr>
          <a:xfrm>
            <a:off x="3404585" y="2663160"/>
            <a:ext cx="2007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stopwords_count2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common_words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unique_words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cosine_similarity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euc_dist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Jac_sim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5A48E-250B-4850-8E8B-84D16250E051}"/>
              </a:ext>
            </a:extLst>
          </p:cNvPr>
          <p:cNvSpPr txBox="1"/>
          <p:nvPr/>
        </p:nvSpPr>
        <p:spPr>
          <a:xfrm>
            <a:off x="1263650" y="2663160"/>
            <a:ext cx="2007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char_count1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char_count2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avg_word_len1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avg_word_len2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stopwords_count1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A24D9-40D8-4F4C-B24B-62C5797DF60E}"/>
              </a:ext>
            </a:extLst>
          </p:cNvPr>
          <p:cNvSpPr txBox="1"/>
          <p:nvPr/>
        </p:nvSpPr>
        <p:spPr>
          <a:xfrm>
            <a:off x="1130299" y="2319791"/>
            <a:ext cx="500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Independent Variables: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787A17-E830-4020-B291-FC8EA1ACCDCD}"/>
              </a:ext>
            </a:extLst>
          </p:cNvPr>
          <p:cNvSpPr/>
          <p:nvPr/>
        </p:nvSpPr>
        <p:spPr>
          <a:xfrm>
            <a:off x="6763221" y="296951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Dependent Variable: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4BA102-1DC7-4474-BDCB-362023409480}"/>
              </a:ext>
            </a:extLst>
          </p:cNvPr>
          <p:cNvSpPr/>
          <p:nvPr/>
        </p:nvSpPr>
        <p:spPr>
          <a:xfrm>
            <a:off x="5009882" y="2333482"/>
            <a:ext cx="535638" cy="2144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2992BB-3F58-466E-999D-F502187E002F}"/>
              </a:ext>
            </a:extLst>
          </p:cNvPr>
          <p:cNvSpPr/>
          <p:nvPr/>
        </p:nvSpPr>
        <p:spPr>
          <a:xfrm>
            <a:off x="5694921" y="3299430"/>
            <a:ext cx="676141" cy="21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CE6A-F16C-41EC-ADA1-D51AC8929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E3DD7-0642-4967-B88C-D70ED415D9D6}"/>
              </a:ext>
            </a:extLst>
          </p:cNvPr>
          <p:cNvSpPr txBox="1"/>
          <p:nvPr/>
        </p:nvSpPr>
        <p:spPr>
          <a:xfrm>
            <a:off x="1413635" y="1663809"/>
            <a:ext cx="4464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It is an ensemble of decision trees algorithm where new trees fix errors of those trees that are already part of the model. </a:t>
            </a:r>
          </a:p>
          <a:p>
            <a:endParaRPr lang="en-US" dirty="0"/>
          </a:p>
          <a:p>
            <a:r>
              <a:rPr lang="en-US" dirty="0"/>
              <a:t>Trees are added until no further improvements can be made to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AD75-DFE1-4107-B7E4-CAC8455FAE32}"/>
              </a:ext>
            </a:extLst>
          </p:cNvPr>
          <p:cNvSpPr txBox="1"/>
          <p:nvPr/>
        </p:nvSpPr>
        <p:spPr>
          <a:xfrm>
            <a:off x="1347720" y="734096"/>
            <a:ext cx="4529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Extreme Gradient Boosting (XGBoost)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48ECC-32A7-43B3-9A7E-AD64F4D146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8800" y="2571750"/>
            <a:ext cx="3175000" cy="21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9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010B-4DD6-4159-BC91-DF4348143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997AC-A641-4E7B-91B7-41C0CBF793C8}"/>
                  </a:ext>
                </a:extLst>
              </p:cNvPr>
              <p:cNvSpPr txBox="1"/>
              <p:nvPr/>
            </p:nvSpPr>
            <p:spPr>
              <a:xfrm>
                <a:off x="1123950" y="1291114"/>
                <a:ext cx="6064250" cy="4170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Learning Rate </a:t>
                </a:r>
                <a:r>
                  <a:rPr lang="en-US" sz="1200" dirty="0">
                    <a:latin typeface="+mn-lt"/>
                  </a:rPr>
                  <a:t>controls how much to change the model in response to the estimated error each time the model weights are updated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Max Depth </a:t>
                </a:r>
                <a:r>
                  <a:rPr lang="en-US" sz="1200" dirty="0">
                    <a:latin typeface="+mn-lt"/>
                  </a:rPr>
                  <a:t>how deeply the tree can grow after each step</a:t>
                </a:r>
              </a:p>
              <a:p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Min_child_weight </a:t>
                </a:r>
                <a:r>
                  <a:rPr lang="en-US" sz="1200" dirty="0">
                    <a:latin typeface="+mn-lt"/>
                  </a:rPr>
                  <a:t>defines the minimum sum of weights of all observations required to create a new node in a tree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Subsample</a:t>
                </a:r>
                <a:r>
                  <a:rPr lang="en-US" sz="1200" dirty="0">
                    <a:latin typeface="+mn-lt"/>
                  </a:rPr>
                  <a:t> the ratio of the training instances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dirty="0" smtClean="0">
                              <a:latin typeface="+mn-lt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+mn-lt"/>
                            </a:rPr>
                            <m:t>𝑠𝑢𝑚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𝑛𝑒𝑔𝑎𝑡𝑖𝑣𝑒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𝑖𝑛𝑠𝑡𝑎𝑛𝑐𝑒𝑠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+mn-lt"/>
                            </a:rPr>
                            <m:t>𝑠𝑢𝑚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(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𝑝𝑜𝑠𝑖𝑡𝑖𝑣𝑒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 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𝑖𝑛𝑠𝑡𝑎𝑛𝑐𝑒𝑠</m:t>
                          </m:r>
                          <m:r>
                            <a:rPr lang="en-US" sz="1200" b="0" i="1" dirty="0" smtClean="0">
                              <a:latin typeface="+mn-lt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200" dirty="0">
                              <a:latin typeface="+mn-lt"/>
                            </a:rPr>
                            <m:t> </m:t>
                          </m:r>
                        </m:den>
                      </m:f>
                      <m:r>
                        <a:rPr lang="en-US" sz="1200" b="0" i="1" dirty="0" smtClean="0">
                          <a:latin typeface="+mn-lt"/>
                        </a:rPr>
                        <m:t> </m:t>
                      </m:r>
                    </m:oMath>
                  </m:oMathPara>
                </a14:m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atin typeface="+mn-lt"/>
                  </a:rPr>
                  <a:t>Gamma</a:t>
                </a:r>
                <a:r>
                  <a:rPr lang="en-US" sz="1200" dirty="0">
                    <a:latin typeface="+mn-lt"/>
                  </a:rPr>
                  <a:t> minimum loss reduction required to make a split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latin typeface="+mn-lt"/>
                  </a:rPr>
                  <a:t>colsample_bytree</a:t>
                </a:r>
                <a:r>
                  <a:rPr lang="en-US" sz="1200" b="1" dirty="0">
                    <a:latin typeface="+mn-lt"/>
                  </a:rPr>
                  <a:t> </a:t>
                </a:r>
                <a:r>
                  <a:rPr lang="en-US" sz="1200" dirty="0">
                    <a:latin typeface="+mn-lt"/>
                  </a:rPr>
                  <a:t>denotes the fraction of columns to be randomly samples for each tree</a:t>
                </a:r>
              </a:p>
              <a:p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latin typeface="+mn-lt"/>
                  </a:rPr>
                  <a:t>n_estimators</a:t>
                </a:r>
                <a:r>
                  <a:rPr lang="en-US" sz="1200" b="1" dirty="0">
                    <a:latin typeface="+mn-lt"/>
                  </a:rPr>
                  <a:t> </a:t>
                </a:r>
                <a:r>
                  <a:rPr lang="en-US" sz="1200" dirty="0">
                    <a:latin typeface="+mn-lt"/>
                  </a:rPr>
                  <a:t>the number of trees </a:t>
                </a:r>
              </a:p>
              <a:p>
                <a:endParaRPr lang="en-US" sz="1200" dirty="0">
                  <a:latin typeface="+mn-lt"/>
                </a:endParaRPr>
              </a:p>
              <a:p>
                <a:endParaRPr lang="en-US" sz="1200" dirty="0">
                  <a:latin typeface="+mn-lt"/>
                </a:endParaRPr>
              </a:p>
              <a:p>
                <a:endParaRPr lang="en-US" sz="1200" dirty="0">
                  <a:latin typeface="+mn-lt"/>
                </a:endParaRPr>
              </a:p>
              <a:p>
                <a:endParaRPr lang="en-US" sz="1200" dirty="0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997AC-A641-4E7B-91B7-41C0CBF7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291114"/>
                <a:ext cx="6064250" cy="4170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AD1950-83DD-47C2-84A0-8B452138EEBE}"/>
              </a:ext>
            </a:extLst>
          </p:cNvPr>
          <p:cNvSpPr txBox="1"/>
          <p:nvPr/>
        </p:nvSpPr>
        <p:spPr>
          <a:xfrm>
            <a:off x="1200150" y="831850"/>
            <a:ext cx="543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XGBoost Hyperparameter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938-EBCF-4E15-BCEB-9C9605C4B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9F49D-94DD-4AF0-ABFA-18A502D5EF0A}"/>
              </a:ext>
            </a:extLst>
          </p:cNvPr>
          <p:cNvSpPr txBox="1"/>
          <p:nvPr/>
        </p:nvSpPr>
        <p:spPr>
          <a:xfrm>
            <a:off x="1174750" y="1003300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XGBoost Hyperparameter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9496-C6AD-4E11-8B29-E6D620229D4D}"/>
              </a:ext>
            </a:extLst>
          </p:cNvPr>
          <p:cNvSpPr txBox="1"/>
          <p:nvPr/>
        </p:nvSpPr>
        <p:spPr>
          <a:xfrm>
            <a:off x="1250950" y="1727200"/>
            <a:ext cx="577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parameter that fit the data the best or our model the best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577CF-6C6E-4CEE-9087-2AC207A76CE4}"/>
              </a:ext>
            </a:extLst>
          </p:cNvPr>
          <p:cNvSpPr txBox="1"/>
          <p:nvPr/>
        </p:nvSpPr>
        <p:spPr>
          <a:xfrm>
            <a:off x="1174750" y="2235657"/>
            <a:ext cx="577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search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10-fold cross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scoring was conducted with roc-</a:t>
            </a:r>
            <a:r>
              <a:rPr lang="en-US" dirty="0" err="1"/>
              <a:t>auc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3A5D7-AF5C-4250-A1D2-D30DE72EC732}"/>
              </a:ext>
            </a:extLst>
          </p:cNvPr>
          <p:cNvSpPr/>
          <p:nvPr/>
        </p:nvSpPr>
        <p:spPr>
          <a:xfrm>
            <a:off x="1250950" y="3745012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Accuracy Result: </a:t>
            </a:r>
            <a:r>
              <a:rPr lang="en-US" dirty="0"/>
              <a:t>75%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237DCB-5910-47C9-B759-CBC8B8C9D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0400" y="2689145"/>
            <a:ext cx="3513600" cy="12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2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573A6-21A9-4D38-920B-B6F52B07A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A3B6A-F119-45EF-A434-4BC4ED981E91}"/>
              </a:ext>
            </a:extLst>
          </p:cNvPr>
          <p:cNvSpPr txBox="1"/>
          <p:nvPr/>
        </p:nvSpPr>
        <p:spPr>
          <a:xfrm>
            <a:off x="1200150" y="869950"/>
            <a:ext cx="61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A9B677-2356-46F8-94A0-AE04712AAFFC}"/>
                  </a:ext>
                </a:extLst>
              </p:cNvPr>
              <p:cNvSpPr txBox="1"/>
              <p:nvPr/>
            </p:nvSpPr>
            <p:spPr>
              <a:xfrm>
                <a:off x="1333500" y="1727200"/>
                <a:ext cx="5308600" cy="2272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Supervised Learning Algorithm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Bayes’ Theorem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𝑐</m:t>
                          </m:r>
                        </m:e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𝑃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e>
                              <m:r>
                                <a:rPr lang="en-US" i="1"/>
                                <m:t>𝑐</m:t>
                              </m:r>
                            </m:e>
                          </m:d>
                          <m:r>
                            <a:rPr lang="en-US" i="1"/>
                            <m:t>𝑃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𝑐</m:t>
                          </m:r>
                          <m:r>
                            <a:rPr lang="en-US" i="1"/>
                            <m:t>)</m:t>
                          </m:r>
                        </m:num>
                        <m:den>
                          <m:r>
                            <a:rPr lang="en-US" i="1"/>
                            <m:t>𝑃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Accuracy Result: </a:t>
                </a:r>
                <a:r>
                  <a:rPr lang="en-US" dirty="0"/>
                  <a:t>64%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A9B677-2356-46F8-94A0-AE04712AA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1727200"/>
                <a:ext cx="5308600" cy="2272225"/>
              </a:xfrm>
              <a:prstGeom prst="rect">
                <a:avLst/>
              </a:prstGeom>
              <a:blipFill>
                <a:blip r:embed="rId2"/>
                <a:stretch>
                  <a:fillRect l="-344" t="-268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BE3A2-3984-4DED-964A-FC8F02A26876}"/>
              </a:ext>
            </a:extLst>
          </p:cNvPr>
          <p:cNvSpPr txBox="1"/>
          <p:nvPr/>
        </p:nvSpPr>
        <p:spPr>
          <a:xfrm>
            <a:off x="901052" y="1515101"/>
            <a:ext cx="7148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which questions on Quora are duplicates of questions that have already been asked.</a:t>
            </a:r>
          </a:p>
          <a:p>
            <a:endParaRPr lang="en-US" dirty="0"/>
          </a:p>
          <a:p>
            <a:r>
              <a:rPr lang="en-US" dirty="0"/>
              <a:t>The main objective is to give the reader and writer a better experience by finding the most suitable and related answers to their questions quickly and efficiently.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03D07-2F0A-4333-8355-7BE641FFA153}"/>
              </a:ext>
            </a:extLst>
          </p:cNvPr>
          <p:cNvSpPr txBox="1"/>
          <p:nvPr/>
        </p:nvSpPr>
        <p:spPr>
          <a:xfrm>
            <a:off x="881028" y="807609"/>
            <a:ext cx="702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Case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21FFA-E357-4881-925D-E41C9AB210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3A0F5-AD5A-44DF-BF94-3C815681BFB6}"/>
              </a:ext>
            </a:extLst>
          </p:cNvPr>
          <p:cNvSpPr txBox="1"/>
          <p:nvPr/>
        </p:nvSpPr>
        <p:spPr>
          <a:xfrm>
            <a:off x="1263650" y="882650"/>
            <a:ext cx="547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EB416-9F52-4CD4-A343-5AF6AEFB95A6}"/>
              </a:ext>
            </a:extLst>
          </p:cNvPr>
          <p:cNvSpPr txBox="1"/>
          <p:nvPr/>
        </p:nvSpPr>
        <p:spPr>
          <a:xfrm>
            <a:off x="1327150" y="1885950"/>
            <a:ext cx="530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 Algorithm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Accuracy Result: </a:t>
            </a:r>
            <a:r>
              <a:rPr lang="en-US" dirty="0"/>
              <a:t>73%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2F710-AD8B-4ED0-A8BD-103B11BB9C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3750" y="1567966"/>
            <a:ext cx="3570250" cy="2690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7C776-5A6E-4E90-8C3F-F38AAAF8808C}"/>
              </a:ext>
            </a:extLst>
          </p:cNvPr>
          <p:cNvSpPr txBox="1"/>
          <p:nvPr/>
        </p:nvSpPr>
        <p:spPr>
          <a:xfrm>
            <a:off x="6635750" y="4420992"/>
            <a:ext cx="200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Predict 1 : 6</a:t>
            </a:r>
          </a:p>
          <a:p>
            <a:pPr algn="ctr"/>
            <a:r>
              <a:rPr lang="en-US" sz="900" dirty="0"/>
              <a:t>Predict 0 : 3</a:t>
            </a:r>
          </a:p>
          <a:p>
            <a:pPr algn="ctr"/>
            <a:r>
              <a:rPr lang="en-US" sz="900" dirty="0"/>
              <a:t>Random forest prediction 1</a:t>
            </a:r>
          </a:p>
        </p:txBody>
      </p:sp>
    </p:spTree>
    <p:extLst>
      <p:ext uri="{BB962C8B-B14F-4D97-AF65-F5344CB8AC3E}">
        <p14:creationId xmlns:p14="http://schemas.microsoft.com/office/powerpoint/2010/main" val="350766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C1CD-ED8C-40E4-9A7A-9D47D7D64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7C2E4-8978-48D7-A20D-20902F487534}"/>
              </a:ext>
            </a:extLst>
          </p:cNvPr>
          <p:cNvSpPr txBox="1"/>
          <p:nvPr/>
        </p:nvSpPr>
        <p:spPr>
          <a:xfrm>
            <a:off x="1339850" y="844550"/>
            <a:ext cx="494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Evaluating the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4387A-48B0-4731-8200-2E9544B9234A}"/>
              </a:ext>
            </a:extLst>
          </p:cNvPr>
          <p:cNvSpPr txBox="1"/>
          <p:nvPr/>
        </p:nvSpPr>
        <p:spPr>
          <a:xfrm>
            <a:off x="1458043" y="1467797"/>
            <a:ext cx="301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Curves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CEF6C9-7268-477F-944A-AFB98FED9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7200" y="2098461"/>
            <a:ext cx="5155200" cy="1677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590C8-4357-4DAF-BFAB-A7B199071D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7200" y="3683751"/>
            <a:ext cx="5155200" cy="1459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AFF67-18CC-44E9-BA49-6EB7206DB104}"/>
              </a:ext>
            </a:extLst>
          </p:cNvPr>
          <p:cNvSpPr txBox="1"/>
          <p:nvPr/>
        </p:nvSpPr>
        <p:spPr>
          <a:xfrm>
            <a:off x="2376000" y="1878152"/>
            <a:ext cx="102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Underfitting</a:t>
            </a:r>
            <a:endParaRPr 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664CE-3DF8-43AC-850F-F657335AF31F}"/>
              </a:ext>
            </a:extLst>
          </p:cNvPr>
          <p:cNvSpPr txBox="1"/>
          <p:nvPr/>
        </p:nvSpPr>
        <p:spPr>
          <a:xfrm>
            <a:off x="4085079" y="1878152"/>
            <a:ext cx="1083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Overfitting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312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C86A-6BD1-4CDC-93D6-6FCBB5ED2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C3E0C-950E-4F2F-941A-052F3C0C050C}"/>
              </a:ext>
            </a:extLst>
          </p:cNvPr>
          <p:cNvSpPr txBox="1"/>
          <p:nvPr/>
        </p:nvSpPr>
        <p:spPr>
          <a:xfrm>
            <a:off x="920750" y="825500"/>
            <a:ext cx="582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 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7CFC8-65BF-4FB5-9B32-330021F172E8}"/>
              </a:ext>
            </a:extLst>
          </p:cNvPr>
          <p:cNvSpPr txBox="1"/>
          <p:nvPr/>
        </p:nvSpPr>
        <p:spPr>
          <a:xfrm>
            <a:off x="920750" y="1670050"/>
            <a:ext cx="6127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XGBoost model we can predict the similarity of the questions with 72% accuracy.</a:t>
            </a:r>
          </a:p>
          <a:p>
            <a:endParaRPr lang="en-US" dirty="0"/>
          </a:p>
          <a:p>
            <a:r>
              <a:rPr lang="en-US" b="1" dirty="0"/>
              <a:t>Implementing the model will give Quora users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experience in navigating the website looking for answers and questions quickly and efficiently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the redundancies of the duplicates questions on the Quora website </a:t>
            </a:r>
          </a:p>
        </p:txBody>
      </p:sp>
    </p:spTree>
    <p:extLst>
      <p:ext uri="{BB962C8B-B14F-4D97-AF65-F5344CB8AC3E}">
        <p14:creationId xmlns:p14="http://schemas.microsoft.com/office/powerpoint/2010/main" val="335337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2D65-175A-4255-8351-9E3EB82589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8EE03-DABB-4D71-9674-7F396F8EAE6F}"/>
              </a:ext>
            </a:extLst>
          </p:cNvPr>
          <p:cNvSpPr txBox="1"/>
          <p:nvPr/>
        </p:nvSpPr>
        <p:spPr>
          <a:xfrm>
            <a:off x="1111250" y="781050"/>
            <a:ext cx="556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Future Improvements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4ACDD-C2A9-45B7-A0B4-E9BE672F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51" y="2018091"/>
            <a:ext cx="3333049" cy="2528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26D9A-190E-4DDF-8772-F8416B359CEC}"/>
              </a:ext>
            </a:extLst>
          </p:cNvPr>
          <p:cNvSpPr txBox="1"/>
          <p:nvPr/>
        </p:nvSpPr>
        <p:spPr>
          <a:xfrm>
            <a:off x="1111250" y="1549400"/>
            <a:ext cx="4108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to exclude highly correlated attribute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more features from the dataset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hyperparameter tuning on Naïve Bayes and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7884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A904C-362D-4397-852C-A63C136734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B170-25DA-44DF-AEB6-255382430EB6}"/>
              </a:ext>
            </a:extLst>
          </p:cNvPr>
          <p:cNvSpPr txBox="1"/>
          <p:nvPr/>
        </p:nvSpPr>
        <p:spPr>
          <a:xfrm>
            <a:off x="1200150" y="901700"/>
            <a:ext cx="582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 </a:t>
            </a:r>
            <a:r>
              <a:rPr lang="en-US" dirty="0"/>
              <a:t> 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C4C26EB-64D7-4F53-A539-E1FC3A6B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950" y="1717020"/>
            <a:ext cx="2463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A7265-BAA7-49EA-AC6B-54B4E9EF9A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04885-2E51-482A-8AD9-C62892BBDCCC}"/>
              </a:ext>
            </a:extLst>
          </p:cNvPr>
          <p:cNvSpPr txBox="1"/>
          <p:nvPr/>
        </p:nvSpPr>
        <p:spPr>
          <a:xfrm>
            <a:off x="1346200" y="850900"/>
            <a:ext cx="546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78D6D-F693-4532-B0DD-3081AC5C961C}"/>
              </a:ext>
            </a:extLst>
          </p:cNvPr>
          <p:cNvSpPr txBox="1"/>
          <p:nvPr/>
        </p:nvSpPr>
        <p:spPr>
          <a:xfrm>
            <a:off x="1346200" y="1374120"/>
            <a:ext cx="5651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of 404290 rows and 6 attributes</a:t>
            </a:r>
          </a:p>
          <a:p>
            <a:endParaRPr lang="en-US" dirty="0"/>
          </a:p>
          <a:p>
            <a:r>
              <a:rPr lang="en-US" b="1" dirty="0"/>
              <a:t>Id:</a:t>
            </a:r>
            <a:r>
              <a:rPr lang="en-US" dirty="0"/>
              <a:t> Unique Id number for each pair of questions</a:t>
            </a:r>
          </a:p>
          <a:p>
            <a:endParaRPr lang="en-US" dirty="0"/>
          </a:p>
          <a:p>
            <a:r>
              <a:rPr lang="en-US" b="1" dirty="0"/>
              <a:t>qid 1 :</a:t>
            </a:r>
            <a:r>
              <a:rPr lang="en-US" dirty="0"/>
              <a:t> Unique id number for question1 </a:t>
            </a:r>
          </a:p>
          <a:p>
            <a:endParaRPr lang="en-US" dirty="0"/>
          </a:p>
          <a:p>
            <a:r>
              <a:rPr lang="en-US" b="1" dirty="0"/>
              <a:t>qid 2:</a:t>
            </a:r>
            <a:r>
              <a:rPr lang="en-US" dirty="0"/>
              <a:t> Unique id number for question2</a:t>
            </a:r>
          </a:p>
          <a:p>
            <a:endParaRPr lang="en-US" dirty="0"/>
          </a:p>
          <a:p>
            <a:r>
              <a:rPr lang="en-US" b="1" dirty="0"/>
              <a:t>question1:</a:t>
            </a:r>
            <a:r>
              <a:rPr lang="en-US" dirty="0"/>
              <a:t> unstructured data of the actual text of question1</a:t>
            </a:r>
          </a:p>
          <a:p>
            <a:endParaRPr lang="en-US" dirty="0"/>
          </a:p>
          <a:p>
            <a:r>
              <a:rPr lang="en-US" b="1" dirty="0"/>
              <a:t>question2:</a:t>
            </a:r>
            <a:r>
              <a:rPr lang="en-US" dirty="0"/>
              <a:t> unstructured data of the actual text of question2</a:t>
            </a:r>
          </a:p>
          <a:p>
            <a:endParaRPr lang="en-US" dirty="0"/>
          </a:p>
          <a:p>
            <a:r>
              <a:rPr lang="en-US" b="1" dirty="0"/>
              <a:t>Is_duplicate:</a:t>
            </a:r>
            <a:r>
              <a:rPr lang="en-US" dirty="0"/>
              <a:t> the label that we are trying to predict whether or not the two questions are duplicates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79371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21987-2747-4B50-BCE5-A61B7E037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900A05E-6F55-4DAD-8495-64B9DE837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244832"/>
              </p:ext>
            </p:extLst>
          </p:nvPr>
        </p:nvGraphicFramePr>
        <p:xfrm>
          <a:off x="1262062" y="885825"/>
          <a:ext cx="6619875" cy="33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4BC70A-2C6F-468A-B537-EE2DF605206A}"/>
              </a:ext>
            </a:extLst>
          </p:cNvPr>
          <p:cNvSpPr txBox="1"/>
          <p:nvPr/>
        </p:nvSpPr>
        <p:spPr>
          <a:xfrm>
            <a:off x="1262062" y="885825"/>
            <a:ext cx="498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1609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EB480-9A55-4332-A4A4-15D95347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BEFD5-1D43-4301-B606-B8343261DDF6}"/>
              </a:ext>
            </a:extLst>
          </p:cNvPr>
          <p:cNvSpPr txBox="1"/>
          <p:nvPr/>
        </p:nvSpPr>
        <p:spPr>
          <a:xfrm>
            <a:off x="965200" y="740410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Exploratory Data Analysis (EDA)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58D46-334A-4A35-A2E4-0EABECE71246}"/>
              </a:ext>
            </a:extLst>
          </p:cNvPr>
          <p:cNvSpPr txBox="1"/>
          <p:nvPr/>
        </p:nvSpPr>
        <p:spPr>
          <a:xfrm>
            <a:off x="965200" y="1542514"/>
            <a:ext cx="5537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included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the missing values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Counting the words in each questions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the distribution of the word count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Counting the number of unique words in the pair of questions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the ratio of common words between two questions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ACCADE-68FE-4255-BF4A-D1C7DCB3F8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861" y="1352550"/>
            <a:ext cx="1851025" cy="1454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7C56E-828D-4246-B7EB-2B81CB0AD7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4861" y="3163915"/>
            <a:ext cx="1851025" cy="13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5DBB0-9DEB-46B5-B024-5596B15B9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E1105-3DEE-40E7-A0E4-C520DD4A6212}"/>
              </a:ext>
            </a:extLst>
          </p:cNvPr>
          <p:cNvSpPr txBox="1"/>
          <p:nvPr/>
        </p:nvSpPr>
        <p:spPr>
          <a:xfrm>
            <a:off x="1136650" y="765314"/>
            <a:ext cx="480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4C0FB-AFF8-46E2-B4EE-9C50025512F1}"/>
              </a:ext>
            </a:extLst>
          </p:cNvPr>
          <p:cNvSpPr txBox="1"/>
          <p:nvPr/>
        </p:nvSpPr>
        <p:spPr>
          <a:xfrm>
            <a:off x="1136650" y="1473200"/>
            <a:ext cx="5765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Counting the number of stop words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the words with high frequency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F18B2-3752-4959-973A-F369327211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1509" y="2307574"/>
            <a:ext cx="2216150" cy="1742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AB7DC-D13A-425B-8064-13DC90C551B9}"/>
              </a:ext>
            </a:extLst>
          </p:cNvPr>
          <p:cNvSpPr txBox="1"/>
          <p:nvPr/>
        </p:nvSpPr>
        <p:spPr>
          <a:xfrm>
            <a:off x="1691295" y="4142378"/>
            <a:ext cx="120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/>
              <a:t>word cloud for question 1</a:t>
            </a:r>
          </a:p>
          <a:p>
            <a:endParaRPr lang="en-US" sz="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1CF29-3CFF-4CBF-9185-4E373BE454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3405" y="2307574"/>
            <a:ext cx="2373313" cy="1742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545DFD-178F-41AE-9539-57F975BCB812}"/>
              </a:ext>
            </a:extLst>
          </p:cNvPr>
          <p:cNvSpPr txBox="1"/>
          <p:nvPr/>
        </p:nvSpPr>
        <p:spPr>
          <a:xfrm>
            <a:off x="4639657" y="4127110"/>
            <a:ext cx="1606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i="1" dirty="0"/>
              <a:t>Word cloud for question2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5345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C0FAF-5CA0-4E68-9C74-04F4210ABE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1C75E-E469-4BD1-97EE-5264DD894B43}"/>
              </a:ext>
            </a:extLst>
          </p:cNvPr>
          <p:cNvSpPr txBox="1"/>
          <p:nvPr/>
        </p:nvSpPr>
        <p:spPr>
          <a:xfrm>
            <a:off x="1200150" y="941030"/>
            <a:ext cx="480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85324-C216-4397-A170-048431FDAC9E}"/>
              </a:ext>
            </a:extLst>
          </p:cNvPr>
          <p:cNvSpPr txBox="1"/>
          <p:nvPr/>
        </p:nvSpPr>
        <p:spPr>
          <a:xfrm>
            <a:off x="1238250" y="1754862"/>
            <a:ext cx="566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for imbalance in the dependent variable ‘label’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7BCC1-D8F2-4976-B7F7-8FAC9F6C2F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4050" y="2124194"/>
            <a:ext cx="3180080" cy="2165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82C62-7ABC-4392-BB80-D12A5415ADB9}"/>
              </a:ext>
            </a:extLst>
          </p:cNvPr>
          <p:cNvSpPr txBox="1"/>
          <p:nvPr/>
        </p:nvSpPr>
        <p:spPr>
          <a:xfrm>
            <a:off x="2838450" y="3307358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7198D-0158-4822-BB4D-FFF5214D2A73}"/>
              </a:ext>
            </a:extLst>
          </p:cNvPr>
          <p:cNvSpPr txBox="1"/>
          <p:nvPr/>
        </p:nvSpPr>
        <p:spPr>
          <a:xfrm>
            <a:off x="4070350" y="3307357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183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5C110-9721-42EE-B99D-CDFDEE6A2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7E63-04B6-40B9-A961-51A975566A14}"/>
              </a:ext>
            </a:extLst>
          </p:cNvPr>
          <p:cNvSpPr txBox="1"/>
          <p:nvPr/>
        </p:nvSpPr>
        <p:spPr>
          <a:xfrm>
            <a:off x="976693" y="841677"/>
            <a:ext cx="544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Text Preprocessing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C4942-8815-44AB-933E-BF19F799AA14}"/>
              </a:ext>
            </a:extLst>
          </p:cNvPr>
          <p:cNvSpPr txBox="1"/>
          <p:nvPr/>
        </p:nvSpPr>
        <p:spPr>
          <a:xfrm>
            <a:off x="976693" y="2402116"/>
            <a:ext cx="3717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 to lower case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Replace shortcuts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 punctuations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 questions with less than 8 characters </a:t>
            </a:r>
          </a:p>
          <a:p>
            <a:pPr lvl="8"/>
            <a:r>
              <a:rPr lang="en-US" dirty="0"/>
              <a:t>	</a:t>
            </a:r>
            <a:endParaRPr lang="en-US" sz="2800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772DF-5C67-43E9-9A8C-050AA6E97624}"/>
              </a:ext>
            </a:extLst>
          </p:cNvPr>
          <p:cNvSpPr txBox="1"/>
          <p:nvPr/>
        </p:nvSpPr>
        <p:spPr>
          <a:xfrm>
            <a:off x="4572000" y="2406046"/>
            <a:ext cx="4011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 stop 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 invalid questions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Drop questions with more than 50 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Text normalization Stemming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AA4AC-72CB-498F-A85E-411D8334E4DD}"/>
              </a:ext>
            </a:extLst>
          </p:cNvPr>
          <p:cNvSpPr txBox="1"/>
          <p:nvPr/>
        </p:nvSpPr>
        <p:spPr>
          <a:xfrm>
            <a:off x="1114023" y="1795784"/>
            <a:ext cx="266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Cleaning </a:t>
            </a:r>
          </a:p>
        </p:txBody>
      </p:sp>
    </p:spTree>
    <p:extLst>
      <p:ext uri="{BB962C8B-B14F-4D97-AF65-F5344CB8AC3E}">
        <p14:creationId xmlns:p14="http://schemas.microsoft.com/office/powerpoint/2010/main" val="155886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9DF3D-2C25-4634-BC45-39C7BC5D3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DF0F5-00EB-411F-8A24-75C745FD5A49}"/>
              </a:ext>
            </a:extLst>
          </p:cNvPr>
          <p:cNvSpPr txBox="1"/>
          <p:nvPr/>
        </p:nvSpPr>
        <p:spPr>
          <a:xfrm>
            <a:off x="1162050" y="850900"/>
            <a:ext cx="5441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Text Preprocessing</a:t>
            </a:r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2FA73-1B68-4C21-A248-7656AEE8DACC}"/>
                  </a:ext>
                </a:extLst>
              </p:cNvPr>
              <p:cNvSpPr txBox="1"/>
              <p:nvPr/>
            </p:nvSpPr>
            <p:spPr>
              <a:xfrm>
                <a:off x="1320800" y="1327953"/>
                <a:ext cx="5346700" cy="3779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b="1" dirty="0"/>
                  <a:t>TF-IDF</a:t>
                </a:r>
              </a:p>
              <a:p>
                <a:endParaRPr lang="en-US" b="1" dirty="0"/>
              </a:p>
              <a:p>
                <a:r>
                  <a:rPr lang="en-US" dirty="0"/>
                  <a:t>Term Frequency  </a:t>
                </a:r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𝑇𝐹</m:t>
                      </m:r>
                      <m:r>
                        <a:rPr lang="en-US" i="1"/>
                        <m:t> 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 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𝐹𝑟𝑒𝑞𝑢𝑒𝑛𝑐𝑦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𝑜𝑓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𝑡h𝑒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𝑤𝑜𝑟𝑑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𝑖𝑛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𝑡h𝑒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𝑠𝑒𝑛𝑡𝑒𝑛𝑐𝑒</m:t>
                              </m:r>
                            </m:e>
                          </m:d>
                          <m:r>
                            <a:rPr lang="en-US" i="1"/>
                            <m:t> </m:t>
                          </m:r>
                        </m:num>
                        <m:den>
                          <m:r>
                            <a:rPr lang="en-US" i="1"/>
                            <m:t> 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𝑇𝑜𝑡𝑎𝑙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𝑛𝑢𝑚𝑏𝑒𝑟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𝑜𝑓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𝑤𝑜𝑟𝑑𝑠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𝑖𝑛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b="0" i="1"/>
                                <m:t>𝑡h𝑒</m:t>
                              </m:r>
                              <m:r>
                                <a:rPr lang="en-US" i="1"/>
                                <m:t> </m:t>
                              </m:r>
                              <m:r>
                                <a:rPr lang="en-US" i="1"/>
                                <m:t>𝑠𝑒𝑛𝑡𝑒𝑛𝑐𝑒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Inverse Document Frequency</a:t>
                </a:r>
                <a:endParaRPr lang="en-US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𝒊𝒅𝒇</m:t>
                      </m:r>
                      <m:r>
                        <a:rPr lang="en-US" b="1" i="1"/>
                        <m:t>(</m:t>
                      </m:r>
                      <m:r>
                        <a:rPr lang="en-US" b="1" i="1"/>
                        <m:t>𝒅</m:t>
                      </m:r>
                      <m:r>
                        <a:rPr lang="en-US" b="1" i="1"/>
                        <m:t>, </m:t>
                      </m:r>
                      <m:r>
                        <a:rPr lang="en-US" b="1" i="1"/>
                        <m:t>𝒕</m:t>
                      </m:r>
                      <m:r>
                        <a:rPr lang="en-US" b="1" i="1"/>
                        <m:t>) = </m:t>
                      </m:r>
                      <m:r>
                        <a:rPr lang="en-US" b="1" i="1"/>
                        <m:t>𝒍𝒐𝒈</m:t>
                      </m:r>
                      <m:r>
                        <a:rPr lang="en-US" b="1" i="1"/>
                        <m:t> [ (</m:t>
                      </m:r>
                      <m:r>
                        <a:rPr lang="en-US" b="1" i="1"/>
                        <m:t>𝟏</m:t>
                      </m:r>
                      <m:r>
                        <a:rPr lang="en-US" b="1" i="1"/>
                        <m:t> + </m:t>
                      </m:r>
                      <m:r>
                        <a:rPr lang="en-US" b="1" i="1"/>
                        <m:t>𝒏</m:t>
                      </m:r>
                      <m:r>
                        <a:rPr lang="en-US" b="1" i="1"/>
                        <m:t>) / (</m:t>
                      </m:r>
                      <m:r>
                        <a:rPr lang="en-US" b="1" i="1"/>
                        <m:t>𝟏</m:t>
                      </m:r>
                      <m:r>
                        <a:rPr lang="en-US" b="1" i="1"/>
                        <m:t> + </m:t>
                      </m:r>
                      <m:r>
                        <a:rPr lang="en-US" b="1" i="1"/>
                        <m:t>𝒅𝒇</m:t>
                      </m:r>
                      <m:r>
                        <a:rPr lang="en-US" b="1" i="1"/>
                        <m:t>(</m:t>
                      </m:r>
                      <m:r>
                        <a:rPr lang="en-US" b="1" i="1"/>
                        <m:t>𝒅</m:t>
                      </m:r>
                      <m:r>
                        <a:rPr lang="en-US" b="1" i="1"/>
                        <m:t>, </m:t>
                      </m:r>
                      <m:r>
                        <a:rPr lang="en-US" b="1" i="1"/>
                        <m:t>𝒕</m:t>
                      </m:r>
                      <m:r>
                        <a:rPr lang="en-US" b="1" i="1"/>
                        <m:t>)) ] + </m:t>
                      </m:r>
                      <m:r>
                        <a:rPr lang="en-US" b="1" i="1"/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/>
                      <m:t>𝒕𝒇</m:t>
                    </m:r>
                    <m:r>
                      <a:rPr lang="en-US" b="1" i="1"/>
                      <m:t>−</m:t>
                    </m:r>
                    <m:r>
                      <a:rPr lang="en-US" b="1" i="1"/>
                      <m:t>𝒊𝒅𝒇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𝒕</m:t>
                        </m:r>
                        <m:r>
                          <a:rPr lang="en-US" b="1" i="1"/>
                          <m:t>, </m:t>
                        </m:r>
                        <m:r>
                          <a:rPr lang="en-US" b="1" i="1"/>
                          <m:t>𝒅</m:t>
                        </m:r>
                      </m:e>
                    </m:d>
                    <m:r>
                      <a:rPr lang="en-US" b="1" i="1"/>
                      <m:t>= </m:t>
                    </m:r>
                    <m:r>
                      <a:rPr lang="en-US" b="1" i="1"/>
                      <m:t>𝒕𝒇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𝒕</m:t>
                        </m:r>
                        <m:r>
                          <a:rPr lang="en-US" b="1" i="1"/>
                          <m:t>, </m:t>
                        </m:r>
                        <m:r>
                          <a:rPr lang="en-US" b="1" i="1"/>
                          <m:t>𝒅</m:t>
                        </m:r>
                      </m:e>
                    </m:d>
                    <m:r>
                      <a:rPr lang="en-US" b="1" i="1"/>
                      <m:t>∗ </m:t>
                    </m:r>
                    <m:r>
                      <a:rPr lang="en-US" b="1" i="1"/>
                      <m:t>𝒊𝒅𝒇</m:t>
                    </m:r>
                    <m:d>
                      <m:dPr>
                        <m:ctrlPr>
                          <a:rPr lang="en-US" b="1" i="1"/>
                        </m:ctrlPr>
                      </m:dPr>
                      <m:e>
                        <m:r>
                          <a:rPr lang="en-US" b="1" i="1"/>
                          <m:t>𝒕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2FA73-1B68-4C21-A248-7656AEE8D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1327953"/>
                <a:ext cx="5346700" cy="3779881"/>
              </a:xfrm>
              <a:prstGeom prst="rect">
                <a:avLst/>
              </a:prstGeo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D3C5C64-C707-48C7-A4EA-FAC5459F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00" y="1267199"/>
            <a:ext cx="2333807" cy="18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31079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11247</TotalTime>
  <Words>875</Words>
  <Application>Microsoft Office PowerPoint</Application>
  <PresentationFormat>On-screen Show (16:9)</PresentationFormat>
  <Paragraphs>236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Cambria Math</vt:lpstr>
      <vt:lpstr>Arial</vt:lpstr>
      <vt:lpstr>Wingdings</vt:lpstr>
      <vt:lpstr>Amatic SC</vt:lpstr>
      <vt:lpstr>Merriweather</vt:lpstr>
      <vt:lpstr>Nathaniel template</vt:lpstr>
      <vt:lpstr>Quora Question Similarity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similarity</dc:title>
  <dc:creator>Sara</dc:creator>
  <cp:lastModifiedBy> </cp:lastModifiedBy>
  <cp:revision>64</cp:revision>
  <dcterms:modified xsi:type="dcterms:W3CDTF">2020-04-09T16:02:42Z</dcterms:modified>
</cp:coreProperties>
</file>