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81" r:id="rId3"/>
    <p:sldId id="282" r:id="rId4"/>
    <p:sldId id="284" r:id="rId5"/>
    <p:sldId id="285" r:id="rId6"/>
    <p:sldId id="286" r:id="rId7"/>
    <p:sldId id="280" r:id="rId8"/>
    <p:sldId id="268" r:id="rId9"/>
    <p:sldId id="27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6A6A6"/>
    <a:srgbClr val="C399EB"/>
    <a:srgbClr val="D3B5EE"/>
    <a:srgbClr val="E5C9F2"/>
    <a:srgbClr val="EBE49A"/>
    <a:srgbClr val="DEEBF7"/>
    <a:srgbClr val="4472C4"/>
    <a:srgbClr val="00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20"/>
    <p:restoredTop sz="92226"/>
  </p:normalViewPr>
  <p:slideViewPr>
    <p:cSldViewPr snapToGrid="0">
      <p:cViewPr>
        <p:scale>
          <a:sx n="95" d="100"/>
          <a:sy n="95" d="100"/>
        </p:scale>
        <p:origin x="80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rahkmair/Desktop/Case%20Study/Ssense/RFM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arahkmair/Desktop/Case%20Study/Ssense/RFM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Platform Visits</a:t>
            </a:r>
            <a:r>
              <a:rPr lang="en-US" sz="2000" b="1" baseline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Devices Used on Web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F2-F94C-9814-4C9E13CB13D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F2-F94C-9814-4C9E13CB13D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F2-F94C-9814-4C9E13CB13D3}"/>
              </c:ext>
            </c:extLst>
          </c:dPt>
          <c:cat>
            <c:strRef>
              <c:f>Sheet2!$E$51:$E$53</c:f>
              <c:strCache>
                <c:ptCount val="3"/>
                <c:pt idx="0">
                  <c:v>Mobile </c:v>
                </c:pt>
                <c:pt idx="1">
                  <c:v>Tablet</c:v>
                </c:pt>
                <c:pt idx="2">
                  <c:v>Desktop</c:v>
                </c:pt>
              </c:strCache>
            </c:strRef>
          </c:cat>
          <c:val>
            <c:numRef>
              <c:f>Sheet2!$F$51:$F$53</c:f>
              <c:numCache>
                <c:formatCode>0%</c:formatCode>
                <c:ptCount val="3"/>
                <c:pt idx="0">
                  <c:v>0.69199999999999995</c:v>
                </c:pt>
                <c:pt idx="1">
                  <c:v>0.01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F2-F94C-9814-4C9E13CB1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C7FAB-D777-524D-B457-C8A36C3AF0E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031FE-9A36-EF4C-A6B9-1454CF465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2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031FE-9A36-EF4C-A6B9-1454CF465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4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031FE-9A36-EF4C-A6B9-1454CF465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D031FE-9A36-EF4C-A6B9-1454CF4657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98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D031FE-9A36-EF4C-A6B9-1454CF4657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79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031FE-9A36-EF4C-A6B9-1454CF465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031FE-9A36-EF4C-A6B9-1454CF465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8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031FE-9A36-EF4C-A6B9-1454CF4657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D35-2FBE-00AA-0042-CDEAD9584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F474D-C60C-C1BC-9AE8-50A370885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A2D7-CF0D-5CDD-E30F-E1F28543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E9A3D-639F-E54E-91FE-4441ACD320EA}" type="datetime1">
              <a:rPr lang="en-CA" smtClean="0"/>
              <a:t>2023-10-16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E864-14F6-B6EC-1781-821BF462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6FDC-1383-BF89-4805-3B658DD9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2244-BC54-B3AE-2D52-9E465562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97CD2-179E-EB83-EF70-1FA294E88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8B47-9951-4FE0-C54A-7B7C7255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9711-9F75-074B-93A2-7E617AA2C8D6}" type="datetime1">
              <a:rPr lang="en-CA" smtClean="0"/>
              <a:t>2023-10-16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BAF2-1B82-A268-8EBE-44BF6E0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483E-63F8-46A4-0FE8-1E5DD058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5D03C-29EB-1BEE-F337-55FBB6B6F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A71B7-0BEA-2E81-83D4-56257C9AD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4F4E6-89A6-F794-ADED-24C9D3D7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7715-2627-5447-B6E8-9E4E8186CFE6}" type="datetime1">
              <a:rPr lang="en-CA" smtClean="0"/>
              <a:t>2023-10-16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5B09-84A6-061D-3B5B-1FAC0744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DAB2-F3FB-7443-1228-D6569EBD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0AE1-0985-194B-36CA-7A0E5666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A147E-BA1F-5AFB-C3DF-FCF2F133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7DF4-97DA-37D3-84F0-AF876A44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6FD5-1ED2-6B4D-8AB9-B9DFB6EC1849}" type="datetime1">
              <a:rPr lang="en-CA" smtClean="0"/>
              <a:t>2023-10-16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9AC61-5F91-BD40-D2EA-8FEEE3BD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BAAF2-2BF0-B23C-CA99-87D1783F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6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56B7-3213-87A8-8F6E-6CA8BF7C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A739-318A-9646-C766-0F0461B8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DE3C-576A-35B3-8709-EA14BF54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B5CE-6E3E-6242-BFE3-1CD1A4F7B1CB}" type="datetime1">
              <a:rPr lang="en-CA" smtClean="0"/>
              <a:t>2023-10-16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1501-8894-CF64-D7B8-A6F88D06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570F-4D0F-D8FF-3E3F-705B76EF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96D0-6ED5-1824-34E4-42366584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A95A-8E83-2BB4-444C-DA4625E1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AEC03-5DAF-47B8-76D4-00039247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C324-BC90-9DA0-E7AB-7B84F7E3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3136-501B-E04E-9E8E-45D860297219}" type="datetime1">
              <a:rPr lang="en-CA" smtClean="0"/>
              <a:t>2023-10-16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87DF-336C-AC27-34DE-FF53DBE0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BF695-0A74-3789-443D-0A25ABB6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25E0-7EA4-6210-8B31-56CBFAD7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1BF9B-2CA2-9257-6430-1A71A9B47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1198-015F-97A3-452C-32C112518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F01E4-B43B-0D14-84DE-001E080E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CF762-F543-5A5C-637B-BAB0B6A6B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B0F0E-7F1F-CF6B-B592-322AC34A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698F-981D-624E-AD2E-2A89C08DCCFB}" type="datetime1">
              <a:rPr lang="en-CA" smtClean="0"/>
              <a:t>2023-10-16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6C3C-1C01-50E3-136E-6F65558D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CAD4C-B3C2-076C-6605-51EF0C3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6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DACC-9F73-E5D6-5102-A2B5D043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BAFB3-62F2-C0C3-0F51-52B37586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93F9-C9D4-7347-8DC3-FDA92056D615}" type="datetime1">
              <a:rPr lang="en-CA" smtClean="0"/>
              <a:t>2023-10-16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7F51D-80A0-7AD0-C4D5-0F5FC59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6817C-1E75-0302-6FB8-06059E6C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02750-ECF6-4E46-22C7-88519560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F4F1-0AFE-8B45-93CC-53BD6DAADB11}" type="datetime1">
              <a:rPr lang="en-CA" smtClean="0"/>
              <a:t>2023-10-16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C5BAE-D09C-92AC-D24B-D47F8FA5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B49F-DDB1-D46B-A402-3F445831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3C3C-1F65-4B6E-3CA2-27A6027B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921E-2F47-BD34-C6D7-143502B3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BDC25-9494-3D35-6A07-E3B56210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309A7-1F91-9784-164B-B9BF43A2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74E7-AD37-DA4A-8E07-AC96EEC1A4B5}" type="datetime1">
              <a:rPr lang="en-CA" smtClean="0"/>
              <a:t>2023-10-16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E2A1F-A4B1-14AB-ED79-490C746B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E560-704E-A529-6F58-A7B21AFA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7515-9E7D-3725-CC14-5571785D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E1DDC-2A2B-E375-A252-FCDF71FD4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C7751-4F52-7745-3535-8A3CA4D6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A0016-D00C-2C3B-8E9A-9A2CC254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7B68-5B17-8E4A-9EB7-73AA3F30A90C}" type="datetime1">
              <a:rPr lang="en-CA" smtClean="0"/>
              <a:t>2023-10-16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B060-1552-7349-5B84-5EC1106A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21D1-BF85-AAFA-DA45-EC999EBE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6E60C-D96D-7F8E-4F3C-E3360861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989F-9747-3AD4-BD25-1B512EB3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934A-B4C9-75DE-FC72-1FE7E03E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487-B853-9444-9D95-31F82BA7C7A1}" type="datetime1">
              <a:rPr lang="en-CA" smtClean="0"/>
              <a:t>2023-10-16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3FD1-C91D-FAB2-1A92-582C8072A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A9CB4-E721-D833-6400-BE98F1D85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8442-8B45-8A47-9C3D-923360BBD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15371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6" name="Picture 6" descr="Free Photo of Woman Near Clothes Stock Photo">
            <a:extLst>
              <a:ext uri="{FF2B5EF4-FFF2-40B4-BE49-F238E27FC236}">
                <a16:creationId xmlns:a16="http://schemas.microsoft.com/office/drawing/2014/main" id="{59815CBC-1183-5C5D-1AB1-78C9A0234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62C62C-D41D-AD34-7579-ACF18D86C139}"/>
              </a:ext>
            </a:extLst>
          </p:cNvPr>
          <p:cNvSpPr/>
          <p:nvPr/>
        </p:nvSpPr>
        <p:spPr>
          <a:xfrm>
            <a:off x="4763" y="0"/>
            <a:ext cx="12187238" cy="6858000"/>
          </a:xfrm>
          <a:prstGeom prst="rect">
            <a:avLst/>
          </a:prstGeom>
          <a:solidFill>
            <a:srgbClr val="FFFFFF">
              <a:alpha val="6823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D7944-C767-F16B-738E-0A3927EB0270}"/>
              </a:ext>
            </a:extLst>
          </p:cNvPr>
          <p:cNvSpPr txBox="1"/>
          <p:nvPr/>
        </p:nvSpPr>
        <p:spPr>
          <a:xfrm>
            <a:off x="4763" y="2413337"/>
            <a:ext cx="12182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Customer Insights and Segmentations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B87283-EBE8-B6BB-D706-E8918B1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Foot Prints on Desert during Daytime Stock Photo">
            <a:extLst>
              <a:ext uri="{FF2B5EF4-FFF2-40B4-BE49-F238E27FC236}">
                <a16:creationId xmlns:a16="http://schemas.microsoft.com/office/drawing/2014/main" id="{1C444768-20A3-0C79-B91F-A2CCC1649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19CBE0-6888-C681-F08A-DE50EBD9876C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C399EB">
              <a:alpha val="682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9ACBB-B861-1F62-752C-D2EE3EB9D9AA}"/>
              </a:ext>
            </a:extLst>
          </p:cNvPr>
          <p:cNvSpPr txBox="1"/>
          <p:nvPr/>
        </p:nvSpPr>
        <p:spPr>
          <a:xfrm>
            <a:off x="328474" y="74629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AF33D-360F-55A3-C5EB-DCCDD0BB403F}"/>
              </a:ext>
            </a:extLst>
          </p:cNvPr>
          <p:cNvSpPr txBox="1"/>
          <p:nvPr/>
        </p:nvSpPr>
        <p:spPr>
          <a:xfrm>
            <a:off x="1915886" y="2382559"/>
            <a:ext cx="8360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the health of high-value customers. 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dive analysis on features usage on our platform for improving and personalizing customer experience.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0C7E-15DE-4B8C-8A72-52719F23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02DEA-A9CC-5670-DCF2-A4FDAC73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FF9AB-9C48-5DFA-8E25-EB1BF7800AF6}"/>
              </a:ext>
            </a:extLst>
          </p:cNvPr>
          <p:cNvSpPr txBox="1"/>
          <p:nvPr/>
        </p:nvSpPr>
        <p:spPr>
          <a:xfrm>
            <a:off x="403118" y="186596"/>
            <a:ext cx="1107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Customer Segmentation Using Profit Distribution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3F00F-C4CE-81ED-DDF0-91EA1E0DF06C}"/>
              </a:ext>
            </a:extLst>
          </p:cNvPr>
          <p:cNvSpPr txBox="1"/>
          <p:nvPr/>
        </p:nvSpPr>
        <p:spPr>
          <a:xfrm>
            <a:off x="798735" y="1413063"/>
            <a:ext cx="1028229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b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and focus on customers contributing significantly to our profit distribution.</a:t>
            </a:r>
            <a:b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ANALYTICAL APPROACH </a:t>
            </a:r>
            <a:b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CA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xamining the distribution of customer profit contributions, a smaller segment of customers (6%) contributes a disproportionately large percentage of our profit (approx. 50%).</a:t>
            </a:r>
            <a:b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</a:p>
          <a:p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profit distributions shift, our segment criteria will adapt to capture the most valuable customers.</a:t>
            </a:r>
            <a:b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CAVEAT</a:t>
            </a:r>
          </a:p>
          <a:p>
            <a:r>
              <a:rPr lang="en-CA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CA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 prioritizes profit maximization, there are other customer behaviors or attributes we might explore in future segmentation iterations.</a:t>
            </a:r>
            <a:b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7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ree Photo of Woman Near Clothes Stock Photo">
            <a:extLst>
              <a:ext uri="{FF2B5EF4-FFF2-40B4-BE49-F238E27FC236}">
                <a16:creationId xmlns:a16="http://schemas.microsoft.com/office/drawing/2014/main" id="{E4ED3E12-8C4C-5420-6A84-49B7CC02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38" y="0"/>
            <a:ext cx="12218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2851-51C4-AC29-A2C0-7062CED6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23B468-1F46-31EF-EE98-D289952D96FF}"/>
              </a:ext>
            </a:extLst>
          </p:cNvPr>
          <p:cNvSpPr/>
          <p:nvPr/>
        </p:nvSpPr>
        <p:spPr>
          <a:xfrm>
            <a:off x="-26440" y="0"/>
            <a:ext cx="12218439" cy="6858000"/>
          </a:xfrm>
          <a:prstGeom prst="rect">
            <a:avLst/>
          </a:prstGeom>
          <a:solidFill>
            <a:schemeClr val="accent3">
              <a:alpha val="6823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88D70-E00C-B4A1-5E6C-F2DEC9BDE931}"/>
              </a:ext>
            </a:extLst>
          </p:cNvPr>
          <p:cNvSpPr txBox="1"/>
          <p:nvPr/>
        </p:nvSpPr>
        <p:spPr>
          <a:xfrm>
            <a:off x="588799" y="371355"/>
            <a:ext cx="29568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Sources   </a:t>
            </a:r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7CD0EF50-DB53-A4C1-21DC-8425E3B61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455" y="2568718"/>
            <a:ext cx="2541037" cy="2541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6680C8-1CA9-A830-E7EB-342E4D30536F}"/>
              </a:ext>
            </a:extLst>
          </p:cNvPr>
          <p:cNvSpPr txBox="1"/>
          <p:nvPr/>
        </p:nvSpPr>
        <p:spPr>
          <a:xfrm>
            <a:off x="-26437" y="1737721"/>
            <a:ext cx="41427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Data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Visits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36D99-A209-79D2-43D5-95335C4CABC6}"/>
              </a:ext>
            </a:extLst>
          </p:cNvPr>
          <p:cNvSpPr txBox="1"/>
          <p:nvPr/>
        </p:nvSpPr>
        <p:spPr>
          <a:xfrm>
            <a:off x="4814207" y="371355"/>
            <a:ext cx="2731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pic>
        <p:nvPicPr>
          <p:cNvPr id="17" name="Graphic 16" descr="Daily calendar with solid fill">
            <a:extLst>
              <a:ext uri="{FF2B5EF4-FFF2-40B4-BE49-F238E27FC236}">
                <a16:creationId xmlns:a16="http://schemas.microsoft.com/office/drawing/2014/main" id="{4CFF26A3-2F63-6C7D-A39F-F8E2E94E3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2558" y="2637838"/>
            <a:ext cx="2348203" cy="24027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7360C2-D122-6143-F2EE-AF57CA1F191B}"/>
              </a:ext>
            </a:extLst>
          </p:cNvPr>
          <p:cNvSpPr txBox="1"/>
          <p:nvPr/>
        </p:nvSpPr>
        <p:spPr>
          <a:xfrm>
            <a:off x="8448868" y="1742982"/>
            <a:ext cx="358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preliminary segments might not be fully representative of the entire customer base.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5AB7C1-1556-04A9-9663-F978A7C17BFC}"/>
              </a:ext>
            </a:extLst>
          </p:cNvPr>
          <p:cNvSpPr txBox="1"/>
          <p:nvPr/>
        </p:nvSpPr>
        <p:spPr>
          <a:xfrm>
            <a:off x="4610878" y="1922386"/>
            <a:ext cx="3121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Jan 2020- June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AF45D-E733-0201-8036-1C25526773F4}"/>
              </a:ext>
            </a:extLst>
          </p:cNvPr>
          <p:cNvSpPr txBox="1"/>
          <p:nvPr/>
        </p:nvSpPr>
        <p:spPr>
          <a:xfrm>
            <a:off x="8960302" y="371355"/>
            <a:ext cx="2731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B4EC30-E992-0BBF-4867-ABC0D2B2C91B}"/>
              </a:ext>
            </a:extLst>
          </p:cNvPr>
          <p:cNvSpPr txBox="1"/>
          <p:nvPr/>
        </p:nvSpPr>
        <p:spPr>
          <a:xfrm>
            <a:off x="8580857" y="3359878"/>
            <a:ext cx="3322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Small sample sizes within segments could lead to unreliable insights and conclusions.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1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2DF6-C0C3-D999-0BA8-FC44E09B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44344-F70F-0CE2-1BDF-B3B06A7D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78" y="510038"/>
            <a:ext cx="9842241" cy="5023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10512-C929-04DD-AC96-B85D0AAB66DC}"/>
              </a:ext>
            </a:extLst>
          </p:cNvPr>
          <p:cNvSpPr txBox="1"/>
          <p:nvPr/>
        </p:nvSpPr>
        <p:spPr>
          <a:xfrm>
            <a:off x="2306482" y="5978630"/>
            <a:ext cx="7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86% Increase in sales profit during Q4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9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7F57FC-529E-45AC-7BCF-A336BD74CC92}"/>
              </a:ext>
            </a:extLst>
          </p:cNvPr>
          <p:cNvSpPr txBox="1"/>
          <p:nvPr/>
        </p:nvSpPr>
        <p:spPr>
          <a:xfrm>
            <a:off x="3627076" y="5373605"/>
            <a:ext cx="5203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Platforms and Devices Visits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B34FA45-B608-A898-CEA0-9F0E59B00DC1}"/>
              </a:ext>
            </a:extLst>
          </p:cNvPr>
          <p:cNvGraphicFramePr>
            <a:graphicFrameLocks/>
          </p:cNvGraphicFramePr>
          <p:nvPr/>
        </p:nvGraphicFramePr>
        <p:xfrm>
          <a:off x="812799" y="1619250"/>
          <a:ext cx="5344161" cy="308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D69167-255C-274C-915C-5B59E009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EEAFB-36F7-080C-5443-919A9999F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93" y="1885950"/>
            <a:ext cx="5346700" cy="3086100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B697CFA-A8C2-6043-AE94-AFAC33627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176264"/>
              </p:ext>
            </p:extLst>
          </p:nvPr>
        </p:nvGraphicFramePr>
        <p:xfrm>
          <a:off x="5938519" y="1831896"/>
          <a:ext cx="5344161" cy="308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D35A92-AAA6-939A-5D7A-676F9CB54588}"/>
              </a:ext>
            </a:extLst>
          </p:cNvPr>
          <p:cNvSpPr txBox="1"/>
          <p:nvPr/>
        </p:nvSpPr>
        <p:spPr>
          <a:xfrm>
            <a:off x="4484913" y="3570514"/>
            <a:ext cx="76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A89C6-2BB7-91FD-6F9D-E3FECB24E254}"/>
              </a:ext>
            </a:extLst>
          </p:cNvPr>
          <p:cNvSpPr txBox="1"/>
          <p:nvPr/>
        </p:nvSpPr>
        <p:spPr>
          <a:xfrm>
            <a:off x="2068284" y="3121223"/>
            <a:ext cx="76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38%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3FBA2-D9B8-070F-C933-B3583F17D8A0}"/>
              </a:ext>
            </a:extLst>
          </p:cNvPr>
          <p:cNvSpPr txBox="1"/>
          <p:nvPr/>
        </p:nvSpPr>
        <p:spPr>
          <a:xfrm>
            <a:off x="2609303" y="4188022"/>
            <a:ext cx="76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B03F4-ABA4-0C30-97D4-2938529D8BFA}"/>
              </a:ext>
            </a:extLst>
          </p:cNvPr>
          <p:cNvSpPr txBox="1"/>
          <p:nvPr/>
        </p:nvSpPr>
        <p:spPr>
          <a:xfrm>
            <a:off x="7194004" y="2813446"/>
            <a:ext cx="76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C7321-8E7E-DED3-D6F8-9D68A2B943DD}"/>
              </a:ext>
            </a:extLst>
          </p:cNvPr>
          <p:cNvSpPr txBox="1"/>
          <p:nvPr/>
        </p:nvSpPr>
        <p:spPr>
          <a:xfrm>
            <a:off x="7324519" y="3687872"/>
            <a:ext cx="76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7F692-FCE3-CF2D-A7B8-269EC6A80C6F}"/>
              </a:ext>
            </a:extLst>
          </p:cNvPr>
          <p:cNvSpPr txBox="1"/>
          <p:nvPr/>
        </p:nvSpPr>
        <p:spPr>
          <a:xfrm>
            <a:off x="9530302" y="3592077"/>
            <a:ext cx="76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69%</a:t>
            </a:r>
          </a:p>
        </p:txBody>
      </p:sp>
    </p:spTree>
    <p:extLst>
      <p:ext uri="{BB962C8B-B14F-4D97-AF65-F5344CB8AC3E}">
        <p14:creationId xmlns:p14="http://schemas.microsoft.com/office/powerpoint/2010/main" val="339387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A77F4F7C-3DA9-2084-65EE-49CCBB20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1" y="643466"/>
            <a:ext cx="10462097" cy="55710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FCC3-B215-959E-696D-B8E438A3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BF18442-8B45-8A47-9C3D-923360BBD80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4CA40-C893-B869-0864-C86E83153A17}"/>
              </a:ext>
            </a:extLst>
          </p:cNvPr>
          <p:cNvSpPr txBox="1"/>
          <p:nvPr/>
        </p:nvSpPr>
        <p:spPr>
          <a:xfrm>
            <a:off x="9985072" y="2925405"/>
            <a:ext cx="2737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High-Value Customers </a:t>
            </a:r>
          </a:p>
        </p:txBody>
      </p:sp>
    </p:spTree>
    <p:extLst>
      <p:ext uri="{BB962C8B-B14F-4D97-AF65-F5344CB8AC3E}">
        <p14:creationId xmlns:p14="http://schemas.microsoft.com/office/powerpoint/2010/main" val="397768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15371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5676C-F782-6BB5-0D92-8206C247629A}"/>
              </a:ext>
            </a:extLst>
          </p:cNvPr>
          <p:cNvSpPr txBox="1"/>
          <p:nvPr/>
        </p:nvSpPr>
        <p:spPr>
          <a:xfrm>
            <a:off x="328474" y="74629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High-Value Customers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C8C42-CF76-60B2-105F-26655A92B8AD}"/>
              </a:ext>
            </a:extLst>
          </p:cNvPr>
          <p:cNvSpPr/>
          <p:nvPr/>
        </p:nvSpPr>
        <p:spPr>
          <a:xfrm>
            <a:off x="8137237" y="904767"/>
            <a:ext cx="2492384" cy="23806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50%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</a:p>
        </p:txBody>
      </p:sp>
      <p:pic>
        <p:nvPicPr>
          <p:cNvPr id="4" name="Graphic 3" descr="Target Audience with solid fill">
            <a:extLst>
              <a:ext uri="{FF2B5EF4-FFF2-40B4-BE49-F238E27FC236}">
                <a16:creationId xmlns:a16="http://schemas.microsoft.com/office/drawing/2014/main" id="{804FDCE3-A6C1-2FE2-DE34-3272560F7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8791" y="2321791"/>
            <a:ext cx="2214418" cy="221441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FC7422C-A750-CECF-9233-8DDA3509AB80}"/>
              </a:ext>
            </a:extLst>
          </p:cNvPr>
          <p:cNvSpPr/>
          <p:nvPr/>
        </p:nvSpPr>
        <p:spPr>
          <a:xfrm>
            <a:off x="1439263" y="904767"/>
            <a:ext cx="2492384" cy="2380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Customers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D8AB84-7DA0-C1E1-89CE-0CB5EFEF5342}"/>
              </a:ext>
            </a:extLst>
          </p:cNvPr>
          <p:cNvSpPr/>
          <p:nvPr/>
        </p:nvSpPr>
        <p:spPr>
          <a:xfrm>
            <a:off x="1439263" y="4115575"/>
            <a:ext cx="2492384" cy="238067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14x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Higher Average Profit per Ticket 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0B816A-BF49-66E8-5B83-1B3DED8CEDE3}"/>
              </a:ext>
            </a:extLst>
          </p:cNvPr>
          <p:cNvSpPr/>
          <p:nvPr/>
        </p:nvSpPr>
        <p:spPr>
          <a:xfrm>
            <a:off x="8137237" y="3998947"/>
            <a:ext cx="2492384" cy="23806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8x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Higher Average Buying Frequency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D60FD0-49C4-5457-C31D-6FCB157B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15371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CE118CE-41A1-B4BE-4964-7E01BA1A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" t="12750" r="254" b="507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7DB4795F-0C78-0C50-85A2-807DCF2DB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8990" y="1110147"/>
            <a:ext cx="1477775" cy="1418310"/>
          </a:xfrm>
          <a:prstGeom prst="rect">
            <a:avLst/>
          </a:prstGeom>
        </p:spPr>
      </p:pic>
      <p:pic>
        <p:nvPicPr>
          <p:cNvPr id="7" name="Graphic 6" descr="Marker with solid fill">
            <a:extLst>
              <a:ext uri="{FF2B5EF4-FFF2-40B4-BE49-F238E27FC236}">
                <a16:creationId xmlns:a16="http://schemas.microsoft.com/office/drawing/2014/main" id="{342FA878-D143-B452-43B6-70CF60527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268" y="825623"/>
            <a:ext cx="1034384" cy="918509"/>
          </a:xfrm>
          <a:prstGeom prst="rect">
            <a:avLst/>
          </a:prstGeom>
        </p:spPr>
      </p:pic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61459232-B83C-F481-6AB6-E9317FEB0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1174" y="1928913"/>
            <a:ext cx="575656" cy="523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047A47-86E6-F9D9-859E-63A74500BC4C}"/>
              </a:ext>
            </a:extLst>
          </p:cNvPr>
          <p:cNvSpPr/>
          <p:nvPr/>
        </p:nvSpPr>
        <p:spPr>
          <a:xfrm>
            <a:off x="0" y="5329382"/>
            <a:ext cx="12192000" cy="1528617"/>
          </a:xfrm>
          <a:prstGeom prst="rect">
            <a:avLst/>
          </a:prstGeom>
          <a:solidFill>
            <a:srgbClr val="D3B5EE">
              <a:alpha val="8666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0" i="0" dirty="0">
                <a:solidFill>
                  <a:schemeClr val="tx1"/>
                </a:solidFill>
                <a:effectLst/>
                <a:latin typeface="Söhne"/>
              </a:rPr>
              <a:t>89% of high-value customers are concentrated in the following countries</a:t>
            </a:r>
          </a:p>
          <a:p>
            <a:pPr algn="ctr"/>
            <a:r>
              <a:rPr lang="en-CA" sz="2400" b="0" i="0" dirty="0">
                <a:solidFill>
                  <a:schemeClr val="tx1"/>
                </a:solidFill>
                <a:effectLst/>
                <a:latin typeface="Söhne"/>
              </a:rPr>
              <a:t>United States, Canada, and China.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73E7D3-4705-5219-6398-D1E4A852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Free Light Bulb on White Desk Turned on Stock Photo">
            <a:extLst>
              <a:ext uri="{FF2B5EF4-FFF2-40B4-BE49-F238E27FC236}">
                <a16:creationId xmlns:a16="http://schemas.microsoft.com/office/drawing/2014/main" id="{922967C9-6849-EEB9-1378-A6782A06B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62C62C-D41D-AD34-7579-ACF18D86C139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C399EB">
              <a:alpha val="6823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BB747-4407-6019-7587-F1F037DD0103}"/>
              </a:ext>
            </a:extLst>
          </p:cNvPr>
          <p:cNvSpPr txBox="1"/>
          <p:nvPr/>
        </p:nvSpPr>
        <p:spPr>
          <a:xfrm>
            <a:off x="3064275" y="136525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515A5-8329-A017-0B91-225C8163DF7B}"/>
              </a:ext>
            </a:extLst>
          </p:cNvPr>
          <p:cNvSpPr txBox="1"/>
          <p:nvPr/>
        </p:nvSpPr>
        <p:spPr>
          <a:xfrm>
            <a:off x="1915885" y="1306710"/>
            <a:ext cx="836022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High-value customers are 14 times more profitable.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those customers in marketing campaigns and early access to new products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our marketing resources towards the identified high-value regions.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substantial portion of our customer base uses mobile devices to access our services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 mobile-friendly marketing content and ensure seamless user experience for mobile web users.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 Increase in sales profit during Q4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 to leverage Q4 momentum in launching new products during the high seasons.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E3E7C9-1F68-F4D6-2A0F-F748A5FA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8442-8B45-8A47-9C3D-923360BBD8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8482</TotalTime>
  <Words>337</Words>
  <Application>Microsoft Macintosh PowerPoint</Application>
  <PresentationFormat>Widescreen</PresentationFormat>
  <Paragraphs>73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Kmair</dc:creator>
  <cp:lastModifiedBy>Sara Kmair</cp:lastModifiedBy>
  <cp:revision>61</cp:revision>
  <dcterms:created xsi:type="dcterms:W3CDTF">2023-08-20T14:00:27Z</dcterms:created>
  <dcterms:modified xsi:type="dcterms:W3CDTF">2023-10-16T16:58:14Z</dcterms:modified>
</cp:coreProperties>
</file>