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9" r:id="rId6"/>
    <p:sldId id="291" r:id="rId7"/>
    <p:sldId id="293" r:id="rId8"/>
    <p:sldId id="294" r:id="rId9"/>
    <p:sldId id="292" r:id="rId10"/>
    <p:sldId id="288" r:id="rId11"/>
    <p:sldId id="287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80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10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Ten Recommended</a:t>
            </a:r>
            <a:r>
              <a:rPr lang="en-US" baseline="0" dirty="0"/>
              <a:t> </a:t>
            </a:r>
            <a:r>
              <a:rPr lang="en-US" dirty="0"/>
              <a:t>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Top_Ten!$J$1</c:f>
              <c:strCache>
                <c:ptCount val="1"/>
                <c:pt idx="0">
                  <c:v>Total Investment Cost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Top_Ten!$A$2:$A$11</c:f>
              <c:strCache>
                <c:ptCount val="10"/>
                <c:pt idx="0">
                  <c:v>Shopkins World!</c:v>
                </c:pt>
                <c:pt idx="1">
                  <c:v>Toca Kitchen 2</c:v>
                </c:pt>
                <c:pt idx="2">
                  <c:v>Where's My Water?</c:v>
                </c:pt>
                <c:pt idx="3">
                  <c:v>Fruit Ninja Classic</c:v>
                </c:pt>
                <c:pt idx="4">
                  <c:v>sugar, sugar</c:v>
                </c:pt>
                <c:pt idx="5">
                  <c:v>Cooking Fever</c:v>
                </c:pt>
                <c:pt idx="6">
                  <c:v>Pineapple Pen</c:v>
                </c:pt>
                <c:pt idx="7">
                  <c:v>PewDiePie's Tuber Simulator</c:v>
                </c:pt>
                <c:pt idx="8">
                  <c:v>Geometry Dash Lite</c:v>
                </c:pt>
                <c:pt idx="9">
                  <c:v>Egg, Inc.</c:v>
                </c:pt>
              </c:strCache>
            </c:strRef>
          </c:cat>
          <c:val>
            <c:numRef>
              <c:f>Top_Ten!$J$2:$J$11</c:f>
              <c:numCache>
                <c:formatCode>"$"#,##0.00_);[Red]\("$"#,##0.00\)</c:formatCode>
                <c:ptCount val="10"/>
                <c:pt idx="0">
                  <c:v>128000</c:v>
                </c:pt>
                <c:pt idx="1">
                  <c:v>159902.99</c:v>
                </c:pt>
                <c:pt idx="2">
                  <c:v>159803.98000000001</c:v>
                </c:pt>
                <c:pt idx="3">
                  <c:v>159801.99</c:v>
                </c:pt>
                <c:pt idx="4">
                  <c:v>151901.20000000001</c:v>
                </c:pt>
                <c:pt idx="5">
                  <c:v>140000</c:v>
                </c:pt>
                <c:pt idx="6">
                  <c:v>140000</c:v>
                </c:pt>
                <c:pt idx="7">
                  <c:v>152000</c:v>
                </c:pt>
                <c:pt idx="8">
                  <c:v>152000</c:v>
                </c:pt>
                <c:pt idx="9">
                  <c:v>152000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7-4727-B46A-8F80962F2FB8}"/>
            </c:ext>
          </c:extLst>
        </c:ser>
        <c:ser>
          <c:idx val="1"/>
          <c:order val="1"/>
          <c:tx>
            <c:strRef>
              <c:f>Top_Ten!$K$1</c:f>
              <c:strCache>
                <c:ptCount val="1"/>
                <c:pt idx="0">
                  <c:v>Total Net Profit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Top_Ten!$A$2:$A$11</c:f>
              <c:strCache>
                <c:ptCount val="10"/>
                <c:pt idx="0">
                  <c:v>Shopkins World!</c:v>
                </c:pt>
                <c:pt idx="1">
                  <c:v>Toca Kitchen 2</c:v>
                </c:pt>
                <c:pt idx="2">
                  <c:v>Where's My Water?</c:v>
                </c:pt>
                <c:pt idx="3">
                  <c:v>Fruit Ninja Classic</c:v>
                </c:pt>
                <c:pt idx="4">
                  <c:v>sugar, sugar</c:v>
                </c:pt>
                <c:pt idx="5">
                  <c:v>Cooking Fever</c:v>
                </c:pt>
                <c:pt idx="6">
                  <c:v>Pineapple Pen</c:v>
                </c:pt>
                <c:pt idx="7">
                  <c:v>PewDiePie's Tuber Simulator</c:v>
                </c:pt>
                <c:pt idx="8">
                  <c:v>Geometry Dash Lite</c:v>
                </c:pt>
                <c:pt idx="9">
                  <c:v>Egg, Inc.</c:v>
                </c:pt>
              </c:strCache>
            </c:strRef>
          </c:cat>
          <c:val>
            <c:numRef>
              <c:f>Top_Ten!$K$2:$K$11</c:f>
              <c:numCache>
                <c:formatCode>"$"#,##0.00_);[Red]\("$"#,##0.00\)</c:formatCode>
                <c:ptCount val="10"/>
                <c:pt idx="0">
                  <c:v>412000</c:v>
                </c:pt>
                <c:pt idx="1">
                  <c:v>440097.01</c:v>
                </c:pt>
                <c:pt idx="2">
                  <c:v>440196.02</c:v>
                </c:pt>
                <c:pt idx="3">
                  <c:v>440198.01</c:v>
                </c:pt>
                <c:pt idx="4">
                  <c:v>448098.8</c:v>
                </c:pt>
                <c:pt idx="5">
                  <c:v>460000</c:v>
                </c:pt>
                <c:pt idx="6">
                  <c:v>460000</c:v>
                </c:pt>
                <c:pt idx="7">
                  <c:v>508000</c:v>
                </c:pt>
                <c:pt idx="8">
                  <c:v>508000</c:v>
                </c:pt>
                <c:pt idx="9">
                  <c:v>508000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97-4727-B46A-8F80962F2F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69985888"/>
        <c:axId val="1469986304"/>
      </c:barChart>
      <c:catAx>
        <c:axId val="146998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986304"/>
        <c:crosses val="autoZero"/>
        <c:auto val="1"/>
        <c:lblAlgn val="ctr"/>
        <c:lblOffset val="100"/>
        <c:noMultiLvlLbl val="0"/>
      </c:catAx>
      <c:valAx>
        <c:axId val="1469986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98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7B0A2-8841-4007-8561-83B836642E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11F8AD-BBC6-4DE8-9030-F6C8399C6BC5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Prioritized Net-Profit</a:t>
          </a:r>
        </a:p>
      </dgm:t>
    </dgm:pt>
    <dgm:pt modelId="{0DAB8BF5-64A9-4D5F-AD5E-B1FC1FBAE368}" type="parTrans" cxnId="{6B41C7A7-D504-4040-B156-95938CBE5DC0}">
      <dgm:prSet/>
      <dgm:spPr/>
      <dgm:t>
        <a:bodyPr/>
        <a:lstStyle/>
        <a:p>
          <a:endParaRPr lang="en-US"/>
        </a:p>
      </dgm:t>
    </dgm:pt>
    <dgm:pt modelId="{1C938755-E494-4781-8311-5C2D60FA2166}" type="sibTrans" cxnId="{6B41C7A7-D504-4040-B156-95938CBE5DC0}">
      <dgm:prSet/>
      <dgm:spPr/>
      <dgm:t>
        <a:bodyPr/>
        <a:lstStyle/>
        <a:p>
          <a:endParaRPr lang="en-US"/>
        </a:p>
      </dgm:t>
    </dgm:pt>
    <dgm:pt modelId="{DE6303AC-E357-4F08-B873-22DFBE938C90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Available on Apple Store and Google Play for Greater Monthly Revenue</a:t>
          </a:r>
        </a:p>
      </dgm:t>
    </dgm:pt>
    <dgm:pt modelId="{17F3B7D8-C92D-4CB7-B26B-20CF83B46EA6}" type="parTrans" cxnId="{B0B8ACF8-7C37-43E6-803E-B471A308D348}">
      <dgm:prSet/>
      <dgm:spPr/>
      <dgm:t>
        <a:bodyPr/>
        <a:lstStyle/>
        <a:p>
          <a:endParaRPr lang="en-US"/>
        </a:p>
      </dgm:t>
    </dgm:pt>
    <dgm:pt modelId="{48782A5A-8BE0-43A9-A388-2DC8F043A02B}" type="sibTrans" cxnId="{B0B8ACF8-7C37-43E6-803E-B471A308D348}">
      <dgm:prSet/>
      <dgm:spPr/>
      <dgm:t>
        <a:bodyPr/>
        <a:lstStyle/>
        <a:p>
          <a:endParaRPr lang="en-US"/>
        </a:p>
      </dgm:t>
    </dgm:pt>
    <dgm:pt modelId="{062DDCEB-8BEF-4B81-A129-6DA949487498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A Focus on Longevity of Apps</a:t>
          </a:r>
        </a:p>
      </dgm:t>
    </dgm:pt>
    <dgm:pt modelId="{9A750275-A9D5-4D9A-BA04-A5B3A1D8182F}" type="parTrans" cxnId="{E3DAFD1E-9FD3-4B01-9841-5DBF8405A5A0}">
      <dgm:prSet/>
      <dgm:spPr/>
      <dgm:t>
        <a:bodyPr/>
        <a:lstStyle/>
        <a:p>
          <a:endParaRPr lang="en-US"/>
        </a:p>
      </dgm:t>
    </dgm:pt>
    <dgm:pt modelId="{5FE3573C-4002-49C2-9823-39799749AEBD}" type="sibTrans" cxnId="{E3DAFD1E-9FD3-4B01-9841-5DBF8405A5A0}">
      <dgm:prSet/>
      <dgm:spPr/>
      <dgm:t>
        <a:bodyPr/>
        <a:lstStyle/>
        <a:p>
          <a:endParaRPr lang="en-US"/>
        </a:p>
      </dgm:t>
    </dgm:pt>
    <dgm:pt modelId="{60B50967-494F-44BB-93D1-DE5A1F1A86D6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Lower Initial investments for Faster Break-Even Point</a:t>
          </a:r>
        </a:p>
      </dgm:t>
    </dgm:pt>
    <dgm:pt modelId="{E66402A8-62F8-4BA2-88C2-8B7D690F49A3}" type="parTrans" cxnId="{2665F535-F2A6-4EBC-8307-2CF636B50FBE}">
      <dgm:prSet/>
      <dgm:spPr/>
      <dgm:t>
        <a:bodyPr/>
        <a:lstStyle/>
        <a:p>
          <a:endParaRPr lang="en-US"/>
        </a:p>
      </dgm:t>
    </dgm:pt>
    <dgm:pt modelId="{D8FAC797-075A-4B99-955A-E26B95F95AA3}" type="sibTrans" cxnId="{2665F535-F2A6-4EBC-8307-2CF636B50FBE}">
      <dgm:prSet/>
      <dgm:spPr/>
      <dgm:t>
        <a:bodyPr/>
        <a:lstStyle/>
        <a:p>
          <a:endParaRPr lang="en-US"/>
        </a:p>
      </dgm:t>
    </dgm:pt>
    <dgm:pt modelId="{B4D715FF-BB2D-46B2-BD03-A66EFEFBE2EF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Variety in Popularity</a:t>
          </a:r>
        </a:p>
      </dgm:t>
    </dgm:pt>
    <dgm:pt modelId="{05D4CB4C-9788-4EAA-B8BA-CE5712998E9A}" type="parTrans" cxnId="{83233F9C-DD54-43C9-A1CA-6EE73495F9BF}">
      <dgm:prSet/>
      <dgm:spPr/>
      <dgm:t>
        <a:bodyPr/>
        <a:lstStyle/>
        <a:p>
          <a:endParaRPr lang="en-US"/>
        </a:p>
      </dgm:t>
    </dgm:pt>
    <dgm:pt modelId="{71196D54-F580-4556-BA49-C002A01AFF8E}" type="sibTrans" cxnId="{83233F9C-DD54-43C9-A1CA-6EE73495F9BF}">
      <dgm:prSet/>
      <dgm:spPr/>
      <dgm:t>
        <a:bodyPr/>
        <a:lstStyle/>
        <a:p>
          <a:endParaRPr lang="en-US"/>
        </a:p>
      </dgm:t>
    </dgm:pt>
    <dgm:pt modelId="{61158F31-0840-4425-8AD1-7EDE84851D23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Related to Pi Day</a:t>
          </a:r>
        </a:p>
      </dgm:t>
    </dgm:pt>
    <dgm:pt modelId="{3A3B7E11-53F7-441F-936A-7B3D9CD81EBF}" type="parTrans" cxnId="{07BFACE2-4DBB-4D90-A467-2FBF840D87E6}">
      <dgm:prSet/>
      <dgm:spPr/>
      <dgm:t>
        <a:bodyPr/>
        <a:lstStyle/>
        <a:p>
          <a:endParaRPr lang="en-US"/>
        </a:p>
      </dgm:t>
    </dgm:pt>
    <dgm:pt modelId="{1EF3E0ED-CB07-4899-98CC-50FC61ED12D5}" type="sibTrans" cxnId="{07BFACE2-4DBB-4D90-A467-2FBF840D87E6}">
      <dgm:prSet/>
      <dgm:spPr/>
      <dgm:t>
        <a:bodyPr/>
        <a:lstStyle/>
        <a:p>
          <a:endParaRPr lang="en-US"/>
        </a:p>
      </dgm:t>
    </dgm:pt>
    <dgm:pt modelId="{3601771B-C2FE-4ABD-AE20-351C25A71D0B}" type="pres">
      <dgm:prSet presAssocID="{7677B0A2-8841-4007-8561-83B836642E24}" presName="linear" presStyleCnt="0">
        <dgm:presLayoutVars>
          <dgm:animLvl val="lvl"/>
          <dgm:resizeHandles val="exact"/>
        </dgm:presLayoutVars>
      </dgm:prSet>
      <dgm:spPr/>
    </dgm:pt>
    <dgm:pt modelId="{AE3B759E-1110-4055-9AF3-5ABD25B2B4E3}" type="pres">
      <dgm:prSet presAssocID="{C011F8AD-BBC6-4DE8-9030-F6C8399C6B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45032A2-F179-4839-9A73-A7DEAD00677F}" type="pres">
      <dgm:prSet presAssocID="{1C938755-E494-4781-8311-5C2D60FA2166}" presName="spacer" presStyleCnt="0"/>
      <dgm:spPr/>
    </dgm:pt>
    <dgm:pt modelId="{00CB1CC4-7CEF-4B09-86C5-B36A863A7A33}" type="pres">
      <dgm:prSet presAssocID="{DE6303AC-E357-4F08-B873-22DFBE938C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6410B59-0FD2-4DD0-AB22-2F5C64B56C7E}" type="pres">
      <dgm:prSet presAssocID="{48782A5A-8BE0-43A9-A388-2DC8F043A02B}" presName="spacer" presStyleCnt="0"/>
      <dgm:spPr/>
    </dgm:pt>
    <dgm:pt modelId="{CD405130-6C69-47AF-97BB-B265E189B69D}" type="pres">
      <dgm:prSet presAssocID="{062DDCEB-8BEF-4B81-A129-6DA949487498}" presName="parentText" presStyleLbl="node1" presStyleIdx="2" presStyleCnt="6" custLinFactNeighborX="421">
        <dgm:presLayoutVars>
          <dgm:chMax val="0"/>
          <dgm:bulletEnabled val="1"/>
        </dgm:presLayoutVars>
      </dgm:prSet>
      <dgm:spPr/>
    </dgm:pt>
    <dgm:pt modelId="{5E82B728-63E4-4CAB-A638-42A8CC88137E}" type="pres">
      <dgm:prSet presAssocID="{5FE3573C-4002-49C2-9823-39799749AEBD}" presName="spacer" presStyleCnt="0"/>
      <dgm:spPr/>
    </dgm:pt>
    <dgm:pt modelId="{66D09B1B-75DF-4598-BA76-0898FA070CF3}" type="pres">
      <dgm:prSet presAssocID="{60B50967-494F-44BB-93D1-DE5A1F1A86D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7F3A747-A47B-4EB1-A136-2C82A41BC739}" type="pres">
      <dgm:prSet presAssocID="{D8FAC797-075A-4B99-955A-E26B95F95AA3}" presName="spacer" presStyleCnt="0"/>
      <dgm:spPr/>
    </dgm:pt>
    <dgm:pt modelId="{A5686B20-A469-4FA6-B96E-EF3D60C69DDA}" type="pres">
      <dgm:prSet presAssocID="{B4D715FF-BB2D-46B2-BD03-A66EFEFBE2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2346E8-990A-4F42-973D-547AB9D959A0}" type="pres">
      <dgm:prSet presAssocID="{71196D54-F580-4556-BA49-C002A01AFF8E}" presName="spacer" presStyleCnt="0"/>
      <dgm:spPr/>
    </dgm:pt>
    <dgm:pt modelId="{3E581495-6043-432A-9F4C-E07475D2110F}" type="pres">
      <dgm:prSet presAssocID="{61158F31-0840-4425-8AD1-7EDE84851D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51F418-BB89-4206-8F79-0F4505B807BA}" type="presOf" srcId="{61158F31-0840-4425-8AD1-7EDE84851D23}" destId="{3E581495-6043-432A-9F4C-E07475D2110F}" srcOrd="0" destOrd="0" presId="urn:microsoft.com/office/officeart/2005/8/layout/vList2"/>
    <dgm:cxn modelId="{E3DAFD1E-9FD3-4B01-9841-5DBF8405A5A0}" srcId="{7677B0A2-8841-4007-8561-83B836642E24}" destId="{062DDCEB-8BEF-4B81-A129-6DA949487498}" srcOrd="2" destOrd="0" parTransId="{9A750275-A9D5-4D9A-BA04-A5B3A1D8182F}" sibTransId="{5FE3573C-4002-49C2-9823-39799749AEBD}"/>
    <dgm:cxn modelId="{2665F535-F2A6-4EBC-8307-2CF636B50FBE}" srcId="{7677B0A2-8841-4007-8561-83B836642E24}" destId="{60B50967-494F-44BB-93D1-DE5A1F1A86D6}" srcOrd="3" destOrd="0" parTransId="{E66402A8-62F8-4BA2-88C2-8B7D690F49A3}" sibTransId="{D8FAC797-075A-4B99-955A-E26B95F95AA3}"/>
    <dgm:cxn modelId="{A386D13C-FEF5-4D01-A0A1-1A99B1F04C2D}" type="presOf" srcId="{B4D715FF-BB2D-46B2-BD03-A66EFEFBE2EF}" destId="{A5686B20-A469-4FA6-B96E-EF3D60C69DDA}" srcOrd="0" destOrd="0" presId="urn:microsoft.com/office/officeart/2005/8/layout/vList2"/>
    <dgm:cxn modelId="{A5298151-D21C-4AA1-A60A-E90A1721A685}" type="presOf" srcId="{DE6303AC-E357-4F08-B873-22DFBE938C90}" destId="{00CB1CC4-7CEF-4B09-86C5-B36A863A7A33}" srcOrd="0" destOrd="0" presId="urn:microsoft.com/office/officeart/2005/8/layout/vList2"/>
    <dgm:cxn modelId="{9C50D481-5F03-4D3E-9051-682D3FCA7E78}" type="presOf" srcId="{7677B0A2-8841-4007-8561-83B836642E24}" destId="{3601771B-C2FE-4ABD-AE20-351C25A71D0B}" srcOrd="0" destOrd="0" presId="urn:microsoft.com/office/officeart/2005/8/layout/vList2"/>
    <dgm:cxn modelId="{83233F9C-DD54-43C9-A1CA-6EE73495F9BF}" srcId="{7677B0A2-8841-4007-8561-83B836642E24}" destId="{B4D715FF-BB2D-46B2-BD03-A66EFEFBE2EF}" srcOrd="4" destOrd="0" parTransId="{05D4CB4C-9788-4EAA-B8BA-CE5712998E9A}" sibTransId="{71196D54-F580-4556-BA49-C002A01AFF8E}"/>
    <dgm:cxn modelId="{A624A29C-8B4F-4450-9DD2-76189823CB41}" type="presOf" srcId="{60B50967-494F-44BB-93D1-DE5A1F1A86D6}" destId="{66D09B1B-75DF-4598-BA76-0898FA070CF3}" srcOrd="0" destOrd="0" presId="urn:microsoft.com/office/officeart/2005/8/layout/vList2"/>
    <dgm:cxn modelId="{6B41C7A7-D504-4040-B156-95938CBE5DC0}" srcId="{7677B0A2-8841-4007-8561-83B836642E24}" destId="{C011F8AD-BBC6-4DE8-9030-F6C8399C6BC5}" srcOrd="0" destOrd="0" parTransId="{0DAB8BF5-64A9-4D5F-AD5E-B1FC1FBAE368}" sibTransId="{1C938755-E494-4781-8311-5C2D60FA2166}"/>
    <dgm:cxn modelId="{D9E38DE0-ED58-4888-829B-8BE4D52E14B5}" type="presOf" srcId="{062DDCEB-8BEF-4B81-A129-6DA949487498}" destId="{CD405130-6C69-47AF-97BB-B265E189B69D}" srcOrd="0" destOrd="0" presId="urn:microsoft.com/office/officeart/2005/8/layout/vList2"/>
    <dgm:cxn modelId="{07BFACE2-4DBB-4D90-A467-2FBF840D87E6}" srcId="{7677B0A2-8841-4007-8561-83B836642E24}" destId="{61158F31-0840-4425-8AD1-7EDE84851D23}" srcOrd="5" destOrd="0" parTransId="{3A3B7E11-53F7-441F-936A-7B3D9CD81EBF}" sibTransId="{1EF3E0ED-CB07-4899-98CC-50FC61ED12D5}"/>
    <dgm:cxn modelId="{CBF4DBE5-FD8F-46F4-8DF3-5FBD3877A3FC}" type="presOf" srcId="{C011F8AD-BBC6-4DE8-9030-F6C8399C6BC5}" destId="{AE3B759E-1110-4055-9AF3-5ABD25B2B4E3}" srcOrd="0" destOrd="0" presId="urn:microsoft.com/office/officeart/2005/8/layout/vList2"/>
    <dgm:cxn modelId="{B0B8ACF8-7C37-43E6-803E-B471A308D348}" srcId="{7677B0A2-8841-4007-8561-83B836642E24}" destId="{DE6303AC-E357-4F08-B873-22DFBE938C90}" srcOrd="1" destOrd="0" parTransId="{17F3B7D8-C92D-4CB7-B26B-20CF83B46EA6}" sibTransId="{48782A5A-8BE0-43A9-A388-2DC8F043A02B}"/>
    <dgm:cxn modelId="{66341355-BF6C-400A-80BD-9CA59B1ADE8D}" type="presParOf" srcId="{3601771B-C2FE-4ABD-AE20-351C25A71D0B}" destId="{AE3B759E-1110-4055-9AF3-5ABD25B2B4E3}" srcOrd="0" destOrd="0" presId="urn:microsoft.com/office/officeart/2005/8/layout/vList2"/>
    <dgm:cxn modelId="{B01BA186-139F-4CD9-9154-840A1F8842C2}" type="presParOf" srcId="{3601771B-C2FE-4ABD-AE20-351C25A71D0B}" destId="{645032A2-F179-4839-9A73-A7DEAD00677F}" srcOrd="1" destOrd="0" presId="urn:microsoft.com/office/officeart/2005/8/layout/vList2"/>
    <dgm:cxn modelId="{C4C48D13-2DB5-4211-A5B0-FC7031D4AC8A}" type="presParOf" srcId="{3601771B-C2FE-4ABD-AE20-351C25A71D0B}" destId="{00CB1CC4-7CEF-4B09-86C5-B36A863A7A33}" srcOrd="2" destOrd="0" presId="urn:microsoft.com/office/officeart/2005/8/layout/vList2"/>
    <dgm:cxn modelId="{3B801F91-B98E-47E4-8B8A-0A3354A0069D}" type="presParOf" srcId="{3601771B-C2FE-4ABD-AE20-351C25A71D0B}" destId="{76410B59-0FD2-4DD0-AB22-2F5C64B56C7E}" srcOrd="3" destOrd="0" presId="urn:microsoft.com/office/officeart/2005/8/layout/vList2"/>
    <dgm:cxn modelId="{742B70FC-E536-4F93-874E-B52FDAA47D24}" type="presParOf" srcId="{3601771B-C2FE-4ABD-AE20-351C25A71D0B}" destId="{CD405130-6C69-47AF-97BB-B265E189B69D}" srcOrd="4" destOrd="0" presId="urn:microsoft.com/office/officeart/2005/8/layout/vList2"/>
    <dgm:cxn modelId="{6FBA3B05-9560-4433-BD01-9C5EA69179B8}" type="presParOf" srcId="{3601771B-C2FE-4ABD-AE20-351C25A71D0B}" destId="{5E82B728-63E4-4CAB-A638-42A8CC88137E}" srcOrd="5" destOrd="0" presId="urn:microsoft.com/office/officeart/2005/8/layout/vList2"/>
    <dgm:cxn modelId="{0088C7E7-9E02-4CC2-B6D9-7224D4773DE4}" type="presParOf" srcId="{3601771B-C2FE-4ABD-AE20-351C25A71D0B}" destId="{66D09B1B-75DF-4598-BA76-0898FA070CF3}" srcOrd="6" destOrd="0" presId="urn:microsoft.com/office/officeart/2005/8/layout/vList2"/>
    <dgm:cxn modelId="{DE3EC309-DD76-460B-A54B-3456B31C5192}" type="presParOf" srcId="{3601771B-C2FE-4ABD-AE20-351C25A71D0B}" destId="{D7F3A747-A47B-4EB1-A136-2C82A41BC739}" srcOrd="7" destOrd="0" presId="urn:microsoft.com/office/officeart/2005/8/layout/vList2"/>
    <dgm:cxn modelId="{6E7AF1B3-D451-4919-A870-072B6F793784}" type="presParOf" srcId="{3601771B-C2FE-4ABD-AE20-351C25A71D0B}" destId="{A5686B20-A469-4FA6-B96E-EF3D60C69DDA}" srcOrd="8" destOrd="0" presId="urn:microsoft.com/office/officeart/2005/8/layout/vList2"/>
    <dgm:cxn modelId="{75CAB4F4-6E84-4A70-A8A5-3DD476490F6A}" type="presParOf" srcId="{3601771B-C2FE-4ABD-AE20-351C25A71D0B}" destId="{D42346E8-990A-4F42-973D-547AB9D959A0}" srcOrd="9" destOrd="0" presId="urn:microsoft.com/office/officeart/2005/8/layout/vList2"/>
    <dgm:cxn modelId="{DD56E839-5176-41FF-87BC-D65663922430}" type="presParOf" srcId="{3601771B-C2FE-4ABD-AE20-351C25A71D0B}" destId="{3E581495-6043-432A-9F4C-E07475D2110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B759E-1110-4055-9AF3-5ABD25B2B4E3}">
      <dsp:nvSpPr>
        <dsp:cNvPr id="0" name=""/>
        <dsp:cNvSpPr/>
      </dsp:nvSpPr>
      <dsp:spPr>
        <a:xfrm>
          <a:off x="0" y="63886"/>
          <a:ext cx="7012370" cy="717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Prioritized Net-Profit</a:t>
          </a:r>
        </a:p>
      </dsp:txBody>
      <dsp:txXfrm>
        <a:off x="35048" y="98934"/>
        <a:ext cx="6942274" cy="647863"/>
      </dsp:txXfrm>
    </dsp:sp>
    <dsp:sp modelId="{00CB1CC4-7CEF-4B09-86C5-B36A863A7A33}">
      <dsp:nvSpPr>
        <dsp:cNvPr id="0" name=""/>
        <dsp:cNvSpPr/>
      </dsp:nvSpPr>
      <dsp:spPr>
        <a:xfrm>
          <a:off x="0" y="836566"/>
          <a:ext cx="7012370" cy="717959"/>
        </a:xfrm>
        <a:prstGeom prst="roundRect">
          <a:avLst/>
        </a:prstGeom>
        <a:solidFill>
          <a:schemeClr val="accent2">
            <a:hueOff val="396899"/>
            <a:satOff val="-10919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Available on Apple Store and Google Play for Greater Monthly Revenue</a:t>
          </a:r>
        </a:p>
      </dsp:txBody>
      <dsp:txXfrm>
        <a:off x="35048" y="871614"/>
        <a:ext cx="6942274" cy="647863"/>
      </dsp:txXfrm>
    </dsp:sp>
    <dsp:sp modelId="{CD405130-6C69-47AF-97BB-B265E189B69D}">
      <dsp:nvSpPr>
        <dsp:cNvPr id="0" name=""/>
        <dsp:cNvSpPr/>
      </dsp:nvSpPr>
      <dsp:spPr>
        <a:xfrm>
          <a:off x="0" y="1609245"/>
          <a:ext cx="7012370" cy="717959"/>
        </a:xfrm>
        <a:prstGeom prst="roundRect">
          <a:avLst/>
        </a:prstGeom>
        <a:solidFill>
          <a:schemeClr val="accent2">
            <a:hueOff val="793797"/>
            <a:satOff val="-21838"/>
            <a:lumOff val="4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A Focus on Longevity of Apps</a:t>
          </a:r>
        </a:p>
      </dsp:txBody>
      <dsp:txXfrm>
        <a:off x="35048" y="1644293"/>
        <a:ext cx="6942274" cy="647863"/>
      </dsp:txXfrm>
    </dsp:sp>
    <dsp:sp modelId="{66D09B1B-75DF-4598-BA76-0898FA070CF3}">
      <dsp:nvSpPr>
        <dsp:cNvPr id="0" name=""/>
        <dsp:cNvSpPr/>
      </dsp:nvSpPr>
      <dsp:spPr>
        <a:xfrm>
          <a:off x="0" y="2381925"/>
          <a:ext cx="7012370" cy="717959"/>
        </a:xfrm>
        <a:prstGeom prst="roundRect">
          <a:avLst/>
        </a:prstGeom>
        <a:solidFill>
          <a:schemeClr val="accent2">
            <a:hueOff val="1190696"/>
            <a:satOff val="-32756"/>
            <a:lumOff val="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Lower Initial investments for Faster Break-Even Point</a:t>
          </a:r>
        </a:p>
      </dsp:txBody>
      <dsp:txXfrm>
        <a:off x="35048" y="2416973"/>
        <a:ext cx="6942274" cy="647863"/>
      </dsp:txXfrm>
    </dsp:sp>
    <dsp:sp modelId="{A5686B20-A469-4FA6-B96E-EF3D60C69DDA}">
      <dsp:nvSpPr>
        <dsp:cNvPr id="0" name=""/>
        <dsp:cNvSpPr/>
      </dsp:nvSpPr>
      <dsp:spPr>
        <a:xfrm>
          <a:off x="0" y="3154605"/>
          <a:ext cx="7012370" cy="717959"/>
        </a:xfrm>
        <a:prstGeom prst="roundRect">
          <a:avLst/>
        </a:prstGeom>
        <a:solidFill>
          <a:schemeClr val="accent2">
            <a:hueOff val="1587594"/>
            <a:satOff val="-4367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Variety in Popularity</a:t>
          </a:r>
        </a:p>
      </dsp:txBody>
      <dsp:txXfrm>
        <a:off x="35048" y="3189653"/>
        <a:ext cx="6942274" cy="647863"/>
      </dsp:txXfrm>
    </dsp:sp>
    <dsp:sp modelId="{3E581495-6043-432A-9F4C-E07475D2110F}">
      <dsp:nvSpPr>
        <dsp:cNvPr id="0" name=""/>
        <dsp:cNvSpPr/>
      </dsp:nvSpPr>
      <dsp:spPr>
        <a:xfrm>
          <a:off x="0" y="3927284"/>
          <a:ext cx="7012370" cy="717959"/>
        </a:xfrm>
        <a:prstGeom prst="round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Related to Pi Day</a:t>
          </a:r>
        </a:p>
      </dsp:txBody>
      <dsp:txXfrm>
        <a:off x="35048" y="3962332"/>
        <a:ext cx="6942274" cy="64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12A82-63E7-4CF6-9E09-EA57E3BC9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"/>
          <a:stretch/>
        </p:blipFill>
        <p:spPr>
          <a:xfrm>
            <a:off x="752150" y="332267"/>
            <a:ext cx="10687661" cy="5361767"/>
          </a:xfrm>
          <a:prstGeom prst="rect">
            <a:avLst/>
          </a:prstGeom>
        </p:spPr>
      </p:pic>
      <p:sp>
        <p:nvSpPr>
          <p:cNvPr id="48" name="Rectangle 38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451" y="4530069"/>
            <a:ext cx="7985759" cy="86882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Let’s make a pi(e) with </a:t>
            </a:r>
            <a:r>
              <a:rPr lang="en-US" sz="4000" dirty="0" err="1">
                <a:solidFill>
                  <a:srgbClr val="002060"/>
                </a:solidFill>
              </a:rPr>
              <a:t>apptrader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068" y="5394777"/>
            <a:ext cx="6960524" cy="598516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By Wreck it ralph consulting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B32B-8385-4310-B97F-BEB23C02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How did we pick the top ten?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74AB5-CF67-4FEE-88E6-C17AFCDC6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06558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0969-C7B9-496E-B328-2687087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Go shopping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40CCD33-6031-4FE7-98D2-CB8E280F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32397"/>
            <a:ext cx="3415633" cy="402452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FFFF"/>
                </a:solidFill>
              </a:rPr>
              <a:t>Shopkins</a:t>
            </a:r>
            <a:r>
              <a:rPr lang="en-US" b="1" dirty="0">
                <a:solidFill>
                  <a:srgbClr val="FFFFFF"/>
                </a:solidFill>
              </a:rPr>
              <a:t> World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FFFF"/>
                </a:solidFill>
              </a:rPr>
              <a:t>Shop all you want with cute little characters who live in an enormous </a:t>
            </a:r>
            <a:r>
              <a:rPr lang="en-US" i="1" dirty="0" err="1">
                <a:solidFill>
                  <a:srgbClr val="FFFFFF"/>
                </a:solidFill>
              </a:rPr>
              <a:t>Shopkins</a:t>
            </a:r>
            <a:r>
              <a:rPr lang="en-US" i="1" dirty="0">
                <a:solidFill>
                  <a:srgbClr val="FFFFFF"/>
                </a:solidFill>
              </a:rPr>
              <a:t> World!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FFFF"/>
                </a:solidFill>
              </a:rPr>
              <a:t>Toca’s</a:t>
            </a:r>
            <a:r>
              <a:rPr lang="en-US" b="1" dirty="0">
                <a:solidFill>
                  <a:srgbClr val="FFFFFF"/>
                </a:solidFill>
              </a:rPr>
              <a:t> Kitchen 2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FFFF"/>
                </a:solidFill>
              </a:rPr>
              <a:t>An educational cooking app where anyone can be a Master Chef!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EB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C4829-7F80-4C6B-9297-28EA888B65BB}"/>
              </a:ext>
            </a:extLst>
          </p:cNvPr>
          <p:cNvSpPr txBox="1"/>
          <p:nvPr/>
        </p:nvSpPr>
        <p:spPr>
          <a:xfrm>
            <a:off x="4444182" y="3625212"/>
            <a:ext cx="3351326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Nearly 345K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4.15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9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$412K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D447-0CCD-4FDF-8BCB-F0B84981F18B}"/>
              </a:ext>
            </a:extLst>
          </p:cNvPr>
          <p:cNvSpPr txBox="1"/>
          <p:nvPr/>
        </p:nvSpPr>
        <p:spPr>
          <a:xfrm>
            <a:off x="8254959" y="3643842"/>
            <a:ext cx="33558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3 Million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$40K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10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$440K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050" name="Picture 2" descr="Shopkins for Android - APK Download">
            <a:extLst>
              <a:ext uri="{FF2B5EF4-FFF2-40B4-BE49-F238E27FC236}">
                <a16:creationId xmlns:a16="http://schemas.microsoft.com/office/drawing/2014/main" id="{94CF98AA-EF51-442C-807B-681B6EB0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2" y="1061304"/>
            <a:ext cx="3368417" cy="218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ca Kitchen 2 - Apps on Google Play">
            <a:extLst>
              <a:ext uri="{FF2B5EF4-FFF2-40B4-BE49-F238E27FC236}">
                <a16:creationId xmlns:a16="http://schemas.microsoft.com/office/drawing/2014/main" id="{066D0F17-BE8A-4575-9705-18DBBC2B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09" y="1086812"/>
            <a:ext cx="3432098" cy="21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2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0969-C7B9-496E-B328-2687087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 the baking</a:t>
            </a:r>
            <a:r>
              <a:rPr lang="en-US" dirty="0">
                <a:solidFill>
                  <a:srgbClr val="FFFFFF"/>
                </a:solidFill>
              </a:rPr>
              <a:t> begin </a:t>
            </a:r>
            <a:endParaRPr lang="en-US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40CCD33-6031-4FE7-98D2-CB8E280F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32397"/>
            <a:ext cx="3415633" cy="4024521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19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100" b="1" dirty="0">
                <a:solidFill>
                  <a:srgbClr val="FFFFFF"/>
                </a:solidFill>
              </a:rPr>
              <a:t>Cooking Fever</a:t>
            </a:r>
          </a:p>
          <a:p>
            <a:pPr marL="0" indent="0" algn="ctr">
              <a:buNone/>
            </a:pPr>
            <a:r>
              <a:rPr lang="en-US" sz="2100" i="1" dirty="0" err="1">
                <a:solidFill>
                  <a:srgbClr val="FFFFFF"/>
                </a:solidFill>
              </a:rPr>
              <a:t>Wanna</a:t>
            </a:r>
            <a:r>
              <a:rPr lang="en-US" sz="2100" i="1" dirty="0">
                <a:solidFill>
                  <a:srgbClr val="FFFFFF"/>
                </a:solidFill>
              </a:rPr>
              <a:t> become the best chef in town and be an expert in different cuisines? Cooking fever is for you!</a:t>
            </a:r>
          </a:p>
          <a:p>
            <a:pPr marL="0" indent="0" algn="ctr">
              <a:buNone/>
            </a:pPr>
            <a:endParaRPr lang="en-US" sz="2100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100" b="1" dirty="0">
                <a:solidFill>
                  <a:srgbClr val="FFFFFF"/>
                </a:solidFill>
              </a:rPr>
              <a:t>Where’s My Water?</a:t>
            </a:r>
          </a:p>
          <a:p>
            <a:pPr marL="0" indent="0" algn="ctr">
              <a:buNone/>
            </a:pPr>
            <a:r>
              <a:rPr lang="en-US" sz="2100" i="1" dirty="0">
                <a:solidFill>
                  <a:srgbClr val="FFFFFF"/>
                </a:solidFill>
              </a:rPr>
              <a:t>A popular Disney App where players must clear barriers from a sewer system to provide clean water to Swampy the Alligator.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EB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C4829-7F80-4C6B-9297-28EA888B65BB}"/>
              </a:ext>
            </a:extLst>
          </p:cNvPr>
          <p:cNvSpPr txBox="1"/>
          <p:nvPr/>
        </p:nvSpPr>
        <p:spPr>
          <a:xfrm>
            <a:off x="4444182" y="3625212"/>
            <a:ext cx="3351326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6.6 Million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$460K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D447-0CCD-4FDF-8BCB-F0B84981F18B}"/>
              </a:ext>
            </a:extLst>
          </p:cNvPr>
          <p:cNvSpPr txBox="1"/>
          <p:nvPr/>
        </p:nvSpPr>
        <p:spPr>
          <a:xfrm>
            <a:off x="8254959" y="3643842"/>
            <a:ext cx="33558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3 Million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4.6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$40K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10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$440K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74" name="Picture 2" descr="Cooking Fever: Restaurant Game - Apps on Google Play">
            <a:extLst>
              <a:ext uri="{FF2B5EF4-FFF2-40B4-BE49-F238E27FC236}">
                <a16:creationId xmlns:a16="http://schemas.microsoft.com/office/drawing/2014/main" id="{AFA92E93-461D-4597-8B1E-6B17AD6D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7" y="1086812"/>
            <a:ext cx="3420275" cy="19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ere&amp;#39;s My Water? - Apps on Google Play">
            <a:extLst>
              <a:ext uri="{FF2B5EF4-FFF2-40B4-BE49-F238E27FC236}">
                <a16:creationId xmlns:a16="http://schemas.microsoft.com/office/drawing/2014/main" id="{57C5E174-C14E-4246-A31D-4A0E821E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90" y="1119953"/>
            <a:ext cx="3355848" cy="1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8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0969-C7B9-496E-B328-2687087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 with the basics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40CCD33-6031-4FE7-98D2-CB8E280F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198" y="2088516"/>
            <a:ext cx="3415633" cy="402452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FF"/>
                </a:solidFill>
              </a:rPr>
              <a:t>Sugar, Sugar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FFFF"/>
                </a:solidFill>
              </a:rPr>
              <a:t>Challenge your strategic skills by adding sugar, sugar to your cup of games.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FF"/>
                </a:solidFill>
              </a:rPr>
              <a:t>Egg, Inc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FFFF"/>
                </a:solidFill>
              </a:rPr>
              <a:t>Unlock the secret of the gold rush by building the most advanced egg farm in the world.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EB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C4829-7F80-4C6B-9297-28EA888B65BB}"/>
              </a:ext>
            </a:extLst>
          </p:cNvPr>
          <p:cNvSpPr txBox="1"/>
          <p:nvPr/>
        </p:nvSpPr>
        <p:spPr>
          <a:xfrm>
            <a:off x="4444182" y="3625212"/>
            <a:ext cx="3351326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1500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4.35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$32K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8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$448K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D447-0CCD-4FDF-8BCB-F0B84981F18B}"/>
              </a:ext>
            </a:extLst>
          </p:cNvPr>
          <p:cNvSpPr txBox="1"/>
          <p:nvPr/>
        </p:nvSpPr>
        <p:spPr>
          <a:xfrm>
            <a:off x="8254959" y="3643842"/>
            <a:ext cx="33558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650K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4.85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11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$508K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098" name="Picture 2" descr="Sugar Sugar 2 Walkthrough Level 21 - 25 - YouTube">
            <a:extLst>
              <a:ext uri="{FF2B5EF4-FFF2-40B4-BE49-F238E27FC236}">
                <a16:creationId xmlns:a16="http://schemas.microsoft.com/office/drawing/2014/main" id="{4C47F916-B558-496E-AE20-D4D5292F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1" y="782054"/>
            <a:ext cx="3486157" cy="2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gg, Inc. - Apps on Google Play">
            <a:extLst>
              <a:ext uri="{FF2B5EF4-FFF2-40B4-BE49-F238E27FC236}">
                <a16:creationId xmlns:a16="http://schemas.microsoft.com/office/drawing/2014/main" id="{7FBD9B1A-C87C-4A8C-BF5C-1A11D398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751" y="782054"/>
            <a:ext cx="3351325" cy="2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0969-C7B9-496E-B328-2687087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Add the fruit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40CCD33-6031-4FE7-98D2-CB8E280F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32395"/>
            <a:ext cx="3415633" cy="4024521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19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1900" b="1" dirty="0">
                <a:solidFill>
                  <a:srgbClr val="FFFFFF"/>
                </a:solidFill>
              </a:rPr>
              <a:t>Fruit Ninja Classic</a:t>
            </a:r>
          </a:p>
          <a:p>
            <a:pPr marL="0" indent="0" algn="ctr">
              <a:buNone/>
            </a:pPr>
            <a:r>
              <a:rPr lang="en-US" sz="1900" i="1" dirty="0">
                <a:solidFill>
                  <a:srgbClr val="FFFFFF"/>
                </a:solidFill>
              </a:rPr>
              <a:t>Shop all you want with cute little characters who live in an enormous </a:t>
            </a:r>
            <a:r>
              <a:rPr lang="en-US" sz="1900" i="1" dirty="0" err="1">
                <a:solidFill>
                  <a:srgbClr val="FFFFFF"/>
                </a:solidFill>
              </a:rPr>
              <a:t>Shopkins</a:t>
            </a:r>
            <a:r>
              <a:rPr lang="en-US" sz="1900" i="1" dirty="0">
                <a:solidFill>
                  <a:srgbClr val="FFFFFF"/>
                </a:solidFill>
              </a:rPr>
              <a:t> World!</a:t>
            </a:r>
          </a:p>
          <a:p>
            <a:pPr marL="0" indent="0" algn="ctr">
              <a:buNone/>
            </a:pPr>
            <a:endParaRPr lang="en-US" sz="1900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1900" b="1" dirty="0">
                <a:solidFill>
                  <a:srgbClr val="FFFFFF"/>
                </a:solidFill>
              </a:rPr>
              <a:t>Pineapple Pen</a:t>
            </a:r>
          </a:p>
          <a:p>
            <a:pPr marL="0" indent="0" algn="ctr">
              <a:buNone/>
            </a:pPr>
            <a:r>
              <a:rPr lang="en-US" sz="1900" i="1" dirty="0">
                <a:solidFill>
                  <a:srgbClr val="FFFFFF"/>
                </a:solidFill>
              </a:rPr>
              <a:t>A popular Disney App where players must clear barriers from a sewer system to provide clean water to Swampy the Alligator.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EB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C4829-7F80-4C6B-9297-28EA888B65BB}"/>
              </a:ext>
            </a:extLst>
          </p:cNvPr>
          <p:cNvSpPr txBox="1"/>
          <p:nvPr/>
        </p:nvSpPr>
        <p:spPr>
          <a:xfrm>
            <a:off x="4444182" y="3625212"/>
            <a:ext cx="3351326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780K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4.4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10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$440K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D447-0CCD-4FDF-8BCB-F0B84981F18B}"/>
              </a:ext>
            </a:extLst>
          </p:cNvPr>
          <p:cNvSpPr txBox="1"/>
          <p:nvPr/>
        </p:nvSpPr>
        <p:spPr>
          <a:xfrm>
            <a:off x="8254959" y="3643842"/>
            <a:ext cx="33558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160K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4.4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$460K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78" name="Picture 6" descr="Fruit Ninja Classic – Apps on Google Play">
            <a:extLst>
              <a:ext uri="{FF2B5EF4-FFF2-40B4-BE49-F238E27FC236}">
                <a16:creationId xmlns:a16="http://schemas.microsoft.com/office/drawing/2014/main" id="{44BD7BF5-2C16-4F7F-8491-55DA43FB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20" y="917795"/>
            <a:ext cx="3546946" cy="211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Pineapple Pen - Apps on Google Play">
            <a:extLst>
              <a:ext uri="{FF2B5EF4-FFF2-40B4-BE49-F238E27FC236}">
                <a16:creationId xmlns:a16="http://schemas.microsoft.com/office/drawing/2014/main" id="{086FEBB5-5552-438C-980D-02EB2863D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71C83-E04B-474D-A6DE-CCF24D04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05" y="917796"/>
            <a:ext cx="3440202" cy="21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0969-C7B9-496E-B328-2687087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a dash of math…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40CCD33-6031-4FE7-98D2-CB8E280F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32397"/>
            <a:ext cx="3415633" cy="4024521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1900" b="1" dirty="0">
                <a:solidFill>
                  <a:srgbClr val="FFFFFF"/>
                </a:solidFill>
              </a:rPr>
              <a:t>PewDiePie’s Tuber Simulator</a:t>
            </a:r>
          </a:p>
          <a:p>
            <a:pPr marL="0" indent="0" algn="ctr">
              <a:buNone/>
            </a:pPr>
            <a:r>
              <a:rPr lang="en-US" sz="1900" i="1" dirty="0">
                <a:solidFill>
                  <a:srgbClr val="FFFFFF"/>
                </a:solidFill>
              </a:rPr>
              <a:t>Follow the footsteps of an internet sensation and build your “Tuber” fame with creative videos!</a:t>
            </a: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1900" b="1" dirty="0">
                <a:solidFill>
                  <a:srgbClr val="FFFFFF"/>
                </a:solidFill>
              </a:rPr>
              <a:t>Geometry Dash Lite</a:t>
            </a:r>
          </a:p>
          <a:p>
            <a:pPr marL="0" indent="0" algn="ctr">
              <a:buNone/>
            </a:pPr>
            <a:r>
              <a:rPr lang="en-US" sz="1900" i="1" dirty="0">
                <a:solidFill>
                  <a:srgbClr val="FFFFFF"/>
                </a:solidFill>
              </a:rPr>
              <a:t>Jump, fly, and dash your way through  dangerous geometrical obstacles!</a:t>
            </a: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PewDiePie&amp;#39;s Tuber Simulator - Video Game - Outerminds Montreal Studio">
            <a:extLst>
              <a:ext uri="{FF2B5EF4-FFF2-40B4-BE49-F238E27FC236}">
                <a16:creationId xmlns:a16="http://schemas.microsoft.com/office/drawing/2014/main" id="{2C5AAD9F-36A3-4F17-B5FC-841342AC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182" y="678928"/>
            <a:ext cx="3297738" cy="27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EB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eometry dash Lite - video Dailymotion">
            <a:extLst>
              <a:ext uri="{FF2B5EF4-FFF2-40B4-BE49-F238E27FC236}">
                <a16:creationId xmlns:a16="http://schemas.microsoft.com/office/drawing/2014/main" id="{19AE5351-7BEC-4AE4-8417-2007D6232B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4959" y="678928"/>
            <a:ext cx="3274604" cy="27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C4829-7F80-4C6B-9297-28EA888B65BB}"/>
              </a:ext>
            </a:extLst>
          </p:cNvPr>
          <p:cNvSpPr txBox="1"/>
          <p:nvPr/>
        </p:nvSpPr>
        <p:spPr>
          <a:xfrm>
            <a:off x="4444182" y="3625212"/>
            <a:ext cx="3351326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1.5 million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Teen/9+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4.9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11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$508K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D447-0CCD-4FDF-8BCB-F0B84981F18B}"/>
              </a:ext>
            </a:extLst>
          </p:cNvPr>
          <p:cNvSpPr txBox="1"/>
          <p:nvPr/>
        </p:nvSpPr>
        <p:spPr>
          <a:xfrm>
            <a:off x="8254959" y="3643842"/>
            <a:ext cx="33558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Over 6.5 Million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Content Rating: Everyone/4+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Rating: 4.75 Stars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Investment: $20K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Break-Even Point: 5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Est. Lifespan: 11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Net Profit Over App Lifespan: $508K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026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62AEA6D-5512-41DB-A706-EB3B31D9A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280046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259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B626-3263-4B6A-8097-1B0B5C83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6" y="599724"/>
            <a:ext cx="9245015" cy="5200321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18FB8-14F3-4CA5-BC19-0BA4B91B6085}"/>
              </a:ext>
            </a:extLst>
          </p:cNvPr>
          <p:cNvSpPr txBox="1"/>
          <p:nvPr/>
        </p:nvSpPr>
        <p:spPr>
          <a:xfrm>
            <a:off x="2298194" y="5888944"/>
            <a:ext cx="72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18097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 burst</Template>
  <TotalTime>181</TotalTime>
  <Words>679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Franklin Gothic Demi</vt:lpstr>
      <vt:lpstr>Wingdings 2</vt:lpstr>
      <vt:lpstr>DividendVTI</vt:lpstr>
      <vt:lpstr>Let’s make a pi(e) with apptrader</vt:lpstr>
      <vt:lpstr>How did we pick the top ten?</vt:lpstr>
      <vt:lpstr>Let’s Go shopping</vt:lpstr>
      <vt:lpstr>Let the baking begin </vt:lpstr>
      <vt:lpstr>Start with the basics</vt:lpstr>
      <vt:lpstr>Now Add the fruit</vt:lpstr>
      <vt:lpstr>Add a dash of math…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a pi(e)</dc:title>
  <dc:creator>Sara Stinson</dc:creator>
  <cp:lastModifiedBy>Sara Stinson</cp:lastModifiedBy>
  <cp:revision>3</cp:revision>
  <dcterms:created xsi:type="dcterms:W3CDTF">2022-02-14T21:53:35Z</dcterms:created>
  <dcterms:modified xsi:type="dcterms:W3CDTF">2022-02-15T17:03:04Z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