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74" r:id="rId4"/>
    <p:sldId id="270" r:id="rId5"/>
    <p:sldId id="278" r:id="rId6"/>
    <p:sldId id="279" r:id="rId7"/>
    <p:sldId id="265" r:id="rId8"/>
    <p:sldId id="259" r:id="rId9"/>
    <p:sldId id="272" r:id="rId10"/>
    <p:sldId id="28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2E6"/>
    <a:srgbClr val="6C9DCA"/>
    <a:srgbClr val="6798C5"/>
    <a:srgbClr val="6AADF0"/>
    <a:srgbClr val="4D9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ie_\Downloads\DDID%20analysis%20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ie_\Downloads\DDID%20analysis%20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ie_\Downloads\DDID%20analysis%20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Original Data vs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'Reported Totals'!$E$18</c:f>
              <c:strCache>
                <c:ptCount val="1"/>
                <c:pt idx="0">
                  <c:v>Original Data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0000"/>
                    <a:satMod val="120000"/>
                    <a:lumMod val="99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57150" dist="25400" dir="5400000" algn="ctr" rotWithShape="0">
                <a:srgbClr val="000000">
                  <a:alpha val="2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'Reported Totals'!$D$19:$D$21</c:f>
              <c:strCache>
                <c:ptCount val="3"/>
                <c:pt idx="0">
                  <c:v>Children with &lt; 182 Days</c:v>
                </c:pt>
                <c:pt idx="1">
                  <c:v>Children with &gt;= 182 Days</c:v>
                </c:pt>
                <c:pt idx="2">
                  <c:v>Children with Entrance and Exit ECO Data</c:v>
                </c:pt>
              </c:strCache>
            </c:strRef>
          </c:cat>
          <c:val>
            <c:numRef>
              <c:f>'Reported Totals'!$E$19:$E$21</c:f>
              <c:numCache>
                <c:formatCode>General</c:formatCode>
                <c:ptCount val="3"/>
                <c:pt idx="0">
                  <c:v>2471</c:v>
                </c:pt>
                <c:pt idx="1">
                  <c:v>5970</c:v>
                </c:pt>
                <c:pt idx="2">
                  <c:v>5280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E9-4923-B42D-06F17528AA34}"/>
            </c:ext>
          </c:extLst>
        </c:ser>
        <c:ser>
          <c:idx val="1"/>
          <c:order val="1"/>
          <c:tx>
            <c:strRef>
              <c:f>'Reported Totals'!$F$18</c:f>
              <c:strCache>
                <c:ptCount val="1"/>
                <c:pt idx="0">
                  <c:v>Post-Analysis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3000"/>
                    <a:lumMod val="102000"/>
                  </a:schemeClr>
                </a:gs>
                <a:gs pos="50000">
                  <a:schemeClr val="accent2">
                    <a:shade val="100000"/>
                    <a:satMod val="110000"/>
                    <a:lumMod val="100000"/>
                  </a:schemeClr>
                </a:gs>
                <a:gs pos="100000">
                  <a:schemeClr val="accent2">
                    <a:shade val="70000"/>
                    <a:satMod val="120000"/>
                    <a:lumMod val="99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57150" dist="25400" dir="5400000" algn="ctr" rotWithShape="0">
                <a:srgbClr val="000000">
                  <a:alpha val="2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'Reported Totals'!$D$19:$D$21</c:f>
              <c:strCache>
                <c:ptCount val="3"/>
                <c:pt idx="0">
                  <c:v>Children with &lt; 182 Days</c:v>
                </c:pt>
                <c:pt idx="1">
                  <c:v>Children with &gt;= 182 Days</c:v>
                </c:pt>
                <c:pt idx="2">
                  <c:v>Children with Entrance and Exit ECO Data</c:v>
                </c:pt>
              </c:strCache>
            </c:strRef>
          </c:cat>
          <c:val>
            <c:numRef>
              <c:f>'Reported Totals'!$F$19:$F$21</c:f>
              <c:numCache>
                <c:formatCode>General</c:formatCode>
                <c:ptCount val="3"/>
                <c:pt idx="0">
                  <c:v>2546</c:v>
                </c:pt>
                <c:pt idx="1">
                  <c:v>5895</c:v>
                </c:pt>
                <c:pt idx="2">
                  <c:v>5265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E9-4923-B42D-06F17528AA3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609646224"/>
        <c:axId val="609643312"/>
      </c:barChart>
      <c:catAx>
        <c:axId val="609646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643312"/>
        <c:crosses val="autoZero"/>
        <c:auto val="1"/>
        <c:lblAlgn val="ctr"/>
        <c:lblOffset val="100"/>
        <c:noMultiLvlLbl val="0"/>
      </c:catAx>
      <c:valAx>
        <c:axId val="609643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64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lvl="2" algn="ctr" rtl="0">
              <a:defRPr sz="2128" b="1" i="0" u="none" strike="noStrike" kern="1200" baseline="0">
                <a:solidFill>
                  <a:srgbClr val="413024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Aging Ou</a:t>
            </a:r>
            <a:r>
              <a:rPr lang="en-US" baseline="0" dirty="0"/>
              <a:t>t </a:t>
            </a:r>
          </a:p>
          <a:p>
            <a:pPr lvl="2" algn="ctr" rtl="0">
              <a:defRPr>
                <a:solidFill>
                  <a:srgbClr val="413024"/>
                </a:solidFill>
              </a:defRPr>
            </a:pPr>
            <a:r>
              <a:rPr lang="en-US" dirty="0"/>
              <a:t>vs Early Exits</a:t>
            </a:r>
          </a:p>
        </c:rich>
      </c:tx>
      <c:layout>
        <c:manualLayout>
          <c:xMode val="edge"/>
          <c:yMode val="edge"/>
          <c:x val="0.27686697057604648"/>
          <c:y val="3.73970202920461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lvl="2" algn="ctr" rtl="0">
            <a:defRPr sz="2128" b="1" i="0" u="none" strike="noStrike" kern="1200" baseline="0">
              <a:solidFill>
                <a:srgbClr val="413024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lvl="2" algn="ctr" rtl="0">
              <a:defRPr sz="2128" b="1" i="0" u="none" strike="noStrike" kern="1200" baseline="0">
                <a:solidFill>
                  <a:srgbClr val="413024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Aging Ou</a:t>
            </a:r>
            <a:r>
              <a:rPr lang="en-US" baseline="0" dirty="0"/>
              <a:t>t </a:t>
            </a:r>
          </a:p>
          <a:p>
            <a:pPr lvl="2" algn="ctr" rtl="0">
              <a:defRPr>
                <a:solidFill>
                  <a:srgbClr val="413024"/>
                </a:solidFill>
              </a:defRPr>
            </a:pPr>
            <a:r>
              <a:rPr lang="en-US" dirty="0"/>
              <a:t>vs Early Exits</a:t>
            </a:r>
          </a:p>
        </c:rich>
      </c:tx>
      <c:layout>
        <c:manualLayout>
          <c:xMode val="edge"/>
          <c:yMode val="edge"/>
          <c:x val="0.27686697057604648"/>
          <c:y val="3.73970202920461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lvl="2" algn="ctr" rtl="0">
            <a:defRPr sz="2128" b="1" i="0" u="none" strike="noStrike" kern="1200" baseline="0">
              <a:solidFill>
                <a:srgbClr val="413024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Aging Out vs Early Exits</a:t>
            </a:r>
          </a:p>
        </c:rich>
      </c:tx>
      <c:layout>
        <c:manualLayout>
          <c:xMode val="edge"/>
          <c:yMode val="edge"/>
          <c:x val="0.1668778344839019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9E-4E78-894B-9555C9C6C1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9E-4E78-894B-9555C9C6C187}"/>
              </c:ext>
            </c:extLst>
          </c:dPt>
          <c:dLbls>
            <c:dLbl>
              <c:idx val="0"/>
              <c:layout>
                <c:manualLayout>
                  <c:x val="-0.28887124506804396"/>
                  <c:y val="3.8925464715250141E-3"/>
                </c:manualLayout>
              </c:layout>
              <c:tx>
                <c:rich>
                  <a:bodyPr/>
                  <a:lstStyle/>
                  <a:p>
                    <a:fld id="{1C97BD1A-C5B6-44C1-8911-CE7401F8A2BB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r>
                      <a:rPr lang="en-US" dirty="0"/>
                      <a:t>
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A9E-4E78-894B-9555C9C6C187}"/>
                </c:ext>
              </c:extLst>
            </c:dLbl>
            <c:dLbl>
              <c:idx val="1"/>
              <c:layout>
                <c:manualLayout>
                  <c:x val="0.12687300001347446"/>
                  <c:y val="-2.2045754427081298E-2"/>
                </c:manualLayout>
              </c:layout>
              <c:tx>
                <c:rich>
                  <a:bodyPr/>
                  <a:lstStyle/>
                  <a:p>
                    <a:fld id="{9AB652D7-6E46-49AC-8379-4479D2035DDF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A9E-4E78-894B-9555C9C6C1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'Analysis on Exit Reasons'!$F$26:$F$27</c:f>
              <c:strCache>
                <c:ptCount val="2"/>
                <c:pt idx="0">
                  <c:v>Early Exits</c:v>
                </c:pt>
                <c:pt idx="1">
                  <c:v>Aging out of Program</c:v>
                </c:pt>
              </c:strCache>
            </c:strRef>
          </c:cat>
          <c:val>
            <c:numRef>
              <c:f>'Analysis on Exit Reasons'!$G$26:$G$27</c:f>
              <c:numCache>
                <c:formatCode>0.00%</c:formatCode>
                <c:ptCount val="2"/>
                <c:pt idx="0">
                  <c:v>0.50254709157682742</c:v>
                </c:pt>
                <c:pt idx="1">
                  <c:v>0.49745290842317264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9E-4E78-894B-9555C9C6C18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1" i="0" baseline="0" dirty="0"/>
              <a:t>Exit Reasons</a:t>
            </a:r>
          </a:p>
        </c:rich>
      </c:tx>
      <c:layout>
        <c:manualLayout>
          <c:xMode val="edge"/>
          <c:yMode val="edge"/>
          <c:x val="0.34033494271668346"/>
          <c:y val="9.873494875111951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9.6919315507445029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D7D-4084-B469-6E225A290684}"/>
                </c:ext>
              </c:extLst>
            </c:dLbl>
            <c:dLbl>
              <c:idx val="1"/>
              <c:layout>
                <c:manualLayout>
                  <c:x val="-2.9379105150712168E-3"/>
                  <c:y val="-9.0505990822263727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D7D-4084-B469-6E225A290684}"/>
                </c:ext>
              </c:extLst>
            </c:dLbl>
            <c:dLbl>
              <c:idx val="2"/>
              <c:layout>
                <c:manualLayout>
                  <c:x val="-6.865701698469534E-4"/>
                  <c:y val="-9.0505990822263727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D7D-4084-B469-6E225A290684}"/>
                </c:ext>
              </c:extLst>
            </c:dLbl>
            <c:dLbl>
              <c:idx val="3"/>
              <c:layout>
                <c:manualLayout>
                  <c:x val="6.5420050472568747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D7D-4084-B469-6E225A290684}"/>
                </c:ext>
              </c:extLst>
            </c:dLbl>
            <c:dLbl>
              <c:idx val="4"/>
              <c:layout>
                <c:manualLayout>
                  <c:x val="-8.186369853737331E-4"/>
                  <c:y val="-2.468373718778078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D7D-4084-B469-6E225A2906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'Analysis on Exit Reasons'!$F$7:$F$14</c:f>
              <c:strCache>
                <c:ptCount val="8"/>
                <c:pt idx="0">
                  <c:v>Parent decline/Parent withdraw</c:v>
                </c:pt>
                <c:pt idx="1">
                  <c:v>Unable to contact/Attempts to contact unsuccessful</c:v>
                </c:pt>
                <c:pt idx="2">
                  <c:v>Ineligible for Part C</c:v>
                </c:pt>
                <c:pt idx="3">
                  <c:v>No meeting occurred</c:v>
                </c:pt>
                <c:pt idx="4">
                  <c:v>Moved out of state</c:v>
                </c:pt>
                <c:pt idx="5">
                  <c:v>Screening - No action is required</c:v>
                </c:pt>
                <c:pt idx="6">
                  <c:v>COVID</c:v>
                </c:pt>
                <c:pt idx="7">
                  <c:v>Completion of IFSP</c:v>
                </c:pt>
              </c:strCache>
            </c:strRef>
          </c:cat>
          <c:val>
            <c:numRef>
              <c:f>'Analysis on Exit Reasons'!$G$7:$G$14</c:f>
              <c:numCache>
                <c:formatCode>General</c:formatCode>
                <c:ptCount val="8"/>
                <c:pt idx="0">
                  <c:v>737</c:v>
                </c:pt>
                <c:pt idx="1">
                  <c:v>589</c:v>
                </c:pt>
                <c:pt idx="2">
                  <c:v>254</c:v>
                </c:pt>
                <c:pt idx="3">
                  <c:v>65</c:v>
                </c:pt>
                <c:pt idx="4">
                  <c:v>28</c:v>
                </c:pt>
                <c:pt idx="5">
                  <c:v>16</c:v>
                </c:pt>
                <c:pt idx="6">
                  <c:v>8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59-4AF4-8BB6-165BF8EE83A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axId val="327448063"/>
        <c:axId val="327450143"/>
      </c:barChart>
      <c:catAx>
        <c:axId val="327448063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450143"/>
        <c:crosses val="autoZero"/>
        <c:auto val="1"/>
        <c:lblAlgn val="ctr"/>
        <c:lblOffset val="100"/>
        <c:noMultiLvlLbl val="0"/>
      </c:catAx>
      <c:valAx>
        <c:axId val="327450143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448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baseline="0"/>
              <a:t>Exits Less Than 182 Days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BC-482A-BD22-76BC79E91C2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BC-482A-BD22-76BC79E91C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'Actual Days of Service'!$A$9:$A$10</c:f>
              <c:strCache>
                <c:ptCount val="2"/>
                <c:pt idx="0">
                  <c:v>Exiting Due to Age 3</c:v>
                </c:pt>
                <c:pt idx="1">
                  <c:v>Exiting for Other Reasons</c:v>
                </c:pt>
              </c:strCache>
            </c:strRef>
          </c:cat>
          <c:val>
            <c:numRef>
              <c:f>'Actual Days of Service'!$B$9:$B$10</c:f>
              <c:numCache>
                <c:formatCode>0.00%</c:formatCode>
                <c:ptCount val="2"/>
                <c:pt idx="0">
                  <c:v>0.2802</c:v>
                </c:pt>
                <c:pt idx="1">
                  <c:v>0.7198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BC-482A-BD22-76BC79E91C2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4E6F91-61D3-4692-AD64-82C98C72B2B7}" type="doc">
      <dgm:prSet loTypeId="urn:microsoft.com/office/officeart/2018/2/layout/IconCircle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FA22BE-9C9F-4DF1-A059-7BA7DBFF9A87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400" dirty="0"/>
            <a:t>Taking the data provided by the TEIS, analyzing, and recalculating the actual days of service.</a:t>
          </a:r>
        </a:p>
      </dgm:t>
    </dgm:pt>
    <dgm:pt modelId="{3B4CA26D-7CBA-419D-BD54-267B8C1540C4}" type="parTrans" cxnId="{3ED443A0-4725-4126-83F3-EB5EBEF29907}">
      <dgm:prSet/>
      <dgm:spPr/>
      <dgm:t>
        <a:bodyPr/>
        <a:lstStyle/>
        <a:p>
          <a:endParaRPr lang="en-US"/>
        </a:p>
      </dgm:t>
    </dgm:pt>
    <dgm:pt modelId="{1F547FCC-3ADC-4486-BC30-7D507F0444DB}" type="sibTrans" cxnId="{3ED443A0-4725-4126-83F3-EB5EBEF299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1D1F1C-43BB-4F1C-BF5C-219C51538D40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400" dirty="0"/>
            <a:t>Due to some children re-entering and/or leaving the program multiple times, actual service days were incorrect.</a:t>
          </a:r>
        </a:p>
      </dgm:t>
    </dgm:pt>
    <dgm:pt modelId="{AF082E92-5916-4ECF-BFAC-62D2602B72F6}" type="parTrans" cxnId="{3AE66D5E-4CF6-45A5-8B52-DAC6C6F5645E}">
      <dgm:prSet/>
      <dgm:spPr/>
      <dgm:t>
        <a:bodyPr/>
        <a:lstStyle/>
        <a:p>
          <a:endParaRPr lang="en-US"/>
        </a:p>
      </dgm:t>
    </dgm:pt>
    <dgm:pt modelId="{D7AEFB2E-5E4B-4136-BACF-02781F67DF1C}" type="sibTrans" cxnId="{3AE66D5E-4CF6-45A5-8B52-DAC6C6F5645E}">
      <dgm:prSet/>
      <dgm:spPr/>
      <dgm:t>
        <a:bodyPr/>
        <a:lstStyle/>
        <a:p>
          <a:endParaRPr lang="en-US"/>
        </a:p>
      </dgm:t>
    </dgm:pt>
    <dgm:pt modelId="{F9436034-54F1-411C-A485-2F5F4CD71EB1}" type="pres">
      <dgm:prSet presAssocID="{4E4E6F91-61D3-4692-AD64-82C98C72B2B7}" presName="root" presStyleCnt="0">
        <dgm:presLayoutVars>
          <dgm:dir/>
          <dgm:resizeHandles val="exact"/>
        </dgm:presLayoutVars>
      </dgm:prSet>
      <dgm:spPr/>
    </dgm:pt>
    <dgm:pt modelId="{9A7A860F-4BD4-4F3B-A25C-6F0A741A21DF}" type="pres">
      <dgm:prSet presAssocID="{4E4E6F91-61D3-4692-AD64-82C98C72B2B7}" presName="container" presStyleCnt="0">
        <dgm:presLayoutVars>
          <dgm:dir/>
          <dgm:resizeHandles val="exact"/>
        </dgm:presLayoutVars>
      </dgm:prSet>
      <dgm:spPr/>
    </dgm:pt>
    <dgm:pt modelId="{2D55B595-9C22-4A31-8019-99F72FD17FEE}" type="pres">
      <dgm:prSet presAssocID="{28FA22BE-9C9F-4DF1-A059-7BA7DBFF9A87}" presName="compNode" presStyleCnt="0"/>
      <dgm:spPr/>
    </dgm:pt>
    <dgm:pt modelId="{D26BF003-3918-4832-B628-59FC35130145}" type="pres">
      <dgm:prSet presAssocID="{28FA22BE-9C9F-4DF1-A059-7BA7DBFF9A87}" presName="iconBgRect" presStyleLbl="bgShp" presStyleIdx="0" presStyleCnt="2"/>
      <dgm:spPr/>
    </dgm:pt>
    <dgm:pt modelId="{225D4850-504B-4829-9CDF-4A33E37D776A}" type="pres">
      <dgm:prSet presAssocID="{28FA22BE-9C9F-4DF1-A059-7BA7DBFF9A8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D7DBA23-E182-4608-87A3-C28A972488BE}" type="pres">
      <dgm:prSet presAssocID="{28FA22BE-9C9F-4DF1-A059-7BA7DBFF9A87}" presName="spaceRect" presStyleCnt="0"/>
      <dgm:spPr/>
    </dgm:pt>
    <dgm:pt modelId="{A656AA5A-32A4-4998-9FF9-98C8224C2125}" type="pres">
      <dgm:prSet presAssocID="{28FA22BE-9C9F-4DF1-A059-7BA7DBFF9A87}" presName="textRect" presStyleLbl="revTx" presStyleIdx="0" presStyleCnt="2" custScaleX="133571" custLinFactNeighborX="9541" custLinFactNeighborY="0">
        <dgm:presLayoutVars>
          <dgm:chMax val="1"/>
          <dgm:chPref val="1"/>
        </dgm:presLayoutVars>
      </dgm:prSet>
      <dgm:spPr/>
    </dgm:pt>
    <dgm:pt modelId="{42BF9E2E-282D-4101-BCE6-8EF242891371}" type="pres">
      <dgm:prSet presAssocID="{1F547FCC-3ADC-4486-BC30-7D507F0444DB}" presName="sibTrans" presStyleLbl="sibTrans2D1" presStyleIdx="0" presStyleCnt="0"/>
      <dgm:spPr/>
    </dgm:pt>
    <dgm:pt modelId="{21757E93-9DB9-451E-8DD4-E5E31C387A27}" type="pres">
      <dgm:prSet presAssocID="{351D1F1C-43BB-4F1C-BF5C-219C51538D40}" presName="compNode" presStyleCnt="0"/>
      <dgm:spPr/>
    </dgm:pt>
    <dgm:pt modelId="{CA38E9D3-E9E5-4CBF-B1E7-E10233969AF5}" type="pres">
      <dgm:prSet presAssocID="{351D1F1C-43BB-4F1C-BF5C-219C51538D40}" presName="iconBgRect" presStyleLbl="bgShp" presStyleIdx="1" presStyleCnt="2"/>
      <dgm:spPr/>
    </dgm:pt>
    <dgm:pt modelId="{B522A1F8-A0B1-4B42-BC33-BA9BDE2B6E80}" type="pres">
      <dgm:prSet presAssocID="{351D1F1C-43BB-4F1C-BF5C-219C51538D4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oller"/>
        </a:ext>
      </dgm:extLst>
    </dgm:pt>
    <dgm:pt modelId="{34B131E4-4B90-4445-8458-4F015402CE8B}" type="pres">
      <dgm:prSet presAssocID="{351D1F1C-43BB-4F1C-BF5C-219C51538D40}" presName="spaceRect" presStyleCnt="0"/>
      <dgm:spPr/>
    </dgm:pt>
    <dgm:pt modelId="{6EFC26A6-7874-40AA-BDD6-6B1DF24F4ACF}" type="pres">
      <dgm:prSet presAssocID="{351D1F1C-43BB-4F1C-BF5C-219C51538D40}" presName="textRect" presStyleLbl="revTx" presStyleIdx="1" presStyleCnt="2" custScaleX="143560" custLinFactNeighborX="15368" custLinFactNeighborY="0">
        <dgm:presLayoutVars>
          <dgm:chMax val="1"/>
          <dgm:chPref val="1"/>
        </dgm:presLayoutVars>
      </dgm:prSet>
      <dgm:spPr/>
    </dgm:pt>
  </dgm:ptLst>
  <dgm:cxnLst>
    <dgm:cxn modelId="{DBB52606-B10B-4A20-B616-E6B9346F27FC}" type="presOf" srcId="{1F547FCC-3ADC-4486-BC30-7D507F0444DB}" destId="{42BF9E2E-282D-4101-BCE6-8EF242891371}" srcOrd="0" destOrd="0" presId="urn:microsoft.com/office/officeart/2018/2/layout/IconCircleList"/>
    <dgm:cxn modelId="{3AE66D5E-4CF6-45A5-8B52-DAC6C6F5645E}" srcId="{4E4E6F91-61D3-4692-AD64-82C98C72B2B7}" destId="{351D1F1C-43BB-4F1C-BF5C-219C51538D40}" srcOrd="1" destOrd="0" parTransId="{AF082E92-5916-4ECF-BFAC-62D2602B72F6}" sibTransId="{D7AEFB2E-5E4B-4136-BACF-02781F67DF1C}"/>
    <dgm:cxn modelId="{3ED443A0-4725-4126-83F3-EB5EBEF29907}" srcId="{4E4E6F91-61D3-4692-AD64-82C98C72B2B7}" destId="{28FA22BE-9C9F-4DF1-A059-7BA7DBFF9A87}" srcOrd="0" destOrd="0" parTransId="{3B4CA26D-7CBA-419D-BD54-267B8C1540C4}" sibTransId="{1F547FCC-3ADC-4486-BC30-7D507F0444DB}"/>
    <dgm:cxn modelId="{DCC413A4-C369-4738-93E3-71B30A571127}" type="presOf" srcId="{4E4E6F91-61D3-4692-AD64-82C98C72B2B7}" destId="{F9436034-54F1-411C-A485-2F5F4CD71EB1}" srcOrd="0" destOrd="0" presId="urn:microsoft.com/office/officeart/2018/2/layout/IconCircleList"/>
    <dgm:cxn modelId="{44B7BFB9-2815-482E-A6C0-082CBAAD6E28}" type="presOf" srcId="{351D1F1C-43BB-4F1C-BF5C-219C51538D40}" destId="{6EFC26A6-7874-40AA-BDD6-6B1DF24F4ACF}" srcOrd="0" destOrd="0" presId="urn:microsoft.com/office/officeart/2018/2/layout/IconCircleList"/>
    <dgm:cxn modelId="{0E9E8EFB-E7FE-4A1F-91AA-B24A816EBFAC}" type="presOf" srcId="{28FA22BE-9C9F-4DF1-A059-7BA7DBFF9A87}" destId="{A656AA5A-32A4-4998-9FF9-98C8224C2125}" srcOrd="0" destOrd="0" presId="urn:microsoft.com/office/officeart/2018/2/layout/IconCircleList"/>
    <dgm:cxn modelId="{1A15D155-1C25-4FF0-8EF5-0BE4F451DB30}" type="presParOf" srcId="{F9436034-54F1-411C-A485-2F5F4CD71EB1}" destId="{9A7A860F-4BD4-4F3B-A25C-6F0A741A21DF}" srcOrd="0" destOrd="0" presId="urn:microsoft.com/office/officeart/2018/2/layout/IconCircleList"/>
    <dgm:cxn modelId="{E6DA91BD-4D06-4079-9F43-1869FB7CFF47}" type="presParOf" srcId="{9A7A860F-4BD4-4F3B-A25C-6F0A741A21DF}" destId="{2D55B595-9C22-4A31-8019-99F72FD17FEE}" srcOrd="0" destOrd="0" presId="urn:microsoft.com/office/officeart/2018/2/layout/IconCircleList"/>
    <dgm:cxn modelId="{BD42595A-2B6A-4BCA-9FF7-1DA7F32EEE6C}" type="presParOf" srcId="{2D55B595-9C22-4A31-8019-99F72FD17FEE}" destId="{D26BF003-3918-4832-B628-59FC35130145}" srcOrd="0" destOrd="0" presId="urn:microsoft.com/office/officeart/2018/2/layout/IconCircleList"/>
    <dgm:cxn modelId="{9872FA92-AA29-494E-9640-0354B9C07693}" type="presParOf" srcId="{2D55B595-9C22-4A31-8019-99F72FD17FEE}" destId="{225D4850-504B-4829-9CDF-4A33E37D776A}" srcOrd="1" destOrd="0" presId="urn:microsoft.com/office/officeart/2018/2/layout/IconCircleList"/>
    <dgm:cxn modelId="{FE24B651-1318-4961-8E92-D93CEC3103E2}" type="presParOf" srcId="{2D55B595-9C22-4A31-8019-99F72FD17FEE}" destId="{7D7DBA23-E182-4608-87A3-C28A972488BE}" srcOrd="2" destOrd="0" presId="urn:microsoft.com/office/officeart/2018/2/layout/IconCircleList"/>
    <dgm:cxn modelId="{AC9034F4-BE4F-4498-86D2-7E75235D0AEF}" type="presParOf" srcId="{2D55B595-9C22-4A31-8019-99F72FD17FEE}" destId="{A656AA5A-32A4-4998-9FF9-98C8224C2125}" srcOrd="3" destOrd="0" presId="urn:microsoft.com/office/officeart/2018/2/layout/IconCircleList"/>
    <dgm:cxn modelId="{94EA9F04-8E58-4404-84B0-05D62744B321}" type="presParOf" srcId="{9A7A860F-4BD4-4F3B-A25C-6F0A741A21DF}" destId="{42BF9E2E-282D-4101-BCE6-8EF242891371}" srcOrd="1" destOrd="0" presId="urn:microsoft.com/office/officeart/2018/2/layout/IconCircleList"/>
    <dgm:cxn modelId="{09C5D219-2F0A-43C2-8451-E46D9009D0F3}" type="presParOf" srcId="{9A7A860F-4BD4-4F3B-A25C-6F0A741A21DF}" destId="{21757E93-9DB9-451E-8DD4-E5E31C387A27}" srcOrd="2" destOrd="0" presId="urn:microsoft.com/office/officeart/2018/2/layout/IconCircleList"/>
    <dgm:cxn modelId="{044CD8E3-67FF-4732-95B5-81300A9C14D8}" type="presParOf" srcId="{21757E93-9DB9-451E-8DD4-E5E31C387A27}" destId="{CA38E9D3-E9E5-4CBF-B1E7-E10233969AF5}" srcOrd="0" destOrd="0" presId="urn:microsoft.com/office/officeart/2018/2/layout/IconCircleList"/>
    <dgm:cxn modelId="{D125A050-7B17-487C-9832-A45944558BB4}" type="presParOf" srcId="{21757E93-9DB9-451E-8DD4-E5E31C387A27}" destId="{B522A1F8-A0B1-4B42-BC33-BA9BDE2B6E80}" srcOrd="1" destOrd="0" presId="urn:microsoft.com/office/officeart/2018/2/layout/IconCircleList"/>
    <dgm:cxn modelId="{ADB8888D-335C-42DA-BEBD-C3D96CDE27FE}" type="presParOf" srcId="{21757E93-9DB9-451E-8DD4-E5E31C387A27}" destId="{34B131E4-4B90-4445-8458-4F015402CE8B}" srcOrd="2" destOrd="0" presId="urn:microsoft.com/office/officeart/2018/2/layout/IconCircleList"/>
    <dgm:cxn modelId="{5865365E-F8A1-4830-9A0B-D3161F08023B}" type="presParOf" srcId="{21757E93-9DB9-451E-8DD4-E5E31C387A27}" destId="{6EFC26A6-7874-40AA-BDD6-6B1DF24F4AC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BF003-3918-4832-B628-59FC35130145}">
      <dsp:nvSpPr>
        <dsp:cNvPr id="0" name=""/>
        <dsp:cNvSpPr/>
      </dsp:nvSpPr>
      <dsp:spPr>
        <a:xfrm>
          <a:off x="384183" y="883943"/>
          <a:ext cx="1078680" cy="10786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D4850-504B-4829-9CDF-4A33E37D776A}">
      <dsp:nvSpPr>
        <dsp:cNvPr id="0" name=""/>
        <dsp:cNvSpPr/>
      </dsp:nvSpPr>
      <dsp:spPr>
        <a:xfrm>
          <a:off x="610705" y="1110466"/>
          <a:ext cx="625634" cy="625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56AA5A-32A4-4998-9FF9-98C8224C2125}">
      <dsp:nvSpPr>
        <dsp:cNvPr id="0" name=""/>
        <dsp:cNvSpPr/>
      </dsp:nvSpPr>
      <dsp:spPr>
        <a:xfrm>
          <a:off x="1509810" y="883943"/>
          <a:ext cx="3396181" cy="1078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Taking the data provided by the TEIS, analyzing, and recalculating the actual days of service.</a:t>
          </a:r>
        </a:p>
      </dsp:txBody>
      <dsp:txXfrm>
        <a:off x="1509810" y="883943"/>
        <a:ext cx="3396181" cy="1078680"/>
      </dsp:txXfrm>
    </dsp:sp>
    <dsp:sp modelId="{CA38E9D3-E9E5-4CBF-B1E7-E10233969AF5}">
      <dsp:nvSpPr>
        <dsp:cNvPr id="0" name=""/>
        <dsp:cNvSpPr/>
      </dsp:nvSpPr>
      <dsp:spPr>
        <a:xfrm>
          <a:off x="5106431" y="883943"/>
          <a:ext cx="1078680" cy="10786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2A1F8-A0B1-4B42-BC33-BA9BDE2B6E80}">
      <dsp:nvSpPr>
        <dsp:cNvPr id="0" name=""/>
        <dsp:cNvSpPr/>
      </dsp:nvSpPr>
      <dsp:spPr>
        <a:xfrm>
          <a:off x="5332954" y="1110466"/>
          <a:ext cx="625634" cy="6256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FC26A6-7874-40AA-BDD6-6B1DF24F4ACF}">
      <dsp:nvSpPr>
        <dsp:cNvPr id="0" name=""/>
        <dsp:cNvSpPr/>
      </dsp:nvSpPr>
      <dsp:spPr>
        <a:xfrm>
          <a:off x="6246661" y="883943"/>
          <a:ext cx="3650162" cy="1078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Due to some children re-entering and/or leaving the program multiple times, actual service days were incorrect.</a:t>
          </a:r>
        </a:p>
      </dsp:txBody>
      <dsp:txXfrm>
        <a:off x="6246661" y="883943"/>
        <a:ext cx="3650162" cy="1078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0.43153</cdr:x>
      <cdr:y>0.41127</cdr:y>
    </cdr:from>
    <cdr:to>
      <cdr:x>0.56847</cdr:x>
      <cdr:y>0.58873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B063DC3F-7BB5-4E0C-A3B5-D97FDF3406B9}"/>
            </a:ext>
          </a:extLst>
        </cdr:cNvPr>
        <cdr:cNvSpPr txBox="1"/>
      </cdr:nvSpPr>
      <cdr:spPr>
        <a:xfrm xmlns:a="http://schemas.openxmlformats.org/drawingml/2006/main">
          <a:off x="2881650" y="2119037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21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9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8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3/24/2022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8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7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614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0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9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9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43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1CC54-C229-4F29-A1D1-2884BA498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6883" y="584993"/>
            <a:ext cx="5624118" cy="328453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4600" dirty="0"/>
              <a:t>Tennessee Early Intervention System (TEIS)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0BD31-92F2-482B-8C18-3CD221E44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433" y="3989039"/>
            <a:ext cx="5617794" cy="1150937"/>
          </a:xfrm>
        </p:spPr>
        <p:txBody>
          <a:bodyPr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/>
              <a:t>Analysis Regarding the Departure and/or Returning of Eligible Children into the Program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047FF-E58E-6F74-0419-0D2242F70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54" r="12241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8550D-49C4-4FAC-BB40-4B4DCFAB74EE}"/>
              </a:ext>
            </a:extLst>
          </p:cNvPr>
          <p:cNvSpPr txBox="1"/>
          <p:nvPr/>
        </p:nvSpPr>
        <p:spPr>
          <a:xfrm>
            <a:off x="6292891" y="4903688"/>
            <a:ext cx="5212102" cy="73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sz="2400" dirty="0"/>
          </a:p>
          <a:p>
            <a:pPr algn="ctr">
              <a:lnSpc>
                <a:spcPct val="120000"/>
              </a:lnSpc>
            </a:pPr>
            <a:r>
              <a:rPr lang="en-US" sz="1100" dirty="0"/>
              <a:t>Presented by Nashville Software School DDA6</a:t>
            </a:r>
          </a:p>
        </p:txBody>
      </p:sp>
    </p:spTree>
    <p:extLst>
      <p:ext uri="{BB962C8B-B14F-4D97-AF65-F5344CB8AC3E}">
        <p14:creationId xmlns:p14="http://schemas.microsoft.com/office/powerpoint/2010/main" val="248074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B124D-C186-459C-9CDF-66A604012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919" y="1079353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 dirty="0"/>
              <a:t>Findings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7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E27F1-0F13-40B7-B9B7-F4B370308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394" y="632637"/>
            <a:ext cx="6550325" cy="4277802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Total Amount of Excess Days Found: 136,658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most reported reasons for eligible children not finishing the TEIS program are: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62C78-B179-4EA4-A3F8-DF8257AA0BD4}"/>
              </a:ext>
            </a:extLst>
          </p:cNvPr>
          <p:cNvSpPr txBox="1"/>
          <p:nvPr/>
        </p:nvSpPr>
        <p:spPr>
          <a:xfrm>
            <a:off x="5327254" y="3218254"/>
            <a:ext cx="5176298" cy="265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0290" lvl="5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Parents either declining support or withdrawing the child from support. </a:t>
            </a:r>
          </a:p>
          <a:p>
            <a:pPr marL="2320290" lvl="5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Being unable to contact the parents regarding the program.</a:t>
            </a:r>
          </a:p>
          <a:p>
            <a:pPr marL="2320290" lvl="5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children left the program due to aging out.</a:t>
            </a:r>
          </a:p>
        </p:txBody>
      </p:sp>
    </p:spTree>
    <p:extLst>
      <p:ext uri="{BB962C8B-B14F-4D97-AF65-F5344CB8AC3E}">
        <p14:creationId xmlns:p14="http://schemas.microsoft.com/office/powerpoint/2010/main" val="35659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535A7-C3C4-4F60-9EFE-1AB717F23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54" y="0"/>
            <a:ext cx="5271804" cy="1639888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23298-950A-4C80-86A3-7FD6CBE9D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54" y="2071208"/>
            <a:ext cx="5271804" cy="365125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Enhancing the program/parent relationship to mitigate the risk of parents withdrawing or being nonresponsive.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Ensuring parents are aware of all available resources.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Expanding the program past the child’s third birthday.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54249C-260E-8EDF-D86D-BFDC86775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79" r="26908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3237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12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4" name="Picture 4" descr="A close-up of a baby's hand&#10;&#10;Description automatically generated with low confidence">
            <a:extLst>
              <a:ext uri="{FF2B5EF4-FFF2-40B4-BE49-F238E27FC236}">
                <a16:creationId xmlns:a16="http://schemas.microsoft.com/office/drawing/2014/main" id="{7536CB5F-7A39-4A13-B408-1C71E58C0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42" name="Freeform: Shape 114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9EE1D-EA1B-4EC0-A57B-546EABAC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861" y="639034"/>
            <a:ext cx="8391967" cy="1344612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Objectives and MVP</a:t>
            </a:r>
          </a:p>
        </p:txBody>
      </p:sp>
      <p:sp>
        <p:nvSpPr>
          <p:cNvPr id="143" name="Freeform: Shape 116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4" name="Freeform: Shape 118">
            <a:extLst>
              <a:ext uri="{FF2B5EF4-FFF2-40B4-BE49-F238E27FC236}">
                <a16:creationId xmlns:a16="http://schemas.microsoft.com/office/drawing/2014/main" id="{823926DB-76C8-474A-B5FB-F43C59E3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A6443AE-75D6-E04B-43B4-CBC8ADA6F1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152247"/>
              </p:ext>
            </p:extLst>
          </p:nvPr>
        </p:nvGraphicFramePr>
        <p:xfrm>
          <a:off x="1168446" y="2160557"/>
          <a:ext cx="9896824" cy="2846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761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37604-F5EF-40C9-9A18-ADCE572D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97" y="745637"/>
            <a:ext cx="3013545" cy="4277802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/>
              <a:t>New Totals After Analysis</a:t>
            </a:r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391EC098-E271-4F3A-A95F-7672688B5E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591895"/>
              </p:ext>
            </p:extLst>
          </p:nvPr>
        </p:nvGraphicFramePr>
        <p:xfrm>
          <a:off x="5075183" y="745637"/>
          <a:ext cx="6677701" cy="515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61CCB7-2B44-4424-AF44-8E5A3C29CD70}"/>
              </a:ext>
            </a:extLst>
          </p:cNvPr>
          <p:cNvSpPr txBox="1"/>
          <p:nvPr/>
        </p:nvSpPr>
        <p:spPr>
          <a:xfrm>
            <a:off x="10576497" y="1999754"/>
            <a:ext cx="12829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Difference of 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0E84EE-5A20-4E85-A123-7B8B47EBAD82}"/>
              </a:ext>
            </a:extLst>
          </p:cNvPr>
          <p:cNvSpPr txBox="1"/>
          <p:nvPr/>
        </p:nvSpPr>
        <p:spPr>
          <a:xfrm>
            <a:off x="10887481" y="3192153"/>
            <a:ext cx="1304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Difference of 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904CC7-B18E-4513-BFAE-087DD2C249E5}"/>
              </a:ext>
            </a:extLst>
          </p:cNvPr>
          <p:cNvSpPr txBox="1"/>
          <p:nvPr/>
        </p:nvSpPr>
        <p:spPr>
          <a:xfrm>
            <a:off x="9271978" y="4381194"/>
            <a:ext cx="1304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Difference of 75</a:t>
            </a:r>
          </a:p>
        </p:txBody>
      </p:sp>
    </p:spTree>
    <p:extLst>
      <p:ext uri="{BB962C8B-B14F-4D97-AF65-F5344CB8AC3E}">
        <p14:creationId xmlns:p14="http://schemas.microsoft.com/office/powerpoint/2010/main" val="225503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7662-5368-4632-B484-5C2ADC1D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799" y="638047"/>
            <a:ext cx="8770571" cy="13452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Outcome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1A519-25F2-4AC0-861A-5E63ACE8F4A6}"/>
              </a:ext>
            </a:extLst>
          </p:cNvPr>
          <p:cNvSpPr txBox="1"/>
          <p:nvPr/>
        </p:nvSpPr>
        <p:spPr>
          <a:xfrm>
            <a:off x="201621" y="2237504"/>
            <a:ext cx="579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F05F91-3087-4FD7-B78D-C814AB1E9ABC}"/>
              </a:ext>
            </a:extLst>
          </p:cNvPr>
          <p:cNvSpPr txBox="1"/>
          <p:nvPr/>
        </p:nvSpPr>
        <p:spPr>
          <a:xfrm>
            <a:off x="5986432" y="2247812"/>
            <a:ext cx="579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Post-Analysis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5A7465-92F5-4029-A618-52B97F7EB48F}"/>
              </a:ext>
            </a:extLst>
          </p:cNvPr>
          <p:cNvSpPr/>
          <p:nvPr/>
        </p:nvSpPr>
        <p:spPr>
          <a:xfrm>
            <a:off x="3657600" y="5810929"/>
            <a:ext cx="334108" cy="328246"/>
          </a:xfrm>
          <a:prstGeom prst="rect">
            <a:avLst/>
          </a:prstGeom>
          <a:solidFill>
            <a:srgbClr val="FFFF00"/>
          </a:solidFill>
          <a:ln>
            <a:solidFill>
              <a:srgbClr val="0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60CC5-B84D-4AB6-844C-95D4BCFE553C}"/>
              </a:ext>
            </a:extLst>
          </p:cNvPr>
          <p:cNvSpPr/>
          <p:nvPr/>
        </p:nvSpPr>
        <p:spPr>
          <a:xfrm>
            <a:off x="3657600" y="5260271"/>
            <a:ext cx="334108" cy="328246"/>
          </a:xfrm>
          <a:prstGeom prst="rect">
            <a:avLst/>
          </a:prstGeom>
          <a:solidFill>
            <a:srgbClr val="9BC2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A166AA-A0BE-4C61-972A-98F8F5FD8876}"/>
              </a:ext>
            </a:extLst>
          </p:cNvPr>
          <p:cNvSpPr txBox="1"/>
          <p:nvPr/>
        </p:nvSpPr>
        <p:spPr>
          <a:xfrm>
            <a:off x="3991708" y="5270579"/>
            <a:ext cx="4890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= Changes Between Original and Post-Analysis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AF8117-00FD-4154-85CD-E3B1FAD9ED68}"/>
              </a:ext>
            </a:extLst>
          </p:cNvPr>
          <p:cNvSpPr txBox="1"/>
          <p:nvPr/>
        </p:nvSpPr>
        <p:spPr>
          <a:xfrm>
            <a:off x="3991708" y="5810929"/>
            <a:ext cx="3510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= Did Not Meet Outcome Targets</a:t>
            </a:r>
          </a:p>
        </p:txBody>
      </p:sp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2876B7AD-6BAD-4176-A575-EC9A03949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0" y="2617144"/>
            <a:ext cx="4980864" cy="2304488"/>
          </a:xfrm>
          <a:prstGeom prst="rect">
            <a:avLst/>
          </a:prstGeom>
        </p:spPr>
      </p:pic>
      <p:pic>
        <p:nvPicPr>
          <p:cNvPr id="24" name="Picture 23" descr="Table&#10;&#10;Description automatically generated">
            <a:extLst>
              <a:ext uri="{FF2B5EF4-FFF2-40B4-BE49-F238E27FC236}">
                <a16:creationId xmlns:a16="http://schemas.microsoft.com/office/drawing/2014/main" id="{3C149CD2-CB01-4EBA-B8CB-A664712D0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232" y="2617144"/>
            <a:ext cx="4980864" cy="23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7662-5368-4632-B484-5C2ADC1D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799" y="638047"/>
            <a:ext cx="8770571" cy="13452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Outcome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1A519-25F2-4AC0-861A-5E63ACE8F4A6}"/>
              </a:ext>
            </a:extLst>
          </p:cNvPr>
          <p:cNvSpPr txBox="1"/>
          <p:nvPr/>
        </p:nvSpPr>
        <p:spPr>
          <a:xfrm>
            <a:off x="201621" y="2237504"/>
            <a:ext cx="579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F05F91-3087-4FD7-B78D-C814AB1E9ABC}"/>
              </a:ext>
            </a:extLst>
          </p:cNvPr>
          <p:cNvSpPr txBox="1"/>
          <p:nvPr/>
        </p:nvSpPr>
        <p:spPr>
          <a:xfrm>
            <a:off x="5986432" y="2247812"/>
            <a:ext cx="579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Post-Analysis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5A7465-92F5-4029-A618-52B97F7EB48F}"/>
              </a:ext>
            </a:extLst>
          </p:cNvPr>
          <p:cNvSpPr/>
          <p:nvPr/>
        </p:nvSpPr>
        <p:spPr>
          <a:xfrm>
            <a:off x="3657600" y="5810929"/>
            <a:ext cx="334108" cy="328246"/>
          </a:xfrm>
          <a:prstGeom prst="rect">
            <a:avLst/>
          </a:prstGeom>
          <a:solidFill>
            <a:srgbClr val="FFFF00"/>
          </a:solidFill>
          <a:ln>
            <a:solidFill>
              <a:srgbClr val="0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60CC5-B84D-4AB6-844C-95D4BCFE553C}"/>
              </a:ext>
            </a:extLst>
          </p:cNvPr>
          <p:cNvSpPr/>
          <p:nvPr/>
        </p:nvSpPr>
        <p:spPr>
          <a:xfrm>
            <a:off x="3657600" y="5260271"/>
            <a:ext cx="334108" cy="328246"/>
          </a:xfrm>
          <a:prstGeom prst="rect">
            <a:avLst/>
          </a:prstGeom>
          <a:solidFill>
            <a:srgbClr val="9BC2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A166AA-A0BE-4C61-972A-98F8F5FD8876}"/>
              </a:ext>
            </a:extLst>
          </p:cNvPr>
          <p:cNvSpPr txBox="1"/>
          <p:nvPr/>
        </p:nvSpPr>
        <p:spPr>
          <a:xfrm>
            <a:off x="3991708" y="5270579"/>
            <a:ext cx="4890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= Changes Between Original and Post-Analysis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AF8117-00FD-4154-85CD-E3B1FAD9ED68}"/>
              </a:ext>
            </a:extLst>
          </p:cNvPr>
          <p:cNvSpPr txBox="1"/>
          <p:nvPr/>
        </p:nvSpPr>
        <p:spPr>
          <a:xfrm>
            <a:off x="3991708" y="5810929"/>
            <a:ext cx="3510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= Did Not Meet Outcome Targets</a:t>
            </a:r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50296B74-50DE-4065-AC78-A413D8D81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0" y="2606836"/>
            <a:ext cx="4980864" cy="2310584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630E9F4C-4029-44C9-A06C-A22832CDC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230" y="2606836"/>
            <a:ext cx="4980864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5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7662-5368-4632-B484-5C2ADC1D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799" y="638047"/>
            <a:ext cx="8770571" cy="13452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Outcome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1A519-25F2-4AC0-861A-5E63ACE8F4A6}"/>
              </a:ext>
            </a:extLst>
          </p:cNvPr>
          <p:cNvSpPr txBox="1"/>
          <p:nvPr/>
        </p:nvSpPr>
        <p:spPr>
          <a:xfrm>
            <a:off x="201621" y="2237504"/>
            <a:ext cx="579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F05F91-3087-4FD7-B78D-C814AB1E9ABC}"/>
              </a:ext>
            </a:extLst>
          </p:cNvPr>
          <p:cNvSpPr txBox="1"/>
          <p:nvPr/>
        </p:nvSpPr>
        <p:spPr>
          <a:xfrm>
            <a:off x="5986432" y="2247812"/>
            <a:ext cx="579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Post-Analysis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5A7465-92F5-4029-A618-52B97F7EB48F}"/>
              </a:ext>
            </a:extLst>
          </p:cNvPr>
          <p:cNvSpPr/>
          <p:nvPr/>
        </p:nvSpPr>
        <p:spPr>
          <a:xfrm>
            <a:off x="3657600" y="5810929"/>
            <a:ext cx="334108" cy="328246"/>
          </a:xfrm>
          <a:prstGeom prst="rect">
            <a:avLst/>
          </a:prstGeom>
          <a:solidFill>
            <a:srgbClr val="FFFF00"/>
          </a:solidFill>
          <a:ln>
            <a:solidFill>
              <a:srgbClr val="0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60CC5-B84D-4AB6-844C-95D4BCFE553C}"/>
              </a:ext>
            </a:extLst>
          </p:cNvPr>
          <p:cNvSpPr/>
          <p:nvPr/>
        </p:nvSpPr>
        <p:spPr>
          <a:xfrm>
            <a:off x="3657600" y="5260271"/>
            <a:ext cx="334108" cy="328246"/>
          </a:xfrm>
          <a:prstGeom prst="rect">
            <a:avLst/>
          </a:prstGeom>
          <a:solidFill>
            <a:srgbClr val="9BC2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A166AA-A0BE-4C61-972A-98F8F5FD8876}"/>
              </a:ext>
            </a:extLst>
          </p:cNvPr>
          <p:cNvSpPr txBox="1"/>
          <p:nvPr/>
        </p:nvSpPr>
        <p:spPr>
          <a:xfrm>
            <a:off x="3991708" y="5270579"/>
            <a:ext cx="4890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= Changes Between Original and Post-Analysis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AF8117-00FD-4154-85CD-E3B1FAD9ED68}"/>
              </a:ext>
            </a:extLst>
          </p:cNvPr>
          <p:cNvSpPr txBox="1"/>
          <p:nvPr/>
        </p:nvSpPr>
        <p:spPr>
          <a:xfrm>
            <a:off x="3991708" y="5810929"/>
            <a:ext cx="3510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= Did Not Meet Outcome Targets</a:t>
            </a:r>
          </a:p>
        </p:txBody>
      </p:sp>
      <p:pic>
        <p:nvPicPr>
          <p:cNvPr id="15" name="Picture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F9B45B3-D975-49C3-A8FE-9F3368082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0" y="2617144"/>
            <a:ext cx="4980864" cy="2304488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9E9D3F33-41D1-4B2C-9D30-99422B730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6" y="2606836"/>
            <a:ext cx="4980864" cy="23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6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0A36CE68-CB3C-4699-9422-3073853CB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46391" y="822971"/>
            <a:ext cx="5372376" cy="509056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F356DA69-4637-40FE-A14B-5213BBB58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35541" y="584218"/>
            <a:ext cx="5693134" cy="548019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364D709A-6610-48B7-9F98-AFA02ECBA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313" y="895082"/>
            <a:ext cx="5029020" cy="487679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F67EB-22E1-4769-9984-89810100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884" y="1771839"/>
            <a:ext cx="4684449" cy="1132217"/>
          </a:xfrm>
        </p:spPr>
        <p:txBody>
          <a:bodyPr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/>
              <a:t>Children Leaving the Program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CEE4C-7B54-44CB-97FB-B0DB33233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912" y="3005443"/>
            <a:ext cx="6266392" cy="1897003"/>
          </a:xfrm>
        </p:spPr>
        <p:txBody>
          <a:bodyPr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z="1700" dirty="0"/>
              <a:t>Of the 8,441 children that</a:t>
            </a:r>
          </a:p>
          <a:p>
            <a:pPr algn="ctr">
              <a:lnSpc>
                <a:spcPct val="130000"/>
              </a:lnSpc>
            </a:pPr>
            <a:r>
              <a:rPr lang="en-US" sz="1700" dirty="0"/>
              <a:t>entered the program,</a:t>
            </a:r>
          </a:p>
          <a:p>
            <a:pPr algn="ctr">
              <a:lnSpc>
                <a:spcPct val="130000"/>
              </a:lnSpc>
            </a:pPr>
            <a:r>
              <a:rPr lang="en-US" sz="1700" dirty="0"/>
              <a:t>4,199 of children exited due to</a:t>
            </a:r>
          </a:p>
          <a:p>
            <a:pPr algn="ctr">
              <a:lnSpc>
                <a:spcPct val="130000"/>
              </a:lnSpc>
            </a:pPr>
            <a:r>
              <a:rPr lang="en-US" sz="1700" b="1" dirty="0"/>
              <a:t>Age Ineligibility</a:t>
            </a:r>
            <a:r>
              <a:rPr lang="en-US" sz="1700" dirty="0"/>
              <a:t>.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E0F642E-85E9-4CCA-831E-0A8BFFB9B4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156008"/>
              </p:ext>
            </p:extLst>
          </p:nvPr>
        </p:nvGraphicFramePr>
        <p:xfrm>
          <a:off x="562551" y="627447"/>
          <a:ext cx="4754361" cy="5603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CB49F68-F860-43B8-9B2A-D8253BC9FE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9763212"/>
              </p:ext>
            </p:extLst>
          </p:nvPr>
        </p:nvGraphicFramePr>
        <p:xfrm>
          <a:off x="499287" y="627447"/>
          <a:ext cx="4754361" cy="5603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EA3C351-E503-4BA5-ADED-64D106B908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605431"/>
              </p:ext>
            </p:extLst>
          </p:nvPr>
        </p:nvGraphicFramePr>
        <p:xfrm>
          <a:off x="264138" y="1168575"/>
          <a:ext cx="5308969" cy="4744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1070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37604-F5EF-40C9-9A18-ADCE572D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21" y="1105232"/>
            <a:ext cx="3013545" cy="427780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Why Did Children Exit Early From TEIS and Later Return?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5B3F2048-004E-4544-A2D0-54A75967D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597608"/>
              </p:ext>
            </p:extLst>
          </p:nvPr>
        </p:nvGraphicFramePr>
        <p:xfrm>
          <a:off x="5667554" y="688841"/>
          <a:ext cx="6091625" cy="5280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925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3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45">
            <a:extLst>
              <a:ext uri="{FF2B5EF4-FFF2-40B4-BE49-F238E27FC236}">
                <a16:creationId xmlns:a16="http://schemas.microsoft.com/office/drawing/2014/main" id="{35AB8F98-27E9-490A-9FFC-6FB07CEAB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762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6" name="Freeform: Shape 47">
            <a:extLst>
              <a:ext uri="{FF2B5EF4-FFF2-40B4-BE49-F238E27FC236}">
                <a16:creationId xmlns:a16="http://schemas.microsoft.com/office/drawing/2014/main" id="{CBB673AF-CE4B-46CB-AF61-47A2F6B51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92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49">
            <a:extLst>
              <a:ext uri="{FF2B5EF4-FFF2-40B4-BE49-F238E27FC236}">
                <a16:creationId xmlns:a16="http://schemas.microsoft.com/office/drawing/2014/main" id="{BB244C92-C225-4ED6-9477-FE38CFE2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3B79606-5986-49BA-9D40-A0FD94094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7618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534AD34-A74F-4FCD-8E77-6A38F9263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6083" y="0"/>
            <a:ext cx="9841377" cy="6858000"/>
          </a:xfrm>
          <a:custGeom>
            <a:avLst/>
            <a:gdLst>
              <a:gd name="connsiteX0" fmla="*/ 1623023 w 9841377"/>
              <a:gd name="connsiteY0" fmla="*/ 0 h 6858000"/>
              <a:gd name="connsiteX1" fmla="*/ 4289416 w 9841377"/>
              <a:gd name="connsiteY1" fmla="*/ 0 h 6858000"/>
              <a:gd name="connsiteX2" fmla="*/ 4359035 w 9841377"/>
              <a:gd name="connsiteY2" fmla="*/ 0 h 6858000"/>
              <a:gd name="connsiteX3" fmla="*/ 5482342 w 9841377"/>
              <a:gd name="connsiteY3" fmla="*/ 0 h 6858000"/>
              <a:gd name="connsiteX4" fmla="*/ 5551962 w 9841377"/>
              <a:gd name="connsiteY4" fmla="*/ 0 h 6858000"/>
              <a:gd name="connsiteX5" fmla="*/ 8218354 w 9841377"/>
              <a:gd name="connsiteY5" fmla="*/ 0 h 6858000"/>
              <a:gd name="connsiteX6" fmla="*/ 8240478 w 9841377"/>
              <a:gd name="connsiteY6" fmla="*/ 14997 h 6858000"/>
              <a:gd name="connsiteX7" fmla="*/ 9841377 w 9841377"/>
              <a:gd name="connsiteY7" fmla="*/ 3621656 h 6858000"/>
              <a:gd name="connsiteX8" fmla="*/ 7967027 w 9841377"/>
              <a:gd name="connsiteY8" fmla="*/ 6374814 h 6858000"/>
              <a:gd name="connsiteX9" fmla="*/ 7450379 w 9841377"/>
              <a:gd name="connsiteY9" fmla="*/ 6780599 h 6858000"/>
              <a:gd name="connsiteX10" fmla="*/ 7338623 w 9841377"/>
              <a:gd name="connsiteY10" fmla="*/ 6858000 h 6858000"/>
              <a:gd name="connsiteX11" fmla="*/ 5551962 w 9841377"/>
              <a:gd name="connsiteY11" fmla="*/ 6858000 h 6858000"/>
              <a:gd name="connsiteX12" fmla="*/ 5482342 w 9841377"/>
              <a:gd name="connsiteY12" fmla="*/ 6858000 h 6858000"/>
              <a:gd name="connsiteX13" fmla="*/ 4359035 w 9841377"/>
              <a:gd name="connsiteY13" fmla="*/ 6858000 h 6858000"/>
              <a:gd name="connsiteX14" fmla="*/ 4289416 w 9841377"/>
              <a:gd name="connsiteY14" fmla="*/ 6858000 h 6858000"/>
              <a:gd name="connsiteX15" fmla="*/ 2502754 w 9841377"/>
              <a:gd name="connsiteY15" fmla="*/ 6858000 h 6858000"/>
              <a:gd name="connsiteX16" fmla="*/ 2390998 w 9841377"/>
              <a:gd name="connsiteY16" fmla="*/ 6780599 h 6858000"/>
              <a:gd name="connsiteX17" fmla="*/ 1874350 w 9841377"/>
              <a:gd name="connsiteY17" fmla="*/ 6374814 h 6858000"/>
              <a:gd name="connsiteX18" fmla="*/ 0 w 9841377"/>
              <a:gd name="connsiteY18" fmla="*/ 3621656 h 6858000"/>
              <a:gd name="connsiteX19" fmla="*/ 1600899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1623023" y="0"/>
                </a:moveTo>
                <a:lnTo>
                  <a:pt x="4289416" y="0"/>
                </a:lnTo>
                <a:lnTo>
                  <a:pt x="4359035" y="0"/>
                </a:lnTo>
                <a:lnTo>
                  <a:pt x="5482342" y="0"/>
                </a:lnTo>
                <a:lnTo>
                  <a:pt x="5551962" y="0"/>
                </a:lnTo>
                <a:lnTo>
                  <a:pt x="8218354" y="0"/>
                </a:lnTo>
                <a:lnTo>
                  <a:pt x="8240478" y="14997"/>
                </a:lnTo>
                <a:cubicBezTo>
                  <a:pt x="9267641" y="754641"/>
                  <a:pt x="9841377" y="2093192"/>
                  <a:pt x="9841377" y="3621656"/>
                </a:cubicBezTo>
                <a:cubicBezTo>
                  <a:pt x="9841377" y="4969131"/>
                  <a:pt x="8912652" y="5602839"/>
                  <a:pt x="7967027" y="6374814"/>
                </a:cubicBezTo>
                <a:cubicBezTo>
                  <a:pt x="7794824" y="6515397"/>
                  <a:pt x="7624197" y="6653108"/>
                  <a:pt x="7450379" y="6780599"/>
                </a:cubicBezTo>
                <a:lnTo>
                  <a:pt x="7338623" y="6858000"/>
                </a:lnTo>
                <a:lnTo>
                  <a:pt x="5551962" y="6858000"/>
                </a:lnTo>
                <a:lnTo>
                  <a:pt x="5482342" y="6858000"/>
                </a:lnTo>
                <a:lnTo>
                  <a:pt x="4359035" y="6858000"/>
                </a:lnTo>
                <a:lnTo>
                  <a:pt x="428941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FB36DFC4-D5DC-48DE-B7BE-3CAF6EDA65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802503"/>
              </p:ext>
            </p:extLst>
          </p:nvPr>
        </p:nvGraphicFramePr>
        <p:xfrm>
          <a:off x="1415353" y="601450"/>
          <a:ext cx="8942838" cy="5125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891632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2E5E8"/>
      </a:lt2>
      <a:accent1>
        <a:srgbClr val="EA8942"/>
      </a:accent1>
      <a:accent2>
        <a:srgbClr val="EE6F6E"/>
      </a:accent2>
      <a:accent3>
        <a:srgbClr val="B3A13F"/>
      </a:accent3>
      <a:accent4>
        <a:srgbClr val="38B3B0"/>
      </a:accent4>
      <a:accent5>
        <a:srgbClr val="45A9EA"/>
      </a:accent5>
      <a:accent6>
        <a:srgbClr val="4E6CEB"/>
      </a:accent6>
      <a:hlink>
        <a:srgbClr val="5A86A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286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Meiryo</vt:lpstr>
      <vt:lpstr>Arial</vt:lpstr>
      <vt:lpstr>Corbel</vt:lpstr>
      <vt:lpstr>SketchLinesVTI</vt:lpstr>
      <vt:lpstr>Tennessee Early Intervention System (TEIS) </vt:lpstr>
      <vt:lpstr>Objectives and MVP</vt:lpstr>
      <vt:lpstr>New Totals After Analysis</vt:lpstr>
      <vt:lpstr>Outcome A</vt:lpstr>
      <vt:lpstr>Outcome B</vt:lpstr>
      <vt:lpstr>Outcome C</vt:lpstr>
      <vt:lpstr>Children Leaving the Program</vt:lpstr>
      <vt:lpstr>Why Did Children Exit Early From TEIS and Later Return?</vt:lpstr>
      <vt:lpstr>PowerPoint Presentation</vt:lpstr>
      <vt:lpstr>Findings</vt:lpstr>
      <vt:lpstr>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Tennessee Early Intervention System (TEIS)</dc:title>
  <dc:creator>Oliver Jackson;Sara Stinson;Emma Jordan</dc:creator>
  <cp:lastModifiedBy>Sara Stinson</cp:lastModifiedBy>
  <cp:revision>10</cp:revision>
  <dcterms:created xsi:type="dcterms:W3CDTF">2022-03-22T16:38:37Z</dcterms:created>
  <dcterms:modified xsi:type="dcterms:W3CDTF">2022-03-24T15:53:51Z</dcterms:modified>
</cp:coreProperties>
</file>