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52"/>
  </p:notesMasterIdLst>
  <p:sldIdLst>
    <p:sldId id="290" r:id="rId2"/>
    <p:sldId id="256" r:id="rId3"/>
    <p:sldId id="288" r:id="rId4"/>
    <p:sldId id="273" r:id="rId5"/>
    <p:sldId id="274" r:id="rId6"/>
    <p:sldId id="275" r:id="rId7"/>
    <p:sldId id="292" r:id="rId8"/>
    <p:sldId id="276" r:id="rId9"/>
    <p:sldId id="277" r:id="rId10"/>
    <p:sldId id="278" r:id="rId11"/>
    <p:sldId id="279" r:id="rId12"/>
    <p:sldId id="280" r:id="rId13"/>
    <p:sldId id="289" r:id="rId14"/>
    <p:sldId id="285" r:id="rId15"/>
    <p:sldId id="322" r:id="rId16"/>
    <p:sldId id="323" r:id="rId17"/>
    <p:sldId id="324" r:id="rId18"/>
    <p:sldId id="326" r:id="rId19"/>
    <p:sldId id="325" r:id="rId20"/>
    <p:sldId id="333" r:id="rId21"/>
    <p:sldId id="334" r:id="rId22"/>
    <p:sldId id="335" r:id="rId23"/>
    <p:sldId id="336" r:id="rId24"/>
    <p:sldId id="327" r:id="rId25"/>
    <p:sldId id="328" r:id="rId26"/>
    <p:sldId id="329" r:id="rId27"/>
    <p:sldId id="330" r:id="rId28"/>
    <p:sldId id="331" r:id="rId29"/>
    <p:sldId id="332" r:id="rId30"/>
    <p:sldId id="337" r:id="rId31"/>
    <p:sldId id="338" r:id="rId32"/>
    <p:sldId id="340" r:id="rId33"/>
    <p:sldId id="339" r:id="rId34"/>
    <p:sldId id="341" r:id="rId35"/>
    <p:sldId id="352" r:id="rId36"/>
    <p:sldId id="354" r:id="rId37"/>
    <p:sldId id="353" r:id="rId38"/>
    <p:sldId id="355" r:id="rId39"/>
    <p:sldId id="356" r:id="rId40"/>
    <p:sldId id="357" r:id="rId41"/>
    <p:sldId id="351" r:id="rId42"/>
    <p:sldId id="342" r:id="rId43"/>
    <p:sldId id="343" r:id="rId44"/>
    <p:sldId id="344" r:id="rId45"/>
    <p:sldId id="345" r:id="rId46"/>
    <p:sldId id="346" r:id="rId47"/>
    <p:sldId id="347" r:id="rId48"/>
    <p:sldId id="348" r:id="rId49"/>
    <p:sldId id="349" r:id="rId50"/>
    <p:sldId id="350"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3178"/>
    <p:restoredTop sz="96327"/>
  </p:normalViewPr>
  <p:slideViewPr>
    <p:cSldViewPr snapToGrid="0" snapToObjects="1">
      <p:cViewPr varScale="1">
        <p:scale>
          <a:sx n="106" d="100"/>
          <a:sy n="106" d="100"/>
        </p:scale>
        <p:origin x="200" y="8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266D15-66E4-8142-98BC-9EEFB875A54C}" type="datetimeFigureOut">
              <a:rPr lang="en-US" smtClean="0"/>
              <a:t>2/22/23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B3B2B1-9EFF-2148-8527-5E34FC1846D2}" type="slidenum">
              <a:rPr lang="en-US" smtClean="0"/>
              <a:t>‹#›</a:t>
            </a:fld>
            <a:endParaRPr lang="en-US"/>
          </a:p>
        </p:txBody>
      </p:sp>
    </p:spTree>
    <p:extLst>
      <p:ext uri="{BB962C8B-B14F-4D97-AF65-F5344CB8AC3E}">
        <p14:creationId xmlns:p14="http://schemas.microsoft.com/office/powerpoint/2010/main" val="2885691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B3B2B1-9EFF-2148-8527-5E34FC1846D2}" type="slidenum">
              <a:rPr lang="en-US" smtClean="0"/>
              <a:t>34</a:t>
            </a:fld>
            <a:endParaRPr lang="en-US"/>
          </a:p>
        </p:txBody>
      </p:sp>
    </p:spTree>
    <p:extLst>
      <p:ext uri="{BB962C8B-B14F-4D97-AF65-F5344CB8AC3E}">
        <p14:creationId xmlns:p14="http://schemas.microsoft.com/office/powerpoint/2010/main" val="4072669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B3B2B1-9EFF-2148-8527-5E34FC1846D2}" type="slidenum">
              <a:rPr lang="en-US" smtClean="0"/>
              <a:t>35</a:t>
            </a:fld>
            <a:endParaRPr lang="en-US"/>
          </a:p>
        </p:txBody>
      </p:sp>
    </p:spTree>
    <p:extLst>
      <p:ext uri="{BB962C8B-B14F-4D97-AF65-F5344CB8AC3E}">
        <p14:creationId xmlns:p14="http://schemas.microsoft.com/office/powerpoint/2010/main" val="1183124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B3B2B1-9EFF-2148-8527-5E34FC1846D2}" type="slidenum">
              <a:rPr lang="en-US" smtClean="0"/>
              <a:t>36</a:t>
            </a:fld>
            <a:endParaRPr lang="en-US"/>
          </a:p>
        </p:txBody>
      </p:sp>
    </p:spTree>
    <p:extLst>
      <p:ext uri="{BB962C8B-B14F-4D97-AF65-F5344CB8AC3E}">
        <p14:creationId xmlns:p14="http://schemas.microsoft.com/office/powerpoint/2010/main" val="2178578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B3B2B1-9EFF-2148-8527-5E34FC1846D2}" type="slidenum">
              <a:rPr lang="en-US" smtClean="0"/>
              <a:t>37</a:t>
            </a:fld>
            <a:endParaRPr lang="en-US"/>
          </a:p>
        </p:txBody>
      </p:sp>
    </p:spTree>
    <p:extLst>
      <p:ext uri="{BB962C8B-B14F-4D97-AF65-F5344CB8AC3E}">
        <p14:creationId xmlns:p14="http://schemas.microsoft.com/office/powerpoint/2010/main" val="4085238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B3B2B1-9EFF-2148-8527-5E34FC1846D2}" type="slidenum">
              <a:rPr lang="en-US" smtClean="0"/>
              <a:t>38</a:t>
            </a:fld>
            <a:endParaRPr lang="en-US"/>
          </a:p>
        </p:txBody>
      </p:sp>
    </p:spTree>
    <p:extLst>
      <p:ext uri="{BB962C8B-B14F-4D97-AF65-F5344CB8AC3E}">
        <p14:creationId xmlns:p14="http://schemas.microsoft.com/office/powerpoint/2010/main" val="2603850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B3B2B1-9EFF-2148-8527-5E34FC1846D2}" type="slidenum">
              <a:rPr lang="en-US" smtClean="0"/>
              <a:t>39</a:t>
            </a:fld>
            <a:endParaRPr lang="en-US"/>
          </a:p>
        </p:txBody>
      </p:sp>
    </p:spTree>
    <p:extLst>
      <p:ext uri="{BB962C8B-B14F-4D97-AF65-F5344CB8AC3E}">
        <p14:creationId xmlns:p14="http://schemas.microsoft.com/office/powerpoint/2010/main" val="32607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B3B2B1-9EFF-2148-8527-5E34FC1846D2}" type="slidenum">
              <a:rPr lang="en-US" smtClean="0"/>
              <a:t>40</a:t>
            </a:fld>
            <a:endParaRPr lang="en-US"/>
          </a:p>
        </p:txBody>
      </p:sp>
    </p:spTree>
    <p:extLst>
      <p:ext uri="{BB962C8B-B14F-4D97-AF65-F5344CB8AC3E}">
        <p14:creationId xmlns:p14="http://schemas.microsoft.com/office/powerpoint/2010/main" val="2057050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2/22/23</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5875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2/22/23</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2854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2/22/23</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9042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2/22/23</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5656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2/22/23</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9768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2/22/23</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2769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2/22/23</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221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2/22/23</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9065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2/22/23</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4907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2/22/23</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4817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2/22/23</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983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2/22/23</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1880411091"/>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62" r:id="rId7"/>
    <p:sldLayoutId id="2147483663" r:id="rId8"/>
    <p:sldLayoutId id="2147483664" r:id="rId9"/>
    <p:sldLayoutId id="2147483665"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4.gif"/></Relationships>
</file>

<file path=ppt/slides/_rels/slide1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4.gif"/></Relationships>
</file>

<file path=ppt/slides/_rels/slide1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9.jpg"/></Relationships>
</file>

<file path=ppt/slides/_rels/slide2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10.jpg"/></Relationships>
</file>

<file path=ppt/slides/_rels/slide2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11.jpg"/></Relationships>
</file>

<file path=ppt/slides/_rels/slide2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gif"/><Relationship Id="rId1" Type="http://schemas.openxmlformats.org/officeDocument/2006/relationships/slideLayout" Target="../slideLayouts/slideLayout7.xml"/><Relationship Id="rId4" Type="http://schemas.openxmlformats.org/officeDocument/2006/relationships/image" Target="../media/image13.jpg"/></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gif"/><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gif"/><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gif"/><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gif"/><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gif"/><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3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3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3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3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3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4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gif"/><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EFA9B6C6-A247-48A8-9A1C-1E36FA945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7334" y="19317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a:p>
        </p:txBody>
      </p:sp>
      <p:sp>
        <p:nvSpPr>
          <p:cNvPr id="2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16112" y="214158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30"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1794" y="23854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32" name="Straight Connector 3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5145"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5" name="Picture 4" descr="Graphical user interface, diagram&#10;&#10;Description automatically generated">
            <a:extLst>
              <a:ext uri="{FF2B5EF4-FFF2-40B4-BE49-F238E27FC236}">
                <a16:creationId xmlns:a16="http://schemas.microsoft.com/office/drawing/2014/main" id="{B8232A58-0EB9-8B46-8171-ACA19385F3F0}"/>
              </a:ext>
            </a:extLst>
          </p:cNvPr>
          <p:cNvPicPr>
            <a:picLocks noChangeAspect="1"/>
          </p:cNvPicPr>
          <p:nvPr/>
        </p:nvPicPr>
        <p:blipFill>
          <a:blip r:embed="rId2">
            <a:alphaModFix amt="70000"/>
          </a:blip>
          <a:stretch>
            <a:fillRect/>
          </a:stretch>
        </p:blipFill>
        <p:spPr>
          <a:xfrm>
            <a:off x="44302" y="8878"/>
            <a:ext cx="12147698" cy="6849122"/>
          </a:xfrm>
          <a:prstGeom prst="rect">
            <a:avLst/>
          </a:prstGeom>
        </p:spPr>
      </p:pic>
      <p:sp>
        <p:nvSpPr>
          <p:cNvPr id="6" name="Title 5">
            <a:extLst>
              <a:ext uri="{FF2B5EF4-FFF2-40B4-BE49-F238E27FC236}">
                <a16:creationId xmlns:a16="http://schemas.microsoft.com/office/drawing/2014/main" id="{D12C7B63-0828-DB43-BB16-8DB793FC2527}"/>
              </a:ext>
            </a:extLst>
          </p:cNvPr>
          <p:cNvSpPr>
            <a:spLocks noGrp="1"/>
          </p:cNvSpPr>
          <p:nvPr>
            <p:ph type="ctrTitle"/>
          </p:nvPr>
        </p:nvSpPr>
        <p:spPr>
          <a:xfrm>
            <a:off x="158337" y="5472113"/>
            <a:ext cx="4389909" cy="540227"/>
          </a:xfrm>
        </p:spPr>
        <p:txBody>
          <a:bodyPr>
            <a:normAutofit/>
          </a:bodyPr>
          <a:lstStyle/>
          <a:p>
            <a:r>
              <a:rPr lang="en-US" sz="2000" dirty="0">
                <a:solidFill>
                  <a:schemeClr val="bg2"/>
                </a:solidFill>
              </a:rPr>
              <a:t>Machine Learning in R</a:t>
            </a:r>
          </a:p>
        </p:txBody>
      </p:sp>
      <p:sp>
        <p:nvSpPr>
          <p:cNvPr id="8" name="Subtitle 7">
            <a:extLst>
              <a:ext uri="{FF2B5EF4-FFF2-40B4-BE49-F238E27FC236}">
                <a16:creationId xmlns:a16="http://schemas.microsoft.com/office/drawing/2014/main" id="{CD85B881-3860-5242-A219-D5FB94A8F790}"/>
              </a:ext>
            </a:extLst>
          </p:cNvPr>
          <p:cNvSpPr>
            <a:spLocks noGrp="1"/>
          </p:cNvSpPr>
          <p:nvPr>
            <p:ph type="subTitle" idx="1"/>
          </p:nvPr>
        </p:nvSpPr>
        <p:spPr>
          <a:xfrm>
            <a:off x="158337" y="6021219"/>
            <a:ext cx="3755336" cy="540228"/>
          </a:xfrm>
        </p:spPr>
        <p:txBody>
          <a:bodyPr/>
          <a:lstStyle/>
          <a:p>
            <a:r>
              <a:rPr lang="en-US" dirty="0">
                <a:solidFill>
                  <a:schemeClr val="bg2"/>
                </a:solidFill>
              </a:rPr>
              <a:t>Research Technologies</a:t>
            </a:r>
          </a:p>
        </p:txBody>
      </p:sp>
      <p:sp>
        <p:nvSpPr>
          <p:cNvPr id="2" name="TextBox 1">
            <a:extLst>
              <a:ext uri="{FF2B5EF4-FFF2-40B4-BE49-F238E27FC236}">
                <a16:creationId xmlns:a16="http://schemas.microsoft.com/office/drawing/2014/main" id="{6992CE8E-378B-5CEC-AB8A-26411D66DB2B}"/>
              </a:ext>
            </a:extLst>
          </p:cNvPr>
          <p:cNvSpPr txBox="1"/>
          <p:nvPr/>
        </p:nvSpPr>
        <p:spPr>
          <a:xfrm>
            <a:off x="7495308" y="297540"/>
            <a:ext cx="4246675" cy="461665"/>
          </a:xfrm>
          <a:prstGeom prst="rect">
            <a:avLst/>
          </a:prstGeom>
          <a:noFill/>
        </p:spPr>
        <p:txBody>
          <a:bodyPr wrap="none" rtlCol="0">
            <a:spAutoFit/>
          </a:bodyPr>
          <a:lstStyle/>
          <a:p>
            <a:r>
              <a:rPr lang="en-US" sz="2400" dirty="0">
                <a:solidFill>
                  <a:schemeClr val="bg1"/>
                </a:solidFill>
              </a:rPr>
              <a:t>https://</a:t>
            </a:r>
            <a:r>
              <a:rPr lang="en-US" sz="2400" dirty="0" err="1">
                <a:solidFill>
                  <a:schemeClr val="bg1"/>
                </a:solidFill>
              </a:rPr>
              <a:t>docs.hpc.arizona.edu</a:t>
            </a:r>
            <a:endParaRPr lang="en-US" sz="2400" dirty="0">
              <a:solidFill>
                <a:schemeClr val="bg1"/>
              </a:solidFill>
            </a:endParaRPr>
          </a:p>
        </p:txBody>
      </p:sp>
    </p:spTree>
    <p:extLst>
      <p:ext uri="{BB962C8B-B14F-4D97-AF65-F5344CB8AC3E}">
        <p14:creationId xmlns:p14="http://schemas.microsoft.com/office/powerpoint/2010/main" val="3219407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Hypotheses (cont.)"/>
          <p:cNvSpPr txBox="1">
            <a:spLocks noGrp="1"/>
          </p:cNvSpPr>
          <p:nvPr>
            <p:ph type="title" idx="4294967295"/>
          </p:nvPr>
        </p:nvSpPr>
        <p:spPr>
          <a:xfrm>
            <a:off x="1524000" y="0"/>
            <a:ext cx="9144000" cy="710761"/>
          </a:xfrm>
          <a:prstGeom prst="rect">
            <a:avLst/>
          </a:prstGeom>
          <a:solidFill>
            <a:srgbClr val="D5D5EF"/>
          </a:solidFill>
        </p:spPr>
        <p:txBody>
          <a:bodyPr>
            <a:normAutofit/>
          </a:bodyPr>
          <a:lstStyle>
            <a:lvl1pPr indent="228600" algn="l">
              <a:defRPr sz="4000">
                <a:latin typeface="Calibri"/>
                <a:ea typeface="Calibri"/>
                <a:cs typeface="Calibri"/>
                <a:sym typeface="Calibri"/>
              </a:defRPr>
            </a:lvl1pPr>
          </a:lstStyle>
          <a:p>
            <a:r>
              <a:rPr lang="en-US" dirty="0">
                <a:latin typeface="Calibri" panose="020F0502020204030204" pitchFamily="34" charset="0"/>
                <a:cs typeface="Calibri" panose="020F0502020204030204" pitchFamily="34" charset="0"/>
              </a:rPr>
              <a:t>Knowledge </a:t>
            </a:r>
            <a:r>
              <a:rPr lang="en-US" altLang="zh-CN" dirty="0">
                <a:latin typeface="Calibri" panose="020F0502020204030204" pitchFamily="34" charset="0"/>
                <a:cs typeface="Calibri" panose="020F0502020204030204" pitchFamily="34" charset="0"/>
              </a:rPr>
              <a:t>Discovery</a:t>
            </a:r>
            <a:r>
              <a:rPr lang="en-US" dirty="0">
                <a:latin typeface="Calibri" panose="020F0502020204030204" pitchFamily="34" charset="0"/>
                <a:cs typeface="Calibri" panose="020F0502020204030204" pitchFamily="34" charset="0"/>
              </a:rPr>
              <a:t> Process</a:t>
            </a:r>
            <a:endParaRPr dirty="0"/>
          </a:p>
        </p:txBody>
      </p:sp>
      <p:sp>
        <p:nvSpPr>
          <p:cNvPr id="293" name="Hypothesis 3: direct influence and network size…"/>
          <p:cNvSpPr txBox="1">
            <a:spLocks noGrp="1"/>
          </p:cNvSpPr>
          <p:nvPr>
            <p:ph type="body" sz="half" idx="4294967295"/>
          </p:nvPr>
        </p:nvSpPr>
        <p:spPr>
          <a:xfrm>
            <a:off x="1870524" y="1803944"/>
            <a:ext cx="8406757" cy="4135055"/>
          </a:xfrm>
          <a:prstGeom prst="rect">
            <a:avLst/>
          </a:prstGeom>
        </p:spPr>
        <p:txBody>
          <a:bodyPr anchor="t">
            <a:normAutofit/>
          </a:bodyPr>
          <a:lstStyle/>
          <a:p>
            <a:pPr defTabSz="642915">
              <a:spcBef>
                <a:spcPct val="20000"/>
              </a:spcBef>
              <a:buClr>
                <a:srgbClr val="0432FF"/>
              </a:buClr>
              <a:buFont typeface=".AppleSystemUIFont" charset="-120"/>
              <a:buChar char="‣"/>
            </a:pPr>
            <a:r>
              <a:rPr lang="en-US" sz="2250" dirty="0">
                <a:solidFill>
                  <a:srgbClr val="292934"/>
                </a:solidFill>
                <a:latin typeface="Calibri" panose="020F0502020204030204" pitchFamily="34" charset="0"/>
                <a:cs typeface="Calibri" panose="020F0502020204030204" pitchFamily="34" charset="0"/>
              </a:rPr>
              <a:t>STEP 6: Analyze, interpret the data and patterns</a:t>
            </a:r>
          </a:p>
          <a:p>
            <a:pPr lvl="1" defTabSz="642915">
              <a:spcBef>
                <a:spcPct val="20000"/>
              </a:spcBef>
              <a:buClr>
                <a:srgbClr val="0432FF"/>
              </a:buClr>
              <a:buFont typeface=".AppleSystemUIFont" charset="-120"/>
              <a:buChar char="‣"/>
            </a:pPr>
            <a:r>
              <a:rPr lang="en-US" sz="1969" dirty="0">
                <a:solidFill>
                  <a:srgbClr val="292934"/>
                </a:solidFill>
                <a:latin typeface="Calibri" panose="020F0502020204030204" pitchFamily="34" charset="0"/>
                <a:cs typeface="Calibri" panose="020F0502020204030204" pitchFamily="34" charset="0"/>
              </a:rPr>
              <a:t>Once the model is build -&gt; learn the implications</a:t>
            </a:r>
          </a:p>
          <a:p>
            <a:pPr lvl="1" defTabSz="642915">
              <a:spcBef>
                <a:spcPct val="20000"/>
              </a:spcBef>
              <a:buClr>
                <a:srgbClr val="0432FF"/>
              </a:buClr>
              <a:buFont typeface=".AppleSystemUIFont" charset="-120"/>
              <a:buChar char="‣"/>
            </a:pPr>
            <a:r>
              <a:rPr lang="en-US" sz="1969" dirty="0">
                <a:solidFill>
                  <a:srgbClr val="292934"/>
                </a:solidFill>
                <a:latin typeface="Calibri" panose="020F0502020204030204" pitchFamily="34" charset="0"/>
                <a:cs typeface="Calibri" panose="020F0502020204030204" pitchFamily="34" charset="0"/>
              </a:rPr>
              <a:t>Sometimes visualization can help </a:t>
            </a:r>
          </a:p>
          <a:p>
            <a:pPr lvl="2" defTabSz="642915">
              <a:spcBef>
                <a:spcPct val="20000"/>
              </a:spcBef>
              <a:buClr>
                <a:srgbClr val="0432FF"/>
              </a:buClr>
              <a:buFont typeface=".AppleSystemUIFont" charset="-120"/>
              <a:buChar char="‣"/>
            </a:pPr>
            <a:r>
              <a:rPr lang="en-US" sz="1828" dirty="0">
                <a:solidFill>
                  <a:srgbClr val="292934"/>
                </a:solidFill>
                <a:latin typeface="Calibri" panose="020F0502020204030204" pitchFamily="34" charset="0"/>
                <a:cs typeface="Calibri" panose="020F0502020204030204" pitchFamily="34" charset="0"/>
              </a:rPr>
              <a:t>e.g. clusters of documents, outliers</a:t>
            </a:r>
          </a:p>
          <a:p>
            <a:pPr defTabSz="642915">
              <a:spcBef>
                <a:spcPct val="20000"/>
              </a:spcBef>
              <a:buClr>
                <a:srgbClr val="0432FF"/>
              </a:buClr>
              <a:buFont typeface=".AppleSystemUIFont" charset="-120"/>
              <a:buChar char="‣"/>
            </a:pPr>
            <a:endParaRPr lang="en-US" kern="1200" dirty="0">
              <a:solidFill>
                <a:srgbClr val="292934"/>
              </a:solidFill>
              <a:latin typeface="Calibri" panose="020F0502020204030204" pitchFamily="34" charset="0"/>
              <a:cs typeface="Calibri" panose="020F0502020204030204" pitchFamily="34" charset="0"/>
            </a:endParaRPr>
          </a:p>
          <a:p>
            <a:pPr defTabSz="642915">
              <a:spcBef>
                <a:spcPct val="20000"/>
              </a:spcBef>
              <a:buClr>
                <a:srgbClr val="0432FF"/>
              </a:buClr>
              <a:buFont typeface=".AppleSystemUIFont" charset="-120"/>
              <a:buChar char="‣"/>
            </a:pPr>
            <a:r>
              <a:rPr lang="en-US" sz="2250" dirty="0">
                <a:solidFill>
                  <a:srgbClr val="292934"/>
                </a:solidFill>
                <a:latin typeface="Calibri" panose="020F0502020204030204" pitchFamily="34" charset="0"/>
                <a:cs typeface="Calibri" panose="020F0502020204030204" pitchFamily="34" charset="0"/>
              </a:rPr>
              <a:t>STEP 7: Knowledge creation and presentation</a:t>
            </a:r>
          </a:p>
          <a:p>
            <a:pPr lvl="1" defTabSz="642915">
              <a:spcBef>
                <a:spcPct val="20000"/>
              </a:spcBef>
              <a:buClr>
                <a:srgbClr val="0432FF"/>
              </a:buClr>
              <a:buFont typeface=".AppleSystemUIFont" charset="-120"/>
              <a:buChar char="‣"/>
            </a:pPr>
            <a:r>
              <a:rPr lang="en-US" sz="1969" dirty="0">
                <a:solidFill>
                  <a:srgbClr val="292934"/>
                </a:solidFill>
                <a:latin typeface="Calibri" panose="020F0502020204030204" pitchFamily="34" charset="0"/>
                <a:cs typeface="Calibri" panose="020F0502020204030204" pitchFamily="34" charset="0"/>
              </a:rPr>
              <a:t>Use other resources to understand and interpret the end product</a:t>
            </a:r>
          </a:p>
          <a:p>
            <a:pPr lvl="1" defTabSz="642915">
              <a:spcBef>
                <a:spcPct val="20000"/>
              </a:spcBef>
              <a:buClr>
                <a:srgbClr val="0432FF"/>
              </a:buClr>
              <a:buFont typeface=".AppleSystemUIFont" charset="-120"/>
              <a:buChar char="‣"/>
            </a:pPr>
            <a:r>
              <a:rPr lang="en-US" sz="1969" dirty="0">
                <a:solidFill>
                  <a:srgbClr val="292934"/>
                </a:solidFill>
                <a:latin typeface="Calibri" panose="020F0502020204030204" pitchFamily="34" charset="0"/>
                <a:cs typeface="Calibri" panose="020F0502020204030204" pitchFamily="34" charset="0"/>
              </a:rPr>
              <a:t>Tie back to original goal</a:t>
            </a:r>
          </a:p>
          <a:p>
            <a:pPr marL="0" indent="0" defTabSz="642915">
              <a:spcBef>
                <a:spcPct val="20000"/>
              </a:spcBef>
              <a:buClr>
                <a:srgbClr val="0432FF"/>
              </a:buClr>
              <a:buNone/>
            </a:pPr>
            <a:endParaRPr lang="en-US" kern="1200" dirty="0">
              <a:solidFill>
                <a:srgbClr val="292934"/>
              </a:solidFill>
              <a:latin typeface="Calibri" panose="020F0502020204030204" pitchFamily="34" charset="0"/>
              <a:cs typeface="Calibri" panose="020F0502020204030204" pitchFamily="34" charset="0"/>
            </a:endParaRPr>
          </a:p>
        </p:txBody>
      </p:sp>
      <p:sp>
        <p:nvSpPr>
          <p:cNvPr id="294" name="11"/>
          <p:cNvSpPr txBox="1"/>
          <p:nvPr/>
        </p:nvSpPr>
        <p:spPr>
          <a:xfrm>
            <a:off x="10277281" y="6561700"/>
            <a:ext cx="72200" cy="461729"/>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800">
                <a:latin typeface="Calibri"/>
                <a:ea typeface="Calibri"/>
                <a:cs typeface="Calibri"/>
                <a:sym typeface="Calibri"/>
              </a:defRPr>
            </a:lvl1pPr>
          </a:lstStyle>
          <a:p>
            <a:endParaRPr lang="en-US" sz="1266" dirty="0"/>
          </a:p>
          <a:p>
            <a:endParaRPr sz="1266" dirty="0"/>
          </a:p>
        </p:txBody>
      </p:sp>
      <p:pic>
        <p:nvPicPr>
          <p:cNvPr id="5" name="Arizona logo.jpg" descr="Arizona logo.jpg">
            <a:extLst>
              <a:ext uri="{FF2B5EF4-FFF2-40B4-BE49-F238E27FC236}">
                <a16:creationId xmlns:a16="http://schemas.microsoft.com/office/drawing/2014/main" id="{715C556C-E788-D246-817D-E70D14F9E862}"/>
              </a:ext>
            </a:extLst>
          </p:cNvPr>
          <p:cNvPicPr>
            <a:picLocks noChangeAspect="1"/>
          </p:cNvPicPr>
          <p:nvPr/>
        </p:nvPicPr>
        <p:blipFill>
          <a:blip r:embed="rId2"/>
          <a:stretch>
            <a:fillRect/>
          </a:stretch>
        </p:blipFill>
        <p:spPr>
          <a:xfrm>
            <a:off x="8440621" y="6382258"/>
            <a:ext cx="1728663" cy="410306"/>
          </a:xfrm>
          <a:prstGeom prst="rect">
            <a:avLst/>
          </a:prstGeom>
          <a:ln w="12700">
            <a:miter lim="400000"/>
          </a:ln>
        </p:spPr>
      </p:pic>
      <p:pic>
        <p:nvPicPr>
          <p:cNvPr id="6" name="eller.gif" descr="eller.gif">
            <a:extLst>
              <a:ext uri="{FF2B5EF4-FFF2-40B4-BE49-F238E27FC236}">
                <a16:creationId xmlns:a16="http://schemas.microsoft.com/office/drawing/2014/main" id="{0C6BBBC8-7152-9D46-B5F6-EA7D3E47003E}"/>
              </a:ext>
            </a:extLst>
          </p:cNvPr>
          <p:cNvPicPr>
            <a:picLocks noChangeAspect="1"/>
          </p:cNvPicPr>
          <p:nvPr/>
        </p:nvPicPr>
        <p:blipFill>
          <a:blip r:embed="rId3"/>
          <a:stretch>
            <a:fillRect/>
          </a:stretch>
        </p:blipFill>
        <p:spPr>
          <a:xfrm>
            <a:off x="10390619" y="6375183"/>
            <a:ext cx="1647567" cy="373034"/>
          </a:xfrm>
          <a:prstGeom prst="rect">
            <a:avLst/>
          </a:prstGeom>
          <a:ln w="12700">
            <a:miter lim="400000"/>
          </a:ln>
        </p:spPr>
      </p:pic>
    </p:spTree>
    <p:extLst>
      <p:ext uri="{BB962C8B-B14F-4D97-AF65-F5344CB8AC3E}">
        <p14:creationId xmlns:p14="http://schemas.microsoft.com/office/powerpoint/2010/main" val="2552604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Hypotheses (cont.)"/>
          <p:cNvSpPr txBox="1">
            <a:spLocks noGrp="1"/>
          </p:cNvSpPr>
          <p:nvPr>
            <p:ph type="title" idx="4294967295"/>
          </p:nvPr>
        </p:nvSpPr>
        <p:spPr>
          <a:xfrm>
            <a:off x="1517038" y="358815"/>
            <a:ext cx="9144000" cy="983848"/>
          </a:xfrm>
          <a:prstGeom prst="rect">
            <a:avLst/>
          </a:prstGeom>
          <a:solidFill>
            <a:srgbClr val="D5D5EF"/>
          </a:solidFill>
        </p:spPr>
        <p:txBody>
          <a:bodyPr>
            <a:normAutofit fontScale="90000"/>
          </a:bodyPr>
          <a:lstStyle>
            <a:lvl1pPr indent="228600" algn="l">
              <a:defRPr sz="4000">
                <a:latin typeface="Calibri"/>
                <a:ea typeface="Calibri"/>
                <a:cs typeface="Calibri"/>
                <a:sym typeface="Calibri"/>
              </a:defRPr>
            </a:lvl1pPr>
          </a:lstStyle>
          <a:p>
            <a:r>
              <a:rPr lang="en-US" dirty="0">
                <a:latin typeface="Calibri" panose="020F0502020204030204" pitchFamily="34" charset="0"/>
                <a:cs typeface="Calibri" panose="020F0502020204030204" pitchFamily="34" charset="0"/>
              </a:rPr>
              <a:t>Classification of Algorithms - Based on Technique </a:t>
            </a:r>
            <a:endParaRPr dirty="0"/>
          </a:p>
        </p:txBody>
      </p:sp>
      <p:sp>
        <p:nvSpPr>
          <p:cNvPr id="294" name="11"/>
          <p:cNvSpPr txBox="1"/>
          <p:nvPr/>
        </p:nvSpPr>
        <p:spPr>
          <a:xfrm>
            <a:off x="10277281" y="6561700"/>
            <a:ext cx="72200" cy="461729"/>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800">
                <a:latin typeface="Calibri"/>
                <a:ea typeface="Calibri"/>
                <a:cs typeface="Calibri"/>
                <a:sym typeface="Calibri"/>
              </a:defRPr>
            </a:lvl1pPr>
          </a:lstStyle>
          <a:p>
            <a:endParaRPr lang="en-US" sz="1266" dirty="0"/>
          </a:p>
          <a:p>
            <a:endParaRPr sz="1266" dirty="0"/>
          </a:p>
        </p:txBody>
      </p:sp>
      <p:graphicFrame>
        <p:nvGraphicFramePr>
          <p:cNvPr id="5" name="Table 4"/>
          <p:cNvGraphicFramePr>
            <a:graphicFrameLocks noGrp="1"/>
          </p:cNvGraphicFramePr>
          <p:nvPr/>
        </p:nvGraphicFramePr>
        <p:xfrm>
          <a:off x="1652951" y="1528339"/>
          <a:ext cx="8872174" cy="4358080"/>
        </p:xfrm>
        <a:graphic>
          <a:graphicData uri="http://schemas.openxmlformats.org/drawingml/2006/table">
            <a:tbl>
              <a:tblPr>
                <a:tableStyleId>{69CF1AB2-1976-4502-BF36-3FF5EA218861}</a:tableStyleId>
              </a:tblPr>
              <a:tblGrid>
                <a:gridCol w="1722680">
                  <a:extLst>
                    <a:ext uri="{9D8B030D-6E8A-4147-A177-3AD203B41FA5}">
                      <a16:colId xmlns:a16="http://schemas.microsoft.com/office/drawing/2014/main" val="20000"/>
                    </a:ext>
                  </a:extLst>
                </a:gridCol>
                <a:gridCol w="2670726">
                  <a:extLst>
                    <a:ext uri="{9D8B030D-6E8A-4147-A177-3AD203B41FA5}">
                      <a16:colId xmlns:a16="http://schemas.microsoft.com/office/drawing/2014/main" val="20001"/>
                    </a:ext>
                  </a:extLst>
                </a:gridCol>
                <a:gridCol w="2288422">
                  <a:extLst>
                    <a:ext uri="{9D8B030D-6E8A-4147-A177-3AD203B41FA5}">
                      <a16:colId xmlns:a16="http://schemas.microsoft.com/office/drawing/2014/main" val="20002"/>
                    </a:ext>
                  </a:extLst>
                </a:gridCol>
                <a:gridCol w="2190346">
                  <a:extLst>
                    <a:ext uri="{9D8B030D-6E8A-4147-A177-3AD203B41FA5}">
                      <a16:colId xmlns:a16="http://schemas.microsoft.com/office/drawing/2014/main" val="20003"/>
                    </a:ext>
                  </a:extLst>
                </a:gridCol>
              </a:tblGrid>
              <a:tr h="257175">
                <a:tc>
                  <a:txBody>
                    <a:bodyPr/>
                    <a:lstStyle/>
                    <a:p>
                      <a:pPr marL="0" marR="0">
                        <a:spcBef>
                          <a:spcPts val="0"/>
                        </a:spcBef>
                        <a:spcAft>
                          <a:spcPts val="0"/>
                        </a:spcAft>
                      </a:pPr>
                      <a:r>
                        <a:rPr lang="en-US" sz="800" dirty="0">
                          <a:effectLst/>
                          <a:latin typeface="Calibri" panose="020F0502020204030204" pitchFamily="34" charset="0"/>
                          <a:cs typeface="Calibri" panose="020F0502020204030204" pitchFamily="34" charset="0"/>
                        </a:rPr>
                        <a:t> </a:t>
                      </a:r>
                      <a:endParaRPr lang="en-US" sz="1100" dirty="0">
                        <a:effectLst/>
                        <a:latin typeface="Calibri" panose="020F0502020204030204" pitchFamily="34" charset="0"/>
                        <a:ea typeface="Times New Roman"/>
                        <a:cs typeface="Calibri" panose="020F0502020204030204" pitchFamily="34" charset="0"/>
                      </a:endParaRPr>
                    </a:p>
                  </a:txBody>
                  <a:tcPr marL="46759" marR="46759" marT="0" marB="0"/>
                </a:tc>
                <a:tc>
                  <a:txBody>
                    <a:bodyPr/>
                    <a:lstStyle/>
                    <a:p>
                      <a:pPr marL="0" marR="0" algn="ctr">
                        <a:spcBef>
                          <a:spcPts val="0"/>
                        </a:spcBef>
                        <a:spcAft>
                          <a:spcPts val="0"/>
                        </a:spcAft>
                      </a:pPr>
                      <a:r>
                        <a:rPr lang="en-US" sz="1700" b="1" dirty="0">
                          <a:effectLst/>
                          <a:latin typeface="Calibri" panose="020F0502020204030204" pitchFamily="34" charset="0"/>
                          <a:cs typeface="Calibri" panose="020F0502020204030204" pitchFamily="34" charset="0"/>
                        </a:rPr>
                        <a:t>Characteristics</a:t>
                      </a:r>
                      <a:endParaRPr lang="en-US" sz="2500" b="1" dirty="0">
                        <a:effectLst/>
                        <a:latin typeface="Calibri" panose="020F0502020204030204" pitchFamily="34" charset="0"/>
                        <a:ea typeface="Times New Roman"/>
                        <a:cs typeface="Calibri" panose="020F0502020204030204" pitchFamily="34" charset="0"/>
                      </a:endParaRPr>
                    </a:p>
                  </a:txBody>
                  <a:tcPr marL="46759" marR="46759" marT="0" marB="0"/>
                </a:tc>
                <a:tc>
                  <a:txBody>
                    <a:bodyPr/>
                    <a:lstStyle/>
                    <a:p>
                      <a:pPr marL="0" marR="0" algn="ctr">
                        <a:spcBef>
                          <a:spcPts val="0"/>
                        </a:spcBef>
                        <a:spcAft>
                          <a:spcPts val="0"/>
                        </a:spcAft>
                      </a:pPr>
                      <a:r>
                        <a:rPr lang="en-US" sz="1700" b="1" dirty="0">
                          <a:effectLst/>
                          <a:latin typeface="Calibri" panose="020F0502020204030204" pitchFamily="34" charset="0"/>
                          <a:cs typeface="Calibri" panose="020F0502020204030204" pitchFamily="34" charset="0"/>
                        </a:rPr>
                        <a:t>Pro</a:t>
                      </a:r>
                      <a:endParaRPr lang="en-US" sz="2500" b="1" dirty="0">
                        <a:effectLst/>
                        <a:latin typeface="Calibri" panose="020F0502020204030204" pitchFamily="34" charset="0"/>
                        <a:ea typeface="Times New Roman"/>
                        <a:cs typeface="Calibri" panose="020F0502020204030204" pitchFamily="34" charset="0"/>
                      </a:endParaRPr>
                    </a:p>
                  </a:txBody>
                  <a:tcPr marL="46759" marR="46759" marT="0" marB="0"/>
                </a:tc>
                <a:tc>
                  <a:txBody>
                    <a:bodyPr/>
                    <a:lstStyle/>
                    <a:p>
                      <a:pPr marL="0" marR="0" algn="ctr">
                        <a:spcBef>
                          <a:spcPts val="0"/>
                        </a:spcBef>
                        <a:spcAft>
                          <a:spcPts val="0"/>
                        </a:spcAft>
                      </a:pPr>
                      <a:r>
                        <a:rPr lang="en-US" sz="1700" b="1" dirty="0">
                          <a:effectLst/>
                          <a:latin typeface="Calibri" panose="020F0502020204030204" pitchFamily="34" charset="0"/>
                          <a:cs typeface="Calibri" panose="020F0502020204030204" pitchFamily="34" charset="0"/>
                        </a:rPr>
                        <a:t>Con</a:t>
                      </a:r>
                      <a:endParaRPr lang="en-US" sz="2500" b="1" dirty="0">
                        <a:effectLst/>
                        <a:latin typeface="Calibri" panose="020F0502020204030204" pitchFamily="34" charset="0"/>
                        <a:ea typeface="Times New Roman"/>
                        <a:cs typeface="Calibri" panose="020F0502020204030204" pitchFamily="34" charset="0"/>
                      </a:endParaRPr>
                    </a:p>
                  </a:txBody>
                  <a:tcPr marL="46759" marR="46759" marT="0" marB="0"/>
                </a:tc>
                <a:extLst>
                  <a:ext uri="{0D108BD9-81ED-4DB2-BD59-A6C34878D82A}">
                    <a16:rowId xmlns:a16="http://schemas.microsoft.com/office/drawing/2014/main" val="10000"/>
                  </a:ext>
                </a:extLst>
              </a:tr>
              <a:tr h="906106">
                <a:tc>
                  <a:txBody>
                    <a:bodyPr/>
                    <a:lstStyle/>
                    <a:p>
                      <a:pPr marL="0" marR="0">
                        <a:spcBef>
                          <a:spcPts val="0"/>
                        </a:spcBef>
                        <a:spcAft>
                          <a:spcPts val="0"/>
                        </a:spcAft>
                      </a:pPr>
                      <a:r>
                        <a:rPr lang="en-US" sz="1300" b="1" dirty="0">
                          <a:effectLst/>
                          <a:latin typeface="Calibri" panose="020F0502020204030204" pitchFamily="34" charset="0"/>
                          <a:cs typeface="Calibri" panose="020F0502020204030204" pitchFamily="34" charset="0"/>
                        </a:rPr>
                        <a:t>Statistical Techniques</a:t>
                      </a:r>
                    </a:p>
                    <a:p>
                      <a:pPr marL="0" marR="0">
                        <a:spcBef>
                          <a:spcPts val="0"/>
                        </a:spcBef>
                        <a:spcAft>
                          <a:spcPts val="0"/>
                        </a:spcAft>
                      </a:pPr>
                      <a:r>
                        <a:rPr lang="en-US" sz="1000" b="1" dirty="0">
                          <a:effectLst/>
                          <a:latin typeface="Calibri" panose="020F0502020204030204" pitchFamily="34" charset="0"/>
                          <a:cs typeface="Calibri" panose="020F0502020204030204" pitchFamily="34" charset="0"/>
                        </a:rPr>
                        <a:t>e.g. regression analysis</a:t>
                      </a:r>
                      <a:endParaRPr lang="en-US" sz="1400" b="1" dirty="0">
                        <a:effectLst/>
                        <a:latin typeface="Calibri" panose="020F0502020204030204" pitchFamily="34" charset="0"/>
                        <a:ea typeface="Times New Roman"/>
                        <a:cs typeface="Calibri" panose="020F0502020204030204" pitchFamily="34" charset="0"/>
                      </a:endParaRPr>
                    </a:p>
                  </a:txBody>
                  <a:tcPr marL="46759" marR="46759" marT="0" marB="0" anchor="ctr"/>
                </a:tc>
                <a:tc>
                  <a:txBody>
                    <a:bodyPr/>
                    <a:lstStyle/>
                    <a:p>
                      <a:pPr marL="0" marR="0" lvl="0" indent="-182880" algn="l" defTabSz="914400" rtl="0" eaLnBrk="1" latinLnBrk="0" hangingPunct="1">
                        <a:spcBef>
                          <a:spcPts val="0"/>
                        </a:spcBef>
                        <a:spcAft>
                          <a:spcPts val="0"/>
                        </a:spcAft>
                        <a:buClr>
                          <a:srgbClr val="0432FF"/>
                        </a:buClr>
                        <a:buFont typeface="LucidaGrande" charset="0"/>
                        <a:buChar char="‣"/>
                        <a:tabLst>
                          <a:tab pos="194310" algn="l"/>
                        </a:tabLst>
                      </a:pPr>
                      <a:r>
                        <a:rPr lang="en-US" sz="1100" kern="1200" dirty="0">
                          <a:solidFill>
                            <a:schemeClr val="dk1"/>
                          </a:solidFill>
                          <a:effectLst/>
                          <a:latin typeface="Calibri" panose="020F0502020204030204" pitchFamily="34" charset="0"/>
                          <a:ea typeface="+mn-ea"/>
                          <a:cs typeface="Calibri" panose="020F0502020204030204" pitchFamily="34" charset="0"/>
                        </a:rPr>
                        <a:t>usually involves numbers</a:t>
                      </a:r>
                    </a:p>
                    <a:p>
                      <a:pPr marL="0" marR="0" lvl="0" indent="-182880" algn="l" defTabSz="914400" rtl="0" eaLnBrk="1" latinLnBrk="0" hangingPunct="1">
                        <a:spcBef>
                          <a:spcPts val="0"/>
                        </a:spcBef>
                        <a:spcAft>
                          <a:spcPts val="0"/>
                        </a:spcAft>
                        <a:buClr>
                          <a:srgbClr val="0432FF"/>
                        </a:buClr>
                        <a:buFont typeface="LucidaGrande" charset="0"/>
                        <a:buChar char="‣"/>
                        <a:tabLst>
                          <a:tab pos="194310" algn="l"/>
                        </a:tabLst>
                      </a:pPr>
                      <a:r>
                        <a:rPr lang="en-US" sz="1100" kern="1200" dirty="0">
                          <a:solidFill>
                            <a:schemeClr val="dk1"/>
                          </a:solidFill>
                          <a:effectLst/>
                          <a:latin typeface="Calibri" panose="020F0502020204030204" pitchFamily="34" charset="0"/>
                          <a:ea typeface="+mn-ea"/>
                          <a:cs typeface="Calibri" panose="020F0502020204030204" pitchFamily="34" charset="0"/>
                        </a:rPr>
                        <a:t>make strong assumptions about your model, e.g. normal distribution</a:t>
                      </a:r>
                    </a:p>
                  </a:txBody>
                  <a:tcPr marL="46759" marR="46759" marT="0" marB="0"/>
                </a:tc>
                <a:tc>
                  <a:txBody>
                    <a:bodyPr/>
                    <a:lstStyle/>
                    <a:p>
                      <a:pPr marL="0" marR="0" lvl="0" indent="-182880" algn="l" defTabSz="914400" rtl="0" eaLnBrk="1" latinLnBrk="0" hangingPunct="1">
                        <a:lnSpc>
                          <a:spcPct val="100000"/>
                        </a:lnSpc>
                        <a:spcBef>
                          <a:spcPts val="0"/>
                        </a:spcBef>
                        <a:spcAft>
                          <a:spcPts val="0"/>
                        </a:spcAft>
                        <a:buClr>
                          <a:srgbClr val="0432FF"/>
                        </a:buClr>
                        <a:buSzTx/>
                        <a:buFont typeface="LucidaGrande" charset="0"/>
                        <a:buChar char="‣"/>
                        <a:tabLst>
                          <a:tab pos="194310" algn="l"/>
                        </a:tabLst>
                      </a:pPr>
                      <a:r>
                        <a:rPr lang="en-US" sz="1100" b="0" i="0" u="none" strike="noStrike" kern="1200" cap="none" spc="0" baseline="0" dirty="0">
                          <a:ln>
                            <a:noFill/>
                          </a:ln>
                          <a:solidFill>
                            <a:schemeClr val="dk1"/>
                          </a:solidFill>
                          <a:effectLst/>
                          <a:uFillTx/>
                          <a:latin typeface="Calibri" panose="020F0502020204030204" pitchFamily="34" charset="0"/>
                          <a:ea typeface="+mn-ea"/>
                          <a:cs typeface="Calibri" panose="020F0502020204030204" pitchFamily="34" charset="0"/>
                          <a:sym typeface="Helvetica Light"/>
                        </a:rPr>
                        <a:t>elegant, theory based</a:t>
                      </a:r>
                    </a:p>
                    <a:p>
                      <a:pPr marL="0" marR="0" lvl="0" indent="-182880" algn="l" defTabSz="914400" rtl="0" eaLnBrk="1" latinLnBrk="0" hangingPunct="1">
                        <a:lnSpc>
                          <a:spcPct val="100000"/>
                        </a:lnSpc>
                        <a:spcBef>
                          <a:spcPts val="0"/>
                        </a:spcBef>
                        <a:spcAft>
                          <a:spcPts val="0"/>
                        </a:spcAft>
                        <a:buClr>
                          <a:srgbClr val="0432FF"/>
                        </a:buClr>
                        <a:buSzTx/>
                        <a:buFont typeface="LucidaGrande" charset="0"/>
                        <a:buChar char="‣"/>
                        <a:tabLst>
                          <a:tab pos="194310" algn="l"/>
                        </a:tabLst>
                      </a:pPr>
                      <a:r>
                        <a:rPr lang="en-US" sz="1100" b="0" i="0" u="none" strike="noStrike" kern="1200" cap="none" spc="0" baseline="0" dirty="0">
                          <a:ln>
                            <a:noFill/>
                          </a:ln>
                          <a:solidFill>
                            <a:schemeClr val="dk1"/>
                          </a:solidFill>
                          <a:effectLst/>
                          <a:uFillTx/>
                          <a:latin typeface="Calibri" panose="020F0502020204030204" pitchFamily="34" charset="0"/>
                          <a:ea typeface="+mn-ea"/>
                          <a:cs typeface="Calibri" panose="020F0502020204030204" pitchFamily="34" charset="0"/>
                          <a:sym typeface="Helvetica Light"/>
                        </a:rPr>
                        <a:t>usually fast to train and test</a:t>
                      </a:r>
                    </a:p>
                    <a:p>
                      <a:pPr marL="0" marR="0" lvl="0" indent="-182880" algn="l" defTabSz="914400" rtl="0" eaLnBrk="1" latinLnBrk="0" hangingPunct="1">
                        <a:lnSpc>
                          <a:spcPct val="100000"/>
                        </a:lnSpc>
                        <a:spcBef>
                          <a:spcPts val="0"/>
                        </a:spcBef>
                        <a:spcAft>
                          <a:spcPts val="0"/>
                        </a:spcAft>
                        <a:buClr>
                          <a:srgbClr val="0432FF"/>
                        </a:buClr>
                        <a:buSzTx/>
                        <a:buFont typeface="LucidaGrande" charset="0"/>
                        <a:buChar char="‣"/>
                        <a:tabLst>
                          <a:tab pos="194310" algn="l"/>
                        </a:tabLst>
                      </a:pPr>
                      <a:r>
                        <a:rPr lang="en-US" sz="1100" b="0" i="0" u="none" strike="noStrike" kern="1200" cap="none" spc="0" baseline="0" dirty="0">
                          <a:ln>
                            <a:noFill/>
                          </a:ln>
                          <a:solidFill>
                            <a:schemeClr val="dk1"/>
                          </a:solidFill>
                          <a:effectLst/>
                          <a:uFillTx/>
                          <a:latin typeface="Calibri" panose="020F0502020204030204" pitchFamily="34" charset="0"/>
                          <a:ea typeface="+mn-ea"/>
                          <a:cs typeface="Calibri" panose="020F0502020204030204" pitchFamily="34" charset="0"/>
                          <a:sym typeface="Helvetica Light"/>
                        </a:rPr>
                        <a:t>accurate</a:t>
                      </a:r>
                    </a:p>
                    <a:p>
                      <a:pPr marL="0" marR="0" lvl="0" indent="-182880" algn="l" defTabSz="914400" rtl="0" eaLnBrk="1" latinLnBrk="0" hangingPunct="1">
                        <a:lnSpc>
                          <a:spcPct val="100000"/>
                        </a:lnSpc>
                        <a:spcBef>
                          <a:spcPts val="0"/>
                        </a:spcBef>
                        <a:spcAft>
                          <a:spcPts val="0"/>
                        </a:spcAft>
                        <a:buClr>
                          <a:srgbClr val="0432FF"/>
                        </a:buClr>
                        <a:buSzTx/>
                        <a:buFont typeface="LucidaGrande" charset="0"/>
                        <a:buChar char="‣"/>
                        <a:tabLst>
                          <a:tab pos="194310" algn="l"/>
                        </a:tabLst>
                      </a:pPr>
                      <a:r>
                        <a:rPr lang="en-US" sz="1100" b="0" i="0" u="none" strike="noStrike" kern="1200" cap="none" spc="0" baseline="0" dirty="0">
                          <a:ln>
                            <a:noFill/>
                          </a:ln>
                          <a:solidFill>
                            <a:schemeClr val="dk1"/>
                          </a:solidFill>
                          <a:effectLst/>
                          <a:uFillTx/>
                          <a:latin typeface="Calibri" panose="020F0502020204030204" pitchFamily="34" charset="0"/>
                          <a:ea typeface="+mn-ea"/>
                          <a:cs typeface="Calibri" panose="020F0502020204030204" pitchFamily="34" charset="0"/>
                          <a:sym typeface="Helvetica Light"/>
                        </a:rPr>
                        <a:t>tools available (SPSS, SAS, Minitab)</a:t>
                      </a:r>
                    </a:p>
                    <a:p>
                      <a:pPr marL="0" marR="0" lvl="0" indent="-182880" algn="l" defTabSz="914400" rtl="0" eaLnBrk="1" latinLnBrk="0" hangingPunct="1">
                        <a:lnSpc>
                          <a:spcPct val="100000"/>
                        </a:lnSpc>
                        <a:spcBef>
                          <a:spcPts val="0"/>
                        </a:spcBef>
                        <a:spcAft>
                          <a:spcPts val="0"/>
                        </a:spcAft>
                        <a:buClr>
                          <a:srgbClr val="0432FF"/>
                        </a:buClr>
                        <a:buSzTx/>
                        <a:buFont typeface="LucidaGrande" charset="0"/>
                        <a:buChar char="‣"/>
                        <a:tabLst>
                          <a:tab pos="194310" algn="l"/>
                        </a:tabLst>
                      </a:pPr>
                      <a:r>
                        <a:rPr lang="en-US" sz="1100" b="0" i="0" u="none" strike="noStrike" kern="1200" cap="none" spc="0" baseline="0" dirty="0">
                          <a:ln>
                            <a:noFill/>
                          </a:ln>
                          <a:solidFill>
                            <a:schemeClr val="dk1"/>
                          </a:solidFill>
                          <a:effectLst/>
                          <a:uFillTx/>
                          <a:latin typeface="Calibri" panose="020F0502020204030204" pitchFamily="34" charset="0"/>
                          <a:ea typeface="+mn-ea"/>
                          <a:cs typeface="Calibri" panose="020F0502020204030204" pitchFamily="34" charset="0"/>
                          <a:sym typeface="Helvetica Light"/>
                        </a:rPr>
                        <a:t>results easy to understand</a:t>
                      </a:r>
                    </a:p>
                  </a:txBody>
                  <a:tcPr marL="46759" marR="46759" marT="0" marB="0"/>
                </a:tc>
                <a:tc>
                  <a:txBody>
                    <a:bodyPr/>
                    <a:lstStyle/>
                    <a:p>
                      <a:pPr marL="0" marR="0" lvl="0" indent="-182880" algn="l" defTabSz="914400" rtl="0" eaLnBrk="1" latinLnBrk="0" hangingPunct="1">
                        <a:lnSpc>
                          <a:spcPct val="100000"/>
                        </a:lnSpc>
                        <a:spcBef>
                          <a:spcPts val="0"/>
                        </a:spcBef>
                        <a:spcAft>
                          <a:spcPts val="0"/>
                        </a:spcAft>
                        <a:buClr>
                          <a:srgbClr val="0432FF"/>
                        </a:buClr>
                        <a:buSzTx/>
                        <a:buFont typeface="LucidaGrande" charset="0"/>
                        <a:buChar char="‣"/>
                        <a:tabLst>
                          <a:tab pos="194310" algn="l"/>
                        </a:tabLst>
                      </a:pPr>
                      <a:r>
                        <a:rPr lang="en-US" sz="1100" b="0" i="0" u="none" strike="noStrike" kern="1200" cap="none" spc="0" baseline="0" dirty="0">
                          <a:ln>
                            <a:noFill/>
                          </a:ln>
                          <a:solidFill>
                            <a:schemeClr val="dk1"/>
                          </a:solidFill>
                          <a:effectLst/>
                          <a:uFillTx/>
                          <a:latin typeface="Calibri" panose="020F0502020204030204" pitchFamily="34" charset="0"/>
                          <a:ea typeface="+mn-ea"/>
                          <a:cs typeface="Calibri" panose="020F0502020204030204" pitchFamily="34" charset="0"/>
                          <a:sym typeface="Helvetica Light"/>
                        </a:rPr>
                        <a:t>you need to know what to apply when</a:t>
                      </a:r>
                    </a:p>
                    <a:p>
                      <a:pPr marL="0" marR="0" lvl="0" indent="-182880" algn="l" defTabSz="914400" rtl="0" eaLnBrk="1" latinLnBrk="0" hangingPunct="1">
                        <a:lnSpc>
                          <a:spcPct val="100000"/>
                        </a:lnSpc>
                        <a:spcBef>
                          <a:spcPts val="0"/>
                        </a:spcBef>
                        <a:spcAft>
                          <a:spcPts val="0"/>
                        </a:spcAft>
                        <a:buClr>
                          <a:srgbClr val="0432FF"/>
                        </a:buClr>
                        <a:buSzTx/>
                        <a:buFont typeface="LucidaGrande" charset="0"/>
                        <a:buChar char="‣"/>
                        <a:tabLst>
                          <a:tab pos="194310" algn="l"/>
                        </a:tabLst>
                      </a:pPr>
                      <a:r>
                        <a:rPr lang="en-US" sz="1100" b="0" i="0" u="none" strike="noStrike" kern="1200" cap="none" spc="0" baseline="0" dirty="0">
                          <a:ln>
                            <a:noFill/>
                          </a:ln>
                          <a:solidFill>
                            <a:schemeClr val="dk1"/>
                          </a:solidFill>
                          <a:effectLst/>
                          <a:uFillTx/>
                          <a:latin typeface="Calibri" panose="020F0502020204030204" pitchFamily="34" charset="0"/>
                          <a:ea typeface="+mn-ea"/>
                          <a:cs typeface="Calibri" panose="020F0502020204030204" pitchFamily="34" charset="0"/>
                          <a:sym typeface="Helvetica Light"/>
                        </a:rPr>
                        <a:t>need to be a good statistician (not an exact art :-) )</a:t>
                      </a:r>
                    </a:p>
                  </a:txBody>
                  <a:tcPr marL="46759" marR="46759" marT="0" marB="0"/>
                </a:tc>
                <a:extLst>
                  <a:ext uri="{0D108BD9-81ED-4DB2-BD59-A6C34878D82A}">
                    <a16:rowId xmlns:a16="http://schemas.microsoft.com/office/drawing/2014/main" val="10001"/>
                  </a:ext>
                </a:extLst>
              </a:tr>
              <a:tr h="929974">
                <a:tc>
                  <a:txBody>
                    <a:bodyPr/>
                    <a:lstStyle/>
                    <a:p>
                      <a:pPr marL="0" marR="0">
                        <a:spcBef>
                          <a:spcPts val="0"/>
                        </a:spcBef>
                        <a:spcAft>
                          <a:spcPts val="0"/>
                        </a:spcAft>
                      </a:pPr>
                      <a:r>
                        <a:rPr lang="en-US" sz="1300" b="1" dirty="0">
                          <a:effectLst/>
                          <a:latin typeface="Calibri" panose="020F0502020204030204" pitchFamily="34" charset="0"/>
                          <a:cs typeface="Calibri" panose="020F0502020204030204" pitchFamily="34" charset="0"/>
                        </a:rPr>
                        <a:t>Symbolic Learning</a:t>
                      </a:r>
                    </a:p>
                    <a:p>
                      <a:pPr marL="0" marR="0">
                        <a:spcBef>
                          <a:spcPts val="0"/>
                        </a:spcBef>
                        <a:spcAft>
                          <a:spcPts val="0"/>
                        </a:spcAft>
                      </a:pPr>
                      <a:r>
                        <a:rPr lang="en-US" sz="1000" b="1" dirty="0">
                          <a:effectLst/>
                          <a:latin typeface="Calibri" panose="020F0502020204030204" pitchFamily="34" charset="0"/>
                          <a:cs typeface="Calibri" panose="020F0502020204030204" pitchFamily="34" charset="0"/>
                        </a:rPr>
                        <a:t>e.g. decision trees (ID3)</a:t>
                      </a:r>
                      <a:endParaRPr lang="en-US" sz="1400" b="1" dirty="0">
                        <a:effectLst/>
                        <a:latin typeface="Calibri" panose="020F0502020204030204" pitchFamily="34" charset="0"/>
                        <a:ea typeface="Times New Roman"/>
                        <a:cs typeface="Calibri" panose="020F0502020204030204" pitchFamily="34" charset="0"/>
                      </a:endParaRPr>
                    </a:p>
                  </a:txBody>
                  <a:tcPr marL="46759" marR="46759" marT="0" marB="0" anchor="ctr"/>
                </a:tc>
                <a:tc>
                  <a:txBody>
                    <a:bodyPr/>
                    <a:lstStyle/>
                    <a:p>
                      <a:pPr marL="0" marR="0" lvl="0" indent="-182880" algn="l" defTabSz="914400" rtl="0" eaLnBrk="1" latinLnBrk="0" hangingPunct="1">
                        <a:lnSpc>
                          <a:spcPct val="100000"/>
                        </a:lnSpc>
                        <a:spcBef>
                          <a:spcPts val="0"/>
                        </a:spcBef>
                        <a:spcAft>
                          <a:spcPts val="0"/>
                        </a:spcAft>
                        <a:buClr>
                          <a:srgbClr val="0432FF"/>
                        </a:buClr>
                        <a:buSzTx/>
                        <a:buFont typeface="LucidaGrande" charset="0"/>
                        <a:buChar char="‣"/>
                        <a:tabLst>
                          <a:tab pos="194310" algn="l"/>
                        </a:tabLst>
                      </a:pPr>
                      <a:r>
                        <a:rPr lang="en-US" sz="1100" b="0" i="0" u="none" strike="noStrike" kern="1200" cap="none" spc="0" baseline="0" dirty="0">
                          <a:ln>
                            <a:noFill/>
                          </a:ln>
                          <a:solidFill>
                            <a:schemeClr val="dk1"/>
                          </a:solidFill>
                          <a:effectLst/>
                          <a:uFillTx/>
                          <a:latin typeface="Calibri" panose="020F0502020204030204" pitchFamily="34" charset="0"/>
                          <a:ea typeface="+mn-ea"/>
                          <a:cs typeface="Calibri" panose="020F0502020204030204" pitchFamily="34" charset="0"/>
                          <a:sym typeface="Helvetica Light"/>
                        </a:rPr>
                        <a:t>roots in AI</a:t>
                      </a:r>
                    </a:p>
                    <a:p>
                      <a:pPr marL="0" marR="0" lvl="0" indent="-182880" algn="l" defTabSz="914400" rtl="0" eaLnBrk="1" latinLnBrk="0" hangingPunct="1">
                        <a:lnSpc>
                          <a:spcPct val="100000"/>
                        </a:lnSpc>
                        <a:spcBef>
                          <a:spcPts val="0"/>
                        </a:spcBef>
                        <a:spcAft>
                          <a:spcPts val="0"/>
                        </a:spcAft>
                        <a:buClr>
                          <a:srgbClr val="0432FF"/>
                        </a:buClr>
                        <a:buSzTx/>
                        <a:buFont typeface="LucidaGrande" charset="0"/>
                        <a:buChar char="‣"/>
                        <a:tabLst>
                          <a:tab pos="194310" algn="l"/>
                        </a:tabLst>
                      </a:pPr>
                      <a:r>
                        <a:rPr lang="en-US" sz="1100" b="0" i="0" u="none" strike="noStrike" kern="1200" cap="none" spc="0" baseline="0" dirty="0">
                          <a:ln>
                            <a:noFill/>
                          </a:ln>
                          <a:solidFill>
                            <a:schemeClr val="dk1"/>
                          </a:solidFill>
                          <a:effectLst/>
                          <a:uFillTx/>
                          <a:latin typeface="Calibri" panose="020F0502020204030204" pitchFamily="34" charset="0"/>
                          <a:ea typeface="+mn-ea"/>
                          <a:cs typeface="Calibri" panose="020F0502020204030204" pitchFamily="34" charset="0"/>
                          <a:sym typeface="Helvetica Light"/>
                        </a:rPr>
                        <a:t>decision trees, rules</a:t>
                      </a:r>
                    </a:p>
                    <a:p>
                      <a:pPr marL="0" marR="0" lvl="0" indent="-182880" algn="l" defTabSz="914400" rtl="0" eaLnBrk="1" latinLnBrk="0" hangingPunct="1">
                        <a:lnSpc>
                          <a:spcPct val="100000"/>
                        </a:lnSpc>
                        <a:spcBef>
                          <a:spcPts val="0"/>
                        </a:spcBef>
                        <a:spcAft>
                          <a:spcPts val="0"/>
                        </a:spcAft>
                        <a:buClr>
                          <a:srgbClr val="0432FF"/>
                        </a:buClr>
                        <a:buSzTx/>
                        <a:buFont typeface="LucidaGrande" charset="0"/>
                        <a:buChar char="‣"/>
                        <a:tabLst>
                          <a:tab pos="194310" algn="l"/>
                        </a:tabLst>
                      </a:pPr>
                      <a:r>
                        <a:rPr lang="en-US" sz="1100" b="0" i="0" u="none" strike="noStrike" kern="1200" cap="none" spc="0" baseline="0" dirty="0">
                          <a:ln>
                            <a:noFill/>
                          </a:ln>
                          <a:solidFill>
                            <a:schemeClr val="dk1"/>
                          </a:solidFill>
                          <a:effectLst/>
                          <a:uFillTx/>
                          <a:latin typeface="Calibri" panose="020F0502020204030204" pitchFamily="34" charset="0"/>
                          <a:ea typeface="+mn-ea"/>
                          <a:cs typeface="Calibri" panose="020F0502020204030204" pitchFamily="34" charset="0"/>
                          <a:sym typeface="Helvetica Light"/>
                        </a:rPr>
                        <a:t>no assumptions made</a:t>
                      </a:r>
                    </a:p>
                    <a:p>
                      <a:pPr marL="0" marR="0" lvl="0" indent="-182880" algn="l" defTabSz="914400" rtl="0" eaLnBrk="1" latinLnBrk="0" hangingPunct="1">
                        <a:lnSpc>
                          <a:spcPct val="100000"/>
                        </a:lnSpc>
                        <a:spcBef>
                          <a:spcPts val="0"/>
                        </a:spcBef>
                        <a:spcAft>
                          <a:spcPts val="0"/>
                        </a:spcAft>
                        <a:buClr>
                          <a:srgbClr val="0432FF"/>
                        </a:buClr>
                        <a:buSzTx/>
                        <a:buFont typeface="LucidaGrande" charset="0"/>
                        <a:buChar char="‣"/>
                        <a:tabLst>
                          <a:tab pos="194310" algn="l"/>
                        </a:tabLst>
                      </a:pPr>
                      <a:r>
                        <a:rPr lang="en-US" sz="1100" b="0" i="0" u="none" strike="noStrike" kern="1200" cap="none" spc="0" baseline="0" dirty="0">
                          <a:ln>
                            <a:noFill/>
                          </a:ln>
                          <a:solidFill>
                            <a:schemeClr val="dk1"/>
                          </a:solidFill>
                          <a:effectLst/>
                          <a:uFillTx/>
                          <a:latin typeface="Calibri" panose="020F0502020204030204" pitchFamily="34" charset="0"/>
                          <a:ea typeface="+mn-ea"/>
                          <a:cs typeface="Calibri" panose="020F0502020204030204" pitchFamily="34" charset="0"/>
                          <a:sym typeface="Helvetica Light"/>
                        </a:rPr>
                        <a:t>intuitive</a:t>
                      </a:r>
                    </a:p>
                    <a:p>
                      <a:pPr marL="0" marR="0" lvl="0" indent="-182880" algn="l" defTabSz="914400" rtl="0" eaLnBrk="1" latinLnBrk="0" hangingPunct="1">
                        <a:lnSpc>
                          <a:spcPct val="100000"/>
                        </a:lnSpc>
                        <a:spcBef>
                          <a:spcPts val="0"/>
                        </a:spcBef>
                        <a:spcAft>
                          <a:spcPts val="0"/>
                        </a:spcAft>
                        <a:buClr>
                          <a:srgbClr val="0432FF"/>
                        </a:buClr>
                        <a:buSzTx/>
                        <a:buFont typeface="LucidaGrande" charset="0"/>
                        <a:buChar char="‣"/>
                        <a:tabLst>
                          <a:tab pos="194310" algn="l"/>
                        </a:tabLst>
                      </a:pPr>
                      <a:r>
                        <a:rPr lang="en-US" sz="1100" b="0" i="0" u="none" strike="noStrike" kern="1200" cap="none" spc="0" baseline="0" dirty="0">
                          <a:ln>
                            <a:noFill/>
                          </a:ln>
                          <a:solidFill>
                            <a:schemeClr val="dk1"/>
                          </a:solidFill>
                          <a:effectLst/>
                          <a:uFillTx/>
                          <a:latin typeface="Calibri" panose="020F0502020204030204" pitchFamily="34" charset="0"/>
                          <a:ea typeface="+mn-ea"/>
                          <a:cs typeface="Calibri" panose="020F0502020204030204" pitchFamily="34" charset="0"/>
                          <a:sym typeface="Helvetica Light"/>
                        </a:rPr>
                        <a:t>meaningful</a:t>
                      </a:r>
                    </a:p>
                  </a:txBody>
                  <a:tcPr marL="46759" marR="46759" marT="0" marB="0"/>
                </a:tc>
                <a:tc>
                  <a:txBody>
                    <a:bodyPr/>
                    <a:lstStyle/>
                    <a:p>
                      <a:pPr marL="0" marR="0" lvl="0" indent="-182880" algn="l" defTabSz="914400" rtl="0" eaLnBrk="1" latinLnBrk="0" hangingPunct="1">
                        <a:lnSpc>
                          <a:spcPct val="100000"/>
                        </a:lnSpc>
                        <a:spcBef>
                          <a:spcPts val="0"/>
                        </a:spcBef>
                        <a:spcAft>
                          <a:spcPts val="0"/>
                        </a:spcAft>
                        <a:buClr>
                          <a:srgbClr val="0432FF"/>
                        </a:buClr>
                        <a:buSzTx/>
                        <a:buFont typeface="LucidaGrande" charset="0"/>
                        <a:buChar char="‣"/>
                        <a:tabLst>
                          <a:tab pos="194310" algn="l"/>
                        </a:tabLst>
                      </a:pPr>
                      <a:r>
                        <a:rPr lang="en-US" sz="1100" b="0" i="0" u="none" strike="noStrike" kern="1200" cap="none" spc="0" baseline="0" dirty="0">
                          <a:ln>
                            <a:noFill/>
                          </a:ln>
                          <a:solidFill>
                            <a:schemeClr val="dk1"/>
                          </a:solidFill>
                          <a:effectLst/>
                          <a:uFillTx/>
                          <a:latin typeface="Calibri" panose="020F0502020204030204" pitchFamily="34" charset="0"/>
                          <a:ea typeface="+mn-ea"/>
                          <a:cs typeface="Calibri" panose="020F0502020204030204" pitchFamily="34" charset="0"/>
                          <a:sym typeface="Helvetica Light"/>
                        </a:rPr>
                        <a:t>very intuitive, easy to understand</a:t>
                      </a:r>
                    </a:p>
                    <a:p>
                      <a:pPr marL="0" marR="0" lvl="0" indent="-182880" algn="l" defTabSz="914400" rtl="0" eaLnBrk="1" latinLnBrk="0" hangingPunct="1">
                        <a:lnSpc>
                          <a:spcPct val="100000"/>
                        </a:lnSpc>
                        <a:spcBef>
                          <a:spcPts val="0"/>
                        </a:spcBef>
                        <a:spcAft>
                          <a:spcPts val="0"/>
                        </a:spcAft>
                        <a:buClr>
                          <a:srgbClr val="0432FF"/>
                        </a:buClr>
                        <a:buSzTx/>
                        <a:buFont typeface="LucidaGrande" charset="0"/>
                        <a:buChar char="‣"/>
                        <a:tabLst>
                          <a:tab pos="194310" algn="l"/>
                        </a:tabLst>
                      </a:pPr>
                      <a:r>
                        <a:rPr lang="en-US" sz="1100" b="0" i="0" u="none" strike="noStrike" kern="1200" cap="none" spc="0" baseline="0" dirty="0">
                          <a:ln>
                            <a:noFill/>
                          </a:ln>
                          <a:solidFill>
                            <a:schemeClr val="dk1"/>
                          </a:solidFill>
                          <a:effectLst/>
                          <a:uFillTx/>
                          <a:latin typeface="Calibri" panose="020F0502020204030204" pitchFamily="34" charset="0"/>
                          <a:ea typeface="+mn-ea"/>
                          <a:cs typeface="Calibri" panose="020F0502020204030204" pitchFamily="34" charset="0"/>
                          <a:sym typeface="Helvetica Light"/>
                        </a:rPr>
                        <a:t>fast</a:t>
                      </a:r>
                    </a:p>
                    <a:p>
                      <a:pPr marL="0" marR="0" algn="l" defTabSz="914400" rtl="0" eaLnBrk="1" latinLnBrk="0" hangingPunct="1">
                        <a:spcBef>
                          <a:spcPts val="0"/>
                        </a:spcBef>
                        <a:spcAft>
                          <a:spcPts val="0"/>
                        </a:spcAft>
                      </a:pPr>
                      <a:r>
                        <a:rPr lang="en-US" sz="1100" kern="1200" dirty="0">
                          <a:solidFill>
                            <a:schemeClr val="dk1"/>
                          </a:solidFill>
                          <a:effectLst/>
                          <a:latin typeface="Calibri" panose="020F0502020204030204" pitchFamily="34" charset="0"/>
                          <a:ea typeface="+mn-ea"/>
                          <a:cs typeface="Calibri" panose="020F0502020204030204" pitchFamily="34" charset="0"/>
                        </a:rPr>
                        <a:t> </a:t>
                      </a:r>
                    </a:p>
                  </a:txBody>
                  <a:tcPr marL="46759" marR="46759" marT="0" marB="0"/>
                </a:tc>
                <a:tc>
                  <a:txBody>
                    <a:bodyPr/>
                    <a:lstStyle/>
                    <a:p>
                      <a:pPr marL="0" marR="0" lvl="0" indent="-182880" algn="l" defTabSz="914400" rtl="0" eaLnBrk="1" latinLnBrk="0" hangingPunct="1">
                        <a:lnSpc>
                          <a:spcPct val="100000"/>
                        </a:lnSpc>
                        <a:spcBef>
                          <a:spcPts val="0"/>
                        </a:spcBef>
                        <a:spcAft>
                          <a:spcPts val="0"/>
                        </a:spcAft>
                        <a:buClr>
                          <a:srgbClr val="0432FF"/>
                        </a:buClr>
                        <a:buSzTx/>
                        <a:buFont typeface="LucidaGrande" charset="0"/>
                        <a:buChar char="‣"/>
                        <a:tabLst>
                          <a:tab pos="194310" algn="l"/>
                        </a:tabLst>
                      </a:pPr>
                      <a:r>
                        <a:rPr lang="en-US" sz="1100" b="0" i="0" u="none" strike="noStrike" kern="1200" cap="none" spc="0" baseline="0" dirty="0">
                          <a:ln>
                            <a:noFill/>
                          </a:ln>
                          <a:solidFill>
                            <a:schemeClr val="dk1"/>
                          </a:solidFill>
                          <a:effectLst/>
                          <a:uFillTx/>
                          <a:latin typeface="Calibri" panose="020F0502020204030204" pitchFamily="34" charset="0"/>
                          <a:ea typeface="+mn-ea"/>
                          <a:cs typeface="Calibri" panose="020F0502020204030204" pitchFamily="34" charset="0"/>
                          <a:sym typeface="Helvetica Light"/>
                        </a:rPr>
                        <a:t>not as accurate</a:t>
                      </a:r>
                    </a:p>
                  </a:txBody>
                  <a:tcPr marL="46759" marR="46759" marT="0" marB="0"/>
                </a:tc>
                <a:extLst>
                  <a:ext uri="{0D108BD9-81ED-4DB2-BD59-A6C34878D82A}">
                    <a16:rowId xmlns:a16="http://schemas.microsoft.com/office/drawing/2014/main" val="10002"/>
                  </a:ext>
                </a:extLst>
              </a:tr>
              <a:tr h="998839">
                <a:tc>
                  <a:txBody>
                    <a:bodyPr/>
                    <a:lstStyle/>
                    <a:p>
                      <a:pPr marL="0" marR="0">
                        <a:spcBef>
                          <a:spcPts val="0"/>
                        </a:spcBef>
                        <a:spcAft>
                          <a:spcPts val="0"/>
                        </a:spcAft>
                      </a:pPr>
                      <a:r>
                        <a:rPr lang="en-US" sz="1300" b="1" dirty="0">
                          <a:effectLst/>
                          <a:latin typeface="Calibri" panose="020F0502020204030204" pitchFamily="34" charset="0"/>
                          <a:cs typeface="Calibri" panose="020F0502020204030204" pitchFamily="34" charset="0"/>
                        </a:rPr>
                        <a:t>Connectionist </a:t>
                      </a:r>
                    </a:p>
                    <a:p>
                      <a:pPr marL="0" marR="0">
                        <a:spcBef>
                          <a:spcPts val="0"/>
                        </a:spcBef>
                        <a:spcAft>
                          <a:spcPts val="0"/>
                        </a:spcAft>
                      </a:pPr>
                      <a:r>
                        <a:rPr lang="en-US" sz="1000" b="1" dirty="0">
                          <a:effectLst/>
                          <a:latin typeface="Calibri" panose="020F0502020204030204" pitchFamily="34" charset="0"/>
                          <a:cs typeface="Calibri" panose="020F0502020204030204" pitchFamily="34" charset="0"/>
                        </a:rPr>
                        <a:t>= Neural Networks</a:t>
                      </a:r>
                    </a:p>
                    <a:p>
                      <a:pPr marL="0" marR="0">
                        <a:spcBef>
                          <a:spcPts val="0"/>
                        </a:spcBef>
                        <a:spcAft>
                          <a:spcPts val="0"/>
                        </a:spcAft>
                      </a:pPr>
                      <a:r>
                        <a:rPr lang="en-US" sz="1000" b="1" dirty="0">
                          <a:effectLst/>
                          <a:latin typeface="Calibri" panose="020F0502020204030204" pitchFamily="34" charset="0"/>
                          <a:cs typeface="Calibri" panose="020F0502020204030204" pitchFamily="34" charset="0"/>
                        </a:rPr>
                        <a:t>FF/BP, SOM</a:t>
                      </a:r>
                      <a:endParaRPr lang="en-US" sz="1400" b="1" dirty="0">
                        <a:effectLst/>
                        <a:latin typeface="Calibri" panose="020F0502020204030204" pitchFamily="34" charset="0"/>
                        <a:ea typeface="Times New Roman"/>
                        <a:cs typeface="Calibri" panose="020F0502020204030204" pitchFamily="34" charset="0"/>
                      </a:endParaRPr>
                    </a:p>
                  </a:txBody>
                  <a:tcPr marL="46759" marR="46759" marT="0" marB="0" anchor="ctr"/>
                </a:tc>
                <a:tc>
                  <a:txBody>
                    <a:bodyPr/>
                    <a:lstStyle/>
                    <a:p>
                      <a:pPr marL="0" marR="0" lvl="0" indent="-182880" algn="l" defTabSz="914400" rtl="0" eaLnBrk="1" latinLnBrk="0" hangingPunct="1">
                        <a:lnSpc>
                          <a:spcPct val="100000"/>
                        </a:lnSpc>
                        <a:spcBef>
                          <a:spcPts val="0"/>
                        </a:spcBef>
                        <a:spcAft>
                          <a:spcPts val="0"/>
                        </a:spcAft>
                        <a:buClr>
                          <a:srgbClr val="0432FF"/>
                        </a:buClr>
                        <a:buSzTx/>
                        <a:buFont typeface="LucidaGrande" charset="0"/>
                        <a:buChar char="‣"/>
                        <a:tabLst>
                          <a:tab pos="194310" algn="l"/>
                        </a:tabLst>
                      </a:pPr>
                      <a:r>
                        <a:rPr lang="en-US" sz="1100" b="0" i="0" u="none" strike="noStrike" kern="1200" cap="none" spc="0" baseline="0" dirty="0">
                          <a:ln>
                            <a:noFill/>
                          </a:ln>
                          <a:solidFill>
                            <a:schemeClr val="dk1"/>
                          </a:solidFill>
                          <a:effectLst/>
                          <a:uFillTx/>
                          <a:latin typeface="Calibri" panose="020F0502020204030204" pitchFamily="34" charset="0"/>
                          <a:ea typeface="+mn-ea"/>
                          <a:cs typeface="Calibri" panose="020F0502020204030204" pitchFamily="34" charset="0"/>
                          <a:sym typeface="Helvetica Light"/>
                        </a:rPr>
                        <a:t>black box approach</a:t>
                      </a:r>
                    </a:p>
                    <a:p>
                      <a:pPr marL="0" marR="0" lvl="0" indent="-182880" algn="l" defTabSz="914400" rtl="0" eaLnBrk="1" latinLnBrk="0" hangingPunct="1">
                        <a:lnSpc>
                          <a:spcPct val="100000"/>
                        </a:lnSpc>
                        <a:spcBef>
                          <a:spcPts val="0"/>
                        </a:spcBef>
                        <a:spcAft>
                          <a:spcPts val="0"/>
                        </a:spcAft>
                        <a:buClr>
                          <a:srgbClr val="0432FF"/>
                        </a:buClr>
                        <a:buSzTx/>
                        <a:buFont typeface="LucidaGrande" charset="0"/>
                        <a:buChar char="‣"/>
                        <a:tabLst>
                          <a:tab pos="194310" algn="l"/>
                        </a:tabLst>
                      </a:pPr>
                      <a:r>
                        <a:rPr lang="en-US" sz="1100" b="0" i="0" u="none" strike="noStrike" kern="1200" cap="none" spc="0" baseline="0" dirty="0">
                          <a:ln>
                            <a:noFill/>
                          </a:ln>
                          <a:solidFill>
                            <a:schemeClr val="dk1"/>
                          </a:solidFill>
                          <a:effectLst/>
                          <a:uFillTx/>
                          <a:latin typeface="Calibri" panose="020F0502020204030204" pitchFamily="34" charset="0"/>
                          <a:ea typeface="+mn-ea"/>
                          <a:cs typeface="Calibri" panose="020F0502020204030204" pitchFamily="34" charset="0"/>
                          <a:sym typeface="Helvetica Light"/>
                        </a:rPr>
                        <a:t>flexible</a:t>
                      </a:r>
                    </a:p>
                    <a:p>
                      <a:pPr marL="0" marR="0" lvl="0" indent="-182880" algn="l" defTabSz="914400" rtl="0" eaLnBrk="1" latinLnBrk="0" hangingPunct="1">
                        <a:lnSpc>
                          <a:spcPct val="100000"/>
                        </a:lnSpc>
                        <a:spcBef>
                          <a:spcPts val="0"/>
                        </a:spcBef>
                        <a:spcAft>
                          <a:spcPts val="0"/>
                        </a:spcAft>
                        <a:buClr>
                          <a:srgbClr val="0432FF"/>
                        </a:buClr>
                        <a:buSzTx/>
                        <a:buFont typeface="LucidaGrande" charset="0"/>
                        <a:buChar char="‣"/>
                        <a:tabLst>
                          <a:tab pos="194310" algn="l"/>
                        </a:tabLst>
                      </a:pPr>
                      <a:r>
                        <a:rPr lang="en-US" sz="1100" b="0" i="0" u="none" strike="noStrike" kern="1200" cap="none" spc="0" baseline="0" dirty="0">
                          <a:ln>
                            <a:noFill/>
                          </a:ln>
                          <a:solidFill>
                            <a:schemeClr val="dk1"/>
                          </a:solidFill>
                          <a:effectLst/>
                          <a:uFillTx/>
                          <a:latin typeface="Calibri" panose="020F0502020204030204" pitchFamily="34" charset="0"/>
                          <a:ea typeface="+mn-ea"/>
                          <a:cs typeface="Calibri" panose="020F0502020204030204" pitchFamily="34" charset="0"/>
                          <a:sym typeface="Helvetica Light"/>
                        </a:rPr>
                        <a:t>powerful</a:t>
                      </a:r>
                    </a:p>
                    <a:p>
                      <a:pPr marL="0" marR="0" lvl="0" indent="-182880" algn="l" defTabSz="914400" rtl="0" eaLnBrk="1" latinLnBrk="0" hangingPunct="1">
                        <a:lnSpc>
                          <a:spcPct val="100000"/>
                        </a:lnSpc>
                        <a:spcBef>
                          <a:spcPts val="0"/>
                        </a:spcBef>
                        <a:spcAft>
                          <a:spcPts val="0"/>
                        </a:spcAft>
                        <a:buClr>
                          <a:srgbClr val="0432FF"/>
                        </a:buClr>
                        <a:buSzTx/>
                        <a:buFont typeface="LucidaGrande" charset="0"/>
                        <a:buChar char="‣"/>
                        <a:tabLst>
                          <a:tab pos="194310" algn="l"/>
                        </a:tabLst>
                      </a:pPr>
                      <a:r>
                        <a:rPr lang="en-US" sz="1100" b="0" i="0" u="none" strike="noStrike" kern="1200" cap="none" spc="0" baseline="0" dirty="0">
                          <a:ln>
                            <a:noFill/>
                          </a:ln>
                          <a:solidFill>
                            <a:schemeClr val="dk1"/>
                          </a:solidFill>
                          <a:effectLst/>
                          <a:uFillTx/>
                          <a:latin typeface="Calibri" panose="020F0502020204030204" pitchFamily="34" charset="0"/>
                          <a:ea typeface="+mn-ea"/>
                          <a:cs typeface="Calibri" panose="020F0502020204030204" pitchFamily="34" charset="0"/>
                          <a:sym typeface="Helvetica Light"/>
                        </a:rPr>
                        <a:t>combination of specialty graphs (=the data structure) + statistics</a:t>
                      </a:r>
                    </a:p>
                  </a:txBody>
                  <a:tcPr marL="46759" marR="46759" marT="0" marB="0"/>
                </a:tc>
                <a:tc>
                  <a:txBody>
                    <a:bodyPr/>
                    <a:lstStyle/>
                    <a:p>
                      <a:pPr marL="0" marR="0" lvl="0" indent="-182880" algn="l" defTabSz="914400" rtl="0" eaLnBrk="1" latinLnBrk="0" hangingPunct="1">
                        <a:lnSpc>
                          <a:spcPct val="100000"/>
                        </a:lnSpc>
                        <a:spcBef>
                          <a:spcPts val="0"/>
                        </a:spcBef>
                        <a:spcAft>
                          <a:spcPts val="0"/>
                        </a:spcAft>
                        <a:buClr>
                          <a:srgbClr val="0432FF"/>
                        </a:buClr>
                        <a:buSzTx/>
                        <a:buFont typeface="LucidaGrande" charset="0"/>
                        <a:buChar char="‣"/>
                        <a:tabLst>
                          <a:tab pos="194310" algn="l"/>
                        </a:tabLst>
                      </a:pPr>
                      <a:r>
                        <a:rPr lang="en-US" sz="1100" b="0" i="0" u="none" strike="noStrike" kern="1200" cap="none" spc="0" baseline="0" dirty="0">
                          <a:ln>
                            <a:noFill/>
                          </a:ln>
                          <a:solidFill>
                            <a:schemeClr val="dk1"/>
                          </a:solidFill>
                          <a:effectLst/>
                          <a:uFillTx/>
                          <a:latin typeface="Calibri" panose="020F0502020204030204" pitchFamily="34" charset="0"/>
                          <a:ea typeface="+mn-ea"/>
                          <a:cs typeface="Calibri" panose="020F0502020204030204" pitchFamily="34" charset="0"/>
                          <a:sym typeface="Helvetica Light"/>
                        </a:rPr>
                        <a:t>general purpose, can be applied to many problems</a:t>
                      </a:r>
                    </a:p>
                    <a:p>
                      <a:pPr marL="0" marR="0" lvl="0" indent="-182880" algn="l" defTabSz="914400" rtl="0" eaLnBrk="1" latinLnBrk="0" hangingPunct="1">
                        <a:lnSpc>
                          <a:spcPct val="100000"/>
                        </a:lnSpc>
                        <a:spcBef>
                          <a:spcPts val="0"/>
                        </a:spcBef>
                        <a:spcAft>
                          <a:spcPts val="0"/>
                        </a:spcAft>
                        <a:buClr>
                          <a:srgbClr val="0432FF"/>
                        </a:buClr>
                        <a:buSzTx/>
                        <a:buFont typeface="LucidaGrande" charset="0"/>
                        <a:buChar char="‣"/>
                        <a:tabLst>
                          <a:tab pos="194310" algn="l"/>
                        </a:tabLst>
                      </a:pPr>
                      <a:r>
                        <a:rPr lang="en-US" sz="1100" b="0" i="0" u="none" strike="noStrike" kern="1200" cap="none" spc="0" baseline="0" dirty="0">
                          <a:ln>
                            <a:noFill/>
                          </a:ln>
                          <a:solidFill>
                            <a:schemeClr val="dk1"/>
                          </a:solidFill>
                          <a:effectLst/>
                          <a:uFillTx/>
                          <a:latin typeface="Calibri" panose="020F0502020204030204" pitchFamily="34" charset="0"/>
                          <a:ea typeface="+mn-ea"/>
                          <a:cs typeface="Calibri" panose="020F0502020204030204" pitchFamily="34" charset="0"/>
                          <a:sym typeface="Helvetica Light"/>
                        </a:rPr>
                        <a:t>can be super accurate (can also be a problem)</a:t>
                      </a:r>
                    </a:p>
                    <a:p>
                      <a:pPr marL="0" marR="0" algn="l" defTabSz="914400" rtl="0" eaLnBrk="1" latinLnBrk="0" hangingPunct="1">
                        <a:spcBef>
                          <a:spcPts val="0"/>
                        </a:spcBef>
                        <a:spcAft>
                          <a:spcPts val="0"/>
                        </a:spcAft>
                      </a:pPr>
                      <a:r>
                        <a:rPr lang="en-US" sz="1100" kern="1200" dirty="0">
                          <a:solidFill>
                            <a:schemeClr val="dk1"/>
                          </a:solidFill>
                          <a:effectLst/>
                          <a:latin typeface="Calibri" panose="020F0502020204030204" pitchFamily="34" charset="0"/>
                          <a:ea typeface="+mn-ea"/>
                          <a:cs typeface="Calibri" panose="020F0502020204030204" pitchFamily="34" charset="0"/>
                        </a:rPr>
                        <a:t> </a:t>
                      </a:r>
                    </a:p>
                  </a:txBody>
                  <a:tcPr marL="46759" marR="46759" marT="0" marB="0"/>
                </a:tc>
                <a:tc>
                  <a:txBody>
                    <a:bodyPr/>
                    <a:lstStyle/>
                    <a:p>
                      <a:pPr marL="0" marR="0" lvl="0" indent="-182880" algn="l" defTabSz="914400" rtl="0" eaLnBrk="1" latinLnBrk="0" hangingPunct="1">
                        <a:lnSpc>
                          <a:spcPct val="100000"/>
                        </a:lnSpc>
                        <a:spcBef>
                          <a:spcPts val="0"/>
                        </a:spcBef>
                        <a:spcAft>
                          <a:spcPts val="0"/>
                        </a:spcAft>
                        <a:buClr>
                          <a:srgbClr val="0432FF"/>
                        </a:buClr>
                        <a:buSzTx/>
                        <a:buFont typeface="LucidaGrande" charset="0"/>
                        <a:buChar char="‣"/>
                        <a:tabLst>
                          <a:tab pos="194310" algn="l"/>
                        </a:tabLst>
                      </a:pPr>
                      <a:r>
                        <a:rPr lang="en-US" sz="1100" b="0" i="0" u="none" strike="noStrike" kern="1200" cap="none" spc="0" baseline="0" dirty="0">
                          <a:ln>
                            <a:noFill/>
                          </a:ln>
                          <a:solidFill>
                            <a:schemeClr val="dk1"/>
                          </a:solidFill>
                          <a:effectLst/>
                          <a:uFillTx/>
                          <a:latin typeface="Calibri" panose="020F0502020204030204" pitchFamily="34" charset="0"/>
                          <a:ea typeface="+mn-ea"/>
                          <a:cs typeface="Calibri" panose="020F0502020204030204" pitchFamily="34" charset="0"/>
                          <a:sym typeface="Helvetica Light"/>
                        </a:rPr>
                        <a:t>black box approach</a:t>
                      </a:r>
                    </a:p>
                    <a:p>
                      <a:pPr marL="0" marR="0" lvl="0" indent="-182880" algn="l" defTabSz="914400" rtl="0" eaLnBrk="1" latinLnBrk="0" hangingPunct="1">
                        <a:lnSpc>
                          <a:spcPct val="100000"/>
                        </a:lnSpc>
                        <a:spcBef>
                          <a:spcPts val="0"/>
                        </a:spcBef>
                        <a:spcAft>
                          <a:spcPts val="0"/>
                        </a:spcAft>
                        <a:buClr>
                          <a:srgbClr val="0432FF"/>
                        </a:buClr>
                        <a:buSzTx/>
                        <a:buFont typeface="LucidaGrande" charset="0"/>
                        <a:buChar char="‣"/>
                        <a:tabLst>
                          <a:tab pos="194310" algn="l"/>
                        </a:tabLst>
                      </a:pPr>
                      <a:r>
                        <a:rPr lang="en-US" sz="1100" b="0" i="0" u="none" strike="noStrike" kern="1200" cap="none" spc="0" baseline="0" dirty="0">
                          <a:ln>
                            <a:noFill/>
                          </a:ln>
                          <a:solidFill>
                            <a:schemeClr val="dk1"/>
                          </a:solidFill>
                          <a:effectLst/>
                          <a:uFillTx/>
                          <a:latin typeface="Calibri" panose="020F0502020204030204" pitchFamily="34" charset="0"/>
                          <a:ea typeface="+mn-ea"/>
                          <a:cs typeface="Calibri" panose="020F0502020204030204" pitchFamily="34" charset="0"/>
                          <a:sym typeface="Helvetica Light"/>
                        </a:rPr>
                        <a:t>no intuitive results</a:t>
                      </a:r>
                    </a:p>
                    <a:p>
                      <a:pPr marL="0" marR="0" lvl="0" indent="-182880" algn="l" defTabSz="914400" rtl="0" eaLnBrk="1" latinLnBrk="0" hangingPunct="1">
                        <a:lnSpc>
                          <a:spcPct val="100000"/>
                        </a:lnSpc>
                        <a:spcBef>
                          <a:spcPts val="0"/>
                        </a:spcBef>
                        <a:spcAft>
                          <a:spcPts val="0"/>
                        </a:spcAft>
                        <a:buClr>
                          <a:srgbClr val="0432FF"/>
                        </a:buClr>
                        <a:buSzTx/>
                        <a:buFont typeface="LucidaGrande" charset="0"/>
                        <a:buChar char="‣"/>
                        <a:tabLst>
                          <a:tab pos="194310" algn="l"/>
                        </a:tabLst>
                      </a:pPr>
                      <a:r>
                        <a:rPr lang="en-US" sz="1100" b="0" i="0" u="none" strike="noStrike" kern="1200" cap="none" spc="0" baseline="0" dirty="0">
                          <a:ln>
                            <a:noFill/>
                          </a:ln>
                          <a:solidFill>
                            <a:schemeClr val="dk1"/>
                          </a:solidFill>
                          <a:effectLst/>
                          <a:uFillTx/>
                          <a:latin typeface="Calibri" panose="020F0502020204030204" pitchFamily="34" charset="0"/>
                          <a:ea typeface="+mn-ea"/>
                          <a:cs typeface="Calibri" panose="020F0502020204030204" pitchFamily="34" charset="0"/>
                          <a:sym typeface="Helvetica Light"/>
                        </a:rPr>
                        <a:t>slow to train</a:t>
                      </a:r>
                    </a:p>
                  </a:txBody>
                  <a:tcPr marL="46759" marR="46759" marT="0" marB="0"/>
                </a:tc>
                <a:extLst>
                  <a:ext uri="{0D108BD9-81ED-4DB2-BD59-A6C34878D82A}">
                    <a16:rowId xmlns:a16="http://schemas.microsoft.com/office/drawing/2014/main" val="10003"/>
                  </a:ext>
                </a:extLst>
              </a:tr>
              <a:tr h="642938">
                <a:tc>
                  <a:txBody>
                    <a:bodyPr/>
                    <a:lstStyle/>
                    <a:p>
                      <a:pPr marL="0" marR="0">
                        <a:spcBef>
                          <a:spcPts val="0"/>
                        </a:spcBef>
                        <a:spcAft>
                          <a:spcPts val="0"/>
                        </a:spcAft>
                      </a:pPr>
                      <a:r>
                        <a:rPr lang="en-US" sz="1300" b="1" dirty="0">
                          <a:effectLst/>
                          <a:latin typeface="Calibri" panose="020F0502020204030204" pitchFamily="34" charset="0"/>
                          <a:cs typeface="Calibri" panose="020F0502020204030204" pitchFamily="34" charset="0"/>
                        </a:rPr>
                        <a:t>Evolutionary </a:t>
                      </a:r>
                      <a:endParaRPr lang="en-US" sz="2000" b="1" dirty="0">
                        <a:effectLst/>
                        <a:latin typeface="Calibri" panose="020F0502020204030204" pitchFamily="34" charset="0"/>
                        <a:cs typeface="Calibri" panose="020F0502020204030204" pitchFamily="34" charset="0"/>
                      </a:endParaRPr>
                    </a:p>
                    <a:p>
                      <a:pPr marL="0" marR="0">
                        <a:spcBef>
                          <a:spcPts val="0"/>
                        </a:spcBef>
                        <a:spcAft>
                          <a:spcPts val="0"/>
                        </a:spcAft>
                      </a:pPr>
                      <a:r>
                        <a:rPr lang="en-US" sz="1000" b="1" dirty="0">
                          <a:effectLst/>
                          <a:latin typeface="Calibri" panose="020F0502020204030204" pitchFamily="34" charset="0"/>
                          <a:cs typeface="Calibri" panose="020F0502020204030204" pitchFamily="34" charset="0"/>
                        </a:rPr>
                        <a:t>= Genetic Algorithms</a:t>
                      </a:r>
                      <a:endParaRPr lang="en-US" sz="1400" b="1" dirty="0">
                        <a:effectLst/>
                        <a:latin typeface="Calibri" panose="020F0502020204030204" pitchFamily="34" charset="0"/>
                        <a:ea typeface="Times New Roman"/>
                        <a:cs typeface="Calibri" panose="020F0502020204030204" pitchFamily="34" charset="0"/>
                      </a:endParaRPr>
                    </a:p>
                  </a:txBody>
                  <a:tcPr marL="46759" marR="46759" marT="0" marB="0" anchor="ctr"/>
                </a:tc>
                <a:tc>
                  <a:txBody>
                    <a:bodyPr/>
                    <a:lstStyle/>
                    <a:p>
                      <a:pPr marL="0" marR="0" lvl="0" indent="-182880" algn="l" defTabSz="914400" rtl="0" eaLnBrk="1" latinLnBrk="0" hangingPunct="1">
                        <a:lnSpc>
                          <a:spcPct val="100000"/>
                        </a:lnSpc>
                        <a:spcBef>
                          <a:spcPts val="0"/>
                        </a:spcBef>
                        <a:spcAft>
                          <a:spcPts val="0"/>
                        </a:spcAft>
                        <a:buClr>
                          <a:srgbClr val="0432FF"/>
                        </a:buClr>
                        <a:buSzTx/>
                        <a:buFont typeface="LucidaGrande" charset="0"/>
                        <a:buChar char="‣"/>
                        <a:tabLst>
                          <a:tab pos="194310" algn="l"/>
                        </a:tabLst>
                      </a:pPr>
                      <a:r>
                        <a:rPr lang="en-US" sz="1100" b="0" i="0" u="none" strike="noStrike" kern="1200" cap="none" spc="0" baseline="0" dirty="0">
                          <a:ln>
                            <a:noFill/>
                          </a:ln>
                          <a:solidFill>
                            <a:schemeClr val="dk1"/>
                          </a:solidFill>
                          <a:effectLst/>
                          <a:uFillTx/>
                          <a:latin typeface="Calibri" panose="020F0502020204030204" pitchFamily="34" charset="0"/>
                          <a:ea typeface="+mn-ea"/>
                          <a:cs typeface="Calibri" panose="020F0502020204030204" pitchFamily="34" charset="0"/>
                          <a:sym typeface="Helvetica Light"/>
                        </a:rPr>
                        <a:t>based on ‘survival of the fittest’</a:t>
                      </a:r>
                    </a:p>
                    <a:p>
                      <a:pPr marL="0" marR="0" lvl="0" indent="-182880" algn="l" defTabSz="914400" rtl="0" eaLnBrk="1" latinLnBrk="0" hangingPunct="1">
                        <a:lnSpc>
                          <a:spcPct val="100000"/>
                        </a:lnSpc>
                        <a:spcBef>
                          <a:spcPts val="0"/>
                        </a:spcBef>
                        <a:spcAft>
                          <a:spcPts val="0"/>
                        </a:spcAft>
                        <a:buClr>
                          <a:srgbClr val="0432FF"/>
                        </a:buClr>
                        <a:buSzTx/>
                        <a:buFont typeface="LucidaGrande" charset="0"/>
                        <a:buChar char="‣"/>
                        <a:tabLst>
                          <a:tab pos="194310" algn="l"/>
                        </a:tabLst>
                      </a:pPr>
                      <a:r>
                        <a:rPr lang="en-US" sz="1100" b="0" i="0" u="none" strike="noStrike" kern="1200" cap="none" spc="0" baseline="0" dirty="0">
                          <a:ln>
                            <a:noFill/>
                          </a:ln>
                          <a:solidFill>
                            <a:schemeClr val="dk1"/>
                          </a:solidFill>
                          <a:effectLst/>
                          <a:uFillTx/>
                          <a:latin typeface="Calibri" panose="020F0502020204030204" pitchFamily="34" charset="0"/>
                          <a:ea typeface="+mn-ea"/>
                          <a:cs typeface="Calibri" panose="020F0502020204030204" pitchFamily="34" charset="0"/>
                          <a:sym typeface="Helvetica Light"/>
                        </a:rPr>
                        <a:t>stochastic process</a:t>
                      </a:r>
                    </a:p>
                  </a:txBody>
                  <a:tcPr marL="46759" marR="46759" marT="0" marB="0"/>
                </a:tc>
                <a:tc>
                  <a:txBody>
                    <a:bodyPr/>
                    <a:lstStyle/>
                    <a:p>
                      <a:pPr marL="0" marR="0" lvl="0" indent="-182880" algn="l" defTabSz="914400" rtl="0" eaLnBrk="1" latinLnBrk="0" hangingPunct="1">
                        <a:lnSpc>
                          <a:spcPct val="100000"/>
                        </a:lnSpc>
                        <a:spcBef>
                          <a:spcPts val="0"/>
                        </a:spcBef>
                        <a:spcAft>
                          <a:spcPts val="0"/>
                        </a:spcAft>
                        <a:buClr>
                          <a:srgbClr val="0432FF"/>
                        </a:buClr>
                        <a:buSzTx/>
                        <a:buFont typeface="LucidaGrande" charset="0"/>
                        <a:buChar char="‣"/>
                        <a:tabLst>
                          <a:tab pos="194310" algn="l"/>
                        </a:tabLst>
                      </a:pPr>
                      <a:r>
                        <a:rPr lang="en-US" sz="1100" b="0" i="0" u="none" strike="noStrike" kern="1200" cap="none" spc="0" baseline="0" dirty="0">
                          <a:ln>
                            <a:noFill/>
                          </a:ln>
                          <a:solidFill>
                            <a:schemeClr val="dk1"/>
                          </a:solidFill>
                          <a:effectLst/>
                          <a:uFillTx/>
                          <a:latin typeface="Calibri" panose="020F0502020204030204" pitchFamily="34" charset="0"/>
                          <a:ea typeface="+mn-ea"/>
                          <a:cs typeface="Calibri" panose="020F0502020204030204" pitchFamily="34" charset="0"/>
                          <a:sym typeface="Helvetica Light"/>
                        </a:rPr>
                        <a:t>powerful for complex problems</a:t>
                      </a:r>
                    </a:p>
                    <a:p>
                      <a:pPr marL="0" marR="0" lvl="0" indent="-182880" algn="l" defTabSz="914400" rtl="0" eaLnBrk="1" latinLnBrk="0" hangingPunct="1">
                        <a:lnSpc>
                          <a:spcPct val="100000"/>
                        </a:lnSpc>
                        <a:spcBef>
                          <a:spcPts val="0"/>
                        </a:spcBef>
                        <a:spcAft>
                          <a:spcPts val="0"/>
                        </a:spcAft>
                        <a:buClr>
                          <a:srgbClr val="0432FF"/>
                        </a:buClr>
                        <a:buSzTx/>
                        <a:buFont typeface="LucidaGrande" charset="0"/>
                        <a:buChar char="‣"/>
                        <a:tabLst>
                          <a:tab pos="194310" algn="l"/>
                        </a:tabLst>
                      </a:pPr>
                      <a:r>
                        <a:rPr lang="en-US" sz="1100" b="0" i="0" u="none" strike="noStrike" kern="1200" cap="none" spc="0" baseline="0" dirty="0">
                          <a:ln>
                            <a:noFill/>
                          </a:ln>
                          <a:solidFill>
                            <a:schemeClr val="dk1"/>
                          </a:solidFill>
                          <a:effectLst/>
                          <a:uFillTx/>
                          <a:latin typeface="Calibri" panose="020F0502020204030204" pitchFamily="34" charset="0"/>
                          <a:ea typeface="+mn-ea"/>
                          <a:cs typeface="Calibri" panose="020F0502020204030204" pitchFamily="34" charset="0"/>
                          <a:sym typeface="Helvetica Light"/>
                        </a:rPr>
                        <a:t>easy to implement</a:t>
                      </a:r>
                    </a:p>
                    <a:p>
                      <a:pPr marL="0" marR="0" lvl="0" indent="-182880" algn="l" defTabSz="914400" rtl="0" eaLnBrk="1" latinLnBrk="0" hangingPunct="1">
                        <a:lnSpc>
                          <a:spcPct val="100000"/>
                        </a:lnSpc>
                        <a:spcBef>
                          <a:spcPts val="0"/>
                        </a:spcBef>
                        <a:spcAft>
                          <a:spcPts val="0"/>
                        </a:spcAft>
                        <a:buClr>
                          <a:srgbClr val="0432FF"/>
                        </a:buClr>
                        <a:buSzTx/>
                        <a:buFont typeface="LucidaGrande" charset="0"/>
                        <a:buChar char="‣"/>
                        <a:tabLst>
                          <a:tab pos="194310" algn="l"/>
                        </a:tabLst>
                      </a:pPr>
                      <a:r>
                        <a:rPr lang="en-US" sz="1100" b="0" i="0" u="none" strike="noStrike" kern="1200" cap="none" spc="0" baseline="0" dirty="0">
                          <a:ln>
                            <a:noFill/>
                          </a:ln>
                          <a:solidFill>
                            <a:schemeClr val="dk1"/>
                          </a:solidFill>
                          <a:effectLst/>
                          <a:uFillTx/>
                          <a:latin typeface="Calibri" panose="020F0502020204030204" pitchFamily="34" charset="0"/>
                          <a:ea typeface="+mn-ea"/>
                          <a:cs typeface="Calibri" panose="020F0502020204030204" pitchFamily="34" charset="0"/>
                          <a:sym typeface="Helvetica Light"/>
                        </a:rPr>
                        <a:t>relatively fast</a:t>
                      </a:r>
                    </a:p>
                  </a:txBody>
                  <a:tcPr marL="46759" marR="46759" marT="0" marB="0"/>
                </a:tc>
                <a:tc>
                  <a:txBody>
                    <a:bodyPr/>
                    <a:lstStyle/>
                    <a:p>
                      <a:pPr marL="0" marR="0" lvl="0" indent="-182880" algn="l" defTabSz="914400" rtl="0" eaLnBrk="1" latinLnBrk="0" hangingPunct="1">
                        <a:lnSpc>
                          <a:spcPct val="100000"/>
                        </a:lnSpc>
                        <a:spcBef>
                          <a:spcPts val="0"/>
                        </a:spcBef>
                        <a:spcAft>
                          <a:spcPts val="0"/>
                        </a:spcAft>
                        <a:buClr>
                          <a:srgbClr val="0432FF"/>
                        </a:buClr>
                        <a:buSzTx/>
                        <a:buFont typeface="LucidaGrande" charset="0"/>
                        <a:buChar char="‣"/>
                        <a:tabLst>
                          <a:tab pos="194310" algn="l"/>
                        </a:tabLst>
                      </a:pPr>
                      <a:r>
                        <a:rPr lang="en-US" sz="1100" b="0" i="0" u="none" strike="noStrike" kern="1200" cap="none" spc="0" baseline="0" dirty="0">
                          <a:ln>
                            <a:noFill/>
                          </a:ln>
                          <a:solidFill>
                            <a:schemeClr val="dk1"/>
                          </a:solidFill>
                          <a:effectLst/>
                          <a:uFillTx/>
                          <a:latin typeface="Calibri" panose="020F0502020204030204" pitchFamily="34" charset="0"/>
                          <a:ea typeface="+mn-ea"/>
                          <a:cs typeface="Calibri" panose="020F0502020204030204" pitchFamily="34" charset="0"/>
                          <a:sym typeface="Helvetica Light"/>
                        </a:rPr>
                        <a:t>problem representation (translation into GA) is hard to do</a:t>
                      </a:r>
                    </a:p>
                  </a:txBody>
                  <a:tcPr marL="46759" marR="46759" marT="0" marB="0"/>
                </a:tc>
                <a:extLst>
                  <a:ext uri="{0D108BD9-81ED-4DB2-BD59-A6C34878D82A}">
                    <a16:rowId xmlns:a16="http://schemas.microsoft.com/office/drawing/2014/main" val="10004"/>
                  </a:ext>
                </a:extLst>
              </a:tr>
              <a:tr h="621143">
                <a:tc>
                  <a:txBody>
                    <a:bodyPr/>
                    <a:lstStyle/>
                    <a:p>
                      <a:pPr marL="0" marR="0">
                        <a:spcBef>
                          <a:spcPts val="0"/>
                        </a:spcBef>
                        <a:spcAft>
                          <a:spcPts val="0"/>
                        </a:spcAft>
                      </a:pPr>
                      <a:r>
                        <a:rPr lang="en-US" sz="1300" b="1" dirty="0">
                          <a:effectLst/>
                          <a:latin typeface="Calibri" panose="020F0502020204030204" pitchFamily="34" charset="0"/>
                          <a:cs typeface="Calibri" panose="020F0502020204030204" pitchFamily="34" charset="0"/>
                        </a:rPr>
                        <a:t>Heuristics/human based</a:t>
                      </a:r>
                      <a:endParaRPr lang="en-US" sz="1400" b="1" dirty="0">
                        <a:effectLst/>
                        <a:latin typeface="Calibri" panose="020F0502020204030204" pitchFamily="34" charset="0"/>
                        <a:ea typeface="Times New Roman"/>
                        <a:cs typeface="Calibri" panose="020F0502020204030204" pitchFamily="34" charset="0"/>
                      </a:endParaRPr>
                    </a:p>
                  </a:txBody>
                  <a:tcPr marL="46759" marR="46759" marT="0" marB="0" anchor="ctr"/>
                </a:tc>
                <a:tc>
                  <a:txBody>
                    <a:bodyPr/>
                    <a:lstStyle/>
                    <a:p>
                      <a:pPr marL="0" marR="0" lvl="0" indent="-182880" algn="l" defTabSz="914400" rtl="0" eaLnBrk="1" latinLnBrk="0" hangingPunct="1">
                        <a:lnSpc>
                          <a:spcPct val="100000"/>
                        </a:lnSpc>
                        <a:spcBef>
                          <a:spcPts val="0"/>
                        </a:spcBef>
                        <a:spcAft>
                          <a:spcPts val="0"/>
                        </a:spcAft>
                        <a:buClr>
                          <a:srgbClr val="0432FF"/>
                        </a:buClr>
                        <a:buSzTx/>
                        <a:buFont typeface="LucidaGrande" charset="0"/>
                        <a:buChar char="‣"/>
                        <a:tabLst>
                          <a:tab pos="194310" algn="l"/>
                        </a:tabLst>
                      </a:pPr>
                      <a:r>
                        <a:rPr lang="en-US" sz="1100" b="0" i="0" u="none" strike="noStrike" kern="1200" cap="none" spc="0" baseline="0" dirty="0">
                          <a:ln>
                            <a:noFill/>
                          </a:ln>
                          <a:solidFill>
                            <a:schemeClr val="dk1"/>
                          </a:solidFill>
                          <a:effectLst/>
                          <a:uFillTx/>
                          <a:latin typeface="Calibri" panose="020F0502020204030204" pitchFamily="34" charset="0"/>
                          <a:ea typeface="+mn-ea"/>
                          <a:cs typeface="Calibri" panose="020F0502020204030204" pitchFamily="34" charset="0"/>
                          <a:sym typeface="Helvetica Light"/>
                        </a:rPr>
                        <a:t>learn from experience</a:t>
                      </a:r>
                    </a:p>
                    <a:p>
                      <a:pPr marL="0" marR="0" lvl="0" indent="-182880" algn="l" defTabSz="914400" rtl="0" eaLnBrk="1" latinLnBrk="0" hangingPunct="1">
                        <a:lnSpc>
                          <a:spcPct val="100000"/>
                        </a:lnSpc>
                        <a:spcBef>
                          <a:spcPts val="0"/>
                        </a:spcBef>
                        <a:spcAft>
                          <a:spcPts val="0"/>
                        </a:spcAft>
                        <a:buClr>
                          <a:srgbClr val="0432FF"/>
                        </a:buClr>
                        <a:buSzTx/>
                        <a:buFont typeface="LucidaGrande" charset="0"/>
                        <a:buChar char="‣"/>
                        <a:tabLst>
                          <a:tab pos="194310" algn="l"/>
                        </a:tabLst>
                      </a:pPr>
                      <a:r>
                        <a:rPr lang="en-US" sz="1100" b="0" i="0" u="none" strike="noStrike" kern="1200" cap="none" spc="0" baseline="0" dirty="0">
                          <a:ln>
                            <a:noFill/>
                          </a:ln>
                          <a:solidFill>
                            <a:schemeClr val="dk1"/>
                          </a:solidFill>
                          <a:effectLst/>
                          <a:uFillTx/>
                          <a:latin typeface="Calibri" panose="020F0502020204030204" pitchFamily="34" charset="0"/>
                          <a:ea typeface="+mn-ea"/>
                          <a:cs typeface="Calibri" panose="020F0502020204030204" pitchFamily="34" charset="0"/>
                          <a:sym typeface="Helvetica Light"/>
                        </a:rPr>
                        <a:t>rules of thumb</a:t>
                      </a:r>
                    </a:p>
                    <a:p>
                      <a:pPr marL="0" marR="0" lvl="0" indent="-182880" algn="l" defTabSz="914400" rtl="0" eaLnBrk="1" latinLnBrk="0" hangingPunct="1">
                        <a:lnSpc>
                          <a:spcPct val="100000"/>
                        </a:lnSpc>
                        <a:spcBef>
                          <a:spcPts val="0"/>
                        </a:spcBef>
                        <a:spcAft>
                          <a:spcPts val="0"/>
                        </a:spcAft>
                        <a:buClr>
                          <a:srgbClr val="0432FF"/>
                        </a:buClr>
                        <a:buSzTx/>
                        <a:buFont typeface="LucidaGrande" charset="0"/>
                        <a:buChar char="‣"/>
                        <a:tabLst>
                          <a:tab pos="194310" algn="l"/>
                        </a:tabLst>
                      </a:pPr>
                      <a:r>
                        <a:rPr lang="en-US" sz="1100" b="0" i="0" u="none" strike="noStrike" kern="1200" cap="none" spc="0" baseline="0" dirty="0">
                          <a:ln>
                            <a:noFill/>
                          </a:ln>
                          <a:solidFill>
                            <a:schemeClr val="dk1"/>
                          </a:solidFill>
                          <a:effectLst/>
                          <a:uFillTx/>
                          <a:latin typeface="Calibri" panose="020F0502020204030204" pitchFamily="34" charset="0"/>
                          <a:ea typeface="+mn-ea"/>
                          <a:cs typeface="Calibri" panose="020F0502020204030204" pitchFamily="34" charset="0"/>
                          <a:sym typeface="Helvetica Light"/>
                        </a:rPr>
                        <a:t>sometimes translated into expert systems</a:t>
                      </a:r>
                    </a:p>
                  </a:txBody>
                  <a:tcPr marL="46759" marR="46759" marT="0" marB="0"/>
                </a:tc>
                <a:tc>
                  <a:txBody>
                    <a:bodyPr/>
                    <a:lstStyle/>
                    <a:p>
                      <a:pPr marL="0" marR="0" lvl="0" indent="-182880" algn="l" defTabSz="914400" rtl="0" eaLnBrk="1" latinLnBrk="0" hangingPunct="1">
                        <a:lnSpc>
                          <a:spcPct val="100000"/>
                        </a:lnSpc>
                        <a:spcBef>
                          <a:spcPts val="0"/>
                        </a:spcBef>
                        <a:spcAft>
                          <a:spcPts val="0"/>
                        </a:spcAft>
                        <a:buClr>
                          <a:srgbClr val="0432FF"/>
                        </a:buClr>
                        <a:buSzTx/>
                        <a:buFont typeface="LucidaGrande" charset="0"/>
                        <a:buChar char="‣"/>
                        <a:tabLst>
                          <a:tab pos="194310" algn="l"/>
                        </a:tabLst>
                      </a:pPr>
                      <a:r>
                        <a:rPr lang="en-US" sz="1100" b="0" i="0" u="none" strike="noStrike" kern="1200" cap="none" spc="0" baseline="0" dirty="0">
                          <a:ln>
                            <a:noFill/>
                          </a:ln>
                          <a:solidFill>
                            <a:schemeClr val="dk1"/>
                          </a:solidFill>
                          <a:effectLst/>
                          <a:uFillTx/>
                          <a:latin typeface="Calibri" panose="020F0502020204030204" pitchFamily="34" charset="0"/>
                          <a:ea typeface="+mn-ea"/>
                          <a:cs typeface="Calibri" panose="020F0502020204030204" pitchFamily="34" charset="0"/>
                          <a:sym typeface="Helvetica Light"/>
                        </a:rPr>
                        <a:t>human judgment, insight (will be compatible)</a:t>
                      </a:r>
                    </a:p>
                  </a:txBody>
                  <a:tcPr marL="46759" marR="46759" marT="0" marB="0"/>
                </a:tc>
                <a:tc>
                  <a:txBody>
                    <a:bodyPr/>
                    <a:lstStyle/>
                    <a:p>
                      <a:pPr marL="0" marR="0" lvl="0" indent="-182880" algn="l" defTabSz="914400" rtl="0" eaLnBrk="1" latinLnBrk="0" hangingPunct="1">
                        <a:lnSpc>
                          <a:spcPct val="100000"/>
                        </a:lnSpc>
                        <a:spcBef>
                          <a:spcPts val="0"/>
                        </a:spcBef>
                        <a:spcAft>
                          <a:spcPts val="0"/>
                        </a:spcAft>
                        <a:buClr>
                          <a:srgbClr val="0432FF"/>
                        </a:buClr>
                        <a:buSzTx/>
                        <a:buFont typeface="LucidaGrande" charset="0"/>
                        <a:buChar char="‣"/>
                        <a:tabLst>
                          <a:tab pos="194310" algn="l"/>
                        </a:tabLst>
                      </a:pPr>
                      <a:r>
                        <a:rPr lang="en-US" sz="1100" b="0" i="0" u="none" strike="noStrike" kern="1200" cap="none" spc="0" baseline="0" dirty="0">
                          <a:ln>
                            <a:noFill/>
                          </a:ln>
                          <a:solidFill>
                            <a:schemeClr val="dk1"/>
                          </a:solidFill>
                          <a:effectLst/>
                          <a:uFillTx/>
                          <a:latin typeface="Calibri" panose="020F0502020204030204" pitchFamily="34" charset="0"/>
                          <a:ea typeface="+mn-ea"/>
                          <a:cs typeface="Calibri" panose="020F0502020204030204" pitchFamily="34" charset="0"/>
                          <a:sym typeface="Helvetica Light"/>
                        </a:rPr>
                        <a:t>variation of performance</a:t>
                      </a:r>
                    </a:p>
                    <a:p>
                      <a:pPr marL="0" marR="0" lvl="0" indent="-182880" algn="l" defTabSz="914400" rtl="0" eaLnBrk="1" latinLnBrk="0" hangingPunct="1">
                        <a:lnSpc>
                          <a:spcPct val="100000"/>
                        </a:lnSpc>
                        <a:spcBef>
                          <a:spcPts val="0"/>
                        </a:spcBef>
                        <a:spcAft>
                          <a:spcPts val="0"/>
                        </a:spcAft>
                        <a:buClr>
                          <a:srgbClr val="0432FF"/>
                        </a:buClr>
                        <a:buSzTx/>
                        <a:buFont typeface="LucidaGrande" charset="0"/>
                        <a:buChar char="‣"/>
                        <a:tabLst>
                          <a:tab pos="194310" algn="l"/>
                        </a:tabLst>
                      </a:pPr>
                      <a:r>
                        <a:rPr lang="en-US" sz="1100" b="0" i="0" u="none" strike="noStrike" kern="1200" cap="none" spc="0" baseline="0" dirty="0">
                          <a:ln>
                            <a:noFill/>
                          </a:ln>
                          <a:solidFill>
                            <a:schemeClr val="dk1"/>
                          </a:solidFill>
                          <a:effectLst/>
                          <a:uFillTx/>
                          <a:latin typeface="Calibri" panose="020F0502020204030204" pitchFamily="34" charset="0"/>
                          <a:ea typeface="+mn-ea"/>
                          <a:cs typeface="Calibri" panose="020F0502020204030204" pitchFamily="34" charset="0"/>
                          <a:sym typeface="Helvetica Light"/>
                        </a:rPr>
                        <a:t>memory limitations</a:t>
                      </a:r>
                    </a:p>
                    <a:p>
                      <a:pPr marL="0" marR="0" lvl="0" indent="-182880" algn="l" defTabSz="914400" rtl="0" eaLnBrk="1" latinLnBrk="0" hangingPunct="1">
                        <a:lnSpc>
                          <a:spcPct val="100000"/>
                        </a:lnSpc>
                        <a:spcBef>
                          <a:spcPts val="0"/>
                        </a:spcBef>
                        <a:spcAft>
                          <a:spcPts val="0"/>
                        </a:spcAft>
                        <a:buClr>
                          <a:srgbClr val="0432FF"/>
                        </a:buClr>
                        <a:buSzTx/>
                        <a:buFont typeface="LucidaGrande" charset="0"/>
                        <a:buChar char="‣"/>
                        <a:tabLst>
                          <a:tab pos="194310" algn="l"/>
                        </a:tabLst>
                      </a:pPr>
                      <a:r>
                        <a:rPr lang="en-US" sz="1100" b="0" i="0" u="none" strike="noStrike" kern="1200" cap="none" spc="0" baseline="0" dirty="0">
                          <a:ln>
                            <a:noFill/>
                          </a:ln>
                          <a:solidFill>
                            <a:schemeClr val="dk1"/>
                          </a:solidFill>
                          <a:effectLst/>
                          <a:uFillTx/>
                          <a:latin typeface="Calibri" panose="020F0502020204030204" pitchFamily="34" charset="0"/>
                          <a:ea typeface="+mn-ea"/>
                          <a:cs typeface="Calibri" panose="020F0502020204030204" pitchFamily="34" charset="0"/>
                          <a:sym typeface="Helvetica Light"/>
                        </a:rPr>
                        <a:t>information overload problems</a:t>
                      </a:r>
                    </a:p>
                  </a:txBody>
                  <a:tcPr marL="46759" marR="46759" marT="0" marB="0"/>
                </a:tc>
                <a:extLst>
                  <a:ext uri="{0D108BD9-81ED-4DB2-BD59-A6C34878D82A}">
                    <a16:rowId xmlns:a16="http://schemas.microsoft.com/office/drawing/2014/main" val="10005"/>
                  </a:ext>
                </a:extLst>
              </a:tr>
            </a:tbl>
          </a:graphicData>
        </a:graphic>
      </p:graphicFrame>
      <p:pic>
        <p:nvPicPr>
          <p:cNvPr id="6" name="Arizona logo.jpg" descr="Arizona logo.jpg">
            <a:extLst>
              <a:ext uri="{FF2B5EF4-FFF2-40B4-BE49-F238E27FC236}">
                <a16:creationId xmlns:a16="http://schemas.microsoft.com/office/drawing/2014/main" id="{E0281CA4-A034-D54C-AE4D-44D83CB6C082}"/>
              </a:ext>
            </a:extLst>
          </p:cNvPr>
          <p:cNvPicPr>
            <a:picLocks noChangeAspect="1"/>
          </p:cNvPicPr>
          <p:nvPr/>
        </p:nvPicPr>
        <p:blipFill>
          <a:blip r:embed="rId2"/>
          <a:stretch>
            <a:fillRect/>
          </a:stretch>
        </p:blipFill>
        <p:spPr>
          <a:xfrm>
            <a:off x="8440621" y="6382258"/>
            <a:ext cx="1728663" cy="410306"/>
          </a:xfrm>
          <a:prstGeom prst="rect">
            <a:avLst/>
          </a:prstGeom>
          <a:ln w="12700">
            <a:miter lim="400000"/>
          </a:ln>
        </p:spPr>
      </p:pic>
      <p:pic>
        <p:nvPicPr>
          <p:cNvPr id="7" name="eller.gif" descr="eller.gif">
            <a:extLst>
              <a:ext uri="{FF2B5EF4-FFF2-40B4-BE49-F238E27FC236}">
                <a16:creationId xmlns:a16="http://schemas.microsoft.com/office/drawing/2014/main" id="{E9473491-66F7-C743-906A-DE012266F6C5}"/>
              </a:ext>
            </a:extLst>
          </p:cNvPr>
          <p:cNvPicPr>
            <a:picLocks noChangeAspect="1"/>
          </p:cNvPicPr>
          <p:nvPr/>
        </p:nvPicPr>
        <p:blipFill>
          <a:blip r:embed="rId3"/>
          <a:stretch>
            <a:fillRect/>
          </a:stretch>
        </p:blipFill>
        <p:spPr>
          <a:xfrm>
            <a:off x="10390619" y="6375183"/>
            <a:ext cx="1647567" cy="373034"/>
          </a:xfrm>
          <a:prstGeom prst="rect">
            <a:avLst/>
          </a:prstGeom>
          <a:ln w="12700">
            <a:miter lim="400000"/>
          </a:ln>
        </p:spPr>
      </p:pic>
    </p:spTree>
    <p:extLst>
      <p:ext uri="{BB962C8B-B14F-4D97-AF65-F5344CB8AC3E}">
        <p14:creationId xmlns:p14="http://schemas.microsoft.com/office/powerpoint/2010/main" val="769350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Hypotheses (cont.)"/>
          <p:cNvSpPr txBox="1">
            <a:spLocks noGrp="1"/>
          </p:cNvSpPr>
          <p:nvPr>
            <p:ph type="title" idx="4294967295"/>
          </p:nvPr>
        </p:nvSpPr>
        <p:spPr>
          <a:xfrm>
            <a:off x="1524000" y="0"/>
            <a:ext cx="9144000" cy="710761"/>
          </a:xfrm>
          <a:prstGeom prst="rect">
            <a:avLst/>
          </a:prstGeom>
          <a:solidFill>
            <a:srgbClr val="D5D5EF"/>
          </a:solidFill>
        </p:spPr>
        <p:txBody>
          <a:bodyPr>
            <a:normAutofit fontScale="90000"/>
          </a:bodyPr>
          <a:lstStyle>
            <a:lvl1pPr indent="228600" algn="l">
              <a:defRPr sz="4000">
                <a:latin typeface="Calibri"/>
                <a:ea typeface="Calibri"/>
                <a:cs typeface="Calibri"/>
                <a:sym typeface="Calibri"/>
              </a:defRPr>
            </a:lvl1pPr>
          </a:lstStyle>
          <a:p>
            <a:r>
              <a:rPr lang="en-US" dirty="0">
                <a:latin typeface="Calibri" panose="020F0502020204030204" pitchFamily="34" charset="0"/>
                <a:cs typeface="Calibri" panose="020F0502020204030204" pitchFamily="34" charset="0"/>
              </a:rPr>
              <a:t>Classification of Algorithms - Based on Goal</a:t>
            </a:r>
            <a:endParaRPr dirty="0"/>
          </a:p>
        </p:txBody>
      </p:sp>
      <p:sp>
        <p:nvSpPr>
          <p:cNvPr id="293" name="Hypothesis 3: direct influence and network size…"/>
          <p:cNvSpPr txBox="1">
            <a:spLocks noGrp="1"/>
          </p:cNvSpPr>
          <p:nvPr>
            <p:ph type="body" sz="half" idx="4294967295"/>
          </p:nvPr>
        </p:nvSpPr>
        <p:spPr>
          <a:xfrm>
            <a:off x="1892622" y="1204595"/>
            <a:ext cx="4077454" cy="4908760"/>
          </a:xfrm>
          <a:prstGeom prst="rect">
            <a:avLst/>
          </a:prstGeom>
        </p:spPr>
        <p:txBody>
          <a:bodyPr anchor="t">
            <a:normAutofit/>
          </a:bodyPr>
          <a:lstStyle/>
          <a:p>
            <a:pPr defTabSz="642915">
              <a:spcBef>
                <a:spcPct val="20000"/>
              </a:spcBef>
              <a:buClr>
                <a:srgbClr val="0432FF"/>
              </a:buClr>
              <a:buFont typeface=".AppleSystemUIFont" charset="-120"/>
              <a:buChar char="‣"/>
            </a:pPr>
            <a:r>
              <a:rPr lang="en-US" sz="2250" u="sng" dirty="0">
                <a:solidFill>
                  <a:srgbClr val="292934"/>
                </a:solidFill>
                <a:latin typeface="Calibri" panose="020F0502020204030204" pitchFamily="34" charset="0"/>
                <a:cs typeface="Calibri" panose="020F0502020204030204" pitchFamily="34" charset="0"/>
              </a:rPr>
              <a:t>Descriptive Models</a:t>
            </a:r>
          </a:p>
          <a:p>
            <a:pPr lvl="1" defTabSz="642915">
              <a:spcBef>
                <a:spcPct val="20000"/>
              </a:spcBef>
              <a:buClr>
                <a:srgbClr val="0432FF"/>
              </a:buClr>
              <a:buFont typeface=".AppleSystemUIFont" charset="-120"/>
              <a:buChar char="‣"/>
            </a:pPr>
            <a:r>
              <a:rPr lang="en-US" sz="1969" dirty="0">
                <a:solidFill>
                  <a:srgbClr val="292934"/>
                </a:solidFill>
                <a:latin typeface="Calibri" panose="020F0502020204030204" pitchFamily="34" charset="0"/>
                <a:cs typeface="Calibri" panose="020F0502020204030204" pitchFamily="34" charset="0"/>
              </a:rPr>
              <a:t>Link Analysis</a:t>
            </a:r>
          </a:p>
          <a:p>
            <a:pPr lvl="2" defTabSz="642915">
              <a:spcBef>
                <a:spcPct val="20000"/>
              </a:spcBef>
              <a:buClr>
                <a:srgbClr val="0432FF"/>
              </a:buClr>
              <a:buFont typeface=".AppleSystemUIFont" charset="-120"/>
              <a:buChar char="‣"/>
            </a:pPr>
            <a:r>
              <a:rPr lang="en-US" sz="1828" dirty="0" err="1">
                <a:solidFill>
                  <a:srgbClr val="292934"/>
                </a:solidFill>
                <a:latin typeface="Calibri" panose="020F0502020204030204" pitchFamily="34" charset="0"/>
                <a:cs typeface="Calibri" panose="020F0502020204030204" pitchFamily="34" charset="0"/>
              </a:rPr>
              <a:t>Apriori</a:t>
            </a:r>
            <a:r>
              <a:rPr lang="en-US" sz="1828" dirty="0">
                <a:solidFill>
                  <a:srgbClr val="292934"/>
                </a:solidFill>
                <a:latin typeface="Calibri" panose="020F0502020204030204" pitchFamily="34" charset="0"/>
                <a:cs typeface="Calibri" panose="020F0502020204030204" pitchFamily="34" charset="0"/>
              </a:rPr>
              <a:t> algorithm</a:t>
            </a:r>
          </a:p>
          <a:p>
            <a:pPr lvl="1" defTabSz="642915">
              <a:spcBef>
                <a:spcPct val="20000"/>
              </a:spcBef>
              <a:buClr>
                <a:srgbClr val="0432FF"/>
              </a:buClr>
              <a:buFont typeface=".AppleSystemUIFont" charset="-120"/>
              <a:buChar char="‣"/>
            </a:pPr>
            <a:r>
              <a:rPr lang="en-US" sz="1969" dirty="0">
                <a:solidFill>
                  <a:srgbClr val="292934"/>
                </a:solidFill>
                <a:latin typeface="Calibri" panose="020F0502020204030204" pitchFamily="34" charset="0"/>
                <a:cs typeface="Calibri" panose="020F0502020204030204" pitchFamily="34" charset="0"/>
              </a:rPr>
              <a:t>Clustering models</a:t>
            </a:r>
          </a:p>
          <a:p>
            <a:pPr lvl="2" defTabSz="642915">
              <a:spcBef>
                <a:spcPct val="20000"/>
              </a:spcBef>
              <a:buClr>
                <a:srgbClr val="0432FF"/>
              </a:buClr>
              <a:buFont typeface=".AppleSystemUIFont" charset="-120"/>
              <a:buChar char="‣"/>
            </a:pPr>
            <a:r>
              <a:rPr lang="en-US" sz="1828" dirty="0">
                <a:solidFill>
                  <a:srgbClr val="292934"/>
                </a:solidFill>
                <a:latin typeface="Calibri" panose="020F0502020204030204" pitchFamily="34" charset="0"/>
                <a:cs typeface="Calibri" panose="020F0502020204030204" pitchFamily="34" charset="0"/>
              </a:rPr>
              <a:t>Hierarchical: Prim’s and Kruskal’s</a:t>
            </a:r>
          </a:p>
          <a:p>
            <a:pPr lvl="2" defTabSz="642915">
              <a:spcBef>
                <a:spcPct val="20000"/>
              </a:spcBef>
              <a:buClr>
                <a:srgbClr val="0432FF"/>
              </a:buClr>
              <a:buFont typeface=".AppleSystemUIFont" charset="-120"/>
              <a:buChar char="‣"/>
            </a:pPr>
            <a:r>
              <a:rPr lang="en-US" sz="1828" dirty="0">
                <a:solidFill>
                  <a:srgbClr val="292934"/>
                </a:solidFill>
                <a:latin typeface="Calibri" panose="020F0502020204030204" pitchFamily="34" charset="0"/>
                <a:cs typeface="Calibri" panose="020F0502020204030204" pitchFamily="34" charset="0"/>
              </a:rPr>
              <a:t>Partitioning: K-Means</a:t>
            </a:r>
          </a:p>
          <a:p>
            <a:pPr lvl="2" defTabSz="642915">
              <a:spcBef>
                <a:spcPct val="20000"/>
              </a:spcBef>
              <a:buClr>
                <a:srgbClr val="0432FF"/>
              </a:buClr>
              <a:buFont typeface=".AppleSystemUIFont" charset="-120"/>
              <a:buChar char="‣"/>
            </a:pPr>
            <a:r>
              <a:rPr lang="en-US" sz="1828" dirty="0">
                <a:solidFill>
                  <a:srgbClr val="292934"/>
                </a:solidFill>
                <a:latin typeface="Calibri" panose="020F0502020204030204" pitchFamily="34" charset="0"/>
                <a:cs typeface="Calibri" panose="020F0502020204030204" pitchFamily="34" charset="0"/>
              </a:rPr>
              <a:t>Density-based: DBSCAN</a:t>
            </a:r>
          </a:p>
          <a:p>
            <a:pPr lvl="2" defTabSz="642915">
              <a:spcBef>
                <a:spcPct val="20000"/>
              </a:spcBef>
              <a:buClr>
                <a:srgbClr val="0432FF"/>
              </a:buClr>
              <a:buFont typeface=".AppleSystemUIFont" charset="-120"/>
              <a:buChar char="‣"/>
            </a:pPr>
            <a:r>
              <a:rPr lang="en-US" sz="1828" dirty="0">
                <a:solidFill>
                  <a:srgbClr val="292934"/>
                </a:solidFill>
                <a:latin typeface="Calibri" panose="020F0502020204030204" pitchFamily="34" charset="0"/>
                <a:cs typeface="Calibri" panose="020F0502020204030204" pitchFamily="34" charset="0"/>
              </a:rPr>
              <a:t>Grid-based: Self-Organizing Map (SOM)</a:t>
            </a:r>
          </a:p>
          <a:p>
            <a:pPr marL="128583" indent="-128583" defTabSz="642915">
              <a:spcBef>
                <a:spcPct val="20000"/>
              </a:spcBef>
              <a:buClr>
                <a:srgbClr val="93A299"/>
              </a:buClr>
              <a:buSzPct val="85000"/>
            </a:pPr>
            <a:endParaRPr lang="en-US" kern="1200" dirty="0">
              <a:solidFill>
                <a:srgbClr val="292934"/>
              </a:solidFill>
              <a:latin typeface="Calibri" panose="020F0502020204030204" pitchFamily="34" charset="0"/>
              <a:cs typeface="Calibri" panose="020F0502020204030204" pitchFamily="34" charset="0"/>
            </a:endParaRPr>
          </a:p>
        </p:txBody>
      </p:sp>
      <p:sp>
        <p:nvSpPr>
          <p:cNvPr id="294" name="11"/>
          <p:cNvSpPr txBox="1"/>
          <p:nvPr/>
        </p:nvSpPr>
        <p:spPr>
          <a:xfrm>
            <a:off x="10277281" y="6561700"/>
            <a:ext cx="72200" cy="461729"/>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800">
                <a:latin typeface="Calibri"/>
                <a:ea typeface="Calibri"/>
                <a:cs typeface="Calibri"/>
                <a:sym typeface="Calibri"/>
              </a:defRPr>
            </a:lvl1pPr>
          </a:lstStyle>
          <a:p>
            <a:endParaRPr lang="en-US" sz="1266" dirty="0"/>
          </a:p>
          <a:p>
            <a:endParaRPr sz="1266" dirty="0"/>
          </a:p>
        </p:txBody>
      </p:sp>
      <p:sp>
        <p:nvSpPr>
          <p:cNvPr id="6" name="Hypothesis 3: direct influence and network size…">
            <a:extLst>
              <a:ext uri="{FF2B5EF4-FFF2-40B4-BE49-F238E27FC236}">
                <a16:creationId xmlns:a16="http://schemas.microsoft.com/office/drawing/2014/main" id="{7ECA8550-4F65-4E18-9A8E-5B6F35C250A3}"/>
              </a:ext>
            </a:extLst>
          </p:cNvPr>
          <p:cNvSpPr txBox="1">
            <a:spLocks/>
          </p:cNvSpPr>
          <p:nvPr/>
        </p:nvSpPr>
        <p:spPr>
          <a:xfrm>
            <a:off x="6318789" y="1209863"/>
            <a:ext cx="4031981" cy="4979773"/>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t">
            <a:normAutofit/>
          </a:bodyPr>
          <a:lstStyle>
            <a:lvl1pPr marL="381000" marR="0" indent="-381000" algn="l" defTabSz="584200" rtl="0" latinLnBrk="0">
              <a:lnSpc>
                <a:spcPct val="100000"/>
              </a:lnSpc>
              <a:spcBef>
                <a:spcPts val="4200"/>
              </a:spcBef>
              <a:spcAft>
                <a:spcPts val="0"/>
              </a:spcAft>
              <a:buClrTx/>
              <a:buSzPct val="100000"/>
              <a:buFontTx/>
              <a:buChar char="•"/>
              <a:tabLst/>
              <a:defRPr sz="3800" b="0" i="0" u="none" strike="noStrike" cap="none" spc="0" baseline="0">
                <a:ln>
                  <a:noFill/>
                </a:ln>
                <a:solidFill>
                  <a:srgbClr val="000000"/>
                </a:solidFill>
                <a:uFillTx/>
                <a:latin typeface="+mn-lt"/>
                <a:ea typeface="+mn-ea"/>
                <a:cs typeface="+mn-cs"/>
                <a:sym typeface="Helvetica Light"/>
              </a:defRPr>
            </a:lvl1pPr>
            <a:lvl2pPr marL="762000" marR="0" indent="-381000" algn="l" defTabSz="584200" rtl="0" latinLnBrk="0">
              <a:lnSpc>
                <a:spcPct val="100000"/>
              </a:lnSpc>
              <a:spcBef>
                <a:spcPts val="4200"/>
              </a:spcBef>
              <a:spcAft>
                <a:spcPts val="0"/>
              </a:spcAft>
              <a:buClrTx/>
              <a:buSzPct val="100000"/>
              <a:buFontTx/>
              <a:buChar char="•"/>
              <a:tabLst/>
              <a:defRPr sz="3800" b="0" i="0" u="none" strike="noStrike" cap="none" spc="0" baseline="0">
                <a:ln>
                  <a:noFill/>
                </a:ln>
                <a:solidFill>
                  <a:srgbClr val="000000"/>
                </a:solidFill>
                <a:uFillTx/>
                <a:latin typeface="+mn-lt"/>
                <a:ea typeface="+mn-ea"/>
                <a:cs typeface="+mn-cs"/>
                <a:sym typeface="Helvetica Light"/>
              </a:defRPr>
            </a:lvl2pPr>
            <a:lvl3pPr marL="1143000" marR="0" indent="-381000" algn="l" defTabSz="584200" rtl="0" latinLnBrk="0">
              <a:lnSpc>
                <a:spcPct val="100000"/>
              </a:lnSpc>
              <a:spcBef>
                <a:spcPts val="4200"/>
              </a:spcBef>
              <a:spcAft>
                <a:spcPts val="0"/>
              </a:spcAft>
              <a:buClrTx/>
              <a:buSzPct val="100000"/>
              <a:buFontTx/>
              <a:buChar char="•"/>
              <a:tabLst/>
              <a:defRPr sz="3800" b="0" i="0" u="none" strike="noStrike" cap="none" spc="0" baseline="0">
                <a:ln>
                  <a:noFill/>
                </a:ln>
                <a:solidFill>
                  <a:srgbClr val="000000"/>
                </a:solidFill>
                <a:uFillTx/>
                <a:latin typeface="+mn-lt"/>
                <a:ea typeface="+mn-ea"/>
                <a:cs typeface="+mn-cs"/>
                <a:sym typeface="Helvetica Light"/>
              </a:defRPr>
            </a:lvl3pPr>
            <a:lvl4pPr marL="1524000" marR="0" indent="-381000" algn="l" defTabSz="584200" rtl="0" latinLnBrk="0">
              <a:lnSpc>
                <a:spcPct val="100000"/>
              </a:lnSpc>
              <a:spcBef>
                <a:spcPts val="4200"/>
              </a:spcBef>
              <a:spcAft>
                <a:spcPts val="0"/>
              </a:spcAft>
              <a:buClrTx/>
              <a:buSzPct val="100000"/>
              <a:buFontTx/>
              <a:buChar char="•"/>
              <a:tabLst/>
              <a:defRPr sz="3800" b="0" i="0" u="none" strike="noStrike" cap="none" spc="0" baseline="0">
                <a:ln>
                  <a:noFill/>
                </a:ln>
                <a:solidFill>
                  <a:srgbClr val="000000"/>
                </a:solidFill>
                <a:uFillTx/>
                <a:latin typeface="+mn-lt"/>
                <a:ea typeface="+mn-ea"/>
                <a:cs typeface="+mn-cs"/>
                <a:sym typeface="Helvetica Light"/>
              </a:defRPr>
            </a:lvl4pPr>
            <a:lvl5pPr marL="1905000" marR="0" indent="-381000" algn="l" defTabSz="584200" rtl="0" latinLnBrk="0">
              <a:lnSpc>
                <a:spcPct val="100000"/>
              </a:lnSpc>
              <a:spcBef>
                <a:spcPts val="4200"/>
              </a:spcBef>
              <a:spcAft>
                <a:spcPts val="0"/>
              </a:spcAft>
              <a:buClrTx/>
              <a:buSzPct val="100000"/>
              <a:buFontTx/>
              <a:buChar char="•"/>
              <a:tabLst/>
              <a:defRPr sz="3800" b="0" i="0" u="none" strike="noStrike" cap="none" spc="0" baseline="0">
                <a:ln>
                  <a:noFill/>
                </a:ln>
                <a:solidFill>
                  <a:srgbClr val="000000"/>
                </a:solidFill>
                <a:uFillTx/>
                <a:latin typeface="+mn-lt"/>
                <a:ea typeface="+mn-ea"/>
                <a:cs typeface="+mn-cs"/>
                <a:sym typeface="Helvetica Light"/>
              </a:defRPr>
            </a:lvl5pPr>
            <a:lvl6pPr marL="2286000" marR="0" indent="-381000" algn="l" defTabSz="584200" rtl="0" latinLnBrk="0">
              <a:lnSpc>
                <a:spcPct val="100000"/>
              </a:lnSpc>
              <a:spcBef>
                <a:spcPts val="4200"/>
              </a:spcBef>
              <a:spcAft>
                <a:spcPts val="0"/>
              </a:spcAft>
              <a:buClrTx/>
              <a:buSzPct val="100000"/>
              <a:buFontTx/>
              <a:buChar char="•"/>
              <a:tabLst/>
              <a:defRPr sz="3800" b="0" i="0" u="none" strike="noStrike" cap="none" spc="0" baseline="0">
                <a:ln>
                  <a:noFill/>
                </a:ln>
                <a:solidFill>
                  <a:srgbClr val="000000"/>
                </a:solidFill>
                <a:uFillTx/>
                <a:latin typeface="+mn-lt"/>
                <a:ea typeface="+mn-ea"/>
                <a:cs typeface="+mn-cs"/>
                <a:sym typeface="Helvetica Light"/>
              </a:defRPr>
            </a:lvl6pPr>
            <a:lvl7pPr marL="2667000" marR="0" indent="-381000" algn="l" defTabSz="584200" rtl="0" latinLnBrk="0">
              <a:lnSpc>
                <a:spcPct val="100000"/>
              </a:lnSpc>
              <a:spcBef>
                <a:spcPts val="4200"/>
              </a:spcBef>
              <a:spcAft>
                <a:spcPts val="0"/>
              </a:spcAft>
              <a:buClrTx/>
              <a:buSzPct val="100000"/>
              <a:buFontTx/>
              <a:buChar char="•"/>
              <a:tabLst/>
              <a:defRPr sz="3800" b="0" i="0" u="none" strike="noStrike" cap="none" spc="0" baseline="0">
                <a:ln>
                  <a:noFill/>
                </a:ln>
                <a:solidFill>
                  <a:srgbClr val="000000"/>
                </a:solidFill>
                <a:uFillTx/>
                <a:latin typeface="+mn-lt"/>
                <a:ea typeface="+mn-ea"/>
                <a:cs typeface="+mn-cs"/>
                <a:sym typeface="Helvetica Light"/>
              </a:defRPr>
            </a:lvl7pPr>
            <a:lvl8pPr marL="3048000" marR="0" indent="-381000" algn="l" defTabSz="584200" rtl="0" latinLnBrk="0">
              <a:lnSpc>
                <a:spcPct val="100000"/>
              </a:lnSpc>
              <a:spcBef>
                <a:spcPts val="4200"/>
              </a:spcBef>
              <a:spcAft>
                <a:spcPts val="0"/>
              </a:spcAft>
              <a:buClrTx/>
              <a:buSzPct val="100000"/>
              <a:buFontTx/>
              <a:buChar char="•"/>
              <a:tabLst/>
              <a:defRPr sz="3800" b="0" i="0" u="none" strike="noStrike" cap="none" spc="0" baseline="0">
                <a:ln>
                  <a:noFill/>
                </a:ln>
                <a:solidFill>
                  <a:srgbClr val="000000"/>
                </a:solidFill>
                <a:uFillTx/>
                <a:latin typeface="+mn-lt"/>
                <a:ea typeface="+mn-ea"/>
                <a:cs typeface="+mn-cs"/>
                <a:sym typeface="Helvetica Light"/>
              </a:defRPr>
            </a:lvl8pPr>
            <a:lvl9pPr marL="3429000" marR="0" indent="-381000" algn="l" defTabSz="584200" rtl="0" latinLnBrk="0">
              <a:lnSpc>
                <a:spcPct val="100000"/>
              </a:lnSpc>
              <a:spcBef>
                <a:spcPts val="4200"/>
              </a:spcBef>
              <a:spcAft>
                <a:spcPts val="0"/>
              </a:spcAft>
              <a:buClrTx/>
              <a:buSzPct val="100000"/>
              <a:buFontTx/>
              <a:buChar char="•"/>
              <a:tabLst/>
              <a:defRPr sz="3800" b="0" i="0" u="none" strike="noStrike" cap="none" spc="0" baseline="0">
                <a:ln>
                  <a:noFill/>
                </a:ln>
                <a:solidFill>
                  <a:srgbClr val="000000"/>
                </a:solidFill>
                <a:uFillTx/>
                <a:latin typeface="+mn-lt"/>
                <a:ea typeface="+mn-ea"/>
                <a:cs typeface="+mn-cs"/>
                <a:sym typeface="Helvetica Light"/>
              </a:defRPr>
            </a:lvl9pPr>
          </a:lstStyle>
          <a:p>
            <a:pPr defTabSz="642915">
              <a:spcBef>
                <a:spcPct val="20000"/>
              </a:spcBef>
              <a:buClr>
                <a:srgbClr val="0432FF"/>
              </a:buClr>
              <a:buFont typeface=".AppleSystemUIFont" charset="-120"/>
              <a:buChar char="‣"/>
            </a:pPr>
            <a:r>
              <a:rPr lang="en-US" sz="2250" u="sng" dirty="0">
                <a:solidFill>
                  <a:srgbClr val="292934"/>
                </a:solidFill>
                <a:latin typeface="Calibri" panose="020F0502020204030204" pitchFamily="34" charset="0"/>
                <a:cs typeface="Calibri" panose="020F0502020204030204" pitchFamily="34" charset="0"/>
              </a:rPr>
              <a:t>Predictive Models</a:t>
            </a:r>
          </a:p>
          <a:p>
            <a:pPr lvl="1" defTabSz="642915">
              <a:spcBef>
                <a:spcPct val="20000"/>
              </a:spcBef>
              <a:buClr>
                <a:srgbClr val="0432FF"/>
              </a:buClr>
              <a:buFont typeface=".AppleSystemUIFont" charset="-120"/>
              <a:buChar char="‣"/>
            </a:pPr>
            <a:r>
              <a:rPr lang="en-US" sz="1969" dirty="0">
                <a:solidFill>
                  <a:srgbClr val="292934"/>
                </a:solidFill>
                <a:latin typeface="Calibri" panose="020F0502020204030204" pitchFamily="34" charset="0"/>
                <a:cs typeface="Calibri" panose="020F0502020204030204" pitchFamily="34" charset="0"/>
              </a:rPr>
              <a:t>Classification (predict class)</a:t>
            </a:r>
          </a:p>
          <a:p>
            <a:pPr lvl="2" defTabSz="642915">
              <a:spcBef>
                <a:spcPct val="20000"/>
              </a:spcBef>
              <a:buClr>
                <a:srgbClr val="0432FF"/>
              </a:buClr>
              <a:buFont typeface=".AppleSystemUIFont" charset="-120"/>
              <a:buChar char="‣"/>
            </a:pPr>
            <a:r>
              <a:rPr lang="en-US" sz="1828" dirty="0">
                <a:solidFill>
                  <a:srgbClr val="292934"/>
                </a:solidFill>
                <a:latin typeface="Calibri" panose="020F0502020204030204" pitchFamily="34" charset="0"/>
                <a:cs typeface="Calibri" panose="020F0502020204030204" pitchFamily="34" charset="0"/>
              </a:rPr>
              <a:t>Naïve Bayes</a:t>
            </a:r>
          </a:p>
          <a:p>
            <a:pPr lvl="2" defTabSz="642915">
              <a:spcBef>
                <a:spcPct val="20000"/>
              </a:spcBef>
              <a:buClr>
                <a:srgbClr val="0432FF"/>
              </a:buClr>
              <a:buFont typeface=".AppleSystemUIFont" charset="-120"/>
              <a:buChar char="‣"/>
            </a:pPr>
            <a:r>
              <a:rPr lang="en-US" sz="1828" dirty="0">
                <a:solidFill>
                  <a:srgbClr val="292934"/>
                </a:solidFill>
                <a:latin typeface="Calibri" panose="020F0502020204030204" pitchFamily="34" charset="0"/>
                <a:cs typeface="Calibri" panose="020F0502020204030204" pitchFamily="34" charset="0"/>
              </a:rPr>
              <a:t>Decision Trees: ID3, C4.5</a:t>
            </a:r>
          </a:p>
          <a:p>
            <a:pPr lvl="3" defTabSz="642915">
              <a:spcBef>
                <a:spcPct val="20000"/>
              </a:spcBef>
              <a:buClr>
                <a:srgbClr val="0432FF"/>
              </a:buClr>
              <a:buFont typeface=".AppleSystemUIFont" charset="-120"/>
              <a:buChar char="‣"/>
            </a:pPr>
            <a:r>
              <a:rPr lang="en-US" sz="1687" dirty="0">
                <a:solidFill>
                  <a:srgbClr val="292934"/>
                </a:solidFill>
                <a:latin typeface="Calibri" panose="020F0502020204030204" pitchFamily="34" charset="0"/>
                <a:cs typeface="Calibri" panose="020F0502020204030204" pitchFamily="34" charset="0"/>
              </a:rPr>
              <a:t>Ensemble Methods: Random Forest</a:t>
            </a:r>
          </a:p>
          <a:p>
            <a:pPr lvl="2" defTabSz="642915">
              <a:spcBef>
                <a:spcPct val="20000"/>
              </a:spcBef>
              <a:buClr>
                <a:srgbClr val="0432FF"/>
              </a:buClr>
              <a:buFont typeface=".AppleSystemUIFont" charset="-120"/>
              <a:buChar char="‣"/>
            </a:pPr>
            <a:r>
              <a:rPr lang="en-US" sz="1828" dirty="0">
                <a:solidFill>
                  <a:srgbClr val="292934"/>
                </a:solidFill>
                <a:latin typeface="Calibri" panose="020F0502020204030204" pitchFamily="34" charset="0"/>
                <a:cs typeface="Calibri" panose="020F0502020204030204" pitchFamily="34" charset="0"/>
              </a:rPr>
              <a:t>Neural Networks: FF/BP</a:t>
            </a:r>
          </a:p>
          <a:p>
            <a:pPr lvl="2" defTabSz="642915">
              <a:spcBef>
                <a:spcPct val="20000"/>
              </a:spcBef>
              <a:buClr>
                <a:srgbClr val="0432FF"/>
              </a:buClr>
              <a:buFont typeface=".AppleSystemUIFont" charset="-120"/>
              <a:buChar char="‣"/>
            </a:pPr>
            <a:r>
              <a:rPr lang="en-US" sz="1828" dirty="0">
                <a:solidFill>
                  <a:srgbClr val="292934"/>
                </a:solidFill>
                <a:latin typeface="Calibri" panose="020F0502020204030204" pitchFamily="34" charset="0"/>
                <a:cs typeface="Calibri" panose="020F0502020204030204" pitchFamily="34" charset="0"/>
              </a:rPr>
              <a:t>Support Vector Machines</a:t>
            </a:r>
          </a:p>
          <a:p>
            <a:pPr lvl="1" defTabSz="642915">
              <a:spcBef>
                <a:spcPct val="20000"/>
              </a:spcBef>
              <a:buClr>
                <a:srgbClr val="0432FF"/>
              </a:buClr>
              <a:buFont typeface=".AppleSystemUIFont" charset="-120"/>
              <a:buChar char="‣"/>
            </a:pPr>
            <a:r>
              <a:rPr lang="en-US" sz="1969" dirty="0">
                <a:solidFill>
                  <a:srgbClr val="292934"/>
                </a:solidFill>
                <a:latin typeface="Calibri" panose="020F0502020204030204" pitchFamily="34" charset="0"/>
                <a:cs typeface="Calibri" panose="020F0502020204030204" pitchFamily="34" charset="0"/>
              </a:rPr>
              <a:t>Regression (predict number)</a:t>
            </a:r>
          </a:p>
          <a:p>
            <a:pPr defTabSz="642915">
              <a:spcBef>
                <a:spcPct val="20000"/>
              </a:spcBef>
              <a:buClr>
                <a:srgbClr val="0432FF"/>
              </a:buClr>
              <a:buFont typeface=".AppleSystemUIFont" charset="-120"/>
              <a:buChar char="‣"/>
            </a:pPr>
            <a:endParaRPr lang="en-US" sz="2250" dirty="0">
              <a:solidFill>
                <a:srgbClr val="292934"/>
              </a:solidFill>
              <a:latin typeface="Calibri" panose="020F0502020204030204" pitchFamily="34" charset="0"/>
              <a:cs typeface="Calibri" panose="020F0502020204030204" pitchFamily="34" charset="0"/>
            </a:endParaRPr>
          </a:p>
          <a:p>
            <a:pPr defTabSz="642915">
              <a:spcBef>
                <a:spcPct val="20000"/>
              </a:spcBef>
              <a:buClr>
                <a:srgbClr val="0432FF"/>
              </a:buClr>
              <a:buFont typeface=".AppleSystemUIFont" charset="-120"/>
              <a:buChar char="‣"/>
            </a:pPr>
            <a:r>
              <a:rPr lang="en-US" sz="2250" u="sng" dirty="0">
                <a:solidFill>
                  <a:srgbClr val="292934"/>
                </a:solidFill>
                <a:latin typeface="Calibri" panose="020F0502020204030204" pitchFamily="34" charset="0"/>
                <a:cs typeface="Calibri" panose="020F0502020204030204" pitchFamily="34" charset="0"/>
              </a:rPr>
              <a:t>Optimization Models</a:t>
            </a:r>
          </a:p>
          <a:p>
            <a:pPr lvl="1" defTabSz="642915">
              <a:spcBef>
                <a:spcPct val="20000"/>
              </a:spcBef>
              <a:buClr>
                <a:srgbClr val="0432FF"/>
              </a:buClr>
              <a:buFont typeface=".AppleSystemUIFont" charset="-120"/>
              <a:buChar char="‣"/>
            </a:pPr>
            <a:r>
              <a:rPr lang="en-US" sz="1969" dirty="0">
                <a:solidFill>
                  <a:srgbClr val="292934"/>
                </a:solidFill>
                <a:latin typeface="Calibri" panose="020F0502020204030204" pitchFamily="34" charset="0"/>
                <a:cs typeface="Calibri" panose="020F0502020204030204" pitchFamily="34" charset="0"/>
              </a:rPr>
              <a:t>Evolutionary programming (parallel search)</a:t>
            </a:r>
          </a:p>
          <a:p>
            <a:pPr lvl="2" defTabSz="642915">
              <a:spcBef>
                <a:spcPct val="20000"/>
              </a:spcBef>
              <a:buClr>
                <a:srgbClr val="0432FF"/>
              </a:buClr>
              <a:buFont typeface=".AppleSystemUIFont" charset="-120"/>
              <a:buChar char="‣"/>
            </a:pPr>
            <a:r>
              <a:rPr lang="en-US" sz="1828" dirty="0">
                <a:solidFill>
                  <a:srgbClr val="292934"/>
                </a:solidFill>
                <a:latin typeface="Calibri" panose="020F0502020204030204" pitchFamily="34" charset="0"/>
                <a:cs typeface="Calibri" panose="020F0502020204030204" pitchFamily="34" charset="0"/>
              </a:rPr>
              <a:t>Genetic Algorithm (GA)</a:t>
            </a:r>
          </a:p>
          <a:p>
            <a:pPr marL="128583" indent="-128583" defTabSz="642915">
              <a:spcBef>
                <a:spcPct val="20000"/>
              </a:spcBef>
              <a:buClr>
                <a:srgbClr val="93A299"/>
              </a:buClr>
              <a:buSzPct val="85000"/>
              <a:buFont typeface="Arial" pitchFamily="34" charset="0"/>
              <a:buChar char="•"/>
            </a:pPr>
            <a:endParaRPr lang="en-US" sz="2672" dirty="0">
              <a:solidFill>
                <a:srgbClr val="292934"/>
              </a:solidFill>
              <a:latin typeface="Calibri" panose="020F0502020204030204" pitchFamily="34" charset="0"/>
              <a:cs typeface="Calibri" panose="020F0502020204030204" pitchFamily="34" charset="0"/>
            </a:endParaRPr>
          </a:p>
        </p:txBody>
      </p:sp>
      <p:pic>
        <p:nvPicPr>
          <p:cNvPr id="8" name="Arizona logo.jpg" descr="Arizona logo.jpg">
            <a:extLst>
              <a:ext uri="{FF2B5EF4-FFF2-40B4-BE49-F238E27FC236}">
                <a16:creationId xmlns:a16="http://schemas.microsoft.com/office/drawing/2014/main" id="{9408A25A-36B4-B441-85D8-E5F5F9116C60}"/>
              </a:ext>
            </a:extLst>
          </p:cNvPr>
          <p:cNvPicPr>
            <a:picLocks noChangeAspect="1"/>
          </p:cNvPicPr>
          <p:nvPr/>
        </p:nvPicPr>
        <p:blipFill>
          <a:blip r:embed="rId2"/>
          <a:stretch>
            <a:fillRect/>
          </a:stretch>
        </p:blipFill>
        <p:spPr>
          <a:xfrm>
            <a:off x="8440621" y="6382258"/>
            <a:ext cx="1728663" cy="410306"/>
          </a:xfrm>
          <a:prstGeom prst="rect">
            <a:avLst/>
          </a:prstGeom>
          <a:ln w="12700">
            <a:miter lim="400000"/>
          </a:ln>
        </p:spPr>
      </p:pic>
      <p:pic>
        <p:nvPicPr>
          <p:cNvPr id="9" name="eller.gif" descr="eller.gif">
            <a:extLst>
              <a:ext uri="{FF2B5EF4-FFF2-40B4-BE49-F238E27FC236}">
                <a16:creationId xmlns:a16="http://schemas.microsoft.com/office/drawing/2014/main" id="{45BCB608-300D-1C45-BC22-597403317067}"/>
              </a:ext>
            </a:extLst>
          </p:cNvPr>
          <p:cNvPicPr>
            <a:picLocks noChangeAspect="1"/>
          </p:cNvPicPr>
          <p:nvPr/>
        </p:nvPicPr>
        <p:blipFill>
          <a:blip r:embed="rId3"/>
          <a:stretch>
            <a:fillRect/>
          </a:stretch>
        </p:blipFill>
        <p:spPr>
          <a:xfrm>
            <a:off x="10390619" y="6375183"/>
            <a:ext cx="1647567" cy="373034"/>
          </a:xfrm>
          <a:prstGeom prst="rect">
            <a:avLst/>
          </a:prstGeom>
          <a:ln w="12700">
            <a:miter lim="400000"/>
          </a:ln>
        </p:spPr>
      </p:pic>
    </p:spTree>
    <p:extLst>
      <p:ext uri="{BB962C8B-B14F-4D97-AF65-F5344CB8AC3E}">
        <p14:creationId xmlns:p14="http://schemas.microsoft.com/office/powerpoint/2010/main" val="2046939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Hypotheses (cont.)"/>
          <p:cNvSpPr txBox="1">
            <a:spLocks noGrp="1"/>
          </p:cNvSpPr>
          <p:nvPr>
            <p:ph type="title" idx="4294967295"/>
          </p:nvPr>
        </p:nvSpPr>
        <p:spPr>
          <a:xfrm>
            <a:off x="1524000" y="0"/>
            <a:ext cx="9144000" cy="710761"/>
          </a:xfrm>
          <a:prstGeom prst="rect">
            <a:avLst/>
          </a:prstGeom>
          <a:solidFill>
            <a:srgbClr val="D5D5EF"/>
          </a:solidFill>
        </p:spPr>
        <p:txBody>
          <a:bodyPr/>
          <a:lstStyle>
            <a:lvl1pPr indent="228600" algn="l">
              <a:defRPr sz="4000">
                <a:latin typeface="Calibri"/>
                <a:ea typeface="Calibri"/>
                <a:cs typeface="Calibri"/>
                <a:sym typeface="Calibri"/>
              </a:defRPr>
            </a:lvl1pPr>
          </a:lstStyle>
          <a:p>
            <a:r>
              <a:rPr lang="en-US" dirty="0">
                <a:latin typeface="Calibri" panose="020F0502020204030204" pitchFamily="34" charset="0"/>
                <a:cs typeface="Calibri" panose="020F0502020204030204" pitchFamily="34" charset="0"/>
              </a:rPr>
              <a:t>Neural Networks Relation to Biology</a:t>
            </a:r>
            <a:endParaRPr dirty="0"/>
          </a:p>
        </p:txBody>
      </p:sp>
      <p:sp>
        <p:nvSpPr>
          <p:cNvPr id="294" name="11"/>
          <p:cNvSpPr txBox="1"/>
          <p:nvPr/>
        </p:nvSpPr>
        <p:spPr>
          <a:xfrm>
            <a:off x="9500135" y="6659098"/>
            <a:ext cx="72200" cy="266933"/>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800">
                <a:latin typeface="Calibri"/>
                <a:ea typeface="Calibri"/>
                <a:cs typeface="Calibri"/>
                <a:sym typeface="Calibri"/>
              </a:defRPr>
            </a:lvl1pPr>
          </a:lstStyle>
          <a:p>
            <a:endParaRPr sz="1266" dirty="0"/>
          </a:p>
        </p:txBody>
      </p:sp>
      <p:grpSp>
        <p:nvGrpSpPr>
          <p:cNvPr id="12" name="Group 11">
            <a:extLst>
              <a:ext uri="{FF2B5EF4-FFF2-40B4-BE49-F238E27FC236}">
                <a16:creationId xmlns:a16="http://schemas.microsoft.com/office/drawing/2014/main" id="{A815E32D-122D-468F-A9CD-D8DCC058CA59}"/>
              </a:ext>
            </a:extLst>
          </p:cNvPr>
          <p:cNvGrpSpPr/>
          <p:nvPr/>
        </p:nvGrpSpPr>
        <p:grpSpPr>
          <a:xfrm>
            <a:off x="3352492" y="1998334"/>
            <a:ext cx="3554791" cy="3788863"/>
            <a:chOff x="685800" y="2133600"/>
            <a:chExt cx="2302164" cy="2712894"/>
          </a:xfrm>
        </p:grpSpPr>
        <p:pic>
          <p:nvPicPr>
            <p:cNvPr id="13" name="Picture 2" descr="File:Neurons uni bi multi pseudouni.svg">
              <a:extLst>
                <a:ext uri="{FF2B5EF4-FFF2-40B4-BE49-F238E27FC236}">
                  <a16:creationId xmlns:a16="http://schemas.microsoft.com/office/drawing/2014/main" id="{2EE17935-0868-4BD0-B1BD-9A0037A7FA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2451" r="56685"/>
            <a:stretch/>
          </p:blipFill>
          <p:spPr bwMode="auto">
            <a:xfrm>
              <a:off x="685800" y="2133600"/>
              <a:ext cx="2302164" cy="2712894"/>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319EEC96-7B1A-457D-9C80-B9DE64961F31}"/>
                </a:ext>
              </a:extLst>
            </p:cNvPr>
            <p:cNvSpPr/>
            <p:nvPr/>
          </p:nvSpPr>
          <p:spPr>
            <a:xfrm>
              <a:off x="1066800" y="3031836"/>
              <a:ext cx="228600" cy="4420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69">
                <a:solidFill>
                  <a:schemeClr val="bg1"/>
                </a:solidFill>
                <a:latin typeface="Calibri" panose="020F0502020204030204" pitchFamily="34" charset="0"/>
                <a:cs typeface="Calibri" panose="020F0502020204030204" pitchFamily="34" charset="0"/>
              </a:endParaRPr>
            </a:p>
          </p:txBody>
        </p:sp>
      </p:grpSp>
      <p:sp>
        <p:nvSpPr>
          <p:cNvPr id="15" name="TextBox 14">
            <a:extLst>
              <a:ext uri="{FF2B5EF4-FFF2-40B4-BE49-F238E27FC236}">
                <a16:creationId xmlns:a16="http://schemas.microsoft.com/office/drawing/2014/main" id="{C43A9A7A-A7E9-4A05-90E8-9C0DED5EE04E}"/>
              </a:ext>
            </a:extLst>
          </p:cNvPr>
          <p:cNvSpPr txBox="1"/>
          <p:nvPr/>
        </p:nvSpPr>
        <p:spPr>
          <a:xfrm>
            <a:off x="2207323" y="4508055"/>
            <a:ext cx="1615814" cy="395365"/>
          </a:xfrm>
          <a:prstGeom prst="rect">
            <a:avLst/>
          </a:prstGeom>
          <a:noFill/>
        </p:spPr>
        <p:txBody>
          <a:bodyPr wrap="square" rtlCol="0">
            <a:spAutoFit/>
          </a:bodyPr>
          <a:lstStyle/>
          <a:p>
            <a:r>
              <a:rPr lang="en-US" sz="1969" dirty="0">
                <a:latin typeface="Calibri" panose="020F0502020204030204" pitchFamily="34" charset="0"/>
                <a:cs typeface="Calibri" panose="020F0502020204030204" pitchFamily="34" charset="0"/>
              </a:rPr>
              <a:t>Cell Body</a:t>
            </a:r>
          </a:p>
        </p:txBody>
      </p:sp>
      <p:sp>
        <p:nvSpPr>
          <p:cNvPr id="16" name="TextBox 15">
            <a:extLst>
              <a:ext uri="{FF2B5EF4-FFF2-40B4-BE49-F238E27FC236}">
                <a16:creationId xmlns:a16="http://schemas.microsoft.com/office/drawing/2014/main" id="{975DC1DA-553F-499E-82C8-313B1B9C7E98}"/>
              </a:ext>
            </a:extLst>
          </p:cNvPr>
          <p:cNvSpPr txBox="1"/>
          <p:nvPr/>
        </p:nvSpPr>
        <p:spPr>
          <a:xfrm>
            <a:off x="3434464" y="5545287"/>
            <a:ext cx="1615814" cy="395365"/>
          </a:xfrm>
          <a:prstGeom prst="rect">
            <a:avLst/>
          </a:prstGeom>
          <a:noFill/>
        </p:spPr>
        <p:txBody>
          <a:bodyPr wrap="square" rtlCol="0">
            <a:spAutoFit/>
          </a:bodyPr>
          <a:lstStyle/>
          <a:p>
            <a:r>
              <a:rPr lang="en-US" sz="1969" dirty="0">
                <a:latin typeface="Calibri" panose="020F0502020204030204" pitchFamily="34" charset="0"/>
                <a:cs typeface="Calibri" panose="020F0502020204030204" pitchFamily="34" charset="0"/>
              </a:rPr>
              <a:t>Nucleus</a:t>
            </a:r>
          </a:p>
        </p:txBody>
      </p:sp>
      <p:sp>
        <p:nvSpPr>
          <p:cNvPr id="17" name="TextBox 16">
            <a:extLst>
              <a:ext uri="{FF2B5EF4-FFF2-40B4-BE49-F238E27FC236}">
                <a16:creationId xmlns:a16="http://schemas.microsoft.com/office/drawing/2014/main" id="{07D9FB14-3792-478B-9A3C-2B4B9180CB42}"/>
              </a:ext>
            </a:extLst>
          </p:cNvPr>
          <p:cNvSpPr txBox="1"/>
          <p:nvPr/>
        </p:nvSpPr>
        <p:spPr>
          <a:xfrm>
            <a:off x="7176148" y="4604516"/>
            <a:ext cx="2827675" cy="1001428"/>
          </a:xfrm>
          <a:prstGeom prst="rect">
            <a:avLst/>
          </a:prstGeom>
          <a:noFill/>
        </p:spPr>
        <p:txBody>
          <a:bodyPr wrap="square" rtlCol="0">
            <a:spAutoFit/>
          </a:bodyPr>
          <a:lstStyle/>
          <a:p>
            <a:pPr algn="l"/>
            <a:r>
              <a:rPr lang="en-US" sz="1969" u="sng" dirty="0">
                <a:latin typeface="Calibri" panose="020F0502020204030204" pitchFamily="34" charset="0"/>
                <a:cs typeface="Calibri" panose="020F0502020204030204" pitchFamily="34" charset="0"/>
              </a:rPr>
              <a:t>Dendrites</a:t>
            </a:r>
            <a:r>
              <a:rPr lang="en-US" sz="1969" dirty="0">
                <a:latin typeface="Calibri" panose="020F0502020204030204" pitchFamily="34" charset="0"/>
                <a:cs typeface="Calibri" panose="020F0502020204030204" pitchFamily="34" charset="0"/>
              </a:rPr>
              <a:t>: to facilitate the connection with other neurons</a:t>
            </a:r>
          </a:p>
        </p:txBody>
      </p:sp>
      <p:sp>
        <p:nvSpPr>
          <p:cNvPr id="18" name="TextBox 17">
            <a:extLst>
              <a:ext uri="{FF2B5EF4-FFF2-40B4-BE49-F238E27FC236}">
                <a16:creationId xmlns:a16="http://schemas.microsoft.com/office/drawing/2014/main" id="{FACAB1C3-7935-479A-92B9-7414104AE30B}"/>
              </a:ext>
            </a:extLst>
          </p:cNvPr>
          <p:cNvSpPr txBox="1"/>
          <p:nvPr/>
        </p:nvSpPr>
        <p:spPr>
          <a:xfrm>
            <a:off x="7176149" y="3216432"/>
            <a:ext cx="2915382" cy="698396"/>
          </a:xfrm>
          <a:prstGeom prst="rect">
            <a:avLst/>
          </a:prstGeom>
          <a:noFill/>
        </p:spPr>
        <p:txBody>
          <a:bodyPr wrap="square" rtlCol="0">
            <a:spAutoFit/>
          </a:bodyPr>
          <a:lstStyle/>
          <a:p>
            <a:r>
              <a:rPr lang="en-US" sz="1969" u="sng" dirty="0">
                <a:latin typeface="Calibri" panose="020F0502020204030204" pitchFamily="34" charset="0"/>
                <a:cs typeface="Calibri" panose="020F0502020204030204" pitchFamily="34" charset="0"/>
              </a:rPr>
              <a:t>Axon</a:t>
            </a:r>
            <a:r>
              <a:rPr lang="en-US" sz="1969" dirty="0">
                <a:latin typeface="Calibri" panose="020F0502020204030204" pitchFamily="34" charset="0"/>
                <a:cs typeface="Calibri" panose="020F0502020204030204" pitchFamily="34" charset="0"/>
              </a:rPr>
              <a:t>: delivers output from neuron to other neurons</a:t>
            </a:r>
          </a:p>
        </p:txBody>
      </p:sp>
      <p:sp>
        <p:nvSpPr>
          <p:cNvPr id="19" name="TextBox 18">
            <a:extLst>
              <a:ext uri="{FF2B5EF4-FFF2-40B4-BE49-F238E27FC236}">
                <a16:creationId xmlns:a16="http://schemas.microsoft.com/office/drawing/2014/main" id="{3603F38B-DCF6-4C2F-8286-A0D5D0A57075}"/>
              </a:ext>
            </a:extLst>
          </p:cNvPr>
          <p:cNvSpPr txBox="1"/>
          <p:nvPr/>
        </p:nvSpPr>
        <p:spPr>
          <a:xfrm>
            <a:off x="7176148" y="1196626"/>
            <a:ext cx="3147165" cy="1001428"/>
          </a:xfrm>
          <a:prstGeom prst="rect">
            <a:avLst/>
          </a:prstGeom>
          <a:noFill/>
        </p:spPr>
        <p:txBody>
          <a:bodyPr wrap="square" rtlCol="0">
            <a:spAutoFit/>
          </a:bodyPr>
          <a:lstStyle/>
          <a:p>
            <a:r>
              <a:rPr lang="en-US" sz="1969" u="sng" dirty="0">
                <a:latin typeface="Calibri" panose="020F0502020204030204" pitchFamily="34" charset="0"/>
                <a:cs typeface="Calibri" panose="020F0502020204030204" pitchFamily="34" charset="0"/>
              </a:rPr>
              <a:t>Synapses</a:t>
            </a:r>
            <a:r>
              <a:rPr lang="en-US" sz="1969" dirty="0">
                <a:latin typeface="Calibri" panose="020F0502020204030204" pitchFamily="34" charset="0"/>
                <a:cs typeface="Calibri" panose="020F0502020204030204" pitchFamily="34" charset="0"/>
              </a:rPr>
              <a:t>: connection to the next neuron (release of neurotransmitter)</a:t>
            </a:r>
          </a:p>
        </p:txBody>
      </p:sp>
      <p:cxnSp>
        <p:nvCxnSpPr>
          <p:cNvPr id="3" name="Straight Connector 2"/>
          <p:cNvCxnSpPr/>
          <p:nvPr/>
        </p:nvCxnSpPr>
        <p:spPr>
          <a:xfrm flipH="1">
            <a:off x="5912538" y="3425103"/>
            <a:ext cx="1269312" cy="225028"/>
          </a:xfrm>
          <a:prstGeom prst="line">
            <a:avLst/>
          </a:prstGeom>
          <a:no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0" name="Straight Connector 19"/>
          <p:cNvCxnSpPr/>
          <p:nvPr/>
        </p:nvCxnSpPr>
        <p:spPr>
          <a:xfrm flipH="1">
            <a:off x="4293781" y="4692000"/>
            <a:ext cx="563105" cy="843240"/>
          </a:xfrm>
          <a:prstGeom prst="line">
            <a:avLst/>
          </a:prstGeom>
          <a:no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1" name="Straight Connector 20"/>
          <p:cNvCxnSpPr/>
          <p:nvPr/>
        </p:nvCxnSpPr>
        <p:spPr>
          <a:xfrm flipV="1">
            <a:off x="5798175" y="4816186"/>
            <a:ext cx="1395364" cy="297434"/>
          </a:xfrm>
          <a:prstGeom prst="line">
            <a:avLst/>
          </a:prstGeom>
          <a:no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2" name="Straight Connector 21"/>
          <p:cNvCxnSpPr/>
          <p:nvPr/>
        </p:nvCxnSpPr>
        <p:spPr>
          <a:xfrm flipV="1">
            <a:off x="3571429" y="4477183"/>
            <a:ext cx="956843" cy="233843"/>
          </a:xfrm>
          <a:prstGeom prst="line">
            <a:avLst/>
          </a:prstGeom>
          <a:no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4" name="Straight Connector 23"/>
          <p:cNvCxnSpPr/>
          <p:nvPr/>
        </p:nvCxnSpPr>
        <p:spPr>
          <a:xfrm flipH="1">
            <a:off x="6515534" y="1565704"/>
            <a:ext cx="993630" cy="604747"/>
          </a:xfrm>
          <a:prstGeom prst="line">
            <a:avLst/>
          </a:prstGeom>
          <a:no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7" name="Straight Connector 36"/>
          <p:cNvCxnSpPr/>
          <p:nvPr/>
        </p:nvCxnSpPr>
        <p:spPr>
          <a:xfrm flipH="1">
            <a:off x="6784400" y="1565703"/>
            <a:ext cx="724764" cy="970975"/>
          </a:xfrm>
          <a:prstGeom prst="line">
            <a:avLst/>
          </a:prstGeom>
          <a:no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43" name="TextBox 42"/>
          <p:cNvSpPr txBox="1"/>
          <p:nvPr/>
        </p:nvSpPr>
        <p:spPr>
          <a:xfrm>
            <a:off x="4344939" y="6107985"/>
            <a:ext cx="4301837" cy="3751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algn="ctr" defTabSz="410751" hangingPunct="0"/>
            <a:r>
              <a:rPr lang="en-US" sz="1969" dirty="0">
                <a:solidFill>
                  <a:srgbClr val="000000"/>
                </a:solidFill>
                <a:latin typeface="Calibri" charset="0"/>
                <a:ea typeface="Calibri" charset="0"/>
                <a:cs typeface="Calibri" charset="0"/>
                <a:sym typeface="Helvetica Light"/>
              </a:rPr>
              <a:t>Figure: Structure of a typical neuron</a:t>
            </a:r>
          </a:p>
        </p:txBody>
      </p:sp>
      <p:pic>
        <p:nvPicPr>
          <p:cNvPr id="23" name="Arizona logo.jpg" descr="Arizona logo.jpg">
            <a:extLst>
              <a:ext uri="{FF2B5EF4-FFF2-40B4-BE49-F238E27FC236}">
                <a16:creationId xmlns:a16="http://schemas.microsoft.com/office/drawing/2014/main" id="{27BF68BD-2E9F-204E-8787-F288E9D21238}"/>
              </a:ext>
            </a:extLst>
          </p:cNvPr>
          <p:cNvPicPr>
            <a:picLocks noChangeAspect="1"/>
          </p:cNvPicPr>
          <p:nvPr/>
        </p:nvPicPr>
        <p:blipFill>
          <a:blip r:embed="rId3"/>
          <a:stretch>
            <a:fillRect/>
          </a:stretch>
        </p:blipFill>
        <p:spPr>
          <a:xfrm>
            <a:off x="8440621" y="6382258"/>
            <a:ext cx="1728663" cy="410306"/>
          </a:xfrm>
          <a:prstGeom prst="rect">
            <a:avLst/>
          </a:prstGeom>
          <a:ln w="12700">
            <a:miter lim="400000"/>
          </a:ln>
        </p:spPr>
      </p:pic>
      <p:pic>
        <p:nvPicPr>
          <p:cNvPr id="25" name="eller.gif" descr="eller.gif">
            <a:extLst>
              <a:ext uri="{FF2B5EF4-FFF2-40B4-BE49-F238E27FC236}">
                <a16:creationId xmlns:a16="http://schemas.microsoft.com/office/drawing/2014/main" id="{EC6A8640-29A1-4642-822E-742D8982C950}"/>
              </a:ext>
            </a:extLst>
          </p:cNvPr>
          <p:cNvPicPr>
            <a:picLocks noChangeAspect="1"/>
          </p:cNvPicPr>
          <p:nvPr/>
        </p:nvPicPr>
        <p:blipFill>
          <a:blip r:embed="rId4"/>
          <a:stretch>
            <a:fillRect/>
          </a:stretch>
        </p:blipFill>
        <p:spPr>
          <a:xfrm>
            <a:off x="10390619" y="6375183"/>
            <a:ext cx="1647567" cy="373034"/>
          </a:xfrm>
          <a:prstGeom prst="rect">
            <a:avLst/>
          </a:prstGeom>
          <a:ln w="12700">
            <a:miter lim="400000"/>
          </a:ln>
        </p:spPr>
      </p:pic>
    </p:spTree>
    <p:extLst>
      <p:ext uri="{BB962C8B-B14F-4D97-AF65-F5344CB8AC3E}">
        <p14:creationId xmlns:p14="http://schemas.microsoft.com/office/powerpoint/2010/main" val="681745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Hypotheses (cont.)"/>
          <p:cNvSpPr txBox="1">
            <a:spLocks noGrp="1"/>
          </p:cNvSpPr>
          <p:nvPr>
            <p:ph type="title" idx="4294967295"/>
          </p:nvPr>
        </p:nvSpPr>
        <p:spPr>
          <a:xfrm>
            <a:off x="1524000" y="0"/>
            <a:ext cx="9144000" cy="710761"/>
          </a:xfrm>
          <a:prstGeom prst="rect">
            <a:avLst/>
          </a:prstGeom>
          <a:solidFill>
            <a:srgbClr val="D5D5EF"/>
          </a:solidFill>
        </p:spPr>
        <p:txBody>
          <a:bodyPr/>
          <a:lstStyle>
            <a:lvl1pPr indent="228600" algn="l">
              <a:defRPr sz="4000">
                <a:latin typeface="Calibri"/>
                <a:ea typeface="Calibri"/>
                <a:cs typeface="Calibri"/>
                <a:sym typeface="Calibri"/>
              </a:defRPr>
            </a:lvl1pPr>
          </a:lstStyle>
          <a:p>
            <a:r>
              <a:rPr lang="en-US" dirty="0">
                <a:latin typeface="Calibri" panose="020F0502020204030204" pitchFamily="34" charset="0"/>
                <a:cs typeface="Calibri" panose="020F0502020204030204" pitchFamily="34" charset="0"/>
              </a:rPr>
              <a:t>Neural Networks</a:t>
            </a:r>
            <a:endParaRPr dirty="0"/>
          </a:p>
        </p:txBody>
      </p:sp>
      <p:sp>
        <p:nvSpPr>
          <p:cNvPr id="294" name="11"/>
          <p:cNvSpPr txBox="1"/>
          <p:nvPr/>
        </p:nvSpPr>
        <p:spPr>
          <a:xfrm>
            <a:off x="10277280" y="6659098"/>
            <a:ext cx="72200" cy="266933"/>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800">
                <a:latin typeface="Calibri"/>
                <a:ea typeface="Calibri"/>
                <a:cs typeface="Calibri"/>
                <a:sym typeface="Calibri"/>
              </a:defRPr>
            </a:lvl1pPr>
          </a:lstStyle>
          <a:p>
            <a:endParaRPr sz="1266" dirty="0"/>
          </a:p>
        </p:txBody>
      </p:sp>
      <p:sp>
        <p:nvSpPr>
          <p:cNvPr id="149" name="TextBox 148">
            <a:extLst>
              <a:ext uri="{FF2B5EF4-FFF2-40B4-BE49-F238E27FC236}">
                <a16:creationId xmlns:a16="http://schemas.microsoft.com/office/drawing/2014/main" id="{6202779D-6C83-4286-89F7-0728E776045F}"/>
              </a:ext>
            </a:extLst>
          </p:cNvPr>
          <p:cNvSpPr txBox="1"/>
          <p:nvPr/>
        </p:nvSpPr>
        <p:spPr>
          <a:xfrm>
            <a:off x="5374389" y="5733933"/>
            <a:ext cx="1839839" cy="351956"/>
          </a:xfrm>
          <a:prstGeom prst="rect">
            <a:avLst/>
          </a:prstGeom>
          <a:noFill/>
        </p:spPr>
        <p:txBody>
          <a:bodyPr wrap="square" rtlCol="0">
            <a:spAutoFit/>
          </a:bodyPr>
          <a:lstStyle/>
          <a:p>
            <a:pPr defTabSz="642915"/>
            <a:r>
              <a:rPr lang="en-US" sz="1687" dirty="0">
                <a:solidFill>
                  <a:srgbClr val="292934"/>
                </a:solidFill>
                <a:latin typeface="Calibri" panose="020F0502020204030204" pitchFamily="34" charset="0"/>
                <a:cs typeface="Calibri" panose="020F0502020204030204" pitchFamily="34" charset="0"/>
              </a:rPr>
              <a:t>Hidden Nodes</a:t>
            </a:r>
          </a:p>
        </p:txBody>
      </p:sp>
      <p:sp>
        <p:nvSpPr>
          <p:cNvPr id="150" name="TextBox 149">
            <a:extLst>
              <a:ext uri="{FF2B5EF4-FFF2-40B4-BE49-F238E27FC236}">
                <a16:creationId xmlns:a16="http://schemas.microsoft.com/office/drawing/2014/main" id="{155A192A-6686-448D-8FE2-ABBF7F1DF569}"/>
              </a:ext>
            </a:extLst>
          </p:cNvPr>
          <p:cNvSpPr txBox="1"/>
          <p:nvPr/>
        </p:nvSpPr>
        <p:spPr>
          <a:xfrm>
            <a:off x="2384700" y="6390056"/>
            <a:ext cx="1746773" cy="351956"/>
          </a:xfrm>
          <a:prstGeom prst="rect">
            <a:avLst/>
          </a:prstGeom>
          <a:noFill/>
        </p:spPr>
        <p:txBody>
          <a:bodyPr wrap="square" rtlCol="0">
            <a:spAutoFit/>
          </a:bodyPr>
          <a:lstStyle/>
          <a:p>
            <a:pPr defTabSz="642915"/>
            <a:r>
              <a:rPr lang="en-US" sz="1687" dirty="0">
                <a:solidFill>
                  <a:srgbClr val="292934"/>
                </a:solidFill>
                <a:latin typeface="Calibri" panose="020F0502020204030204" pitchFamily="34" charset="0"/>
                <a:cs typeface="Calibri" panose="020F0502020204030204" pitchFamily="34" charset="0"/>
              </a:rPr>
              <a:t>Input Nodes</a:t>
            </a:r>
          </a:p>
        </p:txBody>
      </p:sp>
      <p:sp>
        <p:nvSpPr>
          <p:cNvPr id="151" name="TextBox 150">
            <a:extLst>
              <a:ext uri="{FF2B5EF4-FFF2-40B4-BE49-F238E27FC236}">
                <a16:creationId xmlns:a16="http://schemas.microsoft.com/office/drawing/2014/main" id="{B46CAD9A-E6EF-42DA-95FC-6F8C0CA31F21}"/>
              </a:ext>
            </a:extLst>
          </p:cNvPr>
          <p:cNvSpPr txBox="1"/>
          <p:nvPr/>
        </p:nvSpPr>
        <p:spPr>
          <a:xfrm>
            <a:off x="8178000" y="5682684"/>
            <a:ext cx="1855840" cy="351956"/>
          </a:xfrm>
          <a:prstGeom prst="rect">
            <a:avLst/>
          </a:prstGeom>
          <a:noFill/>
        </p:spPr>
        <p:txBody>
          <a:bodyPr wrap="square" rtlCol="0">
            <a:spAutoFit/>
          </a:bodyPr>
          <a:lstStyle/>
          <a:p>
            <a:pPr defTabSz="642915"/>
            <a:r>
              <a:rPr lang="en-US" sz="1687" dirty="0">
                <a:solidFill>
                  <a:srgbClr val="292934"/>
                </a:solidFill>
                <a:latin typeface="Calibri" panose="020F0502020204030204" pitchFamily="34" charset="0"/>
                <a:cs typeface="Calibri" panose="020F0502020204030204" pitchFamily="34" charset="0"/>
              </a:rPr>
              <a:t>Output Nodes</a:t>
            </a:r>
          </a:p>
        </p:txBody>
      </p:sp>
      <p:sp>
        <p:nvSpPr>
          <p:cNvPr id="153" name="TextBox 152">
            <a:extLst>
              <a:ext uri="{FF2B5EF4-FFF2-40B4-BE49-F238E27FC236}">
                <a16:creationId xmlns:a16="http://schemas.microsoft.com/office/drawing/2014/main" id="{85B2B10D-477E-48BB-B165-F39D6BC2B7C8}"/>
              </a:ext>
            </a:extLst>
          </p:cNvPr>
          <p:cNvSpPr txBox="1"/>
          <p:nvPr/>
        </p:nvSpPr>
        <p:spPr>
          <a:xfrm>
            <a:off x="4613815" y="5354774"/>
            <a:ext cx="912978" cy="351956"/>
          </a:xfrm>
          <a:prstGeom prst="rect">
            <a:avLst/>
          </a:prstGeom>
          <a:noFill/>
        </p:spPr>
        <p:txBody>
          <a:bodyPr wrap="square" rtlCol="0">
            <a:spAutoFit/>
          </a:bodyPr>
          <a:lstStyle/>
          <a:p>
            <a:pPr defTabSz="642915"/>
            <a:r>
              <a:rPr lang="en-US" sz="1687" i="1" dirty="0">
                <a:solidFill>
                  <a:srgbClr val="292934"/>
                </a:solidFill>
                <a:latin typeface="Times New Roman" panose="02020603050405020304" pitchFamily="18" charset="0"/>
                <a:cs typeface="Times New Roman" panose="02020603050405020304" pitchFamily="18" charset="0"/>
              </a:rPr>
              <a:t>w1</a:t>
            </a:r>
            <a:r>
              <a:rPr lang="en-US" sz="1687" i="1" baseline="-25000" dirty="0">
                <a:solidFill>
                  <a:srgbClr val="292934"/>
                </a:solidFill>
                <a:latin typeface="Times New Roman" panose="02020603050405020304" pitchFamily="18" charset="0"/>
                <a:cs typeface="Times New Roman" panose="02020603050405020304" pitchFamily="18" charset="0"/>
              </a:rPr>
              <a:t>AB</a:t>
            </a:r>
          </a:p>
        </p:txBody>
      </p:sp>
      <p:grpSp>
        <p:nvGrpSpPr>
          <p:cNvPr id="2" name="Group 1">
            <a:extLst>
              <a:ext uri="{FF2B5EF4-FFF2-40B4-BE49-F238E27FC236}">
                <a16:creationId xmlns:a16="http://schemas.microsoft.com/office/drawing/2014/main" id="{3498FEA2-90DC-4346-BBAF-6F0FD4143B3C}"/>
              </a:ext>
            </a:extLst>
          </p:cNvPr>
          <p:cNvGrpSpPr/>
          <p:nvPr/>
        </p:nvGrpSpPr>
        <p:grpSpPr>
          <a:xfrm rot="5400000">
            <a:off x="3326597" y="45995"/>
            <a:ext cx="5483421" cy="7101478"/>
            <a:chOff x="2813860" y="-432094"/>
            <a:chExt cx="5617227" cy="8832437"/>
          </a:xfrm>
        </p:grpSpPr>
        <p:sp>
          <p:nvSpPr>
            <p:cNvPr id="117" name="Oval 116">
              <a:extLst>
                <a:ext uri="{FF2B5EF4-FFF2-40B4-BE49-F238E27FC236}">
                  <a16:creationId xmlns:a16="http://schemas.microsoft.com/office/drawing/2014/main" id="{B3CB5583-82D2-4CB5-A167-A6D7B9798ADC}"/>
                </a:ext>
              </a:extLst>
            </p:cNvPr>
            <p:cNvSpPr/>
            <p:nvPr/>
          </p:nvSpPr>
          <p:spPr>
            <a:xfrm>
              <a:off x="2813860" y="7123945"/>
              <a:ext cx="1038725" cy="1276398"/>
            </a:xfrm>
            <a:prstGeom prst="ellipse">
              <a:avLst/>
            </a:prstGeom>
            <a:gradFill rotWithShape="1">
              <a:gsLst>
                <a:gs pos="0">
                  <a:srgbClr val="808DA0">
                    <a:shade val="70000"/>
                    <a:satMod val="150000"/>
                  </a:srgbClr>
                </a:gs>
                <a:gs pos="34000">
                  <a:srgbClr val="808DA0">
                    <a:shade val="70000"/>
                    <a:satMod val="140000"/>
                  </a:srgbClr>
                </a:gs>
                <a:gs pos="70000">
                  <a:srgbClr val="808DA0">
                    <a:tint val="100000"/>
                    <a:shade val="90000"/>
                    <a:satMod val="140000"/>
                  </a:srgbClr>
                </a:gs>
                <a:gs pos="100000">
                  <a:srgbClr val="808DA0">
                    <a:tint val="100000"/>
                    <a:shade val="100000"/>
                    <a:satMod val="100000"/>
                  </a:srgb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rgbClr val="808DA0">
                  <a:shade val="30000"/>
                  <a:satMod val="130000"/>
                </a:srgbClr>
              </a:contourClr>
            </a:sp3d>
          </p:spPr>
          <p:txBody>
            <a:bodyPr vert="vert270" lIns="0" tIns="0" rIns="0" bIns="0" rtlCol="0" anchor="ctr"/>
            <a:lstStyle/>
            <a:p>
              <a:pPr defTabSz="642915">
                <a:defRPr/>
              </a:pPr>
              <a:r>
                <a:rPr lang="en-US" sz="1687" i="1" dirty="0">
                  <a:solidFill>
                    <a:srgbClr val="FFFFFF"/>
                  </a:solidFill>
                  <a:latin typeface="Times New Roman" panose="02020603050405020304" pitchFamily="18" charset="0"/>
                  <a:cs typeface="Times New Roman" panose="02020603050405020304" pitchFamily="18" charset="0"/>
                </a:rPr>
                <a:t>x</a:t>
              </a:r>
              <a:r>
                <a:rPr lang="en-US" sz="1687" baseline="-25000" dirty="0">
                  <a:solidFill>
                    <a:srgbClr val="FFFFFF"/>
                  </a:solidFill>
                  <a:latin typeface="Times New Roman" panose="02020603050405020304" pitchFamily="18" charset="0"/>
                  <a:cs typeface="Times New Roman" panose="02020603050405020304" pitchFamily="18" charset="0"/>
                </a:rPr>
                <a:t>1</a:t>
              </a:r>
            </a:p>
          </p:txBody>
        </p:sp>
        <p:sp>
          <p:nvSpPr>
            <p:cNvPr id="118" name="Oval 117">
              <a:extLst>
                <a:ext uri="{FF2B5EF4-FFF2-40B4-BE49-F238E27FC236}">
                  <a16:creationId xmlns:a16="http://schemas.microsoft.com/office/drawing/2014/main" id="{8F4B3781-28BB-4395-BE2B-DC447DB69648}"/>
                </a:ext>
              </a:extLst>
            </p:cNvPr>
            <p:cNvSpPr/>
            <p:nvPr/>
          </p:nvSpPr>
          <p:spPr>
            <a:xfrm>
              <a:off x="4168417" y="7056531"/>
              <a:ext cx="1038334" cy="1276398"/>
            </a:xfrm>
            <a:prstGeom prst="ellipse">
              <a:avLst/>
            </a:prstGeom>
            <a:gradFill rotWithShape="1">
              <a:gsLst>
                <a:gs pos="0">
                  <a:srgbClr val="808DA0">
                    <a:shade val="70000"/>
                    <a:satMod val="150000"/>
                  </a:srgbClr>
                </a:gs>
                <a:gs pos="34000">
                  <a:srgbClr val="808DA0">
                    <a:shade val="70000"/>
                    <a:satMod val="140000"/>
                  </a:srgbClr>
                </a:gs>
                <a:gs pos="70000">
                  <a:srgbClr val="808DA0">
                    <a:tint val="100000"/>
                    <a:shade val="90000"/>
                    <a:satMod val="140000"/>
                  </a:srgbClr>
                </a:gs>
                <a:gs pos="100000">
                  <a:srgbClr val="808DA0">
                    <a:tint val="100000"/>
                    <a:shade val="100000"/>
                    <a:satMod val="100000"/>
                  </a:srgb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rgbClr val="808DA0">
                  <a:shade val="30000"/>
                  <a:satMod val="130000"/>
                </a:srgbClr>
              </a:contourClr>
            </a:sp3d>
          </p:spPr>
          <p:txBody>
            <a:bodyPr vert="vert270" lIns="0" tIns="0" rIns="0" bIns="0" rtlCol="0" anchor="ctr"/>
            <a:lstStyle/>
            <a:p>
              <a:pPr defTabSz="642915">
                <a:defRPr/>
              </a:pPr>
              <a:r>
                <a:rPr lang="en-US" sz="1687" i="1" dirty="0">
                  <a:solidFill>
                    <a:srgbClr val="FFFFFF"/>
                  </a:solidFill>
                  <a:latin typeface="Times New Roman" panose="02020603050405020304" pitchFamily="18" charset="0"/>
                  <a:cs typeface="Times New Roman" panose="02020603050405020304" pitchFamily="18" charset="0"/>
                </a:rPr>
                <a:t>x</a:t>
              </a:r>
              <a:r>
                <a:rPr lang="en-US" sz="1687" baseline="-25000" dirty="0">
                  <a:solidFill>
                    <a:srgbClr val="FFFFFF"/>
                  </a:solidFill>
                  <a:latin typeface="Times New Roman" panose="02020603050405020304" pitchFamily="18" charset="0"/>
                  <a:cs typeface="Times New Roman" panose="02020603050405020304" pitchFamily="18" charset="0"/>
                </a:rPr>
                <a:t>2</a:t>
              </a:r>
            </a:p>
          </p:txBody>
        </p:sp>
        <p:sp>
          <p:nvSpPr>
            <p:cNvPr id="119" name="Oval 118">
              <a:extLst>
                <a:ext uri="{FF2B5EF4-FFF2-40B4-BE49-F238E27FC236}">
                  <a16:creationId xmlns:a16="http://schemas.microsoft.com/office/drawing/2014/main" id="{2A2B8745-50B3-4FE2-9DB5-8FDEF202F9D3}"/>
                </a:ext>
              </a:extLst>
            </p:cNvPr>
            <p:cNvSpPr/>
            <p:nvPr/>
          </p:nvSpPr>
          <p:spPr>
            <a:xfrm>
              <a:off x="5605788" y="7063065"/>
              <a:ext cx="1051646" cy="1276398"/>
            </a:xfrm>
            <a:prstGeom prst="ellipse">
              <a:avLst/>
            </a:prstGeom>
            <a:gradFill rotWithShape="1">
              <a:gsLst>
                <a:gs pos="0">
                  <a:srgbClr val="808DA0">
                    <a:shade val="70000"/>
                    <a:satMod val="150000"/>
                  </a:srgbClr>
                </a:gs>
                <a:gs pos="34000">
                  <a:srgbClr val="808DA0">
                    <a:shade val="70000"/>
                    <a:satMod val="140000"/>
                  </a:srgbClr>
                </a:gs>
                <a:gs pos="70000">
                  <a:srgbClr val="808DA0">
                    <a:tint val="100000"/>
                    <a:shade val="90000"/>
                    <a:satMod val="140000"/>
                  </a:srgbClr>
                </a:gs>
                <a:gs pos="100000">
                  <a:srgbClr val="808DA0">
                    <a:tint val="100000"/>
                    <a:shade val="100000"/>
                    <a:satMod val="100000"/>
                  </a:srgb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rgbClr val="808DA0">
                  <a:shade val="30000"/>
                  <a:satMod val="130000"/>
                </a:srgbClr>
              </a:contourClr>
            </a:sp3d>
          </p:spPr>
          <p:txBody>
            <a:bodyPr vert="vert270" lIns="0" tIns="0" rIns="0" bIns="0" rtlCol="0" anchor="ctr"/>
            <a:lstStyle/>
            <a:p>
              <a:pPr defTabSz="642915">
                <a:defRPr/>
              </a:pPr>
              <a:r>
                <a:rPr lang="en-US" sz="1687" i="1" dirty="0">
                  <a:solidFill>
                    <a:srgbClr val="FFFFFF"/>
                  </a:solidFill>
                  <a:latin typeface="Times New Roman" panose="02020603050405020304" pitchFamily="18" charset="0"/>
                  <a:cs typeface="Times New Roman" panose="02020603050405020304" pitchFamily="18" charset="0"/>
                </a:rPr>
                <a:t>x</a:t>
              </a:r>
              <a:r>
                <a:rPr lang="en-US" sz="1687" baseline="-25000" dirty="0">
                  <a:solidFill>
                    <a:srgbClr val="FFFFFF"/>
                  </a:solidFill>
                  <a:latin typeface="Times New Roman" panose="02020603050405020304" pitchFamily="18" charset="0"/>
                  <a:cs typeface="Times New Roman" panose="02020603050405020304" pitchFamily="18" charset="0"/>
                </a:rPr>
                <a:t>3</a:t>
              </a:r>
            </a:p>
          </p:txBody>
        </p:sp>
        <p:sp>
          <p:nvSpPr>
            <p:cNvPr id="120" name="Oval 119">
              <a:extLst>
                <a:ext uri="{FF2B5EF4-FFF2-40B4-BE49-F238E27FC236}">
                  <a16:creationId xmlns:a16="http://schemas.microsoft.com/office/drawing/2014/main" id="{6427FC31-17E6-498E-A570-F616B71B562F}"/>
                </a:ext>
              </a:extLst>
            </p:cNvPr>
            <p:cNvSpPr/>
            <p:nvPr/>
          </p:nvSpPr>
          <p:spPr>
            <a:xfrm>
              <a:off x="7392753" y="7061211"/>
              <a:ext cx="1038334" cy="1274138"/>
            </a:xfrm>
            <a:prstGeom prst="ellipse">
              <a:avLst/>
            </a:prstGeom>
            <a:gradFill rotWithShape="1">
              <a:gsLst>
                <a:gs pos="0">
                  <a:srgbClr val="808DA0">
                    <a:shade val="70000"/>
                    <a:satMod val="150000"/>
                  </a:srgbClr>
                </a:gs>
                <a:gs pos="34000">
                  <a:srgbClr val="808DA0">
                    <a:shade val="70000"/>
                    <a:satMod val="140000"/>
                  </a:srgbClr>
                </a:gs>
                <a:gs pos="70000">
                  <a:srgbClr val="808DA0">
                    <a:tint val="100000"/>
                    <a:shade val="90000"/>
                    <a:satMod val="140000"/>
                  </a:srgbClr>
                </a:gs>
                <a:gs pos="100000">
                  <a:srgbClr val="808DA0">
                    <a:tint val="100000"/>
                    <a:shade val="100000"/>
                    <a:satMod val="100000"/>
                  </a:srgb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rgbClr val="808DA0">
                  <a:shade val="30000"/>
                  <a:satMod val="130000"/>
                </a:srgbClr>
              </a:contourClr>
            </a:sp3d>
          </p:spPr>
          <p:txBody>
            <a:bodyPr vert="vert270" lIns="0" tIns="0" rIns="0" bIns="0" rtlCol="0" anchor="ctr"/>
            <a:lstStyle/>
            <a:p>
              <a:pPr defTabSz="642915">
                <a:defRPr/>
              </a:pPr>
              <a:r>
                <a:rPr lang="en-US" sz="1687" i="1" dirty="0" err="1">
                  <a:solidFill>
                    <a:srgbClr val="FFFFFF"/>
                  </a:solidFill>
                  <a:latin typeface="Times New Roman" panose="02020603050405020304" pitchFamily="18" charset="0"/>
                  <a:cs typeface="Times New Roman" panose="02020603050405020304" pitchFamily="18" charset="0"/>
                </a:rPr>
                <a:t>x</a:t>
              </a:r>
              <a:r>
                <a:rPr lang="en-US" sz="1687" baseline="-25000" dirty="0" err="1">
                  <a:solidFill>
                    <a:srgbClr val="FFFFFF"/>
                  </a:solidFill>
                  <a:latin typeface="Times New Roman" panose="02020603050405020304" pitchFamily="18" charset="0"/>
                  <a:cs typeface="Times New Roman" panose="02020603050405020304" pitchFamily="18" charset="0"/>
                </a:rPr>
                <a:t>A</a:t>
              </a:r>
              <a:endParaRPr lang="en-US" sz="1687" baseline="-25000" dirty="0">
                <a:solidFill>
                  <a:srgbClr val="FFFFFF"/>
                </a:solidFill>
                <a:latin typeface="Times New Roman" panose="02020603050405020304" pitchFamily="18" charset="0"/>
                <a:cs typeface="Times New Roman" panose="02020603050405020304" pitchFamily="18" charset="0"/>
              </a:endParaRPr>
            </a:p>
          </p:txBody>
        </p:sp>
        <p:sp>
          <p:nvSpPr>
            <p:cNvPr id="121" name="Oval 120">
              <a:extLst>
                <a:ext uri="{FF2B5EF4-FFF2-40B4-BE49-F238E27FC236}">
                  <a16:creationId xmlns:a16="http://schemas.microsoft.com/office/drawing/2014/main" id="{9D94E2DD-28C0-4B4D-A9CD-13F31777612F}"/>
                </a:ext>
              </a:extLst>
            </p:cNvPr>
            <p:cNvSpPr/>
            <p:nvPr/>
          </p:nvSpPr>
          <p:spPr>
            <a:xfrm>
              <a:off x="3258858" y="3271859"/>
              <a:ext cx="1038334" cy="1276398"/>
            </a:xfrm>
            <a:prstGeom prst="ellipse">
              <a:avLst/>
            </a:prstGeom>
            <a:gradFill rotWithShape="1">
              <a:gsLst>
                <a:gs pos="0">
                  <a:srgbClr val="292934">
                    <a:shade val="70000"/>
                    <a:satMod val="150000"/>
                  </a:srgbClr>
                </a:gs>
                <a:gs pos="34000">
                  <a:srgbClr val="292934">
                    <a:shade val="70000"/>
                    <a:satMod val="140000"/>
                  </a:srgbClr>
                </a:gs>
                <a:gs pos="70000">
                  <a:srgbClr val="292934">
                    <a:tint val="100000"/>
                    <a:shade val="90000"/>
                    <a:satMod val="140000"/>
                  </a:srgbClr>
                </a:gs>
                <a:gs pos="100000">
                  <a:srgbClr val="292934">
                    <a:tint val="100000"/>
                    <a:shade val="100000"/>
                    <a:satMod val="100000"/>
                  </a:srgb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rgbClr val="292934">
                  <a:shade val="30000"/>
                  <a:satMod val="130000"/>
                </a:srgbClr>
              </a:contourClr>
            </a:sp3d>
          </p:spPr>
          <p:txBody>
            <a:bodyPr vert="vert270" lIns="0" tIns="0" rIns="0" bIns="0" rtlCol="0" anchor="ctr"/>
            <a:lstStyle/>
            <a:p>
              <a:pPr defTabSz="642915">
                <a:defRPr/>
              </a:pPr>
              <a:r>
                <a:rPr lang="en-US" sz="1687" i="1" dirty="0">
                  <a:solidFill>
                    <a:srgbClr val="FFFFFF"/>
                  </a:solidFill>
                  <a:latin typeface="Times New Roman" panose="02020603050405020304" pitchFamily="18" charset="0"/>
                  <a:cs typeface="Times New Roman" panose="02020603050405020304" pitchFamily="18" charset="0"/>
                </a:rPr>
                <a:t>h</a:t>
              </a:r>
              <a:r>
                <a:rPr lang="en-US" sz="1687" baseline="-25000" dirty="0">
                  <a:solidFill>
                    <a:srgbClr val="FFFFFF"/>
                  </a:solidFill>
                  <a:latin typeface="Times New Roman" panose="02020603050405020304" pitchFamily="18" charset="0"/>
                  <a:cs typeface="Times New Roman" panose="02020603050405020304" pitchFamily="18" charset="0"/>
                </a:rPr>
                <a:t>1</a:t>
              </a:r>
            </a:p>
          </p:txBody>
        </p:sp>
        <p:sp>
          <p:nvSpPr>
            <p:cNvPr id="122" name="Oval 121">
              <a:extLst>
                <a:ext uri="{FF2B5EF4-FFF2-40B4-BE49-F238E27FC236}">
                  <a16:creationId xmlns:a16="http://schemas.microsoft.com/office/drawing/2014/main" id="{C005AC20-DFB5-43F6-A49B-1FDB39200E04}"/>
                </a:ext>
              </a:extLst>
            </p:cNvPr>
            <p:cNvSpPr/>
            <p:nvPr/>
          </p:nvSpPr>
          <p:spPr>
            <a:xfrm>
              <a:off x="4633101" y="3261186"/>
              <a:ext cx="1038334" cy="1276398"/>
            </a:xfrm>
            <a:prstGeom prst="ellipse">
              <a:avLst/>
            </a:prstGeom>
            <a:gradFill rotWithShape="1">
              <a:gsLst>
                <a:gs pos="0">
                  <a:srgbClr val="292934">
                    <a:shade val="70000"/>
                    <a:satMod val="150000"/>
                  </a:srgbClr>
                </a:gs>
                <a:gs pos="34000">
                  <a:srgbClr val="292934">
                    <a:shade val="70000"/>
                    <a:satMod val="140000"/>
                  </a:srgbClr>
                </a:gs>
                <a:gs pos="70000">
                  <a:srgbClr val="292934">
                    <a:tint val="100000"/>
                    <a:shade val="90000"/>
                    <a:satMod val="140000"/>
                  </a:srgbClr>
                </a:gs>
                <a:gs pos="100000">
                  <a:srgbClr val="292934">
                    <a:tint val="100000"/>
                    <a:shade val="100000"/>
                    <a:satMod val="100000"/>
                  </a:srgb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rgbClr val="292934">
                  <a:shade val="30000"/>
                  <a:satMod val="130000"/>
                </a:srgbClr>
              </a:contourClr>
            </a:sp3d>
          </p:spPr>
          <p:txBody>
            <a:bodyPr vert="vert270" lIns="0" tIns="0" rIns="0" bIns="0" rtlCol="0" anchor="ctr"/>
            <a:lstStyle/>
            <a:p>
              <a:pPr defTabSz="642915">
                <a:defRPr/>
              </a:pPr>
              <a:r>
                <a:rPr lang="en-US" sz="1687" i="1" dirty="0">
                  <a:solidFill>
                    <a:srgbClr val="FFFFFF"/>
                  </a:solidFill>
                  <a:latin typeface="Times New Roman" panose="02020603050405020304" pitchFamily="18" charset="0"/>
                  <a:cs typeface="Times New Roman" panose="02020603050405020304" pitchFamily="18" charset="0"/>
                </a:rPr>
                <a:t>h</a:t>
              </a:r>
              <a:r>
                <a:rPr lang="en-US" sz="1687" baseline="-25000" dirty="0">
                  <a:solidFill>
                    <a:srgbClr val="FFFFFF"/>
                  </a:solidFill>
                  <a:latin typeface="Times New Roman" panose="02020603050405020304" pitchFamily="18" charset="0"/>
                  <a:cs typeface="Times New Roman" panose="02020603050405020304" pitchFamily="18" charset="0"/>
                </a:rPr>
                <a:t>2</a:t>
              </a:r>
            </a:p>
          </p:txBody>
        </p:sp>
        <p:sp>
          <p:nvSpPr>
            <p:cNvPr id="123" name="Oval 122">
              <a:extLst>
                <a:ext uri="{FF2B5EF4-FFF2-40B4-BE49-F238E27FC236}">
                  <a16:creationId xmlns:a16="http://schemas.microsoft.com/office/drawing/2014/main" id="{169F6E87-BB53-413D-BC8F-2759DE30B21B}"/>
                </a:ext>
              </a:extLst>
            </p:cNvPr>
            <p:cNvSpPr/>
            <p:nvPr/>
          </p:nvSpPr>
          <p:spPr>
            <a:xfrm>
              <a:off x="6473964" y="3232125"/>
              <a:ext cx="1038334" cy="1276398"/>
            </a:xfrm>
            <a:prstGeom prst="ellipse">
              <a:avLst/>
            </a:prstGeom>
            <a:gradFill rotWithShape="1">
              <a:gsLst>
                <a:gs pos="0">
                  <a:srgbClr val="292934">
                    <a:shade val="70000"/>
                    <a:satMod val="150000"/>
                  </a:srgbClr>
                </a:gs>
                <a:gs pos="34000">
                  <a:srgbClr val="292934">
                    <a:shade val="70000"/>
                    <a:satMod val="140000"/>
                  </a:srgbClr>
                </a:gs>
                <a:gs pos="70000">
                  <a:srgbClr val="292934">
                    <a:tint val="100000"/>
                    <a:shade val="90000"/>
                    <a:satMod val="140000"/>
                  </a:srgbClr>
                </a:gs>
                <a:gs pos="100000">
                  <a:srgbClr val="292934">
                    <a:tint val="100000"/>
                    <a:shade val="100000"/>
                    <a:satMod val="100000"/>
                  </a:srgb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rgbClr val="292934">
                  <a:shade val="30000"/>
                  <a:satMod val="130000"/>
                </a:srgbClr>
              </a:contourClr>
            </a:sp3d>
          </p:spPr>
          <p:txBody>
            <a:bodyPr vert="vert270" lIns="0" tIns="0" rIns="0" bIns="0" rtlCol="0" anchor="ctr"/>
            <a:lstStyle/>
            <a:p>
              <a:pPr defTabSz="642915">
                <a:defRPr/>
              </a:pPr>
              <a:r>
                <a:rPr lang="en-US" sz="1687" i="1" dirty="0" err="1">
                  <a:solidFill>
                    <a:srgbClr val="FFFFFF"/>
                  </a:solidFill>
                  <a:latin typeface="Times New Roman" panose="02020603050405020304" pitchFamily="18" charset="0"/>
                  <a:cs typeface="Times New Roman" panose="02020603050405020304" pitchFamily="18" charset="0"/>
                </a:rPr>
                <a:t>h</a:t>
              </a:r>
              <a:r>
                <a:rPr lang="en-US" sz="1687" baseline="-25000" dirty="0" err="1">
                  <a:solidFill>
                    <a:srgbClr val="FFFFFF"/>
                  </a:solidFill>
                  <a:latin typeface="Times New Roman" panose="02020603050405020304" pitchFamily="18" charset="0"/>
                  <a:cs typeface="Times New Roman" panose="02020603050405020304" pitchFamily="18" charset="0"/>
                </a:rPr>
                <a:t>B</a:t>
              </a:r>
              <a:endParaRPr lang="en-US" sz="1687" baseline="-25000" dirty="0">
                <a:solidFill>
                  <a:srgbClr val="FFFFFF"/>
                </a:solidFill>
                <a:latin typeface="Times New Roman" panose="02020603050405020304" pitchFamily="18" charset="0"/>
                <a:cs typeface="Times New Roman" panose="02020603050405020304" pitchFamily="18" charset="0"/>
              </a:endParaRPr>
            </a:p>
          </p:txBody>
        </p:sp>
        <p:sp>
          <p:nvSpPr>
            <p:cNvPr id="124" name="Oval 123">
              <a:extLst>
                <a:ext uri="{FF2B5EF4-FFF2-40B4-BE49-F238E27FC236}">
                  <a16:creationId xmlns:a16="http://schemas.microsoft.com/office/drawing/2014/main" id="{EAFE806C-05DF-4EAA-91C7-FE8070553F32}"/>
                </a:ext>
              </a:extLst>
            </p:cNvPr>
            <p:cNvSpPr/>
            <p:nvPr/>
          </p:nvSpPr>
          <p:spPr>
            <a:xfrm>
              <a:off x="3261846" y="-432094"/>
              <a:ext cx="1038334" cy="1276398"/>
            </a:xfrm>
            <a:prstGeom prst="ellipse">
              <a:avLst/>
            </a:prstGeom>
            <a:solidFill>
              <a:srgbClr val="0070C0"/>
            </a:solidFill>
            <a:ln>
              <a:noFill/>
            </a:ln>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rgbClr val="292934">
                  <a:shade val="30000"/>
                  <a:satMod val="130000"/>
                </a:srgbClr>
              </a:contourClr>
            </a:sp3d>
          </p:spPr>
          <p:txBody>
            <a:bodyPr vert="vert270" lIns="0" tIns="0" rIns="0" bIns="0" rtlCol="0" anchor="ctr"/>
            <a:lstStyle/>
            <a:p>
              <a:pPr defTabSz="642915">
                <a:defRPr/>
              </a:pPr>
              <a:r>
                <a:rPr lang="en-US" sz="1687" i="1" dirty="0">
                  <a:solidFill>
                    <a:srgbClr val="FFFFFF"/>
                  </a:solidFill>
                  <a:latin typeface="Times New Roman" panose="02020603050405020304" pitchFamily="18" charset="0"/>
                  <a:cs typeface="Times New Roman" panose="02020603050405020304" pitchFamily="18" charset="0"/>
                </a:rPr>
                <a:t>o</a:t>
              </a:r>
              <a:r>
                <a:rPr lang="en-US" sz="1687" baseline="-25000" dirty="0">
                  <a:solidFill>
                    <a:srgbClr val="FFFFFF"/>
                  </a:solidFill>
                  <a:latin typeface="Times New Roman" panose="02020603050405020304" pitchFamily="18" charset="0"/>
                  <a:cs typeface="Times New Roman" panose="02020603050405020304" pitchFamily="18" charset="0"/>
                </a:rPr>
                <a:t>1</a:t>
              </a:r>
            </a:p>
          </p:txBody>
        </p:sp>
        <p:sp>
          <p:nvSpPr>
            <p:cNvPr id="125" name="Oval 124">
              <a:extLst>
                <a:ext uri="{FF2B5EF4-FFF2-40B4-BE49-F238E27FC236}">
                  <a16:creationId xmlns:a16="http://schemas.microsoft.com/office/drawing/2014/main" id="{9F7B140F-2263-4A7F-88FE-8D11A3AA8FA6}"/>
                </a:ext>
              </a:extLst>
            </p:cNvPr>
            <p:cNvSpPr/>
            <p:nvPr/>
          </p:nvSpPr>
          <p:spPr>
            <a:xfrm>
              <a:off x="4627098" y="-367261"/>
              <a:ext cx="1038334" cy="1276398"/>
            </a:xfrm>
            <a:prstGeom prst="ellipse">
              <a:avLst/>
            </a:prstGeom>
            <a:solidFill>
              <a:srgbClr val="0070C0"/>
            </a:solidFill>
            <a:ln>
              <a:noFill/>
            </a:ln>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rgbClr val="292934">
                  <a:shade val="30000"/>
                  <a:satMod val="130000"/>
                </a:srgbClr>
              </a:contourClr>
            </a:sp3d>
          </p:spPr>
          <p:txBody>
            <a:bodyPr vert="vert270" lIns="0" tIns="0" rIns="0" bIns="0" rtlCol="0" anchor="ctr"/>
            <a:lstStyle/>
            <a:p>
              <a:pPr defTabSz="642915">
                <a:defRPr/>
              </a:pPr>
              <a:r>
                <a:rPr lang="en-US" sz="1687" i="1" dirty="0">
                  <a:solidFill>
                    <a:srgbClr val="FFFFFF"/>
                  </a:solidFill>
                  <a:latin typeface="Times New Roman" panose="02020603050405020304" pitchFamily="18" charset="0"/>
                  <a:cs typeface="Times New Roman" panose="02020603050405020304" pitchFamily="18" charset="0"/>
                </a:rPr>
                <a:t>o</a:t>
              </a:r>
              <a:r>
                <a:rPr lang="en-US" sz="1687" baseline="-25000" dirty="0">
                  <a:solidFill>
                    <a:srgbClr val="FFFFFF"/>
                  </a:solidFill>
                  <a:latin typeface="Times New Roman" panose="02020603050405020304" pitchFamily="18" charset="0"/>
                  <a:cs typeface="Times New Roman" panose="02020603050405020304" pitchFamily="18" charset="0"/>
                </a:rPr>
                <a:t>2</a:t>
              </a:r>
            </a:p>
          </p:txBody>
        </p:sp>
        <p:sp>
          <p:nvSpPr>
            <p:cNvPr id="126" name="Oval 125">
              <a:extLst>
                <a:ext uri="{FF2B5EF4-FFF2-40B4-BE49-F238E27FC236}">
                  <a16:creationId xmlns:a16="http://schemas.microsoft.com/office/drawing/2014/main" id="{FC0F378A-9B57-4527-A671-9CEC9F48B799}"/>
                </a:ext>
              </a:extLst>
            </p:cNvPr>
            <p:cNvSpPr/>
            <p:nvPr/>
          </p:nvSpPr>
          <p:spPr>
            <a:xfrm>
              <a:off x="6476174" y="-398962"/>
              <a:ext cx="1038334" cy="1276398"/>
            </a:xfrm>
            <a:prstGeom prst="ellipse">
              <a:avLst/>
            </a:prstGeom>
            <a:solidFill>
              <a:srgbClr val="0070C0"/>
            </a:solidFill>
            <a:ln>
              <a:noFill/>
            </a:ln>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rgbClr val="292934">
                  <a:shade val="30000"/>
                  <a:satMod val="130000"/>
                </a:srgbClr>
              </a:contourClr>
            </a:sp3d>
          </p:spPr>
          <p:txBody>
            <a:bodyPr vert="vert270" lIns="0" tIns="0" rIns="0" bIns="0" rtlCol="0" anchor="ctr"/>
            <a:lstStyle/>
            <a:p>
              <a:pPr defTabSz="642915">
                <a:defRPr/>
              </a:pPr>
              <a:r>
                <a:rPr lang="en-US" sz="1687" i="1" dirty="0" err="1">
                  <a:solidFill>
                    <a:srgbClr val="FFFFFF"/>
                  </a:solidFill>
                  <a:latin typeface="Times New Roman" panose="02020603050405020304" pitchFamily="18" charset="0"/>
                  <a:cs typeface="Times New Roman" panose="02020603050405020304" pitchFamily="18" charset="0"/>
                </a:rPr>
                <a:t>o</a:t>
              </a:r>
              <a:r>
                <a:rPr lang="en-US" sz="1687" baseline="-25000" dirty="0" err="1">
                  <a:solidFill>
                    <a:srgbClr val="FFFFFF"/>
                  </a:solidFill>
                  <a:latin typeface="Times New Roman" panose="02020603050405020304" pitchFamily="18" charset="0"/>
                  <a:cs typeface="Times New Roman" panose="02020603050405020304" pitchFamily="18" charset="0"/>
                </a:rPr>
                <a:t>C</a:t>
              </a:r>
              <a:endParaRPr lang="en-US" sz="1687" baseline="-25000" dirty="0">
                <a:solidFill>
                  <a:srgbClr val="FFFFFF"/>
                </a:solidFill>
                <a:latin typeface="Times New Roman" panose="02020603050405020304" pitchFamily="18" charset="0"/>
                <a:cs typeface="Times New Roman" panose="02020603050405020304" pitchFamily="18" charset="0"/>
              </a:endParaRPr>
            </a:p>
          </p:txBody>
        </p:sp>
        <p:cxnSp>
          <p:nvCxnSpPr>
            <p:cNvPr id="127" name="Straight Arrow Connector 126">
              <a:extLst>
                <a:ext uri="{FF2B5EF4-FFF2-40B4-BE49-F238E27FC236}">
                  <a16:creationId xmlns:a16="http://schemas.microsoft.com/office/drawing/2014/main" id="{A5C0A97E-4FB0-4284-8ADF-D9B6D9A38C21}"/>
                </a:ext>
              </a:extLst>
            </p:cNvPr>
            <p:cNvCxnSpPr>
              <a:cxnSpLocks/>
              <a:stCxn id="117" idx="0"/>
              <a:endCxn id="121" idx="4"/>
            </p:cNvCxnSpPr>
            <p:nvPr/>
          </p:nvCxnSpPr>
          <p:spPr>
            <a:xfrm rot="16200000">
              <a:off x="2267780" y="5613700"/>
              <a:ext cx="2575688" cy="444802"/>
            </a:xfrm>
            <a:prstGeom prst="straightConnector1">
              <a:avLst/>
            </a:prstGeom>
            <a:noFill/>
            <a:ln w="28575" cap="flat" cmpd="sng" algn="ctr">
              <a:solidFill>
                <a:srgbClr val="292934"/>
              </a:solidFill>
              <a:prstDash val="solid"/>
              <a:tailEnd type="arrow"/>
            </a:ln>
            <a:effectLst/>
          </p:spPr>
        </p:cxnSp>
        <p:cxnSp>
          <p:nvCxnSpPr>
            <p:cNvPr id="128" name="Straight Arrow Connector 127">
              <a:extLst>
                <a:ext uri="{FF2B5EF4-FFF2-40B4-BE49-F238E27FC236}">
                  <a16:creationId xmlns:a16="http://schemas.microsoft.com/office/drawing/2014/main" id="{2A0F4821-E1C7-421C-812B-3EE843C98586}"/>
                </a:ext>
              </a:extLst>
            </p:cNvPr>
            <p:cNvCxnSpPr>
              <a:cxnSpLocks/>
              <a:stCxn id="117" idx="0"/>
              <a:endCxn id="122" idx="4"/>
            </p:cNvCxnSpPr>
            <p:nvPr/>
          </p:nvCxnSpPr>
          <p:spPr>
            <a:xfrm rot="16200000">
              <a:off x="2949565" y="4921242"/>
              <a:ext cx="2586361" cy="1819044"/>
            </a:xfrm>
            <a:prstGeom prst="straightConnector1">
              <a:avLst/>
            </a:prstGeom>
            <a:noFill/>
            <a:ln w="28575" cap="flat" cmpd="sng" algn="ctr">
              <a:solidFill>
                <a:srgbClr val="292934"/>
              </a:solidFill>
              <a:prstDash val="solid"/>
              <a:tailEnd type="arrow"/>
            </a:ln>
            <a:effectLst/>
          </p:spPr>
        </p:cxnSp>
        <p:cxnSp>
          <p:nvCxnSpPr>
            <p:cNvPr id="129" name="Straight Arrow Connector 128">
              <a:extLst>
                <a:ext uri="{FF2B5EF4-FFF2-40B4-BE49-F238E27FC236}">
                  <a16:creationId xmlns:a16="http://schemas.microsoft.com/office/drawing/2014/main" id="{C55D4CAB-DD45-4DA5-B4DA-3679180E4D0C}"/>
                </a:ext>
              </a:extLst>
            </p:cNvPr>
            <p:cNvCxnSpPr>
              <a:cxnSpLocks/>
              <a:stCxn id="117" idx="0"/>
              <a:endCxn id="123" idx="4"/>
            </p:cNvCxnSpPr>
            <p:nvPr/>
          </p:nvCxnSpPr>
          <p:spPr>
            <a:xfrm rot="16200000">
              <a:off x="3855466" y="3986280"/>
              <a:ext cx="2615421" cy="3659908"/>
            </a:xfrm>
            <a:prstGeom prst="straightConnector1">
              <a:avLst/>
            </a:prstGeom>
            <a:noFill/>
            <a:ln w="28575" cap="flat" cmpd="sng" algn="ctr">
              <a:solidFill>
                <a:srgbClr val="292934"/>
              </a:solidFill>
              <a:prstDash val="solid"/>
              <a:tailEnd type="arrow"/>
            </a:ln>
            <a:effectLst/>
          </p:spPr>
        </p:cxnSp>
        <p:sp>
          <p:nvSpPr>
            <p:cNvPr id="130" name="TextBox 129">
              <a:extLst>
                <a:ext uri="{FF2B5EF4-FFF2-40B4-BE49-F238E27FC236}">
                  <a16:creationId xmlns:a16="http://schemas.microsoft.com/office/drawing/2014/main" id="{4674DBA5-2553-48D9-B3CF-1722A6EA115D}"/>
                </a:ext>
              </a:extLst>
            </p:cNvPr>
            <p:cNvSpPr txBox="1"/>
            <p:nvPr/>
          </p:nvSpPr>
          <p:spPr>
            <a:xfrm rot="16200000">
              <a:off x="5699675" y="3718695"/>
              <a:ext cx="675645" cy="475708"/>
            </a:xfrm>
            <a:prstGeom prst="rect">
              <a:avLst/>
            </a:prstGeom>
            <a:noFill/>
          </p:spPr>
          <p:txBody>
            <a:bodyPr vert="vert270" wrap="square" rtlCol="0">
              <a:spAutoFit/>
            </a:bodyPr>
            <a:lstStyle/>
            <a:p>
              <a:pPr defTabSz="642915"/>
              <a:r>
                <a:rPr lang="en-US" sz="2250" b="1" dirty="0">
                  <a:solidFill>
                    <a:srgbClr val="292934"/>
                  </a:solidFill>
                  <a:latin typeface="Times New Roman" panose="02020603050405020304" pitchFamily="18" charset="0"/>
                  <a:cs typeface="Times New Roman" panose="02020603050405020304" pitchFamily="18" charset="0"/>
                </a:rPr>
                <a:t>…</a:t>
              </a:r>
            </a:p>
          </p:txBody>
        </p:sp>
        <p:sp>
          <p:nvSpPr>
            <p:cNvPr id="131" name="TextBox 130">
              <a:extLst>
                <a:ext uri="{FF2B5EF4-FFF2-40B4-BE49-F238E27FC236}">
                  <a16:creationId xmlns:a16="http://schemas.microsoft.com/office/drawing/2014/main" id="{9B1CF4B6-C3DA-4034-9D78-08719361FAD8}"/>
                </a:ext>
              </a:extLst>
            </p:cNvPr>
            <p:cNvSpPr txBox="1"/>
            <p:nvPr/>
          </p:nvSpPr>
          <p:spPr>
            <a:xfrm rot="16200000">
              <a:off x="5685877" y="69341"/>
              <a:ext cx="675645" cy="475708"/>
            </a:xfrm>
            <a:prstGeom prst="rect">
              <a:avLst/>
            </a:prstGeom>
            <a:noFill/>
          </p:spPr>
          <p:txBody>
            <a:bodyPr vert="vert270" wrap="square" rtlCol="0">
              <a:spAutoFit/>
            </a:bodyPr>
            <a:lstStyle/>
            <a:p>
              <a:pPr defTabSz="642915"/>
              <a:r>
                <a:rPr lang="en-US" sz="2250" b="1" dirty="0">
                  <a:solidFill>
                    <a:srgbClr val="292934"/>
                  </a:solidFill>
                  <a:latin typeface="Times New Roman" panose="02020603050405020304" pitchFamily="18" charset="0"/>
                  <a:cs typeface="Times New Roman" panose="02020603050405020304" pitchFamily="18" charset="0"/>
                </a:rPr>
                <a:t>…</a:t>
              </a:r>
            </a:p>
          </p:txBody>
        </p:sp>
        <p:cxnSp>
          <p:nvCxnSpPr>
            <p:cNvPr id="132" name="Straight Arrow Connector 131">
              <a:extLst>
                <a:ext uri="{FF2B5EF4-FFF2-40B4-BE49-F238E27FC236}">
                  <a16:creationId xmlns:a16="http://schemas.microsoft.com/office/drawing/2014/main" id="{F7269A8A-E707-48B7-882C-F5B3E37E6E2D}"/>
                </a:ext>
              </a:extLst>
            </p:cNvPr>
            <p:cNvCxnSpPr>
              <a:cxnSpLocks/>
              <a:stCxn id="118" idx="0"/>
              <a:endCxn id="121" idx="4"/>
            </p:cNvCxnSpPr>
            <p:nvPr/>
          </p:nvCxnSpPr>
          <p:spPr>
            <a:xfrm rot="16200000" flipV="1">
              <a:off x="2978668" y="5347614"/>
              <a:ext cx="2508275" cy="909559"/>
            </a:xfrm>
            <a:prstGeom prst="straightConnector1">
              <a:avLst/>
            </a:prstGeom>
            <a:noFill/>
            <a:ln w="28575" cap="flat" cmpd="sng" algn="ctr">
              <a:solidFill>
                <a:srgbClr val="292934"/>
              </a:solidFill>
              <a:prstDash val="solid"/>
              <a:tailEnd type="arrow"/>
            </a:ln>
            <a:effectLst/>
          </p:spPr>
        </p:cxnSp>
        <p:cxnSp>
          <p:nvCxnSpPr>
            <p:cNvPr id="133" name="Straight Arrow Connector 132">
              <a:extLst>
                <a:ext uri="{FF2B5EF4-FFF2-40B4-BE49-F238E27FC236}">
                  <a16:creationId xmlns:a16="http://schemas.microsoft.com/office/drawing/2014/main" id="{C3225D33-60D8-49E1-82A9-BCBD9F970841}"/>
                </a:ext>
              </a:extLst>
            </p:cNvPr>
            <p:cNvCxnSpPr>
              <a:cxnSpLocks/>
              <a:stCxn id="118" idx="0"/>
              <a:endCxn id="122" idx="4"/>
            </p:cNvCxnSpPr>
            <p:nvPr/>
          </p:nvCxnSpPr>
          <p:spPr>
            <a:xfrm rot="16200000">
              <a:off x="3660453" y="5564715"/>
              <a:ext cx="2518948" cy="464683"/>
            </a:xfrm>
            <a:prstGeom prst="straightConnector1">
              <a:avLst/>
            </a:prstGeom>
            <a:noFill/>
            <a:ln w="28575" cap="flat" cmpd="sng" algn="ctr">
              <a:solidFill>
                <a:srgbClr val="292934"/>
              </a:solidFill>
              <a:prstDash val="solid"/>
              <a:tailEnd type="arrow"/>
            </a:ln>
            <a:effectLst/>
          </p:spPr>
        </p:cxnSp>
        <p:cxnSp>
          <p:nvCxnSpPr>
            <p:cNvPr id="134" name="Straight Arrow Connector 133">
              <a:extLst>
                <a:ext uri="{FF2B5EF4-FFF2-40B4-BE49-F238E27FC236}">
                  <a16:creationId xmlns:a16="http://schemas.microsoft.com/office/drawing/2014/main" id="{7B8163F1-D629-4092-B5A6-28CFD25DB1E3}"/>
                </a:ext>
              </a:extLst>
            </p:cNvPr>
            <p:cNvCxnSpPr>
              <a:cxnSpLocks/>
              <a:stCxn id="118" idx="0"/>
              <a:endCxn id="123" idx="4"/>
            </p:cNvCxnSpPr>
            <p:nvPr/>
          </p:nvCxnSpPr>
          <p:spPr>
            <a:xfrm rot="16200000">
              <a:off x="4566354" y="4629754"/>
              <a:ext cx="2548008" cy="2305546"/>
            </a:xfrm>
            <a:prstGeom prst="straightConnector1">
              <a:avLst/>
            </a:prstGeom>
            <a:noFill/>
            <a:ln w="28575" cap="flat" cmpd="sng" algn="ctr">
              <a:solidFill>
                <a:srgbClr val="292934"/>
              </a:solidFill>
              <a:prstDash val="solid"/>
              <a:tailEnd type="arrow"/>
            </a:ln>
            <a:effectLst/>
          </p:spPr>
        </p:cxnSp>
        <p:cxnSp>
          <p:nvCxnSpPr>
            <p:cNvPr id="135" name="Straight Arrow Connector 134">
              <a:extLst>
                <a:ext uri="{FF2B5EF4-FFF2-40B4-BE49-F238E27FC236}">
                  <a16:creationId xmlns:a16="http://schemas.microsoft.com/office/drawing/2014/main" id="{A61CE7AB-1E08-4818-AF64-C62893BBB63C}"/>
                </a:ext>
              </a:extLst>
            </p:cNvPr>
            <p:cNvCxnSpPr>
              <a:cxnSpLocks/>
              <a:stCxn id="119" idx="0"/>
              <a:endCxn id="121" idx="4"/>
            </p:cNvCxnSpPr>
            <p:nvPr/>
          </p:nvCxnSpPr>
          <p:spPr>
            <a:xfrm rot="16200000" flipV="1">
              <a:off x="3697415" y="4628868"/>
              <a:ext cx="2514808" cy="2353585"/>
            </a:xfrm>
            <a:prstGeom prst="straightConnector1">
              <a:avLst/>
            </a:prstGeom>
            <a:noFill/>
            <a:ln w="28575" cap="flat" cmpd="sng" algn="ctr">
              <a:solidFill>
                <a:srgbClr val="292934"/>
              </a:solidFill>
              <a:prstDash val="solid"/>
              <a:tailEnd type="arrow"/>
            </a:ln>
            <a:effectLst/>
          </p:spPr>
        </p:cxnSp>
        <p:cxnSp>
          <p:nvCxnSpPr>
            <p:cNvPr id="136" name="Straight Arrow Connector 135">
              <a:extLst>
                <a:ext uri="{FF2B5EF4-FFF2-40B4-BE49-F238E27FC236}">
                  <a16:creationId xmlns:a16="http://schemas.microsoft.com/office/drawing/2014/main" id="{03ECDF4E-A64A-4D03-ACB5-1E12CE87C0FD}"/>
                </a:ext>
              </a:extLst>
            </p:cNvPr>
            <p:cNvCxnSpPr>
              <a:cxnSpLocks/>
              <a:stCxn id="119" idx="0"/>
              <a:endCxn id="122" idx="4"/>
            </p:cNvCxnSpPr>
            <p:nvPr/>
          </p:nvCxnSpPr>
          <p:spPr>
            <a:xfrm rot="16200000" flipV="1">
              <a:off x="4379199" y="5310652"/>
              <a:ext cx="2525481" cy="979343"/>
            </a:xfrm>
            <a:prstGeom prst="straightConnector1">
              <a:avLst/>
            </a:prstGeom>
            <a:noFill/>
            <a:ln w="28575" cap="flat" cmpd="sng" algn="ctr">
              <a:solidFill>
                <a:srgbClr val="292934"/>
              </a:solidFill>
              <a:prstDash val="solid"/>
              <a:tailEnd type="arrow"/>
            </a:ln>
            <a:effectLst/>
          </p:spPr>
        </p:cxnSp>
        <p:cxnSp>
          <p:nvCxnSpPr>
            <p:cNvPr id="137" name="Straight Arrow Connector 136">
              <a:extLst>
                <a:ext uri="{FF2B5EF4-FFF2-40B4-BE49-F238E27FC236}">
                  <a16:creationId xmlns:a16="http://schemas.microsoft.com/office/drawing/2014/main" id="{EC3B964D-58B0-4F9C-BBA6-A39EB68A41F8}"/>
                </a:ext>
              </a:extLst>
            </p:cNvPr>
            <p:cNvCxnSpPr>
              <a:cxnSpLocks/>
              <a:stCxn id="120" idx="0"/>
              <a:endCxn id="122" idx="4"/>
            </p:cNvCxnSpPr>
            <p:nvPr/>
          </p:nvCxnSpPr>
          <p:spPr>
            <a:xfrm rot="16200000" flipV="1">
              <a:off x="5270281" y="4419571"/>
              <a:ext cx="2523627" cy="2759652"/>
            </a:xfrm>
            <a:prstGeom prst="straightConnector1">
              <a:avLst/>
            </a:prstGeom>
            <a:noFill/>
            <a:ln w="28575" cap="flat" cmpd="sng" algn="ctr">
              <a:solidFill>
                <a:srgbClr val="292934"/>
              </a:solidFill>
              <a:prstDash val="solid"/>
              <a:tailEnd type="arrow"/>
            </a:ln>
            <a:effectLst/>
          </p:spPr>
        </p:cxnSp>
        <p:cxnSp>
          <p:nvCxnSpPr>
            <p:cNvPr id="138" name="Straight Arrow Connector 137">
              <a:extLst>
                <a:ext uri="{FF2B5EF4-FFF2-40B4-BE49-F238E27FC236}">
                  <a16:creationId xmlns:a16="http://schemas.microsoft.com/office/drawing/2014/main" id="{8CF01FBA-1DB8-45E6-A11B-164FB69D7359}"/>
                </a:ext>
              </a:extLst>
            </p:cNvPr>
            <p:cNvCxnSpPr>
              <a:cxnSpLocks/>
              <a:stCxn id="120" idx="0"/>
              <a:endCxn id="123" idx="4"/>
            </p:cNvCxnSpPr>
            <p:nvPr/>
          </p:nvCxnSpPr>
          <p:spPr>
            <a:xfrm rot="16200000" flipV="1">
              <a:off x="6176182" y="5325472"/>
              <a:ext cx="2552688" cy="918789"/>
            </a:xfrm>
            <a:prstGeom prst="straightConnector1">
              <a:avLst/>
            </a:prstGeom>
            <a:noFill/>
            <a:ln w="28575" cap="flat" cmpd="sng" algn="ctr">
              <a:solidFill>
                <a:srgbClr val="292934"/>
              </a:solidFill>
              <a:prstDash val="solid"/>
              <a:tailEnd type="arrow"/>
            </a:ln>
            <a:effectLst/>
          </p:spPr>
        </p:cxnSp>
        <p:cxnSp>
          <p:nvCxnSpPr>
            <p:cNvPr id="139" name="Straight Arrow Connector 138">
              <a:extLst>
                <a:ext uri="{FF2B5EF4-FFF2-40B4-BE49-F238E27FC236}">
                  <a16:creationId xmlns:a16="http://schemas.microsoft.com/office/drawing/2014/main" id="{FAAF911C-9A67-4953-A610-ABCF9E58F004}"/>
                </a:ext>
              </a:extLst>
            </p:cNvPr>
            <p:cNvCxnSpPr>
              <a:cxnSpLocks/>
              <a:stCxn id="119" idx="0"/>
              <a:endCxn id="123" idx="4"/>
            </p:cNvCxnSpPr>
            <p:nvPr/>
          </p:nvCxnSpPr>
          <p:spPr>
            <a:xfrm rot="16200000">
              <a:off x="5285100" y="5355034"/>
              <a:ext cx="2554542" cy="861520"/>
            </a:xfrm>
            <a:prstGeom prst="straightConnector1">
              <a:avLst/>
            </a:prstGeom>
            <a:noFill/>
            <a:ln w="28575" cap="flat" cmpd="sng" algn="ctr">
              <a:solidFill>
                <a:srgbClr val="292934"/>
              </a:solidFill>
              <a:prstDash val="solid"/>
              <a:tailEnd type="arrow"/>
            </a:ln>
            <a:effectLst/>
          </p:spPr>
        </p:cxnSp>
        <p:cxnSp>
          <p:nvCxnSpPr>
            <p:cNvPr id="140" name="Straight Arrow Connector 139">
              <a:extLst>
                <a:ext uri="{FF2B5EF4-FFF2-40B4-BE49-F238E27FC236}">
                  <a16:creationId xmlns:a16="http://schemas.microsoft.com/office/drawing/2014/main" id="{717D5334-34D7-4DBF-90E2-31552D79AD4A}"/>
                </a:ext>
              </a:extLst>
            </p:cNvPr>
            <p:cNvCxnSpPr>
              <a:cxnSpLocks/>
              <a:stCxn id="123" idx="0"/>
              <a:endCxn id="126" idx="4"/>
            </p:cNvCxnSpPr>
            <p:nvPr/>
          </p:nvCxnSpPr>
          <p:spPr>
            <a:xfrm rot="16200000">
              <a:off x="5816892" y="2053675"/>
              <a:ext cx="2354689" cy="2210"/>
            </a:xfrm>
            <a:prstGeom prst="straightConnector1">
              <a:avLst/>
            </a:prstGeom>
            <a:noFill/>
            <a:ln w="28575" cap="flat" cmpd="sng" algn="ctr">
              <a:solidFill>
                <a:srgbClr val="292934"/>
              </a:solidFill>
              <a:prstDash val="solid"/>
              <a:tailEnd type="arrow"/>
            </a:ln>
            <a:effectLst/>
          </p:spPr>
        </p:cxnSp>
        <p:cxnSp>
          <p:nvCxnSpPr>
            <p:cNvPr id="141" name="Straight Arrow Connector 140">
              <a:extLst>
                <a:ext uri="{FF2B5EF4-FFF2-40B4-BE49-F238E27FC236}">
                  <a16:creationId xmlns:a16="http://schemas.microsoft.com/office/drawing/2014/main" id="{ABA37F98-66E7-443E-B924-D129CF68A3F2}"/>
                </a:ext>
              </a:extLst>
            </p:cNvPr>
            <p:cNvCxnSpPr>
              <a:cxnSpLocks/>
              <a:stCxn id="123" idx="0"/>
              <a:endCxn id="125" idx="4"/>
            </p:cNvCxnSpPr>
            <p:nvPr/>
          </p:nvCxnSpPr>
          <p:spPr>
            <a:xfrm rot="16200000" flipV="1">
              <a:off x="4908205" y="1147198"/>
              <a:ext cx="2322988" cy="1846866"/>
            </a:xfrm>
            <a:prstGeom prst="straightConnector1">
              <a:avLst/>
            </a:prstGeom>
            <a:noFill/>
            <a:ln w="28575" cap="flat" cmpd="sng" algn="ctr">
              <a:solidFill>
                <a:srgbClr val="292934"/>
              </a:solidFill>
              <a:prstDash val="solid"/>
              <a:tailEnd type="arrow"/>
            </a:ln>
            <a:effectLst/>
          </p:spPr>
        </p:cxnSp>
        <p:cxnSp>
          <p:nvCxnSpPr>
            <p:cNvPr id="142" name="Straight Arrow Connector 141">
              <a:extLst>
                <a:ext uri="{FF2B5EF4-FFF2-40B4-BE49-F238E27FC236}">
                  <a16:creationId xmlns:a16="http://schemas.microsoft.com/office/drawing/2014/main" id="{5EB1272D-8F39-48A5-8F37-A33FE1537FA3}"/>
                </a:ext>
              </a:extLst>
            </p:cNvPr>
            <p:cNvCxnSpPr>
              <a:cxnSpLocks/>
              <a:stCxn id="123" idx="0"/>
              <a:endCxn id="124" idx="4"/>
            </p:cNvCxnSpPr>
            <p:nvPr/>
          </p:nvCxnSpPr>
          <p:spPr>
            <a:xfrm rot="16200000" flipV="1">
              <a:off x="4193162" y="432155"/>
              <a:ext cx="2387821" cy="3212118"/>
            </a:xfrm>
            <a:prstGeom prst="straightConnector1">
              <a:avLst/>
            </a:prstGeom>
            <a:noFill/>
            <a:ln w="28575" cap="flat" cmpd="sng" algn="ctr">
              <a:solidFill>
                <a:srgbClr val="292934"/>
              </a:solidFill>
              <a:prstDash val="solid"/>
              <a:tailEnd type="arrow"/>
            </a:ln>
            <a:effectLst/>
          </p:spPr>
        </p:cxnSp>
        <p:cxnSp>
          <p:nvCxnSpPr>
            <p:cNvPr id="143" name="Straight Arrow Connector 142">
              <a:extLst>
                <a:ext uri="{FF2B5EF4-FFF2-40B4-BE49-F238E27FC236}">
                  <a16:creationId xmlns:a16="http://schemas.microsoft.com/office/drawing/2014/main" id="{163EEFBC-CEC4-432A-832A-E10ED9156D93}"/>
                </a:ext>
              </a:extLst>
            </p:cNvPr>
            <p:cNvCxnSpPr>
              <a:cxnSpLocks/>
              <a:stCxn id="121" idx="0"/>
              <a:endCxn id="126" idx="4"/>
            </p:cNvCxnSpPr>
            <p:nvPr/>
          </p:nvCxnSpPr>
          <p:spPr>
            <a:xfrm rot="16200000">
              <a:off x="4189472" y="465989"/>
              <a:ext cx="2394422" cy="3217315"/>
            </a:xfrm>
            <a:prstGeom prst="straightConnector1">
              <a:avLst/>
            </a:prstGeom>
            <a:noFill/>
            <a:ln w="28575" cap="flat" cmpd="sng" algn="ctr">
              <a:solidFill>
                <a:srgbClr val="292934"/>
              </a:solidFill>
              <a:prstDash val="solid"/>
              <a:tailEnd type="arrow"/>
            </a:ln>
            <a:effectLst/>
          </p:spPr>
        </p:cxnSp>
        <p:cxnSp>
          <p:nvCxnSpPr>
            <p:cNvPr id="144" name="Straight Arrow Connector 143">
              <a:extLst>
                <a:ext uri="{FF2B5EF4-FFF2-40B4-BE49-F238E27FC236}">
                  <a16:creationId xmlns:a16="http://schemas.microsoft.com/office/drawing/2014/main" id="{EF3EC8D1-896E-4F33-B01E-85BAA6253E99}"/>
                </a:ext>
              </a:extLst>
            </p:cNvPr>
            <p:cNvCxnSpPr>
              <a:cxnSpLocks/>
              <a:stCxn id="122" idx="0"/>
              <a:endCxn id="125" idx="4"/>
            </p:cNvCxnSpPr>
            <p:nvPr/>
          </p:nvCxnSpPr>
          <p:spPr>
            <a:xfrm rot="16200000" flipV="1">
              <a:off x="3973242" y="2082160"/>
              <a:ext cx="2352049" cy="6003"/>
            </a:xfrm>
            <a:prstGeom prst="straightConnector1">
              <a:avLst/>
            </a:prstGeom>
            <a:noFill/>
            <a:ln w="28575" cap="flat" cmpd="sng" algn="ctr">
              <a:solidFill>
                <a:srgbClr val="292934"/>
              </a:solidFill>
              <a:prstDash val="solid"/>
              <a:tailEnd type="arrow"/>
            </a:ln>
            <a:effectLst/>
          </p:spPr>
        </p:cxnSp>
        <p:cxnSp>
          <p:nvCxnSpPr>
            <p:cNvPr id="145" name="Straight Arrow Connector 144">
              <a:extLst>
                <a:ext uri="{FF2B5EF4-FFF2-40B4-BE49-F238E27FC236}">
                  <a16:creationId xmlns:a16="http://schemas.microsoft.com/office/drawing/2014/main" id="{7B6A601B-1BF2-4C49-BD3E-23FFCB899912}"/>
                </a:ext>
              </a:extLst>
            </p:cNvPr>
            <p:cNvCxnSpPr>
              <a:cxnSpLocks/>
              <a:stCxn id="122" idx="0"/>
              <a:endCxn id="124" idx="4"/>
            </p:cNvCxnSpPr>
            <p:nvPr/>
          </p:nvCxnSpPr>
          <p:spPr>
            <a:xfrm rot="16200000" flipV="1">
              <a:off x="3258200" y="1367117"/>
              <a:ext cx="2416882" cy="1371255"/>
            </a:xfrm>
            <a:prstGeom prst="straightConnector1">
              <a:avLst/>
            </a:prstGeom>
            <a:noFill/>
            <a:ln w="28575" cap="flat" cmpd="sng" algn="ctr">
              <a:solidFill>
                <a:srgbClr val="292934"/>
              </a:solidFill>
              <a:prstDash val="solid"/>
              <a:tailEnd type="arrow"/>
            </a:ln>
            <a:effectLst/>
          </p:spPr>
        </p:cxnSp>
        <p:cxnSp>
          <p:nvCxnSpPr>
            <p:cNvPr id="146" name="Straight Arrow Connector 145">
              <a:extLst>
                <a:ext uri="{FF2B5EF4-FFF2-40B4-BE49-F238E27FC236}">
                  <a16:creationId xmlns:a16="http://schemas.microsoft.com/office/drawing/2014/main" id="{64A976A9-E71A-446C-BD6C-D812EB8EF353}"/>
                </a:ext>
              </a:extLst>
            </p:cNvPr>
            <p:cNvCxnSpPr>
              <a:cxnSpLocks/>
              <a:stCxn id="121" idx="0"/>
              <a:endCxn id="124" idx="4"/>
            </p:cNvCxnSpPr>
            <p:nvPr/>
          </p:nvCxnSpPr>
          <p:spPr>
            <a:xfrm rot="16200000">
              <a:off x="2565742" y="2056588"/>
              <a:ext cx="2427555" cy="2987"/>
            </a:xfrm>
            <a:prstGeom prst="straightConnector1">
              <a:avLst/>
            </a:prstGeom>
            <a:noFill/>
            <a:ln w="28575" cap="flat" cmpd="sng" algn="ctr">
              <a:solidFill>
                <a:srgbClr val="292934"/>
              </a:solidFill>
              <a:prstDash val="solid"/>
              <a:tailEnd type="arrow"/>
            </a:ln>
            <a:effectLst/>
          </p:spPr>
        </p:cxnSp>
        <p:cxnSp>
          <p:nvCxnSpPr>
            <p:cNvPr id="147" name="Straight Arrow Connector 146">
              <a:extLst>
                <a:ext uri="{FF2B5EF4-FFF2-40B4-BE49-F238E27FC236}">
                  <a16:creationId xmlns:a16="http://schemas.microsoft.com/office/drawing/2014/main" id="{14232B3A-2CDE-4F91-91C2-C3492453ACC7}"/>
                </a:ext>
              </a:extLst>
            </p:cNvPr>
            <p:cNvCxnSpPr>
              <a:cxnSpLocks/>
              <a:stCxn id="121" idx="0"/>
              <a:endCxn id="125" idx="4"/>
            </p:cNvCxnSpPr>
            <p:nvPr/>
          </p:nvCxnSpPr>
          <p:spPr>
            <a:xfrm rot="16200000">
              <a:off x="3280785" y="1406378"/>
              <a:ext cx="2362721" cy="1368239"/>
            </a:xfrm>
            <a:prstGeom prst="straightConnector1">
              <a:avLst/>
            </a:prstGeom>
            <a:noFill/>
            <a:ln w="28575" cap="flat" cmpd="sng" algn="ctr">
              <a:solidFill>
                <a:srgbClr val="292934"/>
              </a:solidFill>
              <a:prstDash val="solid"/>
              <a:tailEnd type="arrow"/>
            </a:ln>
            <a:effectLst/>
          </p:spPr>
        </p:cxnSp>
        <p:cxnSp>
          <p:nvCxnSpPr>
            <p:cNvPr id="148" name="Straight Arrow Connector 147">
              <a:extLst>
                <a:ext uri="{FF2B5EF4-FFF2-40B4-BE49-F238E27FC236}">
                  <a16:creationId xmlns:a16="http://schemas.microsoft.com/office/drawing/2014/main" id="{627D3306-9324-42FE-983B-4B063F4513E7}"/>
                </a:ext>
              </a:extLst>
            </p:cNvPr>
            <p:cNvCxnSpPr>
              <a:cxnSpLocks/>
              <a:stCxn id="122" idx="0"/>
              <a:endCxn id="126" idx="4"/>
            </p:cNvCxnSpPr>
            <p:nvPr/>
          </p:nvCxnSpPr>
          <p:spPr>
            <a:xfrm rot="16200000">
              <a:off x="4881930" y="1147774"/>
              <a:ext cx="2383750" cy="1843073"/>
            </a:xfrm>
            <a:prstGeom prst="straightConnector1">
              <a:avLst/>
            </a:prstGeom>
            <a:noFill/>
            <a:ln w="28575" cap="flat" cmpd="sng" algn="ctr">
              <a:solidFill>
                <a:srgbClr val="292934"/>
              </a:solidFill>
              <a:prstDash val="solid"/>
              <a:tailEnd type="arrow"/>
            </a:ln>
            <a:effectLst/>
          </p:spPr>
        </p:cxnSp>
        <p:sp>
          <p:nvSpPr>
            <p:cNvPr id="152" name="TextBox 151">
              <a:extLst>
                <a:ext uri="{FF2B5EF4-FFF2-40B4-BE49-F238E27FC236}">
                  <a16:creationId xmlns:a16="http://schemas.microsoft.com/office/drawing/2014/main" id="{AE35A06C-707D-40EB-B076-CB536B56FC7C}"/>
                </a:ext>
              </a:extLst>
            </p:cNvPr>
            <p:cNvSpPr txBox="1"/>
            <p:nvPr/>
          </p:nvSpPr>
          <p:spPr>
            <a:xfrm>
              <a:off x="3057628" y="4537586"/>
              <a:ext cx="459949" cy="745957"/>
            </a:xfrm>
            <a:prstGeom prst="rect">
              <a:avLst/>
            </a:prstGeom>
            <a:noFill/>
          </p:spPr>
          <p:txBody>
            <a:bodyPr vert="vert270" wrap="square" rtlCol="0">
              <a:spAutoFit/>
            </a:bodyPr>
            <a:lstStyle/>
            <a:p>
              <a:pPr defTabSz="642915"/>
              <a:r>
                <a:rPr lang="en-US" sz="1687" i="1" dirty="0">
                  <a:solidFill>
                    <a:srgbClr val="292934"/>
                  </a:solidFill>
                  <a:latin typeface="Times New Roman" panose="02020603050405020304" pitchFamily="18" charset="0"/>
                  <a:cs typeface="Times New Roman" panose="02020603050405020304" pitchFamily="18" charset="0"/>
                </a:rPr>
                <a:t>w</a:t>
              </a:r>
              <a:r>
                <a:rPr lang="en-US" sz="1687" dirty="0">
                  <a:solidFill>
                    <a:srgbClr val="292934"/>
                  </a:solidFill>
                  <a:latin typeface="Times New Roman" panose="02020603050405020304" pitchFamily="18" charset="0"/>
                  <a:cs typeface="Times New Roman" panose="02020603050405020304" pitchFamily="18" charset="0"/>
                </a:rPr>
                <a:t>1</a:t>
              </a:r>
              <a:r>
                <a:rPr lang="en-US" sz="1687" baseline="-25000" dirty="0">
                  <a:solidFill>
                    <a:srgbClr val="292934"/>
                  </a:solidFill>
                  <a:latin typeface="Times New Roman" panose="02020603050405020304" pitchFamily="18" charset="0"/>
                  <a:cs typeface="Times New Roman" panose="02020603050405020304" pitchFamily="18" charset="0"/>
                </a:rPr>
                <a:t>11</a:t>
              </a:r>
            </a:p>
          </p:txBody>
        </p:sp>
        <p:sp>
          <p:nvSpPr>
            <p:cNvPr id="154" name="TextBox 153">
              <a:extLst>
                <a:ext uri="{FF2B5EF4-FFF2-40B4-BE49-F238E27FC236}">
                  <a16:creationId xmlns:a16="http://schemas.microsoft.com/office/drawing/2014/main" id="{26F6F1A7-1BC6-482A-8DDC-00E3CA786E08}"/>
                </a:ext>
              </a:extLst>
            </p:cNvPr>
            <p:cNvSpPr txBox="1"/>
            <p:nvPr/>
          </p:nvSpPr>
          <p:spPr>
            <a:xfrm>
              <a:off x="3347800" y="1010467"/>
              <a:ext cx="459949" cy="715938"/>
            </a:xfrm>
            <a:prstGeom prst="rect">
              <a:avLst/>
            </a:prstGeom>
            <a:noFill/>
          </p:spPr>
          <p:txBody>
            <a:bodyPr vert="vert270" wrap="square" rtlCol="0">
              <a:spAutoFit/>
            </a:bodyPr>
            <a:lstStyle/>
            <a:p>
              <a:pPr defTabSz="642915"/>
              <a:r>
                <a:rPr lang="en-US" sz="1687" i="1" dirty="0">
                  <a:solidFill>
                    <a:srgbClr val="292934"/>
                  </a:solidFill>
                  <a:latin typeface="Times New Roman" panose="02020603050405020304" pitchFamily="18" charset="0"/>
                  <a:cs typeface="Times New Roman" panose="02020603050405020304" pitchFamily="18" charset="0"/>
                </a:rPr>
                <a:t>w</a:t>
              </a:r>
              <a:r>
                <a:rPr lang="en-US" sz="1687" dirty="0">
                  <a:solidFill>
                    <a:srgbClr val="292934"/>
                  </a:solidFill>
                  <a:latin typeface="Times New Roman" panose="02020603050405020304" pitchFamily="18" charset="0"/>
                  <a:cs typeface="Times New Roman" panose="02020603050405020304" pitchFamily="18" charset="0"/>
                </a:rPr>
                <a:t>2</a:t>
              </a:r>
              <a:r>
                <a:rPr lang="en-US" sz="1687" baseline="-25000" dirty="0">
                  <a:solidFill>
                    <a:srgbClr val="292934"/>
                  </a:solidFill>
                  <a:latin typeface="Times New Roman" panose="02020603050405020304" pitchFamily="18" charset="0"/>
                  <a:cs typeface="Times New Roman" panose="02020603050405020304" pitchFamily="18" charset="0"/>
                </a:rPr>
                <a:t>11</a:t>
              </a:r>
            </a:p>
          </p:txBody>
        </p:sp>
        <p:sp>
          <p:nvSpPr>
            <p:cNvPr id="155" name="TextBox 154">
              <a:extLst>
                <a:ext uri="{FF2B5EF4-FFF2-40B4-BE49-F238E27FC236}">
                  <a16:creationId xmlns:a16="http://schemas.microsoft.com/office/drawing/2014/main" id="{69F07235-5F0C-4910-AFAF-97C37997C80C}"/>
                </a:ext>
              </a:extLst>
            </p:cNvPr>
            <p:cNvSpPr txBox="1"/>
            <p:nvPr/>
          </p:nvSpPr>
          <p:spPr>
            <a:xfrm>
              <a:off x="3053099" y="5616142"/>
              <a:ext cx="459949" cy="767113"/>
            </a:xfrm>
            <a:prstGeom prst="rect">
              <a:avLst/>
            </a:prstGeom>
            <a:noFill/>
          </p:spPr>
          <p:txBody>
            <a:bodyPr vert="vert270" wrap="square" rtlCol="0">
              <a:spAutoFit/>
            </a:bodyPr>
            <a:lstStyle/>
            <a:p>
              <a:pPr defTabSz="642915"/>
              <a:r>
                <a:rPr lang="en-US" sz="1687" i="1" dirty="0">
                  <a:solidFill>
                    <a:srgbClr val="292934"/>
                  </a:solidFill>
                  <a:latin typeface="Times New Roman" panose="02020603050405020304" pitchFamily="18" charset="0"/>
                  <a:cs typeface="Times New Roman" panose="02020603050405020304" pitchFamily="18" charset="0"/>
                </a:rPr>
                <a:t>w</a:t>
              </a:r>
              <a:r>
                <a:rPr lang="en-US" sz="1687" dirty="0">
                  <a:solidFill>
                    <a:srgbClr val="292934"/>
                  </a:solidFill>
                  <a:latin typeface="Times New Roman" panose="02020603050405020304" pitchFamily="18" charset="0"/>
                  <a:cs typeface="Times New Roman" panose="02020603050405020304" pitchFamily="18" charset="0"/>
                </a:rPr>
                <a:t>1</a:t>
              </a:r>
              <a:r>
                <a:rPr lang="en-US" sz="1687" i="1" baseline="-25000" dirty="0">
                  <a:solidFill>
                    <a:srgbClr val="292934"/>
                  </a:solidFill>
                  <a:latin typeface="Times New Roman" panose="02020603050405020304" pitchFamily="18" charset="0"/>
                  <a:cs typeface="Times New Roman" panose="02020603050405020304" pitchFamily="18" charset="0"/>
                </a:rPr>
                <a:t>ij</a:t>
              </a:r>
            </a:p>
          </p:txBody>
        </p:sp>
        <p:sp>
          <p:nvSpPr>
            <p:cNvPr id="156" name="TextBox 155">
              <a:extLst>
                <a:ext uri="{FF2B5EF4-FFF2-40B4-BE49-F238E27FC236}">
                  <a16:creationId xmlns:a16="http://schemas.microsoft.com/office/drawing/2014/main" id="{A1CD6732-496E-4F70-9AEC-88BEBFEDFBE8}"/>
                </a:ext>
              </a:extLst>
            </p:cNvPr>
            <p:cNvSpPr txBox="1"/>
            <p:nvPr/>
          </p:nvSpPr>
          <p:spPr>
            <a:xfrm>
              <a:off x="3347066" y="2224934"/>
              <a:ext cx="459949" cy="667911"/>
            </a:xfrm>
            <a:prstGeom prst="rect">
              <a:avLst/>
            </a:prstGeom>
            <a:noFill/>
          </p:spPr>
          <p:txBody>
            <a:bodyPr vert="vert270" wrap="square" rtlCol="0">
              <a:spAutoFit/>
            </a:bodyPr>
            <a:lstStyle/>
            <a:p>
              <a:pPr defTabSz="642915"/>
              <a:r>
                <a:rPr lang="en-US" sz="1687" i="1" dirty="0">
                  <a:solidFill>
                    <a:srgbClr val="292934"/>
                  </a:solidFill>
                  <a:latin typeface="Times New Roman" panose="02020603050405020304" pitchFamily="18" charset="0"/>
                  <a:cs typeface="Times New Roman" panose="02020603050405020304" pitchFamily="18" charset="0"/>
                </a:rPr>
                <a:t>w</a:t>
              </a:r>
              <a:r>
                <a:rPr lang="en-US" sz="1687" dirty="0">
                  <a:solidFill>
                    <a:srgbClr val="292934"/>
                  </a:solidFill>
                  <a:latin typeface="Times New Roman" panose="02020603050405020304" pitchFamily="18" charset="0"/>
                  <a:cs typeface="Times New Roman" panose="02020603050405020304" pitchFamily="18" charset="0"/>
                </a:rPr>
                <a:t>2</a:t>
              </a:r>
              <a:r>
                <a:rPr lang="en-US" sz="1687" i="1" baseline="-25000" dirty="0">
                  <a:solidFill>
                    <a:srgbClr val="292934"/>
                  </a:solidFill>
                  <a:latin typeface="Times New Roman" panose="02020603050405020304" pitchFamily="18" charset="0"/>
                  <a:cs typeface="Times New Roman" panose="02020603050405020304" pitchFamily="18" charset="0"/>
                </a:rPr>
                <a:t>ij</a:t>
              </a:r>
            </a:p>
          </p:txBody>
        </p:sp>
        <p:cxnSp>
          <p:nvCxnSpPr>
            <p:cNvPr id="157" name="Straight Arrow Connector 156">
              <a:extLst>
                <a:ext uri="{FF2B5EF4-FFF2-40B4-BE49-F238E27FC236}">
                  <a16:creationId xmlns:a16="http://schemas.microsoft.com/office/drawing/2014/main" id="{4D71C871-6714-4253-82A7-45E02A1710B8}"/>
                </a:ext>
              </a:extLst>
            </p:cNvPr>
            <p:cNvCxnSpPr>
              <a:cxnSpLocks/>
            </p:cNvCxnSpPr>
            <p:nvPr/>
          </p:nvCxnSpPr>
          <p:spPr>
            <a:xfrm rot="16200000">
              <a:off x="3308955" y="2037529"/>
              <a:ext cx="616553" cy="0"/>
            </a:xfrm>
            <a:prstGeom prst="straightConnector1">
              <a:avLst/>
            </a:prstGeom>
            <a:noFill/>
            <a:ln w="28575" cap="flat" cmpd="sng" algn="ctr">
              <a:solidFill>
                <a:srgbClr val="292934"/>
              </a:solidFill>
              <a:prstDash val="solid"/>
              <a:tailEnd type="arrow"/>
            </a:ln>
            <a:effectLst/>
          </p:spPr>
        </p:cxnSp>
        <p:cxnSp>
          <p:nvCxnSpPr>
            <p:cNvPr id="158" name="Straight Arrow Connector 157">
              <a:extLst>
                <a:ext uri="{FF2B5EF4-FFF2-40B4-BE49-F238E27FC236}">
                  <a16:creationId xmlns:a16="http://schemas.microsoft.com/office/drawing/2014/main" id="{9B012A83-7280-468C-ABE7-AD73818E4C56}"/>
                </a:ext>
              </a:extLst>
            </p:cNvPr>
            <p:cNvCxnSpPr>
              <a:cxnSpLocks/>
            </p:cNvCxnSpPr>
            <p:nvPr/>
          </p:nvCxnSpPr>
          <p:spPr>
            <a:xfrm rot="16200000">
              <a:off x="3031043" y="5549707"/>
              <a:ext cx="532331" cy="0"/>
            </a:xfrm>
            <a:prstGeom prst="straightConnector1">
              <a:avLst/>
            </a:prstGeom>
            <a:noFill/>
            <a:ln w="28575" cap="flat" cmpd="sng" algn="ctr">
              <a:solidFill>
                <a:srgbClr val="292934"/>
              </a:solidFill>
              <a:prstDash val="solid"/>
              <a:tailEnd type="arrow"/>
            </a:ln>
            <a:effectLst/>
          </p:spPr>
        </p:cxnSp>
      </p:grpSp>
      <p:cxnSp>
        <p:nvCxnSpPr>
          <p:cNvPr id="88" name="Straight Arrow Connector 87">
            <a:extLst>
              <a:ext uri="{FF2B5EF4-FFF2-40B4-BE49-F238E27FC236}">
                <a16:creationId xmlns:a16="http://schemas.microsoft.com/office/drawing/2014/main" id="{7C3FF51E-6370-4C47-8836-A97840F41B9A}"/>
              </a:ext>
            </a:extLst>
          </p:cNvPr>
          <p:cNvCxnSpPr>
            <a:cxnSpLocks/>
            <a:stCxn id="120" idx="0"/>
            <a:endCxn id="121" idx="4"/>
          </p:cNvCxnSpPr>
          <p:nvPr/>
        </p:nvCxnSpPr>
        <p:spPr>
          <a:xfrm flipV="1">
            <a:off x="3594261" y="1796222"/>
            <a:ext cx="2020472" cy="4035423"/>
          </a:xfrm>
          <a:prstGeom prst="straightConnector1">
            <a:avLst/>
          </a:prstGeom>
          <a:noFill/>
          <a:ln w="28575" cap="flat" cmpd="sng" algn="ctr">
            <a:solidFill>
              <a:srgbClr val="292934"/>
            </a:solidFill>
            <a:prstDash val="solid"/>
            <a:tailEnd type="arrow"/>
          </a:ln>
          <a:effectLst/>
        </p:spPr>
      </p:cxnSp>
      <p:sp>
        <p:nvSpPr>
          <p:cNvPr id="48" name="TextBox 47">
            <a:extLst>
              <a:ext uri="{FF2B5EF4-FFF2-40B4-BE49-F238E27FC236}">
                <a16:creationId xmlns:a16="http://schemas.microsoft.com/office/drawing/2014/main" id="{4674DBA5-2553-48D9-B3CF-1722A6EA115D}"/>
              </a:ext>
            </a:extLst>
          </p:cNvPr>
          <p:cNvSpPr txBox="1"/>
          <p:nvPr/>
        </p:nvSpPr>
        <p:spPr>
          <a:xfrm>
            <a:off x="2916510" y="4708252"/>
            <a:ext cx="530915" cy="459512"/>
          </a:xfrm>
          <a:prstGeom prst="rect">
            <a:avLst/>
          </a:prstGeom>
          <a:noFill/>
        </p:spPr>
        <p:txBody>
          <a:bodyPr vert="vert270" wrap="square" rtlCol="0">
            <a:spAutoFit/>
          </a:bodyPr>
          <a:lstStyle/>
          <a:p>
            <a:pPr defTabSz="642915"/>
            <a:r>
              <a:rPr lang="en-US" sz="2250" b="1" dirty="0">
                <a:solidFill>
                  <a:srgbClr val="292934"/>
                </a:solidFill>
                <a:latin typeface="Times New Roman" panose="02020603050405020304" pitchFamily="18" charset="0"/>
                <a:cs typeface="Times New Roman" panose="02020603050405020304" pitchFamily="18" charset="0"/>
              </a:rPr>
              <a:t>…</a:t>
            </a:r>
          </a:p>
        </p:txBody>
      </p:sp>
      <p:sp>
        <p:nvSpPr>
          <p:cNvPr id="49" name="TextBox 48">
            <a:extLst>
              <a:ext uri="{FF2B5EF4-FFF2-40B4-BE49-F238E27FC236}">
                <a16:creationId xmlns:a16="http://schemas.microsoft.com/office/drawing/2014/main" id="{26F6F1A7-1BC6-482A-8DDC-00E3CA786E08}"/>
              </a:ext>
            </a:extLst>
          </p:cNvPr>
          <p:cNvSpPr txBox="1"/>
          <p:nvPr/>
        </p:nvSpPr>
        <p:spPr>
          <a:xfrm rot="5400000">
            <a:off x="8020491" y="4801867"/>
            <a:ext cx="444289" cy="622108"/>
          </a:xfrm>
          <a:prstGeom prst="rect">
            <a:avLst/>
          </a:prstGeom>
          <a:noFill/>
        </p:spPr>
        <p:txBody>
          <a:bodyPr vert="vert270" wrap="square" rtlCol="0">
            <a:spAutoFit/>
          </a:bodyPr>
          <a:lstStyle/>
          <a:p>
            <a:pPr defTabSz="642915"/>
            <a:r>
              <a:rPr lang="en-US" sz="1687" i="1" dirty="0">
                <a:solidFill>
                  <a:srgbClr val="292934"/>
                </a:solidFill>
                <a:latin typeface="Times New Roman" panose="02020603050405020304" pitchFamily="18" charset="0"/>
                <a:cs typeface="Times New Roman" panose="02020603050405020304" pitchFamily="18" charset="0"/>
              </a:rPr>
              <a:t>w</a:t>
            </a:r>
            <a:r>
              <a:rPr lang="en-US" sz="1687" dirty="0">
                <a:solidFill>
                  <a:srgbClr val="292934"/>
                </a:solidFill>
                <a:latin typeface="Times New Roman" panose="02020603050405020304" pitchFamily="18" charset="0"/>
                <a:cs typeface="Times New Roman" panose="02020603050405020304" pitchFamily="18" charset="0"/>
              </a:rPr>
              <a:t>2</a:t>
            </a:r>
            <a:r>
              <a:rPr lang="en-US" sz="1687" i="1" baseline="-25000" dirty="0">
                <a:solidFill>
                  <a:srgbClr val="292934"/>
                </a:solidFill>
                <a:latin typeface="Times New Roman" panose="02020603050405020304" pitchFamily="18" charset="0"/>
                <a:cs typeface="Times New Roman" panose="02020603050405020304" pitchFamily="18" charset="0"/>
              </a:rPr>
              <a:t>BC</a:t>
            </a:r>
          </a:p>
        </p:txBody>
      </p:sp>
      <p:sp>
        <p:nvSpPr>
          <p:cNvPr id="50" name="TextBox 49">
            <a:extLst>
              <a:ext uri="{FF2B5EF4-FFF2-40B4-BE49-F238E27FC236}">
                <a16:creationId xmlns:a16="http://schemas.microsoft.com/office/drawing/2014/main" id="{A1CD6732-496E-4F70-9AEC-88BEBFEDFBE8}"/>
              </a:ext>
            </a:extLst>
          </p:cNvPr>
          <p:cNvSpPr txBox="1"/>
          <p:nvPr/>
        </p:nvSpPr>
        <p:spPr>
          <a:xfrm rot="5400000">
            <a:off x="7065019" y="4840053"/>
            <a:ext cx="444289" cy="524838"/>
          </a:xfrm>
          <a:prstGeom prst="rect">
            <a:avLst/>
          </a:prstGeom>
          <a:noFill/>
        </p:spPr>
        <p:txBody>
          <a:bodyPr vert="vert270" wrap="square" rtlCol="0">
            <a:spAutoFit/>
          </a:bodyPr>
          <a:lstStyle/>
          <a:p>
            <a:pPr defTabSz="642915"/>
            <a:r>
              <a:rPr lang="en-US" sz="1687" i="1" dirty="0">
                <a:solidFill>
                  <a:srgbClr val="292934"/>
                </a:solidFill>
                <a:latin typeface="Times New Roman" panose="02020603050405020304" pitchFamily="18" charset="0"/>
                <a:cs typeface="Times New Roman" panose="02020603050405020304" pitchFamily="18" charset="0"/>
              </a:rPr>
              <a:t>w</a:t>
            </a:r>
            <a:r>
              <a:rPr lang="en-US" sz="1687" dirty="0">
                <a:solidFill>
                  <a:srgbClr val="292934"/>
                </a:solidFill>
                <a:latin typeface="Times New Roman" panose="02020603050405020304" pitchFamily="18" charset="0"/>
                <a:cs typeface="Times New Roman" panose="02020603050405020304" pitchFamily="18" charset="0"/>
              </a:rPr>
              <a:t>2</a:t>
            </a:r>
            <a:r>
              <a:rPr lang="en-US" sz="1687" i="1" baseline="-25000" dirty="0">
                <a:solidFill>
                  <a:srgbClr val="292934"/>
                </a:solidFill>
                <a:latin typeface="Times New Roman" panose="02020603050405020304" pitchFamily="18" charset="0"/>
                <a:cs typeface="Times New Roman" panose="02020603050405020304" pitchFamily="18" charset="0"/>
              </a:rPr>
              <a:t>ij</a:t>
            </a:r>
          </a:p>
        </p:txBody>
      </p:sp>
      <p:cxnSp>
        <p:nvCxnSpPr>
          <p:cNvPr id="51" name="Straight Arrow Connector 50">
            <a:extLst>
              <a:ext uri="{FF2B5EF4-FFF2-40B4-BE49-F238E27FC236}">
                <a16:creationId xmlns:a16="http://schemas.microsoft.com/office/drawing/2014/main" id="{4D71C871-6714-4253-82A7-45E02A1710B8}"/>
              </a:ext>
            </a:extLst>
          </p:cNvPr>
          <p:cNvCxnSpPr>
            <a:cxnSpLocks/>
          </p:cNvCxnSpPr>
          <p:nvPr/>
        </p:nvCxnSpPr>
        <p:spPr>
          <a:xfrm>
            <a:off x="7444861" y="5141295"/>
            <a:ext cx="484481" cy="0"/>
          </a:xfrm>
          <a:prstGeom prst="straightConnector1">
            <a:avLst/>
          </a:prstGeom>
          <a:noFill/>
          <a:ln w="28575" cap="flat" cmpd="sng" algn="ctr">
            <a:solidFill>
              <a:srgbClr val="292934"/>
            </a:solidFill>
            <a:prstDash val="solid"/>
            <a:tailEnd type="arrow"/>
          </a:ln>
          <a:effectLst/>
        </p:spPr>
      </p:cxnSp>
      <p:pic>
        <p:nvPicPr>
          <p:cNvPr id="52" name="Arizona logo.jpg" descr="Arizona logo.jpg">
            <a:extLst>
              <a:ext uri="{FF2B5EF4-FFF2-40B4-BE49-F238E27FC236}">
                <a16:creationId xmlns:a16="http://schemas.microsoft.com/office/drawing/2014/main" id="{760D94C0-CC84-384D-8CA0-882929D08526}"/>
              </a:ext>
            </a:extLst>
          </p:cNvPr>
          <p:cNvPicPr>
            <a:picLocks noChangeAspect="1"/>
          </p:cNvPicPr>
          <p:nvPr/>
        </p:nvPicPr>
        <p:blipFill>
          <a:blip r:embed="rId2"/>
          <a:stretch>
            <a:fillRect/>
          </a:stretch>
        </p:blipFill>
        <p:spPr>
          <a:xfrm>
            <a:off x="8440621" y="6382258"/>
            <a:ext cx="1728663" cy="410306"/>
          </a:xfrm>
          <a:prstGeom prst="rect">
            <a:avLst/>
          </a:prstGeom>
          <a:ln w="12700">
            <a:miter lim="400000"/>
          </a:ln>
        </p:spPr>
      </p:pic>
      <p:pic>
        <p:nvPicPr>
          <p:cNvPr id="53" name="eller.gif" descr="eller.gif">
            <a:extLst>
              <a:ext uri="{FF2B5EF4-FFF2-40B4-BE49-F238E27FC236}">
                <a16:creationId xmlns:a16="http://schemas.microsoft.com/office/drawing/2014/main" id="{28E334CB-4209-CE4F-ABA3-8A641C00418D}"/>
              </a:ext>
            </a:extLst>
          </p:cNvPr>
          <p:cNvPicPr>
            <a:picLocks noChangeAspect="1"/>
          </p:cNvPicPr>
          <p:nvPr/>
        </p:nvPicPr>
        <p:blipFill>
          <a:blip r:embed="rId3"/>
          <a:stretch>
            <a:fillRect/>
          </a:stretch>
        </p:blipFill>
        <p:spPr>
          <a:xfrm>
            <a:off x="10390619" y="6375183"/>
            <a:ext cx="1647567" cy="373034"/>
          </a:xfrm>
          <a:prstGeom prst="rect">
            <a:avLst/>
          </a:prstGeom>
          <a:ln w="12700">
            <a:miter lim="400000"/>
          </a:ln>
        </p:spPr>
      </p:pic>
    </p:spTree>
    <p:extLst>
      <p:ext uri="{BB962C8B-B14F-4D97-AF65-F5344CB8AC3E}">
        <p14:creationId xmlns:p14="http://schemas.microsoft.com/office/powerpoint/2010/main" val="3328974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5520865" y="2965898"/>
            <a:ext cx="3331266" cy="3225509"/>
            <a:chOff x="5707000" y="4240883"/>
            <a:chExt cx="4737801" cy="4587390"/>
          </a:xfrm>
        </p:grpSpPr>
        <p:sp>
          <p:nvSpPr>
            <p:cNvPr id="273" name="Oval 272">
              <a:extLst>
                <a:ext uri="{FF2B5EF4-FFF2-40B4-BE49-F238E27FC236}">
                  <a16:creationId xmlns:a16="http://schemas.microsoft.com/office/drawing/2014/main" id="{89EF1ABF-F5E7-43CE-96B2-558351B118BD}"/>
                </a:ext>
              </a:extLst>
            </p:cNvPr>
            <p:cNvSpPr/>
            <p:nvPr/>
          </p:nvSpPr>
          <p:spPr>
            <a:xfrm rot="5400000">
              <a:off x="9464557" y="5614416"/>
              <a:ext cx="982080" cy="978408"/>
            </a:xfrm>
            <a:prstGeom prst="ellipse">
              <a:avLst/>
            </a:prstGeom>
            <a:solidFill>
              <a:srgbClr val="0070C0"/>
            </a:solidFill>
            <a:ln>
              <a:solidFill>
                <a:srgbClr val="292934"/>
              </a:solidFill>
            </a:ln>
            <a:effectLst/>
            <a:scene3d>
              <a:camera prst="orthographicFront">
                <a:rot lat="0" lon="0" rev="0"/>
              </a:camera>
              <a:lightRig rig="balanced" dir="t">
                <a:rot lat="0" lon="0" rev="5100000"/>
              </a:lightRig>
            </a:scene3d>
            <a:sp3d contourW="6350">
              <a:bevelT w="29210" h="12700"/>
              <a:contourClr>
                <a:srgbClr val="292934">
                  <a:shade val="30000"/>
                  <a:satMod val="130000"/>
                </a:srgbClr>
              </a:contourClr>
            </a:sp3d>
          </p:spPr>
          <p:txBody>
            <a:bodyPr vert="vert270" lIns="0" tIns="0" rIns="0" bIns="0" rtlCol="0" anchor="ctr"/>
            <a:lstStyle/>
            <a:p>
              <a:pPr defTabSz="642915">
                <a:defRPr/>
              </a:pPr>
              <a:r>
                <a:rPr lang="en-US" sz="1687" i="1" dirty="0">
                  <a:solidFill>
                    <a:srgbClr val="FFFFFF"/>
                  </a:solidFill>
                  <a:latin typeface="Times New Roman" panose="02020603050405020304" pitchFamily="18" charset="0"/>
                  <a:cs typeface="Times New Roman" panose="02020603050405020304" pitchFamily="18" charset="0"/>
                </a:rPr>
                <a:t>o</a:t>
              </a:r>
              <a:r>
                <a:rPr lang="en-US" sz="1687" baseline="-25000" dirty="0">
                  <a:solidFill>
                    <a:srgbClr val="FFFFFF"/>
                  </a:solidFill>
                  <a:latin typeface="Times New Roman" panose="02020603050405020304" pitchFamily="18" charset="0"/>
                  <a:cs typeface="Times New Roman" panose="02020603050405020304" pitchFamily="18" charset="0"/>
                </a:rPr>
                <a:t>2</a:t>
              </a:r>
            </a:p>
          </p:txBody>
        </p:sp>
        <p:cxnSp>
          <p:nvCxnSpPr>
            <p:cNvPr id="465" name="Straight Arrow Connector 464">
              <a:extLst>
                <a:ext uri="{FF2B5EF4-FFF2-40B4-BE49-F238E27FC236}">
                  <a16:creationId xmlns:a16="http://schemas.microsoft.com/office/drawing/2014/main" id="{07FC3EC3-DCE4-47BB-9F11-2BEFC86DF952}"/>
                </a:ext>
              </a:extLst>
            </p:cNvPr>
            <p:cNvCxnSpPr>
              <a:cxnSpLocks/>
              <a:stCxn id="270" idx="0"/>
              <a:endCxn id="274" idx="4"/>
            </p:cNvCxnSpPr>
            <p:nvPr/>
          </p:nvCxnSpPr>
          <p:spPr>
            <a:xfrm>
              <a:off x="6686100" y="6115470"/>
              <a:ext cx="2770632" cy="2219286"/>
            </a:xfrm>
            <a:prstGeom prst="straightConnector1">
              <a:avLst/>
            </a:prstGeom>
            <a:noFill/>
            <a:ln w="9525" cap="flat" cmpd="sng" algn="ctr">
              <a:solidFill>
                <a:srgbClr val="292934"/>
              </a:solidFill>
              <a:prstDash val="solid"/>
              <a:tailEnd type="arrow"/>
            </a:ln>
            <a:effectLst/>
          </p:spPr>
        </p:cxnSp>
        <p:cxnSp>
          <p:nvCxnSpPr>
            <p:cNvPr id="460" name="Straight Arrow Connector 459">
              <a:extLst>
                <a:ext uri="{FF2B5EF4-FFF2-40B4-BE49-F238E27FC236}">
                  <a16:creationId xmlns:a16="http://schemas.microsoft.com/office/drawing/2014/main" id="{0023480C-8CD8-49A0-A1EF-B6839748419F}"/>
                </a:ext>
              </a:extLst>
            </p:cNvPr>
            <p:cNvCxnSpPr>
              <a:cxnSpLocks/>
              <a:stCxn id="269" idx="0"/>
              <a:endCxn id="273" idx="4"/>
            </p:cNvCxnSpPr>
            <p:nvPr/>
          </p:nvCxnSpPr>
          <p:spPr>
            <a:xfrm>
              <a:off x="6686100" y="4732368"/>
              <a:ext cx="2780293" cy="1371252"/>
            </a:xfrm>
            <a:prstGeom prst="straightConnector1">
              <a:avLst/>
            </a:prstGeom>
            <a:noFill/>
            <a:ln w="9525" cap="flat" cmpd="sng" algn="ctr">
              <a:solidFill>
                <a:srgbClr val="292934"/>
              </a:solidFill>
              <a:prstDash val="solid"/>
              <a:tailEnd type="arrow"/>
            </a:ln>
            <a:effectLst/>
          </p:spPr>
        </p:cxnSp>
        <p:cxnSp>
          <p:nvCxnSpPr>
            <p:cNvPr id="464" name="Straight Arrow Connector 463">
              <a:extLst>
                <a:ext uri="{FF2B5EF4-FFF2-40B4-BE49-F238E27FC236}">
                  <a16:creationId xmlns:a16="http://schemas.microsoft.com/office/drawing/2014/main" id="{CE787F79-7BE0-4AEF-8518-4C5B7A4D46DF}"/>
                </a:ext>
              </a:extLst>
            </p:cNvPr>
            <p:cNvCxnSpPr>
              <a:cxnSpLocks/>
              <a:stCxn id="270" idx="0"/>
              <a:endCxn id="273" idx="4"/>
            </p:cNvCxnSpPr>
            <p:nvPr/>
          </p:nvCxnSpPr>
          <p:spPr>
            <a:xfrm flipV="1">
              <a:off x="6686100" y="6103620"/>
              <a:ext cx="2780293" cy="11850"/>
            </a:xfrm>
            <a:prstGeom prst="straightConnector1">
              <a:avLst/>
            </a:prstGeom>
            <a:noFill/>
            <a:ln w="9525" cap="flat" cmpd="sng" algn="ctr">
              <a:solidFill>
                <a:srgbClr val="292934"/>
              </a:solidFill>
              <a:prstDash val="solid"/>
              <a:tailEnd type="arrow"/>
            </a:ln>
            <a:effectLst/>
          </p:spPr>
        </p:cxnSp>
        <p:cxnSp>
          <p:nvCxnSpPr>
            <p:cNvPr id="461" name="Straight Arrow Connector 460">
              <a:extLst>
                <a:ext uri="{FF2B5EF4-FFF2-40B4-BE49-F238E27FC236}">
                  <a16:creationId xmlns:a16="http://schemas.microsoft.com/office/drawing/2014/main" id="{5DC1F754-99AD-4105-8905-A64EECD3217D}"/>
                </a:ext>
              </a:extLst>
            </p:cNvPr>
            <p:cNvCxnSpPr>
              <a:cxnSpLocks/>
              <a:stCxn id="269" idx="0"/>
              <a:endCxn id="274" idx="4"/>
            </p:cNvCxnSpPr>
            <p:nvPr/>
          </p:nvCxnSpPr>
          <p:spPr>
            <a:xfrm>
              <a:off x="6686100" y="4732368"/>
              <a:ext cx="2770632" cy="3602388"/>
            </a:xfrm>
            <a:prstGeom prst="straightConnector1">
              <a:avLst/>
            </a:prstGeom>
            <a:noFill/>
            <a:ln w="9525" cap="flat" cmpd="sng" algn="ctr">
              <a:solidFill>
                <a:srgbClr val="292934"/>
              </a:solidFill>
              <a:prstDash val="solid"/>
              <a:tailEnd type="arrow"/>
            </a:ln>
            <a:effectLst/>
          </p:spPr>
        </p:cxnSp>
        <p:cxnSp>
          <p:nvCxnSpPr>
            <p:cNvPr id="462" name="Straight Arrow Connector 461">
              <a:extLst>
                <a:ext uri="{FF2B5EF4-FFF2-40B4-BE49-F238E27FC236}">
                  <a16:creationId xmlns:a16="http://schemas.microsoft.com/office/drawing/2014/main" id="{17008DA8-A306-4608-B093-867D71D92AEA}"/>
                </a:ext>
              </a:extLst>
            </p:cNvPr>
            <p:cNvCxnSpPr>
              <a:cxnSpLocks/>
              <a:stCxn id="269" idx="0"/>
              <a:endCxn id="272" idx="4"/>
            </p:cNvCxnSpPr>
            <p:nvPr/>
          </p:nvCxnSpPr>
          <p:spPr>
            <a:xfrm flipV="1">
              <a:off x="6686100" y="4731923"/>
              <a:ext cx="2772820" cy="445"/>
            </a:xfrm>
            <a:prstGeom prst="straightConnector1">
              <a:avLst/>
            </a:prstGeom>
            <a:noFill/>
            <a:ln w="9525" cap="flat" cmpd="sng" algn="ctr">
              <a:solidFill>
                <a:srgbClr val="292934"/>
              </a:solidFill>
              <a:prstDash val="solid"/>
              <a:tailEnd type="arrow"/>
            </a:ln>
            <a:effectLst/>
          </p:spPr>
        </p:cxnSp>
        <p:cxnSp>
          <p:nvCxnSpPr>
            <p:cNvPr id="463" name="Straight Arrow Connector 462">
              <a:extLst>
                <a:ext uri="{FF2B5EF4-FFF2-40B4-BE49-F238E27FC236}">
                  <a16:creationId xmlns:a16="http://schemas.microsoft.com/office/drawing/2014/main" id="{E02D51AB-CF95-44C0-B997-4EBB5D720DC0}"/>
                </a:ext>
              </a:extLst>
            </p:cNvPr>
            <p:cNvCxnSpPr>
              <a:cxnSpLocks/>
              <a:stCxn id="270" idx="0"/>
              <a:endCxn id="272" idx="4"/>
            </p:cNvCxnSpPr>
            <p:nvPr/>
          </p:nvCxnSpPr>
          <p:spPr>
            <a:xfrm flipV="1">
              <a:off x="6686100" y="4731923"/>
              <a:ext cx="2772820" cy="1383547"/>
            </a:xfrm>
            <a:prstGeom prst="straightConnector1">
              <a:avLst/>
            </a:prstGeom>
            <a:noFill/>
            <a:ln w="9525" cap="flat" cmpd="sng" algn="ctr">
              <a:solidFill>
                <a:srgbClr val="292934"/>
              </a:solidFill>
              <a:prstDash val="solid"/>
              <a:tailEnd type="arrow"/>
            </a:ln>
            <a:effectLst/>
          </p:spPr>
        </p:cxnSp>
        <p:sp>
          <p:nvSpPr>
            <p:cNvPr id="272" name="Oval 271">
              <a:extLst>
                <a:ext uri="{FF2B5EF4-FFF2-40B4-BE49-F238E27FC236}">
                  <a16:creationId xmlns:a16="http://schemas.microsoft.com/office/drawing/2014/main" id="{F755C601-DB11-472F-BF91-9DA93975E369}"/>
                </a:ext>
              </a:extLst>
            </p:cNvPr>
            <p:cNvSpPr/>
            <p:nvPr/>
          </p:nvSpPr>
          <p:spPr>
            <a:xfrm rot="5400000">
              <a:off x="9457084" y="4242719"/>
              <a:ext cx="982080" cy="978408"/>
            </a:xfrm>
            <a:prstGeom prst="ellipse">
              <a:avLst/>
            </a:prstGeom>
            <a:solidFill>
              <a:srgbClr val="0070C0"/>
            </a:solidFill>
            <a:ln>
              <a:noFill/>
            </a:ln>
            <a:effectLst/>
            <a:scene3d>
              <a:camera prst="orthographicFront">
                <a:rot lat="0" lon="0" rev="0"/>
              </a:camera>
              <a:lightRig rig="balanced" dir="t">
                <a:rot lat="0" lon="0" rev="5100000"/>
              </a:lightRig>
            </a:scene3d>
            <a:sp3d contourW="6350">
              <a:bevelT w="29210" h="12700"/>
              <a:contourClr>
                <a:srgbClr val="292934">
                  <a:shade val="30000"/>
                  <a:satMod val="130000"/>
                </a:srgbClr>
              </a:contourClr>
            </a:sp3d>
          </p:spPr>
          <p:txBody>
            <a:bodyPr vert="vert270" lIns="0" tIns="0" rIns="0" bIns="0" rtlCol="0" anchor="ctr"/>
            <a:lstStyle/>
            <a:p>
              <a:pPr defTabSz="642915">
                <a:defRPr/>
              </a:pPr>
              <a:r>
                <a:rPr lang="en-US" sz="1687" i="1" dirty="0">
                  <a:solidFill>
                    <a:srgbClr val="FFFFFF"/>
                  </a:solidFill>
                  <a:latin typeface="Times New Roman" panose="02020603050405020304" pitchFamily="18" charset="0"/>
                  <a:cs typeface="Times New Roman" panose="02020603050405020304" pitchFamily="18" charset="0"/>
                </a:rPr>
                <a:t>o</a:t>
              </a:r>
              <a:r>
                <a:rPr lang="en-US" sz="1687" baseline="-25000" dirty="0">
                  <a:solidFill>
                    <a:srgbClr val="FFFFFF"/>
                  </a:solidFill>
                  <a:latin typeface="Times New Roman" panose="02020603050405020304" pitchFamily="18" charset="0"/>
                  <a:cs typeface="Times New Roman" panose="02020603050405020304" pitchFamily="18" charset="0"/>
                </a:rPr>
                <a:t>1</a:t>
              </a:r>
            </a:p>
          </p:txBody>
        </p:sp>
        <p:sp>
          <p:nvSpPr>
            <p:cNvPr id="270" name="Oval 269">
              <a:extLst>
                <a:ext uri="{FF2B5EF4-FFF2-40B4-BE49-F238E27FC236}">
                  <a16:creationId xmlns:a16="http://schemas.microsoft.com/office/drawing/2014/main" id="{F170B0D5-D328-49B1-A425-AC887F2987DC}"/>
                </a:ext>
              </a:extLst>
            </p:cNvPr>
            <p:cNvSpPr/>
            <p:nvPr/>
          </p:nvSpPr>
          <p:spPr>
            <a:xfrm rot="5400000">
              <a:off x="5705856" y="5626266"/>
              <a:ext cx="982080" cy="978408"/>
            </a:xfrm>
            <a:prstGeom prst="ellipse">
              <a:avLst/>
            </a:prstGeom>
            <a:solidFill>
              <a:srgbClr val="292934"/>
            </a:solidFill>
            <a:ln>
              <a:solidFill>
                <a:srgbClr val="292934"/>
              </a:solidFill>
            </a:ln>
            <a:effectLst/>
            <a:scene3d>
              <a:camera prst="orthographicFront">
                <a:rot lat="0" lon="0" rev="0"/>
              </a:camera>
              <a:lightRig rig="balanced" dir="t">
                <a:rot lat="0" lon="0" rev="5100000"/>
              </a:lightRig>
            </a:scene3d>
            <a:sp3d contourW="6350">
              <a:bevelT w="29210" h="12700"/>
              <a:contourClr>
                <a:srgbClr val="292934">
                  <a:shade val="30000"/>
                  <a:satMod val="130000"/>
                </a:srgbClr>
              </a:contourClr>
            </a:sp3d>
          </p:spPr>
          <p:txBody>
            <a:bodyPr vert="vert270" lIns="0" tIns="0" rIns="0" bIns="0" rtlCol="0" anchor="ctr"/>
            <a:lstStyle/>
            <a:p>
              <a:pPr defTabSz="642915">
                <a:defRPr/>
              </a:pPr>
              <a:r>
                <a:rPr lang="en-US" sz="1687" i="1" dirty="0">
                  <a:solidFill>
                    <a:srgbClr val="FFFFFF"/>
                  </a:solidFill>
                  <a:latin typeface="Times New Roman" panose="02020603050405020304" pitchFamily="18" charset="0"/>
                  <a:cs typeface="Times New Roman" panose="02020603050405020304" pitchFamily="18" charset="0"/>
                </a:rPr>
                <a:t>h</a:t>
              </a:r>
              <a:r>
                <a:rPr lang="en-US" sz="1687" baseline="-25000" dirty="0">
                  <a:solidFill>
                    <a:srgbClr val="FFFFFF"/>
                  </a:solidFill>
                  <a:latin typeface="Times New Roman" panose="02020603050405020304" pitchFamily="18" charset="0"/>
                  <a:cs typeface="Times New Roman" panose="02020603050405020304" pitchFamily="18" charset="0"/>
                </a:rPr>
                <a:t>2</a:t>
              </a:r>
            </a:p>
          </p:txBody>
        </p:sp>
        <p:sp>
          <p:nvSpPr>
            <p:cNvPr id="269" name="Oval 268">
              <a:extLst>
                <a:ext uri="{FF2B5EF4-FFF2-40B4-BE49-F238E27FC236}">
                  <a16:creationId xmlns:a16="http://schemas.microsoft.com/office/drawing/2014/main" id="{80FAB5F7-0582-45DE-89A8-E7645E3A7D60}"/>
                </a:ext>
              </a:extLst>
            </p:cNvPr>
            <p:cNvSpPr/>
            <p:nvPr/>
          </p:nvSpPr>
          <p:spPr>
            <a:xfrm rot="5400000">
              <a:off x="5705856" y="4243164"/>
              <a:ext cx="982080" cy="978408"/>
            </a:xfrm>
            <a:prstGeom prst="ellipse">
              <a:avLst/>
            </a:prstGeom>
            <a:gradFill rotWithShape="1">
              <a:gsLst>
                <a:gs pos="0">
                  <a:srgbClr val="292934">
                    <a:shade val="70000"/>
                    <a:satMod val="150000"/>
                  </a:srgbClr>
                </a:gs>
                <a:gs pos="34000">
                  <a:srgbClr val="292934">
                    <a:shade val="70000"/>
                    <a:satMod val="140000"/>
                  </a:srgbClr>
                </a:gs>
                <a:gs pos="70000">
                  <a:srgbClr val="292934">
                    <a:tint val="100000"/>
                    <a:shade val="90000"/>
                    <a:satMod val="140000"/>
                  </a:srgbClr>
                </a:gs>
                <a:gs pos="100000">
                  <a:srgbClr val="292934">
                    <a:tint val="100000"/>
                    <a:shade val="100000"/>
                    <a:satMod val="100000"/>
                  </a:srgbClr>
                </a:gs>
              </a:gsLst>
              <a:path path="circle">
                <a:fillToRect l="100000" t="100000" r="100000" b="100000"/>
              </a:path>
            </a:gradFill>
            <a:ln>
              <a:noFill/>
            </a:ln>
            <a:effectLst/>
            <a:scene3d>
              <a:camera prst="orthographicFront">
                <a:rot lat="0" lon="0" rev="0"/>
              </a:camera>
              <a:lightRig rig="balanced" dir="t">
                <a:rot lat="0" lon="0" rev="5100000"/>
              </a:lightRig>
            </a:scene3d>
            <a:sp3d contourW="6350">
              <a:bevelT w="29210" h="12700"/>
              <a:contourClr>
                <a:srgbClr val="292934">
                  <a:shade val="30000"/>
                  <a:satMod val="130000"/>
                </a:srgbClr>
              </a:contourClr>
            </a:sp3d>
          </p:spPr>
          <p:txBody>
            <a:bodyPr vert="vert270" lIns="0" tIns="0" rIns="0" bIns="0" rtlCol="0" anchor="ctr"/>
            <a:lstStyle/>
            <a:p>
              <a:pPr defTabSz="642915">
                <a:defRPr/>
              </a:pPr>
              <a:r>
                <a:rPr lang="en-US" sz="1687" i="1" dirty="0">
                  <a:solidFill>
                    <a:srgbClr val="FFFFFF"/>
                  </a:solidFill>
                  <a:latin typeface="Times New Roman" panose="02020603050405020304" pitchFamily="18" charset="0"/>
                  <a:cs typeface="Times New Roman" panose="02020603050405020304" pitchFamily="18" charset="0"/>
                </a:rPr>
                <a:t>h</a:t>
              </a:r>
              <a:r>
                <a:rPr lang="en-US" sz="1687" baseline="-25000" dirty="0">
                  <a:solidFill>
                    <a:srgbClr val="FFFFFF"/>
                  </a:solidFill>
                  <a:latin typeface="Times New Roman" panose="02020603050405020304" pitchFamily="18" charset="0"/>
                  <a:cs typeface="Times New Roman" panose="02020603050405020304" pitchFamily="18" charset="0"/>
                </a:rPr>
                <a:t>1</a:t>
              </a:r>
            </a:p>
          </p:txBody>
        </p:sp>
        <p:sp>
          <p:nvSpPr>
            <p:cNvPr id="271" name="Oval 270">
              <a:extLst>
                <a:ext uri="{FF2B5EF4-FFF2-40B4-BE49-F238E27FC236}">
                  <a16:creationId xmlns:a16="http://schemas.microsoft.com/office/drawing/2014/main" id="{63564250-3C82-435E-BD9B-4A31463C3ABA}"/>
                </a:ext>
              </a:extLst>
            </p:cNvPr>
            <p:cNvSpPr/>
            <p:nvPr/>
          </p:nvSpPr>
          <p:spPr>
            <a:xfrm rot="5400000">
              <a:off x="5705164" y="7848029"/>
              <a:ext cx="982080" cy="978408"/>
            </a:xfrm>
            <a:prstGeom prst="ellipse">
              <a:avLst/>
            </a:prstGeom>
            <a:gradFill rotWithShape="1">
              <a:gsLst>
                <a:gs pos="0">
                  <a:srgbClr val="292934">
                    <a:shade val="70000"/>
                    <a:satMod val="150000"/>
                  </a:srgbClr>
                </a:gs>
                <a:gs pos="34000">
                  <a:srgbClr val="292934">
                    <a:shade val="70000"/>
                    <a:satMod val="140000"/>
                  </a:srgbClr>
                </a:gs>
                <a:gs pos="70000">
                  <a:srgbClr val="292934">
                    <a:tint val="100000"/>
                    <a:shade val="90000"/>
                    <a:satMod val="140000"/>
                  </a:srgbClr>
                </a:gs>
                <a:gs pos="100000">
                  <a:srgbClr val="292934">
                    <a:tint val="100000"/>
                    <a:shade val="100000"/>
                    <a:satMod val="100000"/>
                  </a:srgbClr>
                </a:gs>
              </a:gsLst>
              <a:path path="circle">
                <a:fillToRect l="100000" t="100000" r="100000" b="100000"/>
              </a:path>
            </a:gradFill>
            <a:ln>
              <a:noFill/>
            </a:ln>
            <a:effectLst/>
            <a:scene3d>
              <a:camera prst="orthographicFront">
                <a:rot lat="0" lon="0" rev="0"/>
              </a:camera>
              <a:lightRig rig="balanced" dir="t">
                <a:rot lat="0" lon="0" rev="5100000"/>
              </a:lightRig>
            </a:scene3d>
            <a:sp3d contourW="6350">
              <a:bevelT w="29210" h="12700"/>
              <a:contourClr>
                <a:srgbClr val="292934">
                  <a:shade val="30000"/>
                  <a:satMod val="130000"/>
                </a:srgbClr>
              </a:contourClr>
            </a:sp3d>
          </p:spPr>
          <p:txBody>
            <a:bodyPr vert="vert270" lIns="0" tIns="0" rIns="0" bIns="0" rtlCol="0" anchor="ctr"/>
            <a:lstStyle/>
            <a:p>
              <a:pPr defTabSz="642915">
                <a:defRPr/>
              </a:pPr>
              <a:r>
                <a:rPr lang="en-US" sz="1687" i="1" dirty="0" err="1">
                  <a:solidFill>
                    <a:srgbClr val="FFFFFF"/>
                  </a:solidFill>
                  <a:latin typeface="Times New Roman" panose="02020603050405020304" pitchFamily="18" charset="0"/>
                  <a:cs typeface="Times New Roman" panose="02020603050405020304" pitchFamily="18" charset="0"/>
                </a:rPr>
                <a:t>h</a:t>
              </a:r>
              <a:r>
                <a:rPr lang="en-US" sz="1687" i="1" baseline="-25000" dirty="0" err="1">
                  <a:solidFill>
                    <a:srgbClr val="FFFFFF"/>
                  </a:solidFill>
                  <a:latin typeface="Times New Roman" panose="02020603050405020304" pitchFamily="18" charset="0"/>
                  <a:cs typeface="Times New Roman" panose="02020603050405020304" pitchFamily="18" charset="0"/>
                </a:rPr>
                <a:t>B</a:t>
              </a:r>
              <a:endParaRPr lang="en-US" sz="1687" i="1" baseline="-25000" dirty="0">
                <a:solidFill>
                  <a:srgbClr val="FFFFFF"/>
                </a:solidFill>
                <a:latin typeface="Times New Roman" panose="02020603050405020304" pitchFamily="18" charset="0"/>
                <a:cs typeface="Times New Roman" panose="02020603050405020304" pitchFamily="18" charset="0"/>
              </a:endParaRPr>
            </a:p>
          </p:txBody>
        </p:sp>
        <p:cxnSp>
          <p:nvCxnSpPr>
            <p:cNvPr id="457" name="Straight Arrow Connector 456">
              <a:extLst>
                <a:ext uri="{FF2B5EF4-FFF2-40B4-BE49-F238E27FC236}">
                  <a16:creationId xmlns:a16="http://schemas.microsoft.com/office/drawing/2014/main" id="{A6B0A125-44BE-4DD8-A9BC-78108C2B6788}"/>
                </a:ext>
              </a:extLst>
            </p:cNvPr>
            <p:cNvCxnSpPr>
              <a:cxnSpLocks/>
              <a:stCxn id="271" idx="0"/>
              <a:endCxn id="274" idx="4"/>
            </p:cNvCxnSpPr>
            <p:nvPr/>
          </p:nvCxnSpPr>
          <p:spPr>
            <a:xfrm flipV="1">
              <a:off x="6685408" y="8334756"/>
              <a:ext cx="2771324" cy="2477"/>
            </a:xfrm>
            <a:prstGeom prst="straightConnector1">
              <a:avLst/>
            </a:prstGeom>
            <a:noFill/>
            <a:ln w="9525" cap="flat" cmpd="sng" algn="ctr">
              <a:solidFill>
                <a:srgbClr val="292934"/>
              </a:solidFill>
              <a:prstDash val="solid"/>
              <a:tailEnd type="arrow"/>
            </a:ln>
            <a:effectLst/>
          </p:spPr>
        </p:cxnSp>
        <p:cxnSp>
          <p:nvCxnSpPr>
            <p:cNvPr id="458" name="Straight Arrow Connector 457">
              <a:extLst>
                <a:ext uri="{FF2B5EF4-FFF2-40B4-BE49-F238E27FC236}">
                  <a16:creationId xmlns:a16="http://schemas.microsoft.com/office/drawing/2014/main" id="{B406B40F-88A6-48B6-A22D-AC556E21AD2A}"/>
                </a:ext>
              </a:extLst>
            </p:cNvPr>
            <p:cNvCxnSpPr>
              <a:cxnSpLocks/>
              <a:stCxn id="271" idx="0"/>
              <a:endCxn id="273" idx="4"/>
            </p:cNvCxnSpPr>
            <p:nvPr/>
          </p:nvCxnSpPr>
          <p:spPr>
            <a:xfrm flipV="1">
              <a:off x="6685408" y="6103620"/>
              <a:ext cx="2780985" cy="2233613"/>
            </a:xfrm>
            <a:prstGeom prst="straightConnector1">
              <a:avLst/>
            </a:prstGeom>
            <a:noFill/>
            <a:ln w="9525" cap="flat" cmpd="sng" algn="ctr">
              <a:solidFill>
                <a:srgbClr val="292934"/>
              </a:solidFill>
              <a:prstDash val="solid"/>
              <a:tailEnd type="arrow"/>
            </a:ln>
            <a:effectLst/>
          </p:spPr>
        </p:cxnSp>
        <p:cxnSp>
          <p:nvCxnSpPr>
            <p:cNvPr id="459" name="Straight Arrow Connector 458">
              <a:extLst>
                <a:ext uri="{FF2B5EF4-FFF2-40B4-BE49-F238E27FC236}">
                  <a16:creationId xmlns:a16="http://schemas.microsoft.com/office/drawing/2014/main" id="{F9FA5A55-D0BD-4423-8919-AD99D0BB3B57}"/>
                </a:ext>
              </a:extLst>
            </p:cNvPr>
            <p:cNvCxnSpPr>
              <a:cxnSpLocks/>
              <a:stCxn id="271" idx="0"/>
              <a:endCxn id="272" idx="4"/>
            </p:cNvCxnSpPr>
            <p:nvPr/>
          </p:nvCxnSpPr>
          <p:spPr>
            <a:xfrm flipV="1">
              <a:off x="6685408" y="4731923"/>
              <a:ext cx="2773512" cy="3605310"/>
            </a:xfrm>
            <a:prstGeom prst="straightConnector1">
              <a:avLst/>
            </a:prstGeom>
            <a:noFill/>
            <a:ln w="9525" cap="flat" cmpd="sng" algn="ctr">
              <a:solidFill>
                <a:srgbClr val="292934"/>
              </a:solidFill>
              <a:prstDash val="solid"/>
              <a:tailEnd type="arrow"/>
            </a:ln>
            <a:effectLst/>
          </p:spPr>
        </p:cxnSp>
        <p:sp>
          <p:nvSpPr>
            <p:cNvPr id="274" name="Oval 273">
              <a:extLst>
                <a:ext uri="{FF2B5EF4-FFF2-40B4-BE49-F238E27FC236}">
                  <a16:creationId xmlns:a16="http://schemas.microsoft.com/office/drawing/2014/main" id="{E25EA058-B9C4-4098-BA7C-4FBF4A361220}"/>
                </a:ext>
              </a:extLst>
            </p:cNvPr>
            <p:cNvSpPr/>
            <p:nvPr/>
          </p:nvSpPr>
          <p:spPr>
            <a:xfrm rot="5400000">
              <a:off x="9454896" y="7845552"/>
              <a:ext cx="982080" cy="978408"/>
            </a:xfrm>
            <a:prstGeom prst="ellipse">
              <a:avLst/>
            </a:prstGeom>
            <a:solidFill>
              <a:srgbClr val="0070C0"/>
            </a:solidFill>
            <a:ln>
              <a:noFill/>
            </a:ln>
            <a:effectLst/>
            <a:scene3d>
              <a:camera prst="orthographicFront">
                <a:rot lat="0" lon="0" rev="0"/>
              </a:camera>
              <a:lightRig rig="balanced" dir="t">
                <a:rot lat="0" lon="0" rev="5100000"/>
              </a:lightRig>
            </a:scene3d>
            <a:sp3d contourW="6350">
              <a:bevelT w="29210" h="12700"/>
              <a:contourClr>
                <a:srgbClr val="292934">
                  <a:shade val="30000"/>
                  <a:satMod val="130000"/>
                </a:srgbClr>
              </a:contourClr>
            </a:sp3d>
          </p:spPr>
          <p:txBody>
            <a:bodyPr vert="vert270" lIns="0" tIns="0" rIns="0" bIns="0" rtlCol="0" anchor="ctr"/>
            <a:lstStyle/>
            <a:p>
              <a:pPr defTabSz="642915">
                <a:defRPr/>
              </a:pPr>
              <a:r>
                <a:rPr lang="en-US" sz="1687" i="1" dirty="0" err="1">
                  <a:solidFill>
                    <a:srgbClr val="FFFFFF"/>
                  </a:solidFill>
                  <a:latin typeface="Times New Roman" panose="02020603050405020304" pitchFamily="18" charset="0"/>
                  <a:cs typeface="Times New Roman" panose="02020603050405020304" pitchFamily="18" charset="0"/>
                </a:rPr>
                <a:t>o</a:t>
              </a:r>
              <a:r>
                <a:rPr lang="en-US" sz="1687" i="1" baseline="-25000" dirty="0" err="1">
                  <a:solidFill>
                    <a:srgbClr val="FFFFFF"/>
                  </a:solidFill>
                  <a:latin typeface="Times New Roman" panose="02020603050405020304" pitchFamily="18" charset="0"/>
                  <a:cs typeface="Times New Roman" panose="02020603050405020304" pitchFamily="18" charset="0"/>
                </a:rPr>
                <a:t>C</a:t>
              </a:r>
              <a:endParaRPr lang="en-US" sz="1687" i="1" baseline="-25000" dirty="0">
                <a:solidFill>
                  <a:srgbClr val="FFFFFF"/>
                </a:solidFill>
                <a:latin typeface="Times New Roman" panose="02020603050405020304" pitchFamily="18" charset="0"/>
                <a:cs typeface="Times New Roman" panose="02020603050405020304" pitchFamily="18" charset="0"/>
              </a:endParaRPr>
            </a:p>
          </p:txBody>
        </p:sp>
      </p:grpSp>
      <p:grpSp>
        <p:nvGrpSpPr>
          <p:cNvPr id="23" name="Group 22"/>
          <p:cNvGrpSpPr/>
          <p:nvPr/>
        </p:nvGrpSpPr>
        <p:grpSpPr>
          <a:xfrm>
            <a:off x="5516262" y="2973690"/>
            <a:ext cx="3330416" cy="3223699"/>
            <a:chOff x="5707692" y="4240980"/>
            <a:chExt cx="4736592" cy="4584816"/>
          </a:xfrm>
        </p:grpSpPr>
        <p:sp>
          <p:nvSpPr>
            <p:cNvPr id="85" name="Oval 84">
              <a:extLst>
                <a:ext uri="{FF2B5EF4-FFF2-40B4-BE49-F238E27FC236}">
                  <a16:creationId xmlns:a16="http://schemas.microsoft.com/office/drawing/2014/main" id="{3F273E4C-7542-4AAA-9B6D-29642132111C}"/>
                </a:ext>
              </a:extLst>
            </p:cNvPr>
            <p:cNvSpPr/>
            <p:nvPr/>
          </p:nvSpPr>
          <p:spPr>
            <a:xfrm rot="5400000">
              <a:off x="9464040" y="7845552"/>
              <a:ext cx="982080" cy="978408"/>
            </a:xfrm>
            <a:prstGeom prst="ellipse">
              <a:avLst/>
            </a:prstGeom>
            <a:solidFill>
              <a:srgbClr val="FF0000"/>
            </a:solidFill>
            <a:ln>
              <a:noFill/>
            </a:ln>
            <a:effectLst/>
            <a:scene3d>
              <a:camera prst="orthographicFront">
                <a:rot lat="0" lon="0" rev="0"/>
              </a:camera>
              <a:lightRig rig="balanced" dir="t">
                <a:rot lat="0" lon="0" rev="5100000"/>
              </a:lightRig>
            </a:scene3d>
            <a:sp3d contourW="6350">
              <a:bevelT w="29210" h="12700"/>
              <a:contourClr>
                <a:srgbClr val="292934">
                  <a:shade val="30000"/>
                  <a:satMod val="130000"/>
                </a:srgbClr>
              </a:contourClr>
            </a:sp3d>
          </p:spPr>
          <p:txBody>
            <a:bodyPr vert="vert270" lIns="0" tIns="0" rIns="0" bIns="0" rtlCol="0" anchor="ctr"/>
            <a:lstStyle/>
            <a:p>
              <a:pPr defTabSz="642915">
                <a:defRPr/>
              </a:pPr>
              <a:r>
                <a:rPr lang="en-US" sz="1687" i="1" dirty="0" err="1">
                  <a:solidFill>
                    <a:srgbClr val="FFFFFF"/>
                  </a:solidFill>
                  <a:latin typeface="Times New Roman" panose="02020603050405020304" pitchFamily="18" charset="0"/>
                  <a:cs typeface="Times New Roman" panose="02020603050405020304" pitchFamily="18" charset="0"/>
                </a:rPr>
                <a:t>o</a:t>
              </a:r>
              <a:r>
                <a:rPr lang="en-US" sz="1687" i="1" baseline="-25000" dirty="0" err="1">
                  <a:solidFill>
                    <a:srgbClr val="FFFFFF"/>
                  </a:solidFill>
                  <a:latin typeface="Times New Roman" panose="02020603050405020304" pitchFamily="18" charset="0"/>
                  <a:cs typeface="Times New Roman" panose="02020603050405020304" pitchFamily="18" charset="0"/>
                </a:rPr>
                <a:t>C</a:t>
              </a:r>
              <a:endParaRPr lang="en-US" sz="1687" i="1" baseline="-25000" dirty="0">
                <a:solidFill>
                  <a:srgbClr val="FFFFFF"/>
                </a:solidFill>
                <a:latin typeface="Times New Roman" panose="02020603050405020304" pitchFamily="18" charset="0"/>
                <a:cs typeface="Times New Roman" panose="02020603050405020304" pitchFamily="18" charset="0"/>
              </a:endParaRPr>
            </a:p>
          </p:txBody>
        </p:sp>
        <p:sp>
          <p:nvSpPr>
            <p:cNvPr id="628" name="Oval 627">
              <a:extLst>
                <a:ext uri="{FF2B5EF4-FFF2-40B4-BE49-F238E27FC236}">
                  <a16:creationId xmlns:a16="http://schemas.microsoft.com/office/drawing/2014/main" id="{FCDE4521-E5F4-4B49-A6F8-29F6E31EEDFD}"/>
                </a:ext>
              </a:extLst>
            </p:cNvPr>
            <p:cNvSpPr/>
            <p:nvPr/>
          </p:nvSpPr>
          <p:spPr>
            <a:xfrm rot="5400000">
              <a:off x="5705856" y="7845552"/>
              <a:ext cx="982080" cy="978408"/>
            </a:xfrm>
            <a:prstGeom prst="ellipse">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a:noFill/>
            </a:ln>
            <a:effectLst/>
            <a:scene3d>
              <a:camera prst="orthographicFront">
                <a:rot lat="0" lon="0" rev="0"/>
              </a:camera>
              <a:lightRig rig="balanced" dir="t">
                <a:rot lat="0" lon="0" rev="5100000"/>
              </a:lightRig>
            </a:scene3d>
            <a:sp3d contourW="6350">
              <a:bevelT w="29210" h="12700"/>
              <a:contourClr>
                <a:srgbClr val="292934">
                  <a:shade val="30000"/>
                  <a:satMod val="130000"/>
                </a:srgbClr>
              </a:contourClr>
            </a:sp3d>
          </p:spPr>
          <p:txBody>
            <a:bodyPr vert="vert270" lIns="0" tIns="0" rIns="0" bIns="0" rtlCol="0" anchor="ctr"/>
            <a:lstStyle/>
            <a:p>
              <a:pPr defTabSz="642915">
                <a:defRPr/>
              </a:pPr>
              <a:r>
                <a:rPr lang="en-US" sz="1687" i="1" dirty="0" err="1">
                  <a:solidFill>
                    <a:srgbClr val="FFFFFF"/>
                  </a:solidFill>
                  <a:latin typeface="Times New Roman" panose="02020603050405020304" pitchFamily="18" charset="0"/>
                  <a:cs typeface="Times New Roman" panose="02020603050405020304" pitchFamily="18" charset="0"/>
                </a:rPr>
                <a:t>h</a:t>
              </a:r>
              <a:r>
                <a:rPr lang="en-US" sz="1687" i="1" baseline="-25000" dirty="0" err="1">
                  <a:solidFill>
                    <a:srgbClr val="FFFFFF"/>
                  </a:solidFill>
                  <a:latin typeface="Times New Roman" panose="02020603050405020304" pitchFamily="18" charset="0"/>
                  <a:cs typeface="Times New Roman" panose="02020603050405020304" pitchFamily="18" charset="0"/>
                </a:rPr>
                <a:t>B</a:t>
              </a:r>
              <a:endParaRPr lang="en-US" sz="1687" baseline="-25000" dirty="0">
                <a:solidFill>
                  <a:srgbClr val="FFFFFF"/>
                </a:solidFill>
                <a:latin typeface="Times New Roman" panose="02020603050405020304" pitchFamily="18" charset="0"/>
                <a:cs typeface="Times New Roman" panose="02020603050405020304" pitchFamily="18" charset="0"/>
              </a:endParaRPr>
            </a:p>
          </p:txBody>
        </p:sp>
        <p:sp>
          <p:nvSpPr>
            <p:cNvPr id="72" name="Oval 71">
              <a:extLst>
                <a:ext uri="{FF2B5EF4-FFF2-40B4-BE49-F238E27FC236}">
                  <a16:creationId xmlns:a16="http://schemas.microsoft.com/office/drawing/2014/main" id="{3F273E4C-7542-4AAA-9B6D-29642132111C}"/>
                </a:ext>
              </a:extLst>
            </p:cNvPr>
            <p:cNvSpPr/>
            <p:nvPr/>
          </p:nvSpPr>
          <p:spPr>
            <a:xfrm rot="5400000">
              <a:off x="9464040" y="4242816"/>
              <a:ext cx="982080" cy="978408"/>
            </a:xfrm>
            <a:prstGeom prst="ellipse">
              <a:avLst/>
            </a:prstGeom>
            <a:solidFill>
              <a:srgbClr val="FF0000"/>
            </a:solidFill>
            <a:ln>
              <a:noFill/>
            </a:ln>
            <a:effectLst/>
            <a:scene3d>
              <a:camera prst="orthographicFront">
                <a:rot lat="0" lon="0" rev="0"/>
              </a:camera>
              <a:lightRig rig="balanced" dir="t">
                <a:rot lat="0" lon="0" rev="5100000"/>
              </a:lightRig>
            </a:scene3d>
            <a:sp3d contourW="6350">
              <a:bevelT w="29210" h="12700"/>
              <a:contourClr>
                <a:srgbClr val="292934">
                  <a:shade val="30000"/>
                  <a:satMod val="130000"/>
                </a:srgbClr>
              </a:contourClr>
            </a:sp3d>
          </p:spPr>
          <p:txBody>
            <a:bodyPr vert="vert270" lIns="0" tIns="0" rIns="0" bIns="0" rtlCol="0" anchor="ctr"/>
            <a:lstStyle/>
            <a:p>
              <a:pPr defTabSz="642915">
                <a:defRPr/>
              </a:pPr>
              <a:r>
                <a:rPr lang="en-US" sz="1687" i="1" dirty="0">
                  <a:solidFill>
                    <a:srgbClr val="FFFFFF"/>
                  </a:solidFill>
                  <a:latin typeface="Times New Roman" panose="02020603050405020304" pitchFamily="18" charset="0"/>
                  <a:cs typeface="Times New Roman" panose="02020603050405020304" pitchFamily="18" charset="0"/>
                </a:rPr>
                <a:t>o</a:t>
              </a:r>
              <a:r>
                <a:rPr lang="en-US" sz="1687" baseline="-25000" dirty="0">
                  <a:solidFill>
                    <a:srgbClr val="FFFFFF"/>
                  </a:solidFill>
                  <a:latin typeface="Times New Roman" panose="02020603050405020304" pitchFamily="18" charset="0"/>
                  <a:cs typeface="Times New Roman" panose="02020603050405020304" pitchFamily="18" charset="0"/>
                </a:rPr>
                <a:t>1</a:t>
              </a:r>
            </a:p>
          </p:txBody>
        </p:sp>
        <p:cxnSp>
          <p:nvCxnSpPr>
            <p:cNvPr id="76" name="Straight Arrow Connector 75">
              <a:extLst>
                <a:ext uri="{FF2B5EF4-FFF2-40B4-BE49-F238E27FC236}">
                  <a16:creationId xmlns:a16="http://schemas.microsoft.com/office/drawing/2014/main" id="{225B2E36-927E-4993-92F4-FD2632E57B9A}"/>
                </a:ext>
              </a:extLst>
            </p:cNvPr>
            <p:cNvCxnSpPr>
              <a:cxnSpLocks/>
              <a:stCxn id="72" idx="4"/>
              <a:endCxn id="628" idx="0"/>
            </p:cNvCxnSpPr>
            <p:nvPr/>
          </p:nvCxnSpPr>
          <p:spPr>
            <a:xfrm flipH="1">
              <a:off x="6686100" y="4732020"/>
              <a:ext cx="2779776" cy="3602736"/>
            </a:xfrm>
            <a:prstGeom prst="straightConnector1">
              <a:avLst/>
            </a:prstGeom>
            <a:noFill/>
            <a:ln w="38100" cap="flat" cmpd="sng" algn="ctr">
              <a:solidFill>
                <a:srgbClr val="FF0000"/>
              </a:solidFill>
              <a:prstDash val="solid"/>
              <a:tailEnd type="arrow"/>
            </a:ln>
            <a:effectLst/>
          </p:spPr>
        </p:cxnSp>
        <p:sp>
          <p:nvSpPr>
            <p:cNvPr id="80" name="Oval 79">
              <a:extLst>
                <a:ext uri="{FF2B5EF4-FFF2-40B4-BE49-F238E27FC236}">
                  <a16:creationId xmlns:a16="http://schemas.microsoft.com/office/drawing/2014/main" id="{3F273E4C-7542-4AAA-9B6D-29642132111C}"/>
                </a:ext>
              </a:extLst>
            </p:cNvPr>
            <p:cNvSpPr/>
            <p:nvPr/>
          </p:nvSpPr>
          <p:spPr>
            <a:xfrm rot="5400000">
              <a:off x="9461319" y="5619101"/>
              <a:ext cx="982080" cy="978408"/>
            </a:xfrm>
            <a:prstGeom prst="ellipse">
              <a:avLst/>
            </a:prstGeom>
            <a:solidFill>
              <a:srgbClr val="FF0000"/>
            </a:solidFill>
            <a:ln>
              <a:noFill/>
            </a:ln>
            <a:effectLst/>
            <a:scene3d>
              <a:camera prst="orthographicFront">
                <a:rot lat="0" lon="0" rev="0"/>
              </a:camera>
              <a:lightRig rig="balanced" dir="t">
                <a:rot lat="0" lon="0" rev="5100000"/>
              </a:lightRig>
            </a:scene3d>
            <a:sp3d contourW="6350">
              <a:bevelT w="29210" h="12700"/>
              <a:contourClr>
                <a:srgbClr val="292934">
                  <a:shade val="30000"/>
                  <a:satMod val="130000"/>
                </a:srgbClr>
              </a:contourClr>
            </a:sp3d>
          </p:spPr>
          <p:txBody>
            <a:bodyPr vert="vert270" lIns="0" tIns="0" rIns="0" bIns="0" rtlCol="0" anchor="ctr"/>
            <a:lstStyle/>
            <a:p>
              <a:pPr defTabSz="642915">
                <a:defRPr/>
              </a:pPr>
              <a:r>
                <a:rPr lang="en-US" sz="1687" i="1" dirty="0">
                  <a:solidFill>
                    <a:srgbClr val="FFFFFF"/>
                  </a:solidFill>
                  <a:latin typeface="Times New Roman" panose="02020603050405020304" pitchFamily="18" charset="0"/>
                  <a:cs typeface="Times New Roman" panose="02020603050405020304" pitchFamily="18" charset="0"/>
                </a:rPr>
                <a:t>o</a:t>
              </a:r>
              <a:r>
                <a:rPr lang="en-US" sz="1687" baseline="-25000" dirty="0">
                  <a:solidFill>
                    <a:srgbClr val="FFFFFF"/>
                  </a:solidFill>
                  <a:latin typeface="Times New Roman" panose="02020603050405020304" pitchFamily="18" charset="0"/>
                  <a:cs typeface="Times New Roman" panose="02020603050405020304" pitchFamily="18" charset="0"/>
                </a:rPr>
                <a:t>2</a:t>
              </a:r>
            </a:p>
          </p:txBody>
        </p:sp>
        <p:cxnSp>
          <p:nvCxnSpPr>
            <p:cNvPr id="81" name="Straight Arrow Connector 80">
              <a:extLst>
                <a:ext uri="{FF2B5EF4-FFF2-40B4-BE49-F238E27FC236}">
                  <a16:creationId xmlns:a16="http://schemas.microsoft.com/office/drawing/2014/main" id="{225B2E36-927E-4993-92F4-FD2632E57B9A}"/>
                </a:ext>
              </a:extLst>
            </p:cNvPr>
            <p:cNvCxnSpPr>
              <a:cxnSpLocks/>
              <a:stCxn id="80" idx="4"/>
              <a:endCxn id="628" idx="0"/>
            </p:cNvCxnSpPr>
            <p:nvPr/>
          </p:nvCxnSpPr>
          <p:spPr>
            <a:xfrm flipH="1">
              <a:off x="6686100" y="6108305"/>
              <a:ext cx="2777055" cy="2226451"/>
            </a:xfrm>
            <a:prstGeom prst="straightConnector1">
              <a:avLst/>
            </a:prstGeom>
            <a:noFill/>
            <a:ln w="38100" cap="flat" cmpd="sng" algn="ctr">
              <a:solidFill>
                <a:srgbClr val="FF0000"/>
              </a:solidFill>
              <a:prstDash val="solid"/>
              <a:tailEnd type="arrow"/>
            </a:ln>
            <a:effectLst/>
          </p:spPr>
        </p:cxnSp>
        <p:cxnSp>
          <p:nvCxnSpPr>
            <p:cNvPr id="86" name="Straight Arrow Connector 85">
              <a:extLst>
                <a:ext uri="{FF2B5EF4-FFF2-40B4-BE49-F238E27FC236}">
                  <a16:creationId xmlns:a16="http://schemas.microsoft.com/office/drawing/2014/main" id="{225B2E36-927E-4993-92F4-FD2632E57B9A}"/>
                </a:ext>
              </a:extLst>
            </p:cNvPr>
            <p:cNvCxnSpPr>
              <a:cxnSpLocks/>
              <a:stCxn id="85" idx="4"/>
              <a:endCxn id="628" idx="0"/>
            </p:cNvCxnSpPr>
            <p:nvPr/>
          </p:nvCxnSpPr>
          <p:spPr>
            <a:xfrm flipH="1">
              <a:off x="6686100" y="8334756"/>
              <a:ext cx="2779776" cy="0"/>
            </a:xfrm>
            <a:prstGeom prst="straightConnector1">
              <a:avLst/>
            </a:prstGeom>
            <a:noFill/>
            <a:ln w="38100" cap="flat" cmpd="sng" algn="ctr">
              <a:solidFill>
                <a:srgbClr val="FF0000"/>
              </a:solidFill>
              <a:prstDash val="solid"/>
              <a:tailEnd type="arrow"/>
            </a:ln>
            <a:effectLst/>
          </p:spPr>
        </p:cxnSp>
      </p:grpSp>
      <p:grpSp>
        <p:nvGrpSpPr>
          <p:cNvPr id="39" name="Group 38"/>
          <p:cNvGrpSpPr/>
          <p:nvPr/>
        </p:nvGrpSpPr>
        <p:grpSpPr>
          <a:xfrm>
            <a:off x="5513138" y="2972249"/>
            <a:ext cx="3331146" cy="3223286"/>
            <a:chOff x="5706654" y="4241567"/>
            <a:chExt cx="4737630" cy="4584229"/>
          </a:xfrm>
        </p:grpSpPr>
        <p:cxnSp>
          <p:nvCxnSpPr>
            <p:cNvPr id="612" name="Straight Arrow Connector 611">
              <a:extLst>
                <a:ext uri="{FF2B5EF4-FFF2-40B4-BE49-F238E27FC236}">
                  <a16:creationId xmlns:a16="http://schemas.microsoft.com/office/drawing/2014/main" id="{107220EE-E479-4BA9-A0A9-BDE66FA4C923}"/>
                </a:ext>
              </a:extLst>
            </p:cNvPr>
            <p:cNvCxnSpPr>
              <a:cxnSpLocks/>
              <a:stCxn id="608" idx="4"/>
              <a:endCxn id="606" idx="0"/>
            </p:cNvCxnSpPr>
            <p:nvPr/>
          </p:nvCxnSpPr>
          <p:spPr>
            <a:xfrm flipH="1">
              <a:off x="6685062" y="6112764"/>
              <a:ext cx="2780814" cy="375"/>
            </a:xfrm>
            <a:prstGeom prst="straightConnector1">
              <a:avLst/>
            </a:prstGeom>
            <a:noFill/>
            <a:ln w="38100" cap="flat" cmpd="sng" algn="ctr">
              <a:solidFill>
                <a:srgbClr val="FF0000"/>
              </a:solidFill>
              <a:prstDash val="solid"/>
              <a:tailEnd type="arrow"/>
            </a:ln>
            <a:effectLst/>
          </p:spPr>
        </p:cxnSp>
        <p:cxnSp>
          <p:nvCxnSpPr>
            <p:cNvPr id="613" name="Straight Arrow Connector 612">
              <a:extLst>
                <a:ext uri="{FF2B5EF4-FFF2-40B4-BE49-F238E27FC236}">
                  <a16:creationId xmlns:a16="http://schemas.microsoft.com/office/drawing/2014/main" id="{877A42A3-95B6-42E8-93E5-1ED2C9CFA49A}"/>
                </a:ext>
              </a:extLst>
            </p:cNvPr>
            <p:cNvCxnSpPr>
              <a:cxnSpLocks/>
              <a:stCxn id="609" idx="4"/>
              <a:endCxn id="606" idx="0"/>
            </p:cNvCxnSpPr>
            <p:nvPr/>
          </p:nvCxnSpPr>
          <p:spPr>
            <a:xfrm flipH="1" flipV="1">
              <a:off x="6685062" y="6113139"/>
              <a:ext cx="2780814" cy="2221617"/>
            </a:xfrm>
            <a:prstGeom prst="straightConnector1">
              <a:avLst/>
            </a:prstGeom>
            <a:noFill/>
            <a:ln w="38100" cap="flat" cmpd="sng" algn="ctr">
              <a:solidFill>
                <a:srgbClr val="FF0000"/>
              </a:solidFill>
              <a:prstDash val="solid"/>
              <a:tailEnd type="arrow"/>
            </a:ln>
            <a:effectLst/>
          </p:spPr>
        </p:cxnSp>
        <p:cxnSp>
          <p:nvCxnSpPr>
            <p:cNvPr id="614" name="Straight Arrow Connector 613">
              <a:extLst>
                <a:ext uri="{FF2B5EF4-FFF2-40B4-BE49-F238E27FC236}">
                  <a16:creationId xmlns:a16="http://schemas.microsoft.com/office/drawing/2014/main" id="{FEE9C0E8-805D-4187-A797-8AA03974A1CD}"/>
                </a:ext>
              </a:extLst>
            </p:cNvPr>
            <p:cNvCxnSpPr>
              <a:cxnSpLocks/>
              <a:stCxn id="607" idx="4"/>
              <a:endCxn id="606" idx="0"/>
            </p:cNvCxnSpPr>
            <p:nvPr/>
          </p:nvCxnSpPr>
          <p:spPr>
            <a:xfrm flipH="1">
              <a:off x="6685062" y="4732607"/>
              <a:ext cx="2780814" cy="1380532"/>
            </a:xfrm>
            <a:prstGeom prst="straightConnector1">
              <a:avLst/>
            </a:prstGeom>
            <a:noFill/>
            <a:ln w="38100" cap="flat" cmpd="sng" algn="ctr">
              <a:solidFill>
                <a:srgbClr val="FF0000"/>
              </a:solidFill>
              <a:prstDash val="solid"/>
              <a:tailEnd type="arrow"/>
            </a:ln>
            <a:effectLst/>
          </p:spPr>
        </p:cxnSp>
        <p:sp>
          <p:nvSpPr>
            <p:cNvPr id="606" name="Oval 605">
              <a:extLst>
                <a:ext uri="{FF2B5EF4-FFF2-40B4-BE49-F238E27FC236}">
                  <a16:creationId xmlns:a16="http://schemas.microsoft.com/office/drawing/2014/main" id="{2C519DBD-E81B-4C23-9DD5-FE8AD990195C}"/>
                </a:ext>
              </a:extLst>
            </p:cNvPr>
            <p:cNvSpPr/>
            <p:nvPr/>
          </p:nvSpPr>
          <p:spPr>
            <a:xfrm rot="5400000">
              <a:off x="5704818" y="5623935"/>
              <a:ext cx="982080" cy="978408"/>
            </a:xfrm>
            <a:prstGeom prst="ellipse">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a:noFill/>
            </a:ln>
            <a:effectLst/>
            <a:scene3d>
              <a:camera prst="orthographicFront">
                <a:rot lat="0" lon="0" rev="0"/>
              </a:camera>
              <a:lightRig rig="balanced" dir="t">
                <a:rot lat="0" lon="0" rev="5100000"/>
              </a:lightRig>
            </a:scene3d>
            <a:sp3d contourW="6350">
              <a:bevelT w="29210" h="12700"/>
              <a:contourClr>
                <a:srgbClr val="292934">
                  <a:shade val="30000"/>
                  <a:satMod val="130000"/>
                </a:srgbClr>
              </a:contourClr>
            </a:sp3d>
          </p:spPr>
          <p:txBody>
            <a:bodyPr vert="vert270" lIns="0" tIns="0" rIns="0" bIns="0" rtlCol="0" anchor="ctr"/>
            <a:lstStyle/>
            <a:p>
              <a:pPr defTabSz="642915">
                <a:defRPr/>
              </a:pPr>
              <a:r>
                <a:rPr lang="en-US" sz="1687" i="1" dirty="0">
                  <a:solidFill>
                    <a:srgbClr val="FFFFFF"/>
                  </a:solidFill>
                  <a:latin typeface="Times New Roman" panose="02020603050405020304" pitchFamily="18" charset="0"/>
                  <a:cs typeface="Times New Roman" panose="02020603050405020304" pitchFamily="18" charset="0"/>
                </a:rPr>
                <a:t>h</a:t>
              </a:r>
              <a:r>
                <a:rPr lang="en-US" sz="1687" baseline="-25000" dirty="0">
                  <a:solidFill>
                    <a:srgbClr val="FFFFFF"/>
                  </a:solidFill>
                  <a:latin typeface="Times New Roman" panose="02020603050405020304" pitchFamily="18" charset="0"/>
                  <a:cs typeface="Times New Roman" panose="02020603050405020304" pitchFamily="18" charset="0"/>
                </a:rPr>
                <a:t>2</a:t>
              </a:r>
            </a:p>
          </p:txBody>
        </p:sp>
        <p:sp>
          <p:nvSpPr>
            <p:cNvPr id="609" name="Oval 608">
              <a:extLst>
                <a:ext uri="{FF2B5EF4-FFF2-40B4-BE49-F238E27FC236}">
                  <a16:creationId xmlns:a16="http://schemas.microsoft.com/office/drawing/2014/main" id="{8BAA4A3E-A0E1-4EE9-8FDA-AAB2304C83B6}"/>
                </a:ext>
              </a:extLst>
            </p:cNvPr>
            <p:cNvSpPr/>
            <p:nvPr/>
          </p:nvSpPr>
          <p:spPr>
            <a:xfrm rot="5400000">
              <a:off x="9464040" y="7845552"/>
              <a:ext cx="982080" cy="978408"/>
            </a:xfrm>
            <a:prstGeom prst="ellipse">
              <a:avLst/>
            </a:prstGeom>
            <a:solidFill>
              <a:srgbClr val="FF0000"/>
            </a:solidFill>
            <a:ln>
              <a:noFill/>
            </a:ln>
            <a:effectLst/>
            <a:scene3d>
              <a:camera prst="orthographicFront">
                <a:rot lat="0" lon="0" rev="0"/>
              </a:camera>
              <a:lightRig rig="balanced" dir="t">
                <a:rot lat="0" lon="0" rev="5100000"/>
              </a:lightRig>
            </a:scene3d>
            <a:sp3d contourW="6350">
              <a:bevelT w="29210" h="12700"/>
              <a:contourClr>
                <a:srgbClr val="292934">
                  <a:shade val="30000"/>
                  <a:satMod val="130000"/>
                </a:srgbClr>
              </a:contourClr>
            </a:sp3d>
          </p:spPr>
          <p:txBody>
            <a:bodyPr vert="vert270" lIns="0" tIns="0" rIns="0" bIns="0" rtlCol="0" anchor="ctr"/>
            <a:lstStyle/>
            <a:p>
              <a:pPr defTabSz="642915">
                <a:defRPr/>
              </a:pPr>
              <a:r>
                <a:rPr lang="en-US" sz="1687" i="1" dirty="0" err="1">
                  <a:solidFill>
                    <a:srgbClr val="FFFFFF"/>
                  </a:solidFill>
                  <a:latin typeface="Times New Roman" panose="02020603050405020304" pitchFamily="18" charset="0"/>
                  <a:cs typeface="Times New Roman" panose="02020603050405020304" pitchFamily="18" charset="0"/>
                </a:rPr>
                <a:t>o</a:t>
              </a:r>
              <a:r>
                <a:rPr lang="en-US" sz="1687" i="1" baseline="-25000" dirty="0" err="1">
                  <a:solidFill>
                    <a:srgbClr val="FFFFFF"/>
                  </a:solidFill>
                  <a:latin typeface="Times New Roman" panose="02020603050405020304" pitchFamily="18" charset="0"/>
                  <a:cs typeface="Times New Roman" panose="02020603050405020304" pitchFamily="18" charset="0"/>
                </a:rPr>
                <a:t>C</a:t>
              </a:r>
              <a:endParaRPr lang="en-US" sz="1687" i="1" baseline="-25000" dirty="0">
                <a:solidFill>
                  <a:srgbClr val="FFFFFF"/>
                </a:solidFill>
                <a:latin typeface="Times New Roman" panose="02020603050405020304" pitchFamily="18" charset="0"/>
                <a:cs typeface="Times New Roman" panose="02020603050405020304" pitchFamily="18" charset="0"/>
              </a:endParaRPr>
            </a:p>
          </p:txBody>
        </p:sp>
        <p:sp>
          <p:nvSpPr>
            <p:cNvPr id="608" name="Oval 607">
              <a:extLst>
                <a:ext uri="{FF2B5EF4-FFF2-40B4-BE49-F238E27FC236}">
                  <a16:creationId xmlns:a16="http://schemas.microsoft.com/office/drawing/2014/main" id="{85FBCC19-084A-4A6D-B739-ED5BA22E8422}"/>
                </a:ext>
              </a:extLst>
            </p:cNvPr>
            <p:cNvSpPr/>
            <p:nvPr/>
          </p:nvSpPr>
          <p:spPr>
            <a:xfrm rot="5400000">
              <a:off x="9464040" y="5623560"/>
              <a:ext cx="982080" cy="978408"/>
            </a:xfrm>
            <a:prstGeom prst="ellipse">
              <a:avLst/>
            </a:prstGeom>
            <a:solidFill>
              <a:srgbClr val="FF0000"/>
            </a:solidFill>
            <a:ln>
              <a:solidFill>
                <a:srgbClr val="292934"/>
              </a:solidFill>
            </a:ln>
            <a:effectLst/>
            <a:scene3d>
              <a:camera prst="orthographicFront">
                <a:rot lat="0" lon="0" rev="0"/>
              </a:camera>
              <a:lightRig rig="balanced" dir="t">
                <a:rot lat="0" lon="0" rev="5100000"/>
              </a:lightRig>
            </a:scene3d>
            <a:sp3d contourW="6350">
              <a:bevelT w="29210" h="12700"/>
              <a:contourClr>
                <a:srgbClr val="292934">
                  <a:shade val="30000"/>
                  <a:satMod val="130000"/>
                </a:srgbClr>
              </a:contourClr>
            </a:sp3d>
          </p:spPr>
          <p:txBody>
            <a:bodyPr vert="vert270" lIns="0" tIns="0" rIns="0" bIns="0" rtlCol="0" anchor="ctr"/>
            <a:lstStyle/>
            <a:p>
              <a:pPr defTabSz="642915">
                <a:defRPr/>
              </a:pPr>
              <a:r>
                <a:rPr lang="en-US" sz="1687" i="1" dirty="0">
                  <a:solidFill>
                    <a:srgbClr val="FFFFFF"/>
                  </a:solidFill>
                  <a:latin typeface="Times New Roman" panose="02020603050405020304" pitchFamily="18" charset="0"/>
                  <a:cs typeface="Times New Roman" panose="02020603050405020304" pitchFamily="18" charset="0"/>
                </a:rPr>
                <a:t>o</a:t>
              </a:r>
              <a:r>
                <a:rPr lang="en-US" sz="1687" baseline="-25000" dirty="0">
                  <a:solidFill>
                    <a:srgbClr val="FFFFFF"/>
                  </a:solidFill>
                  <a:latin typeface="Times New Roman" panose="02020603050405020304" pitchFamily="18" charset="0"/>
                  <a:cs typeface="Times New Roman" panose="02020603050405020304" pitchFamily="18" charset="0"/>
                </a:rPr>
                <a:t>2</a:t>
              </a:r>
            </a:p>
          </p:txBody>
        </p:sp>
        <p:sp>
          <p:nvSpPr>
            <p:cNvPr id="607" name="Oval 606">
              <a:extLst>
                <a:ext uri="{FF2B5EF4-FFF2-40B4-BE49-F238E27FC236}">
                  <a16:creationId xmlns:a16="http://schemas.microsoft.com/office/drawing/2014/main" id="{939E6491-9285-4B7D-AF57-1D16E1EA838B}"/>
                </a:ext>
              </a:extLst>
            </p:cNvPr>
            <p:cNvSpPr/>
            <p:nvPr/>
          </p:nvSpPr>
          <p:spPr>
            <a:xfrm rot="5400000">
              <a:off x="9464040" y="4243403"/>
              <a:ext cx="982080" cy="978408"/>
            </a:xfrm>
            <a:prstGeom prst="ellipse">
              <a:avLst/>
            </a:prstGeom>
            <a:solidFill>
              <a:srgbClr val="FF0000"/>
            </a:solidFill>
            <a:ln>
              <a:noFill/>
            </a:ln>
            <a:effectLst/>
            <a:scene3d>
              <a:camera prst="orthographicFront">
                <a:rot lat="0" lon="0" rev="0"/>
              </a:camera>
              <a:lightRig rig="balanced" dir="t">
                <a:rot lat="0" lon="0" rev="5100000"/>
              </a:lightRig>
            </a:scene3d>
            <a:sp3d contourW="6350">
              <a:bevelT w="29210" h="12700"/>
              <a:contourClr>
                <a:srgbClr val="292934">
                  <a:shade val="30000"/>
                  <a:satMod val="130000"/>
                </a:srgbClr>
              </a:contourClr>
            </a:sp3d>
          </p:spPr>
          <p:txBody>
            <a:bodyPr vert="vert270" lIns="0" tIns="0" rIns="0" bIns="0" rtlCol="0" anchor="ctr"/>
            <a:lstStyle/>
            <a:p>
              <a:pPr defTabSz="642915">
                <a:defRPr/>
              </a:pPr>
              <a:r>
                <a:rPr lang="en-US" sz="1687" i="1" dirty="0">
                  <a:solidFill>
                    <a:srgbClr val="FFFFFF"/>
                  </a:solidFill>
                  <a:latin typeface="Times New Roman" panose="02020603050405020304" pitchFamily="18" charset="0"/>
                  <a:cs typeface="Times New Roman" panose="02020603050405020304" pitchFamily="18" charset="0"/>
                </a:rPr>
                <a:t>o</a:t>
              </a:r>
              <a:r>
                <a:rPr lang="en-US" sz="1687" baseline="-25000" dirty="0">
                  <a:solidFill>
                    <a:srgbClr val="FFFFFF"/>
                  </a:solidFill>
                  <a:latin typeface="Times New Roman" panose="02020603050405020304" pitchFamily="18" charset="0"/>
                  <a:cs typeface="Times New Roman" panose="02020603050405020304" pitchFamily="18" charset="0"/>
                </a:rPr>
                <a:t>1</a:t>
              </a:r>
            </a:p>
          </p:txBody>
        </p:sp>
      </p:grpSp>
      <p:grpSp>
        <p:nvGrpSpPr>
          <p:cNvPr id="474" name="Group 473"/>
          <p:cNvGrpSpPr/>
          <p:nvPr/>
        </p:nvGrpSpPr>
        <p:grpSpPr>
          <a:xfrm>
            <a:off x="5518823" y="2961980"/>
            <a:ext cx="3330660" cy="3231212"/>
            <a:chOff x="5707346" y="4230294"/>
            <a:chExt cx="4736938" cy="4595502"/>
          </a:xfrm>
        </p:grpSpPr>
        <p:cxnSp>
          <p:nvCxnSpPr>
            <p:cNvPr id="586" name="Straight Arrow Connector 585">
              <a:extLst>
                <a:ext uri="{FF2B5EF4-FFF2-40B4-BE49-F238E27FC236}">
                  <a16:creationId xmlns:a16="http://schemas.microsoft.com/office/drawing/2014/main" id="{225B2E36-927E-4993-92F4-FD2632E57B9A}"/>
                </a:ext>
              </a:extLst>
            </p:cNvPr>
            <p:cNvCxnSpPr>
              <a:cxnSpLocks/>
              <a:stCxn id="579" idx="4"/>
              <a:endCxn id="575" idx="0"/>
            </p:cNvCxnSpPr>
            <p:nvPr/>
          </p:nvCxnSpPr>
          <p:spPr>
            <a:xfrm flipH="1" flipV="1">
              <a:off x="6685754" y="4721334"/>
              <a:ext cx="2780122" cy="1391430"/>
            </a:xfrm>
            <a:prstGeom prst="straightConnector1">
              <a:avLst/>
            </a:prstGeom>
            <a:noFill/>
            <a:ln w="38100" cap="flat" cmpd="sng" algn="ctr">
              <a:solidFill>
                <a:srgbClr val="FF0000"/>
              </a:solidFill>
              <a:prstDash val="solid"/>
              <a:tailEnd type="arrow"/>
            </a:ln>
            <a:effectLst/>
          </p:spPr>
        </p:cxnSp>
        <p:cxnSp>
          <p:nvCxnSpPr>
            <p:cNvPr id="587" name="Straight Arrow Connector 586">
              <a:extLst>
                <a:ext uri="{FF2B5EF4-FFF2-40B4-BE49-F238E27FC236}">
                  <a16:creationId xmlns:a16="http://schemas.microsoft.com/office/drawing/2014/main" id="{B8840196-7C0D-450A-8410-64E73D2AF2B3}"/>
                </a:ext>
              </a:extLst>
            </p:cNvPr>
            <p:cNvCxnSpPr>
              <a:cxnSpLocks/>
              <a:stCxn id="580" idx="4"/>
              <a:endCxn id="575" idx="0"/>
            </p:cNvCxnSpPr>
            <p:nvPr/>
          </p:nvCxnSpPr>
          <p:spPr>
            <a:xfrm flipH="1" flipV="1">
              <a:off x="6685754" y="4721334"/>
              <a:ext cx="2780122" cy="3613422"/>
            </a:xfrm>
            <a:prstGeom prst="straightConnector1">
              <a:avLst/>
            </a:prstGeom>
            <a:noFill/>
            <a:ln w="38100" cap="flat" cmpd="sng" algn="ctr">
              <a:solidFill>
                <a:srgbClr val="FF0000"/>
              </a:solidFill>
              <a:prstDash val="solid"/>
              <a:tailEnd type="arrow"/>
            </a:ln>
            <a:effectLst/>
          </p:spPr>
        </p:cxnSp>
        <p:cxnSp>
          <p:nvCxnSpPr>
            <p:cNvPr id="588" name="Straight Arrow Connector 587">
              <a:extLst>
                <a:ext uri="{FF2B5EF4-FFF2-40B4-BE49-F238E27FC236}">
                  <a16:creationId xmlns:a16="http://schemas.microsoft.com/office/drawing/2014/main" id="{F5DBC6BE-4460-4ED9-AE8F-A367C0B6AC61}"/>
                </a:ext>
              </a:extLst>
            </p:cNvPr>
            <p:cNvCxnSpPr>
              <a:cxnSpLocks/>
              <a:stCxn id="578" idx="4"/>
              <a:endCxn id="575" idx="0"/>
            </p:cNvCxnSpPr>
            <p:nvPr/>
          </p:nvCxnSpPr>
          <p:spPr>
            <a:xfrm flipH="1" flipV="1">
              <a:off x="6685754" y="4721334"/>
              <a:ext cx="2767930" cy="10686"/>
            </a:xfrm>
            <a:prstGeom prst="straightConnector1">
              <a:avLst/>
            </a:prstGeom>
            <a:noFill/>
            <a:ln w="38100" cap="flat" cmpd="sng" algn="ctr">
              <a:solidFill>
                <a:srgbClr val="FF0000"/>
              </a:solidFill>
              <a:prstDash val="solid"/>
              <a:tailEnd type="arrow"/>
            </a:ln>
            <a:effectLst/>
          </p:spPr>
        </p:cxnSp>
        <p:sp>
          <p:nvSpPr>
            <p:cNvPr id="580" name="Oval 579">
              <a:extLst>
                <a:ext uri="{FF2B5EF4-FFF2-40B4-BE49-F238E27FC236}">
                  <a16:creationId xmlns:a16="http://schemas.microsoft.com/office/drawing/2014/main" id="{D266D692-5802-4B38-848E-D6C642AD4454}"/>
                </a:ext>
              </a:extLst>
            </p:cNvPr>
            <p:cNvSpPr/>
            <p:nvPr/>
          </p:nvSpPr>
          <p:spPr>
            <a:xfrm rot="5400000">
              <a:off x="9464040" y="7845552"/>
              <a:ext cx="982080" cy="978408"/>
            </a:xfrm>
            <a:prstGeom prst="ellipse">
              <a:avLst/>
            </a:prstGeom>
            <a:solidFill>
              <a:srgbClr val="FF0000"/>
            </a:solidFill>
            <a:ln>
              <a:noFill/>
            </a:ln>
            <a:effectLst/>
            <a:scene3d>
              <a:camera prst="orthographicFront">
                <a:rot lat="0" lon="0" rev="0"/>
              </a:camera>
              <a:lightRig rig="balanced" dir="t">
                <a:rot lat="0" lon="0" rev="5100000"/>
              </a:lightRig>
            </a:scene3d>
            <a:sp3d contourW="6350">
              <a:bevelT w="29210" h="12700"/>
              <a:contourClr>
                <a:srgbClr val="292934">
                  <a:shade val="30000"/>
                  <a:satMod val="130000"/>
                </a:srgbClr>
              </a:contourClr>
            </a:sp3d>
          </p:spPr>
          <p:txBody>
            <a:bodyPr vert="vert270" lIns="0" tIns="0" rIns="0" bIns="0" rtlCol="0" anchor="ctr"/>
            <a:lstStyle/>
            <a:p>
              <a:pPr defTabSz="642915">
                <a:defRPr/>
              </a:pPr>
              <a:r>
                <a:rPr lang="en-US" sz="1687" i="1" dirty="0" err="1">
                  <a:solidFill>
                    <a:srgbClr val="FFFFFF"/>
                  </a:solidFill>
                  <a:latin typeface="Times New Roman" panose="02020603050405020304" pitchFamily="18" charset="0"/>
                  <a:cs typeface="Times New Roman" panose="02020603050405020304" pitchFamily="18" charset="0"/>
                </a:rPr>
                <a:t>o</a:t>
              </a:r>
              <a:r>
                <a:rPr lang="en-US" sz="1687" i="1" baseline="-25000" dirty="0" err="1">
                  <a:solidFill>
                    <a:srgbClr val="FFFFFF"/>
                  </a:solidFill>
                  <a:latin typeface="Times New Roman" panose="02020603050405020304" pitchFamily="18" charset="0"/>
                  <a:cs typeface="Times New Roman" panose="02020603050405020304" pitchFamily="18" charset="0"/>
                </a:rPr>
                <a:t>C</a:t>
              </a:r>
              <a:endParaRPr lang="en-US" sz="1687" i="1" baseline="-25000" dirty="0">
                <a:solidFill>
                  <a:srgbClr val="FFFFFF"/>
                </a:solidFill>
                <a:latin typeface="Times New Roman" panose="02020603050405020304" pitchFamily="18" charset="0"/>
                <a:cs typeface="Times New Roman" panose="02020603050405020304" pitchFamily="18" charset="0"/>
              </a:endParaRPr>
            </a:p>
          </p:txBody>
        </p:sp>
        <p:sp>
          <p:nvSpPr>
            <p:cNvPr id="579" name="Oval 578">
              <a:extLst>
                <a:ext uri="{FF2B5EF4-FFF2-40B4-BE49-F238E27FC236}">
                  <a16:creationId xmlns:a16="http://schemas.microsoft.com/office/drawing/2014/main" id="{F7D2D0F8-885A-4371-B8B7-B58ECB963485}"/>
                </a:ext>
              </a:extLst>
            </p:cNvPr>
            <p:cNvSpPr/>
            <p:nvPr/>
          </p:nvSpPr>
          <p:spPr>
            <a:xfrm rot="5400000">
              <a:off x="9464040" y="5623560"/>
              <a:ext cx="982080" cy="978408"/>
            </a:xfrm>
            <a:prstGeom prst="ellipse">
              <a:avLst/>
            </a:prstGeom>
            <a:solidFill>
              <a:srgbClr val="FF0000"/>
            </a:solidFill>
            <a:ln>
              <a:solidFill>
                <a:srgbClr val="292934"/>
              </a:solidFill>
            </a:ln>
            <a:effectLst/>
            <a:scene3d>
              <a:camera prst="orthographicFront">
                <a:rot lat="0" lon="0" rev="0"/>
              </a:camera>
              <a:lightRig rig="balanced" dir="t">
                <a:rot lat="0" lon="0" rev="5100000"/>
              </a:lightRig>
            </a:scene3d>
            <a:sp3d contourW="6350">
              <a:bevelT w="29210" h="12700"/>
              <a:contourClr>
                <a:srgbClr val="292934">
                  <a:shade val="30000"/>
                  <a:satMod val="130000"/>
                </a:srgbClr>
              </a:contourClr>
            </a:sp3d>
          </p:spPr>
          <p:txBody>
            <a:bodyPr vert="vert270" lIns="0" tIns="0" rIns="0" bIns="0" rtlCol="0" anchor="ctr"/>
            <a:lstStyle/>
            <a:p>
              <a:pPr defTabSz="642915">
                <a:defRPr/>
              </a:pPr>
              <a:r>
                <a:rPr lang="en-US" sz="1687" i="1" dirty="0">
                  <a:solidFill>
                    <a:srgbClr val="FFFFFF"/>
                  </a:solidFill>
                  <a:latin typeface="Times New Roman" panose="02020603050405020304" pitchFamily="18" charset="0"/>
                  <a:cs typeface="Times New Roman" panose="02020603050405020304" pitchFamily="18" charset="0"/>
                </a:rPr>
                <a:t>o</a:t>
              </a:r>
              <a:r>
                <a:rPr lang="en-US" sz="1687" baseline="-25000" dirty="0">
                  <a:solidFill>
                    <a:srgbClr val="FFFFFF"/>
                  </a:solidFill>
                  <a:latin typeface="Times New Roman" panose="02020603050405020304" pitchFamily="18" charset="0"/>
                  <a:cs typeface="Times New Roman" panose="02020603050405020304" pitchFamily="18" charset="0"/>
                </a:rPr>
                <a:t>2</a:t>
              </a:r>
            </a:p>
          </p:txBody>
        </p:sp>
        <p:sp>
          <p:nvSpPr>
            <p:cNvPr id="578" name="Oval 577">
              <a:extLst>
                <a:ext uri="{FF2B5EF4-FFF2-40B4-BE49-F238E27FC236}">
                  <a16:creationId xmlns:a16="http://schemas.microsoft.com/office/drawing/2014/main" id="{2F2D1C1F-60BD-4701-90BF-8A8738EDBE0B}"/>
                </a:ext>
              </a:extLst>
            </p:cNvPr>
            <p:cNvSpPr/>
            <p:nvPr/>
          </p:nvSpPr>
          <p:spPr>
            <a:xfrm rot="5400000">
              <a:off x="9451848" y="4242816"/>
              <a:ext cx="982080" cy="978408"/>
            </a:xfrm>
            <a:prstGeom prst="ellipse">
              <a:avLst/>
            </a:prstGeom>
            <a:solidFill>
              <a:srgbClr val="FF0000"/>
            </a:solidFill>
            <a:ln>
              <a:noFill/>
            </a:ln>
            <a:effectLst/>
            <a:scene3d>
              <a:camera prst="orthographicFront">
                <a:rot lat="0" lon="0" rev="0"/>
              </a:camera>
              <a:lightRig rig="balanced" dir="t">
                <a:rot lat="0" lon="0" rev="5100000"/>
              </a:lightRig>
            </a:scene3d>
            <a:sp3d contourW="6350">
              <a:bevelT w="29210" h="12700"/>
              <a:contourClr>
                <a:srgbClr val="292934">
                  <a:shade val="30000"/>
                  <a:satMod val="130000"/>
                </a:srgbClr>
              </a:contourClr>
            </a:sp3d>
          </p:spPr>
          <p:txBody>
            <a:bodyPr vert="vert270" lIns="0" tIns="0" rIns="0" bIns="0" rtlCol="0" anchor="ctr"/>
            <a:lstStyle/>
            <a:p>
              <a:pPr defTabSz="642915">
                <a:defRPr/>
              </a:pPr>
              <a:r>
                <a:rPr lang="en-US" sz="1687" i="1" dirty="0">
                  <a:solidFill>
                    <a:srgbClr val="FFFFFF"/>
                  </a:solidFill>
                  <a:latin typeface="Times New Roman" panose="02020603050405020304" pitchFamily="18" charset="0"/>
                  <a:cs typeface="Times New Roman" panose="02020603050405020304" pitchFamily="18" charset="0"/>
                </a:rPr>
                <a:t>o</a:t>
              </a:r>
              <a:r>
                <a:rPr lang="en-US" sz="1687" baseline="-25000" dirty="0">
                  <a:solidFill>
                    <a:srgbClr val="FFFFFF"/>
                  </a:solidFill>
                  <a:latin typeface="Times New Roman" panose="02020603050405020304" pitchFamily="18" charset="0"/>
                  <a:cs typeface="Times New Roman" panose="02020603050405020304" pitchFamily="18" charset="0"/>
                </a:rPr>
                <a:t>1</a:t>
              </a:r>
            </a:p>
          </p:txBody>
        </p:sp>
        <p:sp>
          <p:nvSpPr>
            <p:cNvPr id="575" name="Oval 574">
              <a:extLst>
                <a:ext uri="{FF2B5EF4-FFF2-40B4-BE49-F238E27FC236}">
                  <a16:creationId xmlns:a16="http://schemas.microsoft.com/office/drawing/2014/main" id="{43CE5B04-FF95-407D-B1B4-668A4598AF9C}"/>
                </a:ext>
              </a:extLst>
            </p:cNvPr>
            <p:cNvSpPr/>
            <p:nvPr/>
          </p:nvSpPr>
          <p:spPr>
            <a:xfrm rot="5400000">
              <a:off x="5705510" y="4232130"/>
              <a:ext cx="982080" cy="978408"/>
            </a:xfrm>
            <a:prstGeom prst="ellipse">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a:noFill/>
            </a:ln>
            <a:effectLst/>
            <a:scene3d>
              <a:camera prst="orthographicFront">
                <a:rot lat="0" lon="0" rev="0"/>
              </a:camera>
              <a:lightRig rig="balanced" dir="t">
                <a:rot lat="0" lon="0" rev="5100000"/>
              </a:lightRig>
            </a:scene3d>
            <a:sp3d contourW="6350">
              <a:bevelT w="29210" h="12700"/>
              <a:contourClr>
                <a:srgbClr val="292934">
                  <a:shade val="30000"/>
                  <a:satMod val="130000"/>
                </a:srgbClr>
              </a:contourClr>
            </a:sp3d>
          </p:spPr>
          <p:txBody>
            <a:bodyPr vert="vert270" lIns="0" tIns="0" rIns="0" bIns="0" rtlCol="0" anchor="ctr"/>
            <a:lstStyle/>
            <a:p>
              <a:pPr defTabSz="642915">
                <a:defRPr/>
              </a:pPr>
              <a:r>
                <a:rPr lang="en-US" sz="1687" i="1" dirty="0">
                  <a:solidFill>
                    <a:srgbClr val="FFFFFF"/>
                  </a:solidFill>
                  <a:latin typeface="Times New Roman" panose="02020603050405020304" pitchFamily="18" charset="0"/>
                  <a:cs typeface="Times New Roman" panose="02020603050405020304" pitchFamily="18" charset="0"/>
                </a:rPr>
                <a:t>h</a:t>
              </a:r>
              <a:r>
                <a:rPr lang="en-US" sz="1687" baseline="-25000" dirty="0">
                  <a:solidFill>
                    <a:srgbClr val="FFFFFF"/>
                  </a:solidFill>
                  <a:latin typeface="Times New Roman" panose="02020603050405020304" pitchFamily="18" charset="0"/>
                  <a:cs typeface="Times New Roman" panose="02020603050405020304" pitchFamily="18" charset="0"/>
                </a:rPr>
                <a:t>1</a:t>
              </a:r>
            </a:p>
          </p:txBody>
        </p:sp>
      </p:grpSp>
      <p:grpSp>
        <p:nvGrpSpPr>
          <p:cNvPr id="6" name="Group 5"/>
          <p:cNvGrpSpPr/>
          <p:nvPr/>
        </p:nvGrpSpPr>
        <p:grpSpPr>
          <a:xfrm>
            <a:off x="8162481" y="2959989"/>
            <a:ext cx="696516" cy="3221217"/>
            <a:chOff x="9465876" y="4240980"/>
            <a:chExt cx="990600" cy="4581287"/>
          </a:xfrm>
        </p:grpSpPr>
        <p:sp>
          <p:nvSpPr>
            <p:cNvPr id="631" name="Oval 630">
              <a:extLst>
                <a:ext uri="{FF2B5EF4-FFF2-40B4-BE49-F238E27FC236}">
                  <a16:creationId xmlns:a16="http://schemas.microsoft.com/office/drawing/2014/main" id="{93A507DC-8378-48E5-9A3F-2F8533FF1030}"/>
                </a:ext>
              </a:extLst>
            </p:cNvPr>
            <p:cNvSpPr/>
            <p:nvPr/>
          </p:nvSpPr>
          <p:spPr>
            <a:xfrm rot="5400000">
              <a:off x="9467072" y="7842023"/>
              <a:ext cx="982080" cy="978408"/>
            </a:xfrm>
            <a:prstGeom prst="ellipse">
              <a:avLst/>
            </a:prstGeom>
            <a:solidFill>
              <a:srgbClr val="FF0000"/>
            </a:solidFill>
            <a:ln>
              <a:noFill/>
            </a:ln>
            <a:effectLst/>
            <a:scene3d>
              <a:camera prst="orthographicFront">
                <a:rot lat="0" lon="0" rev="0"/>
              </a:camera>
              <a:lightRig rig="balanced" dir="t">
                <a:rot lat="0" lon="0" rev="5100000"/>
              </a:lightRig>
            </a:scene3d>
            <a:sp3d contourW="6350">
              <a:bevelT w="29210" h="12700"/>
              <a:contourClr>
                <a:srgbClr val="292934">
                  <a:shade val="30000"/>
                  <a:satMod val="130000"/>
                </a:srgbClr>
              </a:contourClr>
            </a:sp3d>
          </p:spPr>
          <p:txBody>
            <a:bodyPr vert="vert270" lIns="0" tIns="0" rIns="0" bIns="0" rtlCol="0" anchor="ctr"/>
            <a:lstStyle/>
            <a:p>
              <a:pPr defTabSz="642915">
                <a:defRPr/>
              </a:pPr>
              <a:r>
                <a:rPr lang="en-US" sz="1687" i="1" dirty="0" err="1">
                  <a:solidFill>
                    <a:srgbClr val="FFFFFF"/>
                  </a:solidFill>
                  <a:latin typeface="Times New Roman" panose="02020603050405020304" pitchFamily="18" charset="0"/>
                  <a:cs typeface="Times New Roman" panose="02020603050405020304" pitchFamily="18" charset="0"/>
                </a:rPr>
                <a:t>o</a:t>
              </a:r>
              <a:r>
                <a:rPr lang="en-US" sz="1687" i="1" baseline="-25000" dirty="0" err="1">
                  <a:solidFill>
                    <a:srgbClr val="FFFFFF"/>
                  </a:solidFill>
                  <a:latin typeface="Times New Roman" panose="02020603050405020304" pitchFamily="18" charset="0"/>
                  <a:cs typeface="Times New Roman" panose="02020603050405020304" pitchFamily="18" charset="0"/>
                </a:rPr>
                <a:t>C</a:t>
              </a:r>
              <a:endParaRPr lang="en-US" sz="1687" i="1" baseline="-25000" dirty="0">
                <a:solidFill>
                  <a:srgbClr val="FFFFFF"/>
                </a:solidFill>
                <a:latin typeface="Times New Roman" panose="02020603050405020304" pitchFamily="18" charset="0"/>
                <a:cs typeface="Times New Roman" panose="02020603050405020304" pitchFamily="18" charset="0"/>
              </a:endParaRPr>
            </a:p>
          </p:txBody>
        </p:sp>
        <p:sp>
          <p:nvSpPr>
            <p:cNvPr id="630" name="Oval 629">
              <a:extLst>
                <a:ext uri="{FF2B5EF4-FFF2-40B4-BE49-F238E27FC236}">
                  <a16:creationId xmlns:a16="http://schemas.microsoft.com/office/drawing/2014/main" id="{DEE5D38B-90F9-4010-BF0F-9E546168661A}"/>
                </a:ext>
              </a:extLst>
            </p:cNvPr>
            <p:cNvSpPr/>
            <p:nvPr/>
          </p:nvSpPr>
          <p:spPr>
            <a:xfrm rot="5400000">
              <a:off x="9476232" y="5623560"/>
              <a:ext cx="982080" cy="978408"/>
            </a:xfrm>
            <a:prstGeom prst="ellipse">
              <a:avLst/>
            </a:prstGeom>
            <a:solidFill>
              <a:srgbClr val="FF0000"/>
            </a:solidFill>
            <a:ln>
              <a:solidFill>
                <a:srgbClr val="292934"/>
              </a:solidFill>
            </a:ln>
            <a:effectLst/>
            <a:scene3d>
              <a:camera prst="orthographicFront">
                <a:rot lat="0" lon="0" rev="0"/>
              </a:camera>
              <a:lightRig rig="balanced" dir="t">
                <a:rot lat="0" lon="0" rev="5100000"/>
              </a:lightRig>
            </a:scene3d>
            <a:sp3d contourW="6350">
              <a:bevelT w="29210" h="12700"/>
              <a:contourClr>
                <a:srgbClr val="292934">
                  <a:shade val="30000"/>
                  <a:satMod val="130000"/>
                </a:srgbClr>
              </a:contourClr>
            </a:sp3d>
          </p:spPr>
          <p:txBody>
            <a:bodyPr vert="vert270" lIns="0" tIns="0" rIns="0" bIns="0" rtlCol="0" anchor="ctr"/>
            <a:lstStyle/>
            <a:p>
              <a:pPr defTabSz="642915">
                <a:defRPr/>
              </a:pPr>
              <a:r>
                <a:rPr lang="en-US" sz="1687" i="1" dirty="0">
                  <a:solidFill>
                    <a:srgbClr val="FFFFFF"/>
                  </a:solidFill>
                  <a:latin typeface="Times New Roman" panose="02020603050405020304" pitchFamily="18" charset="0"/>
                  <a:cs typeface="Times New Roman" panose="02020603050405020304" pitchFamily="18" charset="0"/>
                </a:rPr>
                <a:t>o</a:t>
              </a:r>
              <a:r>
                <a:rPr lang="en-US" sz="1687" baseline="-25000" dirty="0">
                  <a:solidFill>
                    <a:srgbClr val="FFFFFF"/>
                  </a:solidFill>
                  <a:latin typeface="Times New Roman" panose="02020603050405020304" pitchFamily="18" charset="0"/>
                  <a:cs typeface="Times New Roman" panose="02020603050405020304" pitchFamily="18" charset="0"/>
                </a:rPr>
                <a:t>2</a:t>
              </a:r>
            </a:p>
          </p:txBody>
        </p:sp>
        <p:sp>
          <p:nvSpPr>
            <p:cNvPr id="629" name="Oval 628">
              <a:extLst>
                <a:ext uri="{FF2B5EF4-FFF2-40B4-BE49-F238E27FC236}">
                  <a16:creationId xmlns:a16="http://schemas.microsoft.com/office/drawing/2014/main" id="{3F273E4C-7542-4AAA-9B6D-29642132111C}"/>
                </a:ext>
              </a:extLst>
            </p:cNvPr>
            <p:cNvSpPr/>
            <p:nvPr/>
          </p:nvSpPr>
          <p:spPr>
            <a:xfrm rot="5400000">
              <a:off x="9464040" y="4242816"/>
              <a:ext cx="982080" cy="978408"/>
            </a:xfrm>
            <a:prstGeom prst="ellipse">
              <a:avLst/>
            </a:prstGeom>
            <a:solidFill>
              <a:srgbClr val="FF0000"/>
            </a:solidFill>
            <a:ln>
              <a:noFill/>
            </a:ln>
            <a:effectLst/>
            <a:scene3d>
              <a:camera prst="orthographicFront">
                <a:rot lat="0" lon="0" rev="0"/>
              </a:camera>
              <a:lightRig rig="balanced" dir="t">
                <a:rot lat="0" lon="0" rev="5100000"/>
              </a:lightRig>
            </a:scene3d>
            <a:sp3d contourW="6350">
              <a:bevelT w="29210" h="12700"/>
              <a:contourClr>
                <a:srgbClr val="292934">
                  <a:shade val="30000"/>
                  <a:satMod val="130000"/>
                </a:srgbClr>
              </a:contourClr>
            </a:sp3d>
          </p:spPr>
          <p:txBody>
            <a:bodyPr vert="vert270" lIns="0" tIns="0" rIns="0" bIns="0" rtlCol="0" anchor="ctr"/>
            <a:lstStyle/>
            <a:p>
              <a:pPr defTabSz="642915">
                <a:defRPr/>
              </a:pPr>
              <a:r>
                <a:rPr lang="en-US" sz="1687" i="1" dirty="0">
                  <a:solidFill>
                    <a:srgbClr val="FFFFFF"/>
                  </a:solidFill>
                  <a:latin typeface="Times New Roman" panose="02020603050405020304" pitchFamily="18" charset="0"/>
                  <a:cs typeface="Times New Roman" panose="02020603050405020304" pitchFamily="18" charset="0"/>
                </a:rPr>
                <a:t>o</a:t>
              </a:r>
              <a:r>
                <a:rPr lang="en-US" sz="1687" baseline="-25000" dirty="0">
                  <a:solidFill>
                    <a:srgbClr val="FFFFFF"/>
                  </a:solidFill>
                  <a:latin typeface="Times New Roman" panose="02020603050405020304" pitchFamily="18" charset="0"/>
                  <a:cs typeface="Times New Roman" panose="02020603050405020304" pitchFamily="18" charset="0"/>
                </a:rPr>
                <a:t>1</a:t>
              </a:r>
            </a:p>
          </p:txBody>
        </p:sp>
      </p:grpSp>
      <p:sp>
        <p:nvSpPr>
          <p:cNvPr id="292" name="Hypotheses (cont.)"/>
          <p:cNvSpPr txBox="1">
            <a:spLocks noGrp="1"/>
          </p:cNvSpPr>
          <p:nvPr>
            <p:ph type="title" idx="4294967295"/>
          </p:nvPr>
        </p:nvSpPr>
        <p:spPr>
          <a:xfrm>
            <a:off x="1524000" y="0"/>
            <a:ext cx="9144000" cy="710761"/>
          </a:xfrm>
          <a:prstGeom prst="rect">
            <a:avLst/>
          </a:prstGeom>
          <a:solidFill>
            <a:srgbClr val="D5D5EF"/>
          </a:solidFill>
        </p:spPr>
        <p:txBody>
          <a:bodyPr/>
          <a:lstStyle>
            <a:lvl1pPr indent="228600" algn="l">
              <a:defRPr sz="4000">
                <a:latin typeface="Calibri"/>
                <a:ea typeface="Calibri"/>
                <a:cs typeface="Calibri"/>
                <a:sym typeface="Calibri"/>
              </a:defRPr>
            </a:lvl1pPr>
          </a:lstStyle>
          <a:p>
            <a:r>
              <a:rPr lang="en-US" dirty="0">
                <a:latin typeface="Calibri" panose="020F0502020204030204" pitchFamily="34" charset="0"/>
                <a:cs typeface="Calibri" panose="020F0502020204030204" pitchFamily="34" charset="0"/>
              </a:rPr>
              <a:t>Backpropagation – the math</a:t>
            </a:r>
            <a:endParaRPr dirty="0"/>
          </a:p>
        </p:txBody>
      </p:sp>
      <mc:AlternateContent xmlns:mc="http://schemas.openxmlformats.org/markup-compatibility/2006" xmlns:a14="http://schemas.microsoft.com/office/drawing/2010/main">
        <mc:Choice Requires="a14">
          <p:sp>
            <p:nvSpPr>
              <p:cNvPr id="293" name="Hypothesis 3: direct influence and network size…"/>
              <p:cNvSpPr txBox="1">
                <a:spLocks noGrp="1"/>
              </p:cNvSpPr>
              <p:nvPr>
                <p:ph type="body" sz="half" idx="4294967295"/>
              </p:nvPr>
            </p:nvSpPr>
            <p:spPr>
              <a:xfrm>
                <a:off x="2812186" y="602037"/>
                <a:ext cx="6289291" cy="1727203"/>
              </a:xfrm>
              <a:prstGeom prst="rect">
                <a:avLst/>
              </a:prstGeom>
            </p:spPr>
            <p:txBody>
              <a:bodyPr anchor="t">
                <a:normAutofit/>
              </a:bodyPr>
              <a:lstStyle/>
              <a:p>
                <a:pPr marL="0" indent="0" defTabSz="642915">
                  <a:lnSpc>
                    <a:spcPct val="200000"/>
                  </a:lnSpc>
                  <a:spcBef>
                    <a:spcPts val="0"/>
                  </a:spcBef>
                  <a:buClr>
                    <a:srgbClr val="93A299"/>
                  </a:buClr>
                  <a:buSzPct val="85000"/>
                  <a:buNone/>
                </a:pPr>
                <a14:m>
                  <m:oMathPara xmlns:m="http://schemas.openxmlformats.org/officeDocument/2006/math">
                    <m:oMathParaPr>
                      <m:jc m:val="centerGroup"/>
                    </m:oMathParaPr>
                    <m:oMath xmlns:m="http://schemas.openxmlformats.org/officeDocument/2006/math">
                      <m:r>
                        <a:rPr lang="en-US" sz="1969" i="1">
                          <a:solidFill>
                            <a:srgbClr val="FF0000"/>
                          </a:solidFill>
                          <a:latin typeface="Cambria Math" charset="0"/>
                          <a:cs typeface="Calibri" panose="020F0502020204030204" pitchFamily="34" charset="0"/>
                        </a:rPr>
                        <m:t>𝑂𝑢𝑡𝑝𝑢𝑡</m:t>
                      </m:r>
                      <m:r>
                        <a:rPr lang="en-US" sz="1969" i="1">
                          <a:solidFill>
                            <a:srgbClr val="FF0000"/>
                          </a:solidFill>
                          <a:latin typeface="Cambria Math" charset="0"/>
                          <a:cs typeface="Calibri" panose="020F0502020204030204" pitchFamily="34" charset="0"/>
                        </a:rPr>
                        <m:t> </m:t>
                      </m:r>
                      <m:r>
                        <a:rPr lang="en-US" sz="1969" i="1">
                          <a:solidFill>
                            <a:srgbClr val="FF0000"/>
                          </a:solidFill>
                          <a:latin typeface="Cambria Math" charset="0"/>
                          <a:cs typeface="Calibri" panose="020F0502020204030204" pitchFamily="34" charset="0"/>
                        </a:rPr>
                        <m:t>𝑁𝑜𝑑𝑒</m:t>
                      </m:r>
                      <m:r>
                        <a:rPr lang="en-US" sz="1969" i="1">
                          <a:solidFill>
                            <a:srgbClr val="FF0000"/>
                          </a:solidFill>
                          <a:latin typeface="Cambria Math" charset="0"/>
                          <a:cs typeface="Calibri" panose="020F0502020204030204" pitchFamily="34" charset="0"/>
                        </a:rPr>
                        <m:t> </m:t>
                      </m:r>
                      <m:r>
                        <a:rPr lang="en-US" sz="1969" i="1">
                          <a:solidFill>
                            <a:srgbClr val="FF0000"/>
                          </a:solidFill>
                          <a:latin typeface="Cambria Math" panose="02040503050406030204" pitchFamily="18" charset="0"/>
                          <a:cs typeface="Calibri" panose="020F0502020204030204" pitchFamily="34" charset="0"/>
                        </a:rPr>
                        <m:t>𝐸𝑟𝑟</m:t>
                      </m:r>
                      <m:r>
                        <a:rPr lang="en-US" sz="1969" i="1">
                          <a:solidFill>
                            <a:srgbClr val="FF0000"/>
                          </a:solidFill>
                          <a:latin typeface="Cambria Math" charset="0"/>
                          <a:cs typeface="Calibri" panose="020F0502020204030204" pitchFamily="34" charset="0"/>
                        </a:rPr>
                        <m:t>𝑜𝑟</m:t>
                      </m:r>
                      <m:r>
                        <a:rPr lang="en-US" sz="1969" i="1">
                          <a:solidFill>
                            <a:srgbClr val="FF0000"/>
                          </a:solidFill>
                          <a:latin typeface="Cambria Math" panose="02040503050406030204" pitchFamily="18" charset="0"/>
                          <a:cs typeface="Calibri" panose="020F0502020204030204" pitchFamily="34" charset="0"/>
                        </a:rPr>
                        <m:t>=</m:t>
                      </m:r>
                      <m:r>
                        <a:rPr lang="en-US" sz="1969" i="1">
                          <a:solidFill>
                            <a:srgbClr val="FF0000"/>
                          </a:solidFill>
                          <a:latin typeface="Cambria Math" panose="02040503050406030204" pitchFamily="18" charset="0"/>
                          <a:ea typeface="Cambria Math" panose="02040503050406030204" pitchFamily="18" charset="0"/>
                          <a:cs typeface="Calibri" panose="020F0502020204030204" pitchFamily="34" charset="0"/>
                        </a:rPr>
                        <m:t>𝛿</m:t>
                      </m:r>
                      <m:sSub>
                        <m:sSubPr>
                          <m:ctrlPr>
                            <a:rPr lang="en-US" sz="1969" i="1">
                              <a:solidFill>
                                <a:srgbClr val="FF0000"/>
                              </a:solidFill>
                              <a:latin typeface="Cambria Math" panose="02040503050406030204" pitchFamily="18" charset="0"/>
                              <a:ea typeface="Cambria Math" panose="02040503050406030204" pitchFamily="18" charset="0"/>
                              <a:cs typeface="Calibri" panose="020F0502020204030204" pitchFamily="34" charset="0"/>
                            </a:rPr>
                          </m:ctrlPr>
                        </m:sSubPr>
                        <m:e>
                          <m:r>
                            <a:rPr lang="en-US" sz="1969" i="1">
                              <a:solidFill>
                                <a:srgbClr val="FF0000"/>
                              </a:solidFill>
                              <a:latin typeface="Cambria Math" panose="02040503050406030204" pitchFamily="18" charset="0"/>
                              <a:ea typeface="Cambria Math" panose="02040503050406030204" pitchFamily="18" charset="0"/>
                              <a:cs typeface="Calibri" panose="020F0502020204030204" pitchFamily="34" charset="0"/>
                            </a:rPr>
                            <m:t>2</m:t>
                          </m:r>
                        </m:e>
                        <m:sub>
                          <m:r>
                            <a:rPr lang="en-US" sz="1969" i="1">
                              <a:solidFill>
                                <a:srgbClr val="FF0000"/>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sz="1969" i="1">
                          <a:solidFill>
                            <a:srgbClr val="FF0000"/>
                          </a:solidFill>
                          <a:latin typeface="Cambria Math" panose="02040503050406030204" pitchFamily="18" charset="0"/>
                          <a:ea typeface="Cambria Math" panose="02040503050406030204" pitchFamily="18" charset="0"/>
                          <a:cs typeface="Calibri" panose="020F0502020204030204" pitchFamily="34" charset="0"/>
                        </a:rPr>
                        <m:t>=</m:t>
                      </m:r>
                      <m:sSub>
                        <m:sSubPr>
                          <m:ctrlPr>
                            <a:rPr lang="en-US" sz="1969" i="1">
                              <a:solidFill>
                                <a:srgbClr val="FF0000"/>
                              </a:solidFill>
                              <a:latin typeface="Cambria Math" panose="02040503050406030204" pitchFamily="18" charset="0"/>
                              <a:ea typeface="Cambria Math" panose="02040503050406030204" pitchFamily="18" charset="0"/>
                              <a:cs typeface="Calibri" panose="020F0502020204030204" pitchFamily="34" charset="0"/>
                            </a:rPr>
                          </m:ctrlPr>
                        </m:sSubPr>
                        <m:e>
                          <m:r>
                            <a:rPr lang="en-US" sz="1969" i="1">
                              <a:solidFill>
                                <a:srgbClr val="FF0000"/>
                              </a:solidFill>
                              <a:latin typeface="Cambria Math" panose="02040503050406030204" pitchFamily="18" charset="0"/>
                              <a:ea typeface="Cambria Math" panose="02040503050406030204" pitchFamily="18" charset="0"/>
                              <a:cs typeface="Calibri" panose="020F0502020204030204" pitchFamily="34" charset="0"/>
                            </a:rPr>
                            <m:t>𝑜</m:t>
                          </m:r>
                        </m:e>
                        <m:sub>
                          <m:r>
                            <a:rPr lang="en-US" sz="1969" i="1">
                              <a:solidFill>
                                <a:srgbClr val="FF0000"/>
                              </a:solidFill>
                              <a:latin typeface="Cambria Math" panose="02040503050406030204" pitchFamily="18" charset="0"/>
                              <a:ea typeface="Cambria Math" panose="02040503050406030204" pitchFamily="18" charset="0"/>
                              <a:cs typeface="Calibri" panose="020F0502020204030204" pitchFamily="34" charset="0"/>
                            </a:rPr>
                            <m:t>𝑗</m:t>
                          </m:r>
                        </m:sub>
                      </m:sSub>
                      <m:d>
                        <m:dPr>
                          <m:ctrlPr>
                            <a:rPr lang="en-US" sz="1969" i="1">
                              <a:solidFill>
                                <a:srgbClr val="FF0000"/>
                              </a:solidFill>
                              <a:latin typeface="Cambria Math" panose="02040503050406030204" pitchFamily="18" charset="0"/>
                              <a:ea typeface="Cambria Math" panose="02040503050406030204" pitchFamily="18" charset="0"/>
                              <a:cs typeface="Calibri" panose="020F0502020204030204" pitchFamily="34" charset="0"/>
                            </a:rPr>
                          </m:ctrlPr>
                        </m:dPr>
                        <m:e>
                          <m:r>
                            <a:rPr lang="en-US" sz="1969" i="1">
                              <a:solidFill>
                                <a:srgbClr val="FF0000"/>
                              </a:solidFill>
                              <a:latin typeface="Cambria Math" panose="02040503050406030204" pitchFamily="18" charset="0"/>
                              <a:ea typeface="Cambria Math" panose="02040503050406030204" pitchFamily="18" charset="0"/>
                              <a:cs typeface="Calibri" panose="020F0502020204030204" pitchFamily="34" charset="0"/>
                            </a:rPr>
                            <m:t>1−</m:t>
                          </m:r>
                          <m:sSub>
                            <m:sSubPr>
                              <m:ctrlPr>
                                <a:rPr lang="en-US" sz="1969" i="1">
                                  <a:solidFill>
                                    <a:srgbClr val="FF0000"/>
                                  </a:solidFill>
                                  <a:latin typeface="Cambria Math" panose="02040503050406030204" pitchFamily="18" charset="0"/>
                                  <a:ea typeface="Cambria Math" panose="02040503050406030204" pitchFamily="18" charset="0"/>
                                  <a:cs typeface="Calibri" panose="020F0502020204030204" pitchFamily="34" charset="0"/>
                                </a:rPr>
                              </m:ctrlPr>
                            </m:sSubPr>
                            <m:e>
                              <m:r>
                                <a:rPr lang="en-US" sz="1969" i="1">
                                  <a:solidFill>
                                    <a:srgbClr val="FF0000"/>
                                  </a:solidFill>
                                  <a:latin typeface="Cambria Math" panose="02040503050406030204" pitchFamily="18" charset="0"/>
                                  <a:ea typeface="Cambria Math" panose="02040503050406030204" pitchFamily="18" charset="0"/>
                                  <a:cs typeface="Calibri" panose="020F0502020204030204" pitchFamily="34" charset="0"/>
                                </a:rPr>
                                <m:t>𝑜</m:t>
                              </m:r>
                            </m:e>
                            <m:sub>
                              <m:r>
                                <a:rPr lang="en-US" sz="1969" i="1">
                                  <a:solidFill>
                                    <a:srgbClr val="FF0000"/>
                                  </a:solidFill>
                                  <a:latin typeface="Cambria Math" panose="02040503050406030204" pitchFamily="18" charset="0"/>
                                  <a:ea typeface="Cambria Math" panose="02040503050406030204" pitchFamily="18" charset="0"/>
                                  <a:cs typeface="Calibri" panose="020F0502020204030204" pitchFamily="34" charset="0"/>
                                </a:rPr>
                                <m:t>𝑗</m:t>
                              </m:r>
                            </m:sub>
                          </m:sSub>
                        </m:e>
                      </m:d>
                      <m:d>
                        <m:dPr>
                          <m:ctrlPr>
                            <a:rPr lang="en-US" sz="1969" i="1">
                              <a:solidFill>
                                <a:srgbClr val="FF0000"/>
                              </a:solidFill>
                              <a:latin typeface="Cambria Math" panose="02040503050406030204" pitchFamily="18" charset="0"/>
                              <a:ea typeface="Cambria Math" panose="02040503050406030204" pitchFamily="18" charset="0"/>
                              <a:cs typeface="Calibri" panose="020F0502020204030204" pitchFamily="34" charset="0"/>
                            </a:rPr>
                          </m:ctrlPr>
                        </m:dPr>
                        <m:e>
                          <m:sSub>
                            <m:sSubPr>
                              <m:ctrlPr>
                                <a:rPr lang="en-US" sz="1969" i="1">
                                  <a:solidFill>
                                    <a:srgbClr val="FF0000"/>
                                  </a:solidFill>
                                  <a:latin typeface="Cambria Math" panose="02040503050406030204" pitchFamily="18" charset="0"/>
                                  <a:ea typeface="Cambria Math" panose="02040503050406030204" pitchFamily="18" charset="0"/>
                                  <a:cs typeface="Calibri" panose="020F0502020204030204" pitchFamily="34" charset="0"/>
                                </a:rPr>
                              </m:ctrlPr>
                            </m:sSubPr>
                            <m:e>
                              <m:sSub>
                                <m:sSubPr>
                                  <m:ctrlPr>
                                    <a:rPr lang="en-US" sz="1969" i="1">
                                      <a:solidFill>
                                        <a:srgbClr val="FF0000"/>
                                      </a:solidFill>
                                      <a:latin typeface="Cambria Math" panose="02040503050406030204" pitchFamily="18" charset="0"/>
                                      <a:ea typeface="Cambria Math" panose="02040503050406030204" pitchFamily="18" charset="0"/>
                                      <a:cs typeface="Calibri" panose="020F0502020204030204" pitchFamily="34" charset="0"/>
                                    </a:rPr>
                                  </m:ctrlPr>
                                </m:sSubPr>
                                <m:e>
                                  <m:r>
                                    <a:rPr lang="en-US" sz="1969" i="1">
                                      <a:solidFill>
                                        <a:srgbClr val="FF0000"/>
                                      </a:solidFill>
                                      <a:latin typeface="Cambria Math" panose="02040503050406030204" pitchFamily="18" charset="0"/>
                                      <a:ea typeface="Cambria Math" panose="02040503050406030204" pitchFamily="18" charset="0"/>
                                      <a:cs typeface="Calibri" panose="020F0502020204030204" pitchFamily="34" charset="0"/>
                                    </a:rPr>
                                    <m:t>𝑦</m:t>
                                  </m:r>
                                </m:e>
                                <m:sub>
                                  <m:r>
                                    <a:rPr lang="en-US" sz="1969" i="1">
                                      <a:solidFill>
                                        <a:srgbClr val="FF0000"/>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sz="1969" i="1">
                                  <a:solidFill>
                                    <a:srgbClr val="FF0000"/>
                                  </a:solidFill>
                                  <a:latin typeface="Cambria Math" panose="02040503050406030204" pitchFamily="18" charset="0"/>
                                  <a:ea typeface="Cambria Math" panose="02040503050406030204" pitchFamily="18" charset="0"/>
                                  <a:cs typeface="Calibri" panose="020F0502020204030204" pitchFamily="34" charset="0"/>
                                </a:rPr>
                                <m:t>−</m:t>
                              </m:r>
                              <m:r>
                                <a:rPr lang="en-US" sz="1969" i="1">
                                  <a:solidFill>
                                    <a:srgbClr val="FF0000"/>
                                  </a:solidFill>
                                  <a:latin typeface="Cambria Math" panose="02040503050406030204" pitchFamily="18" charset="0"/>
                                  <a:ea typeface="Cambria Math" panose="02040503050406030204" pitchFamily="18" charset="0"/>
                                  <a:cs typeface="Calibri" panose="020F0502020204030204" pitchFamily="34" charset="0"/>
                                </a:rPr>
                                <m:t>𝑜</m:t>
                              </m:r>
                            </m:e>
                            <m:sub>
                              <m:r>
                                <a:rPr lang="en-US" sz="1969" i="1">
                                  <a:solidFill>
                                    <a:srgbClr val="FF0000"/>
                                  </a:solidFill>
                                  <a:latin typeface="Cambria Math" panose="02040503050406030204" pitchFamily="18" charset="0"/>
                                  <a:ea typeface="Cambria Math" panose="02040503050406030204" pitchFamily="18" charset="0"/>
                                  <a:cs typeface="Calibri" panose="020F0502020204030204" pitchFamily="34" charset="0"/>
                                </a:rPr>
                                <m:t>𝑗</m:t>
                              </m:r>
                            </m:sub>
                          </m:sSub>
                        </m:e>
                      </m:d>
                    </m:oMath>
                  </m:oMathPara>
                </a14:m>
                <a:endParaRPr lang="en-US" sz="1969" i="1" dirty="0">
                  <a:solidFill>
                    <a:srgbClr val="FF0000"/>
                  </a:solidFill>
                  <a:latin typeface="Cambria Math" panose="02040503050406030204" pitchFamily="18" charset="0"/>
                  <a:cs typeface="Calibri" panose="020F0502020204030204" pitchFamily="34" charset="0"/>
                </a:endParaRPr>
              </a:p>
              <a:p>
                <a:pPr marL="0" indent="0" defTabSz="642915">
                  <a:spcBef>
                    <a:spcPts val="0"/>
                  </a:spcBef>
                  <a:buClr>
                    <a:srgbClr val="93A299"/>
                  </a:buClr>
                  <a:buSzPct val="85000"/>
                  <a:buNone/>
                </a:pPr>
                <a14:m>
                  <m:oMathPara xmlns:m="http://schemas.openxmlformats.org/officeDocument/2006/math">
                    <m:oMathParaPr>
                      <m:jc m:val="centerGroup"/>
                    </m:oMathParaPr>
                    <m:oMath xmlns:m="http://schemas.openxmlformats.org/officeDocument/2006/math">
                      <m:r>
                        <a:rPr lang="en-US" sz="1969" i="1">
                          <a:solidFill>
                            <a:srgbClr val="FF0000"/>
                          </a:solidFill>
                          <a:latin typeface="Cambria Math" charset="0"/>
                          <a:cs typeface="Calibri" panose="020F0502020204030204" pitchFamily="34" charset="0"/>
                        </a:rPr>
                        <m:t>𝐻𝑖𝑑𝑑𝑒𝑛</m:t>
                      </m:r>
                      <m:r>
                        <a:rPr lang="en-US" sz="1969" i="1">
                          <a:solidFill>
                            <a:srgbClr val="FF0000"/>
                          </a:solidFill>
                          <a:latin typeface="Cambria Math" charset="0"/>
                          <a:cs typeface="Calibri" panose="020F0502020204030204" pitchFamily="34" charset="0"/>
                        </a:rPr>
                        <m:t> </m:t>
                      </m:r>
                      <m:r>
                        <a:rPr lang="en-US" sz="1969" i="1">
                          <a:solidFill>
                            <a:srgbClr val="FF0000"/>
                          </a:solidFill>
                          <a:latin typeface="Cambria Math" charset="0"/>
                          <a:cs typeface="Calibri" panose="020F0502020204030204" pitchFamily="34" charset="0"/>
                        </a:rPr>
                        <m:t>𝑁𝑜𝑑𝑒</m:t>
                      </m:r>
                      <m:r>
                        <a:rPr lang="en-US" sz="1969" i="1">
                          <a:solidFill>
                            <a:srgbClr val="FF0000"/>
                          </a:solidFill>
                          <a:latin typeface="Cambria Math" charset="0"/>
                          <a:cs typeface="Calibri" panose="020F0502020204030204" pitchFamily="34" charset="0"/>
                        </a:rPr>
                        <m:t> </m:t>
                      </m:r>
                      <m:r>
                        <a:rPr lang="en-US" sz="1969" i="1">
                          <a:solidFill>
                            <a:srgbClr val="FF0000"/>
                          </a:solidFill>
                          <a:latin typeface="Cambria Math" panose="02040503050406030204" pitchFamily="18" charset="0"/>
                          <a:cs typeface="Calibri" panose="020F0502020204030204" pitchFamily="34" charset="0"/>
                        </a:rPr>
                        <m:t>𝐸𝑟𝑟</m:t>
                      </m:r>
                      <m:r>
                        <a:rPr lang="en-US" sz="1969" i="1">
                          <a:solidFill>
                            <a:srgbClr val="FF0000"/>
                          </a:solidFill>
                          <a:latin typeface="Cambria Math" charset="0"/>
                          <a:cs typeface="Calibri" panose="020F0502020204030204" pitchFamily="34" charset="0"/>
                        </a:rPr>
                        <m:t>𝑜𝑟</m:t>
                      </m:r>
                      <m:r>
                        <a:rPr lang="en-US" sz="1969" i="1">
                          <a:solidFill>
                            <a:srgbClr val="FF0000"/>
                          </a:solidFill>
                          <a:latin typeface="Cambria Math" panose="02040503050406030204" pitchFamily="18" charset="0"/>
                          <a:cs typeface="Calibri" panose="020F0502020204030204" pitchFamily="34" charset="0"/>
                        </a:rPr>
                        <m:t>=</m:t>
                      </m:r>
                      <m:r>
                        <a:rPr lang="en-US" sz="1969" i="1">
                          <a:solidFill>
                            <a:srgbClr val="FF0000"/>
                          </a:solidFill>
                          <a:latin typeface="Cambria Math" panose="02040503050406030204" pitchFamily="18" charset="0"/>
                          <a:ea typeface="Cambria Math" panose="02040503050406030204" pitchFamily="18" charset="0"/>
                          <a:cs typeface="Calibri" panose="020F0502020204030204" pitchFamily="34" charset="0"/>
                        </a:rPr>
                        <m:t>𝛿</m:t>
                      </m:r>
                      <m:sSub>
                        <m:sSubPr>
                          <m:ctrlPr>
                            <a:rPr lang="en-US" sz="1969" i="1">
                              <a:solidFill>
                                <a:srgbClr val="FF0000"/>
                              </a:solidFill>
                              <a:latin typeface="Cambria Math" panose="02040503050406030204" pitchFamily="18" charset="0"/>
                              <a:ea typeface="Cambria Math" panose="02040503050406030204" pitchFamily="18" charset="0"/>
                              <a:cs typeface="Calibri" panose="020F0502020204030204" pitchFamily="34" charset="0"/>
                            </a:rPr>
                          </m:ctrlPr>
                        </m:sSubPr>
                        <m:e>
                          <m:r>
                            <a:rPr lang="en-US" sz="1969" i="1">
                              <a:solidFill>
                                <a:srgbClr val="FF0000"/>
                              </a:solidFill>
                              <a:latin typeface="Cambria Math" panose="02040503050406030204" pitchFamily="18" charset="0"/>
                              <a:ea typeface="Cambria Math" panose="02040503050406030204" pitchFamily="18" charset="0"/>
                              <a:cs typeface="Calibri" panose="020F0502020204030204" pitchFamily="34" charset="0"/>
                            </a:rPr>
                            <m:t>1</m:t>
                          </m:r>
                        </m:e>
                        <m:sub>
                          <m:r>
                            <a:rPr lang="en-US" sz="1969" i="1">
                              <a:solidFill>
                                <a:srgbClr val="FF0000"/>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sz="1969" i="1">
                          <a:solidFill>
                            <a:srgbClr val="FF0000"/>
                          </a:solidFill>
                          <a:latin typeface="Cambria Math" panose="02040503050406030204" pitchFamily="18" charset="0"/>
                          <a:ea typeface="Cambria Math" panose="02040503050406030204" pitchFamily="18" charset="0"/>
                          <a:cs typeface="Calibri" panose="020F0502020204030204" pitchFamily="34" charset="0"/>
                        </a:rPr>
                        <m:t>=</m:t>
                      </m:r>
                      <m:sSub>
                        <m:sSubPr>
                          <m:ctrlPr>
                            <a:rPr lang="en-US" sz="1969" i="1">
                              <a:solidFill>
                                <a:srgbClr val="FF0000"/>
                              </a:solidFill>
                              <a:latin typeface="Cambria Math" panose="02040503050406030204" pitchFamily="18" charset="0"/>
                              <a:ea typeface="Cambria Math" panose="02040503050406030204" pitchFamily="18" charset="0"/>
                              <a:cs typeface="Calibri" panose="020F0502020204030204" pitchFamily="34" charset="0"/>
                            </a:rPr>
                          </m:ctrlPr>
                        </m:sSubPr>
                        <m:e>
                          <m:r>
                            <a:rPr lang="en-US" sz="1969" i="1">
                              <a:solidFill>
                                <a:srgbClr val="FF0000"/>
                              </a:solidFill>
                              <a:latin typeface="Cambria Math" panose="02040503050406030204" pitchFamily="18" charset="0"/>
                              <a:ea typeface="Cambria Math" panose="02040503050406030204" pitchFamily="18" charset="0"/>
                              <a:cs typeface="Calibri" panose="020F0502020204030204" pitchFamily="34" charset="0"/>
                            </a:rPr>
                            <m:t>h</m:t>
                          </m:r>
                        </m:e>
                        <m:sub>
                          <m:r>
                            <a:rPr lang="en-US" sz="1969" i="1">
                              <a:solidFill>
                                <a:srgbClr val="FF0000"/>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sz="1969" i="1">
                          <a:solidFill>
                            <a:srgbClr val="FF0000"/>
                          </a:solidFill>
                          <a:latin typeface="Cambria Math" panose="02040503050406030204" pitchFamily="18" charset="0"/>
                          <a:ea typeface="Cambria Math" panose="02040503050406030204" pitchFamily="18" charset="0"/>
                          <a:cs typeface="Calibri" panose="020F0502020204030204" pitchFamily="34" charset="0"/>
                        </a:rPr>
                        <m:t>(1−</m:t>
                      </m:r>
                      <m:sSub>
                        <m:sSubPr>
                          <m:ctrlPr>
                            <a:rPr lang="en-US" sz="1969" i="1">
                              <a:solidFill>
                                <a:srgbClr val="FF0000"/>
                              </a:solidFill>
                              <a:latin typeface="Cambria Math" panose="02040503050406030204" pitchFamily="18" charset="0"/>
                              <a:ea typeface="Cambria Math" panose="02040503050406030204" pitchFamily="18" charset="0"/>
                              <a:cs typeface="Calibri" panose="020F0502020204030204" pitchFamily="34" charset="0"/>
                            </a:rPr>
                          </m:ctrlPr>
                        </m:sSubPr>
                        <m:e>
                          <m:r>
                            <a:rPr lang="en-US" sz="1969" i="1">
                              <a:solidFill>
                                <a:srgbClr val="FF0000"/>
                              </a:solidFill>
                              <a:latin typeface="Cambria Math" panose="02040503050406030204" pitchFamily="18" charset="0"/>
                              <a:ea typeface="Cambria Math" panose="02040503050406030204" pitchFamily="18" charset="0"/>
                              <a:cs typeface="Calibri" panose="020F0502020204030204" pitchFamily="34" charset="0"/>
                            </a:rPr>
                            <m:t>h</m:t>
                          </m:r>
                        </m:e>
                        <m:sub>
                          <m:r>
                            <a:rPr lang="en-US" sz="1969" i="1">
                              <a:solidFill>
                                <a:srgbClr val="FF0000"/>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sz="1969" i="1">
                          <a:solidFill>
                            <a:srgbClr val="FF0000"/>
                          </a:solidFill>
                          <a:latin typeface="Cambria Math" panose="02040503050406030204" pitchFamily="18" charset="0"/>
                          <a:ea typeface="Cambria Math" panose="02040503050406030204" pitchFamily="18" charset="0"/>
                          <a:cs typeface="Calibri" panose="020F0502020204030204" pitchFamily="34" charset="0"/>
                        </a:rPr>
                        <m:t>)</m:t>
                      </m:r>
                      <m:nary>
                        <m:naryPr>
                          <m:chr m:val="∑"/>
                          <m:ctrlPr>
                            <a:rPr lang="en-US" sz="1969" i="1">
                              <a:solidFill>
                                <a:srgbClr val="FF0000"/>
                              </a:solidFill>
                              <a:latin typeface="Cambria Math" panose="02040503050406030204" pitchFamily="18" charset="0"/>
                              <a:ea typeface="Cambria Math" panose="02040503050406030204" pitchFamily="18" charset="0"/>
                              <a:cs typeface="Calibri" panose="020F0502020204030204" pitchFamily="34" charset="0"/>
                            </a:rPr>
                          </m:ctrlPr>
                        </m:naryPr>
                        <m:sub>
                          <m:r>
                            <m:rPr>
                              <m:brk m:alnAt="23"/>
                            </m:rPr>
                            <a:rPr lang="en-US" sz="1969" i="1">
                              <a:solidFill>
                                <a:srgbClr val="FF0000"/>
                              </a:solidFill>
                              <a:latin typeface="Cambria Math" panose="02040503050406030204" pitchFamily="18" charset="0"/>
                              <a:ea typeface="Cambria Math" panose="02040503050406030204" pitchFamily="18" charset="0"/>
                              <a:cs typeface="Calibri" panose="020F0502020204030204" pitchFamily="34" charset="0"/>
                            </a:rPr>
                            <m:t>𝑖</m:t>
                          </m:r>
                          <m:r>
                            <a:rPr lang="en-US" sz="1969" i="1">
                              <a:solidFill>
                                <a:srgbClr val="FF0000"/>
                              </a:solidFill>
                              <a:latin typeface="Cambria Math" charset="0"/>
                              <a:ea typeface="Cambria Math" panose="02040503050406030204" pitchFamily="18" charset="0"/>
                              <a:cs typeface="Calibri" panose="020F0502020204030204" pitchFamily="34" charset="0"/>
                            </a:rPr>
                            <m:t>=1</m:t>
                          </m:r>
                        </m:sub>
                        <m:sup>
                          <m:r>
                            <a:rPr lang="en-US" sz="1969" i="1">
                              <a:solidFill>
                                <a:srgbClr val="FF0000"/>
                              </a:solidFill>
                              <a:latin typeface="Cambria Math" panose="02040503050406030204" pitchFamily="18" charset="0"/>
                              <a:ea typeface="Cambria Math" panose="02040503050406030204" pitchFamily="18" charset="0"/>
                              <a:cs typeface="Calibri" panose="020F0502020204030204" pitchFamily="34" charset="0"/>
                            </a:rPr>
                            <m:t>𝐶</m:t>
                          </m:r>
                        </m:sup>
                        <m:e>
                          <m:r>
                            <a:rPr lang="en-US" sz="1969" i="1">
                              <a:solidFill>
                                <a:srgbClr val="FF0000"/>
                              </a:solidFill>
                              <a:latin typeface="Cambria Math" panose="02040503050406030204" pitchFamily="18" charset="0"/>
                              <a:ea typeface="Cambria Math" panose="02040503050406030204" pitchFamily="18" charset="0"/>
                              <a:cs typeface="Calibri" panose="020F0502020204030204" pitchFamily="34" charset="0"/>
                            </a:rPr>
                            <m:t>𝛿</m:t>
                          </m:r>
                          <m:sSub>
                            <m:sSubPr>
                              <m:ctrlPr>
                                <a:rPr lang="en-US" sz="1969" i="1">
                                  <a:solidFill>
                                    <a:srgbClr val="FF0000"/>
                                  </a:solidFill>
                                  <a:latin typeface="Cambria Math" panose="02040503050406030204" pitchFamily="18" charset="0"/>
                                  <a:ea typeface="Cambria Math" panose="02040503050406030204" pitchFamily="18" charset="0"/>
                                  <a:cs typeface="Calibri" panose="020F0502020204030204" pitchFamily="34" charset="0"/>
                                </a:rPr>
                              </m:ctrlPr>
                            </m:sSubPr>
                            <m:e>
                              <m:r>
                                <a:rPr lang="en-US" sz="1969" i="1">
                                  <a:solidFill>
                                    <a:srgbClr val="FF0000"/>
                                  </a:solidFill>
                                  <a:latin typeface="Cambria Math" panose="02040503050406030204" pitchFamily="18" charset="0"/>
                                  <a:ea typeface="Cambria Math" panose="02040503050406030204" pitchFamily="18" charset="0"/>
                                  <a:cs typeface="Calibri" panose="020F0502020204030204" pitchFamily="34" charset="0"/>
                                </a:rPr>
                                <m:t>2</m:t>
                              </m:r>
                            </m:e>
                            <m:sub>
                              <m:r>
                                <a:rPr lang="en-US" sz="1969" i="1">
                                  <a:solidFill>
                                    <a:srgbClr val="FF0000"/>
                                  </a:solidFill>
                                  <a:latin typeface="Cambria Math" panose="02040503050406030204" pitchFamily="18" charset="0"/>
                                  <a:ea typeface="Cambria Math" panose="02040503050406030204" pitchFamily="18" charset="0"/>
                                  <a:cs typeface="Calibri" panose="020F0502020204030204" pitchFamily="34" charset="0"/>
                                </a:rPr>
                                <m:t>𝑖</m:t>
                              </m:r>
                            </m:sub>
                          </m:sSub>
                          <m:r>
                            <a:rPr lang="en-US" sz="1969" i="1">
                              <a:solidFill>
                                <a:srgbClr val="FF0000"/>
                              </a:solidFill>
                              <a:latin typeface="Cambria Math" charset="0"/>
                              <a:ea typeface="Cambria Math" charset="0"/>
                              <a:cs typeface="Cambria Math" charset="0"/>
                            </a:rPr>
                            <m:t>×</m:t>
                          </m:r>
                          <m:r>
                            <a:rPr lang="en-US" sz="1969" i="1">
                              <a:solidFill>
                                <a:srgbClr val="FF0000"/>
                              </a:solidFill>
                              <a:latin typeface="Cambria Math" panose="02040503050406030204" pitchFamily="18" charset="0"/>
                              <a:ea typeface="Cambria Math" panose="02040503050406030204" pitchFamily="18" charset="0"/>
                              <a:cs typeface="Calibri" panose="020F0502020204030204" pitchFamily="34" charset="0"/>
                            </a:rPr>
                            <m:t>𝑤</m:t>
                          </m:r>
                          <m:sSub>
                            <m:sSubPr>
                              <m:ctrlPr>
                                <a:rPr lang="en-US" sz="1969" i="1">
                                  <a:solidFill>
                                    <a:srgbClr val="FF0000"/>
                                  </a:solidFill>
                                  <a:latin typeface="Cambria Math" panose="02040503050406030204" pitchFamily="18" charset="0"/>
                                  <a:ea typeface="Cambria Math" panose="02040503050406030204" pitchFamily="18" charset="0"/>
                                  <a:cs typeface="Calibri" panose="020F0502020204030204" pitchFamily="34" charset="0"/>
                                </a:rPr>
                              </m:ctrlPr>
                            </m:sSubPr>
                            <m:e>
                              <m:r>
                                <a:rPr lang="en-US" sz="1969" i="1">
                                  <a:solidFill>
                                    <a:srgbClr val="FF0000"/>
                                  </a:solidFill>
                                  <a:latin typeface="Cambria Math" panose="02040503050406030204" pitchFamily="18" charset="0"/>
                                  <a:ea typeface="Cambria Math" panose="02040503050406030204" pitchFamily="18" charset="0"/>
                                  <a:cs typeface="Calibri" panose="020F0502020204030204" pitchFamily="34" charset="0"/>
                                </a:rPr>
                                <m:t>2</m:t>
                              </m:r>
                            </m:e>
                            <m:sub>
                              <m:r>
                                <a:rPr lang="en-US" sz="1969" i="1">
                                  <a:solidFill>
                                    <a:srgbClr val="FF0000"/>
                                  </a:solidFill>
                                  <a:latin typeface="Cambria Math" panose="02040503050406030204" pitchFamily="18" charset="0"/>
                                  <a:ea typeface="Cambria Math" panose="02040503050406030204" pitchFamily="18" charset="0"/>
                                  <a:cs typeface="Calibri" panose="020F0502020204030204" pitchFamily="34" charset="0"/>
                                </a:rPr>
                                <m:t>𝑗𝑖</m:t>
                              </m:r>
                            </m:sub>
                          </m:sSub>
                        </m:e>
                      </m:nary>
                    </m:oMath>
                  </m:oMathPara>
                </a14:m>
                <a:endParaRPr lang="en-US" sz="3094" dirty="0"/>
              </a:p>
            </p:txBody>
          </p:sp>
        </mc:Choice>
        <mc:Fallback xmlns="">
          <p:sp>
            <p:nvSpPr>
              <p:cNvPr id="293" name="Hypothesis 3: direct influence and network size…"/>
              <p:cNvSpPr txBox="1">
                <a:spLocks noGrp="1" noRot="1" noChangeAspect="1" noMove="1" noResize="1" noEditPoints="1" noAdjustHandles="1" noChangeArrowheads="1" noChangeShapeType="1" noTextEdit="1"/>
              </p:cNvSpPr>
              <p:nvPr>
                <p:ph type="body" sz="half" idx="4294967295"/>
              </p:nvPr>
            </p:nvSpPr>
            <p:spPr>
              <a:xfrm>
                <a:off x="2812186" y="602037"/>
                <a:ext cx="6289291" cy="1727203"/>
              </a:xfrm>
              <a:prstGeom prst="rect">
                <a:avLst/>
              </a:prstGeom>
              <a:blipFill>
                <a:blip r:embed="rId2"/>
                <a:stretch>
                  <a:fillRect t="-18978" b="-76642"/>
                </a:stretch>
              </a:blipFill>
            </p:spPr>
            <p:txBody>
              <a:bodyPr/>
              <a:lstStyle/>
              <a:p>
                <a:r>
                  <a:rPr lang="en-US">
                    <a:noFill/>
                  </a:rPr>
                  <a:t> </a:t>
                </a:r>
              </a:p>
            </p:txBody>
          </p:sp>
        </mc:Fallback>
      </mc:AlternateContent>
      <p:sp>
        <p:nvSpPr>
          <p:cNvPr id="265" name="Oval 264">
            <a:extLst>
              <a:ext uri="{FF2B5EF4-FFF2-40B4-BE49-F238E27FC236}">
                <a16:creationId xmlns:a16="http://schemas.microsoft.com/office/drawing/2014/main" id="{9DD88FE0-CBE1-4846-B694-B77BE6581566}"/>
              </a:ext>
            </a:extLst>
          </p:cNvPr>
          <p:cNvSpPr/>
          <p:nvPr/>
        </p:nvSpPr>
        <p:spPr>
          <a:xfrm rot="5400000">
            <a:off x="2906316" y="2317044"/>
            <a:ext cx="690525" cy="687943"/>
          </a:xfrm>
          <a:prstGeom prst="ellipse">
            <a:avLst/>
          </a:prstGeom>
          <a:gradFill rotWithShape="1">
            <a:gsLst>
              <a:gs pos="0">
                <a:srgbClr val="808DA0">
                  <a:shade val="70000"/>
                  <a:satMod val="150000"/>
                </a:srgbClr>
              </a:gs>
              <a:gs pos="34000">
                <a:srgbClr val="808DA0">
                  <a:shade val="70000"/>
                  <a:satMod val="140000"/>
                </a:srgbClr>
              </a:gs>
              <a:gs pos="70000">
                <a:srgbClr val="808DA0">
                  <a:tint val="100000"/>
                  <a:shade val="90000"/>
                  <a:satMod val="140000"/>
                </a:srgbClr>
              </a:gs>
              <a:gs pos="100000">
                <a:srgbClr val="808DA0">
                  <a:tint val="100000"/>
                  <a:shade val="100000"/>
                  <a:satMod val="100000"/>
                </a:srgbClr>
              </a:gs>
            </a:gsLst>
            <a:path path="circle">
              <a:fillToRect l="100000" t="100000" r="100000" b="100000"/>
            </a:path>
          </a:gradFill>
          <a:ln>
            <a:noFill/>
          </a:ln>
          <a:effectLst/>
          <a:scene3d>
            <a:camera prst="orthographicFront">
              <a:rot lat="0" lon="0" rev="0"/>
            </a:camera>
            <a:lightRig rig="balanced" dir="t">
              <a:rot lat="0" lon="0" rev="5100000"/>
            </a:lightRig>
          </a:scene3d>
          <a:sp3d contourW="6350">
            <a:bevelT w="29210" h="12700"/>
            <a:contourClr>
              <a:srgbClr val="808DA0">
                <a:shade val="30000"/>
                <a:satMod val="130000"/>
              </a:srgbClr>
            </a:contourClr>
          </a:sp3d>
        </p:spPr>
        <p:txBody>
          <a:bodyPr vert="vert270" lIns="0" tIns="0" rIns="0" bIns="0" rtlCol="0" anchor="ctr"/>
          <a:lstStyle/>
          <a:p>
            <a:pPr defTabSz="642915">
              <a:defRPr/>
            </a:pPr>
            <a:r>
              <a:rPr lang="en-US" sz="1687" i="1" dirty="0">
                <a:solidFill>
                  <a:srgbClr val="FFFFFF"/>
                </a:solidFill>
                <a:latin typeface="Times New Roman" panose="02020603050405020304" pitchFamily="18" charset="0"/>
                <a:cs typeface="Times New Roman" panose="02020603050405020304" pitchFamily="18" charset="0"/>
              </a:rPr>
              <a:t>x</a:t>
            </a:r>
            <a:r>
              <a:rPr lang="en-US" sz="1687" baseline="-25000" dirty="0">
                <a:solidFill>
                  <a:srgbClr val="FFFFFF"/>
                </a:solidFill>
                <a:latin typeface="Times New Roman" panose="02020603050405020304" pitchFamily="18" charset="0"/>
                <a:cs typeface="Times New Roman" panose="02020603050405020304" pitchFamily="18" charset="0"/>
              </a:rPr>
              <a:t>1</a:t>
            </a:r>
          </a:p>
        </p:txBody>
      </p:sp>
      <p:sp>
        <p:nvSpPr>
          <p:cNvPr id="266" name="Oval 265">
            <a:extLst>
              <a:ext uri="{FF2B5EF4-FFF2-40B4-BE49-F238E27FC236}">
                <a16:creationId xmlns:a16="http://schemas.microsoft.com/office/drawing/2014/main" id="{1F3697ED-6063-4259-9F73-F9A2781D0A16}"/>
              </a:ext>
            </a:extLst>
          </p:cNvPr>
          <p:cNvSpPr/>
          <p:nvPr/>
        </p:nvSpPr>
        <p:spPr>
          <a:xfrm rot="5400000">
            <a:off x="2906316" y="3275029"/>
            <a:ext cx="690525" cy="687943"/>
          </a:xfrm>
          <a:prstGeom prst="ellipse">
            <a:avLst/>
          </a:prstGeom>
          <a:gradFill rotWithShape="1">
            <a:gsLst>
              <a:gs pos="0">
                <a:srgbClr val="808DA0">
                  <a:shade val="70000"/>
                  <a:satMod val="150000"/>
                </a:srgbClr>
              </a:gs>
              <a:gs pos="34000">
                <a:srgbClr val="808DA0">
                  <a:shade val="70000"/>
                  <a:satMod val="140000"/>
                </a:srgbClr>
              </a:gs>
              <a:gs pos="70000">
                <a:srgbClr val="808DA0">
                  <a:tint val="100000"/>
                  <a:shade val="90000"/>
                  <a:satMod val="140000"/>
                </a:srgbClr>
              </a:gs>
              <a:gs pos="100000">
                <a:srgbClr val="808DA0">
                  <a:tint val="100000"/>
                  <a:shade val="100000"/>
                  <a:satMod val="100000"/>
                </a:srgbClr>
              </a:gs>
            </a:gsLst>
            <a:path path="circle">
              <a:fillToRect l="100000" t="100000" r="100000" b="100000"/>
            </a:path>
          </a:gradFill>
          <a:ln>
            <a:noFill/>
          </a:ln>
          <a:effectLst/>
          <a:scene3d>
            <a:camera prst="orthographicFront">
              <a:rot lat="0" lon="0" rev="0"/>
            </a:camera>
            <a:lightRig rig="balanced" dir="t">
              <a:rot lat="0" lon="0" rev="5100000"/>
            </a:lightRig>
          </a:scene3d>
          <a:sp3d contourW="6350">
            <a:bevelT w="29210" h="12700"/>
            <a:contourClr>
              <a:srgbClr val="808DA0">
                <a:shade val="30000"/>
                <a:satMod val="130000"/>
              </a:srgbClr>
            </a:contourClr>
          </a:sp3d>
        </p:spPr>
        <p:txBody>
          <a:bodyPr vert="vert270" lIns="0" tIns="0" rIns="0" bIns="0" rtlCol="0" anchor="ctr"/>
          <a:lstStyle/>
          <a:p>
            <a:pPr defTabSz="642915">
              <a:defRPr/>
            </a:pPr>
            <a:r>
              <a:rPr lang="en-US" sz="1687" i="1" dirty="0">
                <a:solidFill>
                  <a:srgbClr val="FFFFFF"/>
                </a:solidFill>
                <a:latin typeface="Times New Roman" panose="02020603050405020304" pitchFamily="18" charset="0"/>
                <a:cs typeface="Times New Roman" panose="02020603050405020304" pitchFamily="18" charset="0"/>
              </a:rPr>
              <a:t>x</a:t>
            </a:r>
            <a:r>
              <a:rPr lang="en-US" sz="1687" baseline="-25000" dirty="0">
                <a:solidFill>
                  <a:srgbClr val="FFFFFF"/>
                </a:solidFill>
                <a:latin typeface="Times New Roman" panose="02020603050405020304" pitchFamily="18" charset="0"/>
                <a:cs typeface="Times New Roman" panose="02020603050405020304" pitchFamily="18" charset="0"/>
              </a:rPr>
              <a:t>2</a:t>
            </a:r>
          </a:p>
        </p:txBody>
      </p:sp>
      <p:sp>
        <p:nvSpPr>
          <p:cNvPr id="267" name="Oval 266">
            <a:extLst>
              <a:ext uri="{FF2B5EF4-FFF2-40B4-BE49-F238E27FC236}">
                <a16:creationId xmlns:a16="http://schemas.microsoft.com/office/drawing/2014/main" id="{C50DC917-6F0A-4325-86A7-5BD2592662B3}"/>
              </a:ext>
            </a:extLst>
          </p:cNvPr>
          <p:cNvSpPr/>
          <p:nvPr/>
        </p:nvSpPr>
        <p:spPr>
          <a:xfrm rot="5400000">
            <a:off x="2903357" y="4317798"/>
            <a:ext cx="690525" cy="687943"/>
          </a:xfrm>
          <a:prstGeom prst="ellipse">
            <a:avLst/>
          </a:prstGeom>
          <a:gradFill rotWithShape="1">
            <a:gsLst>
              <a:gs pos="0">
                <a:srgbClr val="808DA0">
                  <a:shade val="70000"/>
                  <a:satMod val="150000"/>
                </a:srgbClr>
              </a:gs>
              <a:gs pos="34000">
                <a:srgbClr val="808DA0">
                  <a:shade val="70000"/>
                  <a:satMod val="140000"/>
                </a:srgbClr>
              </a:gs>
              <a:gs pos="70000">
                <a:srgbClr val="808DA0">
                  <a:tint val="100000"/>
                  <a:shade val="90000"/>
                  <a:satMod val="140000"/>
                </a:srgbClr>
              </a:gs>
              <a:gs pos="100000">
                <a:srgbClr val="808DA0">
                  <a:tint val="100000"/>
                  <a:shade val="100000"/>
                  <a:satMod val="100000"/>
                </a:srgbClr>
              </a:gs>
            </a:gsLst>
            <a:path path="circle">
              <a:fillToRect l="100000" t="100000" r="100000" b="100000"/>
            </a:path>
          </a:gradFill>
          <a:ln>
            <a:noFill/>
          </a:ln>
          <a:effectLst/>
          <a:scene3d>
            <a:camera prst="orthographicFront">
              <a:rot lat="0" lon="0" rev="0"/>
            </a:camera>
            <a:lightRig rig="balanced" dir="t">
              <a:rot lat="0" lon="0" rev="5100000"/>
            </a:lightRig>
          </a:scene3d>
          <a:sp3d contourW="6350">
            <a:bevelT w="29210" h="12700"/>
            <a:contourClr>
              <a:srgbClr val="808DA0">
                <a:shade val="30000"/>
                <a:satMod val="130000"/>
              </a:srgbClr>
            </a:contourClr>
          </a:sp3d>
        </p:spPr>
        <p:txBody>
          <a:bodyPr vert="vert270" lIns="0" tIns="0" rIns="0" bIns="0" rtlCol="0" anchor="ctr"/>
          <a:lstStyle/>
          <a:p>
            <a:pPr defTabSz="642915">
              <a:defRPr/>
            </a:pPr>
            <a:r>
              <a:rPr lang="en-US" sz="1687" i="1" dirty="0">
                <a:solidFill>
                  <a:srgbClr val="FFFFFF"/>
                </a:solidFill>
                <a:latin typeface="Times New Roman" panose="02020603050405020304" pitchFamily="18" charset="0"/>
                <a:cs typeface="Times New Roman" panose="02020603050405020304" pitchFamily="18" charset="0"/>
              </a:rPr>
              <a:t>x</a:t>
            </a:r>
            <a:r>
              <a:rPr lang="en-US" sz="1687" baseline="-25000" dirty="0">
                <a:solidFill>
                  <a:srgbClr val="FFFFFF"/>
                </a:solidFill>
                <a:latin typeface="Times New Roman" panose="02020603050405020304" pitchFamily="18" charset="0"/>
                <a:cs typeface="Times New Roman" panose="02020603050405020304" pitchFamily="18" charset="0"/>
              </a:rPr>
              <a:t>3</a:t>
            </a:r>
          </a:p>
        </p:txBody>
      </p:sp>
      <p:sp>
        <p:nvSpPr>
          <p:cNvPr id="268" name="Oval 267">
            <a:extLst>
              <a:ext uri="{FF2B5EF4-FFF2-40B4-BE49-F238E27FC236}">
                <a16:creationId xmlns:a16="http://schemas.microsoft.com/office/drawing/2014/main" id="{4B833FDA-3B7B-446F-BC66-7B48E9FD29B8}"/>
              </a:ext>
            </a:extLst>
          </p:cNvPr>
          <p:cNvSpPr/>
          <p:nvPr/>
        </p:nvSpPr>
        <p:spPr>
          <a:xfrm rot="5400000">
            <a:off x="2903357" y="5913589"/>
            <a:ext cx="690525" cy="687943"/>
          </a:xfrm>
          <a:prstGeom prst="ellipse">
            <a:avLst/>
          </a:prstGeom>
          <a:gradFill rotWithShape="1">
            <a:gsLst>
              <a:gs pos="0">
                <a:srgbClr val="808DA0">
                  <a:shade val="70000"/>
                  <a:satMod val="150000"/>
                </a:srgbClr>
              </a:gs>
              <a:gs pos="34000">
                <a:srgbClr val="808DA0">
                  <a:shade val="70000"/>
                  <a:satMod val="140000"/>
                </a:srgbClr>
              </a:gs>
              <a:gs pos="70000">
                <a:srgbClr val="808DA0">
                  <a:tint val="100000"/>
                  <a:shade val="90000"/>
                  <a:satMod val="140000"/>
                </a:srgbClr>
              </a:gs>
              <a:gs pos="100000">
                <a:srgbClr val="808DA0">
                  <a:tint val="100000"/>
                  <a:shade val="100000"/>
                  <a:satMod val="100000"/>
                </a:srgbClr>
              </a:gs>
            </a:gsLst>
            <a:path path="circle">
              <a:fillToRect l="100000" t="100000" r="100000" b="100000"/>
            </a:path>
          </a:gradFill>
          <a:ln>
            <a:noFill/>
          </a:ln>
          <a:effectLst/>
          <a:scene3d>
            <a:camera prst="orthographicFront">
              <a:rot lat="0" lon="0" rev="0"/>
            </a:camera>
            <a:lightRig rig="balanced" dir="t">
              <a:rot lat="0" lon="0" rev="5100000"/>
            </a:lightRig>
          </a:scene3d>
          <a:sp3d contourW="6350">
            <a:bevelT w="29210" h="12700"/>
            <a:contourClr>
              <a:srgbClr val="808DA0">
                <a:shade val="30000"/>
                <a:satMod val="130000"/>
              </a:srgbClr>
            </a:contourClr>
          </a:sp3d>
        </p:spPr>
        <p:txBody>
          <a:bodyPr vert="vert270" lIns="0" tIns="0" rIns="0" bIns="0" rtlCol="0" anchor="ctr"/>
          <a:lstStyle/>
          <a:p>
            <a:pPr defTabSz="642915">
              <a:defRPr/>
            </a:pPr>
            <a:r>
              <a:rPr lang="en-US" sz="1687" i="1" dirty="0" err="1">
                <a:solidFill>
                  <a:srgbClr val="FFFFFF"/>
                </a:solidFill>
                <a:latin typeface="Times New Roman" panose="02020603050405020304" pitchFamily="18" charset="0"/>
                <a:cs typeface="Times New Roman" panose="02020603050405020304" pitchFamily="18" charset="0"/>
              </a:rPr>
              <a:t>x</a:t>
            </a:r>
            <a:r>
              <a:rPr lang="en-US" sz="1687" i="1" baseline="-25000" dirty="0" err="1">
                <a:solidFill>
                  <a:srgbClr val="FFFFFF"/>
                </a:solidFill>
                <a:latin typeface="Times New Roman" panose="02020603050405020304" pitchFamily="18" charset="0"/>
                <a:cs typeface="Times New Roman" panose="02020603050405020304" pitchFamily="18" charset="0"/>
              </a:rPr>
              <a:t>A</a:t>
            </a:r>
            <a:endParaRPr lang="en-US" sz="1687" i="1" baseline="-25000" dirty="0">
              <a:solidFill>
                <a:srgbClr val="FFFFFF"/>
              </a:solidFill>
              <a:latin typeface="Times New Roman" panose="02020603050405020304" pitchFamily="18" charset="0"/>
              <a:cs typeface="Times New Roman" panose="02020603050405020304" pitchFamily="18" charset="0"/>
            </a:endParaRPr>
          </a:p>
        </p:txBody>
      </p:sp>
      <p:cxnSp>
        <p:nvCxnSpPr>
          <p:cNvPr id="275" name="Straight Arrow Connector 274">
            <a:extLst>
              <a:ext uri="{FF2B5EF4-FFF2-40B4-BE49-F238E27FC236}">
                <a16:creationId xmlns:a16="http://schemas.microsoft.com/office/drawing/2014/main" id="{8F3B6400-FB5B-4F76-A5E7-0A525AB5550B}"/>
              </a:ext>
            </a:extLst>
          </p:cNvPr>
          <p:cNvCxnSpPr>
            <a:cxnSpLocks/>
            <a:stCxn id="265" idx="0"/>
            <a:endCxn id="269" idx="4"/>
          </p:cNvCxnSpPr>
          <p:nvPr/>
        </p:nvCxnSpPr>
        <p:spPr>
          <a:xfrm>
            <a:off x="3595550" y="2661015"/>
            <a:ext cx="1925802" cy="650458"/>
          </a:xfrm>
          <a:prstGeom prst="straightConnector1">
            <a:avLst/>
          </a:prstGeom>
          <a:noFill/>
          <a:ln w="9525" cap="flat" cmpd="sng" algn="ctr">
            <a:solidFill>
              <a:srgbClr val="292934"/>
            </a:solidFill>
            <a:prstDash val="solid"/>
            <a:tailEnd type="arrow"/>
          </a:ln>
          <a:effectLst/>
        </p:spPr>
      </p:cxnSp>
      <p:cxnSp>
        <p:nvCxnSpPr>
          <p:cNvPr id="276" name="Straight Arrow Connector 275">
            <a:extLst>
              <a:ext uri="{FF2B5EF4-FFF2-40B4-BE49-F238E27FC236}">
                <a16:creationId xmlns:a16="http://schemas.microsoft.com/office/drawing/2014/main" id="{9C03D95F-2747-47DB-82AF-E921BE30E29C}"/>
              </a:ext>
            </a:extLst>
          </p:cNvPr>
          <p:cNvCxnSpPr>
            <a:cxnSpLocks/>
            <a:stCxn id="266" idx="0"/>
            <a:endCxn id="270" idx="4"/>
          </p:cNvCxnSpPr>
          <p:nvPr/>
        </p:nvCxnSpPr>
        <p:spPr>
          <a:xfrm>
            <a:off x="3595550" y="3619001"/>
            <a:ext cx="1925802" cy="664966"/>
          </a:xfrm>
          <a:prstGeom prst="straightConnector1">
            <a:avLst/>
          </a:prstGeom>
          <a:noFill/>
          <a:ln w="9525" cap="flat" cmpd="sng" algn="ctr">
            <a:solidFill>
              <a:srgbClr val="292934"/>
            </a:solidFill>
            <a:prstDash val="solid"/>
            <a:tailEnd type="arrow"/>
          </a:ln>
          <a:effectLst/>
        </p:spPr>
      </p:cxnSp>
      <p:cxnSp>
        <p:nvCxnSpPr>
          <p:cNvPr id="277" name="Straight Arrow Connector 276">
            <a:extLst>
              <a:ext uri="{FF2B5EF4-FFF2-40B4-BE49-F238E27FC236}">
                <a16:creationId xmlns:a16="http://schemas.microsoft.com/office/drawing/2014/main" id="{3DC4306C-B7EF-44A4-91C4-995A53FF801E}"/>
              </a:ext>
            </a:extLst>
          </p:cNvPr>
          <p:cNvCxnSpPr>
            <a:cxnSpLocks/>
            <a:stCxn id="268" idx="0"/>
            <a:endCxn id="271" idx="4"/>
          </p:cNvCxnSpPr>
          <p:nvPr/>
        </p:nvCxnSpPr>
        <p:spPr>
          <a:xfrm flipV="1">
            <a:off x="3592591" y="5846144"/>
            <a:ext cx="1928274" cy="411416"/>
          </a:xfrm>
          <a:prstGeom prst="straightConnector1">
            <a:avLst/>
          </a:prstGeom>
          <a:noFill/>
          <a:ln w="9525" cap="flat" cmpd="sng" algn="ctr">
            <a:solidFill>
              <a:srgbClr val="292934"/>
            </a:solidFill>
            <a:prstDash val="solid"/>
            <a:tailEnd type="arrow"/>
          </a:ln>
          <a:effectLst/>
        </p:spPr>
      </p:cxnSp>
      <p:sp>
        <p:nvSpPr>
          <p:cNvPr id="278" name="TextBox 277">
            <a:extLst>
              <a:ext uri="{FF2B5EF4-FFF2-40B4-BE49-F238E27FC236}">
                <a16:creationId xmlns:a16="http://schemas.microsoft.com/office/drawing/2014/main" id="{84F69C00-6B51-4ACF-967E-A18311F0F23F}"/>
              </a:ext>
            </a:extLst>
          </p:cNvPr>
          <p:cNvSpPr txBox="1"/>
          <p:nvPr/>
        </p:nvSpPr>
        <p:spPr>
          <a:xfrm>
            <a:off x="5557865" y="4557235"/>
            <a:ext cx="530915" cy="707767"/>
          </a:xfrm>
          <a:prstGeom prst="rect">
            <a:avLst/>
          </a:prstGeom>
          <a:noFill/>
        </p:spPr>
        <p:txBody>
          <a:bodyPr vert="vert270" wrap="square" rtlCol="0">
            <a:spAutoFit/>
          </a:bodyPr>
          <a:lstStyle/>
          <a:p>
            <a:pPr defTabSz="642915"/>
            <a:r>
              <a:rPr lang="en-US" sz="2250" b="1" dirty="0">
                <a:solidFill>
                  <a:srgbClr val="292934"/>
                </a:solidFill>
                <a:latin typeface="Times New Roman" panose="02020603050405020304" pitchFamily="18" charset="0"/>
                <a:cs typeface="Times New Roman" panose="02020603050405020304" pitchFamily="18" charset="0"/>
              </a:rPr>
              <a:t>…</a:t>
            </a:r>
          </a:p>
        </p:txBody>
      </p:sp>
      <p:sp>
        <p:nvSpPr>
          <p:cNvPr id="279" name="TextBox 278">
            <a:extLst>
              <a:ext uri="{FF2B5EF4-FFF2-40B4-BE49-F238E27FC236}">
                <a16:creationId xmlns:a16="http://schemas.microsoft.com/office/drawing/2014/main" id="{7DFFD2EF-012F-47BA-B7CF-E83F19D46D1F}"/>
              </a:ext>
            </a:extLst>
          </p:cNvPr>
          <p:cNvSpPr txBox="1"/>
          <p:nvPr/>
        </p:nvSpPr>
        <p:spPr>
          <a:xfrm>
            <a:off x="8221198" y="4554840"/>
            <a:ext cx="530915" cy="707767"/>
          </a:xfrm>
          <a:prstGeom prst="rect">
            <a:avLst/>
          </a:prstGeom>
          <a:noFill/>
        </p:spPr>
        <p:txBody>
          <a:bodyPr vert="vert270" wrap="square" rtlCol="0">
            <a:spAutoFit/>
          </a:bodyPr>
          <a:lstStyle/>
          <a:p>
            <a:pPr defTabSz="642915"/>
            <a:r>
              <a:rPr lang="en-US" sz="2250" b="1" dirty="0">
                <a:solidFill>
                  <a:srgbClr val="292934"/>
                </a:solidFill>
                <a:latin typeface="Times New Roman" panose="02020603050405020304" pitchFamily="18" charset="0"/>
                <a:cs typeface="Times New Roman" panose="02020603050405020304" pitchFamily="18" charset="0"/>
              </a:rPr>
              <a:t>…</a:t>
            </a:r>
          </a:p>
        </p:txBody>
      </p:sp>
      <p:cxnSp>
        <p:nvCxnSpPr>
          <p:cNvPr id="280" name="Straight Arrow Connector 279">
            <a:extLst>
              <a:ext uri="{FF2B5EF4-FFF2-40B4-BE49-F238E27FC236}">
                <a16:creationId xmlns:a16="http://schemas.microsoft.com/office/drawing/2014/main" id="{42E3BE2E-6366-4F4E-BB74-12E6A6D3A105}"/>
              </a:ext>
            </a:extLst>
          </p:cNvPr>
          <p:cNvCxnSpPr>
            <a:cxnSpLocks/>
            <a:stCxn id="266" idx="0"/>
            <a:endCxn id="269" idx="4"/>
          </p:cNvCxnSpPr>
          <p:nvPr/>
        </p:nvCxnSpPr>
        <p:spPr>
          <a:xfrm flipV="1">
            <a:off x="3595550" y="3311473"/>
            <a:ext cx="1925802" cy="307527"/>
          </a:xfrm>
          <a:prstGeom prst="straightConnector1">
            <a:avLst/>
          </a:prstGeom>
          <a:noFill/>
          <a:ln w="9525" cap="flat" cmpd="sng" algn="ctr">
            <a:solidFill>
              <a:srgbClr val="292934"/>
            </a:solidFill>
            <a:prstDash val="solid"/>
            <a:tailEnd type="arrow"/>
          </a:ln>
          <a:effectLst/>
        </p:spPr>
      </p:cxnSp>
      <p:cxnSp>
        <p:nvCxnSpPr>
          <p:cNvPr id="281" name="Straight Arrow Connector 280">
            <a:extLst>
              <a:ext uri="{FF2B5EF4-FFF2-40B4-BE49-F238E27FC236}">
                <a16:creationId xmlns:a16="http://schemas.microsoft.com/office/drawing/2014/main" id="{B5E87E55-0309-4CAB-AA51-2C43E93B1D18}"/>
              </a:ext>
            </a:extLst>
          </p:cNvPr>
          <p:cNvCxnSpPr>
            <a:cxnSpLocks/>
            <a:stCxn id="265" idx="0"/>
            <a:endCxn id="270" idx="4"/>
          </p:cNvCxnSpPr>
          <p:nvPr/>
        </p:nvCxnSpPr>
        <p:spPr>
          <a:xfrm>
            <a:off x="3595550" y="2661015"/>
            <a:ext cx="1925802" cy="1622952"/>
          </a:xfrm>
          <a:prstGeom prst="straightConnector1">
            <a:avLst/>
          </a:prstGeom>
          <a:noFill/>
          <a:ln w="9525" cap="flat" cmpd="sng" algn="ctr">
            <a:solidFill>
              <a:srgbClr val="292934"/>
            </a:solidFill>
            <a:prstDash val="solid"/>
            <a:tailEnd type="arrow"/>
          </a:ln>
          <a:effectLst/>
        </p:spPr>
      </p:cxnSp>
      <p:cxnSp>
        <p:nvCxnSpPr>
          <p:cNvPr id="282" name="Straight Arrow Connector 281">
            <a:extLst>
              <a:ext uri="{FF2B5EF4-FFF2-40B4-BE49-F238E27FC236}">
                <a16:creationId xmlns:a16="http://schemas.microsoft.com/office/drawing/2014/main" id="{181DBC5F-8D90-40CB-9908-5D1D8873CDDA}"/>
              </a:ext>
            </a:extLst>
          </p:cNvPr>
          <p:cNvCxnSpPr>
            <a:cxnSpLocks/>
            <a:stCxn id="265" idx="0"/>
            <a:endCxn id="271" idx="4"/>
          </p:cNvCxnSpPr>
          <p:nvPr/>
        </p:nvCxnSpPr>
        <p:spPr>
          <a:xfrm>
            <a:off x="3595550" y="2661016"/>
            <a:ext cx="1925315" cy="3185129"/>
          </a:xfrm>
          <a:prstGeom prst="straightConnector1">
            <a:avLst/>
          </a:prstGeom>
          <a:noFill/>
          <a:ln w="9525" cap="flat" cmpd="sng" algn="ctr">
            <a:solidFill>
              <a:srgbClr val="292934"/>
            </a:solidFill>
            <a:prstDash val="solid"/>
            <a:tailEnd type="arrow"/>
          </a:ln>
          <a:effectLst/>
        </p:spPr>
      </p:cxnSp>
      <p:cxnSp>
        <p:nvCxnSpPr>
          <p:cNvPr id="283" name="Straight Arrow Connector 282">
            <a:extLst>
              <a:ext uri="{FF2B5EF4-FFF2-40B4-BE49-F238E27FC236}">
                <a16:creationId xmlns:a16="http://schemas.microsoft.com/office/drawing/2014/main" id="{E50DDA52-FFD4-4EA1-B58D-F4E4AA28E69F}"/>
              </a:ext>
            </a:extLst>
          </p:cNvPr>
          <p:cNvCxnSpPr>
            <a:cxnSpLocks/>
            <a:stCxn id="267" idx="0"/>
            <a:endCxn id="269" idx="4"/>
          </p:cNvCxnSpPr>
          <p:nvPr/>
        </p:nvCxnSpPr>
        <p:spPr>
          <a:xfrm flipV="1">
            <a:off x="3592591" y="3311474"/>
            <a:ext cx="1928760" cy="1350296"/>
          </a:xfrm>
          <a:prstGeom prst="straightConnector1">
            <a:avLst/>
          </a:prstGeom>
          <a:noFill/>
          <a:ln w="9525" cap="flat" cmpd="sng" algn="ctr">
            <a:solidFill>
              <a:srgbClr val="292934"/>
            </a:solidFill>
            <a:prstDash val="solid"/>
            <a:tailEnd type="arrow"/>
          </a:ln>
          <a:effectLst/>
        </p:spPr>
      </p:cxnSp>
      <p:cxnSp>
        <p:nvCxnSpPr>
          <p:cNvPr id="284" name="Straight Arrow Connector 283">
            <a:extLst>
              <a:ext uri="{FF2B5EF4-FFF2-40B4-BE49-F238E27FC236}">
                <a16:creationId xmlns:a16="http://schemas.microsoft.com/office/drawing/2014/main" id="{454E5060-F6D7-48B3-9D49-91A00B07ED6E}"/>
              </a:ext>
            </a:extLst>
          </p:cNvPr>
          <p:cNvCxnSpPr>
            <a:cxnSpLocks/>
            <a:stCxn id="268" idx="0"/>
            <a:endCxn id="270" idx="4"/>
          </p:cNvCxnSpPr>
          <p:nvPr/>
        </p:nvCxnSpPr>
        <p:spPr>
          <a:xfrm flipV="1">
            <a:off x="3592591" y="4283967"/>
            <a:ext cx="1928760" cy="1973593"/>
          </a:xfrm>
          <a:prstGeom prst="straightConnector1">
            <a:avLst/>
          </a:prstGeom>
          <a:noFill/>
          <a:ln w="9525" cap="flat" cmpd="sng" algn="ctr">
            <a:solidFill>
              <a:srgbClr val="292934"/>
            </a:solidFill>
            <a:prstDash val="solid"/>
            <a:tailEnd type="arrow"/>
          </a:ln>
          <a:effectLst/>
        </p:spPr>
      </p:cxnSp>
      <p:cxnSp>
        <p:nvCxnSpPr>
          <p:cNvPr id="285" name="Straight Arrow Connector 284">
            <a:extLst>
              <a:ext uri="{FF2B5EF4-FFF2-40B4-BE49-F238E27FC236}">
                <a16:creationId xmlns:a16="http://schemas.microsoft.com/office/drawing/2014/main" id="{76A21FC0-A6CC-479D-9C22-4AF07B97D685}"/>
              </a:ext>
            </a:extLst>
          </p:cNvPr>
          <p:cNvCxnSpPr>
            <a:cxnSpLocks/>
            <a:stCxn id="268" idx="0"/>
            <a:endCxn id="269" idx="4"/>
          </p:cNvCxnSpPr>
          <p:nvPr/>
        </p:nvCxnSpPr>
        <p:spPr>
          <a:xfrm flipV="1">
            <a:off x="3592591" y="3311473"/>
            <a:ext cx="1928760" cy="2946087"/>
          </a:xfrm>
          <a:prstGeom prst="straightConnector1">
            <a:avLst/>
          </a:prstGeom>
          <a:noFill/>
          <a:ln w="9525" cap="flat" cmpd="sng" algn="ctr">
            <a:solidFill>
              <a:srgbClr val="292934"/>
            </a:solidFill>
            <a:prstDash val="solid"/>
            <a:tailEnd type="arrow"/>
          </a:ln>
          <a:effectLst/>
        </p:spPr>
      </p:cxnSp>
      <p:cxnSp>
        <p:nvCxnSpPr>
          <p:cNvPr id="286" name="Straight Arrow Connector 285">
            <a:extLst>
              <a:ext uri="{FF2B5EF4-FFF2-40B4-BE49-F238E27FC236}">
                <a16:creationId xmlns:a16="http://schemas.microsoft.com/office/drawing/2014/main" id="{76BF1EE6-0067-4E89-B048-CE898B5A59E0}"/>
              </a:ext>
            </a:extLst>
          </p:cNvPr>
          <p:cNvCxnSpPr>
            <a:cxnSpLocks/>
            <a:stCxn id="267" idx="0"/>
            <a:endCxn id="270" idx="4"/>
          </p:cNvCxnSpPr>
          <p:nvPr/>
        </p:nvCxnSpPr>
        <p:spPr>
          <a:xfrm flipV="1">
            <a:off x="3592591" y="4283968"/>
            <a:ext cx="1928760" cy="377802"/>
          </a:xfrm>
          <a:prstGeom prst="straightConnector1">
            <a:avLst/>
          </a:prstGeom>
          <a:noFill/>
          <a:ln w="9525" cap="flat" cmpd="sng" algn="ctr">
            <a:solidFill>
              <a:srgbClr val="292934"/>
            </a:solidFill>
            <a:prstDash val="solid"/>
            <a:tailEnd type="arrow"/>
          </a:ln>
          <a:effectLst/>
        </p:spPr>
      </p:cxnSp>
      <p:cxnSp>
        <p:nvCxnSpPr>
          <p:cNvPr id="287" name="Straight Arrow Connector 286">
            <a:extLst>
              <a:ext uri="{FF2B5EF4-FFF2-40B4-BE49-F238E27FC236}">
                <a16:creationId xmlns:a16="http://schemas.microsoft.com/office/drawing/2014/main" id="{2B35EAEC-7C4C-4B5A-9512-2BE3559E0E9B}"/>
              </a:ext>
            </a:extLst>
          </p:cNvPr>
          <p:cNvCxnSpPr>
            <a:cxnSpLocks/>
            <a:stCxn id="267" idx="0"/>
            <a:endCxn id="271" idx="4"/>
          </p:cNvCxnSpPr>
          <p:nvPr/>
        </p:nvCxnSpPr>
        <p:spPr>
          <a:xfrm>
            <a:off x="3592591" y="4661769"/>
            <a:ext cx="1928274" cy="1184375"/>
          </a:xfrm>
          <a:prstGeom prst="straightConnector1">
            <a:avLst/>
          </a:prstGeom>
          <a:noFill/>
          <a:ln w="9525" cap="flat" cmpd="sng" algn="ctr">
            <a:solidFill>
              <a:srgbClr val="292934"/>
            </a:solidFill>
            <a:prstDash val="solid"/>
            <a:tailEnd type="arrow"/>
          </a:ln>
          <a:effectLst/>
        </p:spPr>
      </p:cxnSp>
      <p:cxnSp>
        <p:nvCxnSpPr>
          <p:cNvPr id="552" name="Straight Arrow Connector 551">
            <a:extLst>
              <a:ext uri="{FF2B5EF4-FFF2-40B4-BE49-F238E27FC236}">
                <a16:creationId xmlns:a16="http://schemas.microsoft.com/office/drawing/2014/main" id="{54AE2072-5EE7-49F1-84C1-99884E9021B3}"/>
              </a:ext>
            </a:extLst>
          </p:cNvPr>
          <p:cNvCxnSpPr>
            <a:cxnSpLocks/>
            <a:stCxn id="266" idx="0"/>
            <a:endCxn id="271" idx="4"/>
          </p:cNvCxnSpPr>
          <p:nvPr/>
        </p:nvCxnSpPr>
        <p:spPr>
          <a:xfrm>
            <a:off x="3595550" y="3619001"/>
            <a:ext cx="1925315" cy="2227144"/>
          </a:xfrm>
          <a:prstGeom prst="straightConnector1">
            <a:avLst/>
          </a:prstGeom>
          <a:noFill/>
          <a:ln w="9525" cap="flat" cmpd="sng" algn="ctr">
            <a:solidFill>
              <a:srgbClr val="292934"/>
            </a:solidFill>
            <a:prstDash val="solid"/>
            <a:tailEnd type="arrow"/>
          </a:ln>
          <a:effectLst/>
        </p:spPr>
      </p:cxnSp>
      <p:sp>
        <p:nvSpPr>
          <p:cNvPr id="62" name="TextBox 61">
            <a:extLst>
              <a:ext uri="{FF2B5EF4-FFF2-40B4-BE49-F238E27FC236}">
                <a16:creationId xmlns:a16="http://schemas.microsoft.com/office/drawing/2014/main" id="{84F69C00-6B51-4ACF-967E-A18311F0F23F}"/>
              </a:ext>
            </a:extLst>
          </p:cNvPr>
          <p:cNvSpPr txBox="1"/>
          <p:nvPr/>
        </p:nvSpPr>
        <p:spPr>
          <a:xfrm>
            <a:off x="2922834" y="4955087"/>
            <a:ext cx="530915" cy="707767"/>
          </a:xfrm>
          <a:prstGeom prst="rect">
            <a:avLst/>
          </a:prstGeom>
          <a:noFill/>
        </p:spPr>
        <p:txBody>
          <a:bodyPr vert="vert270" wrap="square" rtlCol="0">
            <a:spAutoFit/>
          </a:bodyPr>
          <a:lstStyle/>
          <a:p>
            <a:pPr defTabSz="642915"/>
            <a:r>
              <a:rPr lang="en-US" sz="2250" b="1" dirty="0">
                <a:solidFill>
                  <a:srgbClr val="292934"/>
                </a:solidFill>
                <a:latin typeface="Times New Roman" panose="02020603050405020304" pitchFamily="18" charset="0"/>
                <a:cs typeface="Times New Roman" panose="02020603050405020304" pitchFamily="18" charset="0"/>
              </a:rPr>
              <a:t>…</a:t>
            </a:r>
          </a:p>
        </p:txBody>
      </p:sp>
      <p:pic>
        <p:nvPicPr>
          <p:cNvPr id="68" name="Arizona logo.jpg" descr="Arizona logo.jpg">
            <a:extLst>
              <a:ext uri="{FF2B5EF4-FFF2-40B4-BE49-F238E27FC236}">
                <a16:creationId xmlns:a16="http://schemas.microsoft.com/office/drawing/2014/main" id="{8CFF57DF-9A72-7747-ABE1-A09F7A75B79B}"/>
              </a:ext>
            </a:extLst>
          </p:cNvPr>
          <p:cNvPicPr>
            <a:picLocks noChangeAspect="1"/>
          </p:cNvPicPr>
          <p:nvPr/>
        </p:nvPicPr>
        <p:blipFill>
          <a:blip r:embed="rId3"/>
          <a:stretch>
            <a:fillRect/>
          </a:stretch>
        </p:blipFill>
        <p:spPr>
          <a:xfrm>
            <a:off x="8440621" y="6382258"/>
            <a:ext cx="1728663" cy="410306"/>
          </a:xfrm>
          <a:prstGeom prst="rect">
            <a:avLst/>
          </a:prstGeom>
          <a:ln w="12700">
            <a:miter lim="400000"/>
          </a:ln>
        </p:spPr>
      </p:pic>
      <p:pic>
        <p:nvPicPr>
          <p:cNvPr id="69" name="eller.gif" descr="eller.gif">
            <a:extLst>
              <a:ext uri="{FF2B5EF4-FFF2-40B4-BE49-F238E27FC236}">
                <a16:creationId xmlns:a16="http://schemas.microsoft.com/office/drawing/2014/main" id="{2C2042BB-F8C1-A343-9187-B65ADD32DD61}"/>
              </a:ext>
            </a:extLst>
          </p:cNvPr>
          <p:cNvPicPr>
            <a:picLocks noChangeAspect="1"/>
          </p:cNvPicPr>
          <p:nvPr/>
        </p:nvPicPr>
        <p:blipFill>
          <a:blip r:embed="rId4"/>
          <a:stretch>
            <a:fillRect/>
          </a:stretch>
        </p:blipFill>
        <p:spPr>
          <a:xfrm>
            <a:off x="10390619" y="6375183"/>
            <a:ext cx="1647567" cy="373034"/>
          </a:xfrm>
          <a:prstGeom prst="rect">
            <a:avLst/>
          </a:prstGeom>
          <a:ln w="12700">
            <a:miter lim="400000"/>
          </a:ln>
        </p:spPr>
      </p:pic>
    </p:spTree>
    <p:extLst>
      <p:ext uri="{BB962C8B-B14F-4D97-AF65-F5344CB8AC3E}">
        <p14:creationId xmlns:p14="http://schemas.microsoft.com/office/powerpoint/2010/main" val="1650585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4"/>
                                        </p:tgtEl>
                                        <p:attrNameLst>
                                          <p:attrName>style.visibility</p:attrName>
                                        </p:attrNameLst>
                                      </p:cBhvr>
                                      <p:to>
                                        <p:strVal val="visible"/>
                                      </p:to>
                                    </p:set>
                                  </p:childTnLst>
                                  <p:subTnLst>
                                    <p:set>
                                      <p:cBhvr override="childStyle">
                                        <p:cTn dur="1" fill="hold" display="0" masterRel="nextClick" afterEffect="1"/>
                                        <p:tgtEl>
                                          <p:spTgt spid="47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subTnLst>
                                    <p:set>
                                      <p:cBhvr override="childStyle">
                                        <p:cTn dur="1" fill="hold" display="0" masterRel="nextClick" afterEffect="1"/>
                                        <p:tgtEl>
                                          <p:spTgt spid="39"/>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Hypotheses (cont.)"/>
          <p:cNvSpPr txBox="1">
            <a:spLocks noGrp="1"/>
          </p:cNvSpPr>
          <p:nvPr>
            <p:ph type="title" idx="4294967295"/>
          </p:nvPr>
        </p:nvSpPr>
        <p:spPr>
          <a:xfrm>
            <a:off x="1524000" y="0"/>
            <a:ext cx="9144000" cy="710761"/>
          </a:xfrm>
          <a:prstGeom prst="rect">
            <a:avLst/>
          </a:prstGeom>
          <a:solidFill>
            <a:srgbClr val="D5D5EF"/>
          </a:solidFill>
        </p:spPr>
        <p:txBody>
          <a:bodyPr/>
          <a:lstStyle>
            <a:lvl1pPr indent="228600" algn="l">
              <a:defRPr sz="4000">
                <a:latin typeface="Calibri"/>
                <a:ea typeface="Calibri"/>
                <a:cs typeface="Calibri"/>
                <a:sym typeface="Calibri"/>
              </a:defRPr>
            </a:lvl1pPr>
          </a:lstStyle>
          <a:p>
            <a:r>
              <a:rPr lang="en-US" dirty="0">
                <a:latin typeface="Calibri" panose="020F0502020204030204" pitchFamily="34" charset="0"/>
                <a:cs typeface="Calibri" panose="020F0502020204030204" pitchFamily="34" charset="0"/>
              </a:rPr>
              <a:t>Artificial Neural Networks</a:t>
            </a:r>
            <a:endParaRPr dirty="0"/>
          </a:p>
        </p:txBody>
      </p:sp>
      <p:sp>
        <p:nvSpPr>
          <p:cNvPr id="294" name="11"/>
          <p:cNvSpPr txBox="1"/>
          <p:nvPr/>
        </p:nvSpPr>
        <p:spPr>
          <a:xfrm>
            <a:off x="10277280" y="6659098"/>
            <a:ext cx="72200" cy="266933"/>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800">
                <a:latin typeface="Calibri"/>
                <a:ea typeface="Calibri"/>
                <a:cs typeface="Calibri"/>
                <a:sym typeface="Calibri"/>
              </a:defRPr>
            </a:lvl1pPr>
          </a:lstStyle>
          <a:p>
            <a:endParaRPr sz="1266" dirty="0"/>
          </a:p>
        </p:txBody>
      </p:sp>
      <p:sp>
        <p:nvSpPr>
          <p:cNvPr id="149" name="TextBox 148">
            <a:extLst>
              <a:ext uri="{FF2B5EF4-FFF2-40B4-BE49-F238E27FC236}">
                <a16:creationId xmlns:a16="http://schemas.microsoft.com/office/drawing/2014/main" id="{6202779D-6C83-4286-89F7-0728E776045F}"/>
              </a:ext>
            </a:extLst>
          </p:cNvPr>
          <p:cNvSpPr txBox="1"/>
          <p:nvPr/>
        </p:nvSpPr>
        <p:spPr>
          <a:xfrm>
            <a:off x="3798050" y="5272958"/>
            <a:ext cx="1839839" cy="351956"/>
          </a:xfrm>
          <a:prstGeom prst="rect">
            <a:avLst/>
          </a:prstGeom>
          <a:noFill/>
        </p:spPr>
        <p:txBody>
          <a:bodyPr wrap="square" rtlCol="0">
            <a:spAutoFit/>
          </a:bodyPr>
          <a:lstStyle/>
          <a:p>
            <a:pPr defTabSz="642915"/>
            <a:r>
              <a:rPr lang="en-US" sz="1687" dirty="0">
                <a:solidFill>
                  <a:srgbClr val="292934"/>
                </a:solidFill>
                <a:latin typeface="Calibri" panose="020F0502020204030204" pitchFamily="34" charset="0"/>
                <a:cs typeface="Calibri" panose="020F0502020204030204" pitchFamily="34" charset="0"/>
              </a:rPr>
              <a:t>Hidden Nodes</a:t>
            </a:r>
          </a:p>
        </p:txBody>
      </p:sp>
      <p:sp>
        <p:nvSpPr>
          <p:cNvPr id="150" name="TextBox 149">
            <a:extLst>
              <a:ext uri="{FF2B5EF4-FFF2-40B4-BE49-F238E27FC236}">
                <a16:creationId xmlns:a16="http://schemas.microsoft.com/office/drawing/2014/main" id="{155A192A-6686-448D-8FE2-ABBF7F1DF569}"/>
              </a:ext>
            </a:extLst>
          </p:cNvPr>
          <p:cNvSpPr txBox="1"/>
          <p:nvPr/>
        </p:nvSpPr>
        <p:spPr>
          <a:xfrm>
            <a:off x="1125328" y="5922657"/>
            <a:ext cx="1746773" cy="351956"/>
          </a:xfrm>
          <a:prstGeom prst="rect">
            <a:avLst/>
          </a:prstGeom>
          <a:noFill/>
        </p:spPr>
        <p:txBody>
          <a:bodyPr wrap="square" rtlCol="0">
            <a:spAutoFit/>
          </a:bodyPr>
          <a:lstStyle/>
          <a:p>
            <a:pPr defTabSz="642915"/>
            <a:r>
              <a:rPr lang="en-US" sz="1687" dirty="0">
                <a:solidFill>
                  <a:srgbClr val="292934"/>
                </a:solidFill>
                <a:latin typeface="Calibri" panose="020F0502020204030204" pitchFamily="34" charset="0"/>
                <a:cs typeface="Calibri" panose="020F0502020204030204" pitchFamily="34" charset="0"/>
              </a:rPr>
              <a:t>Input Nodes</a:t>
            </a:r>
          </a:p>
        </p:txBody>
      </p:sp>
      <p:sp>
        <p:nvSpPr>
          <p:cNvPr id="151" name="TextBox 150">
            <a:extLst>
              <a:ext uri="{FF2B5EF4-FFF2-40B4-BE49-F238E27FC236}">
                <a16:creationId xmlns:a16="http://schemas.microsoft.com/office/drawing/2014/main" id="{B46CAD9A-E6EF-42DA-95FC-6F8C0CA31F21}"/>
              </a:ext>
            </a:extLst>
          </p:cNvPr>
          <p:cNvSpPr txBox="1"/>
          <p:nvPr/>
        </p:nvSpPr>
        <p:spPr>
          <a:xfrm>
            <a:off x="6347956" y="5218208"/>
            <a:ext cx="1855840" cy="351956"/>
          </a:xfrm>
          <a:prstGeom prst="rect">
            <a:avLst/>
          </a:prstGeom>
          <a:noFill/>
        </p:spPr>
        <p:txBody>
          <a:bodyPr wrap="square" rtlCol="0">
            <a:spAutoFit/>
          </a:bodyPr>
          <a:lstStyle/>
          <a:p>
            <a:pPr defTabSz="642915"/>
            <a:r>
              <a:rPr lang="en-US" sz="1687" dirty="0">
                <a:solidFill>
                  <a:srgbClr val="292934"/>
                </a:solidFill>
                <a:latin typeface="Calibri" panose="020F0502020204030204" pitchFamily="34" charset="0"/>
                <a:cs typeface="Calibri" panose="020F0502020204030204" pitchFamily="34" charset="0"/>
              </a:rPr>
              <a:t>Output Nodes</a:t>
            </a:r>
          </a:p>
        </p:txBody>
      </p:sp>
      <p:sp>
        <p:nvSpPr>
          <p:cNvPr id="153" name="TextBox 152">
            <a:extLst>
              <a:ext uri="{FF2B5EF4-FFF2-40B4-BE49-F238E27FC236}">
                <a16:creationId xmlns:a16="http://schemas.microsoft.com/office/drawing/2014/main" id="{85B2B10D-477E-48BB-B165-F39D6BC2B7C8}"/>
              </a:ext>
            </a:extLst>
          </p:cNvPr>
          <p:cNvSpPr txBox="1"/>
          <p:nvPr/>
        </p:nvSpPr>
        <p:spPr>
          <a:xfrm>
            <a:off x="2939727" y="5070556"/>
            <a:ext cx="912978" cy="351956"/>
          </a:xfrm>
          <a:prstGeom prst="rect">
            <a:avLst/>
          </a:prstGeom>
          <a:noFill/>
        </p:spPr>
        <p:txBody>
          <a:bodyPr wrap="square" rtlCol="0">
            <a:spAutoFit/>
          </a:bodyPr>
          <a:lstStyle/>
          <a:p>
            <a:pPr defTabSz="642915"/>
            <a:r>
              <a:rPr lang="en-US" sz="1687" i="1" dirty="0">
                <a:solidFill>
                  <a:srgbClr val="292934"/>
                </a:solidFill>
                <a:latin typeface="Times New Roman" panose="02020603050405020304" pitchFamily="18" charset="0"/>
                <a:cs typeface="Times New Roman" panose="02020603050405020304" pitchFamily="18" charset="0"/>
              </a:rPr>
              <a:t>w1</a:t>
            </a:r>
            <a:r>
              <a:rPr lang="en-US" sz="1687" i="1" baseline="-25000" dirty="0">
                <a:solidFill>
                  <a:srgbClr val="292934"/>
                </a:solidFill>
                <a:latin typeface="Times New Roman" panose="02020603050405020304" pitchFamily="18" charset="0"/>
                <a:cs typeface="Times New Roman" panose="02020603050405020304" pitchFamily="18" charset="0"/>
              </a:rPr>
              <a:t>AB</a:t>
            </a:r>
          </a:p>
        </p:txBody>
      </p:sp>
      <p:grpSp>
        <p:nvGrpSpPr>
          <p:cNvPr id="2" name="Group 1">
            <a:extLst>
              <a:ext uri="{FF2B5EF4-FFF2-40B4-BE49-F238E27FC236}">
                <a16:creationId xmlns:a16="http://schemas.microsoft.com/office/drawing/2014/main" id="{3498FEA2-90DC-4346-BBAF-6F0FD4143B3C}"/>
              </a:ext>
            </a:extLst>
          </p:cNvPr>
          <p:cNvGrpSpPr/>
          <p:nvPr/>
        </p:nvGrpSpPr>
        <p:grpSpPr>
          <a:xfrm rot="5400000">
            <a:off x="2054156" y="343189"/>
            <a:ext cx="4800457" cy="6171622"/>
            <a:chOff x="2813860" y="-432094"/>
            <a:chExt cx="5617227" cy="8832437"/>
          </a:xfrm>
        </p:grpSpPr>
        <p:sp>
          <p:nvSpPr>
            <p:cNvPr id="117" name="Oval 116">
              <a:extLst>
                <a:ext uri="{FF2B5EF4-FFF2-40B4-BE49-F238E27FC236}">
                  <a16:creationId xmlns:a16="http://schemas.microsoft.com/office/drawing/2014/main" id="{B3CB5583-82D2-4CB5-A167-A6D7B9798ADC}"/>
                </a:ext>
              </a:extLst>
            </p:cNvPr>
            <p:cNvSpPr/>
            <p:nvPr/>
          </p:nvSpPr>
          <p:spPr>
            <a:xfrm>
              <a:off x="2813860" y="7123945"/>
              <a:ext cx="1038725" cy="1276398"/>
            </a:xfrm>
            <a:prstGeom prst="ellipse">
              <a:avLst/>
            </a:prstGeom>
            <a:gradFill rotWithShape="1">
              <a:gsLst>
                <a:gs pos="0">
                  <a:srgbClr val="808DA0">
                    <a:shade val="70000"/>
                    <a:satMod val="150000"/>
                  </a:srgbClr>
                </a:gs>
                <a:gs pos="34000">
                  <a:srgbClr val="808DA0">
                    <a:shade val="70000"/>
                    <a:satMod val="140000"/>
                  </a:srgbClr>
                </a:gs>
                <a:gs pos="70000">
                  <a:srgbClr val="808DA0">
                    <a:tint val="100000"/>
                    <a:shade val="90000"/>
                    <a:satMod val="140000"/>
                  </a:srgbClr>
                </a:gs>
                <a:gs pos="100000">
                  <a:srgbClr val="808DA0">
                    <a:tint val="100000"/>
                    <a:shade val="100000"/>
                    <a:satMod val="100000"/>
                  </a:srgb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rgbClr val="808DA0">
                  <a:shade val="30000"/>
                  <a:satMod val="130000"/>
                </a:srgbClr>
              </a:contourClr>
            </a:sp3d>
          </p:spPr>
          <p:txBody>
            <a:bodyPr vert="vert270" lIns="0" tIns="0" rIns="0" bIns="0" rtlCol="0" anchor="ctr"/>
            <a:lstStyle/>
            <a:p>
              <a:pPr defTabSz="642915">
                <a:defRPr/>
              </a:pPr>
              <a:r>
                <a:rPr lang="en-US" sz="1687" i="1" dirty="0">
                  <a:solidFill>
                    <a:srgbClr val="FFFFFF"/>
                  </a:solidFill>
                  <a:latin typeface="Times New Roman" panose="02020603050405020304" pitchFamily="18" charset="0"/>
                  <a:cs typeface="Times New Roman" panose="02020603050405020304" pitchFamily="18" charset="0"/>
                </a:rPr>
                <a:t>x</a:t>
              </a:r>
              <a:r>
                <a:rPr lang="en-US" sz="1687" baseline="-25000" dirty="0">
                  <a:solidFill>
                    <a:srgbClr val="FFFFFF"/>
                  </a:solidFill>
                  <a:latin typeface="Times New Roman" panose="02020603050405020304" pitchFamily="18" charset="0"/>
                  <a:cs typeface="Times New Roman" panose="02020603050405020304" pitchFamily="18" charset="0"/>
                </a:rPr>
                <a:t>1</a:t>
              </a:r>
            </a:p>
          </p:txBody>
        </p:sp>
        <p:sp>
          <p:nvSpPr>
            <p:cNvPr id="118" name="Oval 117">
              <a:extLst>
                <a:ext uri="{FF2B5EF4-FFF2-40B4-BE49-F238E27FC236}">
                  <a16:creationId xmlns:a16="http://schemas.microsoft.com/office/drawing/2014/main" id="{8F4B3781-28BB-4395-BE2B-DC447DB69648}"/>
                </a:ext>
              </a:extLst>
            </p:cNvPr>
            <p:cNvSpPr/>
            <p:nvPr/>
          </p:nvSpPr>
          <p:spPr>
            <a:xfrm>
              <a:off x="4168417" y="7056531"/>
              <a:ext cx="1038334" cy="1276398"/>
            </a:xfrm>
            <a:prstGeom prst="ellipse">
              <a:avLst/>
            </a:prstGeom>
            <a:gradFill rotWithShape="1">
              <a:gsLst>
                <a:gs pos="0">
                  <a:srgbClr val="808DA0">
                    <a:shade val="70000"/>
                    <a:satMod val="150000"/>
                  </a:srgbClr>
                </a:gs>
                <a:gs pos="34000">
                  <a:srgbClr val="808DA0">
                    <a:shade val="70000"/>
                    <a:satMod val="140000"/>
                  </a:srgbClr>
                </a:gs>
                <a:gs pos="70000">
                  <a:srgbClr val="808DA0">
                    <a:tint val="100000"/>
                    <a:shade val="90000"/>
                    <a:satMod val="140000"/>
                  </a:srgbClr>
                </a:gs>
                <a:gs pos="100000">
                  <a:srgbClr val="808DA0">
                    <a:tint val="100000"/>
                    <a:shade val="100000"/>
                    <a:satMod val="100000"/>
                  </a:srgb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rgbClr val="808DA0">
                  <a:shade val="30000"/>
                  <a:satMod val="130000"/>
                </a:srgbClr>
              </a:contourClr>
            </a:sp3d>
          </p:spPr>
          <p:txBody>
            <a:bodyPr vert="vert270" lIns="0" tIns="0" rIns="0" bIns="0" rtlCol="0" anchor="ctr"/>
            <a:lstStyle/>
            <a:p>
              <a:pPr defTabSz="642915">
                <a:defRPr/>
              </a:pPr>
              <a:r>
                <a:rPr lang="en-US" sz="1687" i="1" dirty="0">
                  <a:solidFill>
                    <a:srgbClr val="FFFFFF"/>
                  </a:solidFill>
                  <a:latin typeface="Times New Roman" panose="02020603050405020304" pitchFamily="18" charset="0"/>
                  <a:cs typeface="Times New Roman" panose="02020603050405020304" pitchFamily="18" charset="0"/>
                </a:rPr>
                <a:t>x</a:t>
              </a:r>
              <a:r>
                <a:rPr lang="en-US" sz="1687" baseline="-25000" dirty="0">
                  <a:solidFill>
                    <a:srgbClr val="FFFFFF"/>
                  </a:solidFill>
                  <a:latin typeface="Times New Roman" panose="02020603050405020304" pitchFamily="18" charset="0"/>
                  <a:cs typeface="Times New Roman" panose="02020603050405020304" pitchFamily="18" charset="0"/>
                </a:rPr>
                <a:t>2</a:t>
              </a:r>
            </a:p>
          </p:txBody>
        </p:sp>
        <p:sp>
          <p:nvSpPr>
            <p:cNvPr id="119" name="Oval 118">
              <a:extLst>
                <a:ext uri="{FF2B5EF4-FFF2-40B4-BE49-F238E27FC236}">
                  <a16:creationId xmlns:a16="http://schemas.microsoft.com/office/drawing/2014/main" id="{2A2B8745-50B3-4FE2-9DB5-8FDEF202F9D3}"/>
                </a:ext>
              </a:extLst>
            </p:cNvPr>
            <p:cNvSpPr/>
            <p:nvPr/>
          </p:nvSpPr>
          <p:spPr>
            <a:xfrm>
              <a:off x="5605788" y="7063065"/>
              <a:ext cx="1051646" cy="1276398"/>
            </a:xfrm>
            <a:prstGeom prst="ellipse">
              <a:avLst/>
            </a:prstGeom>
            <a:gradFill rotWithShape="1">
              <a:gsLst>
                <a:gs pos="0">
                  <a:srgbClr val="808DA0">
                    <a:shade val="70000"/>
                    <a:satMod val="150000"/>
                  </a:srgbClr>
                </a:gs>
                <a:gs pos="34000">
                  <a:srgbClr val="808DA0">
                    <a:shade val="70000"/>
                    <a:satMod val="140000"/>
                  </a:srgbClr>
                </a:gs>
                <a:gs pos="70000">
                  <a:srgbClr val="808DA0">
                    <a:tint val="100000"/>
                    <a:shade val="90000"/>
                    <a:satMod val="140000"/>
                  </a:srgbClr>
                </a:gs>
                <a:gs pos="100000">
                  <a:srgbClr val="808DA0">
                    <a:tint val="100000"/>
                    <a:shade val="100000"/>
                    <a:satMod val="100000"/>
                  </a:srgb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rgbClr val="808DA0">
                  <a:shade val="30000"/>
                  <a:satMod val="130000"/>
                </a:srgbClr>
              </a:contourClr>
            </a:sp3d>
          </p:spPr>
          <p:txBody>
            <a:bodyPr vert="vert270" lIns="0" tIns="0" rIns="0" bIns="0" rtlCol="0" anchor="ctr"/>
            <a:lstStyle/>
            <a:p>
              <a:pPr defTabSz="642915">
                <a:defRPr/>
              </a:pPr>
              <a:r>
                <a:rPr lang="en-US" sz="1687" i="1" dirty="0">
                  <a:solidFill>
                    <a:srgbClr val="FFFFFF"/>
                  </a:solidFill>
                  <a:latin typeface="Times New Roman" panose="02020603050405020304" pitchFamily="18" charset="0"/>
                  <a:cs typeface="Times New Roman" panose="02020603050405020304" pitchFamily="18" charset="0"/>
                </a:rPr>
                <a:t>x</a:t>
              </a:r>
              <a:r>
                <a:rPr lang="en-US" sz="1687" baseline="-25000" dirty="0">
                  <a:solidFill>
                    <a:srgbClr val="FFFFFF"/>
                  </a:solidFill>
                  <a:latin typeface="Times New Roman" panose="02020603050405020304" pitchFamily="18" charset="0"/>
                  <a:cs typeface="Times New Roman" panose="02020603050405020304" pitchFamily="18" charset="0"/>
                </a:rPr>
                <a:t>3</a:t>
              </a:r>
            </a:p>
          </p:txBody>
        </p:sp>
        <p:sp>
          <p:nvSpPr>
            <p:cNvPr id="120" name="Oval 119">
              <a:extLst>
                <a:ext uri="{FF2B5EF4-FFF2-40B4-BE49-F238E27FC236}">
                  <a16:creationId xmlns:a16="http://schemas.microsoft.com/office/drawing/2014/main" id="{6427FC31-17E6-498E-A570-F616B71B562F}"/>
                </a:ext>
              </a:extLst>
            </p:cNvPr>
            <p:cNvSpPr/>
            <p:nvPr/>
          </p:nvSpPr>
          <p:spPr>
            <a:xfrm>
              <a:off x="7392753" y="7061211"/>
              <a:ext cx="1038334" cy="1274138"/>
            </a:xfrm>
            <a:prstGeom prst="ellipse">
              <a:avLst/>
            </a:prstGeom>
            <a:gradFill rotWithShape="1">
              <a:gsLst>
                <a:gs pos="0">
                  <a:srgbClr val="808DA0">
                    <a:shade val="70000"/>
                    <a:satMod val="150000"/>
                  </a:srgbClr>
                </a:gs>
                <a:gs pos="34000">
                  <a:srgbClr val="808DA0">
                    <a:shade val="70000"/>
                    <a:satMod val="140000"/>
                  </a:srgbClr>
                </a:gs>
                <a:gs pos="70000">
                  <a:srgbClr val="808DA0">
                    <a:tint val="100000"/>
                    <a:shade val="90000"/>
                    <a:satMod val="140000"/>
                  </a:srgbClr>
                </a:gs>
                <a:gs pos="100000">
                  <a:srgbClr val="808DA0">
                    <a:tint val="100000"/>
                    <a:shade val="100000"/>
                    <a:satMod val="100000"/>
                  </a:srgb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rgbClr val="808DA0">
                  <a:shade val="30000"/>
                  <a:satMod val="130000"/>
                </a:srgbClr>
              </a:contourClr>
            </a:sp3d>
          </p:spPr>
          <p:txBody>
            <a:bodyPr vert="vert270" lIns="0" tIns="0" rIns="0" bIns="0" rtlCol="0" anchor="ctr"/>
            <a:lstStyle/>
            <a:p>
              <a:pPr defTabSz="642915">
                <a:defRPr/>
              </a:pPr>
              <a:r>
                <a:rPr lang="en-US" sz="1687" i="1" dirty="0" err="1">
                  <a:solidFill>
                    <a:srgbClr val="FFFFFF"/>
                  </a:solidFill>
                  <a:latin typeface="Times New Roman" panose="02020603050405020304" pitchFamily="18" charset="0"/>
                  <a:cs typeface="Times New Roman" panose="02020603050405020304" pitchFamily="18" charset="0"/>
                </a:rPr>
                <a:t>x</a:t>
              </a:r>
              <a:r>
                <a:rPr lang="en-US" sz="1687" baseline="-25000" dirty="0" err="1">
                  <a:solidFill>
                    <a:srgbClr val="FFFFFF"/>
                  </a:solidFill>
                  <a:latin typeface="Times New Roman" panose="02020603050405020304" pitchFamily="18" charset="0"/>
                  <a:cs typeface="Times New Roman" panose="02020603050405020304" pitchFamily="18" charset="0"/>
                </a:rPr>
                <a:t>A</a:t>
              </a:r>
              <a:endParaRPr lang="en-US" sz="1687" baseline="-25000" dirty="0">
                <a:solidFill>
                  <a:srgbClr val="FFFFFF"/>
                </a:solidFill>
                <a:latin typeface="Times New Roman" panose="02020603050405020304" pitchFamily="18" charset="0"/>
                <a:cs typeface="Times New Roman" panose="02020603050405020304" pitchFamily="18" charset="0"/>
              </a:endParaRPr>
            </a:p>
          </p:txBody>
        </p:sp>
        <p:sp>
          <p:nvSpPr>
            <p:cNvPr id="121" name="Oval 120">
              <a:extLst>
                <a:ext uri="{FF2B5EF4-FFF2-40B4-BE49-F238E27FC236}">
                  <a16:creationId xmlns:a16="http://schemas.microsoft.com/office/drawing/2014/main" id="{9D94E2DD-28C0-4B4D-A9CD-13F31777612F}"/>
                </a:ext>
              </a:extLst>
            </p:cNvPr>
            <p:cNvSpPr/>
            <p:nvPr/>
          </p:nvSpPr>
          <p:spPr>
            <a:xfrm>
              <a:off x="3258858" y="3271859"/>
              <a:ext cx="1038334" cy="1276398"/>
            </a:xfrm>
            <a:prstGeom prst="ellipse">
              <a:avLst/>
            </a:prstGeom>
            <a:gradFill rotWithShape="1">
              <a:gsLst>
                <a:gs pos="0">
                  <a:srgbClr val="292934">
                    <a:shade val="70000"/>
                    <a:satMod val="150000"/>
                  </a:srgbClr>
                </a:gs>
                <a:gs pos="34000">
                  <a:srgbClr val="292934">
                    <a:shade val="70000"/>
                    <a:satMod val="140000"/>
                  </a:srgbClr>
                </a:gs>
                <a:gs pos="70000">
                  <a:srgbClr val="292934">
                    <a:tint val="100000"/>
                    <a:shade val="90000"/>
                    <a:satMod val="140000"/>
                  </a:srgbClr>
                </a:gs>
                <a:gs pos="100000">
                  <a:srgbClr val="292934">
                    <a:tint val="100000"/>
                    <a:shade val="100000"/>
                    <a:satMod val="100000"/>
                  </a:srgb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rgbClr val="292934">
                  <a:shade val="30000"/>
                  <a:satMod val="130000"/>
                </a:srgbClr>
              </a:contourClr>
            </a:sp3d>
          </p:spPr>
          <p:txBody>
            <a:bodyPr vert="vert270" lIns="0" tIns="0" rIns="0" bIns="0" rtlCol="0" anchor="ctr"/>
            <a:lstStyle/>
            <a:p>
              <a:pPr defTabSz="642915">
                <a:defRPr/>
              </a:pPr>
              <a:r>
                <a:rPr lang="en-US" sz="1687" i="1" dirty="0">
                  <a:solidFill>
                    <a:srgbClr val="FFFFFF"/>
                  </a:solidFill>
                  <a:latin typeface="Times New Roman" panose="02020603050405020304" pitchFamily="18" charset="0"/>
                  <a:cs typeface="Times New Roman" panose="02020603050405020304" pitchFamily="18" charset="0"/>
                </a:rPr>
                <a:t>h</a:t>
              </a:r>
              <a:r>
                <a:rPr lang="en-US" sz="1687" baseline="-25000" dirty="0">
                  <a:solidFill>
                    <a:srgbClr val="FFFFFF"/>
                  </a:solidFill>
                  <a:latin typeface="Times New Roman" panose="02020603050405020304" pitchFamily="18" charset="0"/>
                  <a:cs typeface="Times New Roman" panose="02020603050405020304" pitchFamily="18" charset="0"/>
                </a:rPr>
                <a:t>1</a:t>
              </a:r>
            </a:p>
          </p:txBody>
        </p:sp>
        <p:sp>
          <p:nvSpPr>
            <p:cNvPr id="122" name="Oval 121">
              <a:extLst>
                <a:ext uri="{FF2B5EF4-FFF2-40B4-BE49-F238E27FC236}">
                  <a16:creationId xmlns:a16="http://schemas.microsoft.com/office/drawing/2014/main" id="{C005AC20-DFB5-43F6-A49B-1FDB39200E04}"/>
                </a:ext>
              </a:extLst>
            </p:cNvPr>
            <p:cNvSpPr/>
            <p:nvPr/>
          </p:nvSpPr>
          <p:spPr>
            <a:xfrm>
              <a:off x="4633101" y="3261186"/>
              <a:ext cx="1038334" cy="1276398"/>
            </a:xfrm>
            <a:prstGeom prst="ellipse">
              <a:avLst/>
            </a:prstGeom>
            <a:gradFill rotWithShape="1">
              <a:gsLst>
                <a:gs pos="0">
                  <a:srgbClr val="292934">
                    <a:shade val="70000"/>
                    <a:satMod val="150000"/>
                  </a:srgbClr>
                </a:gs>
                <a:gs pos="34000">
                  <a:srgbClr val="292934">
                    <a:shade val="70000"/>
                    <a:satMod val="140000"/>
                  </a:srgbClr>
                </a:gs>
                <a:gs pos="70000">
                  <a:srgbClr val="292934">
                    <a:tint val="100000"/>
                    <a:shade val="90000"/>
                    <a:satMod val="140000"/>
                  </a:srgbClr>
                </a:gs>
                <a:gs pos="100000">
                  <a:srgbClr val="292934">
                    <a:tint val="100000"/>
                    <a:shade val="100000"/>
                    <a:satMod val="100000"/>
                  </a:srgb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rgbClr val="292934">
                  <a:shade val="30000"/>
                  <a:satMod val="130000"/>
                </a:srgbClr>
              </a:contourClr>
            </a:sp3d>
          </p:spPr>
          <p:txBody>
            <a:bodyPr vert="vert270" lIns="0" tIns="0" rIns="0" bIns="0" rtlCol="0" anchor="ctr"/>
            <a:lstStyle/>
            <a:p>
              <a:pPr defTabSz="642915">
                <a:defRPr/>
              </a:pPr>
              <a:r>
                <a:rPr lang="en-US" sz="1687" i="1" dirty="0">
                  <a:solidFill>
                    <a:srgbClr val="FFFFFF"/>
                  </a:solidFill>
                  <a:latin typeface="Times New Roman" panose="02020603050405020304" pitchFamily="18" charset="0"/>
                  <a:cs typeface="Times New Roman" panose="02020603050405020304" pitchFamily="18" charset="0"/>
                </a:rPr>
                <a:t>h</a:t>
              </a:r>
              <a:r>
                <a:rPr lang="en-US" sz="1687" baseline="-25000" dirty="0">
                  <a:solidFill>
                    <a:srgbClr val="FFFFFF"/>
                  </a:solidFill>
                  <a:latin typeface="Times New Roman" panose="02020603050405020304" pitchFamily="18" charset="0"/>
                  <a:cs typeface="Times New Roman" panose="02020603050405020304" pitchFamily="18" charset="0"/>
                </a:rPr>
                <a:t>2</a:t>
              </a:r>
            </a:p>
          </p:txBody>
        </p:sp>
        <p:sp>
          <p:nvSpPr>
            <p:cNvPr id="123" name="Oval 122">
              <a:extLst>
                <a:ext uri="{FF2B5EF4-FFF2-40B4-BE49-F238E27FC236}">
                  <a16:creationId xmlns:a16="http://schemas.microsoft.com/office/drawing/2014/main" id="{169F6E87-BB53-413D-BC8F-2759DE30B21B}"/>
                </a:ext>
              </a:extLst>
            </p:cNvPr>
            <p:cNvSpPr/>
            <p:nvPr/>
          </p:nvSpPr>
          <p:spPr>
            <a:xfrm>
              <a:off x="6473964" y="3232125"/>
              <a:ext cx="1038334" cy="1276398"/>
            </a:xfrm>
            <a:prstGeom prst="ellipse">
              <a:avLst/>
            </a:prstGeom>
            <a:gradFill rotWithShape="1">
              <a:gsLst>
                <a:gs pos="0">
                  <a:srgbClr val="292934">
                    <a:shade val="70000"/>
                    <a:satMod val="150000"/>
                  </a:srgbClr>
                </a:gs>
                <a:gs pos="34000">
                  <a:srgbClr val="292934">
                    <a:shade val="70000"/>
                    <a:satMod val="140000"/>
                  </a:srgbClr>
                </a:gs>
                <a:gs pos="70000">
                  <a:srgbClr val="292934">
                    <a:tint val="100000"/>
                    <a:shade val="90000"/>
                    <a:satMod val="140000"/>
                  </a:srgbClr>
                </a:gs>
                <a:gs pos="100000">
                  <a:srgbClr val="292934">
                    <a:tint val="100000"/>
                    <a:shade val="100000"/>
                    <a:satMod val="100000"/>
                  </a:srgb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rgbClr val="292934">
                  <a:shade val="30000"/>
                  <a:satMod val="130000"/>
                </a:srgbClr>
              </a:contourClr>
            </a:sp3d>
          </p:spPr>
          <p:txBody>
            <a:bodyPr vert="vert270" lIns="0" tIns="0" rIns="0" bIns="0" rtlCol="0" anchor="ctr"/>
            <a:lstStyle/>
            <a:p>
              <a:pPr defTabSz="642915">
                <a:defRPr/>
              </a:pPr>
              <a:r>
                <a:rPr lang="en-US" sz="1687" i="1" dirty="0" err="1">
                  <a:solidFill>
                    <a:srgbClr val="FFFFFF"/>
                  </a:solidFill>
                  <a:latin typeface="Times New Roman" panose="02020603050405020304" pitchFamily="18" charset="0"/>
                  <a:cs typeface="Times New Roman" panose="02020603050405020304" pitchFamily="18" charset="0"/>
                </a:rPr>
                <a:t>h</a:t>
              </a:r>
              <a:r>
                <a:rPr lang="en-US" sz="1687" baseline="-25000" dirty="0" err="1">
                  <a:solidFill>
                    <a:srgbClr val="FFFFFF"/>
                  </a:solidFill>
                  <a:latin typeface="Times New Roman" panose="02020603050405020304" pitchFamily="18" charset="0"/>
                  <a:cs typeface="Times New Roman" panose="02020603050405020304" pitchFamily="18" charset="0"/>
                </a:rPr>
                <a:t>B</a:t>
              </a:r>
              <a:endParaRPr lang="en-US" sz="1687" baseline="-25000" dirty="0">
                <a:solidFill>
                  <a:srgbClr val="FFFFFF"/>
                </a:solidFill>
                <a:latin typeface="Times New Roman" panose="02020603050405020304" pitchFamily="18" charset="0"/>
                <a:cs typeface="Times New Roman" panose="02020603050405020304" pitchFamily="18" charset="0"/>
              </a:endParaRPr>
            </a:p>
          </p:txBody>
        </p:sp>
        <p:sp>
          <p:nvSpPr>
            <p:cNvPr id="124" name="Oval 123">
              <a:extLst>
                <a:ext uri="{FF2B5EF4-FFF2-40B4-BE49-F238E27FC236}">
                  <a16:creationId xmlns:a16="http://schemas.microsoft.com/office/drawing/2014/main" id="{EAFE806C-05DF-4EAA-91C7-FE8070553F32}"/>
                </a:ext>
              </a:extLst>
            </p:cNvPr>
            <p:cNvSpPr/>
            <p:nvPr/>
          </p:nvSpPr>
          <p:spPr>
            <a:xfrm>
              <a:off x="3261846" y="-432094"/>
              <a:ext cx="1038334" cy="1276398"/>
            </a:xfrm>
            <a:prstGeom prst="ellipse">
              <a:avLst/>
            </a:prstGeom>
            <a:solidFill>
              <a:srgbClr val="0070C0"/>
            </a:solidFill>
            <a:ln>
              <a:noFill/>
            </a:ln>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rgbClr val="292934">
                  <a:shade val="30000"/>
                  <a:satMod val="130000"/>
                </a:srgbClr>
              </a:contourClr>
            </a:sp3d>
          </p:spPr>
          <p:txBody>
            <a:bodyPr vert="vert270" lIns="0" tIns="0" rIns="0" bIns="0" rtlCol="0" anchor="ctr"/>
            <a:lstStyle/>
            <a:p>
              <a:pPr defTabSz="642915">
                <a:defRPr/>
              </a:pPr>
              <a:r>
                <a:rPr lang="en-US" sz="1687" i="1" dirty="0">
                  <a:solidFill>
                    <a:srgbClr val="FFFFFF"/>
                  </a:solidFill>
                  <a:latin typeface="Times New Roman" panose="02020603050405020304" pitchFamily="18" charset="0"/>
                  <a:cs typeface="Times New Roman" panose="02020603050405020304" pitchFamily="18" charset="0"/>
                </a:rPr>
                <a:t>o</a:t>
              </a:r>
              <a:r>
                <a:rPr lang="en-US" sz="1687" baseline="-25000" dirty="0">
                  <a:solidFill>
                    <a:srgbClr val="FFFFFF"/>
                  </a:solidFill>
                  <a:latin typeface="Times New Roman" panose="02020603050405020304" pitchFamily="18" charset="0"/>
                  <a:cs typeface="Times New Roman" panose="02020603050405020304" pitchFamily="18" charset="0"/>
                </a:rPr>
                <a:t>1</a:t>
              </a:r>
            </a:p>
          </p:txBody>
        </p:sp>
        <p:sp>
          <p:nvSpPr>
            <p:cNvPr id="125" name="Oval 124">
              <a:extLst>
                <a:ext uri="{FF2B5EF4-FFF2-40B4-BE49-F238E27FC236}">
                  <a16:creationId xmlns:a16="http://schemas.microsoft.com/office/drawing/2014/main" id="{9F7B140F-2263-4A7F-88FE-8D11A3AA8FA6}"/>
                </a:ext>
              </a:extLst>
            </p:cNvPr>
            <p:cNvSpPr/>
            <p:nvPr/>
          </p:nvSpPr>
          <p:spPr>
            <a:xfrm>
              <a:off x="4627098" y="-367261"/>
              <a:ext cx="1038334" cy="1276398"/>
            </a:xfrm>
            <a:prstGeom prst="ellipse">
              <a:avLst/>
            </a:prstGeom>
            <a:solidFill>
              <a:srgbClr val="0070C0"/>
            </a:solidFill>
            <a:ln>
              <a:noFill/>
            </a:ln>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rgbClr val="292934">
                  <a:shade val="30000"/>
                  <a:satMod val="130000"/>
                </a:srgbClr>
              </a:contourClr>
            </a:sp3d>
          </p:spPr>
          <p:txBody>
            <a:bodyPr vert="vert270" lIns="0" tIns="0" rIns="0" bIns="0" rtlCol="0" anchor="ctr"/>
            <a:lstStyle/>
            <a:p>
              <a:pPr defTabSz="642915">
                <a:defRPr/>
              </a:pPr>
              <a:r>
                <a:rPr lang="en-US" sz="1687" i="1" dirty="0">
                  <a:solidFill>
                    <a:srgbClr val="FFFFFF"/>
                  </a:solidFill>
                  <a:latin typeface="Times New Roman" panose="02020603050405020304" pitchFamily="18" charset="0"/>
                  <a:cs typeface="Times New Roman" panose="02020603050405020304" pitchFamily="18" charset="0"/>
                </a:rPr>
                <a:t>o</a:t>
              </a:r>
              <a:r>
                <a:rPr lang="en-US" sz="1687" baseline="-25000" dirty="0">
                  <a:solidFill>
                    <a:srgbClr val="FFFFFF"/>
                  </a:solidFill>
                  <a:latin typeface="Times New Roman" panose="02020603050405020304" pitchFamily="18" charset="0"/>
                  <a:cs typeface="Times New Roman" panose="02020603050405020304" pitchFamily="18" charset="0"/>
                </a:rPr>
                <a:t>2</a:t>
              </a:r>
            </a:p>
          </p:txBody>
        </p:sp>
        <p:sp>
          <p:nvSpPr>
            <p:cNvPr id="126" name="Oval 125">
              <a:extLst>
                <a:ext uri="{FF2B5EF4-FFF2-40B4-BE49-F238E27FC236}">
                  <a16:creationId xmlns:a16="http://schemas.microsoft.com/office/drawing/2014/main" id="{FC0F378A-9B57-4527-A671-9CEC9F48B799}"/>
                </a:ext>
              </a:extLst>
            </p:cNvPr>
            <p:cNvSpPr/>
            <p:nvPr/>
          </p:nvSpPr>
          <p:spPr>
            <a:xfrm>
              <a:off x="6476174" y="-398962"/>
              <a:ext cx="1038334" cy="1276398"/>
            </a:xfrm>
            <a:prstGeom prst="ellipse">
              <a:avLst/>
            </a:prstGeom>
            <a:solidFill>
              <a:srgbClr val="0070C0"/>
            </a:solidFill>
            <a:ln>
              <a:noFill/>
            </a:ln>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rgbClr val="292934">
                  <a:shade val="30000"/>
                  <a:satMod val="130000"/>
                </a:srgbClr>
              </a:contourClr>
            </a:sp3d>
          </p:spPr>
          <p:txBody>
            <a:bodyPr vert="vert270" lIns="0" tIns="0" rIns="0" bIns="0" rtlCol="0" anchor="ctr"/>
            <a:lstStyle/>
            <a:p>
              <a:pPr defTabSz="642915">
                <a:defRPr/>
              </a:pPr>
              <a:r>
                <a:rPr lang="en-US" sz="1687" i="1" dirty="0" err="1">
                  <a:solidFill>
                    <a:srgbClr val="FFFFFF"/>
                  </a:solidFill>
                  <a:latin typeface="Times New Roman" panose="02020603050405020304" pitchFamily="18" charset="0"/>
                  <a:cs typeface="Times New Roman" panose="02020603050405020304" pitchFamily="18" charset="0"/>
                </a:rPr>
                <a:t>o</a:t>
              </a:r>
              <a:r>
                <a:rPr lang="en-US" sz="1687" baseline="-25000" dirty="0" err="1">
                  <a:solidFill>
                    <a:srgbClr val="FFFFFF"/>
                  </a:solidFill>
                  <a:latin typeface="Times New Roman" panose="02020603050405020304" pitchFamily="18" charset="0"/>
                  <a:cs typeface="Times New Roman" panose="02020603050405020304" pitchFamily="18" charset="0"/>
                </a:rPr>
                <a:t>C</a:t>
              </a:r>
              <a:endParaRPr lang="en-US" sz="1687" baseline="-25000" dirty="0">
                <a:solidFill>
                  <a:srgbClr val="FFFFFF"/>
                </a:solidFill>
                <a:latin typeface="Times New Roman" panose="02020603050405020304" pitchFamily="18" charset="0"/>
                <a:cs typeface="Times New Roman" panose="02020603050405020304" pitchFamily="18" charset="0"/>
              </a:endParaRPr>
            </a:p>
          </p:txBody>
        </p:sp>
        <p:cxnSp>
          <p:nvCxnSpPr>
            <p:cNvPr id="127" name="Straight Arrow Connector 126">
              <a:extLst>
                <a:ext uri="{FF2B5EF4-FFF2-40B4-BE49-F238E27FC236}">
                  <a16:creationId xmlns:a16="http://schemas.microsoft.com/office/drawing/2014/main" id="{A5C0A97E-4FB0-4284-8ADF-D9B6D9A38C21}"/>
                </a:ext>
              </a:extLst>
            </p:cNvPr>
            <p:cNvCxnSpPr>
              <a:cxnSpLocks/>
              <a:stCxn id="117" idx="0"/>
              <a:endCxn id="121" idx="4"/>
            </p:cNvCxnSpPr>
            <p:nvPr/>
          </p:nvCxnSpPr>
          <p:spPr>
            <a:xfrm rot="16200000">
              <a:off x="2267780" y="5613700"/>
              <a:ext cx="2575688" cy="444802"/>
            </a:xfrm>
            <a:prstGeom prst="straightConnector1">
              <a:avLst/>
            </a:prstGeom>
            <a:noFill/>
            <a:ln w="28575" cap="flat" cmpd="sng" algn="ctr">
              <a:solidFill>
                <a:srgbClr val="292934"/>
              </a:solidFill>
              <a:prstDash val="solid"/>
              <a:tailEnd type="arrow"/>
            </a:ln>
            <a:effectLst/>
          </p:spPr>
        </p:cxnSp>
        <p:cxnSp>
          <p:nvCxnSpPr>
            <p:cNvPr id="128" name="Straight Arrow Connector 127">
              <a:extLst>
                <a:ext uri="{FF2B5EF4-FFF2-40B4-BE49-F238E27FC236}">
                  <a16:creationId xmlns:a16="http://schemas.microsoft.com/office/drawing/2014/main" id="{2A0F4821-E1C7-421C-812B-3EE843C98586}"/>
                </a:ext>
              </a:extLst>
            </p:cNvPr>
            <p:cNvCxnSpPr>
              <a:cxnSpLocks/>
              <a:stCxn id="117" idx="0"/>
              <a:endCxn id="122" idx="4"/>
            </p:cNvCxnSpPr>
            <p:nvPr/>
          </p:nvCxnSpPr>
          <p:spPr>
            <a:xfrm rot="16200000">
              <a:off x="2949565" y="4921242"/>
              <a:ext cx="2586361" cy="1819044"/>
            </a:xfrm>
            <a:prstGeom prst="straightConnector1">
              <a:avLst/>
            </a:prstGeom>
            <a:noFill/>
            <a:ln w="28575" cap="flat" cmpd="sng" algn="ctr">
              <a:solidFill>
                <a:srgbClr val="292934"/>
              </a:solidFill>
              <a:prstDash val="solid"/>
              <a:tailEnd type="arrow"/>
            </a:ln>
            <a:effectLst/>
          </p:spPr>
        </p:cxnSp>
        <p:cxnSp>
          <p:nvCxnSpPr>
            <p:cNvPr id="129" name="Straight Arrow Connector 128">
              <a:extLst>
                <a:ext uri="{FF2B5EF4-FFF2-40B4-BE49-F238E27FC236}">
                  <a16:creationId xmlns:a16="http://schemas.microsoft.com/office/drawing/2014/main" id="{C55D4CAB-DD45-4DA5-B4DA-3679180E4D0C}"/>
                </a:ext>
              </a:extLst>
            </p:cNvPr>
            <p:cNvCxnSpPr>
              <a:cxnSpLocks/>
              <a:stCxn id="117" idx="0"/>
              <a:endCxn id="123" idx="4"/>
            </p:cNvCxnSpPr>
            <p:nvPr/>
          </p:nvCxnSpPr>
          <p:spPr>
            <a:xfrm rot="16200000">
              <a:off x="3855466" y="3986280"/>
              <a:ext cx="2615421" cy="3659908"/>
            </a:xfrm>
            <a:prstGeom prst="straightConnector1">
              <a:avLst/>
            </a:prstGeom>
            <a:noFill/>
            <a:ln w="28575" cap="flat" cmpd="sng" algn="ctr">
              <a:solidFill>
                <a:srgbClr val="292934"/>
              </a:solidFill>
              <a:prstDash val="solid"/>
              <a:tailEnd type="arrow"/>
            </a:ln>
            <a:effectLst/>
          </p:spPr>
        </p:cxnSp>
        <p:sp>
          <p:nvSpPr>
            <p:cNvPr id="130" name="TextBox 129">
              <a:extLst>
                <a:ext uri="{FF2B5EF4-FFF2-40B4-BE49-F238E27FC236}">
                  <a16:creationId xmlns:a16="http://schemas.microsoft.com/office/drawing/2014/main" id="{4674DBA5-2553-48D9-B3CF-1722A6EA115D}"/>
                </a:ext>
              </a:extLst>
            </p:cNvPr>
            <p:cNvSpPr txBox="1"/>
            <p:nvPr/>
          </p:nvSpPr>
          <p:spPr>
            <a:xfrm rot="16200000">
              <a:off x="5699675" y="3718695"/>
              <a:ext cx="675645" cy="475708"/>
            </a:xfrm>
            <a:prstGeom prst="rect">
              <a:avLst/>
            </a:prstGeom>
            <a:noFill/>
          </p:spPr>
          <p:txBody>
            <a:bodyPr vert="vert270" wrap="square" rtlCol="0">
              <a:spAutoFit/>
            </a:bodyPr>
            <a:lstStyle/>
            <a:p>
              <a:pPr defTabSz="642915"/>
              <a:r>
                <a:rPr lang="en-US" sz="2250" b="1" dirty="0">
                  <a:solidFill>
                    <a:srgbClr val="292934"/>
                  </a:solidFill>
                  <a:latin typeface="Times New Roman" panose="02020603050405020304" pitchFamily="18" charset="0"/>
                  <a:cs typeface="Times New Roman" panose="02020603050405020304" pitchFamily="18" charset="0"/>
                </a:rPr>
                <a:t>…</a:t>
              </a:r>
            </a:p>
          </p:txBody>
        </p:sp>
        <p:sp>
          <p:nvSpPr>
            <p:cNvPr id="131" name="TextBox 130">
              <a:extLst>
                <a:ext uri="{FF2B5EF4-FFF2-40B4-BE49-F238E27FC236}">
                  <a16:creationId xmlns:a16="http://schemas.microsoft.com/office/drawing/2014/main" id="{9B1CF4B6-C3DA-4034-9D78-08719361FAD8}"/>
                </a:ext>
              </a:extLst>
            </p:cNvPr>
            <p:cNvSpPr txBox="1"/>
            <p:nvPr/>
          </p:nvSpPr>
          <p:spPr>
            <a:xfrm rot="16200000">
              <a:off x="5685877" y="69341"/>
              <a:ext cx="675645" cy="475708"/>
            </a:xfrm>
            <a:prstGeom prst="rect">
              <a:avLst/>
            </a:prstGeom>
            <a:noFill/>
          </p:spPr>
          <p:txBody>
            <a:bodyPr vert="vert270" wrap="square" rtlCol="0">
              <a:spAutoFit/>
            </a:bodyPr>
            <a:lstStyle/>
            <a:p>
              <a:pPr defTabSz="642915"/>
              <a:r>
                <a:rPr lang="en-US" sz="2250" b="1" dirty="0">
                  <a:solidFill>
                    <a:srgbClr val="292934"/>
                  </a:solidFill>
                  <a:latin typeface="Times New Roman" panose="02020603050405020304" pitchFamily="18" charset="0"/>
                  <a:cs typeface="Times New Roman" panose="02020603050405020304" pitchFamily="18" charset="0"/>
                </a:rPr>
                <a:t>…</a:t>
              </a:r>
            </a:p>
          </p:txBody>
        </p:sp>
        <p:cxnSp>
          <p:nvCxnSpPr>
            <p:cNvPr id="132" name="Straight Arrow Connector 131">
              <a:extLst>
                <a:ext uri="{FF2B5EF4-FFF2-40B4-BE49-F238E27FC236}">
                  <a16:creationId xmlns:a16="http://schemas.microsoft.com/office/drawing/2014/main" id="{F7269A8A-E707-48B7-882C-F5B3E37E6E2D}"/>
                </a:ext>
              </a:extLst>
            </p:cNvPr>
            <p:cNvCxnSpPr>
              <a:cxnSpLocks/>
              <a:stCxn id="118" idx="0"/>
              <a:endCxn id="121" idx="4"/>
            </p:cNvCxnSpPr>
            <p:nvPr/>
          </p:nvCxnSpPr>
          <p:spPr>
            <a:xfrm rot="16200000" flipV="1">
              <a:off x="2978668" y="5347614"/>
              <a:ext cx="2508275" cy="909559"/>
            </a:xfrm>
            <a:prstGeom prst="straightConnector1">
              <a:avLst/>
            </a:prstGeom>
            <a:noFill/>
            <a:ln w="28575" cap="flat" cmpd="sng" algn="ctr">
              <a:solidFill>
                <a:srgbClr val="292934"/>
              </a:solidFill>
              <a:prstDash val="solid"/>
              <a:tailEnd type="arrow"/>
            </a:ln>
            <a:effectLst/>
          </p:spPr>
        </p:cxnSp>
        <p:cxnSp>
          <p:nvCxnSpPr>
            <p:cNvPr id="133" name="Straight Arrow Connector 132">
              <a:extLst>
                <a:ext uri="{FF2B5EF4-FFF2-40B4-BE49-F238E27FC236}">
                  <a16:creationId xmlns:a16="http://schemas.microsoft.com/office/drawing/2014/main" id="{C3225D33-60D8-49E1-82A9-BCBD9F970841}"/>
                </a:ext>
              </a:extLst>
            </p:cNvPr>
            <p:cNvCxnSpPr>
              <a:cxnSpLocks/>
              <a:stCxn id="118" idx="0"/>
              <a:endCxn id="122" idx="4"/>
            </p:cNvCxnSpPr>
            <p:nvPr/>
          </p:nvCxnSpPr>
          <p:spPr>
            <a:xfrm rot="16200000">
              <a:off x="3660453" y="5564715"/>
              <a:ext cx="2518948" cy="464683"/>
            </a:xfrm>
            <a:prstGeom prst="straightConnector1">
              <a:avLst/>
            </a:prstGeom>
            <a:noFill/>
            <a:ln w="28575" cap="flat" cmpd="sng" algn="ctr">
              <a:solidFill>
                <a:srgbClr val="292934"/>
              </a:solidFill>
              <a:prstDash val="solid"/>
              <a:tailEnd type="arrow"/>
            </a:ln>
            <a:effectLst/>
          </p:spPr>
        </p:cxnSp>
        <p:cxnSp>
          <p:nvCxnSpPr>
            <p:cNvPr id="134" name="Straight Arrow Connector 133">
              <a:extLst>
                <a:ext uri="{FF2B5EF4-FFF2-40B4-BE49-F238E27FC236}">
                  <a16:creationId xmlns:a16="http://schemas.microsoft.com/office/drawing/2014/main" id="{7B8163F1-D629-4092-B5A6-28CFD25DB1E3}"/>
                </a:ext>
              </a:extLst>
            </p:cNvPr>
            <p:cNvCxnSpPr>
              <a:cxnSpLocks/>
              <a:stCxn id="118" idx="0"/>
              <a:endCxn id="123" idx="4"/>
            </p:cNvCxnSpPr>
            <p:nvPr/>
          </p:nvCxnSpPr>
          <p:spPr>
            <a:xfrm rot="16200000">
              <a:off x="4566354" y="4629754"/>
              <a:ext cx="2548008" cy="2305546"/>
            </a:xfrm>
            <a:prstGeom prst="straightConnector1">
              <a:avLst/>
            </a:prstGeom>
            <a:noFill/>
            <a:ln w="28575" cap="flat" cmpd="sng" algn="ctr">
              <a:solidFill>
                <a:srgbClr val="292934"/>
              </a:solidFill>
              <a:prstDash val="solid"/>
              <a:tailEnd type="arrow"/>
            </a:ln>
            <a:effectLst/>
          </p:spPr>
        </p:cxnSp>
        <p:cxnSp>
          <p:nvCxnSpPr>
            <p:cNvPr id="135" name="Straight Arrow Connector 134">
              <a:extLst>
                <a:ext uri="{FF2B5EF4-FFF2-40B4-BE49-F238E27FC236}">
                  <a16:creationId xmlns:a16="http://schemas.microsoft.com/office/drawing/2014/main" id="{A61CE7AB-1E08-4818-AF64-C62893BBB63C}"/>
                </a:ext>
              </a:extLst>
            </p:cNvPr>
            <p:cNvCxnSpPr>
              <a:cxnSpLocks/>
              <a:stCxn id="119" idx="0"/>
              <a:endCxn id="121" idx="4"/>
            </p:cNvCxnSpPr>
            <p:nvPr/>
          </p:nvCxnSpPr>
          <p:spPr>
            <a:xfrm rot="16200000" flipV="1">
              <a:off x="3697415" y="4628868"/>
              <a:ext cx="2514808" cy="2353585"/>
            </a:xfrm>
            <a:prstGeom prst="straightConnector1">
              <a:avLst/>
            </a:prstGeom>
            <a:noFill/>
            <a:ln w="28575" cap="flat" cmpd="sng" algn="ctr">
              <a:solidFill>
                <a:srgbClr val="292934"/>
              </a:solidFill>
              <a:prstDash val="solid"/>
              <a:tailEnd type="arrow"/>
            </a:ln>
            <a:effectLst/>
          </p:spPr>
        </p:cxnSp>
        <p:cxnSp>
          <p:nvCxnSpPr>
            <p:cNvPr id="136" name="Straight Arrow Connector 135">
              <a:extLst>
                <a:ext uri="{FF2B5EF4-FFF2-40B4-BE49-F238E27FC236}">
                  <a16:creationId xmlns:a16="http://schemas.microsoft.com/office/drawing/2014/main" id="{03ECDF4E-A64A-4D03-ACB5-1E12CE87C0FD}"/>
                </a:ext>
              </a:extLst>
            </p:cNvPr>
            <p:cNvCxnSpPr>
              <a:cxnSpLocks/>
              <a:stCxn id="119" idx="0"/>
              <a:endCxn id="122" idx="4"/>
            </p:cNvCxnSpPr>
            <p:nvPr/>
          </p:nvCxnSpPr>
          <p:spPr>
            <a:xfrm rot="16200000" flipV="1">
              <a:off x="4379199" y="5310652"/>
              <a:ext cx="2525481" cy="979343"/>
            </a:xfrm>
            <a:prstGeom prst="straightConnector1">
              <a:avLst/>
            </a:prstGeom>
            <a:noFill/>
            <a:ln w="28575" cap="flat" cmpd="sng" algn="ctr">
              <a:solidFill>
                <a:srgbClr val="292934"/>
              </a:solidFill>
              <a:prstDash val="solid"/>
              <a:tailEnd type="arrow"/>
            </a:ln>
            <a:effectLst/>
          </p:spPr>
        </p:cxnSp>
        <p:cxnSp>
          <p:nvCxnSpPr>
            <p:cNvPr id="137" name="Straight Arrow Connector 136">
              <a:extLst>
                <a:ext uri="{FF2B5EF4-FFF2-40B4-BE49-F238E27FC236}">
                  <a16:creationId xmlns:a16="http://schemas.microsoft.com/office/drawing/2014/main" id="{EC3B964D-58B0-4F9C-BBA6-A39EB68A41F8}"/>
                </a:ext>
              </a:extLst>
            </p:cNvPr>
            <p:cNvCxnSpPr>
              <a:cxnSpLocks/>
              <a:stCxn id="120" idx="0"/>
              <a:endCxn id="122" idx="4"/>
            </p:cNvCxnSpPr>
            <p:nvPr/>
          </p:nvCxnSpPr>
          <p:spPr>
            <a:xfrm rot="16200000" flipV="1">
              <a:off x="5270281" y="4419571"/>
              <a:ext cx="2523627" cy="2759652"/>
            </a:xfrm>
            <a:prstGeom prst="straightConnector1">
              <a:avLst/>
            </a:prstGeom>
            <a:noFill/>
            <a:ln w="28575" cap="flat" cmpd="sng" algn="ctr">
              <a:solidFill>
                <a:srgbClr val="292934"/>
              </a:solidFill>
              <a:prstDash val="solid"/>
              <a:tailEnd type="arrow"/>
            </a:ln>
            <a:effectLst/>
          </p:spPr>
        </p:cxnSp>
        <p:cxnSp>
          <p:nvCxnSpPr>
            <p:cNvPr id="138" name="Straight Arrow Connector 137">
              <a:extLst>
                <a:ext uri="{FF2B5EF4-FFF2-40B4-BE49-F238E27FC236}">
                  <a16:creationId xmlns:a16="http://schemas.microsoft.com/office/drawing/2014/main" id="{8CF01FBA-1DB8-45E6-A11B-164FB69D7359}"/>
                </a:ext>
              </a:extLst>
            </p:cNvPr>
            <p:cNvCxnSpPr>
              <a:cxnSpLocks/>
              <a:stCxn id="120" idx="0"/>
              <a:endCxn id="123" idx="4"/>
            </p:cNvCxnSpPr>
            <p:nvPr/>
          </p:nvCxnSpPr>
          <p:spPr>
            <a:xfrm rot="16200000" flipV="1">
              <a:off x="6176182" y="5325472"/>
              <a:ext cx="2552688" cy="918789"/>
            </a:xfrm>
            <a:prstGeom prst="straightConnector1">
              <a:avLst/>
            </a:prstGeom>
            <a:noFill/>
            <a:ln w="28575" cap="flat" cmpd="sng" algn="ctr">
              <a:solidFill>
                <a:srgbClr val="292934"/>
              </a:solidFill>
              <a:prstDash val="solid"/>
              <a:tailEnd type="arrow"/>
            </a:ln>
            <a:effectLst/>
          </p:spPr>
        </p:cxnSp>
        <p:cxnSp>
          <p:nvCxnSpPr>
            <p:cNvPr id="139" name="Straight Arrow Connector 138">
              <a:extLst>
                <a:ext uri="{FF2B5EF4-FFF2-40B4-BE49-F238E27FC236}">
                  <a16:creationId xmlns:a16="http://schemas.microsoft.com/office/drawing/2014/main" id="{FAAF911C-9A67-4953-A610-ABCF9E58F004}"/>
                </a:ext>
              </a:extLst>
            </p:cNvPr>
            <p:cNvCxnSpPr>
              <a:cxnSpLocks/>
              <a:stCxn id="119" idx="0"/>
              <a:endCxn id="123" idx="4"/>
            </p:cNvCxnSpPr>
            <p:nvPr/>
          </p:nvCxnSpPr>
          <p:spPr>
            <a:xfrm rot="16200000">
              <a:off x="5285100" y="5355034"/>
              <a:ext cx="2554542" cy="861520"/>
            </a:xfrm>
            <a:prstGeom prst="straightConnector1">
              <a:avLst/>
            </a:prstGeom>
            <a:noFill/>
            <a:ln w="28575" cap="flat" cmpd="sng" algn="ctr">
              <a:solidFill>
                <a:srgbClr val="292934"/>
              </a:solidFill>
              <a:prstDash val="solid"/>
              <a:tailEnd type="arrow"/>
            </a:ln>
            <a:effectLst/>
          </p:spPr>
        </p:cxnSp>
        <p:cxnSp>
          <p:nvCxnSpPr>
            <p:cNvPr id="140" name="Straight Arrow Connector 139">
              <a:extLst>
                <a:ext uri="{FF2B5EF4-FFF2-40B4-BE49-F238E27FC236}">
                  <a16:creationId xmlns:a16="http://schemas.microsoft.com/office/drawing/2014/main" id="{717D5334-34D7-4DBF-90E2-31552D79AD4A}"/>
                </a:ext>
              </a:extLst>
            </p:cNvPr>
            <p:cNvCxnSpPr>
              <a:cxnSpLocks/>
              <a:stCxn id="123" idx="0"/>
              <a:endCxn id="126" idx="4"/>
            </p:cNvCxnSpPr>
            <p:nvPr/>
          </p:nvCxnSpPr>
          <p:spPr>
            <a:xfrm rot="16200000">
              <a:off x="5816892" y="2053675"/>
              <a:ext cx="2354689" cy="2210"/>
            </a:xfrm>
            <a:prstGeom prst="straightConnector1">
              <a:avLst/>
            </a:prstGeom>
            <a:noFill/>
            <a:ln w="28575" cap="flat" cmpd="sng" algn="ctr">
              <a:solidFill>
                <a:srgbClr val="292934"/>
              </a:solidFill>
              <a:prstDash val="solid"/>
              <a:tailEnd type="arrow"/>
            </a:ln>
            <a:effectLst/>
          </p:spPr>
        </p:cxnSp>
        <p:cxnSp>
          <p:nvCxnSpPr>
            <p:cNvPr id="141" name="Straight Arrow Connector 140">
              <a:extLst>
                <a:ext uri="{FF2B5EF4-FFF2-40B4-BE49-F238E27FC236}">
                  <a16:creationId xmlns:a16="http://schemas.microsoft.com/office/drawing/2014/main" id="{ABA37F98-66E7-443E-B924-D129CF68A3F2}"/>
                </a:ext>
              </a:extLst>
            </p:cNvPr>
            <p:cNvCxnSpPr>
              <a:cxnSpLocks/>
              <a:stCxn id="123" idx="0"/>
              <a:endCxn id="125" idx="4"/>
            </p:cNvCxnSpPr>
            <p:nvPr/>
          </p:nvCxnSpPr>
          <p:spPr>
            <a:xfrm rot="16200000" flipV="1">
              <a:off x="4908205" y="1147198"/>
              <a:ext cx="2322988" cy="1846866"/>
            </a:xfrm>
            <a:prstGeom prst="straightConnector1">
              <a:avLst/>
            </a:prstGeom>
            <a:noFill/>
            <a:ln w="28575" cap="flat" cmpd="sng" algn="ctr">
              <a:solidFill>
                <a:srgbClr val="292934"/>
              </a:solidFill>
              <a:prstDash val="solid"/>
              <a:tailEnd type="arrow"/>
            </a:ln>
            <a:effectLst/>
          </p:spPr>
        </p:cxnSp>
        <p:cxnSp>
          <p:nvCxnSpPr>
            <p:cNvPr id="142" name="Straight Arrow Connector 141">
              <a:extLst>
                <a:ext uri="{FF2B5EF4-FFF2-40B4-BE49-F238E27FC236}">
                  <a16:creationId xmlns:a16="http://schemas.microsoft.com/office/drawing/2014/main" id="{5EB1272D-8F39-48A5-8F37-A33FE1537FA3}"/>
                </a:ext>
              </a:extLst>
            </p:cNvPr>
            <p:cNvCxnSpPr>
              <a:cxnSpLocks/>
              <a:stCxn id="123" idx="0"/>
              <a:endCxn id="124" idx="4"/>
            </p:cNvCxnSpPr>
            <p:nvPr/>
          </p:nvCxnSpPr>
          <p:spPr>
            <a:xfrm rot="16200000" flipV="1">
              <a:off x="4193162" y="432155"/>
              <a:ext cx="2387821" cy="3212118"/>
            </a:xfrm>
            <a:prstGeom prst="straightConnector1">
              <a:avLst/>
            </a:prstGeom>
            <a:noFill/>
            <a:ln w="28575" cap="flat" cmpd="sng" algn="ctr">
              <a:solidFill>
                <a:srgbClr val="292934"/>
              </a:solidFill>
              <a:prstDash val="solid"/>
              <a:tailEnd type="arrow"/>
            </a:ln>
            <a:effectLst/>
          </p:spPr>
        </p:cxnSp>
        <p:cxnSp>
          <p:nvCxnSpPr>
            <p:cNvPr id="143" name="Straight Arrow Connector 142">
              <a:extLst>
                <a:ext uri="{FF2B5EF4-FFF2-40B4-BE49-F238E27FC236}">
                  <a16:creationId xmlns:a16="http://schemas.microsoft.com/office/drawing/2014/main" id="{163EEFBC-CEC4-432A-832A-E10ED9156D93}"/>
                </a:ext>
              </a:extLst>
            </p:cNvPr>
            <p:cNvCxnSpPr>
              <a:cxnSpLocks/>
              <a:stCxn id="121" idx="0"/>
              <a:endCxn id="126" idx="4"/>
            </p:cNvCxnSpPr>
            <p:nvPr/>
          </p:nvCxnSpPr>
          <p:spPr>
            <a:xfrm rot="16200000">
              <a:off x="4189472" y="465989"/>
              <a:ext cx="2394422" cy="3217315"/>
            </a:xfrm>
            <a:prstGeom prst="straightConnector1">
              <a:avLst/>
            </a:prstGeom>
            <a:noFill/>
            <a:ln w="28575" cap="flat" cmpd="sng" algn="ctr">
              <a:solidFill>
                <a:srgbClr val="292934"/>
              </a:solidFill>
              <a:prstDash val="solid"/>
              <a:tailEnd type="arrow"/>
            </a:ln>
            <a:effectLst/>
          </p:spPr>
        </p:cxnSp>
        <p:cxnSp>
          <p:nvCxnSpPr>
            <p:cNvPr id="144" name="Straight Arrow Connector 143">
              <a:extLst>
                <a:ext uri="{FF2B5EF4-FFF2-40B4-BE49-F238E27FC236}">
                  <a16:creationId xmlns:a16="http://schemas.microsoft.com/office/drawing/2014/main" id="{EF3EC8D1-896E-4F33-B01E-85BAA6253E99}"/>
                </a:ext>
              </a:extLst>
            </p:cNvPr>
            <p:cNvCxnSpPr>
              <a:cxnSpLocks/>
              <a:stCxn id="122" idx="0"/>
              <a:endCxn id="125" idx="4"/>
            </p:cNvCxnSpPr>
            <p:nvPr/>
          </p:nvCxnSpPr>
          <p:spPr>
            <a:xfrm rot="16200000" flipV="1">
              <a:off x="3973242" y="2082160"/>
              <a:ext cx="2352049" cy="6003"/>
            </a:xfrm>
            <a:prstGeom prst="straightConnector1">
              <a:avLst/>
            </a:prstGeom>
            <a:noFill/>
            <a:ln w="28575" cap="flat" cmpd="sng" algn="ctr">
              <a:solidFill>
                <a:srgbClr val="292934"/>
              </a:solidFill>
              <a:prstDash val="solid"/>
              <a:tailEnd type="arrow"/>
            </a:ln>
            <a:effectLst/>
          </p:spPr>
        </p:cxnSp>
        <p:cxnSp>
          <p:nvCxnSpPr>
            <p:cNvPr id="145" name="Straight Arrow Connector 144">
              <a:extLst>
                <a:ext uri="{FF2B5EF4-FFF2-40B4-BE49-F238E27FC236}">
                  <a16:creationId xmlns:a16="http://schemas.microsoft.com/office/drawing/2014/main" id="{7B6A601B-1BF2-4C49-BD3E-23FFCB899912}"/>
                </a:ext>
              </a:extLst>
            </p:cNvPr>
            <p:cNvCxnSpPr>
              <a:cxnSpLocks/>
              <a:stCxn id="122" idx="0"/>
              <a:endCxn id="124" idx="4"/>
            </p:cNvCxnSpPr>
            <p:nvPr/>
          </p:nvCxnSpPr>
          <p:spPr>
            <a:xfrm rot="16200000" flipV="1">
              <a:off x="3258200" y="1367117"/>
              <a:ext cx="2416882" cy="1371255"/>
            </a:xfrm>
            <a:prstGeom prst="straightConnector1">
              <a:avLst/>
            </a:prstGeom>
            <a:noFill/>
            <a:ln w="28575" cap="flat" cmpd="sng" algn="ctr">
              <a:solidFill>
                <a:srgbClr val="292934"/>
              </a:solidFill>
              <a:prstDash val="solid"/>
              <a:tailEnd type="arrow"/>
            </a:ln>
            <a:effectLst/>
          </p:spPr>
        </p:cxnSp>
        <p:cxnSp>
          <p:nvCxnSpPr>
            <p:cNvPr id="146" name="Straight Arrow Connector 145">
              <a:extLst>
                <a:ext uri="{FF2B5EF4-FFF2-40B4-BE49-F238E27FC236}">
                  <a16:creationId xmlns:a16="http://schemas.microsoft.com/office/drawing/2014/main" id="{64A976A9-E71A-446C-BD6C-D812EB8EF353}"/>
                </a:ext>
              </a:extLst>
            </p:cNvPr>
            <p:cNvCxnSpPr>
              <a:cxnSpLocks/>
              <a:stCxn id="121" idx="0"/>
              <a:endCxn id="124" idx="4"/>
            </p:cNvCxnSpPr>
            <p:nvPr/>
          </p:nvCxnSpPr>
          <p:spPr>
            <a:xfrm rot="16200000">
              <a:off x="2565742" y="2056588"/>
              <a:ext cx="2427555" cy="2987"/>
            </a:xfrm>
            <a:prstGeom prst="straightConnector1">
              <a:avLst/>
            </a:prstGeom>
            <a:noFill/>
            <a:ln w="28575" cap="flat" cmpd="sng" algn="ctr">
              <a:solidFill>
                <a:srgbClr val="292934"/>
              </a:solidFill>
              <a:prstDash val="solid"/>
              <a:tailEnd type="arrow"/>
            </a:ln>
            <a:effectLst/>
          </p:spPr>
        </p:cxnSp>
        <p:cxnSp>
          <p:nvCxnSpPr>
            <p:cNvPr id="147" name="Straight Arrow Connector 146">
              <a:extLst>
                <a:ext uri="{FF2B5EF4-FFF2-40B4-BE49-F238E27FC236}">
                  <a16:creationId xmlns:a16="http://schemas.microsoft.com/office/drawing/2014/main" id="{14232B3A-2CDE-4F91-91C2-C3492453ACC7}"/>
                </a:ext>
              </a:extLst>
            </p:cNvPr>
            <p:cNvCxnSpPr>
              <a:cxnSpLocks/>
              <a:stCxn id="121" idx="0"/>
              <a:endCxn id="125" idx="4"/>
            </p:cNvCxnSpPr>
            <p:nvPr/>
          </p:nvCxnSpPr>
          <p:spPr>
            <a:xfrm rot="16200000">
              <a:off x="3280785" y="1406378"/>
              <a:ext cx="2362721" cy="1368239"/>
            </a:xfrm>
            <a:prstGeom prst="straightConnector1">
              <a:avLst/>
            </a:prstGeom>
            <a:noFill/>
            <a:ln w="28575" cap="flat" cmpd="sng" algn="ctr">
              <a:solidFill>
                <a:srgbClr val="292934"/>
              </a:solidFill>
              <a:prstDash val="solid"/>
              <a:tailEnd type="arrow"/>
            </a:ln>
            <a:effectLst/>
          </p:spPr>
        </p:cxnSp>
        <p:cxnSp>
          <p:nvCxnSpPr>
            <p:cNvPr id="148" name="Straight Arrow Connector 147">
              <a:extLst>
                <a:ext uri="{FF2B5EF4-FFF2-40B4-BE49-F238E27FC236}">
                  <a16:creationId xmlns:a16="http://schemas.microsoft.com/office/drawing/2014/main" id="{627D3306-9324-42FE-983B-4B063F4513E7}"/>
                </a:ext>
              </a:extLst>
            </p:cNvPr>
            <p:cNvCxnSpPr>
              <a:cxnSpLocks/>
              <a:stCxn id="122" idx="0"/>
              <a:endCxn id="126" idx="4"/>
            </p:cNvCxnSpPr>
            <p:nvPr/>
          </p:nvCxnSpPr>
          <p:spPr>
            <a:xfrm rot="16200000">
              <a:off x="4881930" y="1147774"/>
              <a:ext cx="2383750" cy="1843073"/>
            </a:xfrm>
            <a:prstGeom prst="straightConnector1">
              <a:avLst/>
            </a:prstGeom>
            <a:noFill/>
            <a:ln w="28575" cap="flat" cmpd="sng" algn="ctr">
              <a:solidFill>
                <a:srgbClr val="292934"/>
              </a:solidFill>
              <a:prstDash val="solid"/>
              <a:tailEnd type="arrow"/>
            </a:ln>
            <a:effectLst/>
          </p:spPr>
        </p:cxnSp>
        <p:sp>
          <p:nvSpPr>
            <p:cNvPr id="152" name="TextBox 151">
              <a:extLst>
                <a:ext uri="{FF2B5EF4-FFF2-40B4-BE49-F238E27FC236}">
                  <a16:creationId xmlns:a16="http://schemas.microsoft.com/office/drawing/2014/main" id="{AE35A06C-707D-40EB-B076-CB536B56FC7C}"/>
                </a:ext>
              </a:extLst>
            </p:cNvPr>
            <p:cNvSpPr txBox="1"/>
            <p:nvPr/>
          </p:nvSpPr>
          <p:spPr>
            <a:xfrm>
              <a:off x="3057628" y="4537586"/>
              <a:ext cx="459949" cy="745957"/>
            </a:xfrm>
            <a:prstGeom prst="rect">
              <a:avLst/>
            </a:prstGeom>
            <a:noFill/>
          </p:spPr>
          <p:txBody>
            <a:bodyPr vert="vert270" wrap="square" rtlCol="0">
              <a:spAutoFit/>
            </a:bodyPr>
            <a:lstStyle/>
            <a:p>
              <a:pPr defTabSz="642915"/>
              <a:r>
                <a:rPr lang="en-US" sz="1687" i="1" dirty="0">
                  <a:solidFill>
                    <a:srgbClr val="292934"/>
                  </a:solidFill>
                  <a:latin typeface="Times New Roman" panose="02020603050405020304" pitchFamily="18" charset="0"/>
                  <a:cs typeface="Times New Roman" panose="02020603050405020304" pitchFamily="18" charset="0"/>
                </a:rPr>
                <a:t>w</a:t>
              </a:r>
              <a:r>
                <a:rPr lang="en-US" sz="1687" dirty="0">
                  <a:solidFill>
                    <a:srgbClr val="292934"/>
                  </a:solidFill>
                  <a:latin typeface="Times New Roman" panose="02020603050405020304" pitchFamily="18" charset="0"/>
                  <a:cs typeface="Times New Roman" panose="02020603050405020304" pitchFamily="18" charset="0"/>
                </a:rPr>
                <a:t>1</a:t>
              </a:r>
              <a:r>
                <a:rPr lang="en-US" sz="1687" baseline="-25000" dirty="0">
                  <a:solidFill>
                    <a:srgbClr val="292934"/>
                  </a:solidFill>
                  <a:latin typeface="Times New Roman" panose="02020603050405020304" pitchFamily="18" charset="0"/>
                  <a:cs typeface="Times New Roman" panose="02020603050405020304" pitchFamily="18" charset="0"/>
                </a:rPr>
                <a:t>11</a:t>
              </a:r>
            </a:p>
          </p:txBody>
        </p:sp>
        <p:sp>
          <p:nvSpPr>
            <p:cNvPr id="154" name="TextBox 153">
              <a:extLst>
                <a:ext uri="{FF2B5EF4-FFF2-40B4-BE49-F238E27FC236}">
                  <a16:creationId xmlns:a16="http://schemas.microsoft.com/office/drawing/2014/main" id="{26F6F1A7-1BC6-482A-8DDC-00E3CA786E08}"/>
                </a:ext>
              </a:extLst>
            </p:cNvPr>
            <p:cNvSpPr txBox="1"/>
            <p:nvPr/>
          </p:nvSpPr>
          <p:spPr>
            <a:xfrm>
              <a:off x="3347800" y="1010467"/>
              <a:ext cx="459949" cy="715938"/>
            </a:xfrm>
            <a:prstGeom prst="rect">
              <a:avLst/>
            </a:prstGeom>
            <a:noFill/>
          </p:spPr>
          <p:txBody>
            <a:bodyPr vert="vert270" wrap="square" rtlCol="0">
              <a:spAutoFit/>
            </a:bodyPr>
            <a:lstStyle/>
            <a:p>
              <a:pPr defTabSz="642915"/>
              <a:r>
                <a:rPr lang="en-US" sz="1687" i="1" dirty="0">
                  <a:solidFill>
                    <a:srgbClr val="292934"/>
                  </a:solidFill>
                  <a:latin typeface="Times New Roman" panose="02020603050405020304" pitchFamily="18" charset="0"/>
                  <a:cs typeface="Times New Roman" panose="02020603050405020304" pitchFamily="18" charset="0"/>
                </a:rPr>
                <a:t>w</a:t>
              </a:r>
              <a:r>
                <a:rPr lang="en-US" sz="1687" dirty="0">
                  <a:solidFill>
                    <a:srgbClr val="292934"/>
                  </a:solidFill>
                  <a:latin typeface="Times New Roman" panose="02020603050405020304" pitchFamily="18" charset="0"/>
                  <a:cs typeface="Times New Roman" panose="02020603050405020304" pitchFamily="18" charset="0"/>
                </a:rPr>
                <a:t>2</a:t>
              </a:r>
              <a:r>
                <a:rPr lang="en-US" sz="1687" baseline="-25000" dirty="0">
                  <a:solidFill>
                    <a:srgbClr val="292934"/>
                  </a:solidFill>
                  <a:latin typeface="Times New Roman" panose="02020603050405020304" pitchFamily="18" charset="0"/>
                  <a:cs typeface="Times New Roman" panose="02020603050405020304" pitchFamily="18" charset="0"/>
                </a:rPr>
                <a:t>11</a:t>
              </a:r>
            </a:p>
          </p:txBody>
        </p:sp>
        <p:sp>
          <p:nvSpPr>
            <p:cNvPr id="155" name="TextBox 154">
              <a:extLst>
                <a:ext uri="{FF2B5EF4-FFF2-40B4-BE49-F238E27FC236}">
                  <a16:creationId xmlns:a16="http://schemas.microsoft.com/office/drawing/2014/main" id="{69F07235-5F0C-4910-AFAF-97C37997C80C}"/>
                </a:ext>
              </a:extLst>
            </p:cNvPr>
            <p:cNvSpPr txBox="1"/>
            <p:nvPr/>
          </p:nvSpPr>
          <p:spPr>
            <a:xfrm>
              <a:off x="3053099" y="5616142"/>
              <a:ext cx="459949" cy="767113"/>
            </a:xfrm>
            <a:prstGeom prst="rect">
              <a:avLst/>
            </a:prstGeom>
            <a:noFill/>
          </p:spPr>
          <p:txBody>
            <a:bodyPr vert="vert270" wrap="square" rtlCol="0">
              <a:spAutoFit/>
            </a:bodyPr>
            <a:lstStyle/>
            <a:p>
              <a:pPr defTabSz="642915"/>
              <a:r>
                <a:rPr lang="en-US" sz="1687" i="1" dirty="0">
                  <a:solidFill>
                    <a:srgbClr val="292934"/>
                  </a:solidFill>
                  <a:latin typeface="Times New Roman" panose="02020603050405020304" pitchFamily="18" charset="0"/>
                  <a:cs typeface="Times New Roman" panose="02020603050405020304" pitchFamily="18" charset="0"/>
                </a:rPr>
                <a:t>w</a:t>
              </a:r>
              <a:r>
                <a:rPr lang="en-US" sz="1687" dirty="0">
                  <a:solidFill>
                    <a:srgbClr val="292934"/>
                  </a:solidFill>
                  <a:latin typeface="Times New Roman" panose="02020603050405020304" pitchFamily="18" charset="0"/>
                  <a:cs typeface="Times New Roman" panose="02020603050405020304" pitchFamily="18" charset="0"/>
                </a:rPr>
                <a:t>1</a:t>
              </a:r>
              <a:r>
                <a:rPr lang="en-US" sz="1687" i="1" baseline="-25000" dirty="0">
                  <a:solidFill>
                    <a:srgbClr val="292934"/>
                  </a:solidFill>
                  <a:latin typeface="Times New Roman" panose="02020603050405020304" pitchFamily="18" charset="0"/>
                  <a:cs typeface="Times New Roman" panose="02020603050405020304" pitchFamily="18" charset="0"/>
                </a:rPr>
                <a:t>ij</a:t>
              </a:r>
            </a:p>
          </p:txBody>
        </p:sp>
        <p:sp>
          <p:nvSpPr>
            <p:cNvPr id="156" name="TextBox 155">
              <a:extLst>
                <a:ext uri="{FF2B5EF4-FFF2-40B4-BE49-F238E27FC236}">
                  <a16:creationId xmlns:a16="http://schemas.microsoft.com/office/drawing/2014/main" id="{A1CD6732-496E-4F70-9AEC-88BEBFEDFBE8}"/>
                </a:ext>
              </a:extLst>
            </p:cNvPr>
            <p:cNvSpPr txBox="1"/>
            <p:nvPr/>
          </p:nvSpPr>
          <p:spPr>
            <a:xfrm>
              <a:off x="3347066" y="2224934"/>
              <a:ext cx="459949" cy="667911"/>
            </a:xfrm>
            <a:prstGeom prst="rect">
              <a:avLst/>
            </a:prstGeom>
            <a:noFill/>
          </p:spPr>
          <p:txBody>
            <a:bodyPr vert="vert270" wrap="square" rtlCol="0">
              <a:spAutoFit/>
            </a:bodyPr>
            <a:lstStyle/>
            <a:p>
              <a:pPr defTabSz="642915"/>
              <a:r>
                <a:rPr lang="en-US" sz="1687" i="1" dirty="0">
                  <a:solidFill>
                    <a:srgbClr val="292934"/>
                  </a:solidFill>
                  <a:latin typeface="Times New Roman" panose="02020603050405020304" pitchFamily="18" charset="0"/>
                  <a:cs typeface="Times New Roman" panose="02020603050405020304" pitchFamily="18" charset="0"/>
                </a:rPr>
                <a:t>w</a:t>
              </a:r>
              <a:r>
                <a:rPr lang="en-US" sz="1687" dirty="0">
                  <a:solidFill>
                    <a:srgbClr val="292934"/>
                  </a:solidFill>
                  <a:latin typeface="Times New Roman" panose="02020603050405020304" pitchFamily="18" charset="0"/>
                  <a:cs typeface="Times New Roman" panose="02020603050405020304" pitchFamily="18" charset="0"/>
                </a:rPr>
                <a:t>2</a:t>
              </a:r>
              <a:r>
                <a:rPr lang="en-US" sz="1687" i="1" baseline="-25000" dirty="0">
                  <a:solidFill>
                    <a:srgbClr val="292934"/>
                  </a:solidFill>
                  <a:latin typeface="Times New Roman" panose="02020603050405020304" pitchFamily="18" charset="0"/>
                  <a:cs typeface="Times New Roman" panose="02020603050405020304" pitchFamily="18" charset="0"/>
                </a:rPr>
                <a:t>ij</a:t>
              </a:r>
            </a:p>
          </p:txBody>
        </p:sp>
        <p:cxnSp>
          <p:nvCxnSpPr>
            <p:cNvPr id="157" name="Straight Arrow Connector 156">
              <a:extLst>
                <a:ext uri="{FF2B5EF4-FFF2-40B4-BE49-F238E27FC236}">
                  <a16:creationId xmlns:a16="http://schemas.microsoft.com/office/drawing/2014/main" id="{4D71C871-6714-4253-82A7-45E02A1710B8}"/>
                </a:ext>
              </a:extLst>
            </p:cNvPr>
            <p:cNvCxnSpPr>
              <a:cxnSpLocks/>
            </p:cNvCxnSpPr>
            <p:nvPr/>
          </p:nvCxnSpPr>
          <p:spPr>
            <a:xfrm rot="16200000">
              <a:off x="3308955" y="2037529"/>
              <a:ext cx="616553" cy="0"/>
            </a:xfrm>
            <a:prstGeom prst="straightConnector1">
              <a:avLst/>
            </a:prstGeom>
            <a:noFill/>
            <a:ln w="28575" cap="flat" cmpd="sng" algn="ctr">
              <a:solidFill>
                <a:srgbClr val="292934"/>
              </a:solidFill>
              <a:prstDash val="solid"/>
              <a:tailEnd type="arrow"/>
            </a:ln>
            <a:effectLst/>
          </p:spPr>
        </p:cxnSp>
        <p:cxnSp>
          <p:nvCxnSpPr>
            <p:cNvPr id="158" name="Straight Arrow Connector 157">
              <a:extLst>
                <a:ext uri="{FF2B5EF4-FFF2-40B4-BE49-F238E27FC236}">
                  <a16:creationId xmlns:a16="http://schemas.microsoft.com/office/drawing/2014/main" id="{9B012A83-7280-468C-ABE7-AD73818E4C56}"/>
                </a:ext>
              </a:extLst>
            </p:cNvPr>
            <p:cNvCxnSpPr>
              <a:cxnSpLocks/>
            </p:cNvCxnSpPr>
            <p:nvPr/>
          </p:nvCxnSpPr>
          <p:spPr>
            <a:xfrm rot="16200000">
              <a:off x="3031043" y="5549707"/>
              <a:ext cx="532331" cy="0"/>
            </a:xfrm>
            <a:prstGeom prst="straightConnector1">
              <a:avLst/>
            </a:prstGeom>
            <a:noFill/>
            <a:ln w="28575" cap="flat" cmpd="sng" algn="ctr">
              <a:solidFill>
                <a:srgbClr val="292934"/>
              </a:solidFill>
              <a:prstDash val="solid"/>
              <a:tailEnd type="arrow"/>
            </a:ln>
            <a:effectLst/>
          </p:spPr>
        </p:cxnSp>
      </p:grpSp>
      <p:cxnSp>
        <p:nvCxnSpPr>
          <p:cNvPr id="88" name="Straight Arrow Connector 87">
            <a:extLst>
              <a:ext uri="{FF2B5EF4-FFF2-40B4-BE49-F238E27FC236}">
                <a16:creationId xmlns:a16="http://schemas.microsoft.com/office/drawing/2014/main" id="{7C3FF51E-6370-4C47-8836-A97840F41B9A}"/>
              </a:ext>
            </a:extLst>
          </p:cNvPr>
          <p:cNvCxnSpPr>
            <a:cxnSpLocks/>
            <a:stCxn id="120" idx="0"/>
            <a:endCxn id="121" idx="4"/>
          </p:cNvCxnSpPr>
          <p:nvPr/>
        </p:nvCxnSpPr>
        <p:spPr>
          <a:xfrm flipV="1">
            <a:off x="2304286" y="1852743"/>
            <a:ext cx="1755914" cy="3532808"/>
          </a:xfrm>
          <a:prstGeom prst="straightConnector1">
            <a:avLst/>
          </a:prstGeom>
          <a:noFill/>
          <a:ln w="28575" cap="flat" cmpd="sng" algn="ctr">
            <a:solidFill>
              <a:srgbClr val="292934"/>
            </a:solidFill>
            <a:prstDash val="solid"/>
            <a:tailEnd type="arrow"/>
          </a:ln>
          <a:effectLst/>
        </p:spPr>
      </p:cxnSp>
      <p:sp>
        <p:nvSpPr>
          <p:cNvPr id="48" name="TextBox 47">
            <a:extLst>
              <a:ext uri="{FF2B5EF4-FFF2-40B4-BE49-F238E27FC236}">
                <a16:creationId xmlns:a16="http://schemas.microsoft.com/office/drawing/2014/main" id="{4674DBA5-2553-48D9-B3CF-1722A6EA115D}"/>
              </a:ext>
            </a:extLst>
          </p:cNvPr>
          <p:cNvSpPr txBox="1"/>
          <p:nvPr/>
        </p:nvSpPr>
        <p:spPr>
          <a:xfrm>
            <a:off x="3609525" y="4171083"/>
            <a:ext cx="530915" cy="459512"/>
          </a:xfrm>
          <a:prstGeom prst="rect">
            <a:avLst/>
          </a:prstGeom>
          <a:noFill/>
        </p:spPr>
        <p:txBody>
          <a:bodyPr vert="vert270" wrap="square" rtlCol="0">
            <a:spAutoFit/>
          </a:bodyPr>
          <a:lstStyle/>
          <a:p>
            <a:pPr defTabSz="642915"/>
            <a:r>
              <a:rPr lang="en-US" sz="2250" b="1" dirty="0">
                <a:solidFill>
                  <a:srgbClr val="292934"/>
                </a:solidFill>
                <a:latin typeface="Times New Roman" panose="02020603050405020304" pitchFamily="18" charset="0"/>
                <a:cs typeface="Times New Roman" panose="02020603050405020304" pitchFamily="18" charset="0"/>
              </a:rPr>
              <a:t>…</a:t>
            </a:r>
          </a:p>
        </p:txBody>
      </p:sp>
      <p:sp>
        <p:nvSpPr>
          <p:cNvPr id="49" name="TextBox 48">
            <a:extLst>
              <a:ext uri="{FF2B5EF4-FFF2-40B4-BE49-F238E27FC236}">
                <a16:creationId xmlns:a16="http://schemas.microsoft.com/office/drawing/2014/main" id="{26F6F1A7-1BC6-482A-8DDC-00E3CA786E08}"/>
              </a:ext>
            </a:extLst>
          </p:cNvPr>
          <p:cNvSpPr txBox="1"/>
          <p:nvPr/>
        </p:nvSpPr>
        <p:spPr>
          <a:xfrm rot="5400000">
            <a:off x="6144145" y="4568409"/>
            <a:ext cx="444289" cy="622108"/>
          </a:xfrm>
          <a:prstGeom prst="rect">
            <a:avLst/>
          </a:prstGeom>
          <a:noFill/>
        </p:spPr>
        <p:txBody>
          <a:bodyPr vert="vert270" wrap="square" rtlCol="0">
            <a:spAutoFit/>
          </a:bodyPr>
          <a:lstStyle/>
          <a:p>
            <a:pPr defTabSz="642915"/>
            <a:r>
              <a:rPr lang="en-US" sz="1687" i="1" dirty="0">
                <a:solidFill>
                  <a:srgbClr val="292934"/>
                </a:solidFill>
                <a:latin typeface="Times New Roman" panose="02020603050405020304" pitchFamily="18" charset="0"/>
                <a:cs typeface="Times New Roman" panose="02020603050405020304" pitchFamily="18" charset="0"/>
              </a:rPr>
              <a:t>w</a:t>
            </a:r>
            <a:r>
              <a:rPr lang="en-US" sz="1687" dirty="0">
                <a:solidFill>
                  <a:srgbClr val="292934"/>
                </a:solidFill>
                <a:latin typeface="Times New Roman" panose="02020603050405020304" pitchFamily="18" charset="0"/>
                <a:cs typeface="Times New Roman" panose="02020603050405020304" pitchFamily="18" charset="0"/>
              </a:rPr>
              <a:t>2</a:t>
            </a:r>
            <a:r>
              <a:rPr lang="en-US" sz="1687" i="1" baseline="-25000" dirty="0">
                <a:solidFill>
                  <a:srgbClr val="292934"/>
                </a:solidFill>
                <a:latin typeface="Times New Roman" panose="02020603050405020304" pitchFamily="18" charset="0"/>
                <a:cs typeface="Times New Roman" panose="02020603050405020304" pitchFamily="18" charset="0"/>
              </a:rPr>
              <a:t>BC</a:t>
            </a:r>
          </a:p>
        </p:txBody>
      </p:sp>
      <p:sp>
        <p:nvSpPr>
          <p:cNvPr id="50" name="TextBox 49">
            <a:extLst>
              <a:ext uri="{FF2B5EF4-FFF2-40B4-BE49-F238E27FC236}">
                <a16:creationId xmlns:a16="http://schemas.microsoft.com/office/drawing/2014/main" id="{A1CD6732-496E-4F70-9AEC-88BEBFEDFBE8}"/>
              </a:ext>
            </a:extLst>
          </p:cNvPr>
          <p:cNvSpPr txBox="1"/>
          <p:nvPr/>
        </p:nvSpPr>
        <p:spPr>
          <a:xfrm rot="5400000">
            <a:off x="5203634" y="4566860"/>
            <a:ext cx="444289" cy="524838"/>
          </a:xfrm>
          <a:prstGeom prst="rect">
            <a:avLst/>
          </a:prstGeom>
          <a:noFill/>
        </p:spPr>
        <p:txBody>
          <a:bodyPr vert="vert270" wrap="square" rtlCol="0">
            <a:spAutoFit/>
          </a:bodyPr>
          <a:lstStyle/>
          <a:p>
            <a:pPr defTabSz="642915"/>
            <a:r>
              <a:rPr lang="en-US" sz="1687" i="1" dirty="0">
                <a:solidFill>
                  <a:srgbClr val="292934"/>
                </a:solidFill>
                <a:latin typeface="Times New Roman" panose="02020603050405020304" pitchFamily="18" charset="0"/>
                <a:cs typeface="Times New Roman" panose="02020603050405020304" pitchFamily="18" charset="0"/>
              </a:rPr>
              <a:t>w</a:t>
            </a:r>
            <a:r>
              <a:rPr lang="en-US" sz="1687" dirty="0">
                <a:solidFill>
                  <a:srgbClr val="292934"/>
                </a:solidFill>
                <a:latin typeface="Times New Roman" panose="02020603050405020304" pitchFamily="18" charset="0"/>
                <a:cs typeface="Times New Roman" panose="02020603050405020304" pitchFamily="18" charset="0"/>
              </a:rPr>
              <a:t>2</a:t>
            </a:r>
            <a:r>
              <a:rPr lang="en-US" sz="1687" i="1" baseline="-25000" dirty="0">
                <a:solidFill>
                  <a:srgbClr val="292934"/>
                </a:solidFill>
                <a:latin typeface="Times New Roman" panose="02020603050405020304" pitchFamily="18" charset="0"/>
                <a:cs typeface="Times New Roman" panose="02020603050405020304" pitchFamily="18" charset="0"/>
              </a:rPr>
              <a:t>ij</a:t>
            </a:r>
          </a:p>
        </p:txBody>
      </p:sp>
      <p:cxnSp>
        <p:nvCxnSpPr>
          <p:cNvPr id="51" name="Straight Arrow Connector 50">
            <a:extLst>
              <a:ext uri="{FF2B5EF4-FFF2-40B4-BE49-F238E27FC236}">
                <a16:creationId xmlns:a16="http://schemas.microsoft.com/office/drawing/2014/main" id="{4D71C871-6714-4253-82A7-45E02A1710B8}"/>
              </a:ext>
            </a:extLst>
          </p:cNvPr>
          <p:cNvCxnSpPr>
            <a:cxnSpLocks/>
          </p:cNvCxnSpPr>
          <p:nvPr/>
        </p:nvCxnSpPr>
        <p:spPr>
          <a:xfrm>
            <a:off x="5599152" y="4829279"/>
            <a:ext cx="484481" cy="0"/>
          </a:xfrm>
          <a:prstGeom prst="straightConnector1">
            <a:avLst/>
          </a:prstGeom>
          <a:noFill/>
          <a:ln w="28575" cap="flat" cmpd="sng" algn="ctr">
            <a:solidFill>
              <a:srgbClr val="292934"/>
            </a:solidFill>
            <a:prstDash val="solid"/>
            <a:tailEnd type="arrow"/>
          </a:ln>
          <a:effectLst/>
        </p:spPr>
      </p:cxnSp>
      <p:pic>
        <p:nvPicPr>
          <p:cNvPr id="52" name="Arizona logo.jpg" descr="Arizona logo.jpg">
            <a:extLst>
              <a:ext uri="{FF2B5EF4-FFF2-40B4-BE49-F238E27FC236}">
                <a16:creationId xmlns:a16="http://schemas.microsoft.com/office/drawing/2014/main" id="{760D94C0-CC84-384D-8CA0-882929D08526}"/>
              </a:ext>
            </a:extLst>
          </p:cNvPr>
          <p:cNvPicPr>
            <a:picLocks noChangeAspect="1"/>
          </p:cNvPicPr>
          <p:nvPr/>
        </p:nvPicPr>
        <p:blipFill>
          <a:blip r:embed="rId2"/>
          <a:stretch>
            <a:fillRect/>
          </a:stretch>
        </p:blipFill>
        <p:spPr>
          <a:xfrm>
            <a:off x="8440621" y="6382258"/>
            <a:ext cx="1728663" cy="410306"/>
          </a:xfrm>
          <a:prstGeom prst="rect">
            <a:avLst/>
          </a:prstGeom>
          <a:ln w="12700">
            <a:miter lim="400000"/>
          </a:ln>
        </p:spPr>
      </p:pic>
      <p:pic>
        <p:nvPicPr>
          <p:cNvPr id="53" name="eller.gif" descr="eller.gif">
            <a:extLst>
              <a:ext uri="{FF2B5EF4-FFF2-40B4-BE49-F238E27FC236}">
                <a16:creationId xmlns:a16="http://schemas.microsoft.com/office/drawing/2014/main" id="{28E334CB-4209-CE4F-ABA3-8A641C00418D}"/>
              </a:ext>
            </a:extLst>
          </p:cNvPr>
          <p:cNvPicPr>
            <a:picLocks noChangeAspect="1"/>
          </p:cNvPicPr>
          <p:nvPr/>
        </p:nvPicPr>
        <p:blipFill>
          <a:blip r:embed="rId3"/>
          <a:stretch>
            <a:fillRect/>
          </a:stretch>
        </p:blipFill>
        <p:spPr>
          <a:xfrm>
            <a:off x="10390619" y="6375183"/>
            <a:ext cx="1647567" cy="373034"/>
          </a:xfrm>
          <a:prstGeom prst="rect">
            <a:avLst/>
          </a:prstGeom>
          <a:ln w="12700">
            <a:miter lim="400000"/>
          </a:ln>
        </p:spPr>
      </p:pic>
      <p:sp>
        <p:nvSpPr>
          <p:cNvPr id="3" name="TextBox 2">
            <a:extLst>
              <a:ext uri="{FF2B5EF4-FFF2-40B4-BE49-F238E27FC236}">
                <a16:creationId xmlns:a16="http://schemas.microsoft.com/office/drawing/2014/main" id="{7B341068-2F77-1147-9FAA-E130178EE172}"/>
              </a:ext>
            </a:extLst>
          </p:cNvPr>
          <p:cNvSpPr txBox="1"/>
          <p:nvPr/>
        </p:nvSpPr>
        <p:spPr>
          <a:xfrm>
            <a:off x="8041632" y="1403749"/>
            <a:ext cx="3996554" cy="3477875"/>
          </a:xfrm>
          <a:prstGeom prst="rect">
            <a:avLst/>
          </a:prstGeom>
          <a:noFill/>
        </p:spPr>
        <p:txBody>
          <a:bodyPr wrap="square" rtlCol="0">
            <a:spAutoFit/>
          </a:bodyPr>
          <a:lstStyle/>
          <a:p>
            <a:r>
              <a:rPr lang="en-US" sz="2000" dirty="0"/>
              <a:t>A single perceptron (or neuron) </a:t>
            </a:r>
          </a:p>
          <a:p>
            <a:r>
              <a:rPr lang="en-US" sz="2000" dirty="0"/>
              <a:t>can be imagined as a Logistic </a:t>
            </a:r>
          </a:p>
          <a:p>
            <a:r>
              <a:rPr lang="en-US" sz="2000" dirty="0"/>
              <a:t>Regression.</a:t>
            </a:r>
          </a:p>
          <a:p>
            <a:r>
              <a:rPr lang="en-US" sz="2000" dirty="0"/>
              <a:t>An Artificial Neural Network is </a:t>
            </a:r>
          </a:p>
          <a:p>
            <a:r>
              <a:rPr lang="en-US" sz="2000" dirty="0"/>
              <a:t>a group of multiple </a:t>
            </a:r>
            <a:r>
              <a:rPr lang="en-US" sz="2000" dirty="0" err="1"/>
              <a:t>perceptrons</a:t>
            </a:r>
            <a:endParaRPr lang="en-US" sz="2000" dirty="0"/>
          </a:p>
          <a:p>
            <a:r>
              <a:rPr lang="en-US" sz="2000" dirty="0"/>
              <a:t>at each layer.</a:t>
            </a:r>
          </a:p>
          <a:p>
            <a:r>
              <a:rPr lang="en-US" sz="2000" dirty="0"/>
              <a:t>ANN can be used to solve problems related to:</a:t>
            </a:r>
          </a:p>
          <a:p>
            <a:pPr marL="342900" indent="-342900">
              <a:buFont typeface="Arial" panose="020B0604020202020204" pitchFamily="34" charset="0"/>
              <a:buChar char="•"/>
            </a:pPr>
            <a:r>
              <a:rPr lang="en-US" sz="2000" dirty="0"/>
              <a:t>Tabular data</a:t>
            </a:r>
          </a:p>
          <a:p>
            <a:pPr marL="342900" indent="-342900">
              <a:buFont typeface="Arial" panose="020B0604020202020204" pitchFamily="34" charset="0"/>
              <a:buChar char="•"/>
            </a:pPr>
            <a:r>
              <a:rPr lang="en-US" sz="2000" dirty="0"/>
              <a:t>Image data</a:t>
            </a:r>
          </a:p>
          <a:p>
            <a:pPr marL="342900" indent="-342900">
              <a:buFont typeface="Arial" panose="020B0604020202020204" pitchFamily="34" charset="0"/>
              <a:buChar char="•"/>
            </a:pPr>
            <a:r>
              <a:rPr lang="en-US" sz="2000" dirty="0"/>
              <a:t>Text data</a:t>
            </a:r>
          </a:p>
        </p:txBody>
      </p:sp>
      <p:sp>
        <p:nvSpPr>
          <p:cNvPr id="55" name="TextBox 54">
            <a:extLst>
              <a:ext uri="{FF2B5EF4-FFF2-40B4-BE49-F238E27FC236}">
                <a16:creationId xmlns:a16="http://schemas.microsoft.com/office/drawing/2014/main" id="{2E1F24AD-9A22-C049-BECB-6751EDBD4A9D}"/>
              </a:ext>
            </a:extLst>
          </p:cNvPr>
          <p:cNvSpPr txBox="1"/>
          <p:nvPr/>
        </p:nvSpPr>
        <p:spPr>
          <a:xfrm>
            <a:off x="1549055" y="4342248"/>
            <a:ext cx="530915" cy="459512"/>
          </a:xfrm>
          <a:prstGeom prst="rect">
            <a:avLst/>
          </a:prstGeom>
          <a:noFill/>
        </p:spPr>
        <p:txBody>
          <a:bodyPr vert="vert270" wrap="square" rtlCol="0">
            <a:spAutoFit/>
          </a:bodyPr>
          <a:lstStyle/>
          <a:p>
            <a:pPr defTabSz="642915"/>
            <a:r>
              <a:rPr lang="en-US" sz="2250" b="1" dirty="0">
                <a:solidFill>
                  <a:srgbClr val="292934"/>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80577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Hypotheses (cont.)"/>
          <p:cNvSpPr txBox="1">
            <a:spLocks noGrp="1"/>
          </p:cNvSpPr>
          <p:nvPr>
            <p:ph type="title" idx="4294967295"/>
          </p:nvPr>
        </p:nvSpPr>
        <p:spPr>
          <a:xfrm>
            <a:off x="1524000" y="0"/>
            <a:ext cx="9144000" cy="710761"/>
          </a:xfrm>
          <a:prstGeom prst="rect">
            <a:avLst/>
          </a:prstGeom>
          <a:solidFill>
            <a:srgbClr val="D5D5EF"/>
          </a:solidFill>
        </p:spPr>
        <p:txBody>
          <a:bodyPr/>
          <a:lstStyle>
            <a:lvl1pPr indent="228600" algn="l">
              <a:defRPr sz="4000">
                <a:latin typeface="Calibri"/>
                <a:ea typeface="Calibri"/>
                <a:cs typeface="Calibri"/>
                <a:sym typeface="Calibri"/>
              </a:defRPr>
            </a:lvl1pPr>
          </a:lstStyle>
          <a:p>
            <a:r>
              <a:rPr lang="en-US" dirty="0">
                <a:latin typeface="Calibri" panose="020F0502020204030204" pitchFamily="34" charset="0"/>
                <a:cs typeface="Calibri" panose="020F0502020204030204" pitchFamily="34" charset="0"/>
              </a:rPr>
              <a:t>Recurrent Neural Networks</a:t>
            </a:r>
            <a:endParaRPr dirty="0"/>
          </a:p>
        </p:txBody>
      </p:sp>
      <p:sp>
        <p:nvSpPr>
          <p:cNvPr id="294" name="11"/>
          <p:cNvSpPr txBox="1"/>
          <p:nvPr/>
        </p:nvSpPr>
        <p:spPr>
          <a:xfrm>
            <a:off x="10277280" y="6659098"/>
            <a:ext cx="72200" cy="266933"/>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800">
                <a:latin typeface="Calibri"/>
                <a:ea typeface="Calibri"/>
                <a:cs typeface="Calibri"/>
                <a:sym typeface="Calibri"/>
              </a:defRPr>
            </a:lvl1pPr>
          </a:lstStyle>
          <a:p>
            <a:endParaRPr sz="1266" dirty="0"/>
          </a:p>
        </p:txBody>
      </p:sp>
      <p:pic>
        <p:nvPicPr>
          <p:cNvPr id="52" name="Arizona logo.jpg" descr="Arizona logo.jpg">
            <a:extLst>
              <a:ext uri="{FF2B5EF4-FFF2-40B4-BE49-F238E27FC236}">
                <a16:creationId xmlns:a16="http://schemas.microsoft.com/office/drawing/2014/main" id="{760D94C0-CC84-384D-8CA0-882929D08526}"/>
              </a:ext>
            </a:extLst>
          </p:cNvPr>
          <p:cNvPicPr>
            <a:picLocks noChangeAspect="1"/>
          </p:cNvPicPr>
          <p:nvPr/>
        </p:nvPicPr>
        <p:blipFill>
          <a:blip r:embed="rId2"/>
          <a:stretch>
            <a:fillRect/>
          </a:stretch>
        </p:blipFill>
        <p:spPr>
          <a:xfrm>
            <a:off x="8440621" y="6382258"/>
            <a:ext cx="1728663" cy="410306"/>
          </a:xfrm>
          <a:prstGeom prst="rect">
            <a:avLst/>
          </a:prstGeom>
          <a:ln w="12700">
            <a:miter lim="400000"/>
          </a:ln>
        </p:spPr>
      </p:pic>
      <p:pic>
        <p:nvPicPr>
          <p:cNvPr id="53" name="eller.gif" descr="eller.gif">
            <a:extLst>
              <a:ext uri="{FF2B5EF4-FFF2-40B4-BE49-F238E27FC236}">
                <a16:creationId xmlns:a16="http://schemas.microsoft.com/office/drawing/2014/main" id="{28E334CB-4209-CE4F-ABA3-8A641C00418D}"/>
              </a:ext>
            </a:extLst>
          </p:cNvPr>
          <p:cNvPicPr>
            <a:picLocks noChangeAspect="1"/>
          </p:cNvPicPr>
          <p:nvPr/>
        </p:nvPicPr>
        <p:blipFill>
          <a:blip r:embed="rId3"/>
          <a:stretch>
            <a:fillRect/>
          </a:stretch>
        </p:blipFill>
        <p:spPr>
          <a:xfrm>
            <a:off x="10390619" y="6375183"/>
            <a:ext cx="1647567" cy="373034"/>
          </a:xfrm>
          <a:prstGeom prst="rect">
            <a:avLst/>
          </a:prstGeom>
          <a:ln w="12700">
            <a:miter lim="400000"/>
          </a:ln>
        </p:spPr>
      </p:pic>
      <p:pic>
        <p:nvPicPr>
          <p:cNvPr id="1026" name="Picture 2" descr="Recurrent Neural Network Definition | DeepAI">
            <a:extLst>
              <a:ext uri="{FF2B5EF4-FFF2-40B4-BE49-F238E27FC236}">
                <a16:creationId xmlns:a16="http://schemas.microsoft.com/office/drawing/2014/main" id="{A70FCF4B-53C6-EC40-9322-933CF44725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6122" y="1163781"/>
            <a:ext cx="8372587" cy="36338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16C2B00-E546-8A45-B026-24695C33A0BD}"/>
              </a:ext>
            </a:extLst>
          </p:cNvPr>
          <p:cNvSpPr txBox="1"/>
          <p:nvPr/>
        </p:nvSpPr>
        <p:spPr>
          <a:xfrm>
            <a:off x="1524000" y="5332021"/>
            <a:ext cx="8327921" cy="923330"/>
          </a:xfrm>
          <a:prstGeom prst="rect">
            <a:avLst/>
          </a:prstGeom>
          <a:noFill/>
        </p:spPr>
        <p:txBody>
          <a:bodyPr wrap="none" rtlCol="0">
            <a:spAutoFit/>
          </a:bodyPr>
          <a:lstStyle/>
          <a:p>
            <a:r>
              <a:rPr lang="en-US" dirty="0"/>
              <a:t>A looping constraint on the hidden layer of ANN turns it into RNN.</a:t>
            </a:r>
          </a:p>
          <a:p>
            <a:r>
              <a:rPr lang="en-US" dirty="0"/>
              <a:t>Parameter sharing results in fewer parameters to train and so reduces cost</a:t>
            </a:r>
          </a:p>
          <a:p>
            <a:r>
              <a:rPr lang="en-US" dirty="0"/>
              <a:t>RNN can be used for problems related to: Time series, Text or Audio data</a:t>
            </a:r>
          </a:p>
        </p:txBody>
      </p:sp>
    </p:spTree>
    <p:extLst>
      <p:ext uri="{BB962C8B-B14F-4D97-AF65-F5344CB8AC3E}">
        <p14:creationId xmlns:p14="http://schemas.microsoft.com/office/powerpoint/2010/main" val="2968643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Hypotheses (cont.)"/>
          <p:cNvSpPr txBox="1">
            <a:spLocks noGrp="1"/>
          </p:cNvSpPr>
          <p:nvPr>
            <p:ph type="title" idx="4294967295"/>
          </p:nvPr>
        </p:nvSpPr>
        <p:spPr>
          <a:xfrm>
            <a:off x="1524000" y="0"/>
            <a:ext cx="9144000" cy="710761"/>
          </a:xfrm>
          <a:prstGeom prst="rect">
            <a:avLst/>
          </a:prstGeom>
          <a:solidFill>
            <a:srgbClr val="D5D5EF"/>
          </a:solidFill>
        </p:spPr>
        <p:txBody>
          <a:bodyPr>
            <a:normAutofit/>
          </a:bodyPr>
          <a:lstStyle>
            <a:lvl1pPr indent="228600" algn="l">
              <a:defRPr sz="4000">
                <a:latin typeface="Calibri"/>
                <a:ea typeface="Calibri"/>
                <a:cs typeface="Calibri"/>
                <a:sym typeface="Calibri"/>
              </a:defRPr>
            </a:lvl1pPr>
          </a:lstStyle>
          <a:p>
            <a:r>
              <a:rPr lang="en-US" dirty="0">
                <a:latin typeface="Calibri" panose="020F0502020204030204" pitchFamily="34" charset="0"/>
                <a:cs typeface="Calibri" panose="020F0502020204030204" pitchFamily="34" charset="0"/>
              </a:rPr>
              <a:t>Generative Adversarial Networks</a:t>
            </a:r>
            <a:endParaRPr dirty="0"/>
          </a:p>
        </p:txBody>
      </p:sp>
      <p:sp>
        <p:nvSpPr>
          <p:cNvPr id="294" name="11"/>
          <p:cNvSpPr txBox="1"/>
          <p:nvPr/>
        </p:nvSpPr>
        <p:spPr>
          <a:xfrm>
            <a:off x="10277280" y="6659098"/>
            <a:ext cx="72200" cy="266933"/>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800">
                <a:latin typeface="Calibri"/>
                <a:ea typeface="Calibri"/>
                <a:cs typeface="Calibri"/>
                <a:sym typeface="Calibri"/>
              </a:defRPr>
            </a:lvl1pPr>
          </a:lstStyle>
          <a:p>
            <a:endParaRPr sz="1266" dirty="0"/>
          </a:p>
        </p:txBody>
      </p:sp>
      <p:pic>
        <p:nvPicPr>
          <p:cNvPr id="52" name="Arizona logo.jpg" descr="Arizona logo.jpg">
            <a:extLst>
              <a:ext uri="{FF2B5EF4-FFF2-40B4-BE49-F238E27FC236}">
                <a16:creationId xmlns:a16="http://schemas.microsoft.com/office/drawing/2014/main" id="{760D94C0-CC84-384D-8CA0-882929D08526}"/>
              </a:ext>
            </a:extLst>
          </p:cNvPr>
          <p:cNvPicPr>
            <a:picLocks noChangeAspect="1"/>
          </p:cNvPicPr>
          <p:nvPr/>
        </p:nvPicPr>
        <p:blipFill>
          <a:blip r:embed="rId2"/>
          <a:stretch>
            <a:fillRect/>
          </a:stretch>
        </p:blipFill>
        <p:spPr>
          <a:xfrm>
            <a:off x="8440621" y="6382258"/>
            <a:ext cx="1728663" cy="410306"/>
          </a:xfrm>
          <a:prstGeom prst="rect">
            <a:avLst/>
          </a:prstGeom>
          <a:ln w="12700">
            <a:miter lim="400000"/>
          </a:ln>
        </p:spPr>
      </p:pic>
      <p:pic>
        <p:nvPicPr>
          <p:cNvPr id="53" name="eller.gif" descr="eller.gif">
            <a:extLst>
              <a:ext uri="{FF2B5EF4-FFF2-40B4-BE49-F238E27FC236}">
                <a16:creationId xmlns:a16="http://schemas.microsoft.com/office/drawing/2014/main" id="{28E334CB-4209-CE4F-ABA3-8A641C00418D}"/>
              </a:ext>
            </a:extLst>
          </p:cNvPr>
          <p:cNvPicPr>
            <a:picLocks noChangeAspect="1"/>
          </p:cNvPicPr>
          <p:nvPr/>
        </p:nvPicPr>
        <p:blipFill>
          <a:blip r:embed="rId3"/>
          <a:stretch>
            <a:fillRect/>
          </a:stretch>
        </p:blipFill>
        <p:spPr>
          <a:xfrm>
            <a:off x="10390619" y="6375183"/>
            <a:ext cx="1647567" cy="373034"/>
          </a:xfrm>
          <a:prstGeom prst="rect">
            <a:avLst/>
          </a:prstGeom>
          <a:ln w="12700">
            <a:miter lim="400000"/>
          </a:ln>
        </p:spPr>
      </p:pic>
      <p:sp>
        <p:nvSpPr>
          <p:cNvPr id="3" name="TextBox 2">
            <a:extLst>
              <a:ext uri="{FF2B5EF4-FFF2-40B4-BE49-F238E27FC236}">
                <a16:creationId xmlns:a16="http://schemas.microsoft.com/office/drawing/2014/main" id="{116C2B00-E546-8A45-B026-24695C33A0BD}"/>
              </a:ext>
            </a:extLst>
          </p:cNvPr>
          <p:cNvSpPr txBox="1"/>
          <p:nvPr/>
        </p:nvSpPr>
        <p:spPr>
          <a:xfrm>
            <a:off x="1104405" y="5223909"/>
            <a:ext cx="10806545" cy="923330"/>
          </a:xfrm>
          <a:prstGeom prst="rect">
            <a:avLst/>
          </a:prstGeom>
          <a:noFill/>
        </p:spPr>
        <p:txBody>
          <a:bodyPr wrap="square" rtlCol="0">
            <a:spAutoFit/>
          </a:bodyPr>
          <a:lstStyle/>
          <a:p>
            <a:r>
              <a:rPr lang="en-US" dirty="0"/>
              <a:t>A double network with a generator that tries to fool the discriminator.</a:t>
            </a:r>
          </a:p>
          <a:p>
            <a:r>
              <a:rPr lang="en-US" dirty="0"/>
              <a:t>Used to generate images but also used in large particle physics on the LHC to create results close to the simulations without the very high compute cost.</a:t>
            </a:r>
          </a:p>
        </p:txBody>
      </p:sp>
      <p:pic>
        <p:nvPicPr>
          <p:cNvPr id="5122" name="Picture 2" descr="Generative adversarial networks unlock new methods for cognitive science:  Trends in Cognitive Sciences">
            <a:extLst>
              <a:ext uri="{FF2B5EF4-FFF2-40B4-BE49-F238E27FC236}">
                <a16:creationId xmlns:a16="http://schemas.microsoft.com/office/drawing/2014/main" id="{CFD8D84C-4ED7-414B-97AE-2C489E97544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51688"/>
          <a:stretch/>
        </p:blipFill>
        <p:spPr bwMode="auto">
          <a:xfrm>
            <a:off x="1524000" y="819397"/>
            <a:ext cx="7026234" cy="411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673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Hypotheses (cont.)"/>
          <p:cNvSpPr txBox="1">
            <a:spLocks noGrp="1"/>
          </p:cNvSpPr>
          <p:nvPr>
            <p:ph type="title" idx="4294967295"/>
          </p:nvPr>
        </p:nvSpPr>
        <p:spPr>
          <a:xfrm>
            <a:off x="1524000" y="0"/>
            <a:ext cx="9144000" cy="710761"/>
          </a:xfrm>
          <a:prstGeom prst="rect">
            <a:avLst/>
          </a:prstGeom>
          <a:solidFill>
            <a:srgbClr val="D5D5EF"/>
          </a:solidFill>
        </p:spPr>
        <p:txBody>
          <a:bodyPr/>
          <a:lstStyle>
            <a:lvl1pPr indent="228600" algn="l">
              <a:defRPr sz="4000">
                <a:latin typeface="Calibri"/>
                <a:ea typeface="Calibri"/>
                <a:cs typeface="Calibri"/>
                <a:sym typeface="Calibri"/>
              </a:defRPr>
            </a:lvl1pPr>
          </a:lstStyle>
          <a:p>
            <a:r>
              <a:rPr lang="en-US" dirty="0">
                <a:latin typeface="Calibri" panose="020F0502020204030204" pitchFamily="34" charset="0"/>
                <a:cs typeface="Calibri" panose="020F0502020204030204" pitchFamily="34" charset="0"/>
              </a:rPr>
              <a:t>Convolutional Neural Networks</a:t>
            </a:r>
            <a:endParaRPr dirty="0"/>
          </a:p>
        </p:txBody>
      </p:sp>
      <p:sp>
        <p:nvSpPr>
          <p:cNvPr id="294" name="11"/>
          <p:cNvSpPr txBox="1"/>
          <p:nvPr/>
        </p:nvSpPr>
        <p:spPr>
          <a:xfrm>
            <a:off x="10277280" y="6659098"/>
            <a:ext cx="72200" cy="266933"/>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800">
                <a:latin typeface="Calibri"/>
                <a:ea typeface="Calibri"/>
                <a:cs typeface="Calibri"/>
                <a:sym typeface="Calibri"/>
              </a:defRPr>
            </a:lvl1pPr>
          </a:lstStyle>
          <a:p>
            <a:endParaRPr sz="1266" dirty="0"/>
          </a:p>
        </p:txBody>
      </p:sp>
      <p:pic>
        <p:nvPicPr>
          <p:cNvPr id="52" name="Arizona logo.jpg" descr="Arizona logo.jpg">
            <a:extLst>
              <a:ext uri="{FF2B5EF4-FFF2-40B4-BE49-F238E27FC236}">
                <a16:creationId xmlns:a16="http://schemas.microsoft.com/office/drawing/2014/main" id="{760D94C0-CC84-384D-8CA0-882929D08526}"/>
              </a:ext>
            </a:extLst>
          </p:cNvPr>
          <p:cNvPicPr>
            <a:picLocks noChangeAspect="1"/>
          </p:cNvPicPr>
          <p:nvPr/>
        </p:nvPicPr>
        <p:blipFill>
          <a:blip r:embed="rId2"/>
          <a:stretch>
            <a:fillRect/>
          </a:stretch>
        </p:blipFill>
        <p:spPr>
          <a:xfrm>
            <a:off x="8440621" y="6382258"/>
            <a:ext cx="1728663" cy="410306"/>
          </a:xfrm>
          <a:prstGeom prst="rect">
            <a:avLst/>
          </a:prstGeom>
          <a:ln w="12700">
            <a:miter lim="400000"/>
          </a:ln>
        </p:spPr>
      </p:pic>
      <p:pic>
        <p:nvPicPr>
          <p:cNvPr id="53" name="eller.gif" descr="eller.gif">
            <a:extLst>
              <a:ext uri="{FF2B5EF4-FFF2-40B4-BE49-F238E27FC236}">
                <a16:creationId xmlns:a16="http://schemas.microsoft.com/office/drawing/2014/main" id="{28E334CB-4209-CE4F-ABA3-8A641C00418D}"/>
              </a:ext>
            </a:extLst>
          </p:cNvPr>
          <p:cNvPicPr>
            <a:picLocks noChangeAspect="1"/>
          </p:cNvPicPr>
          <p:nvPr/>
        </p:nvPicPr>
        <p:blipFill>
          <a:blip r:embed="rId3"/>
          <a:stretch>
            <a:fillRect/>
          </a:stretch>
        </p:blipFill>
        <p:spPr>
          <a:xfrm>
            <a:off x="10390619" y="6375183"/>
            <a:ext cx="1647567" cy="373034"/>
          </a:xfrm>
          <a:prstGeom prst="rect">
            <a:avLst/>
          </a:prstGeom>
          <a:ln w="12700">
            <a:miter lim="400000"/>
          </a:ln>
        </p:spPr>
      </p:pic>
      <p:sp>
        <p:nvSpPr>
          <p:cNvPr id="3" name="TextBox 2">
            <a:extLst>
              <a:ext uri="{FF2B5EF4-FFF2-40B4-BE49-F238E27FC236}">
                <a16:creationId xmlns:a16="http://schemas.microsoft.com/office/drawing/2014/main" id="{116C2B00-E546-8A45-B026-24695C33A0BD}"/>
              </a:ext>
            </a:extLst>
          </p:cNvPr>
          <p:cNvSpPr txBox="1"/>
          <p:nvPr/>
        </p:nvSpPr>
        <p:spPr>
          <a:xfrm>
            <a:off x="1104405" y="5223909"/>
            <a:ext cx="10806545" cy="1200329"/>
          </a:xfrm>
          <a:prstGeom prst="rect">
            <a:avLst/>
          </a:prstGeom>
          <a:noFill/>
        </p:spPr>
        <p:txBody>
          <a:bodyPr wrap="square" rtlCol="0">
            <a:spAutoFit/>
          </a:bodyPr>
          <a:lstStyle/>
          <a:p>
            <a:r>
              <a:rPr lang="en-US" dirty="0"/>
              <a:t>A filter extracts part of the visual data and creates a 3D array or convolution which are </a:t>
            </a:r>
          </a:p>
          <a:p>
            <a:r>
              <a:rPr lang="en-US" dirty="0"/>
              <a:t>passed to the pooling layer which reduces unnecessary features.</a:t>
            </a:r>
          </a:p>
          <a:p>
            <a:r>
              <a:rPr lang="en-US" dirty="0"/>
              <a:t>For image recognition, first layer detects gradients, second lines, third shapes </a:t>
            </a:r>
            <a:r>
              <a:rPr lang="en-US" dirty="0" err="1"/>
              <a:t>etc</a:t>
            </a:r>
            <a:endParaRPr lang="en-US" dirty="0"/>
          </a:p>
          <a:p>
            <a:r>
              <a:rPr lang="en-US" dirty="0"/>
              <a:t>CNN can be used for problems related to: Image processing, Computer vision, Speech recognition</a:t>
            </a:r>
          </a:p>
        </p:txBody>
      </p:sp>
      <p:pic>
        <p:nvPicPr>
          <p:cNvPr id="3074" name="Picture 2" descr="A vanilla Convolutional Neural Network (CNN) representation. | Download  Scientific Diagram">
            <a:extLst>
              <a:ext uri="{FF2B5EF4-FFF2-40B4-BE49-F238E27FC236}">
                <a16:creationId xmlns:a16="http://schemas.microsoft.com/office/drawing/2014/main" id="{E721BD9D-8770-334D-9D55-742584D9767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6902"/>
          <a:stretch/>
        </p:blipFill>
        <p:spPr bwMode="auto">
          <a:xfrm>
            <a:off x="1524000" y="710761"/>
            <a:ext cx="8327921" cy="4360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8207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EFA9B6C6-A247-48A8-9A1C-1E36FA945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A88203C-CA1D-634B-B015-55048BA7DFD4}"/>
              </a:ext>
            </a:extLst>
          </p:cNvPr>
          <p:cNvSpPr>
            <a:spLocks noGrp="1"/>
          </p:cNvSpPr>
          <p:nvPr>
            <p:ph type="ctrTitle"/>
          </p:nvPr>
        </p:nvSpPr>
        <p:spPr>
          <a:xfrm>
            <a:off x="1500136" y="590062"/>
            <a:ext cx="5141964" cy="2838938"/>
          </a:xfrm>
        </p:spPr>
        <p:txBody>
          <a:bodyPr>
            <a:normAutofit/>
          </a:bodyPr>
          <a:lstStyle/>
          <a:p>
            <a:r>
              <a:rPr lang="en-US" sz="5400">
                <a:solidFill>
                  <a:schemeClr val="bg1"/>
                </a:solidFill>
                <a:latin typeface="Copperplate" panose="02000504000000020004" pitchFamily="2" charset="77"/>
              </a:rPr>
              <a:t>Machine Learning with R</a:t>
            </a:r>
          </a:p>
        </p:txBody>
      </p:sp>
      <p:sp>
        <p:nvSpPr>
          <p:cNvPr id="3" name="Subtitle 2">
            <a:extLst>
              <a:ext uri="{FF2B5EF4-FFF2-40B4-BE49-F238E27FC236}">
                <a16:creationId xmlns:a16="http://schemas.microsoft.com/office/drawing/2014/main" id="{60BD4B40-C399-E146-BD2E-6D1563109754}"/>
              </a:ext>
            </a:extLst>
          </p:cNvPr>
          <p:cNvSpPr>
            <a:spLocks noGrp="1"/>
          </p:cNvSpPr>
          <p:nvPr>
            <p:ph type="subTitle" idx="1"/>
          </p:nvPr>
        </p:nvSpPr>
        <p:spPr>
          <a:xfrm>
            <a:off x="1500136" y="3505199"/>
            <a:ext cx="5141949" cy="1198120"/>
          </a:xfrm>
        </p:spPr>
        <p:txBody>
          <a:bodyPr>
            <a:normAutofit/>
          </a:bodyPr>
          <a:lstStyle/>
          <a:p>
            <a:r>
              <a:rPr lang="en-US" sz="2000" dirty="0">
                <a:solidFill>
                  <a:schemeClr val="bg1"/>
                </a:solidFill>
              </a:rPr>
              <a:t>Research Technologies</a:t>
            </a:r>
          </a:p>
          <a:p>
            <a:r>
              <a:rPr lang="en-US" sz="2000" dirty="0">
                <a:solidFill>
                  <a:schemeClr val="bg1"/>
                </a:solidFill>
              </a:rPr>
              <a:t>Chris Reidy</a:t>
            </a:r>
          </a:p>
        </p:txBody>
      </p:sp>
      <p:sp>
        <p:nvSpPr>
          <p:cNvPr id="26"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7334" y="19317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a:p>
        </p:txBody>
      </p:sp>
      <p:sp>
        <p:nvSpPr>
          <p:cNvPr id="2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16112" y="214158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30"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1794" y="23854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32" name="Straight Connector 3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5145"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5" name="Picture 4" descr="Graphical user interface, diagram&#10;&#10;Description automatically generated">
            <a:extLst>
              <a:ext uri="{FF2B5EF4-FFF2-40B4-BE49-F238E27FC236}">
                <a16:creationId xmlns:a16="http://schemas.microsoft.com/office/drawing/2014/main" id="{B8232A58-0EB9-8B46-8171-ACA19385F3F0}"/>
              </a:ext>
            </a:extLst>
          </p:cNvPr>
          <p:cNvPicPr>
            <a:picLocks noChangeAspect="1"/>
          </p:cNvPicPr>
          <p:nvPr/>
        </p:nvPicPr>
        <p:blipFill>
          <a:blip r:embed="rId2">
            <a:alphaModFix amt="70000"/>
          </a:blip>
          <a:stretch>
            <a:fillRect/>
          </a:stretch>
        </p:blipFill>
        <p:spPr>
          <a:xfrm>
            <a:off x="7480300" y="4290124"/>
            <a:ext cx="4711700" cy="2567876"/>
          </a:xfrm>
          <a:prstGeom prst="rect">
            <a:avLst/>
          </a:prstGeom>
        </p:spPr>
      </p:pic>
      <p:pic>
        <p:nvPicPr>
          <p:cNvPr id="18" name="Picture 3" descr="The FOUR V's of Big Data">
            <a:extLst>
              <a:ext uri="{FF2B5EF4-FFF2-40B4-BE49-F238E27FC236}">
                <a16:creationId xmlns:a16="http://schemas.microsoft.com/office/drawing/2014/main" id="{0536C7BE-1E68-794A-A7A2-75E63441DE5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2239"/>
            <a:ext cx="12192000" cy="6882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33054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Hypotheses (cont.)"/>
          <p:cNvSpPr txBox="1">
            <a:spLocks noGrp="1"/>
          </p:cNvSpPr>
          <p:nvPr>
            <p:ph type="title" idx="4294967295"/>
          </p:nvPr>
        </p:nvSpPr>
        <p:spPr>
          <a:xfrm>
            <a:off x="1524000" y="0"/>
            <a:ext cx="9144000" cy="710761"/>
          </a:xfrm>
          <a:prstGeom prst="rect">
            <a:avLst/>
          </a:prstGeom>
          <a:solidFill>
            <a:srgbClr val="D5D5EF"/>
          </a:solidFill>
        </p:spPr>
        <p:txBody>
          <a:bodyPr/>
          <a:lstStyle>
            <a:lvl1pPr indent="228600" algn="l">
              <a:defRPr sz="4000">
                <a:latin typeface="Calibri"/>
                <a:ea typeface="Calibri"/>
                <a:cs typeface="Calibri"/>
                <a:sym typeface="Calibri"/>
              </a:defRPr>
            </a:lvl1pPr>
          </a:lstStyle>
          <a:p>
            <a:r>
              <a:rPr lang="en-US" dirty="0">
                <a:latin typeface="Calibri" panose="020F0502020204030204" pitchFamily="34" charset="0"/>
                <a:cs typeface="Calibri" panose="020F0502020204030204" pitchFamily="34" charset="0"/>
              </a:rPr>
              <a:t>Using RStudio on HPC</a:t>
            </a:r>
            <a:endParaRPr dirty="0"/>
          </a:p>
        </p:txBody>
      </p:sp>
      <p:sp>
        <p:nvSpPr>
          <p:cNvPr id="294" name="11"/>
          <p:cNvSpPr txBox="1"/>
          <p:nvPr/>
        </p:nvSpPr>
        <p:spPr>
          <a:xfrm>
            <a:off x="10277280" y="6659098"/>
            <a:ext cx="72200" cy="266933"/>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800">
                <a:latin typeface="Calibri"/>
                <a:ea typeface="Calibri"/>
                <a:cs typeface="Calibri"/>
                <a:sym typeface="Calibri"/>
              </a:defRPr>
            </a:lvl1pPr>
          </a:lstStyle>
          <a:p>
            <a:endParaRPr sz="1266" dirty="0"/>
          </a:p>
        </p:txBody>
      </p:sp>
      <p:pic>
        <p:nvPicPr>
          <p:cNvPr id="52" name="Arizona logo.jpg" descr="Arizona logo.jpg">
            <a:extLst>
              <a:ext uri="{FF2B5EF4-FFF2-40B4-BE49-F238E27FC236}">
                <a16:creationId xmlns:a16="http://schemas.microsoft.com/office/drawing/2014/main" id="{760D94C0-CC84-384D-8CA0-882929D08526}"/>
              </a:ext>
            </a:extLst>
          </p:cNvPr>
          <p:cNvPicPr>
            <a:picLocks noChangeAspect="1"/>
          </p:cNvPicPr>
          <p:nvPr/>
        </p:nvPicPr>
        <p:blipFill>
          <a:blip r:embed="rId2"/>
          <a:stretch>
            <a:fillRect/>
          </a:stretch>
        </p:blipFill>
        <p:spPr>
          <a:xfrm>
            <a:off x="8440621" y="6382258"/>
            <a:ext cx="1728663" cy="410306"/>
          </a:xfrm>
          <a:prstGeom prst="rect">
            <a:avLst/>
          </a:prstGeom>
          <a:ln w="12700">
            <a:miter lim="400000"/>
          </a:ln>
        </p:spPr>
      </p:pic>
      <p:pic>
        <p:nvPicPr>
          <p:cNvPr id="53" name="eller.gif" descr="eller.gif">
            <a:extLst>
              <a:ext uri="{FF2B5EF4-FFF2-40B4-BE49-F238E27FC236}">
                <a16:creationId xmlns:a16="http://schemas.microsoft.com/office/drawing/2014/main" id="{28E334CB-4209-CE4F-ABA3-8A641C00418D}"/>
              </a:ext>
            </a:extLst>
          </p:cNvPr>
          <p:cNvPicPr>
            <a:picLocks noChangeAspect="1"/>
          </p:cNvPicPr>
          <p:nvPr/>
        </p:nvPicPr>
        <p:blipFill>
          <a:blip r:embed="rId3"/>
          <a:stretch>
            <a:fillRect/>
          </a:stretch>
        </p:blipFill>
        <p:spPr>
          <a:xfrm>
            <a:off x="10390619" y="6375183"/>
            <a:ext cx="1647567" cy="373034"/>
          </a:xfrm>
          <a:prstGeom prst="rect">
            <a:avLst/>
          </a:prstGeom>
          <a:ln w="12700">
            <a:miter lim="400000"/>
          </a:ln>
        </p:spPr>
      </p:pic>
      <p:pic>
        <p:nvPicPr>
          <p:cNvPr id="4" name="Picture 3" descr="Graphical user interface, application&#10;&#10;Description automatically generated">
            <a:extLst>
              <a:ext uri="{FF2B5EF4-FFF2-40B4-BE49-F238E27FC236}">
                <a16:creationId xmlns:a16="http://schemas.microsoft.com/office/drawing/2014/main" id="{4ADF130C-A6CF-6643-A7C6-C0DAA24B6AF3}"/>
              </a:ext>
            </a:extLst>
          </p:cNvPr>
          <p:cNvPicPr>
            <a:picLocks noChangeAspect="1"/>
          </p:cNvPicPr>
          <p:nvPr/>
        </p:nvPicPr>
        <p:blipFill>
          <a:blip r:embed="rId4"/>
          <a:stretch>
            <a:fillRect/>
          </a:stretch>
        </p:blipFill>
        <p:spPr>
          <a:xfrm>
            <a:off x="1524000" y="891733"/>
            <a:ext cx="8958722" cy="5490525"/>
          </a:xfrm>
          <a:prstGeom prst="rect">
            <a:avLst/>
          </a:prstGeom>
        </p:spPr>
      </p:pic>
    </p:spTree>
    <p:extLst>
      <p:ext uri="{BB962C8B-B14F-4D97-AF65-F5344CB8AC3E}">
        <p14:creationId xmlns:p14="http://schemas.microsoft.com/office/powerpoint/2010/main" val="1673930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Hypotheses (cont.)"/>
          <p:cNvSpPr txBox="1">
            <a:spLocks noGrp="1"/>
          </p:cNvSpPr>
          <p:nvPr>
            <p:ph type="title" idx="4294967295"/>
          </p:nvPr>
        </p:nvSpPr>
        <p:spPr>
          <a:xfrm>
            <a:off x="1524000" y="0"/>
            <a:ext cx="9144000" cy="710761"/>
          </a:xfrm>
          <a:prstGeom prst="rect">
            <a:avLst/>
          </a:prstGeom>
          <a:solidFill>
            <a:srgbClr val="D5D5EF"/>
          </a:solidFill>
        </p:spPr>
        <p:txBody>
          <a:bodyPr/>
          <a:lstStyle>
            <a:lvl1pPr indent="228600" algn="l">
              <a:defRPr sz="4000">
                <a:latin typeface="Calibri"/>
                <a:ea typeface="Calibri"/>
                <a:cs typeface="Calibri"/>
                <a:sym typeface="Calibri"/>
              </a:defRPr>
            </a:lvl1pPr>
          </a:lstStyle>
          <a:p>
            <a:r>
              <a:rPr lang="en-US" dirty="0">
                <a:latin typeface="Calibri" panose="020F0502020204030204" pitchFamily="34" charset="0"/>
                <a:cs typeface="Calibri" panose="020F0502020204030204" pitchFamily="34" charset="0"/>
              </a:rPr>
              <a:t>Using RStudio on HPC</a:t>
            </a:r>
            <a:endParaRPr dirty="0"/>
          </a:p>
        </p:txBody>
      </p:sp>
      <p:sp>
        <p:nvSpPr>
          <p:cNvPr id="294" name="11"/>
          <p:cNvSpPr txBox="1"/>
          <p:nvPr/>
        </p:nvSpPr>
        <p:spPr>
          <a:xfrm>
            <a:off x="10277280" y="6659098"/>
            <a:ext cx="72200" cy="266933"/>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800">
                <a:latin typeface="Calibri"/>
                <a:ea typeface="Calibri"/>
                <a:cs typeface="Calibri"/>
                <a:sym typeface="Calibri"/>
              </a:defRPr>
            </a:lvl1pPr>
          </a:lstStyle>
          <a:p>
            <a:endParaRPr sz="1266" dirty="0"/>
          </a:p>
        </p:txBody>
      </p:sp>
      <p:pic>
        <p:nvPicPr>
          <p:cNvPr id="52" name="Arizona logo.jpg" descr="Arizona logo.jpg">
            <a:extLst>
              <a:ext uri="{FF2B5EF4-FFF2-40B4-BE49-F238E27FC236}">
                <a16:creationId xmlns:a16="http://schemas.microsoft.com/office/drawing/2014/main" id="{760D94C0-CC84-384D-8CA0-882929D08526}"/>
              </a:ext>
            </a:extLst>
          </p:cNvPr>
          <p:cNvPicPr>
            <a:picLocks noChangeAspect="1"/>
          </p:cNvPicPr>
          <p:nvPr/>
        </p:nvPicPr>
        <p:blipFill>
          <a:blip r:embed="rId2"/>
          <a:stretch>
            <a:fillRect/>
          </a:stretch>
        </p:blipFill>
        <p:spPr>
          <a:xfrm>
            <a:off x="8440621" y="6382258"/>
            <a:ext cx="1728663" cy="410306"/>
          </a:xfrm>
          <a:prstGeom prst="rect">
            <a:avLst/>
          </a:prstGeom>
          <a:ln w="12700">
            <a:miter lim="400000"/>
          </a:ln>
        </p:spPr>
      </p:pic>
      <p:pic>
        <p:nvPicPr>
          <p:cNvPr id="53" name="eller.gif" descr="eller.gif">
            <a:extLst>
              <a:ext uri="{FF2B5EF4-FFF2-40B4-BE49-F238E27FC236}">
                <a16:creationId xmlns:a16="http://schemas.microsoft.com/office/drawing/2014/main" id="{28E334CB-4209-CE4F-ABA3-8A641C00418D}"/>
              </a:ext>
            </a:extLst>
          </p:cNvPr>
          <p:cNvPicPr>
            <a:picLocks noChangeAspect="1"/>
          </p:cNvPicPr>
          <p:nvPr/>
        </p:nvPicPr>
        <p:blipFill>
          <a:blip r:embed="rId3"/>
          <a:stretch>
            <a:fillRect/>
          </a:stretch>
        </p:blipFill>
        <p:spPr>
          <a:xfrm>
            <a:off x="10390619" y="6375183"/>
            <a:ext cx="1647567" cy="373034"/>
          </a:xfrm>
          <a:prstGeom prst="rect">
            <a:avLst/>
          </a:prstGeom>
          <a:ln w="12700">
            <a:miter lim="400000"/>
          </a:ln>
        </p:spPr>
      </p:pic>
      <p:pic>
        <p:nvPicPr>
          <p:cNvPr id="4" name="Picture 3" descr="Graphical user interface, text, application, email&#10;&#10;Description automatically generated">
            <a:extLst>
              <a:ext uri="{FF2B5EF4-FFF2-40B4-BE49-F238E27FC236}">
                <a16:creationId xmlns:a16="http://schemas.microsoft.com/office/drawing/2014/main" id="{B7881BAD-5F33-1CF3-287B-B3AFA0B74B1F}"/>
              </a:ext>
            </a:extLst>
          </p:cNvPr>
          <p:cNvPicPr>
            <a:picLocks noChangeAspect="1"/>
          </p:cNvPicPr>
          <p:nvPr/>
        </p:nvPicPr>
        <p:blipFill>
          <a:blip r:embed="rId4"/>
          <a:stretch>
            <a:fillRect/>
          </a:stretch>
        </p:blipFill>
        <p:spPr>
          <a:xfrm>
            <a:off x="1415715" y="733926"/>
            <a:ext cx="6251771" cy="6058638"/>
          </a:xfrm>
          <a:prstGeom prst="rect">
            <a:avLst/>
          </a:prstGeom>
        </p:spPr>
      </p:pic>
    </p:spTree>
    <p:extLst>
      <p:ext uri="{BB962C8B-B14F-4D97-AF65-F5344CB8AC3E}">
        <p14:creationId xmlns:p14="http://schemas.microsoft.com/office/powerpoint/2010/main" val="2515465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Hypotheses (cont.)"/>
          <p:cNvSpPr txBox="1">
            <a:spLocks noGrp="1"/>
          </p:cNvSpPr>
          <p:nvPr>
            <p:ph type="title" idx="4294967295"/>
          </p:nvPr>
        </p:nvSpPr>
        <p:spPr>
          <a:xfrm>
            <a:off x="1524000" y="0"/>
            <a:ext cx="9144000" cy="710761"/>
          </a:xfrm>
          <a:prstGeom prst="rect">
            <a:avLst/>
          </a:prstGeom>
          <a:solidFill>
            <a:srgbClr val="D5D5EF"/>
          </a:solidFill>
        </p:spPr>
        <p:txBody>
          <a:bodyPr/>
          <a:lstStyle>
            <a:lvl1pPr indent="228600" algn="l">
              <a:defRPr sz="4000">
                <a:latin typeface="Calibri"/>
                <a:ea typeface="Calibri"/>
                <a:cs typeface="Calibri"/>
                <a:sym typeface="Calibri"/>
              </a:defRPr>
            </a:lvl1pPr>
          </a:lstStyle>
          <a:p>
            <a:r>
              <a:rPr lang="en-US" dirty="0">
                <a:latin typeface="Calibri" panose="020F0502020204030204" pitchFamily="34" charset="0"/>
                <a:cs typeface="Calibri" panose="020F0502020204030204" pitchFamily="34" charset="0"/>
              </a:rPr>
              <a:t>Using RStudio on HPC</a:t>
            </a:r>
            <a:endParaRPr dirty="0"/>
          </a:p>
        </p:txBody>
      </p:sp>
      <p:sp>
        <p:nvSpPr>
          <p:cNvPr id="294" name="11"/>
          <p:cNvSpPr txBox="1"/>
          <p:nvPr/>
        </p:nvSpPr>
        <p:spPr>
          <a:xfrm>
            <a:off x="10277280" y="6659098"/>
            <a:ext cx="72200" cy="266933"/>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800">
                <a:latin typeface="Calibri"/>
                <a:ea typeface="Calibri"/>
                <a:cs typeface="Calibri"/>
                <a:sym typeface="Calibri"/>
              </a:defRPr>
            </a:lvl1pPr>
          </a:lstStyle>
          <a:p>
            <a:endParaRPr sz="1266" dirty="0"/>
          </a:p>
        </p:txBody>
      </p:sp>
      <p:pic>
        <p:nvPicPr>
          <p:cNvPr id="52" name="Arizona logo.jpg" descr="Arizona logo.jpg">
            <a:extLst>
              <a:ext uri="{FF2B5EF4-FFF2-40B4-BE49-F238E27FC236}">
                <a16:creationId xmlns:a16="http://schemas.microsoft.com/office/drawing/2014/main" id="{760D94C0-CC84-384D-8CA0-882929D08526}"/>
              </a:ext>
            </a:extLst>
          </p:cNvPr>
          <p:cNvPicPr>
            <a:picLocks noChangeAspect="1"/>
          </p:cNvPicPr>
          <p:nvPr/>
        </p:nvPicPr>
        <p:blipFill>
          <a:blip r:embed="rId2"/>
          <a:stretch>
            <a:fillRect/>
          </a:stretch>
        </p:blipFill>
        <p:spPr>
          <a:xfrm>
            <a:off x="8440621" y="6382258"/>
            <a:ext cx="1728663" cy="410306"/>
          </a:xfrm>
          <a:prstGeom prst="rect">
            <a:avLst/>
          </a:prstGeom>
          <a:ln w="12700">
            <a:miter lim="400000"/>
          </a:ln>
        </p:spPr>
      </p:pic>
      <p:pic>
        <p:nvPicPr>
          <p:cNvPr id="53" name="eller.gif" descr="eller.gif">
            <a:extLst>
              <a:ext uri="{FF2B5EF4-FFF2-40B4-BE49-F238E27FC236}">
                <a16:creationId xmlns:a16="http://schemas.microsoft.com/office/drawing/2014/main" id="{28E334CB-4209-CE4F-ABA3-8A641C00418D}"/>
              </a:ext>
            </a:extLst>
          </p:cNvPr>
          <p:cNvPicPr>
            <a:picLocks noChangeAspect="1"/>
          </p:cNvPicPr>
          <p:nvPr/>
        </p:nvPicPr>
        <p:blipFill>
          <a:blip r:embed="rId3"/>
          <a:stretch>
            <a:fillRect/>
          </a:stretch>
        </p:blipFill>
        <p:spPr>
          <a:xfrm>
            <a:off x="10390619" y="6375183"/>
            <a:ext cx="1647567" cy="373034"/>
          </a:xfrm>
          <a:prstGeom prst="rect">
            <a:avLst/>
          </a:prstGeom>
          <a:ln w="12700">
            <a:miter lim="400000"/>
          </a:ln>
        </p:spPr>
      </p:pic>
      <p:pic>
        <p:nvPicPr>
          <p:cNvPr id="4" name="Picture 3" descr="Graphical user interface, text, application, email&#10;&#10;Description automatically generated">
            <a:extLst>
              <a:ext uri="{FF2B5EF4-FFF2-40B4-BE49-F238E27FC236}">
                <a16:creationId xmlns:a16="http://schemas.microsoft.com/office/drawing/2014/main" id="{C435613E-9A7F-C14B-A5F1-2911218E1454}"/>
              </a:ext>
            </a:extLst>
          </p:cNvPr>
          <p:cNvPicPr>
            <a:picLocks noChangeAspect="1"/>
          </p:cNvPicPr>
          <p:nvPr/>
        </p:nvPicPr>
        <p:blipFill>
          <a:blip r:embed="rId4"/>
          <a:stretch>
            <a:fillRect/>
          </a:stretch>
        </p:blipFill>
        <p:spPr>
          <a:xfrm>
            <a:off x="1409923" y="1243949"/>
            <a:ext cx="9378087" cy="3303988"/>
          </a:xfrm>
          <a:prstGeom prst="rect">
            <a:avLst/>
          </a:prstGeom>
        </p:spPr>
      </p:pic>
    </p:spTree>
    <p:extLst>
      <p:ext uri="{BB962C8B-B14F-4D97-AF65-F5344CB8AC3E}">
        <p14:creationId xmlns:p14="http://schemas.microsoft.com/office/powerpoint/2010/main" val="3361490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Hypotheses (cont.)"/>
          <p:cNvSpPr txBox="1">
            <a:spLocks noGrp="1"/>
          </p:cNvSpPr>
          <p:nvPr>
            <p:ph type="title" idx="4294967295"/>
          </p:nvPr>
        </p:nvSpPr>
        <p:spPr>
          <a:xfrm>
            <a:off x="1524000" y="0"/>
            <a:ext cx="9144000" cy="710761"/>
          </a:xfrm>
          <a:prstGeom prst="rect">
            <a:avLst/>
          </a:prstGeom>
          <a:solidFill>
            <a:srgbClr val="D5D5EF"/>
          </a:solidFill>
        </p:spPr>
        <p:txBody>
          <a:bodyPr/>
          <a:lstStyle>
            <a:lvl1pPr indent="228600" algn="l">
              <a:defRPr sz="4000">
                <a:latin typeface="Calibri"/>
                <a:ea typeface="Calibri"/>
                <a:cs typeface="Calibri"/>
                <a:sym typeface="Calibri"/>
              </a:defRPr>
            </a:lvl1pPr>
          </a:lstStyle>
          <a:p>
            <a:r>
              <a:rPr lang="en-US" dirty="0">
                <a:latin typeface="Calibri" panose="020F0502020204030204" pitchFamily="34" charset="0"/>
                <a:cs typeface="Calibri" panose="020F0502020204030204" pitchFamily="34" charset="0"/>
              </a:rPr>
              <a:t>Using RStudio on HPC</a:t>
            </a:r>
            <a:endParaRPr dirty="0"/>
          </a:p>
        </p:txBody>
      </p:sp>
      <p:sp>
        <p:nvSpPr>
          <p:cNvPr id="294" name="11"/>
          <p:cNvSpPr txBox="1"/>
          <p:nvPr/>
        </p:nvSpPr>
        <p:spPr>
          <a:xfrm>
            <a:off x="10277280" y="6659098"/>
            <a:ext cx="72200" cy="266933"/>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800">
                <a:latin typeface="Calibri"/>
                <a:ea typeface="Calibri"/>
                <a:cs typeface="Calibri"/>
                <a:sym typeface="Calibri"/>
              </a:defRPr>
            </a:lvl1pPr>
          </a:lstStyle>
          <a:p>
            <a:endParaRPr sz="1266" dirty="0"/>
          </a:p>
        </p:txBody>
      </p:sp>
      <p:pic>
        <p:nvPicPr>
          <p:cNvPr id="52" name="Arizona logo.jpg" descr="Arizona logo.jpg">
            <a:extLst>
              <a:ext uri="{FF2B5EF4-FFF2-40B4-BE49-F238E27FC236}">
                <a16:creationId xmlns:a16="http://schemas.microsoft.com/office/drawing/2014/main" id="{760D94C0-CC84-384D-8CA0-882929D08526}"/>
              </a:ext>
            </a:extLst>
          </p:cNvPr>
          <p:cNvPicPr>
            <a:picLocks noChangeAspect="1"/>
          </p:cNvPicPr>
          <p:nvPr/>
        </p:nvPicPr>
        <p:blipFill>
          <a:blip r:embed="rId2"/>
          <a:stretch>
            <a:fillRect/>
          </a:stretch>
        </p:blipFill>
        <p:spPr>
          <a:xfrm>
            <a:off x="8440621" y="6382258"/>
            <a:ext cx="1728663" cy="410306"/>
          </a:xfrm>
          <a:prstGeom prst="rect">
            <a:avLst/>
          </a:prstGeom>
          <a:ln w="12700">
            <a:miter lim="400000"/>
          </a:ln>
        </p:spPr>
      </p:pic>
      <p:pic>
        <p:nvPicPr>
          <p:cNvPr id="53" name="eller.gif" descr="eller.gif">
            <a:extLst>
              <a:ext uri="{FF2B5EF4-FFF2-40B4-BE49-F238E27FC236}">
                <a16:creationId xmlns:a16="http://schemas.microsoft.com/office/drawing/2014/main" id="{28E334CB-4209-CE4F-ABA3-8A641C00418D}"/>
              </a:ext>
            </a:extLst>
          </p:cNvPr>
          <p:cNvPicPr>
            <a:picLocks noChangeAspect="1"/>
          </p:cNvPicPr>
          <p:nvPr/>
        </p:nvPicPr>
        <p:blipFill>
          <a:blip r:embed="rId3"/>
          <a:stretch>
            <a:fillRect/>
          </a:stretch>
        </p:blipFill>
        <p:spPr>
          <a:xfrm>
            <a:off x="10390619" y="6375183"/>
            <a:ext cx="1647567" cy="373034"/>
          </a:xfrm>
          <a:prstGeom prst="rect">
            <a:avLst/>
          </a:prstGeom>
          <a:ln w="12700">
            <a:miter lim="400000"/>
          </a:ln>
        </p:spPr>
      </p:pic>
      <p:pic>
        <p:nvPicPr>
          <p:cNvPr id="3" name="Picture 2" descr="Graphical user interface, application&#10;&#10;Description automatically generated">
            <a:extLst>
              <a:ext uri="{FF2B5EF4-FFF2-40B4-BE49-F238E27FC236}">
                <a16:creationId xmlns:a16="http://schemas.microsoft.com/office/drawing/2014/main" id="{DD385C26-7B37-204C-89BA-3CBECC7487B9}"/>
              </a:ext>
            </a:extLst>
          </p:cNvPr>
          <p:cNvPicPr>
            <a:picLocks noChangeAspect="1"/>
          </p:cNvPicPr>
          <p:nvPr/>
        </p:nvPicPr>
        <p:blipFill>
          <a:blip r:embed="rId4"/>
          <a:stretch>
            <a:fillRect/>
          </a:stretch>
        </p:blipFill>
        <p:spPr>
          <a:xfrm>
            <a:off x="890648" y="1245628"/>
            <a:ext cx="10725197" cy="4133894"/>
          </a:xfrm>
          <a:prstGeom prst="rect">
            <a:avLst/>
          </a:prstGeom>
        </p:spPr>
      </p:pic>
    </p:spTree>
    <p:extLst>
      <p:ext uri="{BB962C8B-B14F-4D97-AF65-F5344CB8AC3E}">
        <p14:creationId xmlns:p14="http://schemas.microsoft.com/office/powerpoint/2010/main" val="9705668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Hypotheses (cont.)"/>
          <p:cNvSpPr txBox="1">
            <a:spLocks noGrp="1"/>
          </p:cNvSpPr>
          <p:nvPr>
            <p:ph type="title" idx="4294967295"/>
          </p:nvPr>
        </p:nvSpPr>
        <p:spPr>
          <a:xfrm>
            <a:off x="1524000" y="0"/>
            <a:ext cx="9144000" cy="710761"/>
          </a:xfrm>
          <a:prstGeom prst="rect">
            <a:avLst/>
          </a:prstGeom>
          <a:solidFill>
            <a:srgbClr val="D5D5EF"/>
          </a:solidFill>
        </p:spPr>
        <p:txBody>
          <a:bodyPr>
            <a:normAutofit/>
          </a:bodyPr>
          <a:lstStyle>
            <a:lvl1pPr indent="228600" algn="l">
              <a:defRPr sz="4000">
                <a:latin typeface="Calibri"/>
                <a:ea typeface="Calibri"/>
                <a:cs typeface="Calibri"/>
                <a:sym typeface="Calibri"/>
              </a:defRPr>
            </a:lvl1pPr>
          </a:lstStyle>
          <a:p>
            <a:r>
              <a:rPr lang="en-US" dirty="0">
                <a:latin typeface="Calibri" panose="020F0502020204030204" pitchFamily="34" charset="0"/>
                <a:cs typeface="Calibri" panose="020F0502020204030204" pitchFamily="34" charset="0"/>
              </a:rPr>
              <a:t>Exercise: Data Pre-processing</a:t>
            </a:r>
            <a:endParaRPr dirty="0"/>
          </a:p>
        </p:txBody>
      </p:sp>
      <p:sp>
        <p:nvSpPr>
          <p:cNvPr id="293" name="Hypothesis 3: direct influence and network size…"/>
          <p:cNvSpPr txBox="1">
            <a:spLocks noGrp="1"/>
          </p:cNvSpPr>
          <p:nvPr>
            <p:ph type="body" sz="half" idx="4294967295"/>
          </p:nvPr>
        </p:nvSpPr>
        <p:spPr>
          <a:xfrm>
            <a:off x="1524000" y="1004061"/>
            <a:ext cx="9144000" cy="1525383"/>
          </a:xfrm>
          <a:prstGeom prst="rect">
            <a:avLst/>
          </a:prstGeom>
        </p:spPr>
        <p:txBody>
          <a:bodyPr anchor="t">
            <a:normAutofit/>
          </a:bodyPr>
          <a:lstStyle/>
          <a:p>
            <a:pPr marL="0" indent="0" defTabSz="642915">
              <a:spcBef>
                <a:spcPct val="20000"/>
              </a:spcBef>
              <a:buClr>
                <a:srgbClr val="0432FF"/>
              </a:buClr>
              <a:buNone/>
            </a:pPr>
            <a:r>
              <a:rPr lang="en-US" sz="2000" dirty="0">
                <a:latin typeface="Cambria" panose="02040503050406030204" pitchFamily="18" charset="0"/>
              </a:rPr>
              <a:t>In this exercise, download package VIM and mice. The dataset 'sleep' is included in the package VIM. It comes from a study about the sleeping pattern of 62 mammals. It wants to identify the relationships between sleep, and some physical characteristics of mammals, such as brain and body weight, life span, gestation time, time sleeping, and predation and danger indices.</a:t>
            </a:r>
          </a:p>
        </p:txBody>
      </p:sp>
      <p:sp>
        <p:nvSpPr>
          <p:cNvPr id="294" name="11"/>
          <p:cNvSpPr txBox="1"/>
          <p:nvPr/>
        </p:nvSpPr>
        <p:spPr>
          <a:xfrm>
            <a:off x="10318419" y="6561700"/>
            <a:ext cx="72200" cy="461729"/>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800">
                <a:latin typeface="Calibri"/>
                <a:ea typeface="Calibri"/>
                <a:cs typeface="Calibri"/>
                <a:sym typeface="Calibri"/>
              </a:defRPr>
            </a:lvl1pPr>
          </a:lstStyle>
          <a:p>
            <a:endParaRPr lang="en-US" sz="1266" dirty="0"/>
          </a:p>
          <a:p>
            <a:endParaRPr sz="1266" dirty="0"/>
          </a:p>
        </p:txBody>
      </p:sp>
      <p:pic>
        <p:nvPicPr>
          <p:cNvPr id="5" name="eller.gif" descr="eller.gif">
            <a:extLst>
              <a:ext uri="{FF2B5EF4-FFF2-40B4-BE49-F238E27FC236}">
                <a16:creationId xmlns:a16="http://schemas.microsoft.com/office/drawing/2014/main" id="{DE00D1F3-91C6-B347-80CD-78DAD1F2FF8D}"/>
              </a:ext>
            </a:extLst>
          </p:cNvPr>
          <p:cNvPicPr>
            <a:picLocks noChangeAspect="1"/>
          </p:cNvPicPr>
          <p:nvPr/>
        </p:nvPicPr>
        <p:blipFill>
          <a:blip r:embed="rId2"/>
          <a:stretch>
            <a:fillRect/>
          </a:stretch>
        </p:blipFill>
        <p:spPr>
          <a:xfrm>
            <a:off x="10390619" y="6391225"/>
            <a:ext cx="1647567" cy="373034"/>
          </a:xfrm>
          <a:prstGeom prst="rect">
            <a:avLst/>
          </a:prstGeom>
          <a:ln w="12700">
            <a:miter lim="400000"/>
          </a:ln>
        </p:spPr>
      </p:pic>
      <p:pic>
        <p:nvPicPr>
          <p:cNvPr id="6" name="Arizona logo.jpg" descr="Arizona logo.jpg">
            <a:extLst>
              <a:ext uri="{FF2B5EF4-FFF2-40B4-BE49-F238E27FC236}">
                <a16:creationId xmlns:a16="http://schemas.microsoft.com/office/drawing/2014/main" id="{09360C07-9015-8344-A6FF-660FDC7A9032}"/>
              </a:ext>
            </a:extLst>
          </p:cNvPr>
          <p:cNvPicPr>
            <a:picLocks noChangeAspect="1"/>
          </p:cNvPicPr>
          <p:nvPr/>
        </p:nvPicPr>
        <p:blipFill>
          <a:blip r:embed="rId3"/>
          <a:stretch>
            <a:fillRect/>
          </a:stretch>
        </p:blipFill>
        <p:spPr>
          <a:xfrm>
            <a:off x="8440621" y="6382258"/>
            <a:ext cx="1728663" cy="410306"/>
          </a:xfrm>
          <a:prstGeom prst="rect">
            <a:avLst/>
          </a:prstGeom>
          <a:ln w="12700">
            <a:miter lim="400000"/>
          </a:ln>
        </p:spPr>
      </p:pic>
      <p:sp>
        <p:nvSpPr>
          <p:cNvPr id="2" name="TextBox 1">
            <a:extLst>
              <a:ext uri="{FF2B5EF4-FFF2-40B4-BE49-F238E27FC236}">
                <a16:creationId xmlns:a16="http://schemas.microsoft.com/office/drawing/2014/main" id="{09C03051-79A5-2043-BA79-CBE2EBF1F0F3}"/>
              </a:ext>
            </a:extLst>
          </p:cNvPr>
          <p:cNvSpPr txBox="1"/>
          <p:nvPr/>
        </p:nvSpPr>
        <p:spPr>
          <a:xfrm>
            <a:off x="1638794" y="2743208"/>
            <a:ext cx="9029206" cy="3416320"/>
          </a:xfrm>
          <a:prstGeom prst="rect">
            <a:avLst/>
          </a:prstGeom>
          <a:solidFill>
            <a:schemeClr val="tx2">
              <a:lumMod val="20000"/>
              <a:lumOff val="80000"/>
            </a:schemeClr>
          </a:solidFill>
        </p:spPr>
        <p:txBody>
          <a:bodyPr wrap="square" rtlCol="0">
            <a:spAutoFit/>
          </a:bodyPr>
          <a:lstStyle/>
          <a:p>
            <a:r>
              <a:rPr lang="en-US" i="1" dirty="0"/>
              <a:t>#  install package “VIM”</a:t>
            </a:r>
            <a:endParaRPr lang="en-US" dirty="0"/>
          </a:p>
          <a:p>
            <a:r>
              <a:rPr lang="en-US" dirty="0" err="1"/>
              <a:t>install.packages</a:t>
            </a:r>
            <a:r>
              <a:rPr lang="en-US" dirty="0"/>
              <a:t>("VIM")   </a:t>
            </a:r>
            <a:r>
              <a:rPr lang="en-US" i="1" dirty="0"/>
              <a:t># Hint: use multiple cores. It goes much faster</a:t>
            </a:r>
          </a:p>
          <a:p>
            <a:r>
              <a:rPr lang="en-US" i="1" dirty="0"/>
              <a:t>#  To use the package in an R session, we need to load it in an R session via </a:t>
            </a:r>
            <a:endParaRPr lang="en-US" dirty="0"/>
          </a:p>
          <a:p>
            <a:r>
              <a:rPr lang="en-US" i="1" dirty="0"/>
              <a:t>library()</a:t>
            </a:r>
            <a:endParaRPr lang="en-US" dirty="0"/>
          </a:p>
          <a:p>
            <a:r>
              <a:rPr lang="en-US" dirty="0"/>
              <a:t>library(VIM)</a:t>
            </a:r>
          </a:p>
          <a:p>
            <a:r>
              <a:rPr lang="en-US" i="1" dirty="0"/>
              <a:t>#  Load dataset “sleep”, which comes within the package “VIM” </a:t>
            </a:r>
            <a:endParaRPr lang="en-US" dirty="0"/>
          </a:p>
          <a:p>
            <a:r>
              <a:rPr lang="en-US" dirty="0"/>
              <a:t>data(sleep, package ="VIM")</a:t>
            </a:r>
          </a:p>
          <a:p>
            <a:r>
              <a:rPr lang="en-US" i="1" dirty="0"/>
              <a:t>#  call function head() to get a feeling about data, or call sleep to see all values</a:t>
            </a:r>
            <a:endParaRPr lang="en-US" dirty="0"/>
          </a:p>
          <a:p>
            <a:r>
              <a:rPr lang="en-US" dirty="0"/>
              <a:t>head(sleep)</a:t>
            </a:r>
          </a:p>
          <a:p>
            <a:r>
              <a:rPr lang="en-US" i="1" dirty="0"/>
              <a:t>#  download package “mice” and load it into R</a:t>
            </a:r>
            <a:endParaRPr lang="en-US" dirty="0"/>
          </a:p>
          <a:p>
            <a:r>
              <a:rPr lang="en-US" dirty="0" err="1"/>
              <a:t>install.packages</a:t>
            </a:r>
            <a:r>
              <a:rPr lang="en-US" dirty="0"/>
              <a:t>("mice")</a:t>
            </a:r>
          </a:p>
          <a:p>
            <a:r>
              <a:rPr lang="en-US" dirty="0"/>
              <a:t>library(mice)</a:t>
            </a:r>
          </a:p>
        </p:txBody>
      </p:sp>
    </p:spTree>
    <p:extLst>
      <p:ext uri="{BB962C8B-B14F-4D97-AF65-F5344CB8AC3E}">
        <p14:creationId xmlns:p14="http://schemas.microsoft.com/office/powerpoint/2010/main" val="27406721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Hypotheses (cont.)"/>
          <p:cNvSpPr txBox="1">
            <a:spLocks noGrp="1"/>
          </p:cNvSpPr>
          <p:nvPr>
            <p:ph type="title" idx="4294967295"/>
          </p:nvPr>
        </p:nvSpPr>
        <p:spPr>
          <a:xfrm>
            <a:off x="1524000" y="0"/>
            <a:ext cx="9144000" cy="710761"/>
          </a:xfrm>
          <a:prstGeom prst="rect">
            <a:avLst/>
          </a:prstGeom>
          <a:solidFill>
            <a:srgbClr val="D5D5EF"/>
          </a:solidFill>
        </p:spPr>
        <p:txBody>
          <a:bodyPr>
            <a:normAutofit/>
          </a:bodyPr>
          <a:lstStyle>
            <a:lvl1pPr indent="228600" algn="l">
              <a:defRPr sz="4000">
                <a:latin typeface="Calibri"/>
                <a:ea typeface="Calibri"/>
                <a:cs typeface="Calibri"/>
                <a:sym typeface="Calibri"/>
              </a:defRPr>
            </a:lvl1pPr>
          </a:lstStyle>
          <a:p>
            <a:r>
              <a:rPr lang="en-US" dirty="0">
                <a:latin typeface="Calibri" panose="020F0502020204030204" pitchFamily="34" charset="0"/>
                <a:cs typeface="Calibri" panose="020F0502020204030204" pitchFamily="34" charset="0"/>
              </a:rPr>
              <a:t>Exercise: Data Pre-processing</a:t>
            </a:r>
            <a:endParaRPr dirty="0"/>
          </a:p>
        </p:txBody>
      </p:sp>
      <p:sp>
        <p:nvSpPr>
          <p:cNvPr id="293" name="Hypothesis 3: direct influence and network size…"/>
          <p:cNvSpPr txBox="1">
            <a:spLocks noGrp="1"/>
          </p:cNvSpPr>
          <p:nvPr>
            <p:ph type="body" sz="half" idx="4294967295"/>
          </p:nvPr>
        </p:nvSpPr>
        <p:spPr>
          <a:xfrm>
            <a:off x="1524000" y="1004061"/>
            <a:ext cx="9144000" cy="1347253"/>
          </a:xfrm>
          <a:prstGeom prst="rect">
            <a:avLst/>
          </a:prstGeom>
        </p:spPr>
        <p:txBody>
          <a:bodyPr anchor="t">
            <a:normAutofit/>
          </a:bodyPr>
          <a:lstStyle/>
          <a:p>
            <a:pPr marL="0" indent="0" defTabSz="642915">
              <a:spcBef>
                <a:spcPct val="20000"/>
              </a:spcBef>
              <a:buClr>
                <a:srgbClr val="0432FF"/>
              </a:buClr>
              <a:buNone/>
            </a:pPr>
            <a:r>
              <a:rPr lang="en-US" sz="2000" dirty="0">
                <a:latin typeface="Calibri" panose="020F0502020204030204" pitchFamily="34" charset="0"/>
                <a:cs typeface="Calibri" panose="020F0502020204030204" pitchFamily="34" charset="0"/>
              </a:rPr>
              <a:t>In R, we use “NA” stands for missing value; </a:t>
            </a:r>
            <a:r>
              <a:rPr lang="en-US" sz="2000" dirty="0" err="1">
                <a:latin typeface="Calibri" panose="020F0502020204030204" pitchFamily="34" charset="0"/>
                <a:cs typeface="Calibri" panose="020F0502020204030204" pitchFamily="34" charset="0"/>
              </a:rPr>
              <a:t>NaN</a:t>
            </a:r>
            <a:r>
              <a:rPr lang="en-US" sz="2000" dirty="0">
                <a:latin typeface="Calibri" panose="020F0502020204030204" pitchFamily="34" charset="0"/>
                <a:cs typeface="Calibri" panose="020F0502020204030204" pitchFamily="34" charset="0"/>
              </a:rPr>
              <a:t>(Not a Number) stands for an impossible value; And symbol “Inf” and “-Inf” stands for infinity and negative infinity respectively. In order to tell whether a value belongs to any case above, we use function </a:t>
            </a:r>
            <a:r>
              <a:rPr lang="en-US" sz="2000" dirty="0" err="1">
                <a:latin typeface="Calibri" panose="020F0502020204030204" pitchFamily="34" charset="0"/>
                <a:cs typeface="Calibri" panose="020F0502020204030204" pitchFamily="34" charset="0"/>
              </a:rPr>
              <a:t>is.na</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is.nan</a:t>
            </a:r>
            <a:r>
              <a:rPr lang="en-US" sz="2000" dirty="0">
                <a:latin typeface="Calibri" panose="020F0502020204030204" pitchFamily="34" charset="0"/>
                <a:cs typeface="Calibri" panose="020F0502020204030204" pitchFamily="34" charset="0"/>
              </a:rPr>
              <a:t>(), and </a:t>
            </a:r>
            <a:r>
              <a:rPr lang="en-US" sz="2000" dirty="0" err="1">
                <a:latin typeface="Calibri" panose="020F0502020204030204" pitchFamily="34" charset="0"/>
                <a:cs typeface="Calibri" panose="020F0502020204030204" pitchFamily="34" charset="0"/>
              </a:rPr>
              <a:t>is.infinite</a:t>
            </a:r>
            <a:r>
              <a:rPr lang="en-US" sz="2000" dirty="0">
                <a:latin typeface="Calibri" panose="020F0502020204030204" pitchFamily="34" charset="0"/>
                <a:cs typeface="Calibri" panose="020F0502020204030204" pitchFamily="34" charset="0"/>
              </a:rPr>
              <a:t>(). The return value of each function is Boolean </a:t>
            </a:r>
          </a:p>
        </p:txBody>
      </p:sp>
      <p:sp>
        <p:nvSpPr>
          <p:cNvPr id="294" name="11"/>
          <p:cNvSpPr txBox="1"/>
          <p:nvPr/>
        </p:nvSpPr>
        <p:spPr>
          <a:xfrm>
            <a:off x="10318419" y="6561700"/>
            <a:ext cx="72200" cy="461729"/>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800">
                <a:latin typeface="Calibri"/>
                <a:ea typeface="Calibri"/>
                <a:cs typeface="Calibri"/>
                <a:sym typeface="Calibri"/>
              </a:defRPr>
            </a:lvl1pPr>
          </a:lstStyle>
          <a:p>
            <a:endParaRPr lang="en-US" sz="1266" dirty="0"/>
          </a:p>
          <a:p>
            <a:endParaRPr sz="1266" dirty="0"/>
          </a:p>
        </p:txBody>
      </p:sp>
      <p:pic>
        <p:nvPicPr>
          <p:cNvPr id="5" name="eller.gif" descr="eller.gif">
            <a:extLst>
              <a:ext uri="{FF2B5EF4-FFF2-40B4-BE49-F238E27FC236}">
                <a16:creationId xmlns:a16="http://schemas.microsoft.com/office/drawing/2014/main" id="{DE00D1F3-91C6-B347-80CD-78DAD1F2FF8D}"/>
              </a:ext>
            </a:extLst>
          </p:cNvPr>
          <p:cNvPicPr>
            <a:picLocks noChangeAspect="1"/>
          </p:cNvPicPr>
          <p:nvPr/>
        </p:nvPicPr>
        <p:blipFill>
          <a:blip r:embed="rId2"/>
          <a:stretch>
            <a:fillRect/>
          </a:stretch>
        </p:blipFill>
        <p:spPr>
          <a:xfrm>
            <a:off x="10390619" y="6391225"/>
            <a:ext cx="1647567" cy="373034"/>
          </a:xfrm>
          <a:prstGeom prst="rect">
            <a:avLst/>
          </a:prstGeom>
          <a:ln w="12700">
            <a:miter lim="400000"/>
          </a:ln>
        </p:spPr>
      </p:pic>
      <p:pic>
        <p:nvPicPr>
          <p:cNvPr id="6" name="Arizona logo.jpg" descr="Arizona logo.jpg">
            <a:extLst>
              <a:ext uri="{FF2B5EF4-FFF2-40B4-BE49-F238E27FC236}">
                <a16:creationId xmlns:a16="http://schemas.microsoft.com/office/drawing/2014/main" id="{09360C07-9015-8344-A6FF-660FDC7A9032}"/>
              </a:ext>
            </a:extLst>
          </p:cNvPr>
          <p:cNvPicPr>
            <a:picLocks noChangeAspect="1"/>
          </p:cNvPicPr>
          <p:nvPr/>
        </p:nvPicPr>
        <p:blipFill>
          <a:blip r:embed="rId3"/>
          <a:stretch>
            <a:fillRect/>
          </a:stretch>
        </p:blipFill>
        <p:spPr>
          <a:xfrm>
            <a:off x="8440621" y="6382258"/>
            <a:ext cx="1728663" cy="410306"/>
          </a:xfrm>
          <a:prstGeom prst="rect">
            <a:avLst/>
          </a:prstGeom>
          <a:ln w="12700">
            <a:miter lim="400000"/>
          </a:ln>
        </p:spPr>
      </p:pic>
      <p:sp>
        <p:nvSpPr>
          <p:cNvPr id="2" name="TextBox 1">
            <a:extLst>
              <a:ext uri="{FF2B5EF4-FFF2-40B4-BE49-F238E27FC236}">
                <a16:creationId xmlns:a16="http://schemas.microsoft.com/office/drawing/2014/main" id="{09C03051-79A5-2043-BA79-CBE2EBF1F0F3}"/>
              </a:ext>
            </a:extLst>
          </p:cNvPr>
          <p:cNvSpPr txBox="1"/>
          <p:nvPr/>
        </p:nvSpPr>
        <p:spPr>
          <a:xfrm>
            <a:off x="1581397" y="2351314"/>
            <a:ext cx="9029206" cy="4247317"/>
          </a:xfrm>
          <a:prstGeom prst="rect">
            <a:avLst/>
          </a:prstGeom>
          <a:solidFill>
            <a:schemeClr val="tx2">
              <a:lumMod val="20000"/>
              <a:lumOff val="80000"/>
            </a:schemeClr>
          </a:solidFill>
        </p:spPr>
        <p:txBody>
          <a:bodyPr wrap="square" rtlCol="0">
            <a:spAutoFit/>
          </a:bodyPr>
          <a:lstStyle/>
          <a:p>
            <a:r>
              <a:rPr lang="en-US" i="1" dirty="0"/>
              <a:t>First, we need to know how many rows in “sleep”</a:t>
            </a:r>
          </a:p>
          <a:p>
            <a:r>
              <a:rPr lang="en-US" dirty="0" err="1"/>
              <a:t>nrow</a:t>
            </a:r>
            <a:r>
              <a:rPr lang="en-US" dirty="0"/>
              <a:t>(sleep)</a:t>
            </a:r>
          </a:p>
          <a:p>
            <a:r>
              <a:rPr lang="en-US" i="1" dirty="0"/>
              <a:t>## [1] 62</a:t>
            </a:r>
          </a:p>
          <a:p>
            <a:r>
              <a:rPr lang="en-US" i="1" dirty="0"/>
              <a:t>#  We use </a:t>
            </a:r>
            <a:r>
              <a:rPr lang="en-US" i="1" dirty="0" err="1"/>
              <a:t>complete.cases</a:t>
            </a:r>
            <a:r>
              <a:rPr lang="en-US" i="1" dirty="0"/>
              <a:t>() or </a:t>
            </a:r>
            <a:r>
              <a:rPr lang="en-US" i="1" dirty="0" err="1"/>
              <a:t>na.omit</a:t>
            </a:r>
            <a:r>
              <a:rPr lang="en-US" i="1" dirty="0"/>
              <a:t>() to see tuples without missing value. </a:t>
            </a:r>
            <a:endParaRPr lang="en-US" dirty="0"/>
          </a:p>
          <a:p>
            <a:r>
              <a:rPr lang="en-US" dirty="0"/>
              <a:t>sleep[</a:t>
            </a:r>
            <a:r>
              <a:rPr lang="en-US" dirty="0" err="1"/>
              <a:t>complete.cases</a:t>
            </a:r>
            <a:r>
              <a:rPr lang="en-US" dirty="0"/>
              <a:t>(sleep)</a:t>
            </a:r>
            <a:r>
              <a:rPr lang="en-US" b="1" dirty="0"/>
              <a:t>,</a:t>
            </a:r>
            <a:r>
              <a:rPr lang="en-US" dirty="0"/>
              <a:t>]    </a:t>
            </a:r>
          </a:p>
          <a:p>
            <a:r>
              <a:rPr lang="en-US" i="1" dirty="0"/>
              <a:t>#  or try</a:t>
            </a:r>
            <a:endParaRPr lang="en-US" dirty="0"/>
          </a:p>
          <a:p>
            <a:r>
              <a:rPr lang="en-US" dirty="0" err="1"/>
              <a:t>na.omit</a:t>
            </a:r>
            <a:r>
              <a:rPr lang="en-US" dirty="0"/>
              <a:t>(sleep)</a:t>
            </a:r>
          </a:p>
          <a:p>
            <a:r>
              <a:rPr lang="en-US" i="1" dirty="0"/>
              <a:t>#  Count the number of rows without missing value</a:t>
            </a:r>
            <a:endParaRPr lang="en-US" dirty="0"/>
          </a:p>
          <a:p>
            <a:r>
              <a:rPr lang="en-US" dirty="0" err="1"/>
              <a:t>nrow</a:t>
            </a:r>
            <a:r>
              <a:rPr lang="en-US" dirty="0"/>
              <a:t>(sleep[</a:t>
            </a:r>
            <a:r>
              <a:rPr lang="en-US" dirty="0" err="1"/>
              <a:t>complete.cases</a:t>
            </a:r>
            <a:r>
              <a:rPr lang="en-US" dirty="0"/>
              <a:t>(sleep)</a:t>
            </a:r>
            <a:r>
              <a:rPr lang="en-US" b="1" dirty="0"/>
              <a:t>,</a:t>
            </a:r>
            <a:r>
              <a:rPr lang="en-US" dirty="0"/>
              <a:t>])</a:t>
            </a:r>
          </a:p>
          <a:p>
            <a:r>
              <a:rPr lang="en-US" i="1" dirty="0"/>
              <a:t>## [1] 42</a:t>
            </a:r>
          </a:p>
          <a:p>
            <a:r>
              <a:rPr lang="en-US" i="1" dirty="0"/>
              <a:t>#  To reverse the condition logic (rows containing one or more missing value), we use the exclamation mark highlighted in Red</a:t>
            </a:r>
          </a:p>
          <a:p>
            <a:r>
              <a:rPr lang="en-US" dirty="0"/>
              <a:t>sleep[</a:t>
            </a:r>
            <a:r>
              <a:rPr lang="en-US" b="1" dirty="0"/>
              <a:t>!</a:t>
            </a:r>
            <a:r>
              <a:rPr lang="en-US" dirty="0" err="1"/>
              <a:t>complete.cases</a:t>
            </a:r>
            <a:r>
              <a:rPr lang="en-US" dirty="0"/>
              <a:t>(sleep)</a:t>
            </a:r>
            <a:r>
              <a:rPr lang="en-US" b="1" dirty="0"/>
              <a:t>,</a:t>
            </a:r>
            <a:r>
              <a:rPr lang="en-US" dirty="0"/>
              <a:t>] </a:t>
            </a:r>
          </a:p>
          <a:p>
            <a:r>
              <a:rPr lang="en-US" dirty="0" err="1"/>
              <a:t>nrow</a:t>
            </a:r>
            <a:r>
              <a:rPr lang="en-US" dirty="0"/>
              <a:t>(sleep[</a:t>
            </a:r>
            <a:r>
              <a:rPr lang="en-US" b="1" dirty="0"/>
              <a:t>!</a:t>
            </a:r>
            <a:r>
              <a:rPr lang="en-US" dirty="0" err="1"/>
              <a:t>complete.cases</a:t>
            </a:r>
            <a:r>
              <a:rPr lang="en-US" dirty="0"/>
              <a:t>(sleep)</a:t>
            </a:r>
            <a:r>
              <a:rPr lang="en-US" b="1" dirty="0"/>
              <a:t>,</a:t>
            </a:r>
            <a:r>
              <a:rPr lang="en-US" dirty="0"/>
              <a:t>])</a:t>
            </a:r>
          </a:p>
          <a:p>
            <a:r>
              <a:rPr lang="en-US" i="1" dirty="0"/>
              <a:t>## [1] 20</a:t>
            </a:r>
          </a:p>
        </p:txBody>
      </p:sp>
      <p:sp>
        <p:nvSpPr>
          <p:cNvPr id="3" name="Rectangle 2">
            <a:extLst>
              <a:ext uri="{FF2B5EF4-FFF2-40B4-BE49-F238E27FC236}">
                <a16:creationId xmlns:a16="http://schemas.microsoft.com/office/drawing/2014/main" id="{39AD635B-621F-D647-9FA2-775CA095192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74B42AE5-453D-9D43-84D8-BE629100E7F0}"/>
              </a:ext>
            </a:extLst>
          </p:cNvPr>
          <p:cNvSpPr/>
          <p:nvPr/>
        </p:nvSpPr>
        <p:spPr>
          <a:xfrm>
            <a:off x="419100" y="8955405"/>
            <a:ext cx="6004560" cy="37433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551414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Hypotheses (cont.)"/>
          <p:cNvSpPr txBox="1">
            <a:spLocks noGrp="1"/>
          </p:cNvSpPr>
          <p:nvPr>
            <p:ph type="title" idx="4294967295"/>
          </p:nvPr>
        </p:nvSpPr>
        <p:spPr>
          <a:xfrm>
            <a:off x="1524000" y="0"/>
            <a:ext cx="9144000" cy="710761"/>
          </a:xfrm>
          <a:prstGeom prst="rect">
            <a:avLst/>
          </a:prstGeom>
          <a:solidFill>
            <a:srgbClr val="D5D5EF"/>
          </a:solidFill>
        </p:spPr>
        <p:txBody>
          <a:bodyPr>
            <a:normAutofit/>
          </a:bodyPr>
          <a:lstStyle>
            <a:lvl1pPr indent="228600" algn="l">
              <a:defRPr sz="4000">
                <a:latin typeface="Calibri"/>
                <a:ea typeface="Calibri"/>
                <a:cs typeface="Calibri"/>
                <a:sym typeface="Calibri"/>
              </a:defRPr>
            </a:lvl1pPr>
          </a:lstStyle>
          <a:p>
            <a:r>
              <a:rPr lang="en-US" dirty="0">
                <a:latin typeface="Calibri" panose="020F0502020204030204" pitchFamily="34" charset="0"/>
                <a:cs typeface="Calibri" panose="020F0502020204030204" pitchFamily="34" charset="0"/>
              </a:rPr>
              <a:t>Exercise: Data Pre-processing</a:t>
            </a:r>
            <a:endParaRPr dirty="0"/>
          </a:p>
        </p:txBody>
      </p:sp>
      <p:sp>
        <p:nvSpPr>
          <p:cNvPr id="293" name="Hypothesis 3: direct influence and network size…"/>
          <p:cNvSpPr txBox="1">
            <a:spLocks noGrp="1"/>
          </p:cNvSpPr>
          <p:nvPr>
            <p:ph type="body" sz="half" idx="4294967295"/>
          </p:nvPr>
        </p:nvSpPr>
        <p:spPr>
          <a:xfrm>
            <a:off x="1524000" y="1004061"/>
            <a:ext cx="9144000" cy="1347253"/>
          </a:xfrm>
          <a:prstGeom prst="rect">
            <a:avLst/>
          </a:prstGeom>
        </p:spPr>
        <p:txBody>
          <a:bodyPr anchor="t">
            <a:normAutofit/>
          </a:bodyPr>
          <a:lstStyle/>
          <a:p>
            <a:pPr marL="0" indent="0" defTabSz="642915">
              <a:spcBef>
                <a:spcPct val="20000"/>
              </a:spcBef>
              <a:buClr>
                <a:srgbClr val="0432FF"/>
              </a:buClr>
              <a:buNone/>
            </a:pPr>
            <a:r>
              <a:rPr lang="en-US" sz="2000" dirty="0">
                <a:latin typeface="Calibri" panose="020F0502020204030204" pitchFamily="34" charset="0"/>
                <a:cs typeface="Calibri" panose="020F0502020204030204" pitchFamily="34" charset="0"/>
              </a:rPr>
              <a:t>We tell R a Boolean value by inputting a TRUE or a FALSE. However, R can treat them as integer 1 or 0 respectively, which means information about missing value can be captured by using function sum() and mean(). </a:t>
            </a:r>
          </a:p>
        </p:txBody>
      </p:sp>
      <p:sp>
        <p:nvSpPr>
          <p:cNvPr id="294" name="11"/>
          <p:cNvSpPr txBox="1"/>
          <p:nvPr/>
        </p:nvSpPr>
        <p:spPr>
          <a:xfrm>
            <a:off x="10318419" y="6561700"/>
            <a:ext cx="72200" cy="461729"/>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800">
                <a:latin typeface="Calibri"/>
                <a:ea typeface="Calibri"/>
                <a:cs typeface="Calibri"/>
                <a:sym typeface="Calibri"/>
              </a:defRPr>
            </a:lvl1pPr>
          </a:lstStyle>
          <a:p>
            <a:endParaRPr lang="en-US" sz="1266" dirty="0"/>
          </a:p>
          <a:p>
            <a:endParaRPr sz="1266" dirty="0"/>
          </a:p>
        </p:txBody>
      </p:sp>
      <p:pic>
        <p:nvPicPr>
          <p:cNvPr id="5" name="eller.gif" descr="eller.gif">
            <a:extLst>
              <a:ext uri="{FF2B5EF4-FFF2-40B4-BE49-F238E27FC236}">
                <a16:creationId xmlns:a16="http://schemas.microsoft.com/office/drawing/2014/main" id="{DE00D1F3-91C6-B347-80CD-78DAD1F2FF8D}"/>
              </a:ext>
            </a:extLst>
          </p:cNvPr>
          <p:cNvPicPr>
            <a:picLocks noChangeAspect="1"/>
          </p:cNvPicPr>
          <p:nvPr/>
        </p:nvPicPr>
        <p:blipFill>
          <a:blip r:embed="rId2"/>
          <a:stretch>
            <a:fillRect/>
          </a:stretch>
        </p:blipFill>
        <p:spPr>
          <a:xfrm>
            <a:off x="10390619" y="6391225"/>
            <a:ext cx="1647567" cy="373034"/>
          </a:xfrm>
          <a:prstGeom prst="rect">
            <a:avLst/>
          </a:prstGeom>
          <a:ln w="12700">
            <a:miter lim="400000"/>
          </a:ln>
        </p:spPr>
      </p:pic>
      <p:pic>
        <p:nvPicPr>
          <p:cNvPr id="6" name="Arizona logo.jpg" descr="Arizona logo.jpg">
            <a:extLst>
              <a:ext uri="{FF2B5EF4-FFF2-40B4-BE49-F238E27FC236}">
                <a16:creationId xmlns:a16="http://schemas.microsoft.com/office/drawing/2014/main" id="{09360C07-9015-8344-A6FF-660FDC7A9032}"/>
              </a:ext>
            </a:extLst>
          </p:cNvPr>
          <p:cNvPicPr>
            <a:picLocks noChangeAspect="1"/>
          </p:cNvPicPr>
          <p:nvPr/>
        </p:nvPicPr>
        <p:blipFill>
          <a:blip r:embed="rId3"/>
          <a:stretch>
            <a:fillRect/>
          </a:stretch>
        </p:blipFill>
        <p:spPr>
          <a:xfrm>
            <a:off x="8440621" y="6382258"/>
            <a:ext cx="1728663" cy="410306"/>
          </a:xfrm>
          <a:prstGeom prst="rect">
            <a:avLst/>
          </a:prstGeom>
          <a:ln w="12700">
            <a:miter lim="400000"/>
          </a:ln>
        </p:spPr>
      </p:pic>
      <p:sp>
        <p:nvSpPr>
          <p:cNvPr id="2" name="TextBox 1">
            <a:extLst>
              <a:ext uri="{FF2B5EF4-FFF2-40B4-BE49-F238E27FC236}">
                <a16:creationId xmlns:a16="http://schemas.microsoft.com/office/drawing/2014/main" id="{09C03051-79A5-2043-BA79-CBE2EBF1F0F3}"/>
              </a:ext>
            </a:extLst>
          </p:cNvPr>
          <p:cNvSpPr txBox="1"/>
          <p:nvPr/>
        </p:nvSpPr>
        <p:spPr>
          <a:xfrm>
            <a:off x="1581397" y="2351314"/>
            <a:ext cx="9029206" cy="2862322"/>
          </a:xfrm>
          <a:prstGeom prst="rect">
            <a:avLst/>
          </a:prstGeom>
          <a:solidFill>
            <a:schemeClr val="tx2">
              <a:lumMod val="20000"/>
              <a:lumOff val="80000"/>
            </a:schemeClr>
          </a:solidFill>
        </p:spPr>
        <p:txBody>
          <a:bodyPr wrap="square" rtlCol="0">
            <a:spAutoFit/>
          </a:bodyPr>
          <a:lstStyle/>
          <a:p>
            <a:r>
              <a:rPr lang="en-US" i="1" dirty="0"/>
              <a:t>#  Check how many observations contain missing value in column “Dream”</a:t>
            </a:r>
          </a:p>
          <a:p>
            <a:r>
              <a:rPr lang="en-US" dirty="0"/>
              <a:t>sum(</a:t>
            </a:r>
            <a:r>
              <a:rPr lang="en-US" dirty="0" err="1"/>
              <a:t>is.na</a:t>
            </a:r>
            <a:r>
              <a:rPr lang="en-US" dirty="0"/>
              <a:t>(</a:t>
            </a:r>
            <a:r>
              <a:rPr lang="en-US" dirty="0" err="1"/>
              <a:t>sleep$Dream</a:t>
            </a:r>
            <a:r>
              <a:rPr lang="en-US" dirty="0"/>
              <a:t>))</a:t>
            </a:r>
          </a:p>
          <a:p>
            <a:r>
              <a:rPr lang="en-US" i="1" dirty="0"/>
              <a:t>## [1] 12</a:t>
            </a:r>
          </a:p>
          <a:p>
            <a:r>
              <a:rPr lang="en-US" i="1" dirty="0"/>
              <a:t>#  About 19% of </a:t>
            </a:r>
            <a:r>
              <a:rPr lang="en-US" i="1" dirty="0" err="1"/>
              <a:t>obs</a:t>
            </a:r>
            <a:r>
              <a:rPr lang="en-US" i="1" dirty="0"/>
              <a:t> (observations) in column Dream contain missing value</a:t>
            </a:r>
          </a:p>
          <a:p>
            <a:r>
              <a:rPr lang="en-US" dirty="0"/>
              <a:t>mean(</a:t>
            </a:r>
            <a:r>
              <a:rPr lang="en-US" dirty="0" err="1"/>
              <a:t>is.na</a:t>
            </a:r>
            <a:r>
              <a:rPr lang="en-US" dirty="0"/>
              <a:t>(</a:t>
            </a:r>
            <a:r>
              <a:rPr lang="en-US" dirty="0" err="1"/>
              <a:t>sleep$Dream</a:t>
            </a:r>
            <a:r>
              <a:rPr lang="en-US" dirty="0"/>
              <a:t>))</a:t>
            </a:r>
          </a:p>
          <a:p>
            <a:r>
              <a:rPr lang="en-US" i="1" dirty="0"/>
              <a:t>## [1] 0.1935484</a:t>
            </a:r>
          </a:p>
          <a:p>
            <a:r>
              <a:rPr lang="en-US" i="1" dirty="0"/>
              <a:t># 32% </a:t>
            </a:r>
            <a:r>
              <a:rPr lang="en-US" i="1" dirty="0" err="1"/>
              <a:t>obs</a:t>
            </a:r>
            <a:r>
              <a:rPr lang="en-US" i="1" dirty="0"/>
              <a:t> in data frame sleep containing one or more missing value</a:t>
            </a:r>
          </a:p>
          <a:p>
            <a:r>
              <a:rPr lang="en-US" dirty="0"/>
              <a:t>mean(!</a:t>
            </a:r>
            <a:r>
              <a:rPr lang="en-US" dirty="0" err="1"/>
              <a:t>complete.cases</a:t>
            </a:r>
            <a:r>
              <a:rPr lang="en-US" dirty="0"/>
              <a:t>(sleep))</a:t>
            </a:r>
          </a:p>
          <a:p>
            <a:r>
              <a:rPr lang="en-US" i="1" dirty="0"/>
              <a:t>## [1] 0.3225806</a:t>
            </a:r>
          </a:p>
          <a:p>
            <a:endParaRPr lang="en-US" i="1" dirty="0"/>
          </a:p>
        </p:txBody>
      </p:sp>
      <p:sp>
        <p:nvSpPr>
          <p:cNvPr id="3" name="Rectangle 2">
            <a:extLst>
              <a:ext uri="{FF2B5EF4-FFF2-40B4-BE49-F238E27FC236}">
                <a16:creationId xmlns:a16="http://schemas.microsoft.com/office/drawing/2014/main" id="{39AD635B-621F-D647-9FA2-775CA095192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74B42AE5-453D-9D43-84D8-BE629100E7F0}"/>
              </a:ext>
            </a:extLst>
          </p:cNvPr>
          <p:cNvSpPr/>
          <p:nvPr/>
        </p:nvSpPr>
        <p:spPr>
          <a:xfrm>
            <a:off x="419100" y="8955405"/>
            <a:ext cx="6004560" cy="37433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31177180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Hypotheses (cont.)"/>
          <p:cNvSpPr txBox="1">
            <a:spLocks noGrp="1"/>
          </p:cNvSpPr>
          <p:nvPr>
            <p:ph type="title" idx="4294967295"/>
          </p:nvPr>
        </p:nvSpPr>
        <p:spPr>
          <a:xfrm>
            <a:off x="1524000" y="0"/>
            <a:ext cx="9144000" cy="710761"/>
          </a:xfrm>
          <a:prstGeom prst="rect">
            <a:avLst/>
          </a:prstGeom>
          <a:solidFill>
            <a:srgbClr val="D5D5EF"/>
          </a:solidFill>
        </p:spPr>
        <p:txBody>
          <a:bodyPr>
            <a:normAutofit/>
          </a:bodyPr>
          <a:lstStyle>
            <a:lvl1pPr indent="228600" algn="l">
              <a:defRPr sz="4000">
                <a:latin typeface="Calibri"/>
                <a:ea typeface="Calibri"/>
                <a:cs typeface="Calibri"/>
                <a:sym typeface="Calibri"/>
              </a:defRPr>
            </a:lvl1pPr>
          </a:lstStyle>
          <a:p>
            <a:r>
              <a:rPr lang="en-US" dirty="0">
                <a:latin typeface="Calibri" panose="020F0502020204030204" pitchFamily="34" charset="0"/>
                <a:cs typeface="Calibri" panose="020F0502020204030204" pitchFamily="34" charset="0"/>
              </a:rPr>
              <a:t>Exercise: Data Pre-processing</a:t>
            </a:r>
            <a:endParaRPr dirty="0"/>
          </a:p>
        </p:txBody>
      </p:sp>
      <p:sp>
        <p:nvSpPr>
          <p:cNvPr id="293" name="Hypothesis 3: direct influence and network size…"/>
          <p:cNvSpPr txBox="1">
            <a:spLocks noGrp="1"/>
          </p:cNvSpPr>
          <p:nvPr>
            <p:ph type="body" sz="half" idx="4294967295"/>
          </p:nvPr>
        </p:nvSpPr>
        <p:spPr>
          <a:xfrm>
            <a:off x="1524000" y="1004061"/>
            <a:ext cx="9144000" cy="1347253"/>
          </a:xfrm>
          <a:prstGeom prst="rect">
            <a:avLst/>
          </a:prstGeom>
        </p:spPr>
        <p:txBody>
          <a:bodyPr anchor="t">
            <a:noAutofit/>
          </a:bodyPr>
          <a:lstStyle/>
          <a:p>
            <a:pPr marL="0" indent="0" defTabSz="642915">
              <a:spcBef>
                <a:spcPct val="20000"/>
              </a:spcBef>
              <a:buClr>
                <a:srgbClr val="0432FF"/>
              </a:buClr>
              <a:buNone/>
            </a:pPr>
            <a:r>
              <a:rPr lang="en-US" sz="2000" dirty="0">
                <a:latin typeface="Calibri" panose="020F0502020204030204" pitchFamily="34" charset="0"/>
                <a:cs typeface="Calibri" panose="020F0502020204030204" pitchFamily="34" charset="0"/>
              </a:rPr>
              <a:t>Checking missing values is important, but little information about distribution and pattern can be observed via functions we called above. It will be a convenient alternative if we can see how the missing values distribute in datasets. To do so, we can use the function </a:t>
            </a:r>
            <a:r>
              <a:rPr lang="en-US" sz="2000" dirty="0" err="1">
                <a:latin typeface="Calibri" panose="020F0502020204030204" pitchFamily="34" charset="0"/>
                <a:cs typeface="Calibri" panose="020F0502020204030204" pitchFamily="34" charset="0"/>
              </a:rPr>
              <a:t>md.pattern</a:t>
            </a:r>
            <a:r>
              <a:rPr lang="en-US" sz="2000" dirty="0">
                <a:latin typeface="Calibri" panose="020F0502020204030204" pitchFamily="34" charset="0"/>
                <a:cs typeface="Calibri" panose="020F0502020204030204" pitchFamily="34" charset="0"/>
              </a:rPr>
              <a:t>() to generate a matrix that shows the pattern of missing value.</a:t>
            </a:r>
          </a:p>
        </p:txBody>
      </p:sp>
      <p:sp>
        <p:nvSpPr>
          <p:cNvPr id="294" name="11"/>
          <p:cNvSpPr txBox="1"/>
          <p:nvPr/>
        </p:nvSpPr>
        <p:spPr>
          <a:xfrm>
            <a:off x="10318419" y="6561700"/>
            <a:ext cx="72200" cy="461729"/>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800">
                <a:latin typeface="Calibri"/>
                <a:ea typeface="Calibri"/>
                <a:cs typeface="Calibri"/>
                <a:sym typeface="Calibri"/>
              </a:defRPr>
            </a:lvl1pPr>
          </a:lstStyle>
          <a:p>
            <a:endParaRPr lang="en-US" sz="1266" dirty="0"/>
          </a:p>
          <a:p>
            <a:endParaRPr sz="1266" dirty="0"/>
          </a:p>
        </p:txBody>
      </p:sp>
      <p:pic>
        <p:nvPicPr>
          <p:cNvPr id="5" name="eller.gif" descr="eller.gif">
            <a:extLst>
              <a:ext uri="{FF2B5EF4-FFF2-40B4-BE49-F238E27FC236}">
                <a16:creationId xmlns:a16="http://schemas.microsoft.com/office/drawing/2014/main" id="{DE00D1F3-91C6-B347-80CD-78DAD1F2FF8D}"/>
              </a:ext>
            </a:extLst>
          </p:cNvPr>
          <p:cNvPicPr>
            <a:picLocks noChangeAspect="1"/>
          </p:cNvPicPr>
          <p:nvPr/>
        </p:nvPicPr>
        <p:blipFill>
          <a:blip r:embed="rId2"/>
          <a:stretch>
            <a:fillRect/>
          </a:stretch>
        </p:blipFill>
        <p:spPr>
          <a:xfrm>
            <a:off x="10390619" y="6391225"/>
            <a:ext cx="1647567" cy="373034"/>
          </a:xfrm>
          <a:prstGeom prst="rect">
            <a:avLst/>
          </a:prstGeom>
          <a:ln w="12700">
            <a:miter lim="400000"/>
          </a:ln>
        </p:spPr>
      </p:pic>
      <p:pic>
        <p:nvPicPr>
          <p:cNvPr id="6" name="Arizona logo.jpg" descr="Arizona logo.jpg">
            <a:extLst>
              <a:ext uri="{FF2B5EF4-FFF2-40B4-BE49-F238E27FC236}">
                <a16:creationId xmlns:a16="http://schemas.microsoft.com/office/drawing/2014/main" id="{09360C07-9015-8344-A6FF-660FDC7A9032}"/>
              </a:ext>
            </a:extLst>
          </p:cNvPr>
          <p:cNvPicPr>
            <a:picLocks noChangeAspect="1"/>
          </p:cNvPicPr>
          <p:nvPr/>
        </p:nvPicPr>
        <p:blipFill>
          <a:blip r:embed="rId3"/>
          <a:stretch>
            <a:fillRect/>
          </a:stretch>
        </p:blipFill>
        <p:spPr>
          <a:xfrm>
            <a:off x="8440621" y="6382258"/>
            <a:ext cx="1728663" cy="410306"/>
          </a:xfrm>
          <a:prstGeom prst="rect">
            <a:avLst/>
          </a:prstGeom>
          <a:ln w="12700">
            <a:miter lim="400000"/>
          </a:ln>
        </p:spPr>
      </p:pic>
      <p:sp>
        <p:nvSpPr>
          <p:cNvPr id="2" name="TextBox 1">
            <a:extLst>
              <a:ext uri="{FF2B5EF4-FFF2-40B4-BE49-F238E27FC236}">
                <a16:creationId xmlns:a16="http://schemas.microsoft.com/office/drawing/2014/main" id="{09C03051-79A5-2043-BA79-CBE2EBF1F0F3}"/>
              </a:ext>
            </a:extLst>
          </p:cNvPr>
          <p:cNvSpPr txBox="1"/>
          <p:nvPr/>
        </p:nvSpPr>
        <p:spPr>
          <a:xfrm>
            <a:off x="1581397" y="2569769"/>
            <a:ext cx="9029206" cy="923330"/>
          </a:xfrm>
          <a:prstGeom prst="rect">
            <a:avLst/>
          </a:prstGeom>
          <a:solidFill>
            <a:schemeClr val="tx2">
              <a:lumMod val="20000"/>
              <a:lumOff val="80000"/>
            </a:schemeClr>
          </a:solidFill>
        </p:spPr>
        <p:txBody>
          <a:bodyPr wrap="square" rtlCol="0">
            <a:spAutoFit/>
          </a:bodyPr>
          <a:lstStyle/>
          <a:p>
            <a:r>
              <a:rPr lang="en-US" i="1" dirty="0"/>
              <a:t>#  call function </a:t>
            </a:r>
            <a:r>
              <a:rPr lang="en-US" i="1" dirty="0" err="1"/>
              <a:t>md.pattern</a:t>
            </a:r>
            <a:r>
              <a:rPr lang="en-US" i="1" dirty="0"/>
              <a:t>(). Make sure you loaded package mice into R first</a:t>
            </a:r>
            <a:endParaRPr lang="en-US" dirty="0"/>
          </a:p>
          <a:p>
            <a:r>
              <a:rPr lang="en-US" dirty="0" err="1"/>
              <a:t>md.pattern</a:t>
            </a:r>
            <a:r>
              <a:rPr lang="en-US" dirty="0"/>
              <a:t>(sleep)</a:t>
            </a:r>
          </a:p>
          <a:p>
            <a:r>
              <a:rPr lang="en-US" dirty="0"/>
              <a:t> </a:t>
            </a:r>
            <a:endParaRPr lang="en-US" i="1" dirty="0"/>
          </a:p>
        </p:txBody>
      </p:sp>
      <p:sp>
        <p:nvSpPr>
          <p:cNvPr id="3" name="Rectangle 2">
            <a:extLst>
              <a:ext uri="{FF2B5EF4-FFF2-40B4-BE49-F238E27FC236}">
                <a16:creationId xmlns:a16="http://schemas.microsoft.com/office/drawing/2014/main" id="{39AD635B-621F-D647-9FA2-775CA095192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74B42AE5-453D-9D43-84D8-BE629100E7F0}"/>
              </a:ext>
            </a:extLst>
          </p:cNvPr>
          <p:cNvSpPr/>
          <p:nvPr/>
        </p:nvSpPr>
        <p:spPr>
          <a:xfrm>
            <a:off x="419100" y="8955405"/>
            <a:ext cx="6004560" cy="37433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10" name="Picture 9" descr="A screenshot of a computer&#10;&#10;Description automatically generated with medium confidence">
            <a:extLst>
              <a:ext uri="{FF2B5EF4-FFF2-40B4-BE49-F238E27FC236}">
                <a16:creationId xmlns:a16="http://schemas.microsoft.com/office/drawing/2014/main" id="{5D52338C-2875-314D-B2A4-5024DF2898FB}"/>
              </a:ext>
            </a:extLst>
          </p:cNvPr>
          <p:cNvPicPr>
            <a:picLocks noChangeAspect="1"/>
          </p:cNvPicPr>
          <p:nvPr/>
        </p:nvPicPr>
        <p:blipFill>
          <a:blip r:embed="rId4"/>
          <a:stretch>
            <a:fillRect/>
          </a:stretch>
        </p:blipFill>
        <p:spPr>
          <a:xfrm>
            <a:off x="1582621" y="3267054"/>
            <a:ext cx="9027982" cy="1170294"/>
          </a:xfrm>
          <a:prstGeom prst="rect">
            <a:avLst/>
          </a:prstGeom>
        </p:spPr>
      </p:pic>
    </p:spTree>
    <p:extLst>
      <p:ext uri="{BB962C8B-B14F-4D97-AF65-F5344CB8AC3E}">
        <p14:creationId xmlns:p14="http://schemas.microsoft.com/office/powerpoint/2010/main" val="8529572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Hypotheses (cont.)"/>
          <p:cNvSpPr txBox="1">
            <a:spLocks noGrp="1"/>
          </p:cNvSpPr>
          <p:nvPr>
            <p:ph type="title" idx="4294967295"/>
          </p:nvPr>
        </p:nvSpPr>
        <p:spPr>
          <a:xfrm>
            <a:off x="1524000" y="0"/>
            <a:ext cx="9144000" cy="710761"/>
          </a:xfrm>
          <a:prstGeom prst="rect">
            <a:avLst/>
          </a:prstGeom>
          <a:solidFill>
            <a:srgbClr val="D5D5EF"/>
          </a:solidFill>
        </p:spPr>
        <p:txBody>
          <a:bodyPr>
            <a:normAutofit/>
          </a:bodyPr>
          <a:lstStyle>
            <a:lvl1pPr indent="228600" algn="l">
              <a:defRPr sz="4000">
                <a:latin typeface="Calibri"/>
                <a:ea typeface="Calibri"/>
                <a:cs typeface="Calibri"/>
                <a:sym typeface="Calibri"/>
              </a:defRPr>
            </a:lvl1pPr>
          </a:lstStyle>
          <a:p>
            <a:r>
              <a:rPr lang="en-US" dirty="0">
                <a:latin typeface="Calibri" panose="020F0502020204030204" pitchFamily="34" charset="0"/>
                <a:cs typeface="Calibri" panose="020F0502020204030204" pitchFamily="34" charset="0"/>
              </a:rPr>
              <a:t>Exercise: Visualization – </a:t>
            </a:r>
            <a:r>
              <a:rPr lang="en-US" dirty="0" err="1">
                <a:latin typeface="Calibri" panose="020F0502020204030204" pitchFamily="34" charset="0"/>
                <a:cs typeface="Calibri" panose="020F0502020204030204" pitchFamily="34" charset="0"/>
              </a:rPr>
              <a:t>aggr</a:t>
            </a:r>
            <a:endParaRPr dirty="0"/>
          </a:p>
        </p:txBody>
      </p:sp>
      <p:sp>
        <p:nvSpPr>
          <p:cNvPr id="293" name="Hypothesis 3: direct influence and network size…"/>
          <p:cNvSpPr txBox="1">
            <a:spLocks noGrp="1"/>
          </p:cNvSpPr>
          <p:nvPr>
            <p:ph type="body" sz="half" idx="4294967295"/>
          </p:nvPr>
        </p:nvSpPr>
        <p:spPr>
          <a:xfrm>
            <a:off x="1524000" y="1004062"/>
            <a:ext cx="9448800" cy="1026620"/>
          </a:xfrm>
          <a:prstGeom prst="rect">
            <a:avLst/>
          </a:prstGeom>
        </p:spPr>
        <p:txBody>
          <a:bodyPr anchor="t">
            <a:noAutofit/>
          </a:bodyPr>
          <a:lstStyle/>
          <a:p>
            <a:pPr marL="0" indent="0" defTabSz="642915">
              <a:spcBef>
                <a:spcPct val="20000"/>
              </a:spcBef>
              <a:buClr>
                <a:srgbClr val="0432FF"/>
              </a:buClr>
              <a:buNone/>
            </a:pPr>
            <a:r>
              <a:rPr lang="en-US" sz="2000" dirty="0">
                <a:latin typeface="Calibri" panose="020F0502020204030204" pitchFamily="34" charset="0"/>
                <a:cs typeface="Calibri" panose="020F0502020204030204" pitchFamily="34" charset="0"/>
              </a:rPr>
              <a:t>Instead of seeing the sleep data in table via function </a:t>
            </a:r>
            <a:r>
              <a:rPr lang="en-US" sz="2000" dirty="0" err="1">
                <a:latin typeface="Calibri" panose="020F0502020204030204" pitchFamily="34" charset="0"/>
                <a:cs typeface="Calibri" panose="020F0502020204030204" pitchFamily="34" charset="0"/>
              </a:rPr>
              <a:t>md.pattern</a:t>
            </a:r>
            <a:r>
              <a:rPr lang="en-US" sz="2000" dirty="0">
                <a:latin typeface="Calibri" panose="020F0502020204030204" pitchFamily="34" charset="0"/>
                <a:cs typeface="Calibri" panose="020F0502020204030204" pitchFamily="34" charset="0"/>
              </a:rPr>
              <a:t>(), a visualization usually makes more sense to users. The package VIM provides several functions that visualize the pattern of missing values. Here we will apply </a:t>
            </a:r>
            <a:r>
              <a:rPr lang="en-US" sz="2000" dirty="0" err="1">
                <a:latin typeface="Calibri" panose="020F0502020204030204" pitchFamily="34" charset="0"/>
                <a:cs typeface="Calibri" panose="020F0502020204030204" pitchFamily="34" charset="0"/>
              </a:rPr>
              <a:t>aggr</a:t>
            </a:r>
            <a:r>
              <a:rPr lang="en-US" sz="2000" dirty="0">
                <a:latin typeface="Calibri" panose="020F0502020204030204" pitchFamily="34" charset="0"/>
                <a:cs typeface="Calibri" panose="020F0502020204030204" pitchFamily="34" charset="0"/>
              </a:rPr>
              <a:t>()</a:t>
            </a:r>
            <a:r>
              <a:rPr lang="en-US" sz="2000" b="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to our dataset. </a:t>
            </a:r>
          </a:p>
        </p:txBody>
      </p:sp>
      <p:sp>
        <p:nvSpPr>
          <p:cNvPr id="294" name="11"/>
          <p:cNvSpPr txBox="1"/>
          <p:nvPr/>
        </p:nvSpPr>
        <p:spPr>
          <a:xfrm>
            <a:off x="10318419" y="6561700"/>
            <a:ext cx="72200" cy="461729"/>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800">
                <a:latin typeface="Calibri"/>
                <a:ea typeface="Calibri"/>
                <a:cs typeface="Calibri"/>
                <a:sym typeface="Calibri"/>
              </a:defRPr>
            </a:lvl1pPr>
          </a:lstStyle>
          <a:p>
            <a:endParaRPr lang="en-US" sz="1266" dirty="0"/>
          </a:p>
          <a:p>
            <a:endParaRPr sz="1266" dirty="0"/>
          </a:p>
        </p:txBody>
      </p:sp>
      <p:pic>
        <p:nvPicPr>
          <p:cNvPr id="5" name="eller.gif" descr="eller.gif">
            <a:extLst>
              <a:ext uri="{FF2B5EF4-FFF2-40B4-BE49-F238E27FC236}">
                <a16:creationId xmlns:a16="http://schemas.microsoft.com/office/drawing/2014/main" id="{DE00D1F3-91C6-B347-80CD-78DAD1F2FF8D}"/>
              </a:ext>
            </a:extLst>
          </p:cNvPr>
          <p:cNvPicPr>
            <a:picLocks noChangeAspect="1"/>
          </p:cNvPicPr>
          <p:nvPr/>
        </p:nvPicPr>
        <p:blipFill>
          <a:blip r:embed="rId2"/>
          <a:stretch>
            <a:fillRect/>
          </a:stretch>
        </p:blipFill>
        <p:spPr>
          <a:xfrm>
            <a:off x="10390619" y="6391225"/>
            <a:ext cx="1647567" cy="373034"/>
          </a:xfrm>
          <a:prstGeom prst="rect">
            <a:avLst/>
          </a:prstGeom>
          <a:ln w="12700">
            <a:miter lim="400000"/>
          </a:ln>
        </p:spPr>
      </p:pic>
      <p:pic>
        <p:nvPicPr>
          <p:cNvPr id="6" name="Arizona logo.jpg" descr="Arizona logo.jpg">
            <a:extLst>
              <a:ext uri="{FF2B5EF4-FFF2-40B4-BE49-F238E27FC236}">
                <a16:creationId xmlns:a16="http://schemas.microsoft.com/office/drawing/2014/main" id="{09360C07-9015-8344-A6FF-660FDC7A9032}"/>
              </a:ext>
            </a:extLst>
          </p:cNvPr>
          <p:cNvPicPr>
            <a:picLocks noChangeAspect="1"/>
          </p:cNvPicPr>
          <p:nvPr/>
        </p:nvPicPr>
        <p:blipFill>
          <a:blip r:embed="rId3"/>
          <a:stretch>
            <a:fillRect/>
          </a:stretch>
        </p:blipFill>
        <p:spPr>
          <a:xfrm>
            <a:off x="8440621" y="6382258"/>
            <a:ext cx="1728663" cy="410306"/>
          </a:xfrm>
          <a:prstGeom prst="rect">
            <a:avLst/>
          </a:prstGeom>
          <a:ln w="12700">
            <a:miter lim="400000"/>
          </a:ln>
        </p:spPr>
      </p:pic>
      <p:sp>
        <p:nvSpPr>
          <p:cNvPr id="2" name="TextBox 1">
            <a:extLst>
              <a:ext uri="{FF2B5EF4-FFF2-40B4-BE49-F238E27FC236}">
                <a16:creationId xmlns:a16="http://schemas.microsoft.com/office/drawing/2014/main" id="{09C03051-79A5-2043-BA79-CBE2EBF1F0F3}"/>
              </a:ext>
            </a:extLst>
          </p:cNvPr>
          <p:cNvSpPr txBox="1"/>
          <p:nvPr/>
        </p:nvSpPr>
        <p:spPr>
          <a:xfrm>
            <a:off x="1581397" y="1970060"/>
            <a:ext cx="9029206" cy="923330"/>
          </a:xfrm>
          <a:prstGeom prst="rect">
            <a:avLst/>
          </a:prstGeom>
          <a:solidFill>
            <a:schemeClr val="tx2">
              <a:lumMod val="20000"/>
              <a:lumOff val="80000"/>
            </a:schemeClr>
          </a:solidFill>
        </p:spPr>
        <p:txBody>
          <a:bodyPr wrap="square" rtlCol="0">
            <a:spAutoFit/>
          </a:bodyPr>
          <a:lstStyle/>
          <a:p>
            <a:r>
              <a:rPr lang="en-US" i="1" dirty="0"/>
              <a:t>#  call function </a:t>
            </a:r>
            <a:r>
              <a:rPr lang="en-US" i="1" dirty="0" err="1"/>
              <a:t>aggr</a:t>
            </a:r>
            <a:r>
              <a:rPr lang="en-US" i="1" dirty="0"/>
              <a:t> (), prop = FALSE convert percentage value into counts</a:t>
            </a:r>
            <a:endParaRPr lang="en-US" dirty="0"/>
          </a:p>
          <a:p>
            <a:r>
              <a:rPr lang="en-US" dirty="0" err="1"/>
              <a:t>aggr</a:t>
            </a:r>
            <a:r>
              <a:rPr lang="en-US" dirty="0"/>
              <a:t>(sleep, prop = FALSE, numbers = TRUE)</a:t>
            </a:r>
          </a:p>
          <a:p>
            <a:endParaRPr lang="en-US" i="1" dirty="0"/>
          </a:p>
        </p:txBody>
      </p:sp>
      <p:sp>
        <p:nvSpPr>
          <p:cNvPr id="3" name="Rectangle 2">
            <a:extLst>
              <a:ext uri="{FF2B5EF4-FFF2-40B4-BE49-F238E27FC236}">
                <a16:creationId xmlns:a16="http://schemas.microsoft.com/office/drawing/2014/main" id="{39AD635B-621F-D647-9FA2-775CA095192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74B42AE5-453D-9D43-84D8-BE629100E7F0}"/>
              </a:ext>
            </a:extLst>
          </p:cNvPr>
          <p:cNvSpPr/>
          <p:nvPr/>
        </p:nvSpPr>
        <p:spPr>
          <a:xfrm>
            <a:off x="419100" y="8955405"/>
            <a:ext cx="6004560" cy="37433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11" name="Picture 10">
            <a:extLst>
              <a:ext uri="{FF2B5EF4-FFF2-40B4-BE49-F238E27FC236}">
                <a16:creationId xmlns:a16="http://schemas.microsoft.com/office/drawing/2014/main" id="{99F86878-293B-3A45-9313-AA1B0F3DA7C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81396" y="2893390"/>
            <a:ext cx="5862539" cy="3744835"/>
          </a:xfrm>
          <a:prstGeom prst="rect">
            <a:avLst/>
          </a:prstGeom>
          <a:noFill/>
          <a:ln>
            <a:noFill/>
          </a:ln>
        </p:spPr>
      </p:pic>
    </p:spTree>
    <p:extLst>
      <p:ext uri="{BB962C8B-B14F-4D97-AF65-F5344CB8AC3E}">
        <p14:creationId xmlns:p14="http://schemas.microsoft.com/office/powerpoint/2010/main" val="31204465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Hypotheses (cont.)"/>
          <p:cNvSpPr txBox="1">
            <a:spLocks noGrp="1"/>
          </p:cNvSpPr>
          <p:nvPr>
            <p:ph type="title" idx="4294967295"/>
          </p:nvPr>
        </p:nvSpPr>
        <p:spPr>
          <a:xfrm>
            <a:off x="1524000" y="0"/>
            <a:ext cx="9144000" cy="710761"/>
          </a:xfrm>
          <a:prstGeom prst="rect">
            <a:avLst/>
          </a:prstGeom>
          <a:solidFill>
            <a:srgbClr val="D5D5EF"/>
          </a:solidFill>
        </p:spPr>
        <p:txBody>
          <a:bodyPr>
            <a:normAutofit/>
          </a:bodyPr>
          <a:lstStyle>
            <a:lvl1pPr indent="228600" algn="l">
              <a:defRPr sz="4000">
                <a:latin typeface="Calibri"/>
                <a:ea typeface="Calibri"/>
                <a:cs typeface="Calibri"/>
                <a:sym typeface="Calibri"/>
              </a:defRPr>
            </a:lvl1pPr>
          </a:lstStyle>
          <a:p>
            <a:r>
              <a:rPr lang="en-US" dirty="0">
                <a:latin typeface="Calibri" panose="020F0502020204030204" pitchFamily="34" charset="0"/>
                <a:cs typeface="Calibri" panose="020F0502020204030204" pitchFamily="34" charset="0"/>
              </a:rPr>
              <a:t>Exercise: Visualization - </a:t>
            </a:r>
            <a:r>
              <a:rPr lang="en-US" dirty="0" err="1">
                <a:latin typeface="Calibri" panose="020F0502020204030204" pitchFamily="34" charset="0"/>
                <a:cs typeface="Calibri" panose="020F0502020204030204" pitchFamily="34" charset="0"/>
              </a:rPr>
              <a:t>marginplot</a:t>
            </a:r>
            <a:endParaRPr dirty="0"/>
          </a:p>
        </p:txBody>
      </p:sp>
      <p:sp>
        <p:nvSpPr>
          <p:cNvPr id="293" name="Hypothesis 3: direct influence and network size…"/>
          <p:cNvSpPr txBox="1">
            <a:spLocks noGrp="1"/>
          </p:cNvSpPr>
          <p:nvPr>
            <p:ph type="body" sz="half" idx="4294967295"/>
          </p:nvPr>
        </p:nvSpPr>
        <p:spPr>
          <a:xfrm>
            <a:off x="1524000" y="1004062"/>
            <a:ext cx="9144000" cy="710762"/>
          </a:xfrm>
          <a:prstGeom prst="rect">
            <a:avLst/>
          </a:prstGeom>
        </p:spPr>
        <p:txBody>
          <a:bodyPr anchor="t">
            <a:noAutofit/>
          </a:bodyPr>
          <a:lstStyle/>
          <a:p>
            <a:pPr marL="0" indent="0">
              <a:buNone/>
            </a:pPr>
            <a:r>
              <a:rPr lang="en-US" sz="2000" dirty="0">
                <a:latin typeface="Calibri" panose="020F0502020204030204" pitchFamily="34" charset="0"/>
                <a:cs typeface="Calibri" panose="020F0502020204030204" pitchFamily="34" charset="0"/>
              </a:rPr>
              <a:t>Function </a:t>
            </a:r>
            <a:r>
              <a:rPr lang="en-US" sz="2000" dirty="0" err="1">
                <a:latin typeface="Calibri" panose="020F0502020204030204" pitchFamily="34" charset="0"/>
                <a:cs typeface="Calibri" panose="020F0502020204030204" pitchFamily="34" charset="0"/>
              </a:rPr>
              <a:t>marginplot</a:t>
            </a:r>
            <a:r>
              <a:rPr lang="en-US" sz="2000" dirty="0">
                <a:latin typeface="Calibri" panose="020F0502020204030204" pitchFamily="34" charset="0"/>
                <a:cs typeface="Calibri" panose="020F0502020204030204" pitchFamily="34" charset="0"/>
              </a:rPr>
              <a:t>() returns a scatter chart, where we can observe the relationship between two variables. </a:t>
            </a:r>
          </a:p>
        </p:txBody>
      </p:sp>
      <p:sp>
        <p:nvSpPr>
          <p:cNvPr id="294" name="11"/>
          <p:cNvSpPr txBox="1"/>
          <p:nvPr/>
        </p:nvSpPr>
        <p:spPr>
          <a:xfrm>
            <a:off x="10318419" y="6561700"/>
            <a:ext cx="72200" cy="461729"/>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800">
                <a:latin typeface="Calibri"/>
                <a:ea typeface="Calibri"/>
                <a:cs typeface="Calibri"/>
                <a:sym typeface="Calibri"/>
              </a:defRPr>
            </a:lvl1pPr>
          </a:lstStyle>
          <a:p>
            <a:endParaRPr lang="en-US" sz="1266" dirty="0"/>
          </a:p>
          <a:p>
            <a:endParaRPr sz="1266" dirty="0"/>
          </a:p>
        </p:txBody>
      </p:sp>
      <p:pic>
        <p:nvPicPr>
          <p:cNvPr id="5" name="eller.gif" descr="eller.gif">
            <a:extLst>
              <a:ext uri="{FF2B5EF4-FFF2-40B4-BE49-F238E27FC236}">
                <a16:creationId xmlns:a16="http://schemas.microsoft.com/office/drawing/2014/main" id="{DE00D1F3-91C6-B347-80CD-78DAD1F2FF8D}"/>
              </a:ext>
            </a:extLst>
          </p:cNvPr>
          <p:cNvPicPr>
            <a:picLocks noChangeAspect="1"/>
          </p:cNvPicPr>
          <p:nvPr/>
        </p:nvPicPr>
        <p:blipFill>
          <a:blip r:embed="rId2"/>
          <a:stretch>
            <a:fillRect/>
          </a:stretch>
        </p:blipFill>
        <p:spPr>
          <a:xfrm>
            <a:off x="10390619" y="6391225"/>
            <a:ext cx="1647567" cy="373034"/>
          </a:xfrm>
          <a:prstGeom prst="rect">
            <a:avLst/>
          </a:prstGeom>
          <a:ln w="12700">
            <a:miter lim="400000"/>
          </a:ln>
        </p:spPr>
      </p:pic>
      <p:pic>
        <p:nvPicPr>
          <p:cNvPr id="6" name="Arizona logo.jpg" descr="Arizona logo.jpg">
            <a:extLst>
              <a:ext uri="{FF2B5EF4-FFF2-40B4-BE49-F238E27FC236}">
                <a16:creationId xmlns:a16="http://schemas.microsoft.com/office/drawing/2014/main" id="{09360C07-9015-8344-A6FF-660FDC7A9032}"/>
              </a:ext>
            </a:extLst>
          </p:cNvPr>
          <p:cNvPicPr>
            <a:picLocks noChangeAspect="1"/>
          </p:cNvPicPr>
          <p:nvPr/>
        </p:nvPicPr>
        <p:blipFill>
          <a:blip r:embed="rId3"/>
          <a:stretch>
            <a:fillRect/>
          </a:stretch>
        </p:blipFill>
        <p:spPr>
          <a:xfrm>
            <a:off x="8440621" y="6382258"/>
            <a:ext cx="1728663" cy="410306"/>
          </a:xfrm>
          <a:prstGeom prst="rect">
            <a:avLst/>
          </a:prstGeom>
          <a:ln w="12700">
            <a:miter lim="400000"/>
          </a:ln>
        </p:spPr>
      </p:pic>
      <p:sp>
        <p:nvSpPr>
          <p:cNvPr id="2" name="TextBox 1">
            <a:extLst>
              <a:ext uri="{FF2B5EF4-FFF2-40B4-BE49-F238E27FC236}">
                <a16:creationId xmlns:a16="http://schemas.microsoft.com/office/drawing/2014/main" id="{09C03051-79A5-2043-BA79-CBE2EBF1F0F3}"/>
              </a:ext>
            </a:extLst>
          </p:cNvPr>
          <p:cNvSpPr txBox="1"/>
          <p:nvPr/>
        </p:nvSpPr>
        <p:spPr>
          <a:xfrm>
            <a:off x="1524000" y="1808166"/>
            <a:ext cx="9029206" cy="1200329"/>
          </a:xfrm>
          <a:prstGeom prst="rect">
            <a:avLst/>
          </a:prstGeom>
          <a:solidFill>
            <a:schemeClr val="tx2">
              <a:lumMod val="20000"/>
              <a:lumOff val="80000"/>
            </a:schemeClr>
          </a:solidFill>
        </p:spPr>
        <p:txBody>
          <a:bodyPr wrap="square" rtlCol="0">
            <a:spAutoFit/>
          </a:bodyPr>
          <a:lstStyle/>
          <a:p>
            <a:r>
              <a:rPr lang="en-US" i="1" dirty="0"/>
              <a:t>#  call function </a:t>
            </a:r>
            <a:r>
              <a:rPr lang="en-US" i="1" dirty="0" err="1"/>
              <a:t>marginplot</a:t>
            </a:r>
            <a:r>
              <a:rPr lang="en-US" i="1" dirty="0"/>
              <a:t> (), </a:t>
            </a:r>
            <a:r>
              <a:rPr lang="en-US" i="1" dirty="0" err="1"/>
              <a:t>pch</a:t>
            </a:r>
            <a:r>
              <a:rPr lang="en-US" i="1" dirty="0"/>
              <a:t> indicates notation of </a:t>
            </a:r>
            <a:r>
              <a:rPr lang="en-US" i="1" dirty="0" err="1"/>
              <a:t>obs</a:t>
            </a:r>
            <a:r>
              <a:rPr lang="en-US" i="1" dirty="0"/>
              <a:t>, col tells R how you would like to see results in different color </a:t>
            </a:r>
            <a:endParaRPr lang="en-US" dirty="0"/>
          </a:p>
          <a:p>
            <a:r>
              <a:rPr lang="en-US" dirty="0" err="1"/>
              <a:t>marginplot</a:t>
            </a:r>
            <a:r>
              <a:rPr lang="en-US" dirty="0"/>
              <a:t>(sleep[c("Gest", "Dream")], </a:t>
            </a:r>
            <a:r>
              <a:rPr lang="en-US" b="1" dirty="0" err="1"/>
              <a:t>pch</a:t>
            </a:r>
            <a:r>
              <a:rPr lang="en-US" dirty="0"/>
              <a:t>=c(20), </a:t>
            </a:r>
          </a:p>
          <a:p>
            <a:r>
              <a:rPr lang="en-US" dirty="0"/>
              <a:t>              </a:t>
            </a:r>
            <a:r>
              <a:rPr lang="en-US" b="1" dirty="0"/>
              <a:t>col</a:t>
            </a:r>
            <a:r>
              <a:rPr lang="en-US" dirty="0"/>
              <a:t> = c("</a:t>
            </a:r>
            <a:r>
              <a:rPr lang="en-US" dirty="0" err="1"/>
              <a:t>darkgray</a:t>
            </a:r>
            <a:r>
              <a:rPr lang="en-US" dirty="0"/>
              <a:t>","</a:t>
            </a:r>
            <a:r>
              <a:rPr lang="en-US" dirty="0" err="1"/>
              <a:t>red","blue</a:t>
            </a:r>
            <a:r>
              <a:rPr lang="en-US" dirty="0"/>
              <a:t>") )</a:t>
            </a:r>
          </a:p>
        </p:txBody>
      </p:sp>
      <p:sp>
        <p:nvSpPr>
          <p:cNvPr id="3" name="Rectangle 2">
            <a:extLst>
              <a:ext uri="{FF2B5EF4-FFF2-40B4-BE49-F238E27FC236}">
                <a16:creationId xmlns:a16="http://schemas.microsoft.com/office/drawing/2014/main" id="{39AD635B-621F-D647-9FA2-775CA095192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74B42AE5-453D-9D43-84D8-BE629100E7F0}"/>
              </a:ext>
            </a:extLst>
          </p:cNvPr>
          <p:cNvSpPr/>
          <p:nvPr/>
        </p:nvSpPr>
        <p:spPr>
          <a:xfrm>
            <a:off x="419100" y="8955405"/>
            <a:ext cx="6004560" cy="37433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12" name="Picture 11">
            <a:extLst>
              <a:ext uri="{FF2B5EF4-FFF2-40B4-BE49-F238E27FC236}">
                <a16:creationId xmlns:a16="http://schemas.microsoft.com/office/drawing/2014/main" id="{12D5416F-71CA-7048-B4EA-CFAE05A84709}"/>
              </a:ext>
            </a:extLst>
          </p:cNvPr>
          <p:cNvPicPr>
            <a:picLocks noChangeAspect="1"/>
          </p:cNvPicPr>
          <p:nvPr/>
        </p:nvPicPr>
        <p:blipFill rotWithShape="1">
          <a:blip r:embed="rId4"/>
          <a:srcRect t="11005" b="2466"/>
          <a:stretch/>
        </p:blipFill>
        <p:spPr bwMode="auto">
          <a:xfrm>
            <a:off x="1524000" y="3112691"/>
            <a:ext cx="5274310" cy="347472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64862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Hypotheses (cont.)"/>
          <p:cNvSpPr txBox="1">
            <a:spLocks noGrp="1"/>
          </p:cNvSpPr>
          <p:nvPr>
            <p:ph type="title" idx="4294967295"/>
          </p:nvPr>
        </p:nvSpPr>
        <p:spPr>
          <a:xfrm>
            <a:off x="1524000" y="0"/>
            <a:ext cx="9144000" cy="710761"/>
          </a:xfrm>
          <a:prstGeom prst="rect">
            <a:avLst/>
          </a:prstGeom>
          <a:solidFill>
            <a:srgbClr val="D5D5EF"/>
          </a:solidFill>
        </p:spPr>
        <p:txBody>
          <a:bodyPr/>
          <a:lstStyle>
            <a:lvl1pPr indent="228600" algn="l">
              <a:defRPr sz="4000">
                <a:latin typeface="Calibri"/>
                <a:ea typeface="Calibri"/>
                <a:cs typeface="Calibri"/>
                <a:sym typeface="Calibri"/>
              </a:defRPr>
            </a:lvl1pPr>
          </a:lstStyle>
          <a:p>
            <a:r>
              <a:rPr lang="en-US" dirty="0">
                <a:latin typeface="Calibri" panose="020F0502020204030204" pitchFamily="34" charset="0"/>
                <a:cs typeface="Calibri" panose="020F0502020204030204" pitchFamily="34" charset="0"/>
              </a:rPr>
              <a:t>Knowledge </a:t>
            </a:r>
            <a:r>
              <a:rPr lang="en-US" altLang="zh-CN" dirty="0">
                <a:latin typeface="Calibri" panose="020F0502020204030204" pitchFamily="34" charset="0"/>
                <a:cs typeface="Calibri" panose="020F0502020204030204" pitchFamily="34" charset="0"/>
              </a:rPr>
              <a:t>Discovery</a:t>
            </a:r>
            <a:r>
              <a:rPr lang="en-US" dirty="0">
                <a:latin typeface="Calibri" panose="020F0502020204030204" pitchFamily="34" charset="0"/>
                <a:cs typeface="Calibri" panose="020F0502020204030204" pitchFamily="34" charset="0"/>
              </a:rPr>
              <a:t> Process</a:t>
            </a:r>
            <a:endParaRPr dirty="0"/>
          </a:p>
        </p:txBody>
      </p:sp>
      <p:sp>
        <p:nvSpPr>
          <p:cNvPr id="293" name="Hypothesis 3: direct influence and network size…"/>
          <p:cNvSpPr txBox="1">
            <a:spLocks noGrp="1"/>
          </p:cNvSpPr>
          <p:nvPr>
            <p:ph type="body" sz="half" idx="4294967295"/>
          </p:nvPr>
        </p:nvSpPr>
        <p:spPr>
          <a:xfrm>
            <a:off x="1796432" y="1321462"/>
            <a:ext cx="8611019" cy="3040360"/>
          </a:xfrm>
          <a:prstGeom prst="rect">
            <a:avLst/>
          </a:prstGeom>
        </p:spPr>
        <p:txBody>
          <a:bodyPr anchor="t">
            <a:normAutofit/>
          </a:bodyPr>
          <a:lstStyle/>
          <a:p>
            <a:pPr defTabSz="642915">
              <a:spcBef>
                <a:spcPts val="562"/>
              </a:spcBef>
              <a:buClr>
                <a:srgbClr val="0432FF"/>
              </a:buClr>
              <a:buFont typeface=".AppleSystemUIFont" charset="-120"/>
              <a:buChar char="‣"/>
            </a:pPr>
            <a:r>
              <a:rPr lang="en-US" sz="2250" dirty="0">
                <a:solidFill>
                  <a:srgbClr val="292934"/>
                </a:solidFill>
                <a:latin typeface="Calibri" panose="020F0502020204030204" pitchFamily="34" charset="0"/>
                <a:cs typeface="Calibri" panose="020F0502020204030204" pitchFamily="34" charset="0"/>
              </a:rPr>
              <a:t>The Knowledge Discovery process takes 7 steps</a:t>
            </a:r>
          </a:p>
          <a:p>
            <a:pPr lvl="1" defTabSz="642915">
              <a:spcBef>
                <a:spcPts val="562"/>
              </a:spcBef>
              <a:buClr>
                <a:srgbClr val="0432FF"/>
              </a:buClr>
              <a:buFont typeface=".AppleSystemUIFont" charset="-120"/>
              <a:buChar char="‣"/>
            </a:pPr>
            <a:r>
              <a:rPr lang="en-US" sz="1969" dirty="0">
                <a:solidFill>
                  <a:srgbClr val="292934"/>
                </a:solidFill>
                <a:latin typeface="Calibri" panose="020F0502020204030204" pitchFamily="34" charset="0"/>
                <a:cs typeface="Calibri" panose="020F0502020204030204" pitchFamily="34" charset="0"/>
              </a:rPr>
              <a:t>Step 1: Understand your business goal and your data</a:t>
            </a:r>
          </a:p>
          <a:p>
            <a:pPr lvl="1" defTabSz="642915">
              <a:spcBef>
                <a:spcPts val="562"/>
              </a:spcBef>
              <a:buClr>
                <a:srgbClr val="0432FF"/>
              </a:buClr>
              <a:buFont typeface=".AppleSystemUIFont" charset="-120"/>
              <a:buChar char="‣"/>
            </a:pPr>
            <a:r>
              <a:rPr lang="en-US" sz="1969" dirty="0">
                <a:solidFill>
                  <a:srgbClr val="292934"/>
                </a:solidFill>
                <a:latin typeface="Calibri" panose="020F0502020204030204" pitchFamily="34" charset="0"/>
                <a:cs typeface="Calibri" panose="020F0502020204030204" pitchFamily="34" charset="0"/>
              </a:rPr>
              <a:t>Step 2: Select your data </a:t>
            </a:r>
          </a:p>
          <a:p>
            <a:pPr lvl="1" defTabSz="642915">
              <a:spcBef>
                <a:spcPts val="562"/>
              </a:spcBef>
              <a:buClr>
                <a:srgbClr val="0432FF"/>
              </a:buClr>
              <a:buFont typeface=".AppleSystemUIFont" charset="-120"/>
              <a:buChar char="‣"/>
            </a:pPr>
            <a:r>
              <a:rPr lang="en-US" sz="1969" dirty="0">
                <a:solidFill>
                  <a:srgbClr val="292934"/>
                </a:solidFill>
                <a:latin typeface="Calibri" panose="020F0502020204030204" pitchFamily="34" charset="0"/>
                <a:cs typeface="Calibri" panose="020F0502020204030204" pitchFamily="34" charset="0"/>
              </a:rPr>
              <a:t>Step 3: Prepare and process your data</a:t>
            </a:r>
          </a:p>
          <a:p>
            <a:pPr lvl="1" defTabSz="642915">
              <a:spcBef>
                <a:spcPts val="562"/>
              </a:spcBef>
              <a:buClr>
                <a:srgbClr val="0432FF"/>
              </a:buClr>
              <a:buFont typeface=".AppleSystemUIFont" charset="-120"/>
              <a:buChar char="‣"/>
            </a:pPr>
            <a:r>
              <a:rPr lang="en-US" sz="1969" dirty="0">
                <a:solidFill>
                  <a:srgbClr val="292934"/>
                </a:solidFill>
                <a:latin typeface="Calibri" panose="020F0502020204030204" pitchFamily="34" charset="0"/>
                <a:cs typeface="Calibri" panose="020F0502020204030204" pitchFamily="34" charset="0"/>
              </a:rPr>
              <a:t>Step 4: Transform your data</a:t>
            </a:r>
          </a:p>
          <a:p>
            <a:pPr lvl="1" defTabSz="642915">
              <a:spcBef>
                <a:spcPts val="562"/>
              </a:spcBef>
              <a:buClr>
                <a:srgbClr val="0432FF"/>
              </a:buClr>
              <a:buFont typeface=".AppleSystemUIFont" charset="-120"/>
              <a:buChar char="‣"/>
            </a:pPr>
            <a:r>
              <a:rPr lang="en-US" sz="1969" dirty="0">
                <a:solidFill>
                  <a:srgbClr val="292934"/>
                </a:solidFill>
                <a:latin typeface="Calibri" panose="020F0502020204030204" pitchFamily="34" charset="0"/>
                <a:cs typeface="Calibri" panose="020F0502020204030204" pitchFamily="34" charset="0"/>
              </a:rPr>
              <a:t>Step 5: Data mining </a:t>
            </a:r>
          </a:p>
          <a:p>
            <a:pPr lvl="1" defTabSz="642915">
              <a:spcBef>
                <a:spcPts val="562"/>
              </a:spcBef>
              <a:buClr>
                <a:srgbClr val="0432FF"/>
              </a:buClr>
              <a:buFont typeface=".AppleSystemUIFont" charset="-120"/>
              <a:buChar char="‣"/>
            </a:pPr>
            <a:r>
              <a:rPr lang="en-US" sz="1969" dirty="0">
                <a:solidFill>
                  <a:srgbClr val="292934"/>
                </a:solidFill>
                <a:latin typeface="Calibri" panose="020F0502020204030204" pitchFamily="34" charset="0"/>
                <a:cs typeface="Calibri" panose="020F0502020204030204" pitchFamily="34" charset="0"/>
              </a:rPr>
              <a:t>Step 6: Analyze, interpret the data and patterns</a:t>
            </a:r>
          </a:p>
          <a:p>
            <a:pPr lvl="1" defTabSz="642915">
              <a:spcBef>
                <a:spcPts val="562"/>
              </a:spcBef>
              <a:buClr>
                <a:srgbClr val="0432FF"/>
              </a:buClr>
              <a:buFont typeface=".AppleSystemUIFont" charset="-120"/>
              <a:buChar char="‣"/>
            </a:pPr>
            <a:r>
              <a:rPr lang="en-US" sz="1969" dirty="0">
                <a:solidFill>
                  <a:srgbClr val="292934"/>
                </a:solidFill>
                <a:latin typeface="Calibri" panose="020F0502020204030204" pitchFamily="34" charset="0"/>
                <a:cs typeface="Calibri" panose="020F0502020204030204" pitchFamily="34" charset="0"/>
              </a:rPr>
              <a:t>Step 7: Knowledge creation and presentation</a:t>
            </a:r>
            <a:endParaRPr lang="en-US" sz="2250" dirty="0">
              <a:solidFill>
                <a:srgbClr val="292934"/>
              </a:solidFill>
              <a:latin typeface="Calibri" panose="020F0502020204030204" pitchFamily="34" charset="0"/>
              <a:cs typeface="Calibri" panose="020F0502020204030204" pitchFamily="34" charset="0"/>
            </a:endParaRPr>
          </a:p>
        </p:txBody>
      </p:sp>
      <p:sp>
        <p:nvSpPr>
          <p:cNvPr id="294" name="11"/>
          <p:cNvSpPr txBox="1"/>
          <p:nvPr/>
        </p:nvSpPr>
        <p:spPr>
          <a:xfrm>
            <a:off x="10318419" y="6561700"/>
            <a:ext cx="72200" cy="461729"/>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800">
                <a:latin typeface="Calibri"/>
                <a:ea typeface="Calibri"/>
                <a:cs typeface="Calibri"/>
                <a:sym typeface="Calibri"/>
              </a:defRPr>
            </a:lvl1pPr>
          </a:lstStyle>
          <a:p>
            <a:endParaRPr lang="en-US" sz="1266" dirty="0"/>
          </a:p>
          <a:p>
            <a:endParaRPr sz="1266" dirty="0"/>
          </a:p>
        </p:txBody>
      </p:sp>
      <p:sp>
        <p:nvSpPr>
          <p:cNvPr id="4" name="Rectangle 3"/>
          <p:cNvSpPr/>
          <p:nvPr/>
        </p:nvSpPr>
        <p:spPr>
          <a:xfrm>
            <a:off x="1809553" y="4716584"/>
            <a:ext cx="1015841" cy="1015841"/>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t">
            <a:noAutofit/>
          </a:bodyPr>
          <a:lstStyle/>
          <a:p>
            <a:r>
              <a:rPr lang="en-US" altLang="zh-CN" sz="1406" dirty="0">
                <a:latin typeface="Calibri" charset="0"/>
                <a:ea typeface="Calibri" charset="0"/>
                <a:cs typeface="Calibri" charset="0"/>
              </a:rPr>
              <a:t>Step 1</a:t>
            </a:r>
            <a:r>
              <a:rPr lang="zh-CN" altLang="en-US" sz="1406" dirty="0">
                <a:latin typeface="Calibri" charset="0"/>
                <a:ea typeface="Calibri" charset="0"/>
                <a:cs typeface="Calibri" charset="0"/>
              </a:rPr>
              <a:t> </a:t>
            </a:r>
            <a:endParaRPr lang="en-US" altLang="zh-CN" sz="1406" dirty="0">
              <a:latin typeface="Calibri" charset="0"/>
              <a:ea typeface="Calibri" charset="0"/>
              <a:cs typeface="Calibri" charset="0"/>
            </a:endParaRPr>
          </a:p>
          <a:p>
            <a:r>
              <a:rPr lang="en-US" altLang="zh-CN" sz="1406" dirty="0">
                <a:latin typeface="Calibri" charset="0"/>
                <a:ea typeface="Calibri" charset="0"/>
                <a:cs typeface="Calibri" charset="0"/>
              </a:rPr>
              <a:t>Understand Data</a:t>
            </a:r>
            <a:endParaRPr lang="en-US" sz="1406" dirty="0">
              <a:latin typeface="Calibri" charset="0"/>
              <a:ea typeface="Calibri" charset="0"/>
              <a:cs typeface="Calibri" charset="0"/>
            </a:endParaRPr>
          </a:p>
        </p:txBody>
      </p:sp>
      <p:sp>
        <p:nvSpPr>
          <p:cNvPr id="9" name="Rectangle 8"/>
          <p:cNvSpPr/>
          <p:nvPr/>
        </p:nvSpPr>
        <p:spPr>
          <a:xfrm>
            <a:off x="3069692" y="4716584"/>
            <a:ext cx="1015841" cy="1015841"/>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t">
            <a:noAutofit/>
          </a:bodyPr>
          <a:lstStyle/>
          <a:p>
            <a:r>
              <a:rPr lang="en-US" altLang="zh-CN" sz="1406" dirty="0">
                <a:latin typeface="Calibri" charset="0"/>
                <a:ea typeface="Calibri" charset="0"/>
                <a:cs typeface="Calibri" charset="0"/>
              </a:rPr>
              <a:t>Step 2</a:t>
            </a:r>
            <a:r>
              <a:rPr lang="zh-CN" altLang="en-US" sz="1406" dirty="0">
                <a:latin typeface="Calibri" charset="0"/>
                <a:ea typeface="Calibri" charset="0"/>
                <a:cs typeface="Calibri" charset="0"/>
              </a:rPr>
              <a:t> </a:t>
            </a:r>
            <a:endParaRPr lang="en-US" altLang="zh-CN" sz="1406" dirty="0">
              <a:latin typeface="Calibri" charset="0"/>
              <a:ea typeface="Calibri" charset="0"/>
              <a:cs typeface="Calibri" charset="0"/>
            </a:endParaRPr>
          </a:p>
          <a:p>
            <a:r>
              <a:rPr lang="en-US" altLang="zh-CN" sz="1406" dirty="0">
                <a:latin typeface="Calibri" charset="0"/>
                <a:ea typeface="Calibri" charset="0"/>
                <a:cs typeface="Calibri" charset="0"/>
              </a:rPr>
              <a:t>Select Data</a:t>
            </a:r>
            <a:endParaRPr lang="en-US" sz="1406" dirty="0">
              <a:latin typeface="Calibri" charset="0"/>
              <a:ea typeface="Calibri" charset="0"/>
              <a:cs typeface="Calibri" charset="0"/>
            </a:endParaRPr>
          </a:p>
        </p:txBody>
      </p:sp>
      <p:sp>
        <p:nvSpPr>
          <p:cNvPr id="10" name="Rectangle 9"/>
          <p:cNvSpPr/>
          <p:nvPr/>
        </p:nvSpPr>
        <p:spPr>
          <a:xfrm>
            <a:off x="4314457" y="4716584"/>
            <a:ext cx="1015841" cy="1015841"/>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t">
            <a:noAutofit/>
          </a:bodyPr>
          <a:lstStyle/>
          <a:p>
            <a:r>
              <a:rPr lang="en-US" altLang="zh-CN" sz="1406" dirty="0">
                <a:latin typeface="Calibri" charset="0"/>
                <a:ea typeface="Calibri" charset="0"/>
                <a:cs typeface="Calibri" charset="0"/>
              </a:rPr>
              <a:t>Step 3</a:t>
            </a:r>
            <a:r>
              <a:rPr lang="zh-CN" altLang="en-US" sz="1406" dirty="0">
                <a:latin typeface="Calibri" charset="0"/>
                <a:ea typeface="Calibri" charset="0"/>
                <a:cs typeface="Calibri" charset="0"/>
              </a:rPr>
              <a:t> </a:t>
            </a:r>
            <a:endParaRPr lang="en-US" altLang="zh-CN" sz="1406" dirty="0">
              <a:latin typeface="Calibri" charset="0"/>
              <a:ea typeface="Calibri" charset="0"/>
              <a:cs typeface="Calibri" charset="0"/>
            </a:endParaRPr>
          </a:p>
          <a:p>
            <a:r>
              <a:rPr lang="en-US" altLang="zh-CN" sz="1406" dirty="0">
                <a:latin typeface="Calibri" charset="0"/>
                <a:ea typeface="Calibri" charset="0"/>
                <a:cs typeface="Calibri" charset="0"/>
              </a:rPr>
              <a:t>Prepare and process Data</a:t>
            </a:r>
            <a:endParaRPr lang="en-US" sz="1406" dirty="0">
              <a:latin typeface="Calibri" charset="0"/>
              <a:ea typeface="Calibri" charset="0"/>
              <a:cs typeface="Calibri" charset="0"/>
            </a:endParaRPr>
          </a:p>
        </p:txBody>
      </p:sp>
      <p:sp>
        <p:nvSpPr>
          <p:cNvPr id="11" name="Rectangle 10"/>
          <p:cNvSpPr/>
          <p:nvPr/>
        </p:nvSpPr>
        <p:spPr>
          <a:xfrm>
            <a:off x="5583429" y="4716584"/>
            <a:ext cx="1015841" cy="1015841"/>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t">
            <a:noAutofit/>
          </a:bodyPr>
          <a:lstStyle/>
          <a:p>
            <a:r>
              <a:rPr lang="en-US" altLang="zh-CN" sz="1406" dirty="0">
                <a:latin typeface="Calibri" charset="0"/>
                <a:ea typeface="Calibri" charset="0"/>
                <a:cs typeface="Calibri" charset="0"/>
              </a:rPr>
              <a:t>Step 4</a:t>
            </a:r>
            <a:r>
              <a:rPr lang="zh-CN" altLang="en-US" sz="1406" dirty="0">
                <a:latin typeface="Calibri" charset="0"/>
                <a:ea typeface="Calibri" charset="0"/>
                <a:cs typeface="Calibri" charset="0"/>
              </a:rPr>
              <a:t> </a:t>
            </a:r>
            <a:endParaRPr lang="en-US" altLang="zh-CN" sz="1406" dirty="0">
              <a:latin typeface="Calibri" charset="0"/>
              <a:ea typeface="Calibri" charset="0"/>
              <a:cs typeface="Calibri" charset="0"/>
            </a:endParaRPr>
          </a:p>
          <a:p>
            <a:r>
              <a:rPr lang="en-US" altLang="zh-CN" sz="1406" dirty="0">
                <a:latin typeface="Calibri" charset="0"/>
                <a:ea typeface="Calibri" charset="0"/>
                <a:cs typeface="Calibri" charset="0"/>
              </a:rPr>
              <a:t>Transform Data</a:t>
            </a:r>
            <a:endParaRPr lang="en-US" sz="1406" dirty="0">
              <a:latin typeface="Calibri" charset="0"/>
              <a:ea typeface="Calibri" charset="0"/>
              <a:cs typeface="Calibri" charset="0"/>
            </a:endParaRPr>
          </a:p>
        </p:txBody>
      </p:sp>
      <p:sp>
        <p:nvSpPr>
          <p:cNvPr id="12" name="Rectangle 11"/>
          <p:cNvSpPr/>
          <p:nvPr/>
        </p:nvSpPr>
        <p:spPr>
          <a:xfrm>
            <a:off x="6848330" y="4716584"/>
            <a:ext cx="1015841" cy="1015841"/>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t">
            <a:noAutofit/>
          </a:bodyPr>
          <a:lstStyle/>
          <a:p>
            <a:r>
              <a:rPr lang="en-US" altLang="zh-CN" sz="1406" dirty="0">
                <a:latin typeface="Calibri" charset="0"/>
                <a:ea typeface="Calibri" charset="0"/>
                <a:cs typeface="Calibri" charset="0"/>
              </a:rPr>
              <a:t>Step 5</a:t>
            </a:r>
          </a:p>
          <a:p>
            <a:r>
              <a:rPr lang="en-US" altLang="zh-CN" sz="1406" dirty="0">
                <a:latin typeface="Calibri" charset="0"/>
                <a:ea typeface="Calibri" charset="0"/>
                <a:cs typeface="Calibri" charset="0"/>
              </a:rPr>
              <a:t>Data Mining</a:t>
            </a:r>
            <a:endParaRPr lang="en-US" sz="1406" dirty="0">
              <a:latin typeface="Calibri" charset="0"/>
              <a:ea typeface="Calibri" charset="0"/>
              <a:cs typeface="Calibri" charset="0"/>
            </a:endParaRPr>
          </a:p>
        </p:txBody>
      </p:sp>
      <p:sp>
        <p:nvSpPr>
          <p:cNvPr id="13" name="Rectangle 12"/>
          <p:cNvSpPr/>
          <p:nvPr/>
        </p:nvSpPr>
        <p:spPr>
          <a:xfrm>
            <a:off x="8117302" y="4716584"/>
            <a:ext cx="1015841" cy="1015841"/>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t">
            <a:noAutofit/>
          </a:bodyPr>
          <a:lstStyle/>
          <a:p>
            <a:r>
              <a:rPr lang="en-US" altLang="zh-CN" sz="1406" dirty="0">
                <a:latin typeface="Calibri" charset="0"/>
                <a:ea typeface="Calibri" charset="0"/>
                <a:cs typeface="Calibri" charset="0"/>
              </a:rPr>
              <a:t>Step 6</a:t>
            </a:r>
          </a:p>
          <a:p>
            <a:r>
              <a:rPr lang="en-US" sz="1406" dirty="0">
                <a:latin typeface="Calibri" charset="0"/>
                <a:ea typeface="Calibri" charset="0"/>
                <a:cs typeface="Calibri" charset="0"/>
              </a:rPr>
              <a:t>Analyze and interpret data</a:t>
            </a:r>
          </a:p>
        </p:txBody>
      </p:sp>
      <p:sp>
        <p:nvSpPr>
          <p:cNvPr id="14" name="Rectangle 13"/>
          <p:cNvSpPr/>
          <p:nvPr/>
        </p:nvSpPr>
        <p:spPr>
          <a:xfrm>
            <a:off x="9379117" y="4718772"/>
            <a:ext cx="1015841" cy="1015841"/>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t">
            <a:noAutofit/>
          </a:bodyPr>
          <a:lstStyle/>
          <a:p>
            <a:r>
              <a:rPr lang="en-US" altLang="zh-CN" sz="1406" dirty="0">
                <a:latin typeface="Calibri" charset="0"/>
                <a:ea typeface="Calibri" charset="0"/>
                <a:cs typeface="Calibri" charset="0"/>
              </a:rPr>
              <a:t>Step 7</a:t>
            </a:r>
          </a:p>
          <a:p>
            <a:r>
              <a:rPr lang="en-US" sz="1406" dirty="0">
                <a:latin typeface="Calibri" charset="0"/>
                <a:ea typeface="Calibri" charset="0"/>
                <a:cs typeface="Calibri" charset="0"/>
              </a:rPr>
              <a:t>Knowledge creation and presentation</a:t>
            </a:r>
          </a:p>
        </p:txBody>
      </p:sp>
      <p:cxnSp>
        <p:nvCxnSpPr>
          <p:cNvPr id="7" name="Straight Arrow Connector 6"/>
          <p:cNvCxnSpPr>
            <a:stCxn id="4" idx="3"/>
            <a:endCxn id="9" idx="1"/>
          </p:cNvCxnSpPr>
          <p:nvPr/>
        </p:nvCxnSpPr>
        <p:spPr>
          <a:xfrm>
            <a:off x="2825394" y="5224504"/>
            <a:ext cx="244298" cy="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7" name="Straight Arrow Connector 16"/>
          <p:cNvCxnSpPr/>
          <p:nvPr/>
        </p:nvCxnSpPr>
        <p:spPr>
          <a:xfrm>
            <a:off x="4085533" y="5224504"/>
            <a:ext cx="244298" cy="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8" name="Straight Arrow Connector 17"/>
          <p:cNvCxnSpPr/>
          <p:nvPr/>
        </p:nvCxnSpPr>
        <p:spPr>
          <a:xfrm>
            <a:off x="5330298" y="5224504"/>
            <a:ext cx="244298" cy="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9" name="Straight Arrow Connector 18"/>
          <p:cNvCxnSpPr/>
          <p:nvPr/>
        </p:nvCxnSpPr>
        <p:spPr>
          <a:xfrm>
            <a:off x="6599270" y="5224504"/>
            <a:ext cx="244298" cy="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0" name="Straight Arrow Connector 19"/>
          <p:cNvCxnSpPr/>
          <p:nvPr/>
        </p:nvCxnSpPr>
        <p:spPr>
          <a:xfrm>
            <a:off x="7864171" y="5224504"/>
            <a:ext cx="244298" cy="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1" name="Straight Arrow Connector 20"/>
          <p:cNvCxnSpPr/>
          <p:nvPr/>
        </p:nvCxnSpPr>
        <p:spPr>
          <a:xfrm>
            <a:off x="9133143" y="5224504"/>
            <a:ext cx="244298" cy="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pic>
        <p:nvPicPr>
          <p:cNvPr id="22" name="Arizona logo.jpg" descr="Arizona logo.jpg">
            <a:extLst>
              <a:ext uri="{FF2B5EF4-FFF2-40B4-BE49-F238E27FC236}">
                <a16:creationId xmlns:a16="http://schemas.microsoft.com/office/drawing/2014/main" id="{F77238C4-EE36-E040-9EBA-6226084C48D1}"/>
              </a:ext>
            </a:extLst>
          </p:cNvPr>
          <p:cNvPicPr>
            <a:picLocks noChangeAspect="1"/>
          </p:cNvPicPr>
          <p:nvPr/>
        </p:nvPicPr>
        <p:blipFill>
          <a:blip r:embed="rId2"/>
          <a:stretch>
            <a:fillRect/>
          </a:stretch>
        </p:blipFill>
        <p:spPr>
          <a:xfrm>
            <a:off x="8440621" y="6382258"/>
            <a:ext cx="1728663" cy="410306"/>
          </a:xfrm>
          <a:prstGeom prst="rect">
            <a:avLst/>
          </a:prstGeom>
          <a:ln w="12700">
            <a:miter lim="400000"/>
          </a:ln>
        </p:spPr>
      </p:pic>
      <p:pic>
        <p:nvPicPr>
          <p:cNvPr id="23" name="eller.gif" descr="eller.gif">
            <a:extLst>
              <a:ext uri="{FF2B5EF4-FFF2-40B4-BE49-F238E27FC236}">
                <a16:creationId xmlns:a16="http://schemas.microsoft.com/office/drawing/2014/main" id="{924F87B1-9199-5641-9D71-8DC6A66A6DCE}"/>
              </a:ext>
            </a:extLst>
          </p:cNvPr>
          <p:cNvPicPr>
            <a:picLocks noChangeAspect="1"/>
          </p:cNvPicPr>
          <p:nvPr/>
        </p:nvPicPr>
        <p:blipFill>
          <a:blip r:embed="rId3"/>
          <a:stretch>
            <a:fillRect/>
          </a:stretch>
        </p:blipFill>
        <p:spPr>
          <a:xfrm>
            <a:off x="10390619" y="6375183"/>
            <a:ext cx="1647567" cy="373034"/>
          </a:xfrm>
          <a:prstGeom prst="rect">
            <a:avLst/>
          </a:prstGeom>
          <a:ln w="12700">
            <a:miter lim="400000"/>
          </a:ln>
        </p:spPr>
      </p:pic>
    </p:spTree>
    <p:extLst>
      <p:ext uri="{BB962C8B-B14F-4D97-AF65-F5344CB8AC3E}">
        <p14:creationId xmlns:p14="http://schemas.microsoft.com/office/powerpoint/2010/main" val="16456057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Hypotheses (cont.)"/>
          <p:cNvSpPr txBox="1">
            <a:spLocks noGrp="1"/>
          </p:cNvSpPr>
          <p:nvPr>
            <p:ph type="title" idx="4294967295"/>
          </p:nvPr>
        </p:nvSpPr>
        <p:spPr>
          <a:xfrm>
            <a:off x="1524000" y="0"/>
            <a:ext cx="9144000" cy="710761"/>
          </a:xfrm>
          <a:prstGeom prst="rect">
            <a:avLst/>
          </a:prstGeom>
          <a:solidFill>
            <a:srgbClr val="D5D5EF"/>
          </a:solidFill>
        </p:spPr>
        <p:txBody>
          <a:bodyPr>
            <a:normAutofit/>
          </a:bodyPr>
          <a:lstStyle>
            <a:lvl1pPr indent="228600" algn="l">
              <a:defRPr sz="4000">
                <a:latin typeface="Calibri"/>
                <a:ea typeface="Calibri"/>
                <a:cs typeface="Calibri"/>
                <a:sym typeface="Calibri"/>
              </a:defRPr>
            </a:lvl1pPr>
          </a:lstStyle>
          <a:p>
            <a:r>
              <a:rPr lang="en-US" dirty="0">
                <a:latin typeface="Calibri" panose="020F0502020204030204" pitchFamily="34" charset="0"/>
                <a:cs typeface="Calibri" panose="020F0502020204030204" pitchFamily="34" charset="0"/>
              </a:rPr>
              <a:t>Exercise: Visualization - boxplot</a:t>
            </a:r>
            <a:endParaRPr dirty="0"/>
          </a:p>
        </p:txBody>
      </p:sp>
      <p:sp>
        <p:nvSpPr>
          <p:cNvPr id="293" name="Hypothesis 3: direct influence and network size…"/>
          <p:cNvSpPr txBox="1">
            <a:spLocks noGrp="1"/>
          </p:cNvSpPr>
          <p:nvPr>
            <p:ph type="body" sz="half" idx="4294967295"/>
          </p:nvPr>
        </p:nvSpPr>
        <p:spPr>
          <a:xfrm>
            <a:off x="1524000" y="1004062"/>
            <a:ext cx="9144000" cy="710762"/>
          </a:xfrm>
          <a:prstGeom prst="rect">
            <a:avLst/>
          </a:prstGeom>
        </p:spPr>
        <p:txBody>
          <a:bodyPr anchor="t">
            <a:noAutofit/>
          </a:bodyPr>
          <a:lstStyle/>
          <a:p>
            <a:pPr marL="0" indent="0">
              <a:buNone/>
            </a:pPr>
            <a:r>
              <a:rPr lang="en-US" sz="2000" dirty="0">
                <a:latin typeface="Calibri" panose="020F0502020204030204" pitchFamily="34" charset="0"/>
                <a:cs typeface="Calibri" panose="020F0502020204030204" pitchFamily="34" charset="0"/>
              </a:rPr>
              <a:t>Load dataset </a:t>
            </a:r>
            <a:r>
              <a:rPr lang="en-US" sz="2000" dirty="0" err="1">
                <a:latin typeface="Calibri" panose="020F0502020204030204" pitchFamily="34" charset="0"/>
                <a:cs typeface="Calibri" panose="020F0502020204030204" pitchFamily="34" charset="0"/>
              </a:rPr>
              <a:t>mtcars</a:t>
            </a:r>
            <a:r>
              <a:rPr lang="en-US" sz="2000" dirty="0">
                <a:latin typeface="Calibri" panose="020F0502020204030204" pitchFamily="34" charset="0"/>
                <a:cs typeface="Calibri" panose="020F0502020204030204" pitchFamily="34" charset="0"/>
              </a:rPr>
              <a:t> into R and show relationship between mpg and # of cylinders</a:t>
            </a:r>
          </a:p>
          <a:p>
            <a:pPr marL="0" indent="0">
              <a:buNone/>
            </a:pPr>
            <a:endParaRPr lang="en-US" sz="2000" dirty="0">
              <a:latin typeface="Calibri" panose="020F0502020204030204" pitchFamily="34" charset="0"/>
              <a:cs typeface="Calibri" panose="020F0502020204030204" pitchFamily="34" charset="0"/>
            </a:endParaRPr>
          </a:p>
        </p:txBody>
      </p:sp>
      <p:sp>
        <p:nvSpPr>
          <p:cNvPr id="294" name="11"/>
          <p:cNvSpPr txBox="1"/>
          <p:nvPr/>
        </p:nvSpPr>
        <p:spPr>
          <a:xfrm>
            <a:off x="10318419" y="6561700"/>
            <a:ext cx="72200" cy="461729"/>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800">
                <a:latin typeface="Calibri"/>
                <a:ea typeface="Calibri"/>
                <a:cs typeface="Calibri"/>
                <a:sym typeface="Calibri"/>
              </a:defRPr>
            </a:lvl1pPr>
          </a:lstStyle>
          <a:p>
            <a:endParaRPr lang="en-US" sz="1266" dirty="0"/>
          </a:p>
          <a:p>
            <a:endParaRPr sz="1266" dirty="0"/>
          </a:p>
        </p:txBody>
      </p:sp>
      <p:pic>
        <p:nvPicPr>
          <p:cNvPr id="5" name="eller.gif" descr="eller.gif">
            <a:extLst>
              <a:ext uri="{FF2B5EF4-FFF2-40B4-BE49-F238E27FC236}">
                <a16:creationId xmlns:a16="http://schemas.microsoft.com/office/drawing/2014/main" id="{DE00D1F3-91C6-B347-80CD-78DAD1F2FF8D}"/>
              </a:ext>
            </a:extLst>
          </p:cNvPr>
          <p:cNvPicPr>
            <a:picLocks noChangeAspect="1"/>
          </p:cNvPicPr>
          <p:nvPr/>
        </p:nvPicPr>
        <p:blipFill>
          <a:blip r:embed="rId2"/>
          <a:stretch>
            <a:fillRect/>
          </a:stretch>
        </p:blipFill>
        <p:spPr>
          <a:xfrm>
            <a:off x="10390619" y="6391225"/>
            <a:ext cx="1647567" cy="373034"/>
          </a:xfrm>
          <a:prstGeom prst="rect">
            <a:avLst/>
          </a:prstGeom>
          <a:ln w="12700">
            <a:miter lim="400000"/>
          </a:ln>
        </p:spPr>
      </p:pic>
      <p:pic>
        <p:nvPicPr>
          <p:cNvPr id="6" name="Arizona logo.jpg" descr="Arizona logo.jpg">
            <a:extLst>
              <a:ext uri="{FF2B5EF4-FFF2-40B4-BE49-F238E27FC236}">
                <a16:creationId xmlns:a16="http://schemas.microsoft.com/office/drawing/2014/main" id="{09360C07-9015-8344-A6FF-660FDC7A9032}"/>
              </a:ext>
            </a:extLst>
          </p:cNvPr>
          <p:cNvPicPr>
            <a:picLocks noChangeAspect="1"/>
          </p:cNvPicPr>
          <p:nvPr/>
        </p:nvPicPr>
        <p:blipFill>
          <a:blip r:embed="rId3"/>
          <a:stretch>
            <a:fillRect/>
          </a:stretch>
        </p:blipFill>
        <p:spPr>
          <a:xfrm>
            <a:off x="8440621" y="6382258"/>
            <a:ext cx="1728663" cy="410306"/>
          </a:xfrm>
          <a:prstGeom prst="rect">
            <a:avLst/>
          </a:prstGeom>
          <a:ln w="12700">
            <a:miter lim="400000"/>
          </a:ln>
        </p:spPr>
      </p:pic>
      <p:sp>
        <p:nvSpPr>
          <p:cNvPr id="2" name="TextBox 1">
            <a:extLst>
              <a:ext uri="{FF2B5EF4-FFF2-40B4-BE49-F238E27FC236}">
                <a16:creationId xmlns:a16="http://schemas.microsoft.com/office/drawing/2014/main" id="{09C03051-79A5-2043-BA79-CBE2EBF1F0F3}"/>
              </a:ext>
            </a:extLst>
          </p:cNvPr>
          <p:cNvSpPr txBox="1"/>
          <p:nvPr/>
        </p:nvSpPr>
        <p:spPr>
          <a:xfrm>
            <a:off x="1524000" y="1510701"/>
            <a:ext cx="9029206" cy="2308324"/>
          </a:xfrm>
          <a:prstGeom prst="rect">
            <a:avLst/>
          </a:prstGeom>
          <a:solidFill>
            <a:schemeClr val="tx2">
              <a:lumMod val="20000"/>
              <a:lumOff val="80000"/>
            </a:schemeClr>
          </a:solidFill>
        </p:spPr>
        <p:txBody>
          <a:bodyPr wrap="square" rtlCol="0">
            <a:spAutoFit/>
          </a:bodyPr>
          <a:lstStyle/>
          <a:p>
            <a:r>
              <a:rPr lang="en-US" dirty="0"/>
              <a:t>boxplot(mpg ~ </a:t>
            </a:r>
            <a:r>
              <a:rPr lang="en-US" dirty="0" err="1"/>
              <a:t>cyl</a:t>
            </a:r>
            <a:r>
              <a:rPr lang="en-US" dirty="0"/>
              <a:t>,   </a:t>
            </a:r>
            <a:r>
              <a:rPr lang="en-US" i="1" dirty="0"/>
              <a:t># mpg is the target variable</a:t>
            </a:r>
          </a:p>
          <a:p>
            <a:r>
              <a:rPr lang="en-US" i="1" dirty="0"/>
              <a:t>  # </a:t>
            </a:r>
            <a:r>
              <a:rPr lang="en-US" i="1" dirty="0" err="1"/>
              <a:t>cyl</a:t>
            </a:r>
            <a:r>
              <a:rPr lang="en-US" i="1" dirty="0"/>
              <a:t> is the explanatory variable</a:t>
            </a:r>
            <a:endParaRPr lang="en-US" dirty="0"/>
          </a:p>
          <a:p>
            <a:r>
              <a:rPr lang="en-US" dirty="0"/>
              <a:t>  data = </a:t>
            </a:r>
            <a:r>
              <a:rPr lang="en-US" dirty="0" err="1"/>
              <a:t>mtcars</a:t>
            </a:r>
            <a:r>
              <a:rPr lang="en-US" dirty="0"/>
              <a:t>,   </a:t>
            </a:r>
          </a:p>
          <a:p>
            <a:r>
              <a:rPr lang="en-US" dirty="0"/>
              <a:t>  col = "grey",    </a:t>
            </a:r>
          </a:p>
          <a:p>
            <a:r>
              <a:rPr lang="en-US" dirty="0"/>
              <a:t>  main = "Mileage Data",    </a:t>
            </a:r>
          </a:p>
          <a:p>
            <a:r>
              <a:rPr lang="en-US" dirty="0"/>
              <a:t>  </a:t>
            </a:r>
            <a:r>
              <a:rPr lang="en-US" dirty="0" err="1"/>
              <a:t>ylab</a:t>
            </a:r>
            <a:r>
              <a:rPr lang="en-US" dirty="0"/>
              <a:t> = "MPG",                  </a:t>
            </a:r>
          </a:p>
          <a:p>
            <a:r>
              <a:rPr lang="en-US" dirty="0"/>
              <a:t>  </a:t>
            </a:r>
            <a:r>
              <a:rPr lang="en-US" dirty="0" err="1"/>
              <a:t>xlab</a:t>
            </a:r>
            <a:r>
              <a:rPr lang="en-US" dirty="0"/>
              <a:t> = "Number of Cylinders" )    </a:t>
            </a:r>
          </a:p>
          <a:p>
            <a:endParaRPr lang="en-US" dirty="0"/>
          </a:p>
        </p:txBody>
      </p:sp>
      <p:sp>
        <p:nvSpPr>
          <p:cNvPr id="3" name="Rectangle 2">
            <a:extLst>
              <a:ext uri="{FF2B5EF4-FFF2-40B4-BE49-F238E27FC236}">
                <a16:creationId xmlns:a16="http://schemas.microsoft.com/office/drawing/2014/main" id="{39AD635B-621F-D647-9FA2-775CA095192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74B42AE5-453D-9D43-84D8-BE629100E7F0}"/>
              </a:ext>
            </a:extLst>
          </p:cNvPr>
          <p:cNvSpPr/>
          <p:nvPr/>
        </p:nvSpPr>
        <p:spPr>
          <a:xfrm>
            <a:off x="419100" y="8955405"/>
            <a:ext cx="6004560" cy="37433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11" name="Picture 10">
            <a:extLst>
              <a:ext uri="{FF2B5EF4-FFF2-40B4-BE49-F238E27FC236}">
                <a16:creationId xmlns:a16="http://schemas.microsoft.com/office/drawing/2014/main" id="{C41B75E9-CF17-5140-981B-4B136CCBF920}"/>
              </a:ext>
            </a:extLst>
          </p:cNvPr>
          <p:cNvPicPr>
            <a:picLocks noChangeAspect="1"/>
          </p:cNvPicPr>
          <p:nvPr/>
        </p:nvPicPr>
        <p:blipFill rotWithShape="1">
          <a:blip r:embed="rId4"/>
          <a:srcRect t="3144"/>
          <a:stretch/>
        </p:blipFill>
        <p:spPr bwMode="auto">
          <a:xfrm>
            <a:off x="5163840" y="1855270"/>
            <a:ext cx="6355842" cy="4526988"/>
          </a:xfrm>
          <a:prstGeom prst="rect">
            <a:avLst/>
          </a:prstGeom>
          <a:ln>
            <a:noFill/>
          </a:ln>
          <a:extLst>
            <a:ext uri="{53640926-AAD7-44D8-BBD7-CCE9431645EC}">
              <a14:shadowObscured xmlns:a14="http://schemas.microsoft.com/office/drawing/2010/main"/>
            </a:ext>
          </a:extLst>
        </p:spPr>
      </p:pic>
      <p:sp>
        <p:nvSpPr>
          <p:cNvPr id="4" name="TextBox 3">
            <a:extLst>
              <a:ext uri="{FF2B5EF4-FFF2-40B4-BE49-F238E27FC236}">
                <a16:creationId xmlns:a16="http://schemas.microsoft.com/office/drawing/2014/main" id="{6EE168F0-1F4E-DC93-DD5E-19120E160195}"/>
              </a:ext>
            </a:extLst>
          </p:cNvPr>
          <p:cNvSpPr txBox="1"/>
          <p:nvPr/>
        </p:nvSpPr>
        <p:spPr>
          <a:xfrm>
            <a:off x="7687340" y="3304772"/>
            <a:ext cx="1752403" cy="246221"/>
          </a:xfrm>
          <a:prstGeom prst="rect">
            <a:avLst/>
          </a:prstGeom>
          <a:noFill/>
        </p:spPr>
        <p:txBody>
          <a:bodyPr wrap="none" rtlCol="0">
            <a:spAutoFit/>
          </a:bodyPr>
          <a:lstStyle/>
          <a:p>
            <a:r>
              <a:rPr lang="en-US" sz="1000" dirty="0">
                <a:solidFill>
                  <a:srgbClr val="FF0000"/>
                </a:solidFill>
              </a:rPr>
              <a:t>IQR – Inter Quartile Range</a:t>
            </a:r>
          </a:p>
        </p:txBody>
      </p:sp>
      <p:sp>
        <p:nvSpPr>
          <p:cNvPr id="7" name="TextBox 6">
            <a:extLst>
              <a:ext uri="{FF2B5EF4-FFF2-40B4-BE49-F238E27FC236}">
                <a16:creationId xmlns:a16="http://schemas.microsoft.com/office/drawing/2014/main" id="{23F3A10A-30BD-5339-46A8-3DBD4A66965A}"/>
              </a:ext>
            </a:extLst>
          </p:cNvPr>
          <p:cNvSpPr txBox="1"/>
          <p:nvPr/>
        </p:nvSpPr>
        <p:spPr>
          <a:xfrm>
            <a:off x="10539217" y="4362200"/>
            <a:ext cx="675185" cy="246221"/>
          </a:xfrm>
          <a:prstGeom prst="rect">
            <a:avLst/>
          </a:prstGeom>
          <a:noFill/>
        </p:spPr>
        <p:txBody>
          <a:bodyPr wrap="none" rtlCol="0">
            <a:spAutoFit/>
          </a:bodyPr>
          <a:lstStyle/>
          <a:p>
            <a:r>
              <a:rPr lang="en-US" sz="1000" dirty="0">
                <a:solidFill>
                  <a:srgbClr val="FF0000"/>
                </a:solidFill>
              </a:rPr>
              <a:t>Whisker</a:t>
            </a:r>
          </a:p>
        </p:txBody>
      </p:sp>
      <p:sp>
        <p:nvSpPr>
          <p:cNvPr id="8" name="TextBox 7">
            <a:extLst>
              <a:ext uri="{FF2B5EF4-FFF2-40B4-BE49-F238E27FC236}">
                <a16:creationId xmlns:a16="http://schemas.microsoft.com/office/drawing/2014/main" id="{9741555E-C941-9A1C-C52A-27E534A6FC69}"/>
              </a:ext>
            </a:extLst>
          </p:cNvPr>
          <p:cNvSpPr txBox="1"/>
          <p:nvPr/>
        </p:nvSpPr>
        <p:spPr>
          <a:xfrm>
            <a:off x="7378995" y="2403252"/>
            <a:ext cx="805029" cy="246221"/>
          </a:xfrm>
          <a:prstGeom prst="rect">
            <a:avLst/>
          </a:prstGeom>
          <a:noFill/>
        </p:spPr>
        <p:txBody>
          <a:bodyPr wrap="none" rtlCol="0">
            <a:spAutoFit/>
          </a:bodyPr>
          <a:lstStyle/>
          <a:p>
            <a:r>
              <a:rPr lang="en-US" sz="1000" dirty="0">
                <a:solidFill>
                  <a:srgbClr val="FF0000"/>
                </a:solidFill>
              </a:rPr>
              <a:t>Maximum</a:t>
            </a:r>
          </a:p>
        </p:txBody>
      </p:sp>
      <p:sp>
        <p:nvSpPr>
          <p:cNvPr id="10" name="TextBox 9">
            <a:extLst>
              <a:ext uri="{FF2B5EF4-FFF2-40B4-BE49-F238E27FC236}">
                <a16:creationId xmlns:a16="http://schemas.microsoft.com/office/drawing/2014/main" id="{7CF8F47E-2ECA-AE51-B9F1-AC42434ACCA0}"/>
              </a:ext>
            </a:extLst>
          </p:cNvPr>
          <p:cNvSpPr txBox="1"/>
          <p:nvPr/>
        </p:nvSpPr>
        <p:spPr>
          <a:xfrm>
            <a:off x="9141424" y="5224188"/>
            <a:ext cx="596638" cy="246221"/>
          </a:xfrm>
          <a:prstGeom prst="rect">
            <a:avLst/>
          </a:prstGeom>
          <a:noFill/>
        </p:spPr>
        <p:txBody>
          <a:bodyPr wrap="none" rtlCol="0">
            <a:spAutoFit/>
          </a:bodyPr>
          <a:lstStyle/>
          <a:p>
            <a:r>
              <a:rPr lang="en-US" sz="1000" dirty="0">
                <a:solidFill>
                  <a:srgbClr val="FF0000"/>
                </a:solidFill>
              </a:rPr>
              <a:t>Outlier</a:t>
            </a:r>
          </a:p>
        </p:txBody>
      </p:sp>
      <p:sp>
        <p:nvSpPr>
          <p:cNvPr id="13" name="TextBox 12">
            <a:extLst>
              <a:ext uri="{FF2B5EF4-FFF2-40B4-BE49-F238E27FC236}">
                <a16:creationId xmlns:a16="http://schemas.microsoft.com/office/drawing/2014/main" id="{84B1DAEB-BBFA-8C56-ECE4-6E06158B8B0C}"/>
              </a:ext>
            </a:extLst>
          </p:cNvPr>
          <p:cNvSpPr txBox="1"/>
          <p:nvPr/>
        </p:nvSpPr>
        <p:spPr>
          <a:xfrm>
            <a:off x="5825951" y="4239089"/>
            <a:ext cx="777777" cy="246221"/>
          </a:xfrm>
          <a:prstGeom prst="rect">
            <a:avLst/>
          </a:prstGeom>
          <a:noFill/>
        </p:spPr>
        <p:txBody>
          <a:bodyPr wrap="none" rtlCol="0">
            <a:spAutoFit/>
          </a:bodyPr>
          <a:lstStyle/>
          <a:p>
            <a:r>
              <a:rPr lang="en-US" sz="1000" dirty="0">
                <a:solidFill>
                  <a:srgbClr val="FF0000"/>
                </a:solidFill>
              </a:rPr>
              <a:t>Minimum</a:t>
            </a:r>
          </a:p>
        </p:txBody>
      </p:sp>
      <p:cxnSp>
        <p:nvCxnSpPr>
          <p:cNvPr id="15" name="Straight Arrow Connector 14">
            <a:extLst>
              <a:ext uri="{FF2B5EF4-FFF2-40B4-BE49-F238E27FC236}">
                <a16:creationId xmlns:a16="http://schemas.microsoft.com/office/drawing/2014/main" id="{41E6D4F8-9DA6-C5F8-3300-A286E4E8DB57}"/>
              </a:ext>
            </a:extLst>
          </p:cNvPr>
          <p:cNvCxnSpPr/>
          <p:nvPr/>
        </p:nvCxnSpPr>
        <p:spPr>
          <a:xfrm flipH="1" flipV="1">
            <a:off x="7145079" y="2403252"/>
            <a:ext cx="233916" cy="743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037255A-F445-4349-CCF5-5826763AC8DD}"/>
              </a:ext>
            </a:extLst>
          </p:cNvPr>
          <p:cNvCxnSpPr/>
          <p:nvPr/>
        </p:nvCxnSpPr>
        <p:spPr>
          <a:xfrm>
            <a:off x="7687340" y="2881423"/>
            <a:ext cx="0" cy="999461"/>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FC95E56-6422-EE1A-467B-2B1294BD7D05}"/>
              </a:ext>
            </a:extLst>
          </p:cNvPr>
          <p:cNvCxnSpPr/>
          <p:nvPr/>
        </p:nvCxnSpPr>
        <p:spPr>
          <a:xfrm flipV="1">
            <a:off x="6214839" y="4042494"/>
            <a:ext cx="292287" cy="1704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97FD50A-7A4D-84C6-62FC-480B55024240}"/>
              </a:ext>
            </a:extLst>
          </p:cNvPr>
          <p:cNvCxnSpPr>
            <a:stCxn id="7" idx="1"/>
          </p:cNvCxnSpPr>
          <p:nvPr/>
        </p:nvCxnSpPr>
        <p:spPr>
          <a:xfrm flipH="1" flipV="1">
            <a:off x="10169284" y="4485310"/>
            <a:ext cx="369933"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0E5BDDE-5FD9-0E66-215C-BF9CDEE10B28}"/>
              </a:ext>
            </a:extLst>
          </p:cNvPr>
          <p:cNvCxnSpPr>
            <a:cxnSpLocks/>
            <a:stCxn id="10" idx="3"/>
          </p:cNvCxnSpPr>
          <p:nvPr/>
        </p:nvCxnSpPr>
        <p:spPr>
          <a:xfrm>
            <a:off x="9738062" y="5347299"/>
            <a:ext cx="341603" cy="1231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00455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Hypotheses (cont.)"/>
          <p:cNvSpPr txBox="1">
            <a:spLocks noGrp="1"/>
          </p:cNvSpPr>
          <p:nvPr>
            <p:ph type="title" idx="4294967295"/>
          </p:nvPr>
        </p:nvSpPr>
        <p:spPr>
          <a:xfrm>
            <a:off x="1524000" y="0"/>
            <a:ext cx="9144000" cy="710761"/>
          </a:xfrm>
          <a:prstGeom prst="rect">
            <a:avLst/>
          </a:prstGeom>
          <a:solidFill>
            <a:srgbClr val="D5D5EF"/>
          </a:solidFill>
        </p:spPr>
        <p:txBody>
          <a:bodyPr>
            <a:normAutofit/>
          </a:bodyPr>
          <a:lstStyle>
            <a:lvl1pPr indent="228600" algn="l">
              <a:defRPr sz="4000">
                <a:latin typeface="Calibri"/>
                <a:ea typeface="Calibri"/>
                <a:cs typeface="Calibri"/>
                <a:sym typeface="Calibri"/>
              </a:defRPr>
            </a:lvl1pPr>
          </a:lstStyle>
          <a:p>
            <a:r>
              <a:rPr lang="en-US" dirty="0">
                <a:latin typeface="Calibri" panose="020F0502020204030204" pitchFamily="34" charset="0"/>
                <a:cs typeface="Calibri" panose="020F0502020204030204" pitchFamily="34" charset="0"/>
              </a:rPr>
              <a:t>Exercise: Visualization – violin plot</a:t>
            </a:r>
            <a:endParaRPr dirty="0"/>
          </a:p>
        </p:txBody>
      </p:sp>
      <p:sp>
        <p:nvSpPr>
          <p:cNvPr id="293" name="Hypothesis 3: direct influence and network size…"/>
          <p:cNvSpPr txBox="1">
            <a:spLocks noGrp="1"/>
          </p:cNvSpPr>
          <p:nvPr>
            <p:ph type="body" sz="half" idx="4294967295"/>
          </p:nvPr>
        </p:nvSpPr>
        <p:spPr>
          <a:xfrm>
            <a:off x="1524000" y="1124681"/>
            <a:ext cx="9144000" cy="710762"/>
          </a:xfrm>
          <a:prstGeom prst="rect">
            <a:avLst/>
          </a:prstGeom>
        </p:spPr>
        <p:txBody>
          <a:bodyPr anchor="t">
            <a:noAutofit/>
          </a:bodyPr>
          <a:lstStyle/>
          <a:p>
            <a:pPr marL="0" indent="0">
              <a:buNone/>
            </a:pPr>
            <a:r>
              <a:rPr lang="en-US" sz="2000" dirty="0">
                <a:latin typeface="Calibri" panose="020F0502020204030204" pitchFamily="34" charset="0"/>
                <a:cs typeface="Calibri" panose="020F0502020204030204" pitchFamily="34" charset="0"/>
              </a:rPr>
              <a:t>A </a:t>
            </a:r>
            <a:r>
              <a:rPr lang="en-US" sz="2000" b="1" dirty="0">
                <a:latin typeface="Calibri" panose="020F0502020204030204" pitchFamily="34" charset="0"/>
                <a:cs typeface="Calibri" panose="020F0502020204030204" pitchFamily="34" charset="0"/>
              </a:rPr>
              <a:t>violin plot </a:t>
            </a:r>
            <a:r>
              <a:rPr lang="en-US" sz="2000" dirty="0">
                <a:latin typeface="Calibri" panose="020F0502020204030204" pitchFamily="34" charset="0"/>
                <a:cs typeface="Calibri" panose="020F0502020204030204" pitchFamily="34" charset="0"/>
              </a:rPr>
              <a:t>provides a comprehensive chart that combines information in box plot and density distribution. </a:t>
            </a:r>
          </a:p>
          <a:p>
            <a:pPr marL="0" indent="0">
              <a:buNone/>
            </a:pPr>
            <a:endParaRPr lang="en-US" sz="2000" dirty="0">
              <a:latin typeface="Calibri" panose="020F0502020204030204" pitchFamily="34" charset="0"/>
              <a:cs typeface="Calibri" panose="020F0502020204030204" pitchFamily="34" charset="0"/>
            </a:endParaRPr>
          </a:p>
        </p:txBody>
      </p:sp>
      <p:sp>
        <p:nvSpPr>
          <p:cNvPr id="294" name="11"/>
          <p:cNvSpPr txBox="1"/>
          <p:nvPr/>
        </p:nvSpPr>
        <p:spPr>
          <a:xfrm>
            <a:off x="10318419" y="6561700"/>
            <a:ext cx="72200" cy="461729"/>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800">
                <a:latin typeface="Calibri"/>
                <a:ea typeface="Calibri"/>
                <a:cs typeface="Calibri"/>
                <a:sym typeface="Calibri"/>
              </a:defRPr>
            </a:lvl1pPr>
          </a:lstStyle>
          <a:p>
            <a:endParaRPr lang="en-US" sz="1266" dirty="0"/>
          </a:p>
          <a:p>
            <a:endParaRPr sz="1266" dirty="0"/>
          </a:p>
        </p:txBody>
      </p:sp>
      <p:pic>
        <p:nvPicPr>
          <p:cNvPr id="5" name="eller.gif" descr="eller.gif">
            <a:extLst>
              <a:ext uri="{FF2B5EF4-FFF2-40B4-BE49-F238E27FC236}">
                <a16:creationId xmlns:a16="http://schemas.microsoft.com/office/drawing/2014/main" id="{DE00D1F3-91C6-B347-80CD-78DAD1F2FF8D}"/>
              </a:ext>
            </a:extLst>
          </p:cNvPr>
          <p:cNvPicPr>
            <a:picLocks noChangeAspect="1"/>
          </p:cNvPicPr>
          <p:nvPr/>
        </p:nvPicPr>
        <p:blipFill>
          <a:blip r:embed="rId2"/>
          <a:stretch>
            <a:fillRect/>
          </a:stretch>
        </p:blipFill>
        <p:spPr>
          <a:xfrm>
            <a:off x="10390619" y="6391225"/>
            <a:ext cx="1647567" cy="373034"/>
          </a:xfrm>
          <a:prstGeom prst="rect">
            <a:avLst/>
          </a:prstGeom>
          <a:ln w="12700">
            <a:miter lim="400000"/>
          </a:ln>
        </p:spPr>
      </p:pic>
      <p:pic>
        <p:nvPicPr>
          <p:cNvPr id="6" name="Arizona logo.jpg" descr="Arizona logo.jpg">
            <a:extLst>
              <a:ext uri="{FF2B5EF4-FFF2-40B4-BE49-F238E27FC236}">
                <a16:creationId xmlns:a16="http://schemas.microsoft.com/office/drawing/2014/main" id="{09360C07-9015-8344-A6FF-660FDC7A9032}"/>
              </a:ext>
            </a:extLst>
          </p:cNvPr>
          <p:cNvPicPr>
            <a:picLocks noChangeAspect="1"/>
          </p:cNvPicPr>
          <p:nvPr/>
        </p:nvPicPr>
        <p:blipFill>
          <a:blip r:embed="rId3"/>
          <a:stretch>
            <a:fillRect/>
          </a:stretch>
        </p:blipFill>
        <p:spPr>
          <a:xfrm>
            <a:off x="8440621" y="6382258"/>
            <a:ext cx="1728663" cy="410306"/>
          </a:xfrm>
          <a:prstGeom prst="rect">
            <a:avLst/>
          </a:prstGeom>
          <a:ln w="12700">
            <a:miter lim="400000"/>
          </a:ln>
        </p:spPr>
      </p:pic>
      <p:sp>
        <p:nvSpPr>
          <p:cNvPr id="2" name="TextBox 1">
            <a:extLst>
              <a:ext uri="{FF2B5EF4-FFF2-40B4-BE49-F238E27FC236}">
                <a16:creationId xmlns:a16="http://schemas.microsoft.com/office/drawing/2014/main" id="{09C03051-79A5-2043-BA79-CBE2EBF1F0F3}"/>
              </a:ext>
            </a:extLst>
          </p:cNvPr>
          <p:cNvSpPr txBox="1"/>
          <p:nvPr/>
        </p:nvSpPr>
        <p:spPr>
          <a:xfrm>
            <a:off x="1524000" y="2258332"/>
            <a:ext cx="9029206" cy="2585323"/>
          </a:xfrm>
          <a:prstGeom prst="rect">
            <a:avLst/>
          </a:prstGeom>
          <a:solidFill>
            <a:schemeClr val="tx2">
              <a:lumMod val="20000"/>
              <a:lumOff val="80000"/>
            </a:schemeClr>
          </a:solidFill>
        </p:spPr>
        <p:txBody>
          <a:bodyPr wrap="square" rtlCol="0">
            <a:spAutoFit/>
          </a:bodyPr>
          <a:lstStyle/>
          <a:p>
            <a:r>
              <a:rPr lang="en-US" dirty="0" err="1"/>
              <a:t>install.packages</a:t>
            </a:r>
            <a:r>
              <a:rPr lang="en-US" dirty="0"/>
              <a:t>(“</a:t>
            </a:r>
            <a:r>
              <a:rPr lang="en-US" dirty="0" err="1"/>
              <a:t>vioplot</a:t>
            </a:r>
            <a:r>
              <a:rPr lang="en-US" dirty="0"/>
              <a:t>”)</a:t>
            </a:r>
          </a:p>
          <a:p>
            <a:r>
              <a:rPr lang="en-US" dirty="0"/>
              <a:t>library(</a:t>
            </a:r>
            <a:r>
              <a:rPr lang="en-US" dirty="0" err="1"/>
              <a:t>vioplot</a:t>
            </a:r>
            <a:r>
              <a:rPr lang="en-US" dirty="0"/>
              <a:t>)</a:t>
            </a:r>
          </a:p>
          <a:p>
            <a:r>
              <a:rPr lang="en-US" dirty="0"/>
              <a:t>v1 &lt;- </a:t>
            </a:r>
            <a:r>
              <a:rPr lang="en-US" dirty="0" err="1"/>
              <a:t>mtcars$mpg</a:t>
            </a:r>
            <a:r>
              <a:rPr lang="en-US" dirty="0"/>
              <a:t>[</a:t>
            </a:r>
            <a:r>
              <a:rPr lang="en-US" dirty="0" err="1"/>
              <a:t>mtcars$cyl</a:t>
            </a:r>
            <a:r>
              <a:rPr lang="en-US" dirty="0"/>
              <a:t> == 4]</a:t>
            </a:r>
          </a:p>
          <a:p>
            <a:r>
              <a:rPr lang="en-US" dirty="0"/>
              <a:t>v2 &lt;- </a:t>
            </a:r>
            <a:r>
              <a:rPr lang="en-US" dirty="0" err="1"/>
              <a:t>mtcars$mpg</a:t>
            </a:r>
            <a:r>
              <a:rPr lang="en-US" dirty="0"/>
              <a:t>[</a:t>
            </a:r>
            <a:r>
              <a:rPr lang="en-US" dirty="0" err="1"/>
              <a:t>mtcars$cyl</a:t>
            </a:r>
            <a:r>
              <a:rPr lang="en-US" dirty="0"/>
              <a:t> == 6]</a:t>
            </a:r>
          </a:p>
          <a:p>
            <a:r>
              <a:rPr lang="en-US" dirty="0"/>
              <a:t>v3 &lt;- </a:t>
            </a:r>
            <a:r>
              <a:rPr lang="en-US" dirty="0" err="1"/>
              <a:t>mtcars$mpg</a:t>
            </a:r>
            <a:r>
              <a:rPr lang="en-US" dirty="0"/>
              <a:t>[</a:t>
            </a:r>
            <a:r>
              <a:rPr lang="en-US" dirty="0" err="1"/>
              <a:t>mtcars$cyl</a:t>
            </a:r>
            <a:r>
              <a:rPr lang="en-US" dirty="0"/>
              <a:t> == 8]</a:t>
            </a:r>
          </a:p>
          <a:p>
            <a:r>
              <a:rPr lang="en-US" i="1" dirty="0"/>
              <a:t>#  draw violin plots for vectors</a:t>
            </a:r>
            <a:r>
              <a:rPr lang="en-US" dirty="0"/>
              <a:t> </a:t>
            </a:r>
          </a:p>
          <a:p>
            <a:r>
              <a:rPr lang="en-US" dirty="0" err="1"/>
              <a:t>vioplot</a:t>
            </a:r>
            <a:r>
              <a:rPr lang="en-US" dirty="0"/>
              <a:t>(v1,v2,v3,</a:t>
            </a:r>
          </a:p>
          <a:p>
            <a:r>
              <a:rPr lang="en-US" dirty="0"/>
              <a:t>       names=c(“4 cylinders”, “6 cylinders”, “8 cylinders”),</a:t>
            </a:r>
          </a:p>
          <a:p>
            <a:r>
              <a:rPr lang="en-US" dirty="0"/>
              <a:t>       col=“gold”)</a:t>
            </a:r>
          </a:p>
        </p:txBody>
      </p:sp>
      <p:sp>
        <p:nvSpPr>
          <p:cNvPr id="3" name="Rectangle 2">
            <a:extLst>
              <a:ext uri="{FF2B5EF4-FFF2-40B4-BE49-F238E27FC236}">
                <a16:creationId xmlns:a16="http://schemas.microsoft.com/office/drawing/2014/main" id="{39AD635B-621F-D647-9FA2-775CA095192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74B42AE5-453D-9D43-84D8-BE629100E7F0}"/>
              </a:ext>
            </a:extLst>
          </p:cNvPr>
          <p:cNvSpPr/>
          <p:nvPr/>
        </p:nvSpPr>
        <p:spPr>
          <a:xfrm>
            <a:off x="419100" y="8955405"/>
            <a:ext cx="6004560" cy="37433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27211231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Hypotheses (cont.)"/>
          <p:cNvSpPr txBox="1">
            <a:spLocks noGrp="1"/>
          </p:cNvSpPr>
          <p:nvPr>
            <p:ph type="title" idx="4294967295"/>
          </p:nvPr>
        </p:nvSpPr>
        <p:spPr>
          <a:xfrm>
            <a:off x="1524000" y="0"/>
            <a:ext cx="9144000" cy="710761"/>
          </a:xfrm>
          <a:prstGeom prst="rect">
            <a:avLst/>
          </a:prstGeom>
          <a:solidFill>
            <a:srgbClr val="D5D5EF"/>
          </a:solidFill>
        </p:spPr>
        <p:txBody>
          <a:bodyPr>
            <a:normAutofit/>
          </a:bodyPr>
          <a:lstStyle>
            <a:lvl1pPr indent="228600" algn="l">
              <a:defRPr sz="4000">
                <a:latin typeface="Calibri"/>
                <a:ea typeface="Calibri"/>
                <a:cs typeface="Calibri"/>
                <a:sym typeface="Calibri"/>
              </a:defRPr>
            </a:lvl1pPr>
          </a:lstStyle>
          <a:p>
            <a:r>
              <a:rPr lang="en-US" dirty="0">
                <a:latin typeface="Calibri" panose="020F0502020204030204" pitchFamily="34" charset="0"/>
                <a:cs typeface="Calibri" panose="020F0502020204030204" pitchFamily="34" charset="0"/>
              </a:rPr>
              <a:t>Exercise: Visualization – scatter plot</a:t>
            </a:r>
            <a:endParaRPr dirty="0"/>
          </a:p>
        </p:txBody>
      </p:sp>
      <p:sp>
        <p:nvSpPr>
          <p:cNvPr id="293" name="Hypothesis 3: direct influence and network size…"/>
          <p:cNvSpPr txBox="1">
            <a:spLocks noGrp="1"/>
          </p:cNvSpPr>
          <p:nvPr>
            <p:ph type="body" sz="half" idx="4294967295"/>
          </p:nvPr>
        </p:nvSpPr>
        <p:spPr>
          <a:xfrm>
            <a:off x="1524000" y="1004062"/>
            <a:ext cx="9144000" cy="710762"/>
          </a:xfrm>
          <a:prstGeom prst="rect">
            <a:avLst/>
          </a:prstGeom>
        </p:spPr>
        <p:txBody>
          <a:bodyPr anchor="t">
            <a:noAutofit/>
          </a:bodyPr>
          <a:lstStyle/>
          <a:p>
            <a:pPr marL="0" indent="0">
              <a:buNone/>
            </a:pPr>
            <a:r>
              <a:rPr lang="en-US" sz="2000" dirty="0">
                <a:latin typeface="Calibri" panose="020F0502020204030204" pitchFamily="34" charset="0"/>
                <a:cs typeface="Calibri" panose="020F0502020204030204" pitchFamily="34" charset="0"/>
              </a:rPr>
              <a:t>Using </a:t>
            </a:r>
            <a:r>
              <a:rPr lang="en-US" sz="2000" dirty="0" err="1">
                <a:latin typeface="Calibri" panose="020F0502020204030204" pitchFamily="34" charset="0"/>
                <a:cs typeface="Calibri" panose="020F0502020204030204" pitchFamily="34" charset="0"/>
              </a:rPr>
              <a:t>mtcars</a:t>
            </a:r>
            <a:r>
              <a:rPr lang="en-US" sz="2000" dirty="0">
                <a:latin typeface="Calibri" panose="020F0502020204030204" pitchFamily="34" charset="0"/>
                <a:cs typeface="Calibri" panose="020F0502020204030204" pitchFamily="34" charset="0"/>
              </a:rPr>
              <a:t> again we apply dot plot to check how each observation is distributed in a given sample space. </a:t>
            </a:r>
          </a:p>
          <a:p>
            <a:pPr marL="0" indent="0">
              <a:buNone/>
            </a:pPr>
            <a:endParaRPr lang="en-US" sz="2000" dirty="0">
              <a:latin typeface="Calibri" panose="020F0502020204030204" pitchFamily="34" charset="0"/>
              <a:cs typeface="Calibri" panose="020F0502020204030204" pitchFamily="34" charset="0"/>
            </a:endParaRPr>
          </a:p>
          <a:p>
            <a:pPr marL="0" indent="0">
              <a:buNone/>
            </a:pPr>
            <a:endParaRPr lang="en-US" sz="2000" dirty="0">
              <a:latin typeface="Calibri" panose="020F0502020204030204" pitchFamily="34" charset="0"/>
              <a:cs typeface="Calibri" panose="020F0502020204030204" pitchFamily="34" charset="0"/>
            </a:endParaRPr>
          </a:p>
        </p:txBody>
      </p:sp>
      <p:sp>
        <p:nvSpPr>
          <p:cNvPr id="294" name="11"/>
          <p:cNvSpPr txBox="1"/>
          <p:nvPr/>
        </p:nvSpPr>
        <p:spPr>
          <a:xfrm>
            <a:off x="10318419" y="6561700"/>
            <a:ext cx="72200" cy="461729"/>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800">
                <a:latin typeface="Calibri"/>
                <a:ea typeface="Calibri"/>
                <a:cs typeface="Calibri"/>
                <a:sym typeface="Calibri"/>
              </a:defRPr>
            </a:lvl1pPr>
          </a:lstStyle>
          <a:p>
            <a:endParaRPr lang="en-US" sz="1266" dirty="0"/>
          </a:p>
          <a:p>
            <a:endParaRPr sz="1266" dirty="0"/>
          </a:p>
        </p:txBody>
      </p:sp>
      <p:pic>
        <p:nvPicPr>
          <p:cNvPr id="5" name="eller.gif" descr="eller.gif">
            <a:extLst>
              <a:ext uri="{FF2B5EF4-FFF2-40B4-BE49-F238E27FC236}">
                <a16:creationId xmlns:a16="http://schemas.microsoft.com/office/drawing/2014/main" id="{DE00D1F3-91C6-B347-80CD-78DAD1F2FF8D}"/>
              </a:ext>
            </a:extLst>
          </p:cNvPr>
          <p:cNvPicPr>
            <a:picLocks noChangeAspect="1"/>
          </p:cNvPicPr>
          <p:nvPr/>
        </p:nvPicPr>
        <p:blipFill>
          <a:blip r:embed="rId2"/>
          <a:stretch>
            <a:fillRect/>
          </a:stretch>
        </p:blipFill>
        <p:spPr>
          <a:xfrm>
            <a:off x="10390619" y="6391225"/>
            <a:ext cx="1647567" cy="373034"/>
          </a:xfrm>
          <a:prstGeom prst="rect">
            <a:avLst/>
          </a:prstGeom>
          <a:ln w="12700">
            <a:miter lim="400000"/>
          </a:ln>
        </p:spPr>
      </p:pic>
      <p:pic>
        <p:nvPicPr>
          <p:cNvPr id="6" name="Arizona logo.jpg" descr="Arizona logo.jpg">
            <a:extLst>
              <a:ext uri="{FF2B5EF4-FFF2-40B4-BE49-F238E27FC236}">
                <a16:creationId xmlns:a16="http://schemas.microsoft.com/office/drawing/2014/main" id="{09360C07-9015-8344-A6FF-660FDC7A9032}"/>
              </a:ext>
            </a:extLst>
          </p:cNvPr>
          <p:cNvPicPr>
            <a:picLocks noChangeAspect="1"/>
          </p:cNvPicPr>
          <p:nvPr/>
        </p:nvPicPr>
        <p:blipFill>
          <a:blip r:embed="rId3"/>
          <a:stretch>
            <a:fillRect/>
          </a:stretch>
        </p:blipFill>
        <p:spPr>
          <a:xfrm>
            <a:off x="8440621" y="6382258"/>
            <a:ext cx="1728663" cy="410306"/>
          </a:xfrm>
          <a:prstGeom prst="rect">
            <a:avLst/>
          </a:prstGeom>
          <a:ln w="12700">
            <a:miter lim="400000"/>
          </a:ln>
        </p:spPr>
      </p:pic>
      <p:sp>
        <p:nvSpPr>
          <p:cNvPr id="3" name="Rectangle 2">
            <a:extLst>
              <a:ext uri="{FF2B5EF4-FFF2-40B4-BE49-F238E27FC236}">
                <a16:creationId xmlns:a16="http://schemas.microsoft.com/office/drawing/2014/main" id="{39AD635B-621F-D647-9FA2-775CA095192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74B42AE5-453D-9D43-84D8-BE629100E7F0}"/>
              </a:ext>
            </a:extLst>
          </p:cNvPr>
          <p:cNvSpPr/>
          <p:nvPr/>
        </p:nvSpPr>
        <p:spPr>
          <a:xfrm>
            <a:off x="419100" y="8955405"/>
            <a:ext cx="6004560" cy="37433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TextBox 10">
            <a:extLst>
              <a:ext uri="{FF2B5EF4-FFF2-40B4-BE49-F238E27FC236}">
                <a16:creationId xmlns:a16="http://schemas.microsoft.com/office/drawing/2014/main" id="{7FBAB7E5-14D0-3744-AD87-59A57D4F447A}"/>
              </a:ext>
            </a:extLst>
          </p:cNvPr>
          <p:cNvSpPr txBox="1"/>
          <p:nvPr/>
        </p:nvSpPr>
        <p:spPr>
          <a:xfrm>
            <a:off x="1524000" y="1771054"/>
            <a:ext cx="9029206" cy="369332"/>
          </a:xfrm>
          <a:prstGeom prst="rect">
            <a:avLst/>
          </a:prstGeom>
          <a:solidFill>
            <a:schemeClr val="tx2">
              <a:lumMod val="20000"/>
              <a:lumOff val="80000"/>
            </a:schemeClr>
          </a:solidFill>
        </p:spPr>
        <p:txBody>
          <a:bodyPr wrap="square" rtlCol="0">
            <a:spAutoFit/>
          </a:bodyPr>
          <a:lstStyle/>
          <a:p>
            <a:r>
              <a:rPr lang="en-US" dirty="0"/>
              <a:t>plot(mpg ~ </a:t>
            </a:r>
            <a:r>
              <a:rPr lang="en-US" dirty="0" err="1"/>
              <a:t>wt</a:t>
            </a:r>
            <a:r>
              <a:rPr lang="en-US" dirty="0"/>
              <a:t>, data = </a:t>
            </a:r>
            <a:r>
              <a:rPr lang="en-US" dirty="0" err="1"/>
              <a:t>mtcars</a:t>
            </a:r>
            <a:r>
              <a:rPr lang="en-US" dirty="0"/>
              <a:t>)</a:t>
            </a:r>
          </a:p>
        </p:txBody>
      </p:sp>
      <p:pic>
        <p:nvPicPr>
          <p:cNvPr id="12" name="Picture 11">
            <a:extLst>
              <a:ext uri="{FF2B5EF4-FFF2-40B4-BE49-F238E27FC236}">
                <a16:creationId xmlns:a16="http://schemas.microsoft.com/office/drawing/2014/main" id="{F9D20E46-6E55-DC43-BB1F-4E19FDB1C8E6}"/>
              </a:ext>
            </a:extLst>
          </p:cNvPr>
          <p:cNvPicPr>
            <a:picLocks noChangeAspect="1"/>
          </p:cNvPicPr>
          <p:nvPr/>
        </p:nvPicPr>
        <p:blipFill rotWithShape="1">
          <a:blip r:embed="rId4"/>
          <a:srcRect t="10816"/>
          <a:stretch/>
        </p:blipFill>
        <p:spPr bwMode="auto">
          <a:xfrm>
            <a:off x="1524000" y="2560343"/>
            <a:ext cx="6242462" cy="423880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947864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Hypotheses (cont.)"/>
          <p:cNvSpPr txBox="1">
            <a:spLocks noGrp="1"/>
          </p:cNvSpPr>
          <p:nvPr>
            <p:ph type="title" idx="4294967295"/>
          </p:nvPr>
        </p:nvSpPr>
        <p:spPr>
          <a:xfrm>
            <a:off x="1524000" y="0"/>
            <a:ext cx="9144000" cy="710761"/>
          </a:xfrm>
          <a:prstGeom prst="rect">
            <a:avLst/>
          </a:prstGeom>
          <a:solidFill>
            <a:srgbClr val="D5D5EF"/>
          </a:solidFill>
        </p:spPr>
        <p:txBody>
          <a:bodyPr>
            <a:normAutofit/>
          </a:bodyPr>
          <a:lstStyle>
            <a:lvl1pPr indent="228600" algn="l">
              <a:defRPr sz="4000">
                <a:latin typeface="Calibri"/>
                <a:ea typeface="Calibri"/>
                <a:cs typeface="Calibri"/>
                <a:sym typeface="Calibri"/>
              </a:defRPr>
            </a:lvl1pPr>
          </a:lstStyle>
          <a:p>
            <a:r>
              <a:rPr lang="en-US" dirty="0">
                <a:latin typeface="Calibri" panose="020F0502020204030204" pitchFamily="34" charset="0"/>
                <a:cs typeface="Calibri" panose="020F0502020204030204" pitchFamily="34" charset="0"/>
              </a:rPr>
              <a:t>Exercise: Visualization – violin plot</a:t>
            </a:r>
            <a:endParaRPr dirty="0"/>
          </a:p>
        </p:txBody>
      </p:sp>
      <p:sp>
        <p:nvSpPr>
          <p:cNvPr id="293" name="Hypothesis 3: direct influence and network size…"/>
          <p:cNvSpPr txBox="1">
            <a:spLocks noGrp="1"/>
          </p:cNvSpPr>
          <p:nvPr>
            <p:ph type="body" sz="half" idx="4294967295"/>
          </p:nvPr>
        </p:nvSpPr>
        <p:spPr>
          <a:xfrm>
            <a:off x="1524000" y="1004062"/>
            <a:ext cx="9144000" cy="710762"/>
          </a:xfrm>
          <a:prstGeom prst="rect">
            <a:avLst/>
          </a:prstGeom>
        </p:spPr>
        <p:txBody>
          <a:bodyPr anchor="t">
            <a:noAutofit/>
          </a:bodyPr>
          <a:lstStyle/>
          <a:p>
            <a:pPr marL="0" indent="0">
              <a:buNone/>
            </a:pPr>
            <a:r>
              <a:rPr lang="en-US" sz="2000" dirty="0">
                <a:latin typeface="Calibri" panose="020F0502020204030204" pitchFamily="34" charset="0"/>
                <a:cs typeface="Calibri" panose="020F0502020204030204" pitchFamily="34" charset="0"/>
              </a:rPr>
              <a:t>The outline of a violin chart indicates the density of distribution. The black bar at center tells the IQR of distribution. </a:t>
            </a:r>
          </a:p>
          <a:p>
            <a:pPr marL="0" indent="0">
              <a:buNone/>
            </a:pPr>
            <a:endParaRPr lang="en-US" sz="2000" dirty="0">
              <a:latin typeface="Calibri" panose="020F0502020204030204" pitchFamily="34" charset="0"/>
              <a:cs typeface="Calibri" panose="020F0502020204030204" pitchFamily="34" charset="0"/>
            </a:endParaRPr>
          </a:p>
          <a:p>
            <a:pPr marL="0" indent="0">
              <a:buNone/>
            </a:pPr>
            <a:endParaRPr lang="en-US" sz="2000" dirty="0">
              <a:latin typeface="Calibri" panose="020F0502020204030204" pitchFamily="34" charset="0"/>
              <a:cs typeface="Calibri" panose="020F0502020204030204" pitchFamily="34" charset="0"/>
            </a:endParaRPr>
          </a:p>
        </p:txBody>
      </p:sp>
      <p:sp>
        <p:nvSpPr>
          <p:cNvPr id="294" name="11"/>
          <p:cNvSpPr txBox="1"/>
          <p:nvPr/>
        </p:nvSpPr>
        <p:spPr>
          <a:xfrm>
            <a:off x="10318419" y="6561700"/>
            <a:ext cx="72200" cy="461729"/>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800">
                <a:latin typeface="Calibri"/>
                <a:ea typeface="Calibri"/>
                <a:cs typeface="Calibri"/>
                <a:sym typeface="Calibri"/>
              </a:defRPr>
            </a:lvl1pPr>
          </a:lstStyle>
          <a:p>
            <a:endParaRPr lang="en-US" sz="1266" dirty="0"/>
          </a:p>
          <a:p>
            <a:endParaRPr sz="1266" dirty="0"/>
          </a:p>
        </p:txBody>
      </p:sp>
      <p:pic>
        <p:nvPicPr>
          <p:cNvPr id="5" name="eller.gif" descr="eller.gif">
            <a:extLst>
              <a:ext uri="{FF2B5EF4-FFF2-40B4-BE49-F238E27FC236}">
                <a16:creationId xmlns:a16="http://schemas.microsoft.com/office/drawing/2014/main" id="{DE00D1F3-91C6-B347-80CD-78DAD1F2FF8D}"/>
              </a:ext>
            </a:extLst>
          </p:cNvPr>
          <p:cNvPicPr>
            <a:picLocks noChangeAspect="1"/>
          </p:cNvPicPr>
          <p:nvPr/>
        </p:nvPicPr>
        <p:blipFill>
          <a:blip r:embed="rId2"/>
          <a:stretch>
            <a:fillRect/>
          </a:stretch>
        </p:blipFill>
        <p:spPr>
          <a:xfrm>
            <a:off x="10390619" y="6391225"/>
            <a:ext cx="1647567" cy="373034"/>
          </a:xfrm>
          <a:prstGeom prst="rect">
            <a:avLst/>
          </a:prstGeom>
          <a:ln w="12700">
            <a:miter lim="400000"/>
          </a:ln>
        </p:spPr>
      </p:pic>
      <p:pic>
        <p:nvPicPr>
          <p:cNvPr id="6" name="Arizona logo.jpg" descr="Arizona logo.jpg">
            <a:extLst>
              <a:ext uri="{FF2B5EF4-FFF2-40B4-BE49-F238E27FC236}">
                <a16:creationId xmlns:a16="http://schemas.microsoft.com/office/drawing/2014/main" id="{09360C07-9015-8344-A6FF-660FDC7A9032}"/>
              </a:ext>
            </a:extLst>
          </p:cNvPr>
          <p:cNvPicPr>
            <a:picLocks noChangeAspect="1"/>
          </p:cNvPicPr>
          <p:nvPr/>
        </p:nvPicPr>
        <p:blipFill>
          <a:blip r:embed="rId3"/>
          <a:stretch>
            <a:fillRect/>
          </a:stretch>
        </p:blipFill>
        <p:spPr>
          <a:xfrm>
            <a:off x="8440621" y="6382258"/>
            <a:ext cx="1728663" cy="410306"/>
          </a:xfrm>
          <a:prstGeom prst="rect">
            <a:avLst/>
          </a:prstGeom>
          <a:ln w="12700">
            <a:miter lim="400000"/>
          </a:ln>
        </p:spPr>
      </p:pic>
      <p:sp>
        <p:nvSpPr>
          <p:cNvPr id="3" name="Rectangle 2">
            <a:extLst>
              <a:ext uri="{FF2B5EF4-FFF2-40B4-BE49-F238E27FC236}">
                <a16:creationId xmlns:a16="http://schemas.microsoft.com/office/drawing/2014/main" id="{39AD635B-621F-D647-9FA2-775CA095192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74B42AE5-453D-9D43-84D8-BE629100E7F0}"/>
              </a:ext>
            </a:extLst>
          </p:cNvPr>
          <p:cNvSpPr/>
          <p:nvPr/>
        </p:nvSpPr>
        <p:spPr>
          <a:xfrm>
            <a:off x="419100" y="8955405"/>
            <a:ext cx="6004560" cy="37433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10" name="Picture 9">
            <a:extLst>
              <a:ext uri="{FF2B5EF4-FFF2-40B4-BE49-F238E27FC236}">
                <a16:creationId xmlns:a16="http://schemas.microsoft.com/office/drawing/2014/main" id="{088BDF8D-2E1A-3647-9317-B0B68FBEBC31}"/>
              </a:ext>
            </a:extLst>
          </p:cNvPr>
          <p:cNvPicPr>
            <a:picLocks noChangeAspect="1"/>
          </p:cNvPicPr>
          <p:nvPr/>
        </p:nvPicPr>
        <p:blipFill rotWithShape="1">
          <a:blip r:embed="rId4"/>
          <a:srcRect l="3612" t="9867" r="3346" b="6451"/>
          <a:stretch/>
        </p:blipFill>
        <p:spPr bwMode="auto">
          <a:xfrm>
            <a:off x="2022716" y="1824350"/>
            <a:ext cx="6698485" cy="458700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550485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Hypotheses (cont.)"/>
          <p:cNvSpPr txBox="1">
            <a:spLocks noGrp="1"/>
          </p:cNvSpPr>
          <p:nvPr>
            <p:ph type="title" idx="4294967295"/>
          </p:nvPr>
        </p:nvSpPr>
        <p:spPr>
          <a:xfrm>
            <a:off x="1524000" y="0"/>
            <a:ext cx="9144000" cy="710761"/>
          </a:xfrm>
          <a:prstGeom prst="rect">
            <a:avLst/>
          </a:prstGeom>
          <a:solidFill>
            <a:srgbClr val="D5D5EF"/>
          </a:solidFill>
        </p:spPr>
        <p:txBody>
          <a:bodyPr>
            <a:normAutofit/>
          </a:bodyPr>
          <a:lstStyle>
            <a:lvl1pPr indent="228600" algn="l">
              <a:defRPr sz="4000">
                <a:latin typeface="Calibri"/>
                <a:ea typeface="Calibri"/>
                <a:cs typeface="Calibri"/>
                <a:sym typeface="Calibri"/>
              </a:defRPr>
            </a:lvl1pPr>
          </a:lstStyle>
          <a:p>
            <a:r>
              <a:rPr lang="en-US" dirty="0">
                <a:latin typeface="Calibri" panose="020F0502020204030204" pitchFamily="34" charset="0"/>
                <a:cs typeface="Calibri" panose="020F0502020204030204" pitchFamily="34" charset="0"/>
              </a:rPr>
              <a:t>Exercise: Naive Bayes Classifier</a:t>
            </a:r>
            <a:endParaRPr dirty="0"/>
          </a:p>
        </p:txBody>
      </p:sp>
      <p:sp>
        <p:nvSpPr>
          <p:cNvPr id="293" name="Hypothesis 3: direct influence and network size…"/>
          <p:cNvSpPr txBox="1">
            <a:spLocks noGrp="1"/>
          </p:cNvSpPr>
          <p:nvPr>
            <p:ph type="body" sz="half" idx="4294967295"/>
          </p:nvPr>
        </p:nvSpPr>
        <p:spPr>
          <a:xfrm>
            <a:off x="1524000" y="1004061"/>
            <a:ext cx="9144000" cy="2247441"/>
          </a:xfrm>
          <a:prstGeom prst="rect">
            <a:avLst/>
          </a:prstGeom>
        </p:spPr>
        <p:txBody>
          <a:bodyPr anchor="t">
            <a:noAutofit/>
          </a:bodyPr>
          <a:lstStyle/>
          <a:p>
            <a:pPr marL="0" indent="0">
              <a:buNone/>
            </a:pPr>
            <a:r>
              <a:rPr lang="en-US" sz="2400" dirty="0">
                <a:latin typeface="Calibri" panose="020F0502020204030204" pitchFamily="34" charset="0"/>
                <a:cs typeface="Calibri" panose="020F0502020204030204" pitchFamily="34" charset="0"/>
              </a:rPr>
              <a:t>Installing Packages</a:t>
            </a:r>
          </a:p>
          <a:p>
            <a:pPr marL="0" indent="0">
              <a:buNone/>
            </a:pPr>
            <a:r>
              <a:rPr lang="en-US" sz="1800" dirty="0">
                <a:effectLst/>
                <a:latin typeface="Calibri" panose="020F0502020204030204" pitchFamily="34" charset="0"/>
                <a:ea typeface="SimSun" panose="02010600030101010101" pitchFamily="2" charset="-122"/>
              </a:rPr>
              <a:t>In the </a:t>
            </a:r>
            <a:r>
              <a:rPr lang="en-US" sz="1800" dirty="0">
                <a:effectLst/>
                <a:latin typeface="Courier New" panose="02070309020205020404" pitchFamily="49" charset="0"/>
                <a:ea typeface="SimSun" panose="02010600030101010101" pitchFamily="2" charset="-122"/>
              </a:rPr>
              <a:t>Mushroom</a:t>
            </a:r>
            <a:r>
              <a:rPr lang="en-US" sz="1800" dirty="0">
                <a:effectLst/>
                <a:latin typeface="Calibri" panose="020F0502020204030204" pitchFamily="34" charset="0"/>
                <a:ea typeface="SimSun" panose="02010600030101010101" pitchFamily="2" charset="-122"/>
              </a:rPr>
              <a:t> dataset, there are 8123 observations belonging to 23 species of gilled mushrooms in the </a:t>
            </a:r>
            <a:r>
              <a:rPr lang="en-US" sz="1800" dirty="0" err="1">
                <a:effectLst/>
                <a:latin typeface="Calibri" panose="020F0502020204030204" pitchFamily="34" charset="0"/>
                <a:ea typeface="SimSun" panose="02010600030101010101" pitchFamily="2" charset="-122"/>
              </a:rPr>
              <a:t>Agaricus</a:t>
            </a:r>
            <a:r>
              <a:rPr lang="en-US" sz="1800" dirty="0">
                <a:effectLst/>
                <a:latin typeface="Calibri" panose="020F0502020204030204" pitchFamily="34" charset="0"/>
                <a:ea typeface="SimSun" panose="02010600030101010101" pitchFamily="2" charset="-122"/>
              </a:rPr>
              <a:t> and </a:t>
            </a:r>
            <a:r>
              <a:rPr lang="en-US" sz="1800" dirty="0" err="1">
                <a:effectLst/>
                <a:latin typeface="Calibri" panose="020F0502020204030204" pitchFamily="34" charset="0"/>
                <a:ea typeface="SimSun" panose="02010600030101010101" pitchFamily="2" charset="-122"/>
              </a:rPr>
              <a:t>Lepiota</a:t>
            </a:r>
            <a:r>
              <a:rPr lang="en-US" sz="1800" dirty="0">
                <a:effectLst/>
                <a:latin typeface="Calibri" panose="020F0502020204030204" pitchFamily="34" charset="0"/>
                <a:ea typeface="SimSun" panose="02010600030101010101" pitchFamily="2" charset="-122"/>
              </a:rPr>
              <a:t> Family. There are two types of mushroom in terms of edibility. If </a:t>
            </a:r>
            <a:r>
              <a:rPr lang="en-US" sz="1800" dirty="0">
                <a:effectLst/>
                <a:latin typeface="Courier New" panose="02070309020205020404" pitchFamily="49" charset="0"/>
                <a:ea typeface="SimSun" panose="02010600030101010101" pitchFamily="2" charset="-122"/>
              </a:rPr>
              <a:t>classes=e</a:t>
            </a:r>
            <a:r>
              <a:rPr lang="en-US" sz="1800" dirty="0">
                <a:effectLst/>
                <a:latin typeface="Calibri" panose="020F0502020204030204" pitchFamily="34" charset="0"/>
                <a:ea typeface="SimSun" panose="02010600030101010101" pitchFamily="2" charset="-122"/>
                <a:cs typeface="Courier New" panose="02070309020205020404" pitchFamily="49" charset="0"/>
              </a:rPr>
              <a:t>, the mushroom is</a:t>
            </a:r>
            <a:r>
              <a:rPr lang="en-US" sz="1800" dirty="0">
                <a:latin typeface="Courier New" panose="02070309020205020404" pitchFamily="49" charset="0"/>
                <a:ea typeface="SimSun" panose="02010600030101010101" pitchFamily="2" charset="-122"/>
                <a:cs typeface="Courier New" panose="02070309020205020404" pitchFamily="49" charset="0"/>
              </a:rPr>
              <a:t> </a:t>
            </a:r>
            <a:r>
              <a:rPr lang="en-US" sz="1800" dirty="0">
                <a:effectLst/>
                <a:latin typeface="Calibri" panose="020F0502020204030204" pitchFamily="34" charset="0"/>
                <a:ea typeface="SimSun" panose="02010600030101010101" pitchFamily="2" charset="-122"/>
                <a:cs typeface="Courier New" panose="02070309020205020404" pitchFamily="49" charset="0"/>
              </a:rPr>
              <a:t>edible</a:t>
            </a:r>
            <a:r>
              <a:rPr lang="en-US" sz="1800" dirty="0">
                <a:effectLst/>
                <a:latin typeface="Calibri" panose="020F0502020204030204" pitchFamily="34" charset="0"/>
                <a:ea typeface="SimSun" panose="02010600030101010101" pitchFamily="2" charset="-122"/>
              </a:rPr>
              <a:t>, if </a:t>
            </a:r>
            <a:r>
              <a:rPr lang="en-US" sz="1800" dirty="0">
                <a:effectLst/>
                <a:latin typeface="Courier New" panose="02070309020205020404" pitchFamily="49" charset="0"/>
                <a:ea typeface="SimSun" panose="02010600030101010101" pitchFamily="2" charset="-122"/>
              </a:rPr>
              <a:t>classes=p</a:t>
            </a:r>
            <a:r>
              <a:rPr lang="en-US" sz="1800" dirty="0">
                <a:effectLst/>
                <a:latin typeface="Calibri" panose="020F0502020204030204" pitchFamily="34" charset="0"/>
                <a:ea typeface="SimSun" panose="02010600030101010101" pitchFamily="2" charset="-122"/>
                <a:cs typeface="Courier New" panose="02070309020205020404" pitchFamily="49" charset="0"/>
              </a:rPr>
              <a:t>, the mushroom is poisonous</a:t>
            </a:r>
            <a:r>
              <a:rPr lang="en-US" sz="1800" dirty="0">
                <a:effectLst/>
                <a:latin typeface="Calibri" panose="020F0502020204030204" pitchFamily="34" charset="0"/>
                <a:ea typeface="SimSun" panose="02010600030101010101" pitchFamily="2" charset="-122"/>
              </a:rPr>
              <a:t>. We want to tell which mushrooms are edible from those poisonous by looking at some of their characteristics</a:t>
            </a:r>
            <a:r>
              <a:rPr lang="en-US" sz="1400" dirty="0">
                <a:latin typeface="Calibri" panose="020F0502020204030204" pitchFamily="34" charset="0"/>
                <a:ea typeface="SimSun" panose="02010600030101010101" pitchFamily="2" charset="-122"/>
              </a:rPr>
              <a:t>. </a:t>
            </a:r>
            <a:r>
              <a:rPr lang="en-US" sz="1800" dirty="0">
                <a:latin typeface="Calibri" panose="020F0502020204030204" pitchFamily="34" charset="0"/>
                <a:ea typeface="SimSun" panose="02010600030101010101" pitchFamily="2" charset="-122"/>
              </a:rPr>
              <a:t>Source: University of California Irvine</a:t>
            </a:r>
          </a:p>
          <a:p>
            <a:pPr marL="0" indent="0">
              <a:buNone/>
            </a:pPr>
            <a:r>
              <a:rPr lang="en-US" sz="1800" dirty="0">
                <a:latin typeface="Calibri" panose="020F0502020204030204" pitchFamily="34" charset="0"/>
                <a:ea typeface="SimSun" panose="02010600030101010101" pitchFamily="2" charset="-122"/>
                <a:cs typeface="Calibri" panose="020F0502020204030204" pitchFamily="34" charset="0"/>
              </a:rPr>
              <a:t>View working directory then set working directory</a:t>
            </a:r>
          </a:p>
          <a:p>
            <a:pPr marL="0" indent="0">
              <a:buNone/>
            </a:pPr>
            <a:endParaRPr lang="en-US" sz="1800" dirty="0">
              <a:latin typeface="Calibri" panose="020F0502020204030204" pitchFamily="34" charset="0"/>
              <a:ea typeface="SimSun" panose="02010600030101010101" pitchFamily="2" charset="-122"/>
              <a:cs typeface="Calibri" panose="020F0502020204030204" pitchFamily="34" charset="0"/>
            </a:endParaRPr>
          </a:p>
          <a:p>
            <a:pPr marL="0" indent="0">
              <a:buNone/>
            </a:pPr>
            <a:endParaRPr lang="en-US" sz="18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e1071 – This is the dataset we are going to use.</a:t>
            </a:r>
          </a:p>
          <a:p>
            <a:pPr marL="0" indent="0">
              <a:buNone/>
            </a:pPr>
            <a:r>
              <a:rPr lang="en-US" sz="2000" dirty="0">
                <a:latin typeface="Calibri" panose="020F0502020204030204" pitchFamily="34" charset="0"/>
                <a:cs typeface="Calibri" panose="020F0502020204030204" pitchFamily="34" charset="0"/>
              </a:rPr>
              <a:t> </a:t>
            </a:r>
          </a:p>
        </p:txBody>
      </p:sp>
      <p:sp>
        <p:nvSpPr>
          <p:cNvPr id="294" name="11"/>
          <p:cNvSpPr txBox="1"/>
          <p:nvPr/>
        </p:nvSpPr>
        <p:spPr>
          <a:xfrm>
            <a:off x="10318419" y="6561700"/>
            <a:ext cx="72200" cy="461729"/>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800">
                <a:latin typeface="Calibri"/>
                <a:ea typeface="Calibri"/>
                <a:cs typeface="Calibri"/>
                <a:sym typeface="Calibri"/>
              </a:defRPr>
            </a:lvl1pPr>
          </a:lstStyle>
          <a:p>
            <a:endParaRPr lang="en-US" sz="1266" dirty="0"/>
          </a:p>
          <a:p>
            <a:endParaRPr sz="1266" dirty="0"/>
          </a:p>
        </p:txBody>
      </p:sp>
      <p:pic>
        <p:nvPicPr>
          <p:cNvPr id="5" name="eller.gif" descr="eller.gif">
            <a:extLst>
              <a:ext uri="{FF2B5EF4-FFF2-40B4-BE49-F238E27FC236}">
                <a16:creationId xmlns:a16="http://schemas.microsoft.com/office/drawing/2014/main" id="{DE00D1F3-91C6-B347-80CD-78DAD1F2FF8D}"/>
              </a:ext>
            </a:extLst>
          </p:cNvPr>
          <p:cNvPicPr>
            <a:picLocks noChangeAspect="1"/>
          </p:cNvPicPr>
          <p:nvPr/>
        </p:nvPicPr>
        <p:blipFill>
          <a:blip r:embed="rId3"/>
          <a:stretch>
            <a:fillRect/>
          </a:stretch>
        </p:blipFill>
        <p:spPr>
          <a:xfrm>
            <a:off x="10390619" y="6391225"/>
            <a:ext cx="1647567" cy="373034"/>
          </a:xfrm>
          <a:prstGeom prst="rect">
            <a:avLst/>
          </a:prstGeom>
          <a:ln w="12700">
            <a:miter lim="400000"/>
          </a:ln>
        </p:spPr>
      </p:pic>
      <p:pic>
        <p:nvPicPr>
          <p:cNvPr id="6" name="Arizona logo.jpg" descr="Arizona logo.jpg">
            <a:extLst>
              <a:ext uri="{FF2B5EF4-FFF2-40B4-BE49-F238E27FC236}">
                <a16:creationId xmlns:a16="http://schemas.microsoft.com/office/drawing/2014/main" id="{09360C07-9015-8344-A6FF-660FDC7A9032}"/>
              </a:ext>
            </a:extLst>
          </p:cNvPr>
          <p:cNvPicPr>
            <a:picLocks noChangeAspect="1"/>
          </p:cNvPicPr>
          <p:nvPr/>
        </p:nvPicPr>
        <p:blipFill>
          <a:blip r:embed="rId4"/>
          <a:stretch>
            <a:fillRect/>
          </a:stretch>
        </p:blipFill>
        <p:spPr>
          <a:xfrm>
            <a:off x="8440621" y="6382258"/>
            <a:ext cx="1728663" cy="410306"/>
          </a:xfrm>
          <a:prstGeom prst="rect">
            <a:avLst/>
          </a:prstGeom>
          <a:ln w="12700">
            <a:miter lim="400000"/>
          </a:ln>
        </p:spPr>
      </p:pic>
      <p:sp>
        <p:nvSpPr>
          <p:cNvPr id="2" name="TextBox 1">
            <a:extLst>
              <a:ext uri="{FF2B5EF4-FFF2-40B4-BE49-F238E27FC236}">
                <a16:creationId xmlns:a16="http://schemas.microsoft.com/office/drawing/2014/main" id="{09C03051-79A5-2043-BA79-CBE2EBF1F0F3}"/>
              </a:ext>
            </a:extLst>
          </p:cNvPr>
          <p:cNvSpPr txBox="1"/>
          <p:nvPr/>
        </p:nvSpPr>
        <p:spPr>
          <a:xfrm>
            <a:off x="1581397" y="4783225"/>
            <a:ext cx="9029206" cy="646331"/>
          </a:xfrm>
          <a:prstGeom prst="rect">
            <a:avLst/>
          </a:prstGeom>
          <a:solidFill>
            <a:schemeClr val="tx2">
              <a:lumMod val="20000"/>
              <a:lumOff val="80000"/>
            </a:schemeClr>
          </a:solidFill>
        </p:spPr>
        <p:txBody>
          <a:bodyPr wrap="square" rtlCol="0">
            <a:spAutoFit/>
          </a:bodyPr>
          <a:lstStyle/>
          <a:p>
            <a:r>
              <a:rPr lang="en-US" dirty="0" err="1"/>
              <a:t>install</a:t>
            </a:r>
            <a:r>
              <a:rPr lang="en-US" b="1" dirty="0" err="1"/>
              <a:t>.</a:t>
            </a:r>
            <a:r>
              <a:rPr lang="en-US" dirty="0" err="1"/>
              <a:t>packages</a:t>
            </a:r>
            <a:r>
              <a:rPr lang="en-US" dirty="0"/>
              <a:t>(‘e1071’)</a:t>
            </a:r>
          </a:p>
          <a:p>
            <a:r>
              <a:rPr lang="en-US" dirty="0"/>
              <a:t>library(e1071) </a:t>
            </a:r>
            <a:endParaRPr lang="en-US" i="1" dirty="0"/>
          </a:p>
        </p:txBody>
      </p:sp>
      <p:sp>
        <p:nvSpPr>
          <p:cNvPr id="3" name="Rectangle 2">
            <a:extLst>
              <a:ext uri="{FF2B5EF4-FFF2-40B4-BE49-F238E27FC236}">
                <a16:creationId xmlns:a16="http://schemas.microsoft.com/office/drawing/2014/main" id="{39AD635B-621F-D647-9FA2-775CA095192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74B42AE5-453D-9D43-84D8-BE629100E7F0}"/>
              </a:ext>
            </a:extLst>
          </p:cNvPr>
          <p:cNvSpPr/>
          <p:nvPr/>
        </p:nvSpPr>
        <p:spPr>
          <a:xfrm>
            <a:off x="419100" y="8955405"/>
            <a:ext cx="6004560" cy="37433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 name="TextBox 3">
            <a:extLst>
              <a:ext uri="{FF2B5EF4-FFF2-40B4-BE49-F238E27FC236}">
                <a16:creationId xmlns:a16="http://schemas.microsoft.com/office/drawing/2014/main" id="{F05AD1C8-1E11-ECBC-FAE1-7EE02B5F9E18}"/>
              </a:ext>
            </a:extLst>
          </p:cNvPr>
          <p:cNvSpPr txBox="1"/>
          <p:nvPr/>
        </p:nvSpPr>
        <p:spPr>
          <a:xfrm>
            <a:off x="1581397" y="3246510"/>
            <a:ext cx="9029206" cy="646331"/>
          </a:xfrm>
          <a:prstGeom prst="rect">
            <a:avLst/>
          </a:prstGeom>
          <a:solidFill>
            <a:schemeClr val="tx2">
              <a:lumMod val="20000"/>
              <a:lumOff val="80000"/>
            </a:schemeClr>
          </a:solidFill>
        </p:spPr>
        <p:txBody>
          <a:bodyPr wrap="square" rtlCol="0">
            <a:spAutoFit/>
          </a:bodyPr>
          <a:lstStyle/>
          <a:p>
            <a:r>
              <a:rPr lang="en-US" dirty="0" err="1"/>
              <a:t>getwd</a:t>
            </a:r>
            <a:r>
              <a:rPr lang="en-US" dirty="0"/>
              <a:t>()</a:t>
            </a:r>
          </a:p>
          <a:p>
            <a:r>
              <a:rPr lang="en-US" dirty="0" err="1"/>
              <a:t>setwd</a:t>
            </a:r>
            <a:r>
              <a:rPr lang="en-US" dirty="0"/>
              <a:t>(‘/</a:t>
            </a:r>
            <a:r>
              <a:rPr lang="en-US" dirty="0" err="1"/>
              <a:t>xdisk</a:t>
            </a:r>
            <a:r>
              <a:rPr lang="en-US" dirty="0"/>
              <a:t>/chrisreidy/workshops’)</a:t>
            </a:r>
            <a:endParaRPr lang="en-US" i="1" dirty="0"/>
          </a:p>
        </p:txBody>
      </p:sp>
    </p:spTree>
    <p:extLst>
      <p:ext uri="{BB962C8B-B14F-4D97-AF65-F5344CB8AC3E}">
        <p14:creationId xmlns:p14="http://schemas.microsoft.com/office/powerpoint/2010/main" val="27841688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Hypotheses (cont.)"/>
          <p:cNvSpPr txBox="1">
            <a:spLocks noGrp="1"/>
          </p:cNvSpPr>
          <p:nvPr>
            <p:ph type="title" idx="4294967295"/>
          </p:nvPr>
        </p:nvSpPr>
        <p:spPr>
          <a:xfrm>
            <a:off x="1524000" y="0"/>
            <a:ext cx="9144000" cy="710761"/>
          </a:xfrm>
          <a:prstGeom prst="rect">
            <a:avLst/>
          </a:prstGeom>
          <a:solidFill>
            <a:srgbClr val="D5D5EF"/>
          </a:solidFill>
        </p:spPr>
        <p:txBody>
          <a:bodyPr>
            <a:normAutofit/>
          </a:bodyPr>
          <a:lstStyle>
            <a:lvl1pPr indent="228600" algn="l">
              <a:defRPr sz="4000">
                <a:latin typeface="Calibri"/>
                <a:ea typeface="Calibri"/>
                <a:cs typeface="Calibri"/>
                <a:sym typeface="Calibri"/>
              </a:defRPr>
            </a:lvl1pPr>
          </a:lstStyle>
          <a:p>
            <a:r>
              <a:rPr lang="en-US" dirty="0">
                <a:latin typeface="Calibri" panose="020F0502020204030204" pitchFamily="34" charset="0"/>
                <a:cs typeface="Calibri" panose="020F0502020204030204" pitchFamily="34" charset="0"/>
              </a:rPr>
              <a:t>Exercise: Naive Bayes Classifier</a:t>
            </a:r>
            <a:endParaRPr dirty="0"/>
          </a:p>
        </p:txBody>
      </p:sp>
      <p:sp>
        <p:nvSpPr>
          <p:cNvPr id="293" name="Hypothesis 3: direct influence and network size…"/>
          <p:cNvSpPr txBox="1">
            <a:spLocks noGrp="1"/>
          </p:cNvSpPr>
          <p:nvPr>
            <p:ph type="body" sz="half" idx="4294967295"/>
          </p:nvPr>
        </p:nvSpPr>
        <p:spPr>
          <a:xfrm>
            <a:off x="1524000" y="1004061"/>
            <a:ext cx="9144000" cy="1123802"/>
          </a:xfrm>
          <a:prstGeom prst="rect">
            <a:avLst/>
          </a:prstGeom>
        </p:spPr>
        <p:txBody>
          <a:bodyPr anchor="t">
            <a:noAutofit/>
          </a:bodyPr>
          <a:lstStyle/>
          <a:p>
            <a:pPr marL="0" indent="0">
              <a:buNone/>
            </a:pPr>
            <a:r>
              <a:rPr lang="en-US" sz="2400" dirty="0">
                <a:latin typeface="Calibri" panose="020F0502020204030204" pitchFamily="34" charset="0"/>
                <a:cs typeface="Calibri" panose="020F0502020204030204" pitchFamily="34" charset="0"/>
              </a:rPr>
              <a:t>Preprocessing</a:t>
            </a:r>
          </a:p>
          <a:p>
            <a:pPr marL="0" indent="0">
              <a:buNone/>
            </a:pPr>
            <a:r>
              <a:rPr lang="en-US" sz="2000" dirty="0">
                <a:effectLst/>
                <a:latin typeface="Calibri" panose="020F0502020204030204" pitchFamily="34" charset="0"/>
                <a:ea typeface="SimSun" panose="02010600030101010101" pitchFamily="2" charset="-122"/>
              </a:rPr>
              <a:t>Save </a:t>
            </a:r>
            <a:r>
              <a:rPr lang="en-US" sz="2000" dirty="0" err="1">
                <a:effectLst/>
                <a:latin typeface="Calibri" panose="020F0502020204030204" pitchFamily="34" charset="0"/>
                <a:ea typeface="SimSun" panose="02010600030101010101" pitchFamily="2" charset="-122"/>
              </a:rPr>
              <a:t>Mushroom.csv</a:t>
            </a:r>
            <a:r>
              <a:rPr lang="en-US" sz="2000" dirty="0">
                <a:effectLst/>
                <a:latin typeface="Calibri" panose="020F0502020204030204" pitchFamily="34" charset="0"/>
                <a:ea typeface="SimSun" panose="02010600030101010101" pitchFamily="2" charset="-122"/>
              </a:rPr>
              <a:t> under your working directory. The null value in mushroom dataset is denoted by question mark</a:t>
            </a:r>
            <a:r>
              <a:rPr lang="en-US" sz="1800" dirty="0">
                <a:effectLst/>
                <a:latin typeface="Calibri" panose="020F0502020204030204" pitchFamily="34" charset="0"/>
                <a:ea typeface="SimSun" panose="02010600030101010101" pitchFamily="2" charset="-122"/>
              </a:rPr>
              <a:t>. </a:t>
            </a:r>
            <a:endParaRPr lang="en-US" sz="1800" dirty="0">
              <a:latin typeface="Calibri" panose="020F0502020204030204" pitchFamily="34" charset="0"/>
              <a:ea typeface="SimSun" panose="02010600030101010101" pitchFamily="2" charset="-122"/>
              <a:cs typeface="Calibri" panose="020F0502020204030204" pitchFamily="34" charset="0"/>
            </a:endParaRPr>
          </a:p>
          <a:p>
            <a:pPr marL="0" indent="0">
              <a:buNone/>
            </a:pPr>
            <a:endParaRPr lang="en-US" sz="18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 </a:t>
            </a:r>
          </a:p>
        </p:txBody>
      </p:sp>
      <p:sp>
        <p:nvSpPr>
          <p:cNvPr id="294" name="11"/>
          <p:cNvSpPr txBox="1"/>
          <p:nvPr/>
        </p:nvSpPr>
        <p:spPr>
          <a:xfrm>
            <a:off x="10318419" y="6561700"/>
            <a:ext cx="72200" cy="461729"/>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800">
                <a:latin typeface="Calibri"/>
                <a:ea typeface="Calibri"/>
                <a:cs typeface="Calibri"/>
                <a:sym typeface="Calibri"/>
              </a:defRPr>
            </a:lvl1pPr>
          </a:lstStyle>
          <a:p>
            <a:endParaRPr lang="en-US" sz="1266" dirty="0"/>
          </a:p>
          <a:p>
            <a:endParaRPr sz="1266" dirty="0"/>
          </a:p>
        </p:txBody>
      </p:sp>
      <p:pic>
        <p:nvPicPr>
          <p:cNvPr id="5" name="eller.gif" descr="eller.gif">
            <a:extLst>
              <a:ext uri="{FF2B5EF4-FFF2-40B4-BE49-F238E27FC236}">
                <a16:creationId xmlns:a16="http://schemas.microsoft.com/office/drawing/2014/main" id="{DE00D1F3-91C6-B347-80CD-78DAD1F2FF8D}"/>
              </a:ext>
            </a:extLst>
          </p:cNvPr>
          <p:cNvPicPr>
            <a:picLocks noChangeAspect="1"/>
          </p:cNvPicPr>
          <p:nvPr/>
        </p:nvPicPr>
        <p:blipFill>
          <a:blip r:embed="rId3"/>
          <a:stretch>
            <a:fillRect/>
          </a:stretch>
        </p:blipFill>
        <p:spPr>
          <a:xfrm>
            <a:off x="10390619" y="6391225"/>
            <a:ext cx="1647567" cy="373034"/>
          </a:xfrm>
          <a:prstGeom prst="rect">
            <a:avLst/>
          </a:prstGeom>
          <a:ln w="12700">
            <a:miter lim="400000"/>
          </a:ln>
        </p:spPr>
      </p:pic>
      <p:pic>
        <p:nvPicPr>
          <p:cNvPr id="6" name="Arizona logo.jpg" descr="Arizona logo.jpg">
            <a:extLst>
              <a:ext uri="{FF2B5EF4-FFF2-40B4-BE49-F238E27FC236}">
                <a16:creationId xmlns:a16="http://schemas.microsoft.com/office/drawing/2014/main" id="{09360C07-9015-8344-A6FF-660FDC7A9032}"/>
              </a:ext>
            </a:extLst>
          </p:cNvPr>
          <p:cNvPicPr>
            <a:picLocks noChangeAspect="1"/>
          </p:cNvPicPr>
          <p:nvPr/>
        </p:nvPicPr>
        <p:blipFill>
          <a:blip r:embed="rId4"/>
          <a:stretch>
            <a:fillRect/>
          </a:stretch>
        </p:blipFill>
        <p:spPr>
          <a:xfrm>
            <a:off x="8440621" y="6382258"/>
            <a:ext cx="1728663" cy="410306"/>
          </a:xfrm>
          <a:prstGeom prst="rect">
            <a:avLst/>
          </a:prstGeom>
          <a:ln w="12700">
            <a:miter lim="400000"/>
          </a:ln>
        </p:spPr>
      </p:pic>
      <p:sp>
        <p:nvSpPr>
          <p:cNvPr id="3" name="Rectangle 2">
            <a:extLst>
              <a:ext uri="{FF2B5EF4-FFF2-40B4-BE49-F238E27FC236}">
                <a16:creationId xmlns:a16="http://schemas.microsoft.com/office/drawing/2014/main" id="{39AD635B-621F-D647-9FA2-775CA095192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74B42AE5-453D-9D43-84D8-BE629100E7F0}"/>
              </a:ext>
            </a:extLst>
          </p:cNvPr>
          <p:cNvSpPr/>
          <p:nvPr/>
        </p:nvSpPr>
        <p:spPr>
          <a:xfrm>
            <a:off x="419100" y="8955405"/>
            <a:ext cx="6004560" cy="37433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 name="TextBox 3">
            <a:extLst>
              <a:ext uri="{FF2B5EF4-FFF2-40B4-BE49-F238E27FC236}">
                <a16:creationId xmlns:a16="http://schemas.microsoft.com/office/drawing/2014/main" id="{F05AD1C8-1E11-ECBC-FAE1-7EE02B5F9E18}"/>
              </a:ext>
            </a:extLst>
          </p:cNvPr>
          <p:cNvSpPr txBox="1"/>
          <p:nvPr/>
        </p:nvSpPr>
        <p:spPr>
          <a:xfrm>
            <a:off x="1524000" y="2332957"/>
            <a:ext cx="9029206" cy="1259704"/>
          </a:xfrm>
          <a:prstGeom prst="rect">
            <a:avLst/>
          </a:prstGeom>
          <a:solidFill>
            <a:schemeClr val="tx2">
              <a:lumMod val="20000"/>
              <a:lumOff val="80000"/>
            </a:schemeClr>
          </a:solidFill>
        </p:spPr>
        <p:txBody>
          <a:bodyPr wrap="square" rtlCol="0">
            <a:spAutoFit/>
          </a:bodyPr>
          <a:lstStyle/>
          <a:p>
            <a:r>
              <a:rPr lang="en-US" sz="1800" i="1" kern="0" dirty="0">
                <a:solidFill>
                  <a:srgbClr val="7030A0"/>
                </a:solidFill>
                <a:effectLst/>
                <a:latin typeface="Courier" pitchFamily="2" charset="0"/>
                <a:ea typeface="SimSun" panose="02010600030101010101" pitchFamily="2" charset="-122"/>
                <a:cs typeface="CenturySchL-Roma"/>
              </a:rPr>
              <a:t># read in csv file </a:t>
            </a:r>
            <a:r>
              <a:rPr lang="en-US" sz="1800" i="1" kern="0" dirty="0" err="1">
                <a:solidFill>
                  <a:srgbClr val="7030A0"/>
                </a:solidFill>
                <a:effectLst/>
                <a:latin typeface="Courier" pitchFamily="2" charset="0"/>
                <a:ea typeface="SimSun" panose="02010600030101010101" pitchFamily="2" charset="-122"/>
                <a:cs typeface="CenturySchL-Roma"/>
              </a:rPr>
              <a:t>mushroom.csv</a:t>
            </a:r>
            <a:r>
              <a:rPr lang="en-US" sz="1800" i="1" kern="0" dirty="0">
                <a:solidFill>
                  <a:srgbClr val="7030A0"/>
                </a:solidFill>
                <a:effectLst/>
                <a:latin typeface="Courier" pitchFamily="2" charset="0"/>
                <a:ea typeface="SimSun" panose="02010600030101010101" pitchFamily="2" charset="-122"/>
                <a:cs typeface="CenturySchL-Roma"/>
              </a:rPr>
              <a:t>. Note the question mark represents null value</a:t>
            </a:r>
            <a:endParaRPr lang="en-US" sz="1800" kern="100" dirty="0">
              <a:effectLst/>
              <a:latin typeface="Calibri" panose="020F0502020204030204" pitchFamily="34" charset="0"/>
              <a:ea typeface="SimSun" panose="02010600030101010101" pitchFamily="2" charset="-122"/>
              <a:cs typeface="Arial" panose="020B0604020202020204" pitchFamily="34" charset="0"/>
            </a:endParaRPr>
          </a:p>
          <a:p>
            <a:pPr marL="0" marR="0" algn="just">
              <a:lnSpc>
                <a:spcPct val="115000"/>
              </a:lnSpc>
              <a:spcBef>
                <a:spcPts val="0"/>
              </a:spcBef>
              <a:spcAft>
                <a:spcPts val="0"/>
              </a:spcAft>
            </a:pPr>
            <a:r>
              <a:rPr lang="en-US" sz="1800" kern="100" dirty="0">
                <a:effectLst/>
                <a:latin typeface="Courier" pitchFamily="2" charset="0"/>
                <a:ea typeface="SimSun" panose="02010600030101010101" pitchFamily="2" charset="-122"/>
                <a:cs typeface="Arial" panose="020B0604020202020204" pitchFamily="34" charset="0"/>
              </a:rPr>
              <a:t>mushroom &lt;- </a:t>
            </a:r>
            <a:r>
              <a:rPr lang="en-US" sz="1800" kern="0" dirty="0" err="1">
                <a:solidFill>
                  <a:srgbClr val="E36C0A"/>
                </a:solidFill>
                <a:effectLst/>
                <a:latin typeface="Courier" pitchFamily="2" charset="0"/>
                <a:ea typeface="SimSun" panose="02010600030101010101" pitchFamily="2" charset="-122"/>
                <a:cs typeface="CenturySchL-Roma"/>
              </a:rPr>
              <a:t>read.csv</a:t>
            </a:r>
            <a:r>
              <a:rPr lang="en-US" sz="1800" kern="100" dirty="0">
                <a:effectLst/>
                <a:latin typeface="Courier" pitchFamily="2" charset="0"/>
                <a:ea typeface="SimSun" panose="02010600030101010101" pitchFamily="2" charset="-122"/>
                <a:cs typeface="Arial" panose="020B0604020202020204" pitchFamily="34" charset="0"/>
              </a:rPr>
              <a:t>(“</a:t>
            </a:r>
            <a:r>
              <a:rPr lang="en-US" sz="1800" kern="100" dirty="0" err="1">
                <a:effectLst/>
                <a:latin typeface="Courier" pitchFamily="2" charset="0"/>
                <a:ea typeface="SimSun" panose="02010600030101010101" pitchFamily="2" charset="-122"/>
                <a:cs typeface="Arial" panose="020B0604020202020204" pitchFamily="34" charset="0"/>
              </a:rPr>
              <a:t>Mushroom.csv</a:t>
            </a:r>
            <a:r>
              <a:rPr lang="en-US" sz="1800" kern="100" dirty="0">
                <a:effectLst/>
                <a:latin typeface="Courier" pitchFamily="2" charset="0"/>
                <a:ea typeface="SimSun" panose="02010600030101010101" pitchFamily="2" charset="-122"/>
                <a:cs typeface="Arial" panose="020B0604020202020204" pitchFamily="34" charset="0"/>
              </a:rPr>
              <a:t>”, </a:t>
            </a:r>
            <a:r>
              <a:rPr lang="en-US" sz="1800" kern="100" dirty="0" err="1">
                <a:effectLst/>
                <a:latin typeface="Courier" pitchFamily="2" charset="0"/>
                <a:ea typeface="SimSun" panose="02010600030101010101" pitchFamily="2" charset="-122"/>
                <a:cs typeface="Arial" panose="020B0604020202020204" pitchFamily="34" charset="0"/>
              </a:rPr>
              <a:t>na.strings</a:t>
            </a:r>
            <a:r>
              <a:rPr lang="en-US" sz="1800" kern="100" dirty="0">
                <a:effectLst/>
                <a:latin typeface="Courier" pitchFamily="2" charset="0"/>
                <a:ea typeface="SimSun" panose="02010600030101010101" pitchFamily="2" charset="-122"/>
                <a:cs typeface="Arial" panose="020B0604020202020204" pitchFamily="34" charset="0"/>
              </a:rPr>
              <a:t> = “</a:t>
            </a:r>
            <a:r>
              <a:rPr lang="en-US" sz="1800" b="1" kern="100" dirty="0">
                <a:solidFill>
                  <a:srgbClr val="FF0000"/>
                </a:solidFill>
                <a:effectLst/>
                <a:latin typeface="Courier" pitchFamily="2" charset="0"/>
                <a:ea typeface="SimSun" panose="02010600030101010101" pitchFamily="2" charset="-122"/>
                <a:cs typeface="Arial" panose="020B0604020202020204" pitchFamily="34" charset="0"/>
              </a:rPr>
              <a:t>?”</a:t>
            </a:r>
            <a:r>
              <a:rPr lang="en-US" sz="1800" kern="100" dirty="0">
                <a:effectLst/>
                <a:latin typeface="Courier" pitchFamily="2" charset="0"/>
                <a:ea typeface="SimSun" panose="02010600030101010101" pitchFamily="2" charset="-122"/>
                <a:cs typeface="Arial" panose="020B0604020202020204" pitchFamily="34" charset="0"/>
              </a:rPr>
              <a:t>)</a:t>
            </a:r>
            <a:r>
              <a:rPr lang="en-US" dirty="0"/>
              <a:t> </a:t>
            </a:r>
          </a:p>
          <a:p>
            <a:pPr marL="0" marR="0" algn="just">
              <a:lnSpc>
                <a:spcPct val="115000"/>
              </a:lnSpc>
              <a:spcBef>
                <a:spcPts val="0"/>
              </a:spcBef>
              <a:spcAft>
                <a:spcPts val="0"/>
              </a:spcAft>
            </a:pPr>
            <a:r>
              <a:rPr lang="en-US" dirty="0"/>
              <a:t>summary(mushroom)</a:t>
            </a:r>
            <a:endParaRPr lang="en-US" i="1" dirty="0"/>
          </a:p>
        </p:txBody>
      </p:sp>
      <p:sp>
        <p:nvSpPr>
          <p:cNvPr id="7" name="TextBox 6">
            <a:extLst>
              <a:ext uri="{FF2B5EF4-FFF2-40B4-BE49-F238E27FC236}">
                <a16:creationId xmlns:a16="http://schemas.microsoft.com/office/drawing/2014/main" id="{A6245323-881C-5CE8-487E-BF5584E7ED5E}"/>
              </a:ext>
            </a:extLst>
          </p:cNvPr>
          <p:cNvSpPr txBox="1"/>
          <p:nvPr/>
        </p:nvSpPr>
        <p:spPr>
          <a:xfrm>
            <a:off x="1524000" y="4109891"/>
            <a:ext cx="9029206" cy="1034707"/>
          </a:xfrm>
          <a:prstGeom prst="rect">
            <a:avLst/>
          </a:prstGeom>
          <a:solidFill>
            <a:schemeClr val="tx2">
              <a:lumMod val="20000"/>
              <a:lumOff val="80000"/>
            </a:schemeClr>
          </a:solidFill>
        </p:spPr>
        <p:txBody>
          <a:bodyPr wrap="square" rtlCol="0">
            <a:spAutoFit/>
          </a:bodyPr>
          <a:lstStyle/>
          <a:p>
            <a:pPr marL="0" marR="0" algn="just">
              <a:lnSpc>
                <a:spcPct val="115000"/>
              </a:lnSpc>
              <a:spcBef>
                <a:spcPts val="0"/>
              </a:spcBef>
              <a:spcAft>
                <a:spcPts val="0"/>
              </a:spcAft>
            </a:pPr>
            <a:r>
              <a:rPr lang="en-US" sz="1800" i="1" kern="0" dirty="0">
                <a:solidFill>
                  <a:srgbClr val="7030A0"/>
                </a:solidFill>
                <a:effectLst/>
                <a:latin typeface="Courier" pitchFamily="2" charset="0"/>
                <a:ea typeface="SimSun" panose="02010600030101010101" pitchFamily="2" charset="-122"/>
                <a:cs typeface="CenturySchL-Roma"/>
              </a:rPr>
              <a:t># check completion</a:t>
            </a:r>
            <a:endParaRPr lang="en-US" sz="1800" kern="100" dirty="0">
              <a:effectLst/>
              <a:latin typeface="Calibri" panose="020F0502020204030204" pitchFamily="34" charset="0"/>
              <a:ea typeface="SimSun" panose="02010600030101010101" pitchFamily="2" charset="-122"/>
              <a:cs typeface="Arial" panose="020B0604020202020204" pitchFamily="34" charset="0"/>
            </a:endParaRPr>
          </a:p>
          <a:p>
            <a:pPr marL="0" marR="0" algn="just">
              <a:lnSpc>
                <a:spcPct val="115000"/>
              </a:lnSpc>
              <a:spcBef>
                <a:spcPts val="0"/>
              </a:spcBef>
              <a:spcAft>
                <a:spcPts val="0"/>
              </a:spcAft>
            </a:pPr>
            <a:r>
              <a:rPr lang="en-US" sz="1800" kern="0" dirty="0" err="1">
                <a:solidFill>
                  <a:srgbClr val="E36C0A"/>
                </a:solidFill>
                <a:effectLst/>
                <a:latin typeface="Courier" pitchFamily="2" charset="0"/>
                <a:ea typeface="SimSun" panose="02010600030101010101" pitchFamily="2" charset="-122"/>
                <a:cs typeface="CenturySchL-Roma"/>
              </a:rPr>
              <a:t>nrow</a:t>
            </a:r>
            <a:r>
              <a:rPr lang="en-US" sz="1800" kern="100" dirty="0">
                <a:effectLst/>
                <a:latin typeface="Courier" pitchFamily="2" charset="0"/>
                <a:ea typeface="SimSun" panose="02010600030101010101" pitchFamily="2" charset="-122"/>
                <a:cs typeface="Arial" panose="020B0604020202020204" pitchFamily="34" charset="0"/>
              </a:rPr>
              <a:t>(mushroom[</a:t>
            </a:r>
            <a:r>
              <a:rPr lang="en-US" sz="1800" b="1" kern="100" dirty="0">
                <a:solidFill>
                  <a:srgbClr val="548DD4"/>
                </a:solidFill>
                <a:effectLst/>
                <a:latin typeface="Courier" pitchFamily="2" charset="0"/>
                <a:ea typeface="SimSun" panose="02010600030101010101" pitchFamily="2" charset="-122"/>
                <a:cs typeface="Arial" panose="020B0604020202020204" pitchFamily="34" charset="0"/>
              </a:rPr>
              <a:t>!</a:t>
            </a:r>
            <a:r>
              <a:rPr lang="en-US" sz="1800" b="1" kern="0" dirty="0" err="1">
                <a:solidFill>
                  <a:srgbClr val="548DD4"/>
                </a:solidFill>
                <a:effectLst/>
                <a:latin typeface="Courier" pitchFamily="2" charset="0"/>
                <a:ea typeface="SimSun" panose="02010600030101010101" pitchFamily="2" charset="-122"/>
                <a:cs typeface="CenturySchL-Roma"/>
              </a:rPr>
              <a:t>complete</a:t>
            </a:r>
            <a:r>
              <a:rPr lang="en-US" sz="1800" b="1" kern="100" dirty="0" err="1">
                <a:solidFill>
                  <a:srgbClr val="548DD4"/>
                </a:solidFill>
                <a:effectLst/>
                <a:latin typeface="Courier" pitchFamily="2" charset="0"/>
                <a:ea typeface="SimSun" panose="02010600030101010101" pitchFamily="2" charset="-122"/>
                <a:cs typeface="Arial" panose="020B0604020202020204" pitchFamily="34" charset="0"/>
              </a:rPr>
              <a:t>.</a:t>
            </a:r>
            <a:r>
              <a:rPr lang="en-US" sz="1800" b="1" kern="0" dirty="0" err="1">
                <a:solidFill>
                  <a:srgbClr val="548DD4"/>
                </a:solidFill>
                <a:effectLst/>
                <a:latin typeface="Courier" pitchFamily="2" charset="0"/>
                <a:ea typeface="SimSun" panose="02010600030101010101" pitchFamily="2" charset="-122"/>
                <a:cs typeface="CenturySchL-Roma"/>
              </a:rPr>
              <a:t>cases</a:t>
            </a:r>
            <a:r>
              <a:rPr lang="en-US" sz="1800" kern="100" dirty="0">
                <a:effectLst/>
                <a:latin typeface="Courier" pitchFamily="2" charset="0"/>
                <a:ea typeface="SimSun" panose="02010600030101010101" pitchFamily="2" charset="-122"/>
                <a:cs typeface="Arial" panose="020B0604020202020204" pitchFamily="34" charset="0"/>
              </a:rPr>
              <a:t>(mushroom),])</a:t>
            </a:r>
            <a:endParaRPr lang="en-US" sz="1800" kern="100" dirty="0">
              <a:effectLst/>
              <a:latin typeface="Calibri" panose="020F0502020204030204" pitchFamily="34" charset="0"/>
              <a:ea typeface="SimSun" panose="02010600030101010101" pitchFamily="2" charset="-122"/>
              <a:cs typeface="Arial" panose="020B0604020202020204" pitchFamily="34" charset="0"/>
            </a:endParaRPr>
          </a:p>
          <a:p>
            <a:pPr marL="0" marR="0" algn="just">
              <a:lnSpc>
                <a:spcPct val="115000"/>
              </a:lnSpc>
              <a:spcBef>
                <a:spcPts val="0"/>
              </a:spcBef>
              <a:spcAft>
                <a:spcPts val="0"/>
              </a:spcAft>
            </a:pPr>
            <a:r>
              <a:rPr lang="en-US" sz="1800" kern="0" dirty="0">
                <a:solidFill>
                  <a:srgbClr val="585858"/>
                </a:solidFill>
                <a:effectLst/>
                <a:latin typeface="Courier" pitchFamily="2" charset="0"/>
                <a:ea typeface="SimSun" panose="02010600030101010101" pitchFamily="2" charset="-122"/>
                <a:cs typeface="F39"/>
              </a:rPr>
              <a:t>## [1] 2480</a:t>
            </a:r>
            <a:endParaRPr lang="en-US" sz="1800" kern="100" dirty="0">
              <a:effectLst/>
              <a:latin typeface="Calibri" panose="020F0502020204030204" pitchFamily="34" charset="0"/>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4668822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Hypotheses (cont.)"/>
          <p:cNvSpPr txBox="1">
            <a:spLocks noGrp="1"/>
          </p:cNvSpPr>
          <p:nvPr>
            <p:ph type="title" idx="4294967295"/>
          </p:nvPr>
        </p:nvSpPr>
        <p:spPr>
          <a:xfrm>
            <a:off x="1524000" y="0"/>
            <a:ext cx="9144000" cy="710761"/>
          </a:xfrm>
          <a:prstGeom prst="rect">
            <a:avLst/>
          </a:prstGeom>
          <a:solidFill>
            <a:srgbClr val="D5D5EF"/>
          </a:solidFill>
        </p:spPr>
        <p:txBody>
          <a:bodyPr>
            <a:normAutofit/>
          </a:bodyPr>
          <a:lstStyle>
            <a:lvl1pPr indent="228600" algn="l">
              <a:defRPr sz="4000">
                <a:latin typeface="Calibri"/>
                <a:ea typeface="Calibri"/>
                <a:cs typeface="Calibri"/>
                <a:sym typeface="Calibri"/>
              </a:defRPr>
            </a:lvl1pPr>
          </a:lstStyle>
          <a:p>
            <a:r>
              <a:rPr lang="en-US" dirty="0">
                <a:latin typeface="Calibri" panose="020F0502020204030204" pitchFamily="34" charset="0"/>
                <a:cs typeface="Calibri" panose="020F0502020204030204" pitchFamily="34" charset="0"/>
              </a:rPr>
              <a:t>Exercise: Naive Bayes Classifier</a:t>
            </a:r>
            <a:endParaRPr dirty="0"/>
          </a:p>
        </p:txBody>
      </p:sp>
      <p:sp>
        <p:nvSpPr>
          <p:cNvPr id="293" name="Hypothesis 3: direct influence and network size…"/>
          <p:cNvSpPr txBox="1">
            <a:spLocks noGrp="1"/>
          </p:cNvSpPr>
          <p:nvPr>
            <p:ph type="body" sz="half" idx="4294967295"/>
          </p:nvPr>
        </p:nvSpPr>
        <p:spPr>
          <a:xfrm>
            <a:off x="1524000" y="1452672"/>
            <a:ext cx="9144000" cy="1483401"/>
          </a:xfrm>
          <a:prstGeom prst="rect">
            <a:avLst/>
          </a:prstGeom>
        </p:spPr>
        <p:txBody>
          <a:bodyPr anchor="t">
            <a:noAutofit/>
          </a:bodyPr>
          <a:lstStyle/>
          <a:p>
            <a:pPr marL="0" indent="0">
              <a:buNone/>
            </a:pPr>
            <a:r>
              <a:rPr lang="en-US" sz="2400" dirty="0">
                <a:latin typeface="Calibri" panose="020F0502020204030204" pitchFamily="34" charset="0"/>
                <a:cs typeface="Calibri" panose="020F0502020204030204" pitchFamily="34" charset="0"/>
              </a:rPr>
              <a:t>Preprocessing</a:t>
            </a:r>
          </a:p>
          <a:p>
            <a:pPr marL="0" indent="0">
              <a:buNone/>
            </a:pPr>
            <a:r>
              <a:rPr lang="en-US" sz="2000" dirty="0">
                <a:effectLst/>
                <a:latin typeface="Calibri" panose="020F0502020204030204" pitchFamily="34" charset="0"/>
                <a:ea typeface="SimSun" panose="02010600030101010101" pitchFamily="2" charset="-122"/>
                <a:cs typeface="Arial" panose="020B0604020202020204" pitchFamily="34" charset="0"/>
              </a:rPr>
              <a:t>Naive Bayes is an algorithm that depends on probability. To predict a conditional probability, we have to figure out the prior probability of each predictive variables. Therefore, a dataset with null value will raise risk for our prediction</a:t>
            </a:r>
            <a:r>
              <a:rPr lang="en-US" sz="2000" dirty="0">
                <a:effectLst/>
              </a:rPr>
              <a:t> </a:t>
            </a:r>
            <a:endParaRPr lang="en-US" sz="2000" dirty="0">
              <a:latin typeface="Calibri" panose="020F0502020204030204" pitchFamily="34" charset="0"/>
              <a:ea typeface="SimSun" panose="02010600030101010101" pitchFamily="2" charset="-122"/>
              <a:cs typeface="Calibri" panose="020F0502020204030204" pitchFamily="34" charset="0"/>
            </a:endParaRPr>
          </a:p>
          <a:p>
            <a:pPr marL="0" indent="0">
              <a:buNone/>
            </a:pPr>
            <a:endParaRPr lang="en-US" sz="18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 </a:t>
            </a:r>
          </a:p>
        </p:txBody>
      </p:sp>
      <p:sp>
        <p:nvSpPr>
          <p:cNvPr id="294" name="11"/>
          <p:cNvSpPr txBox="1"/>
          <p:nvPr/>
        </p:nvSpPr>
        <p:spPr>
          <a:xfrm>
            <a:off x="10318419" y="6561700"/>
            <a:ext cx="72200" cy="461729"/>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800">
                <a:latin typeface="Calibri"/>
                <a:ea typeface="Calibri"/>
                <a:cs typeface="Calibri"/>
                <a:sym typeface="Calibri"/>
              </a:defRPr>
            </a:lvl1pPr>
          </a:lstStyle>
          <a:p>
            <a:endParaRPr lang="en-US" sz="1266" dirty="0"/>
          </a:p>
          <a:p>
            <a:endParaRPr sz="1266" dirty="0"/>
          </a:p>
        </p:txBody>
      </p:sp>
      <p:pic>
        <p:nvPicPr>
          <p:cNvPr id="5" name="eller.gif" descr="eller.gif">
            <a:extLst>
              <a:ext uri="{FF2B5EF4-FFF2-40B4-BE49-F238E27FC236}">
                <a16:creationId xmlns:a16="http://schemas.microsoft.com/office/drawing/2014/main" id="{DE00D1F3-91C6-B347-80CD-78DAD1F2FF8D}"/>
              </a:ext>
            </a:extLst>
          </p:cNvPr>
          <p:cNvPicPr>
            <a:picLocks noChangeAspect="1"/>
          </p:cNvPicPr>
          <p:nvPr/>
        </p:nvPicPr>
        <p:blipFill>
          <a:blip r:embed="rId3"/>
          <a:stretch>
            <a:fillRect/>
          </a:stretch>
        </p:blipFill>
        <p:spPr>
          <a:xfrm>
            <a:off x="10390619" y="6391225"/>
            <a:ext cx="1647567" cy="373034"/>
          </a:xfrm>
          <a:prstGeom prst="rect">
            <a:avLst/>
          </a:prstGeom>
          <a:ln w="12700">
            <a:miter lim="400000"/>
          </a:ln>
        </p:spPr>
      </p:pic>
      <p:pic>
        <p:nvPicPr>
          <p:cNvPr id="6" name="Arizona logo.jpg" descr="Arizona logo.jpg">
            <a:extLst>
              <a:ext uri="{FF2B5EF4-FFF2-40B4-BE49-F238E27FC236}">
                <a16:creationId xmlns:a16="http://schemas.microsoft.com/office/drawing/2014/main" id="{09360C07-9015-8344-A6FF-660FDC7A9032}"/>
              </a:ext>
            </a:extLst>
          </p:cNvPr>
          <p:cNvPicPr>
            <a:picLocks noChangeAspect="1"/>
          </p:cNvPicPr>
          <p:nvPr/>
        </p:nvPicPr>
        <p:blipFill>
          <a:blip r:embed="rId4"/>
          <a:stretch>
            <a:fillRect/>
          </a:stretch>
        </p:blipFill>
        <p:spPr>
          <a:xfrm>
            <a:off x="8440621" y="6382258"/>
            <a:ext cx="1728663" cy="410306"/>
          </a:xfrm>
          <a:prstGeom prst="rect">
            <a:avLst/>
          </a:prstGeom>
          <a:ln w="12700">
            <a:miter lim="400000"/>
          </a:ln>
        </p:spPr>
      </p:pic>
      <p:sp>
        <p:nvSpPr>
          <p:cNvPr id="3" name="Rectangle 2">
            <a:extLst>
              <a:ext uri="{FF2B5EF4-FFF2-40B4-BE49-F238E27FC236}">
                <a16:creationId xmlns:a16="http://schemas.microsoft.com/office/drawing/2014/main" id="{39AD635B-621F-D647-9FA2-775CA095192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74B42AE5-453D-9D43-84D8-BE629100E7F0}"/>
              </a:ext>
            </a:extLst>
          </p:cNvPr>
          <p:cNvSpPr/>
          <p:nvPr/>
        </p:nvSpPr>
        <p:spPr>
          <a:xfrm>
            <a:off x="419100" y="8955405"/>
            <a:ext cx="6004560" cy="37433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 name="TextBox 3">
            <a:extLst>
              <a:ext uri="{FF2B5EF4-FFF2-40B4-BE49-F238E27FC236}">
                <a16:creationId xmlns:a16="http://schemas.microsoft.com/office/drawing/2014/main" id="{F05AD1C8-1E11-ECBC-FAE1-7EE02B5F9E18}"/>
              </a:ext>
            </a:extLst>
          </p:cNvPr>
          <p:cNvSpPr txBox="1"/>
          <p:nvPr/>
        </p:nvSpPr>
        <p:spPr>
          <a:xfrm>
            <a:off x="1524000" y="3525295"/>
            <a:ext cx="9029206" cy="716158"/>
          </a:xfrm>
          <a:prstGeom prst="rect">
            <a:avLst/>
          </a:prstGeom>
          <a:solidFill>
            <a:schemeClr val="tx2">
              <a:lumMod val="20000"/>
              <a:lumOff val="80000"/>
            </a:schemeClr>
          </a:solidFill>
        </p:spPr>
        <p:txBody>
          <a:bodyPr wrap="square" rtlCol="0">
            <a:spAutoFit/>
          </a:bodyPr>
          <a:lstStyle/>
          <a:p>
            <a:pPr marL="0" marR="0" algn="just">
              <a:lnSpc>
                <a:spcPct val="115000"/>
              </a:lnSpc>
              <a:spcBef>
                <a:spcPts val="0"/>
              </a:spcBef>
              <a:spcAft>
                <a:spcPts val="0"/>
              </a:spcAft>
            </a:pPr>
            <a:r>
              <a:rPr lang="en-US" sz="1800" i="1" kern="0" dirty="0">
                <a:solidFill>
                  <a:srgbClr val="7030A0"/>
                </a:solidFill>
                <a:effectLst/>
                <a:latin typeface="Courier" pitchFamily="2" charset="0"/>
                <a:ea typeface="SimSun" panose="02010600030101010101" pitchFamily="2" charset="-122"/>
                <a:cs typeface="CenturySchL-Roma"/>
              </a:rPr>
              <a:t># we can retain observations that do not contain NA(null) value</a:t>
            </a:r>
            <a:endParaRPr lang="en-US" sz="1800" kern="100" dirty="0">
              <a:effectLst/>
              <a:latin typeface="Calibri" panose="020F0502020204030204" pitchFamily="34" charset="0"/>
              <a:ea typeface="SimSun" panose="02010600030101010101" pitchFamily="2" charset="-122"/>
              <a:cs typeface="Arial" panose="020B0604020202020204" pitchFamily="34" charset="0"/>
            </a:endParaRPr>
          </a:p>
          <a:p>
            <a:pPr marL="0" marR="0" algn="just">
              <a:lnSpc>
                <a:spcPct val="115000"/>
              </a:lnSpc>
              <a:spcBef>
                <a:spcPts val="0"/>
              </a:spcBef>
              <a:spcAft>
                <a:spcPts val="0"/>
              </a:spcAft>
            </a:pPr>
            <a:r>
              <a:rPr lang="en-US" sz="1800" kern="0" dirty="0">
                <a:effectLst/>
                <a:latin typeface="Courier" pitchFamily="2" charset="0"/>
                <a:ea typeface="SimSun" panose="02010600030101010101" pitchFamily="2" charset="-122"/>
                <a:cs typeface="CenturySchL-Roma"/>
              </a:rPr>
              <a:t>mushroom = mushroom[</a:t>
            </a:r>
            <a:r>
              <a:rPr lang="en-US" sz="1800" kern="0" dirty="0" err="1">
                <a:solidFill>
                  <a:srgbClr val="E36C0A"/>
                </a:solidFill>
                <a:effectLst/>
                <a:latin typeface="Courier" pitchFamily="2" charset="0"/>
                <a:ea typeface="SimSun" panose="02010600030101010101" pitchFamily="2" charset="-122"/>
                <a:cs typeface="CenturySchL-Roma"/>
              </a:rPr>
              <a:t>complete.cases</a:t>
            </a:r>
            <a:r>
              <a:rPr lang="en-US" sz="1800" kern="0" dirty="0">
                <a:effectLst/>
                <a:latin typeface="Courier" pitchFamily="2" charset="0"/>
                <a:ea typeface="SimSun" panose="02010600030101010101" pitchFamily="2" charset="-122"/>
                <a:cs typeface="CenturySchL-Roma"/>
              </a:rPr>
              <a:t>(mushroom),]</a:t>
            </a:r>
            <a:endParaRPr lang="en-US" sz="1800" kern="100" dirty="0">
              <a:effectLst/>
              <a:latin typeface="Calibri" panose="020F0502020204030204" pitchFamily="34" charset="0"/>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086548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Hypotheses (cont.)"/>
          <p:cNvSpPr txBox="1">
            <a:spLocks noGrp="1"/>
          </p:cNvSpPr>
          <p:nvPr>
            <p:ph type="title" idx="4294967295"/>
          </p:nvPr>
        </p:nvSpPr>
        <p:spPr>
          <a:xfrm>
            <a:off x="1524000" y="0"/>
            <a:ext cx="9144000" cy="710761"/>
          </a:xfrm>
          <a:prstGeom prst="rect">
            <a:avLst/>
          </a:prstGeom>
          <a:solidFill>
            <a:srgbClr val="D5D5EF"/>
          </a:solidFill>
        </p:spPr>
        <p:txBody>
          <a:bodyPr>
            <a:normAutofit/>
          </a:bodyPr>
          <a:lstStyle>
            <a:lvl1pPr indent="228600" algn="l">
              <a:defRPr sz="4000">
                <a:latin typeface="Calibri"/>
                <a:ea typeface="Calibri"/>
                <a:cs typeface="Calibri"/>
                <a:sym typeface="Calibri"/>
              </a:defRPr>
            </a:lvl1pPr>
          </a:lstStyle>
          <a:p>
            <a:r>
              <a:rPr lang="en-US" dirty="0">
                <a:latin typeface="Calibri" panose="020F0502020204030204" pitchFamily="34" charset="0"/>
                <a:cs typeface="Calibri" panose="020F0502020204030204" pitchFamily="34" charset="0"/>
              </a:rPr>
              <a:t>Exercise: Naive Bayes Classifier</a:t>
            </a:r>
            <a:endParaRPr dirty="0"/>
          </a:p>
        </p:txBody>
      </p:sp>
      <p:sp>
        <p:nvSpPr>
          <p:cNvPr id="293" name="Hypothesis 3: direct influence and network size…"/>
          <p:cNvSpPr txBox="1">
            <a:spLocks noGrp="1"/>
          </p:cNvSpPr>
          <p:nvPr>
            <p:ph type="body" sz="half" idx="4294967295"/>
          </p:nvPr>
        </p:nvSpPr>
        <p:spPr>
          <a:xfrm>
            <a:off x="1524000" y="1214956"/>
            <a:ext cx="9391650" cy="1942582"/>
          </a:xfrm>
          <a:prstGeom prst="rect">
            <a:avLst/>
          </a:prstGeom>
        </p:spPr>
        <p:txBody>
          <a:bodyPr anchor="t">
            <a:noAutofit/>
          </a:bodyPr>
          <a:lstStyle/>
          <a:p>
            <a:pPr marL="0" indent="0">
              <a:buNone/>
            </a:pPr>
            <a:r>
              <a:rPr lang="en-US" sz="2400" dirty="0">
                <a:latin typeface="Calibri" panose="020F0502020204030204" pitchFamily="34" charset="0"/>
                <a:cs typeface="Calibri" panose="020F0502020204030204" pitchFamily="34" charset="0"/>
              </a:rPr>
              <a:t>Training and testing sets</a:t>
            </a:r>
          </a:p>
          <a:p>
            <a:pPr marL="0" indent="0">
              <a:buNone/>
            </a:pPr>
            <a:endParaRPr lang="en-US" sz="2400" dirty="0">
              <a:latin typeface="Calibri" panose="020F0502020204030204" pitchFamily="34" charset="0"/>
              <a:cs typeface="Calibri" panose="020F0502020204030204" pitchFamily="34" charset="0"/>
            </a:endParaRPr>
          </a:p>
          <a:p>
            <a:pPr marL="0" marR="0" indent="0" algn="just">
              <a:spcBef>
                <a:spcPts val="0"/>
              </a:spcBef>
              <a:spcAft>
                <a:spcPts val="0"/>
              </a:spcAft>
              <a:buNone/>
            </a:pPr>
            <a:r>
              <a:rPr lang="en-US" sz="2000" kern="100" dirty="0">
                <a:effectLst/>
                <a:latin typeface="Calibri" panose="020F0502020204030204" pitchFamily="34" charset="0"/>
                <a:ea typeface="SimSun" panose="02010600030101010101" pitchFamily="2" charset="-122"/>
                <a:cs typeface="Calibri" panose="020F0502020204030204" pitchFamily="34" charset="0"/>
              </a:rPr>
              <a:t>Next, we will create train and test sets of the data. We will fit the model with the training</a:t>
            </a:r>
            <a:endParaRPr lang="en-US" sz="2000" kern="100" dirty="0">
              <a:effectLst/>
              <a:latin typeface="Calibri" panose="020F0502020204030204" pitchFamily="34" charset="0"/>
              <a:ea typeface="SimSun" panose="02010600030101010101" pitchFamily="2" charset="-122"/>
              <a:cs typeface="Arial" panose="020B0604020202020204" pitchFamily="34" charset="0"/>
            </a:endParaRPr>
          </a:p>
          <a:p>
            <a:pPr marL="0" marR="0" indent="0" algn="just">
              <a:spcBef>
                <a:spcPts val="0"/>
              </a:spcBef>
              <a:spcAft>
                <a:spcPts val="0"/>
              </a:spcAft>
              <a:buNone/>
            </a:pPr>
            <a:r>
              <a:rPr lang="en-US" sz="2000" kern="100" dirty="0">
                <a:effectLst/>
                <a:latin typeface="Calibri" panose="020F0502020204030204" pitchFamily="34" charset="0"/>
                <a:ea typeface="SimSun" panose="02010600030101010101" pitchFamily="2" charset="-122"/>
                <a:cs typeface="Calibri" panose="020F0502020204030204" pitchFamily="34" charset="0"/>
              </a:rPr>
              <a:t>set, and use the test set to evaluate the model. We will do a 70/30 split (70% will be training data).</a:t>
            </a:r>
            <a:endParaRPr lang="en-US" sz="2000" dirty="0">
              <a:latin typeface="Calibri" panose="020F0502020204030204" pitchFamily="34" charset="0"/>
              <a:ea typeface="SimSun" panose="02010600030101010101" pitchFamily="2" charset="-122"/>
              <a:cs typeface="Calibri" panose="020F0502020204030204" pitchFamily="34" charset="0"/>
            </a:endParaRPr>
          </a:p>
          <a:p>
            <a:pPr marL="0" indent="0">
              <a:buNone/>
            </a:pPr>
            <a:endParaRPr lang="en-US" sz="18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 </a:t>
            </a:r>
          </a:p>
        </p:txBody>
      </p:sp>
      <p:sp>
        <p:nvSpPr>
          <p:cNvPr id="294" name="11"/>
          <p:cNvSpPr txBox="1"/>
          <p:nvPr/>
        </p:nvSpPr>
        <p:spPr>
          <a:xfrm>
            <a:off x="10318419" y="6561700"/>
            <a:ext cx="72200" cy="461729"/>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800">
                <a:latin typeface="Calibri"/>
                <a:ea typeface="Calibri"/>
                <a:cs typeface="Calibri"/>
                <a:sym typeface="Calibri"/>
              </a:defRPr>
            </a:lvl1pPr>
          </a:lstStyle>
          <a:p>
            <a:endParaRPr lang="en-US" sz="1266" dirty="0"/>
          </a:p>
          <a:p>
            <a:endParaRPr sz="1266" dirty="0"/>
          </a:p>
        </p:txBody>
      </p:sp>
      <p:pic>
        <p:nvPicPr>
          <p:cNvPr id="5" name="eller.gif" descr="eller.gif">
            <a:extLst>
              <a:ext uri="{FF2B5EF4-FFF2-40B4-BE49-F238E27FC236}">
                <a16:creationId xmlns:a16="http://schemas.microsoft.com/office/drawing/2014/main" id="{DE00D1F3-91C6-B347-80CD-78DAD1F2FF8D}"/>
              </a:ext>
            </a:extLst>
          </p:cNvPr>
          <p:cNvPicPr>
            <a:picLocks noChangeAspect="1"/>
          </p:cNvPicPr>
          <p:nvPr/>
        </p:nvPicPr>
        <p:blipFill>
          <a:blip r:embed="rId3"/>
          <a:stretch>
            <a:fillRect/>
          </a:stretch>
        </p:blipFill>
        <p:spPr>
          <a:xfrm>
            <a:off x="10390619" y="6391225"/>
            <a:ext cx="1647567" cy="373034"/>
          </a:xfrm>
          <a:prstGeom prst="rect">
            <a:avLst/>
          </a:prstGeom>
          <a:ln w="12700">
            <a:miter lim="400000"/>
          </a:ln>
        </p:spPr>
      </p:pic>
      <p:pic>
        <p:nvPicPr>
          <p:cNvPr id="6" name="Arizona logo.jpg" descr="Arizona logo.jpg">
            <a:extLst>
              <a:ext uri="{FF2B5EF4-FFF2-40B4-BE49-F238E27FC236}">
                <a16:creationId xmlns:a16="http://schemas.microsoft.com/office/drawing/2014/main" id="{09360C07-9015-8344-A6FF-660FDC7A9032}"/>
              </a:ext>
            </a:extLst>
          </p:cNvPr>
          <p:cNvPicPr>
            <a:picLocks noChangeAspect="1"/>
          </p:cNvPicPr>
          <p:nvPr/>
        </p:nvPicPr>
        <p:blipFill>
          <a:blip r:embed="rId4"/>
          <a:stretch>
            <a:fillRect/>
          </a:stretch>
        </p:blipFill>
        <p:spPr>
          <a:xfrm>
            <a:off x="8440621" y="6382258"/>
            <a:ext cx="1728663" cy="410306"/>
          </a:xfrm>
          <a:prstGeom prst="rect">
            <a:avLst/>
          </a:prstGeom>
          <a:ln w="12700">
            <a:miter lim="400000"/>
          </a:ln>
        </p:spPr>
      </p:pic>
      <p:sp>
        <p:nvSpPr>
          <p:cNvPr id="3" name="Rectangle 2">
            <a:extLst>
              <a:ext uri="{FF2B5EF4-FFF2-40B4-BE49-F238E27FC236}">
                <a16:creationId xmlns:a16="http://schemas.microsoft.com/office/drawing/2014/main" id="{39AD635B-621F-D647-9FA2-775CA095192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74B42AE5-453D-9D43-84D8-BE629100E7F0}"/>
              </a:ext>
            </a:extLst>
          </p:cNvPr>
          <p:cNvSpPr/>
          <p:nvPr/>
        </p:nvSpPr>
        <p:spPr>
          <a:xfrm>
            <a:off x="419100" y="8955405"/>
            <a:ext cx="6004560" cy="37433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 name="TextBox 3">
            <a:extLst>
              <a:ext uri="{FF2B5EF4-FFF2-40B4-BE49-F238E27FC236}">
                <a16:creationId xmlns:a16="http://schemas.microsoft.com/office/drawing/2014/main" id="{F05AD1C8-1E11-ECBC-FAE1-7EE02B5F9E18}"/>
              </a:ext>
            </a:extLst>
          </p:cNvPr>
          <p:cNvSpPr txBox="1"/>
          <p:nvPr/>
        </p:nvSpPr>
        <p:spPr>
          <a:xfrm>
            <a:off x="1524000" y="3525295"/>
            <a:ext cx="9029206" cy="2308902"/>
          </a:xfrm>
          <a:prstGeom prst="rect">
            <a:avLst/>
          </a:prstGeom>
          <a:solidFill>
            <a:schemeClr val="tx2">
              <a:lumMod val="20000"/>
              <a:lumOff val="80000"/>
            </a:schemeClr>
          </a:solidFill>
        </p:spPr>
        <p:txBody>
          <a:bodyPr wrap="square" rtlCol="0">
            <a:spAutoFit/>
          </a:bodyPr>
          <a:lstStyle/>
          <a:p>
            <a:pPr marL="0" marR="0" indent="113030" algn="just">
              <a:lnSpc>
                <a:spcPct val="115000"/>
              </a:lnSpc>
              <a:spcBef>
                <a:spcPts val="0"/>
              </a:spcBef>
              <a:spcAft>
                <a:spcPts val="0"/>
              </a:spcAft>
            </a:pPr>
            <a:r>
              <a:rPr lang="en-US" sz="1800" i="1" kern="0" dirty="0">
                <a:solidFill>
                  <a:srgbClr val="7030A0"/>
                </a:solidFill>
                <a:effectLst/>
                <a:latin typeface="Courier" pitchFamily="2" charset="0"/>
                <a:ea typeface="SimSun" panose="02010600030101010101" pitchFamily="2" charset="-122"/>
                <a:cs typeface="CenturySchL-Roma"/>
              </a:rPr>
              <a:t># 70% of original data will be used for training</a:t>
            </a:r>
            <a:endParaRPr lang="en-US" sz="1800" kern="100" dirty="0">
              <a:effectLst/>
              <a:latin typeface="Calibri" panose="020F0502020204030204" pitchFamily="34" charset="0"/>
              <a:ea typeface="SimSun" panose="02010600030101010101" pitchFamily="2" charset="-122"/>
              <a:cs typeface="Arial" panose="020B0604020202020204" pitchFamily="34" charset="0"/>
            </a:endParaRPr>
          </a:p>
          <a:p>
            <a:pPr marL="0" marR="0" algn="just">
              <a:lnSpc>
                <a:spcPct val="115000"/>
              </a:lnSpc>
              <a:spcBef>
                <a:spcPts val="0"/>
              </a:spcBef>
              <a:spcAft>
                <a:spcPts val="0"/>
              </a:spcAft>
            </a:pPr>
            <a:r>
              <a:rPr lang="en-US" sz="1800" kern="0" dirty="0" err="1">
                <a:effectLst/>
                <a:latin typeface="Courier" pitchFamily="2" charset="0"/>
                <a:ea typeface="SimSun" panose="02010600030101010101" pitchFamily="2" charset="-122"/>
                <a:cs typeface="CenturySchL-Roma"/>
              </a:rPr>
              <a:t>sample_size</a:t>
            </a:r>
            <a:r>
              <a:rPr lang="en-US" sz="1800" kern="0" dirty="0">
                <a:effectLst/>
                <a:latin typeface="Courier" pitchFamily="2" charset="0"/>
                <a:ea typeface="SimSun" panose="02010600030101010101" pitchFamily="2" charset="-122"/>
                <a:cs typeface="CenturySchL-Roma"/>
              </a:rPr>
              <a:t> &lt;- floor(0.7 * </a:t>
            </a:r>
            <a:r>
              <a:rPr lang="en-US" sz="1800" kern="0" dirty="0" err="1">
                <a:solidFill>
                  <a:srgbClr val="E36C0A"/>
                </a:solidFill>
                <a:effectLst/>
                <a:latin typeface="Courier" pitchFamily="2" charset="0"/>
                <a:ea typeface="SimSun" panose="02010600030101010101" pitchFamily="2" charset="-122"/>
                <a:cs typeface="CenturySchL-Roma"/>
              </a:rPr>
              <a:t>nrow</a:t>
            </a:r>
            <a:r>
              <a:rPr lang="en-US" sz="1800" kern="0" dirty="0">
                <a:effectLst/>
                <a:latin typeface="Courier" pitchFamily="2" charset="0"/>
                <a:ea typeface="SimSun" panose="02010600030101010101" pitchFamily="2" charset="-122"/>
                <a:cs typeface="CenturySchL-Roma"/>
              </a:rPr>
              <a:t>(mushroom))</a:t>
            </a:r>
            <a:endParaRPr lang="en-US" sz="1800" kern="100" dirty="0">
              <a:effectLst/>
              <a:latin typeface="Calibri" panose="020F0502020204030204" pitchFamily="34" charset="0"/>
              <a:ea typeface="SimSun" panose="02010600030101010101" pitchFamily="2" charset="-122"/>
              <a:cs typeface="Arial" panose="020B0604020202020204" pitchFamily="34" charset="0"/>
            </a:endParaRPr>
          </a:p>
          <a:p>
            <a:pPr marL="0" marR="0" indent="113030" algn="just">
              <a:lnSpc>
                <a:spcPct val="115000"/>
              </a:lnSpc>
              <a:spcBef>
                <a:spcPts val="0"/>
              </a:spcBef>
              <a:spcAft>
                <a:spcPts val="0"/>
              </a:spcAft>
            </a:pPr>
            <a:r>
              <a:rPr lang="en-US" sz="1800" i="1" kern="0" dirty="0">
                <a:solidFill>
                  <a:srgbClr val="7030A0"/>
                </a:solidFill>
                <a:effectLst/>
                <a:latin typeface="Courier" pitchFamily="2" charset="0"/>
                <a:ea typeface="SimSun" panose="02010600030101010101" pitchFamily="2" charset="-122"/>
                <a:cs typeface="CenturySchL-Roma"/>
              </a:rPr>
              <a:t>#   randomly select index of observations for training</a:t>
            </a:r>
            <a:endParaRPr lang="en-US" sz="1800" kern="100" dirty="0">
              <a:effectLst/>
              <a:latin typeface="Calibri" panose="020F0502020204030204" pitchFamily="34" charset="0"/>
              <a:ea typeface="SimSun" panose="02010600030101010101" pitchFamily="2" charset="-122"/>
              <a:cs typeface="Arial" panose="020B0604020202020204" pitchFamily="34" charset="0"/>
            </a:endParaRPr>
          </a:p>
          <a:p>
            <a:pPr marL="0" marR="0" algn="l">
              <a:lnSpc>
                <a:spcPct val="115000"/>
              </a:lnSpc>
              <a:spcBef>
                <a:spcPts val="0"/>
              </a:spcBef>
              <a:spcAft>
                <a:spcPts val="0"/>
              </a:spcAft>
            </a:pPr>
            <a:r>
              <a:rPr lang="en-US" sz="1800" kern="0" dirty="0" err="1">
                <a:effectLst/>
                <a:latin typeface="Courier" pitchFamily="2" charset="0"/>
                <a:ea typeface="SimSun" panose="02010600030101010101" pitchFamily="2" charset="-122"/>
                <a:cs typeface="CenturySchL-Roma"/>
              </a:rPr>
              <a:t>training_index</a:t>
            </a:r>
            <a:r>
              <a:rPr lang="en-US" sz="1800" kern="0" dirty="0">
                <a:effectLst/>
                <a:latin typeface="Courier" pitchFamily="2" charset="0"/>
                <a:ea typeface="SimSun" panose="02010600030101010101" pitchFamily="2" charset="-122"/>
                <a:cs typeface="CenturySchL-Roma"/>
              </a:rPr>
              <a:t> &lt;- </a:t>
            </a:r>
            <a:r>
              <a:rPr lang="en-US" sz="1800" kern="0" dirty="0">
                <a:solidFill>
                  <a:srgbClr val="E36C0A"/>
                </a:solidFill>
                <a:effectLst/>
                <a:latin typeface="Courier" pitchFamily="2" charset="0"/>
                <a:ea typeface="SimSun" panose="02010600030101010101" pitchFamily="2" charset="-122"/>
                <a:cs typeface="CenturySchL-Roma"/>
              </a:rPr>
              <a:t>sample</a:t>
            </a:r>
            <a:r>
              <a:rPr lang="en-US" sz="1800" kern="0" dirty="0">
                <a:effectLst/>
                <a:latin typeface="Courier" pitchFamily="2" charset="0"/>
                <a:ea typeface="SimSun" panose="02010600030101010101" pitchFamily="2" charset="-122"/>
                <a:cs typeface="CenturySchL-Roma"/>
              </a:rPr>
              <a:t>(</a:t>
            </a:r>
            <a:r>
              <a:rPr lang="en-US" sz="1800" kern="0" dirty="0" err="1">
                <a:solidFill>
                  <a:srgbClr val="E36C0A"/>
                </a:solidFill>
                <a:effectLst/>
                <a:latin typeface="Courier" pitchFamily="2" charset="0"/>
                <a:ea typeface="SimSun" panose="02010600030101010101" pitchFamily="2" charset="-122"/>
                <a:cs typeface="CenturySchL-Roma"/>
              </a:rPr>
              <a:t>nrow</a:t>
            </a:r>
            <a:r>
              <a:rPr lang="en-US" sz="1800" kern="0" dirty="0">
                <a:effectLst/>
                <a:latin typeface="Courier" pitchFamily="2" charset="0"/>
                <a:ea typeface="SimSun" panose="02010600030101010101" pitchFamily="2" charset="-122"/>
                <a:cs typeface="CenturySchL-Roma"/>
              </a:rPr>
              <a:t>(mushroom), </a:t>
            </a:r>
            <a:r>
              <a:rPr lang="en-US" sz="1800" b="1" kern="0" dirty="0">
                <a:solidFill>
                  <a:srgbClr val="0070C0"/>
                </a:solidFill>
                <a:effectLst/>
                <a:latin typeface="Courier" pitchFamily="2" charset="0"/>
                <a:ea typeface="SimSun" panose="02010600030101010101" pitchFamily="2" charset="-122"/>
                <a:cs typeface="CenturySchL-Roma"/>
              </a:rPr>
              <a:t>size</a:t>
            </a:r>
            <a:r>
              <a:rPr lang="en-US" sz="1800" kern="0" dirty="0">
                <a:solidFill>
                  <a:srgbClr val="0070C0"/>
                </a:solidFill>
                <a:effectLst/>
                <a:latin typeface="Courier" pitchFamily="2" charset="0"/>
                <a:ea typeface="SimSun" panose="02010600030101010101" pitchFamily="2" charset="-122"/>
                <a:cs typeface="CenturySchL-Roma"/>
              </a:rPr>
              <a:t> </a:t>
            </a:r>
            <a:r>
              <a:rPr lang="en-US" sz="1800" kern="0" dirty="0">
                <a:effectLst/>
                <a:latin typeface="Courier" pitchFamily="2" charset="0"/>
                <a:ea typeface="SimSun" panose="02010600030101010101" pitchFamily="2" charset="-122"/>
                <a:cs typeface="CenturySchL-Roma"/>
              </a:rPr>
              <a:t>= </a:t>
            </a:r>
            <a:r>
              <a:rPr lang="en-US" sz="1800" kern="0" dirty="0" err="1">
                <a:effectLst/>
                <a:latin typeface="Courier" pitchFamily="2" charset="0"/>
                <a:ea typeface="SimSun" panose="02010600030101010101" pitchFamily="2" charset="-122"/>
                <a:cs typeface="CenturySchL-Roma"/>
              </a:rPr>
              <a:t>sample_size</a:t>
            </a:r>
            <a:r>
              <a:rPr lang="en-US" sz="1800" kern="0" dirty="0">
                <a:effectLst/>
                <a:latin typeface="Courier" pitchFamily="2" charset="0"/>
                <a:ea typeface="SimSun" panose="02010600030101010101" pitchFamily="2" charset="-122"/>
                <a:cs typeface="CenturySchL-Roma"/>
              </a:rPr>
              <a:t>, </a:t>
            </a:r>
            <a:r>
              <a:rPr lang="en-US" sz="1800" b="1" kern="0" dirty="0">
                <a:solidFill>
                  <a:srgbClr val="0070C0"/>
                </a:solidFill>
                <a:effectLst/>
                <a:latin typeface="Courier" pitchFamily="2" charset="0"/>
                <a:ea typeface="SimSun" panose="02010600030101010101" pitchFamily="2" charset="-122"/>
                <a:cs typeface="CenturySchL-Roma"/>
              </a:rPr>
              <a:t>replace</a:t>
            </a:r>
            <a:r>
              <a:rPr lang="en-US" sz="1800" kern="0" dirty="0">
                <a:solidFill>
                  <a:srgbClr val="0070C0"/>
                </a:solidFill>
                <a:effectLst/>
                <a:latin typeface="Courier" pitchFamily="2" charset="0"/>
                <a:ea typeface="SimSun" panose="02010600030101010101" pitchFamily="2" charset="-122"/>
                <a:cs typeface="CenturySchL-Roma"/>
              </a:rPr>
              <a:t> </a:t>
            </a:r>
            <a:r>
              <a:rPr lang="en-US" sz="1800" kern="0" dirty="0">
                <a:effectLst/>
                <a:latin typeface="Courier" pitchFamily="2" charset="0"/>
                <a:ea typeface="SimSun" panose="02010600030101010101" pitchFamily="2" charset="-122"/>
                <a:cs typeface="CenturySchL-Roma"/>
              </a:rPr>
              <a:t>= FALSE)</a:t>
            </a:r>
            <a:endParaRPr lang="en-US" sz="1800" kern="100" dirty="0">
              <a:effectLst/>
              <a:latin typeface="Calibri" panose="020F0502020204030204" pitchFamily="34" charset="0"/>
              <a:ea typeface="SimSun" panose="02010600030101010101" pitchFamily="2" charset="-122"/>
              <a:cs typeface="Arial" panose="020B0604020202020204" pitchFamily="34" charset="0"/>
            </a:endParaRPr>
          </a:p>
          <a:p>
            <a:pPr marL="0" marR="0" algn="just">
              <a:lnSpc>
                <a:spcPct val="115000"/>
              </a:lnSpc>
              <a:spcBef>
                <a:spcPts val="0"/>
              </a:spcBef>
              <a:spcAft>
                <a:spcPts val="0"/>
              </a:spcAft>
            </a:pPr>
            <a:r>
              <a:rPr lang="en-US" sz="1800" kern="0" dirty="0">
                <a:effectLst/>
                <a:latin typeface="Courier" pitchFamily="2" charset="0"/>
                <a:ea typeface="SimSun" panose="02010600030101010101" pitchFamily="2" charset="-122"/>
                <a:cs typeface="CenturySchL-Roma"/>
              </a:rPr>
              <a:t>train &lt;- mushroom[</a:t>
            </a:r>
            <a:r>
              <a:rPr lang="en-US" sz="1800" kern="0" dirty="0" err="1">
                <a:effectLst/>
                <a:latin typeface="Courier" pitchFamily="2" charset="0"/>
                <a:ea typeface="SimSun" panose="02010600030101010101" pitchFamily="2" charset="-122"/>
                <a:cs typeface="CenturySchL-Roma"/>
              </a:rPr>
              <a:t>training_index</a:t>
            </a:r>
            <a:r>
              <a:rPr lang="en-US" sz="1800" kern="0" dirty="0">
                <a:effectLst/>
                <a:latin typeface="Courier" pitchFamily="2" charset="0"/>
                <a:ea typeface="SimSun" panose="02010600030101010101" pitchFamily="2" charset="-122"/>
                <a:cs typeface="CenturySchL-Roma"/>
              </a:rPr>
              <a:t>,]</a:t>
            </a:r>
            <a:endParaRPr lang="en-US" sz="1800" kern="100" dirty="0">
              <a:effectLst/>
              <a:latin typeface="Calibri" panose="020F0502020204030204" pitchFamily="34" charset="0"/>
              <a:ea typeface="SimSun" panose="02010600030101010101" pitchFamily="2" charset="-122"/>
              <a:cs typeface="Arial" panose="020B0604020202020204" pitchFamily="34" charset="0"/>
            </a:endParaRPr>
          </a:p>
          <a:p>
            <a:pPr marL="0" marR="0" algn="just">
              <a:lnSpc>
                <a:spcPct val="115000"/>
              </a:lnSpc>
              <a:spcBef>
                <a:spcPts val="0"/>
              </a:spcBef>
              <a:spcAft>
                <a:spcPts val="0"/>
              </a:spcAft>
            </a:pPr>
            <a:r>
              <a:rPr lang="en-US" sz="1800" kern="0" dirty="0">
                <a:effectLst/>
                <a:latin typeface="Courier" pitchFamily="2" charset="0"/>
                <a:ea typeface="SimSun" panose="02010600030101010101" pitchFamily="2" charset="-122"/>
                <a:cs typeface="CenturySchL-Roma"/>
              </a:rPr>
              <a:t>test &lt;- mushroom[</a:t>
            </a:r>
            <a:r>
              <a:rPr lang="en-US" sz="1800" kern="0" dirty="0">
                <a:solidFill>
                  <a:srgbClr val="FF0000"/>
                </a:solidFill>
                <a:effectLst/>
                <a:latin typeface="Courier" pitchFamily="2" charset="0"/>
                <a:ea typeface="SimSun" panose="02010600030101010101" pitchFamily="2" charset="-122"/>
                <a:cs typeface="CenturySchL-Roma"/>
              </a:rPr>
              <a:t>-</a:t>
            </a:r>
            <a:r>
              <a:rPr lang="en-US" sz="1800" kern="0" dirty="0" err="1">
                <a:effectLst/>
                <a:latin typeface="Courier" pitchFamily="2" charset="0"/>
                <a:ea typeface="SimSun" panose="02010600030101010101" pitchFamily="2" charset="-122"/>
                <a:cs typeface="CenturySchL-Roma"/>
              </a:rPr>
              <a:t>training_index</a:t>
            </a:r>
            <a:r>
              <a:rPr lang="en-US" sz="1800" kern="0" dirty="0">
                <a:effectLst/>
                <a:latin typeface="Courier" pitchFamily="2" charset="0"/>
                <a:ea typeface="SimSun" panose="02010600030101010101" pitchFamily="2" charset="-122"/>
                <a:cs typeface="CenturySchL-Roma"/>
              </a:rPr>
              <a:t>,]</a:t>
            </a:r>
            <a:endParaRPr lang="en-US" sz="1800" kern="100" dirty="0">
              <a:effectLst/>
              <a:latin typeface="Calibri" panose="020F0502020204030204" pitchFamily="34" charset="0"/>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9586722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Hypotheses (cont.)"/>
          <p:cNvSpPr txBox="1">
            <a:spLocks noGrp="1"/>
          </p:cNvSpPr>
          <p:nvPr>
            <p:ph type="title" idx="4294967295"/>
          </p:nvPr>
        </p:nvSpPr>
        <p:spPr>
          <a:xfrm>
            <a:off x="1524000" y="0"/>
            <a:ext cx="9144000" cy="710761"/>
          </a:xfrm>
          <a:prstGeom prst="rect">
            <a:avLst/>
          </a:prstGeom>
          <a:solidFill>
            <a:srgbClr val="D5D5EF"/>
          </a:solidFill>
        </p:spPr>
        <p:txBody>
          <a:bodyPr>
            <a:normAutofit/>
          </a:bodyPr>
          <a:lstStyle>
            <a:lvl1pPr indent="228600" algn="l">
              <a:defRPr sz="4000">
                <a:latin typeface="Calibri"/>
                <a:ea typeface="Calibri"/>
                <a:cs typeface="Calibri"/>
                <a:sym typeface="Calibri"/>
              </a:defRPr>
            </a:lvl1pPr>
          </a:lstStyle>
          <a:p>
            <a:r>
              <a:rPr lang="en-US" dirty="0">
                <a:latin typeface="Calibri" panose="020F0502020204030204" pitchFamily="34" charset="0"/>
                <a:cs typeface="Calibri" panose="020F0502020204030204" pitchFamily="34" charset="0"/>
              </a:rPr>
              <a:t>Exercise: Naive Bayes Classifier</a:t>
            </a:r>
            <a:endParaRPr dirty="0"/>
          </a:p>
        </p:txBody>
      </p:sp>
      <p:sp>
        <p:nvSpPr>
          <p:cNvPr id="293" name="Hypothesis 3: direct influence and network size…"/>
          <p:cNvSpPr txBox="1">
            <a:spLocks noGrp="1"/>
          </p:cNvSpPr>
          <p:nvPr>
            <p:ph type="body" sz="half" idx="4294967295"/>
          </p:nvPr>
        </p:nvSpPr>
        <p:spPr>
          <a:xfrm>
            <a:off x="1524000" y="1214956"/>
            <a:ext cx="9391650" cy="1428232"/>
          </a:xfrm>
          <a:prstGeom prst="rect">
            <a:avLst/>
          </a:prstGeom>
        </p:spPr>
        <p:txBody>
          <a:bodyPr anchor="t">
            <a:noAutofit/>
          </a:bodyPr>
          <a:lstStyle/>
          <a:p>
            <a:pPr marL="0" indent="0">
              <a:buNone/>
            </a:pPr>
            <a:r>
              <a:rPr lang="en-US" sz="2400" dirty="0">
                <a:latin typeface="Calibri" panose="020F0502020204030204" pitchFamily="34" charset="0"/>
                <a:cs typeface="Calibri" panose="020F0502020204030204" pitchFamily="34" charset="0"/>
              </a:rPr>
              <a:t>Fitting and Model Performance</a:t>
            </a:r>
          </a:p>
          <a:p>
            <a:pPr marL="0" indent="0">
              <a:buNone/>
            </a:pPr>
            <a:endParaRPr lang="en-US" sz="2400" dirty="0">
              <a:latin typeface="Calibri" panose="020F0502020204030204" pitchFamily="34" charset="0"/>
              <a:cs typeface="Calibri" panose="020F0502020204030204" pitchFamily="34" charset="0"/>
            </a:endParaRPr>
          </a:p>
          <a:p>
            <a:pPr marL="0" marR="0" indent="0" algn="just">
              <a:spcBef>
                <a:spcPts val="0"/>
              </a:spcBef>
              <a:spcAft>
                <a:spcPts val="0"/>
              </a:spcAft>
              <a:buNone/>
            </a:pPr>
            <a:r>
              <a:rPr lang="en-US" sz="2000" dirty="0">
                <a:effectLst/>
                <a:latin typeface="Calibri" panose="020F0502020204030204" pitchFamily="34" charset="0"/>
                <a:ea typeface="SimSun" panose="02010600030101010101" pitchFamily="2" charset="-122"/>
              </a:rPr>
              <a:t>There is a Naive Bayes classifier in the </a:t>
            </a:r>
            <a:r>
              <a:rPr lang="en-US" sz="2000" dirty="0">
                <a:effectLst/>
                <a:latin typeface="Courier New" panose="02070309020205020404" pitchFamily="49" charset="0"/>
                <a:ea typeface="SimSun" panose="02010600030101010101" pitchFamily="2" charset="-122"/>
              </a:rPr>
              <a:t>e1071</a:t>
            </a:r>
            <a:r>
              <a:rPr lang="en-US" sz="2000" dirty="0">
                <a:effectLst/>
                <a:latin typeface="Calibri" panose="020F0502020204030204" pitchFamily="34" charset="0"/>
                <a:ea typeface="SimSun" panose="02010600030101010101" pitchFamily="2" charset="-122"/>
              </a:rPr>
              <a:t> package, loaded into our current session already via function </a:t>
            </a:r>
            <a:r>
              <a:rPr lang="en-US" sz="2000" dirty="0">
                <a:effectLst/>
                <a:latin typeface="Courier New" panose="02070309020205020404" pitchFamily="49" charset="0"/>
                <a:ea typeface="SimSun" panose="02010600030101010101" pitchFamily="2" charset="-122"/>
              </a:rPr>
              <a:t>library(e1071)</a:t>
            </a:r>
            <a:r>
              <a:rPr lang="en-US" sz="2000" dirty="0">
                <a:effectLst/>
                <a:latin typeface="Calibri" panose="020F0502020204030204" pitchFamily="34" charset="0"/>
                <a:ea typeface="SimSun" panose="02010600030101010101" pitchFamily="2" charset="-122"/>
              </a:rPr>
              <a:t>. Fit the model to the training data</a:t>
            </a:r>
            <a:r>
              <a:rPr lang="en-US" sz="2000" kern="100" dirty="0">
                <a:effectLst/>
                <a:latin typeface="Calibri" panose="020F0502020204030204" pitchFamily="34" charset="0"/>
                <a:ea typeface="SimSun" panose="02010600030101010101" pitchFamily="2" charset="-122"/>
                <a:cs typeface="Calibri" panose="020F0502020204030204" pitchFamily="34" charset="0"/>
              </a:rPr>
              <a:t>.</a:t>
            </a:r>
            <a:endParaRPr lang="en-US" sz="2000" dirty="0">
              <a:latin typeface="Calibri" panose="020F0502020204030204" pitchFamily="34" charset="0"/>
              <a:ea typeface="SimSun" panose="02010600030101010101" pitchFamily="2" charset="-122"/>
              <a:cs typeface="Calibri" panose="020F0502020204030204" pitchFamily="34" charset="0"/>
            </a:endParaRPr>
          </a:p>
          <a:p>
            <a:pPr marL="0" indent="0">
              <a:buNone/>
            </a:pPr>
            <a:endParaRPr lang="en-US" sz="18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 </a:t>
            </a:r>
          </a:p>
        </p:txBody>
      </p:sp>
      <p:sp>
        <p:nvSpPr>
          <p:cNvPr id="294" name="11"/>
          <p:cNvSpPr txBox="1"/>
          <p:nvPr/>
        </p:nvSpPr>
        <p:spPr>
          <a:xfrm>
            <a:off x="10318419" y="6561700"/>
            <a:ext cx="72200" cy="461729"/>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800">
                <a:latin typeface="Calibri"/>
                <a:ea typeface="Calibri"/>
                <a:cs typeface="Calibri"/>
                <a:sym typeface="Calibri"/>
              </a:defRPr>
            </a:lvl1pPr>
          </a:lstStyle>
          <a:p>
            <a:endParaRPr lang="en-US" sz="1266" dirty="0"/>
          </a:p>
          <a:p>
            <a:endParaRPr sz="1266" dirty="0"/>
          </a:p>
        </p:txBody>
      </p:sp>
      <p:pic>
        <p:nvPicPr>
          <p:cNvPr id="5" name="eller.gif" descr="eller.gif">
            <a:extLst>
              <a:ext uri="{FF2B5EF4-FFF2-40B4-BE49-F238E27FC236}">
                <a16:creationId xmlns:a16="http://schemas.microsoft.com/office/drawing/2014/main" id="{DE00D1F3-91C6-B347-80CD-78DAD1F2FF8D}"/>
              </a:ext>
            </a:extLst>
          </p:cNvPr>
          <p:cNvPicPr>
            <a:picLocks noChangeAspect="1"/>
          </p:cNvPicPr>
          <p:nvPr/>
        </p:nvPicPr>
        <p:blipFill>
          <a:blip r:embed="rId3"/>
          <a:stretch>
            <a:fillRect/>
          </a:stretch>
        </p:blipFill>
        <p:spPr>
          <a:xfrm>
            <a:off x="10390619" y="6391225"/>
            <a:ext cx="1647567" cy="373034"/>
          </a:xfrm>
          <a:prstGeom prst="rect">
            <a:avLst/>
          </a:prstGeom>
          <a:ln w="12700">
            <a:miter lim="400000"/>
          </a:ln>
        </p:spPr>
      </p:pic>
      <p:pic>
        <p:nvPicPr>
          <p:cNvPr id="6" name="Arizona logo.jpg" descr="Arizona logo.jpg">
            <a:extLst>
              <a:ext uri="{FF2B5EF4-FFF2-40B4-BE49-F238E27FC236}">
                <a16:creationId xmlns:a16="http://schemas.microsoft.com/office/drawing/2014/main" id="{09360C07-9015-8344-A6FF-660FDC7A9032}"/>
              </a:ext>
            </a:extLst>
          </p:cNvPr>
          <p:cNvPicPr>
            <a:picLocks noChangeAspect="1"/>
          </p:cNvPicPr>
          <p:nvPr/>
        </p:nvPicPr>
        <p:blipFill>
          <a:blip r:embed="rId4"/>
          <a:stretch>
            <a:fillRect/>
          </a:stretch>
        </p:blipFill>
        <p:spPr>
          <a:xfrm>
            <a:off x="8440621" y="6382258"/>
            <a:ext cx="1728663" cy="410306"/>
          </a:xfrm>
          <a:prstGeom prst="rect">
            <a:avLst/>
          </a:prstGeom>
          <a:ln w="12700">
            <a:miter lim="400000"/>
          </a:ln>
        </p:spPr>
      </p:pic>
      <p:sp>
        <p:nvSpPr>
          <p:cNvPr id="3" name="Rectangle 2">
            <a:extLst>
              <a:ext uri="{FF2B5EF4-FFF2-40B4-BE49-F238E27FC236}">
                <a16:creationId xmlns:a16="http://schemas.microsoft.com/office/drawing/2014/main" id="{39AD635B-621F-D647-9FA2-775CA095192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74B42AE5-453D-9D43-84D8-BE629100E7F0}"/>
              </a:ext>
            </a:extLst>
          </p:cNvPr>
          <p:cNvSpPr/>
          <p:nvPr/>
        </p:nvSpPr>
        <p:spPr>
          <a:xfrm>
            <a:off x="419100" y="8955405"/>
            <a:ext cx="6004560" cy="37433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 name="TextBox 3">
            <a:extLst>
              <a:ext uri="{FF2B5EF4-FFF2-40B4-BE49-F238E27FC236}">
                <a16:creationId xmlns:a16="http://schemas.microsoft.com/office/drawing/2014/main" id="{F05AD1C8-1E11-ECBC-FAE1-7EE02B5F9E18}"/>
              </a:ext>
            </a:extLst>
          </p:cNvPr>
          <p:cNvSpPr txBox="1"/>
          <p:nvPr/>
        </p:nvSpPr>
        <p:spPr>
          <a:xfrm>
            <a:off x="1524000" y="3525295"/>
            <a:ext cx="9029206" cy="1990353"/>
          </a:xfrm>
          <a:prstGeom prst="rect">
            <a:avLst/>
          </a:prstGeom>
          <a:solidFill>
            <a:schemeClr val="tx2">
              <a:lumMod val="20000"/>
              <a:lumOff val="80000"/>
            </a:schemeClr>
          </a:solidFill>
        </p:spPr>
        <p:txBody>
          <a:bodyPr wrap="square" rtlCol="0">
            <a:spAutoFit/>
          </a:bodyPr>
          <a:lstStyle/>
          <a:p>
            <a:pPr marL="55880" marR="0" indent="-1270" algn="l">
              <a:lnSpc>
                <a:spcPct val="115000"/>
              </a:lnSpc>
              <a:spcBef>
                <a:spcPts val="0"/>
              </a:spcBef>
              <a:spcAft>
                <a:spcPts val="0"/>
              </a:spcAft>
            </a:pPr>
            <a:r>
              <a:rPr lang="en-US" sz="1800" i="1" kern="0" dirty="0">
                <a:solidFill>
                  <a:srgbClr val="7030A0"/>
                </a:solidFill>
                <a:effectLst/>
                <a:latin typeface="Courier" pitchFamily="2" charset="0"/>
                <a:ea typeface="SimSun" panose="02010600030101010101" pitchFamily="2" charset="-122"/>
                <a:cs typeface="CenturySchL-Roma"/>
              </a:rPr>
              <a:t># note the period coming after tilde. It means all the other variables in that dataset will be predictive variable</a:t>
            </a:r>
            <a:endParaRPr lang="en-US" sz="1800" kern="100" dirty="0">
              <a:effectLst/>
              <a:latin typeface="Calibri" panose="020F0502020204030204" pitchFamily="34" charset="0"/>
              <a:ea typeface="SimSun" panose="02010600030101010101" pitchFamily="2" charset="-122"/>
              <a:cs typeface="Arial" panose="020B0604020202020204" pitchFamily="34" charset="0"/>
            </a:endParaRPr>
          </a:p>
          <a:p>
            <a:pPr marL="0" marR="0" algn="just">
              <a:lnSpc>
                <a:spcPct val="115000"/>
              </a:lnSpc>
              <a:spcBef>
                <a:spcPts val="0"/>
              </a:spcBef>
              <a:spcAft>
                <a:spcPts val="0"/>
              </a:spcAft>
            </a:pPr>
            <a:r>
              <a:rPr lang="en-US" sz="1800" kern="100" dirty="0" err="1">
                <a:effectLst/>
                <a:latin typeface="Courier" pitchFamily="2" charset="0"/>
                <a:ea typeface="SimSun" panose="02010600030101010101" pitchFamily="2" charset="-122"/>
                <a:cs typeface="Arial" panose="020B0604020202020204" pitchFamily="34" charset="0"/>
              </a:rPr>
              <a:t>mushroom.model</a:t>
            </a:r>
            <a:r>
              <a:rPr lang="en-US" sz="1800" kern="100" dirty="0">
                <a:effectLst/>
                <a:latin typeface="Courier" pitchFamily="2" charset="0"/>
                <a:ea typeface="SimSun" panose="02010600030101010101" pitchFamily="2" charset="-122"/>
                <a:cs typeface="Arial" panose="020B0604020202020204" pitchFamily="34" charset="0"/>
              </a:rPr>
              <a:t> &lt;- </a:t>
            </a:r>
            <a:r>
              <a:rPr lang="en-US" sz="1800" kern="0" dirty="0" err="1">
                <a:solidFill>
                  <a:srgbClr val="E36C0A"/>
                </a:solidFill>
                <a:effectLst/>
                <a:latin typeface="Courier" pitchFamily="2" charset="0"/>
                <a:ea typeface="SimSun" panose="02010600030101010101" pitchFamily="2" charset="-122"/>
                <a:cs typeface="CenturySchL-Roma"/>
              </a:rPr>
              <a:t>naiveBayes</a:t>
            </a:r>
            <a:r>
              <a:rPr lang="en-US" sz="1800" kern="100" dirty="0">
                <a:effectLst/>
                <a:latin typeface="Courier" pitchFamily="2" charset="0"/>
                <a:ea typeface="SimSun" panose="02010600030101010101" pitchFamily="2" charset="-122"/>
                <a:cs typeface="Arial" panose="020B0604020202020204" pitchFamily="34" charset="0"/>
              </a:rPr>
              <a:t>(classes </a:t>
            </a:r>
            <a:r>
              <a:rPr lang="en-US" sz="1800" b="1" kern="100" dirty="0">
                <a:solidFill>
                  <a:srgbClr val="FF0000"/>
                </a:solidFill>
                <a:effectLst/>
                <a:latin typeface="Courier" pitchFamily="2" charset="0"/>
                <a:ea typeface="SimSun" panose="02010600030101010101" pitchFamily="2" charset="-122"/>
                <a:cs typeface="Arial" panose="020B0604020202020204" pitchFamily="34" charset="0"/>
              </a:rPr>
              <a:t>~ . </a:t>
            </a:r>
            <a:r>
              <a:rPr lang="en-US" sz="1800" kern="100" dirty="0">
                <a:effectLst/>
                <a:latin typeface="Courier" pitchFamily="2" charset="0"/>
                <a:ea typeface="SimSun" panose="02010600030101010101" pitchFamily="2" charset="-122"/>
                <a:cs typeface="Arial" panose="020B0604020202020204" pitchFamily="34" charset="0"/>
              </a:rPr>
              <a:t>, </a:t>
            </a:r>
            <a:r>
              <a:rPr lang="en-US" sz="1800" b="1" kern="0" dirty="0">
                <a:solidFill>
                  <a:srgbClr val="0070C0"/>
                </a:solidFill>
                <a:effectLst/>
                <a:latin typeface="Courier" pitchFamily="2" charset="0"/>
                <a:ea typeface="SimSun" panose="02010600030101010101" pitchFamily="2" charset="-122"/>
                <a:cs typeface="CenturySchL-Roma"/>
              </a:rPr>
              <a:t>data</a:t>
            </a:r>
            <a:r>
              <a:rPr lang="en-US" sz="1800" kern="100" dirty="0">
                <a:effectLst/>
                <a:latin typeface="Courier" pitchFamily="2" charset="0"/>
                <a:ea typeface="SimSun" panose="02010600030101010101" pitchFamily="2" charset="-122"/>
                <a:cs typeface="Arial" panose="020B0604020202020204" pitchFamily="34" charset="0"/>
              </a:rPr>
              <a:t> = train)</a:t>
            </a:r>
            <a:endParaRPr lang="en-US" sz="1800" kern="100" dirty="0">
              <a:effectLst/>
              <a:latin typeface="Calibri" panose="020F0502020204030204" pitchFamily="34" charset="0"/>
              <a:ea typeface="SimSun" panose="02010600030101010101" pitchFamily="2" charset="-122"/>
              <a:cs typeface="Arial" panose="020B0604020202020204" pitchFamily="34" charset="0"/>
            </a:endParaRPr>
          </a:p>
          <a:p>
            <a:pPr marL="55880" marR="0" indent="-1270" algn="l">
              <a:lnSpc>
                <a:spcPct val="115000"/>
              </a:lnSpc>
              <a:spcBef>
                <a:spcPts val="0"/>
              </a:spcBef>
              <a:spcAft>
                <a:spcPts val="0"/>
              </a:spcAft>
            </a:pPr>
            <a:r>
              <a:rPr lang="en-US" sz="1800" i="1" kern="0" dirty="0">
                <a:solidFill>
                  <a:srgbClr val="7030A0"/>
                </a:solidFill>
                <a:effectLst/>
                <a:latin typeface="Courier" pitchFamily="2" charset="0"/>
                <a:ea typeface="SimSun" panose="02010600030101010101" pitchFamily="2" charset="-122"/>
                <a:cs typeface="CenturySchL-Roma"/>
              </a:rPr>
              <a:t>#   We can explore the detail conditional probabilities for each variables by calling the object </a:t>
            </a:r>
            <a:r>
              <a:rPr lang="en-US" sz="1800" i="1" kern="0" dirty="0" err="1">
                <a:solidFill>
                  <a:srgbClr val="7030A0"/>
                </a:solidFill>
                <a:effectLst/>
                <a:latin typeface="Courier" pitchFamily="2" charset="0"/>
                <a:ea typeface="SimSun" panose="02010600030101010101" pitchFamily="2" charset="-122"/>
                <a:cs typeface="CenturySchL-Roma"/>
              </a:rPr>
              <a:t>mushroom.model</a:t>
            </a:r>
            <a:r>
              <a:rPr lang="en-US" sz="1800" i="1" kern="0" dirty="0">
                <a:solidFill>
                  <a:srgbClr val="7030A0"/>
                </a:solidFill>
                <a:effectLst/>
                <a:latin typeface="Courier" pitchFamily="2" charset="0"/>
                <a:ea typeface="SimSun" panose="02010600030101010101" pitchFamily="2" charset="-122"/>
                <a:cs typeface="CenturySchL-Roma"/>
              </a:rPr>
              <a:t> itself. </a:t>
            </a:r>
            <a:endParaRPr lang="en-US" sz="1800" kern="100" dirty="0">
              <a:effectLst/>
              <a:latin typeface="Calibri" panose="020F0502020204030204" pitchFamily="34" charset="0"/>
              <a:ea typeface="SimSun" panose="02010600030101010101" pitchFamily="2" charset="-122"/>
              <a:cs typeface="Arial" panose="020B0604020202020204" pitchFamily="34" charset="0"/>
            </a:endParaRPr>
          </a:p>
          <a:p>
            <a:pPr marL="0" marR="0" algn="just">
              <a:lnSpc>
                <a:spcPct val="115000"/>
              </a:lnSpc>
              <a:spcBef>
                <a:spcPts val="0"/>
              </a:spcBef>
              <a:spcAft>
                <a:spcPts val="0"/>
              </a:spcAft>
            </a:pPr>
            <a:r>
              <a:rPr lang="en-US" sz="1800" kern="100" dirty="0" err="1">
                <a:effectLst/>
                <a:latin typeface="Courier" pitchFamily="2" charset="0"/>
                <a:ea typeface="SimSun" panose="02010600030101010101" pitchFamily="2" charset="-122"/>
                <a:cs typeface="Arial" panose="020B0604020202020204" pitchFamily="34" charset="0"/>
              </a:rPr>
              <a:t>mushroom.model</a:t>
            </a:r>
            <a:endParaRPr lang="en-US" sz="1800" kern="100" dirty="0">
              <a:effectLst/>
              <a:latin typeface="Calibri" panose="020F0502020204030204" pitchFamily="34" charset="0"/>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474420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Hypotheses (cont.)"/>
          <p:cNvSpPr txBox="1">
            <a:spLocks noGrp="1"/>
          </p:cNvSpPr>
          <p:nvPr>
            <p:ph type="title" idx="4294967295"/>
          </p:nvPr>
        </p:nvSpPr>
        <p:spPr>
          <a:xfrm>
            <a:off x="1524000" y="0"/>
            <a:ext cx="9144000" cy="710761"/>
          </a:xfrm>
          <a:prstGeom prst="rect">
            <a:avLst/>
          </a:prstGeom>
          <a:solidFill>
            <a:srgbClr val="D5D5EF"/>
          </a:solidFill>
        </p:spPr>
        <p:txBody>
          <a:bodyPr>
            <a:normAutofit/>
          </a:bodyPr>
          <a:lstStyle>
            <a:lvl1pPr indent="228600" algn="l">
              <a:defRPr sz="4000">
                <a:latin typeface="Calibri"/>
                <a:ea typeface="Calibri"/>
                <a:cs typeface="Calibri"/>
                <a:sym typeface="Calibri"/>
              </a:defRPr>
            </a:lvl1pPr>
          </a:lstStyle>
          <a:p>
            <a:r>
              <a:rPr lang="en-US" dirty="0">
                <a:latin typeface="Calibri" panose="020F0502020204030204" pitchFamily="34" charset="0"/>
                <a:cs typeface="Calibri" panose="020F0502020204030204" pitchFamily="34" charset="0"/>
              </a:rPr>
              <a:t>Exercise: Naive Bayes Classifier</a:t>
            </a:r>
            <a:endParaRPr dirty="0"/>
          </a:p>
        </p:txBody>
      </p:sp>
      <p:sp>
        <p:nvSpPr>
          <p:cNvPr id="293" name="Hypothesis 3: direct influence and network size…"/>
          <p:cNvSpPr txBox="1">
            <a:spLocks noGrp="1"/>
          </p:cNvSpPr>
          <p:nvPr>
            <p:ph type="body" sz="half" idx="4294967295"/>
          </p:nvPr>
        </p:nvSpPr>
        <p:spPr>
          <a:xfrm>
            <a:off x="1524000" y="1214956"/>
            <a:ext cx="9391650" cy="1428232"/>
          </a:xfrm>
          <a:prstGeom prst="rect">
            <a:avLst/>
          </a:prstGeom>
        </p:spPr>
        <p:txBody>
          <a:bodyPr anchor="t">
            <a:noAutofit/>
          </a:bodyPr>
          <a:lstStyle/>
          <a:p>
            <a:pPr marL="0" indent="0">
              <a:buNone/>
            </a:pPr>
            <a:r>
              <a:rPr lang="en-US" sz="2400" dirty="0">
                <a:latin typeface="Calibri" panose="020F0502020204030204" pitchFamily="34" charset="0"/>
                <a:cs typeface="Calibri" panose="020F0502020204030204" pitchFamily="34" charset="0"/>
              </a:rPr>
              <a:t>Fitting and Model Performance</a:t>
            </a:r>
          </a:p>
          <a:p>
            <a:pPr marL="0" indent="0">
              <a:buNone/>
            </a:pPr>
            <a:endParaRPr lang="en-US" sz="2400" dirty="0">
              <a:latin typeface="Calibri" panose="020F0502020204030204" pitchFamily="34" charset="0"/>
              <a:cs typeface="Calibri" panose="020F0502020204030204" pitchFamily="34" charset="0"/>
            </a:endParaRPr>
          </a:p>
          <a:p>
            <a:pPr marL="0" indent="0" algn="just">
              <a:spcBef>
                <a:spcPts val="0"/>
              </a:spcBef>
              <a:buNone/>
            </a:pPr>
            <a:r>
              <a:rPr lang="en-US" sz="2000" kern="0" dirty="0">
                <a:effectLst/>
                <a:latin typeface="Calibri" panose="020F0502020204030204" pitchFamily="34" charset="0"/>
                <a:ea typeface="SimSun" panose="02010600030101010101" pitchFamily="2" charset="-122"/>
                <a:cs typeface="Calibri" panose="020F0502020204030204" pitchFamily="34" charset="0"/>
              </a:rPr>
              <a:t>After fitting, run the test data through the model to get the predicted class for each observation.</a:t>
            </a:r>
            <a:endParaRPr lang="en-US" sz="2000" dirty="0">
              <a:latin typeface="Calibri" panose="020F0502020204030204" pitchFamily="34" charset="0"/>
              <a:ea typeface="SimSun" panose="02010600030101010101" pitchFamily="2" charset="-122"/>
              <a:cs typeface="Calibri" panose="020F0502020204030204" pitchFamily="34" charset="0"/>
            </a:endParaRPr>
          </a:p>
          <a:p>
            <a:pPr marL="0" indent="0">
              <a:buNone/>
            </a:pPr>
            <a:endParaRPr lang="en-US" sz="18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 </a:t>
            </a:r>
          </a:p>
        </p:txBody>
      </p:sp>
      <p:sp>
        <p:nvSpPr>
          <p:cNvPr id="294" name="11"/>
          <p:cNvSpPr txBox="1"/>
          <p:nvPr/>
        </p:nvSpPr>
        <p:spPr>
          <a:xfrm>
            <a:off x="10318419" y="6561700"/>
            <a:ext cx="72200" cy="461729"/>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800">
                <a:latin typeface="Calibri"/>
                <a:ea typeface="Calibri"/>
                <a:cs typeface="Calibri"/>
                <a:sym typeface="Calibri"/>
              </a:defRPr>
            </a:lvl1pPr>
          </a:lstStyle>
          <a:p>
            <a:endParaRPr lang="en-US" sz="1266" dirty="0"/>
          </a:p>
          <a:p>
            <a:endParaRPr sz="1266" dirty="0"/>
          </a:p>
        </p:txBody>
      </p:sp>
      <p:pic>
        <p:nvPicPr>
          <p:cNvPr id="5" name="eller.gif" descr="eller.gif">
            <a:extLst>
              <a:ext uri="{FF2B5EF4-FFF2-40B4-BE49-F238E27FC236}">
                <a16:creationId xmlns:a16="http://schemas.microsoft.com/office/drawing/2014/main" id="{DE00D1F3-91C6-B347-80CD-78DAD1F2FF8D}"/>
              </a:ext>
            </a:extLst>
          </p:cNvPr>
          <p:cNvPicPr>
            <a:picLocks noChangeAspect="1"/>
          </p:cNvPicPr>
          <p:nvPr/>
        </p:nvPicPr>
        <p:blipFill>
          <a:blip r:embed="rId3"/>
          <a:stretch>
            <a:fillRect/>
          </a:stretch>
        </p:blipFill>
        <p:spPr>
          <a:xfrm>
            <a:off x="10390619" y="6391225"/>
            <a:ext cx="1647567" cy="373034"/>
          </a:xfrm>
          <a:prstGeom prst="rect">
            <a:avLst/>
          </a:prstGeom>
          <a:ln w="12700">
            <a:miter lim="400000"/>
          </a:ln>
        </p:spPr>
      </p:pic>
      <p:pic>
        <p:nvPicPr>
          <p:cNvPr id="6" name="Arizona logo.jpg" descr="Arizona logo.jpg">
            <a:extLst>
              <a:ext uri="{FF2B5EF4-FFF2-40B4-BE49-F238E27FC236}">
                <a16:creationId xmlns:a16="http://schemas.microsoft.com/office/drawing/2014/main" id="{09360C07-9015-8344-A6FF-660FDC7A9032}"/>
              </a:ext>
            </a:extLst>
          </p:cNvPr>
          <p:cNvPicPr>
            <a:picLocks noChangeAspect="1"/>
          </p:cNvPicPr>
          <p:nvPr/>
        </p:nvPicPr>
        <p:blipFill>
          <a:blip r:embed="rId4"/>
          <a:stretch>
            <a:fillRect/>
          </a:stretch>
        </p:blipFill>
        <p:spPr>
          <a:xfrm>
            <a:off x="8440621" y="6382258"/>
            <a:ext cx="1728663" cy="410306"/>
          </a:xfrm>
          <a:prstGeom prst="rect">
            <a:avLst/>
          </a:prstGeom>
          <a:ln w="12700">
            <a:miter lim="400000"/>
          </a:ln>
        </p:spPr>
      </p:pic>
      <p:sp>
        <p:nvSpPr>
          <p:cNvPr id="3" name="Rectangle 2">
            <a:extLst>
              <a:ext uri="{FF2B5EF4-FFF2-40B4-BE49-F238E27FC236}">
                <a16:creationId xmlns:a16="http://schemas.microsoft.com/office/drawing/2014/main" id="{39AD635B-621F-D647-9FA2-775CA095192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74B42AE5-453D-9D43-84D8-BE629100E7F0}"/>
              </a:ext>
            </a:extLst>
          </p:cNvPr>
          <p:cNvSpPr/>
          <p:nvPr/>
        </p:nvSpPr>
        <p:spPr>
          <a:xfrm>
            <a:off x="419100" y="8955405"/>
            <a:ext cx="6004560" cy="37433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 name="TextBox 3">
            <a:extLst>
              <a:ext uri="{FF2B5EF4-FFF2-40B4-BE49-F238E27FC236}">
                <a16:creationId xmlns:a16="http://schemas.microsoft.com/office/drawing/2014/main" id="{F05AD1C8-1E11-ECBC-FAE1-7EE02B5F9E18}"/>
              </a:ext>
            </a:extLst>
          </p:cNvPr>
          <p:cNvSpPr txBox="1"/>
          <p:nvPr/>
        </p:nvSpPr>
        <p:spPr>
          <a:xfrm>
            <a:off x="1524000" y="3176296"/>
            <a:ext cx="9029206" cy="1381147"/>
          </a:xfrm>
          <a:prstGeom prst="rect">
            <a:avLst/>
          </a:prstGeom>
          <a:solidFill>
            <a:schemeClr val="tx2">
              <a:lumMod val="20000"/>
              <a:lumOff val="80000"/>
            </a:schemeClr>
          </a:solidFill>
        </p:spPr>
        <p:txBody>
          <a:bodyPr wrap="square" rtlCol="0">
            <a:spAutoFit/>
          </a:bodyPr>
          <a:lstStyle/>
          <a:p>
            <a:pPr marL="55880" marR="0" indent="-1270" algn="just">
              <a:lnSpc>
                <a:spcPct val="115000"/>
              </a:lnSpc>
              <a:spcBef>
                <a:spcPts val="0"/>
              </a:spcBef>
              <a:spcAft>
                <a:spcPts val="0"/>
              </a:spcAft>
            </a:pPr>
            <a:r>
              <a:rPr lang="en-US" sz="1800" i="1" kern="0" dirty="0">
                <a:solidFill>
                  <a:srgbClr val="7030A0"/>
                </a:solidFill>
                <a:effectLst/>
                <a:latin typeface="Courier" pitchFamily="2" charset="0"/>
                <a:ea typeface="SimSun" panose="02010600030101010101" pitchFamily="2" charset="-122"/>
                <a:cs typeface="CenturySchL-Roma"/>
              </a:rPr>
              <a:t># The result of prediction, a vector, will be attached to test set labelled as “class”. The return of prediction is a vector including predicted type of mushroom</a:t>
            </a:r>
          </a:p>
          <a:p>
            <a:pPr marL="0" marR="0" algn="just">
              <a:lnSpc>
                <a:spcPct val="115000"/>
              </a:lnSpc>
              <a:spcBef>
                <a:spcPts val="0"/>
              </a:spcBef>
              <a:spcAft>
                <a:spcPts val="0"/>
              </a:spcAft>
            </a:pPr>
            <a:r>
              <a:rPr lang="en-US" sz="2000" kern="0" dirty="0" err="1">
                <a:effectLst/>
                <a:latin typeface="Calibri" panose="020F0502020204030204" pitchFamily="34" charset="0"/>
                <a:ea typeface="SimSun" panose="02010600030101010101" pitchFamily="2" charset="-122"/>
                <a:cs typeface="Calibri" panose="020F0502020204030204" pitchFamily="34" charset="0"/>
              </a:rPr>
              <a:t>mushroom.predict</a:t>
            </a:r>
            <a:r>
              <a:rPr lang="en-US" sz="2000" kern="0" dirty="0">
                <a:effectLst/>
                <a:latin typeface="Calibri" panose="020F0502020204030204" pitchFamily="34" charset="0"/>
                <a:ea typeface="SimSun" panose="02010600030101010101" pitchFamily="2" charset="-122"/>
                <a:cs typeface="Calibri" panose="020F0502020204030204" pitchFamily="34" charset="0"/>
              </a:rPr>
              <a:t> &lt;- predict(</a:t>
            </a:r>
            <a:r>
              <a:rPr lang="en-US" sz="2000" kern="0" dirty="0" err="1">
                <a:effectLst/>
                <a:latin typeface="Calibri" panose="020F0502020204030204" pitchFamily="34" charset="0"/>
                <a:ea typeface="SimSun" panose="02010600030101010101" pitchFamily="2" charset="-122"/>
                <a:cs typeface="Calibri" panose="020F0502020204030204" pitchFamily="34" charset="0"/>
              </a:rPr>
              <a:t>mushroom.model</a:t>
            </a:r>
            <a:r>
              <a:rPr lang="en-US" sz="2000" kern="0" dirty="0">
                <a:effectLst/>
                <a:latin typeface="Calibri" panose="020F0502020204030204" pitchFamily="34" charset="0"/>
                <a:ea typeface="SimSun" panose="02010600030101010101" pitchFamily="2" charset="-122"/>
                <a:cs typeface="Calibri" panose="020F0502020204030204" pitchFamily="34" charset="0"/>
              </a:rPr>
              <a:t>, test, type = “class”)</a:t>
            </a:r>
            <a:endParaRPr lang="en-US" sz="2000" kern="100" dirty="0">
              <a:effectLst/>
              <a:latin typeface="Calibri" panose="020F0502020204030204" pitchFamily="34" charset="0"/>
              <a:ea typeface="SimSun" panose="02010600030101010101" pitchFamily="2" charset="-122"/>
              <a:cs typeface="Calibri" panose="020F0502020204030204" pitchFamily="34" charset="0"/>
            </a:endParaRPr>
          </a:p>
        </p:txBody>
      </p:sp>
    </p:spTree>
    <p:extLst>
      <p:ext uri="{BB962C8B-B14F-4D97-AF65-F5344CB8AC3E}">
        <p14:creationId xmlns:p14="http://schemas.microsoft.com/office/powerpoint/2010/main" val="680645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Hypotheses (cont.)"/>
          <p:cNvSpPr txBox="1">
            <a:spLocks noGrp="1"/>
          </p:cNvSpPr>
          <p:nvPr>
            <p:ph type="title" idx="4294967295"/>
          </p:nvPr>
        </p:nvSpPr>
        <p:spPr>
          <a:xfrm>
            <a:off x="1524000" y="0"/>
            <a:ext cx="9144000" cy="710761"/>
          </a:xfrm>
          <a:prstGeom prst="rect">
            <a:avLst/>
          </a:prstGeom>
          <a:solidFill>
            <a:srgbClr val="D5D5EF"/>
          </a:solidFill>
        </p:spPr>
        <p:txBody>
          <a:bodyPr/>
          <a:lstStyle>
            <a:lvl1pPr indent="228600" algn="l">
              <a:defRPr sz="4000">
                <a:latin typeface="Calibri"/>
                <a:ea typeface="Calibri"/>
                <a:cs typeface="Calibri"/>
                <a:sym typeface="Calibri"/>
              </a:defRPr>
            </a:lvl1pPr>
          </a:lstStyle>
          <a:p>
            <a:r>
              <a:rPr lang="en-US" dirty="0">
                <a:latin typeface="Calibri" panose="020F0502020204030204" pitchFamily="34" charset="0"/>
                <a:cs typeface="Calibri" panose="020F0502020204030204" pitchFamily="34" charset="0"/>
              </a:rPr>
              <a:t>Knowledge </a:t>
            </a:r>
            <a:r>
              <a:rPr lang="en-US" altLang="zh-CN" dirty="0">
                <a:latin typeface="Calibri" panose="020F0502020204030204" pitchFamily="34" charset="0"/>
                <a:cs typeface="Calibri" panose="020F0502020204030204" pitchFamily="34" charset="0"/>
              </a:rPr>
              <a:t>Discovery</a:t>
            </a:r>
            <a:r>
              <a:rPr lang="en-US" dirty="0">
                <a:latin typeface="Calibri" panose="020F0502020204030204" pitchFamily="34" charset="0"/>
                <a:cs typeface="Calibri" panose="020F0502020204030204" pitchFamily="34" charset="0"/>
              </a:rPr>
              <a:t> Process</a:t>
            </a:r>
            <a:endParaRPr dirty="0"/>
          </a:p>
        </p:txBody>
      </p:sp>
      <p:sp>
        <p:nvSpPr>
          <p:cNvPr id="293" name="Hypothesis 3: direct influence and network size…"/>
          <p:cNvSpPr txBox="1">
            <a:spLocks noGrp="1"/>
          </p:cNvSpPr>
          <p:nvPr>
            <p:ph type="body" sz="half" idx="4294967295"/>
          </p:nvPr>
        </p:nvSpPr>
        <p:spPr>
          <a:xfrm>
            <a:off x="1707400" y="2951615"/>
            <a:ext cx="8611019" cy="2104708"/>
          </a:xfrm>
          <a:prstGeom prst="rect">
            <a:avLst/>
          </a:prstGeom>
        </p:spPr>
        <p:txBody>
          <a:bodyPr anchor="t">
            <a:normAutofit/>
          </a:bodyPr>
          <a:lstStyle/>
          <a:p>
            <a:pPr defTabSz="642915">
              <a:spcBef>
                <a:spcPct val="20000"/>
              </a:spcBef>
              <a:buClr>
                <a:srgbClr val="0432FF"/>
              </a:buClr>
              <a:buFont typeface=".AppleSystemUIFont" charset="-120"/>
              <a:buChar char="‣"/>
            </a:pPr>
            <a:r>
              <a:rPr lang="en-US" sz="2250" dirty="0">
                <a:solidFill>
                  <a:srgbClr val="292934"/>
                </a:solidFill>
                <a:latin typeface="Calibri" panose="020F0502020204030204" pitchFamily="34" charset="0"/>
                <a:cs typeface="Calibri" panose="020F0502020204030204" pitchFamily="34" charset="0"/>
              </a:rPr>
              <a:t>STEP 1: </a:t>
            </a:r>
            <a:r>
              <a:rPr lang="en-US" sz="2250" u="sng" dirty="0">
                <a:solidFill>
                  <a:srgbClr val="292934"/>
                </a:solidFill>
                <a:latin typeface="Calibri" panose="020F0502020204030204" pitchFamily="34" charset="0"/>
                <a:cs typeface="Calibri" panose="020F0502020204030204" pitchFamily="34" charset="0"/>
              </a:rPr>
              <a:t>Understand your business goal and your data</a:t>
            </a:r>
            <a:endParaRPr lang="en-US" sz="2250" dirty="0">
              <a:solidFill>
                <a:srgbClr val="292934"/>
              </a:solidFill>
              <a:latin typeface="Calibri" panose="020F0502020204030204" pitchFamily="34" charset="0"/>
              <a:cs typeface="Calibri" panose="020F0502020204030204" pitchFamily="34" charset="0"/>
            </a:endParaRPr>
          </a:p>
          <a:p>
            <a:pPr marL="578623" lvl="1" indent="-321457" defTabSz="642915">
              <a:spcBef>
                <a:spcPct val="20000"/>
              </a:spcBef>
              <a:buClr>
                <a:srgbClr val="0432FF"/>
              </a:buClr>
              <a:buFont typeface=".AppleSystemUIFont" charset="-120"/>
              <a:buChar char="‣"/>
            </a:pPr>
            <a:r>
              <a:rPr lang="en-US" sz="1969" dirty="0">
                <a:solidFill>
                  <a:srgbClr val="292934"/>
                </a:solidFill>
                <a:latin typeface="Calibri" panose="020F0502020204030204" pitchFamily="34" charset="0"/>
                <a:cs typeface="Calibri" panose="020F0502020204030204" pitchFamily="34" charset="0"/>
              </a:rPr>
              <a:t>Depending on your specific goal, the model you choose will be different</a:t>
            </a:r>
          </a:p>
          <a:p>
            <a:pPr marL="578623" lvl="2" indent="-321457" defTabSz="642915">
              <a:spcBef>
                <a:spcPct val="20000"/>
              </a:spcBef>
              <a:buClr>
                <a:srgbClr val="0432FF"/>
              </a:buClr>
              <a:buFont typeface=".AppleSystemUIFont" charset="-120"/>
              <a:buChar char="‣"/>
            </a:pPr>
            <a:endParaRPr lang="en-US" sz="1969" dirty="0">
              <a:solidFill>
                <a:srgbClr val="292934"/>
              </a:solidFill>
              <a:latin typeface="Calibri" panose="020F0502020204030204" pitchFamily="34" charset="0"/>
              <a:cs typeface="Calibri" panose="020F0502020204030204" pitchFamily="34" charset="0"/>
            </a:endParaRPr>
          </a:p>
          <a:p>
            <a:pPr marL="578623" lvl="2" indent="-321457" defTabSz="642915">
              <a:spcBef>
                <a:spcPct val="20000"/>
              </a:spcBef>
              <a:buClr>
                <a:srgbClr val="0432FF"/>
              </a:buClr>
              <a:buFont typeface=".AppleSystemUIFont" charset="-120"/>
              <a:buChar char="‣"/>
            </a:pPr>
            <a:r>
              <a:rPr lang="en-US" sz="1969" dirty="0">
                <a:solidFill>
                  <a:srgbClr val="292934"/>
                </a:solidFill>
                <a:latin typeface="Calibri" panose="020F0502020204030204" pitchFamily="34" charset="0"/>
                <a:cs typeface="Calibri" panose="020F0502020204030204" pitchFamily="34" charset="0"/>
              </a:rPr>
              <a:t>Exercise: For an electronics store, what type of factors lead to high return rate?</a:t>
            </a:r>
          </a:p>
        </p:txBody>
      </p:sp>
      <p:sp>
        <p:nvSpPr>
          <p:cNvPr id="294" name="11"/>
          <p:cNvSpPr txBox="1"/>
          <p:nvPr/>
        </p:nvSpPr>
        <p:spPr>
          <a:xfrm>
            <a:off x="10318419" y="6561700"/>
            <a:ext cx="72200" cy="461729"/>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800">
                <a:latin typeface="Calibri"/>
                <a:ea typeface="Calibri"/>
                <a:cs typeface="Calibri"/>
                <a:sym typeface="Calibri"/>
              </a:defRPr>
            </a:lvl1pPr>
          </a:lstStyle>
          <a:p>
            <a:endParaRPr lang="en-US" sz="1266" dirty="0"/>
          </a:p>
          <a:p>
            <a:endParaRPr sz="1266" dirty="0"/>
          </a:p>
        </p:txBody>
      </p:sp>
      <p:pic>
        <p:nvPicPr>
          <p:cNvPr id="5" name="eller.gif" descr="eller.gif">
            <a:extLst>
              <a:ext uri="{FF2B5EF4-FFF2-40B4-BE49-F238E27FC236}">
                <a16:creationId xmlns:a16="http://schemas.microsoft.com/office/drawing/2014/main" id="{DE00D1F3-91C6-B347-80CD-78DAD1F2FF8D}"/>
              </a:ext>
            </a:extLst>
          </p:cNvPr>
          <p:cNvPicPr>
            <a:picLocks noChangeAspect="1"/>
          </p:cNvPicPr>
          <p:nvPr/>
        </p:nvPicPr>
        <p:blipFill>
          <a:blip r:embed="rId2"/>
          <a:stretch>
            <a:fillRect/>
          </a:stretch>
        </p:blipFill>
        <p:spPr>
          <a:xfrm>
            <a:off x="10390619" y="6391225"/>
            <a:ext cx="1647567" cy="373034"/>
          </a:xfrm>
          <a:prstGeom prst="rect">
            <a:avLst/>
          </a:prstGeom>
          <a:ln w="12700">
            <a:miter lim="400000"/>
          </a:ln>
        </p:spPr>
      </p:pic>
      <p:pic>
        <p:nvPicPr>
          <p:cNvPr id="6" name="Arizona logo.jpg" descr="Arizona logo.jpg">
            <a:extLst>
              <a:ext uri="{FF2B5EF4-FFF2-40B4-BE49-F238E27FC236}">
                <a16:creationId xmlns:a16="http://schemas.microsoft.com/office/drawing/2014/main" id="{09360C07-9015-8344-A6FF-660FDC7A9032}"/>
              </a:ext>
            </a:extLst>
          </p:cNvPr>
          <p:cNvPicPr>
            <a:picLocks noChangeAspect="1"/>
          </p:cNvPicPr>
          <p:nvPr/>
        </p:nvPicPr>
        <p:blipFill>
          <a:blip r:embed="rId3"/>
          <a:stretch>
            <a:fillRect/>
          </a:stretch>
        </p:blipFill>
        <p:spPr>
          <a:xfrm>
            <a:off x="8440621" y="6382258"/>
            <a:ext cx="1728663" cy="410306"/>
          </a:xfrm>
          <a:prstGeom prst="rect">
            <a:avLst/>
          </a:prstGeom>
          <a:ln w="12700">
            <a:miter lim="400000"/>
          </a:ln>
        </p:spPr>
      </p:pic>
    </p:spTree>
    <p:extLst>
      <p:ext uri="{BB962C8B-B14F-4D97-AF65-F5344CB8AC3E}">
        <p14:creationId xmlns:p14="http://schemas.microsoft.com/office/powerpoint/2010/main" val="12307300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Hypotheses (cont.)"/>
          <p:cNvSpPr txBox="1">
            <a:spLocks noGrp="1"/>
          </p:cNvSpPr>
          <p:nvPr>
            <p:ph type="title" idx="4294967295"/>
          </p:nvPr>
        </p:nvSpPr>
        <p:spPr>
          <a:xfrm>
            <a:off x="1524000" y="0"/>
            <a:ext cx="9144000" cy="710761"/>
          </a:xfrm>
          <a:prstGeom prst="rect">
            <a:avLst/>
          </a:prstGeom>
          <a:solidFill>
            <a:srgbClr val="D5D5EF"/>
          </a:solidFill>
        </p:spPr>
        <p:txBody>
          <a:bodyPr>
            <a:normAutofit/>
          </a:bodyPr>
          <a:lstStyle>
            <a:lvl1pPr indent="228600" algn="l">
              <a:defRPr sz="4000">
                <a:latin typeface="Calibri"/>
                <a:ea typeface="Calibri"/>
                <a:cs typeface="Calibri"/>
                <a:sym typeface="Calibri"/>
              </a:defRPr>
            </a:lvl1pPr>
          </a:lstStyle>
          <a:p>
            <a:r>
              <a:rPr lang="en-US" dirty="0">
                <a:latin typeface="Calibri" panose="020F0502020204030204" pitchFamily="34" charset="0"/>
                <a:cs typeface="Calibri" panose="020F0502020204030204" pitchFamily="34" charset="0"/>
              </a:rPr>
              <a:t>Exercise: Naive Bayes Classifier</a:t>
            </a:r>
            <a:endParaRPr dirty="0"/>
          </a:p>
        </p:txBody>
      </p:sp>
      <p:sp>
        <p:nvSpPr>
          <p:cNvPr id="293" name="Hypothesis 3: direct influence and network size…"/>
          <p:cNvSpPr txBox="1">
            <a:spLocks noGrp="1"/>
          </p:cNvSpPr>
          <p:nvPr>
            <p:ph type="body" sz="half" idx="4294967295"/>
          </p:nvPr>
        </p:nvSpPr>
        <p:spPr>
          <a:xfrm>
            <a:off x="1524000" y="1035971"/>
            <a:ext cx="9391650" cy="710761"/>
          </a:xfrm>
          <a:prstGeom prst="rect">
            <a:avLst/>
          </a:prstGeom>
        </p:spPr>
        <p:txBody>
          <a:bodyPr anchor="t">
            <a:noAutofit/>
          </a:bodyPr>
          <a:lstStyle/>
          <a:p>
            <a:pPr marL="0" indent="0">
              <a:buNone/>
            </a:pPr>
            <a:r>
              <a:rPr lang="en-US" sz="2400" dirty="0">
                <a:latin typeface="Calibri" panose="020F0502020204030204" pitchFamily="34" charset="0"/>
                <a:cs typeface="Calibri" panose="020F0502020204030204" pitchFamily="34" charset="0"/>
              </a:rPr>
              <a:t>Fitting and Model Performance</a:t>
            </a:r>
            <a:br>
              <a:rPr lang="en-US" sz="2400" dirty="0">
                <a:latin typeface="Calibri" panose="020F0502020204030204" pitchFamily="34" charset="0"/>
                <a:cs typeface="Calibri" panose="020F0502020204030204" pitchFamily="34" charset="0"/>
              </a:rPr>
            </a:br>
            <a:endParaRPr lang="en-US" sz="2400" dirty="0">
              <a:latin typeface="Calibri" panose="020F0502020204030204" pitchFamily="34" charset="0"/>
              <a:cs typeface="Calibri" panose="020F0502020204030204" pitchFamily="34" charset="0"/>
            </a:endParaRPr>
          </a:p>
          <a:p>
            <a:pPr marL="0" indent="0" algn="just">
              <a:spcBef>
                <a:spcPts val="0"/>
              </a:spcBef>
              <a:buNone/>
            </a:pPr>
            <a:r>
              <a:rPr lang="en-US" sz="2000" kern="0" dirty="0">
                <a:effectLst/>
                <a:latin typeface="Calibri" panose="020F0502020204030204" pitchFamily="34" charset="0"/>
                <a:ea typeface="SimSun" panose="02010600030101010101" pitchFamily="2" charset="-122"/>
                <a:cs typeface="Calibri" panose="020F0502020204030204" pitchFamily="34" charset="0"/>
              </a:rPr>
              <a:t>Show the performance of the model.</a:t>
            </a:r>
            <a:endParaRPr lang="en-US" sz="2000" dirty="0">
              <a:latin typeface="Calibri" panose="020F0502020204030204" pitchFamily="34" charset="0"/>
              <a:ea typeface="SimSun" panose="02010600030101010101" pitchFamily="2" charset="-122"/>
              <a:cs typeface="Calibri" panose="020F0502020204030204" pitchFamily="34" charset="0"/>
            </a:endParaRPr>
          </a:p>
          <a:p>
            <a:pPr marL="0" indent="0">
              <a:buNone/>
            </a:pPr>
            <a:endParaRPr lang="en-US" sz="18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 </a:t>
            </a:r>
          </a:p>
        </p:txBody>
      </p:sp>
      <p:sp>
        <p:nvSpPr>
          <p:cNvPr id="294" name="11"/>
          <p:cNvSpPr txBox="1"/>
          <p:nvPr/>
        </p:nvSpPr>
        <p:spPr>
          <a:xfrm>
            <a:off x="10318419" y="6561700"/>
            <a:ext cx="72200" cy="461729"/>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800">
                <a:latin typeface="Calibri"/>
                <a:ea typeface="Calibri"/>
                <a:cs typeface="Calibri"/>
                <a:sym typeface="Calibri"/>
              </a:defRPr>
            </a:lvl1pPr>
          </a:lstStyle>
          <a:p>
            <a:endParaRPr lang="en-US" sz="1266" dirty="0"/>
          </a:p>
          <a:p>
            <a:endParaRPr sz="1266" dirty="0"/>
          </a:p>
        </p:txBody>
      </p:sp>
      <p:pic>
        <p:nvPicPr>
          <p:cNvPr id="5" name="eller.gif" descr="eller.gif">
            <a:extLst>
              <a:ext uri="{FF2B5EF4-FFF2-40B4-BE49-F238E27FC236}">
                <a16:creationId xmlns:a16="http://schemas.microsoft.com/office/drawing/2014/main" id="{DE00D1F3-91C6-B347-80CD-78DAD1F2FF8D}"/>
              </a:ext>
            </a:extLst>
          </p:cNvPr>
          <p:cNvPicPr>
            <a:picLocks noChangeAspect="1"/>
          </p:cNvPicPr>
          <p:nvPr/>
        </p:nvPicPr>
        <p:blipFill>
          <a:blip r:embed="rId3"/>
          <a:stretch>
            <a:fillRect/>
          </a:stretch>
        </p:blipFill>
        <p:spPr>
          <a:xfrm>
            <a:off x="10390619" y="6391225"/>
            <a:ext cx="1647567" cy="373034"/>
          </a:xfrm>
          <a:prstGeom prst="rect">
            <a:avLst/>
          </a:prstGeom>
          <a:ln w="12700">
            <a:miter lim="400000"/>
          </a:ln>
        </p:spPr>
      </p:pic>
      <p:pic>
        <p:nvPicPr>
          <p:cNvPr id="6" name="Arizona logo.jpg" descr="Arizona logo.jpg">
            <a:extLst>
              <a:ext uri="{FF2B5EF4-FFF2-40B4-BE49-F238E27FC236}">
                <a16:creationId xmlns:a16="http://schemas.microsoft.com/office/drawing/2014/main" id="{09360C07-9015-8344-A6FF-660FDC7A9032}"/>
              </a:ext>
            </a:extLst>
          </p:cNvPr>
          <p:cNvPicPr>
            <a:picLocks noChangeAspect="1"/>
          </p:cNvPicPr>
          <p:nvPr/>
        </p:nvPicPr>
        <p:blipFill>
          <a:blip r:embed="rId4"/>
          <a:stretch>
            <a:fillRect/>
          </a:stretch>
        </p:blipFill>
        <p:spPr>
          <a:xfrm>
            <a:off x="8440621" y="6382258"/>
            <a:ext cx="1728663" cy="410306"/>
          </a:xfrm>
          <a:prstGeom prst="rect">
            <a:avLst/>
          </a:prstGeom>
          <a:ln w="12700">
            <a:miter lim="400000"/>
          </a:ln>
        </p:spPr>
      </p:pic>
      <p:sp>
        <p:nvSpPr>
          <p:cNvPr id="3" name="Rectangle 2">
            <a:extLst>
              <a:ext uri="{FF2B5EF4-FFF2-40B4-BE49-F238E27FC236}">
                <a16:creationId xmlns:a16="http://schemas.microsoft.com/office/drawing/2014/main" id="{39AD635B-621F-D647-9FA2-775CA095192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74B42AE5-453D-9D43-84D8-BE629100E7F0}"/>
              </a:ext>
            </a:extLst>
          </p:cNvPr>
          <p:cNvSpPr/>
          <p:nvPr/>
        </p:nvSpPr>
        <p:spPr>
          <a:xfrm>
            <a:off x="419100" y="8955405"/>
            <a:ext cx="6004560" cy="37433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 name="TextBox 3">
            <a:extLst>
              <a:ext uri="{FF2B5EF4-FFF2-40B4-BE49-F238E27FC236}">
                <a16:creationId xmlns:a16="http://schemas.microsoft.com/office/drawing/2014/main" id="{F05AD1C8-1E11-ECBC-FAE1-7EE02B5F9E18}"/>
              </a:ext>
            </a:extLst>
          </p:cNvPr>
          <p:cNvSpPr txBox="1"/>
          <p:nvPr/>
        </p:nvSpPr>
        <p:spPr>
          <a:xfrm>
            <a:off x="1524000" y="2071943"/>
            <a:ext cx="9029206" cy="4248086"/>
          </a:xfrm>
          <a:prstGeom prst="rect">
            <a:avLst/>
          </a:prstGeom>
          <a:solidFill>
            <a:schemeClr val="tx2">
              <a:lumMod val="20000"/>
              <a:lumOff val="80000"/>
            </a:schemeClr>
          </a:solidFill>
        </p:spPr>
        <p:txBody>
          <a:bodyPr wrap="square" rtlCol="0">
            <a:spAutoFit/>
          </a:bodyPr>
          <a:lstStyle/>
          <a:p>
            <a:pPr marL="55880" marR="0" indent="-1270" algn="just">
              <a:lnSpc>
                <a:spcPct val="115000"/>
              </a:lnSpc>
              <a:spcBef>
                <a:spcPts val="0"/>
              </a:spcBef>
              <a:spcAft>
                <a:spcPts val="0"/>
              </a:spcAft>
            </a:pPr>
            <a:r>
              <a:rPr lang="en-US" sz="1800" i="1" kern="0" dirty="0">
                <a:solidFill>
                  <a:srgbClr val="7030A0"/>
                </a:solidFill>
                <a:effectLst/>
                <a:latin typeface="Courier" pitchFamily="2" charset="0"/>
                <a:ea typeface="SimSun" panose="02010600030101010101" pitchFamily="2" charset="-122"/>
                <a:cs typeface="CenturySchL-Roma"/>
              </a:rPr>
              <a:t># pick actual value and predicted value together in a </a:t>
            </a:r>
            <a:r>
              <a:rPr lang="en-US" sz="1800" i="1" kern="0" dirty="0" err="1">
                <a:solidFill>
                  <a:srgbClr val="7030A0"/>
                </a:solidFill>
                <a:effectLst/>
                <a:latin typeface="Courier" pitchFamily="2" charset="0"/>
                <a:ea typeface="SimSun" panose="02010600030101010101" pitchFamily="2" charset="-122"/>
                <a:cs typeface="CenturySchL-Roma"/>
              </a:rPr>
              <a:t>dataframe</a:t>
            </a:r>
            <a:r>
              <a:rPr lang="en-US" sz="1800" i="1" kern="0" dirty="0">
                <a:solidFill>
                  <a:srgbClr val="7030A0"/>
                </a:solidFill>
                <a:effectLst/>
                <a:latin typeface="Courier" pitchFamily="2" charset="0"/>
                <a:ea typeface="SimSun" panose="02010600030101010101" pitchFamily="2" charset="-122"/>
                <a:cs typeface="CenturySchL-Roma"/>
              </a:rPr>
              <a:t> called results</a:t>
            </a:r>
            <a:endParaRPr lang="en-US" sz="1800" kern="100" dirty="0">
              <a:effectLst/>
              <a:latin typeface="Calibri" panose="020F0502020204030204" pitchFamily="34" charset="0"/>
              <a:ea typeface="SimSun" panose="02010600030101010101" pitchFamily="2" charset="-122"/>
              <a:cs typeface="Arial" panose="020B0604020202020204" pitchFamily="34" charset="0"/>
            </a:endParaRPr>
          </a:p>
          <a:p>
            <a:pPr marL="54610" marR="0" algn="l">
              <a:lnSpc>
                <a:spcPct val="115000"/>
              </a:lnSpc>
              <a:spcBef>
                <a:spcPts val="0"/>
              </a:spcBef>
              <a:spcAft>
                <a:spcPts val="0"/>
              </a:spcAft>
            </a:pPr>
            <a:r>
              <a:rPr lang="en-US" sz="1800" kern="100" dirty="0">
                <a:effectLst/>
                <a:latin typeface="Courier" pitchFamily="2" charset="0"/>
                <a:ea typeface="SimSun" panose="02010600030101010101" pitchFamily="2" charset="-122"/>
                <a:cs typeface="Arial" panose="020B0604020202020204" pitchFamily="34" charset="0"/>
              </a:rPr>
              <a:t>results &lt;- </a:t>
            </a:r>
            <a:r>
              <a:rPr lang="en-US" sz="1800" kern="0" dirty="0" err="1">
                <a:solidFill>
                  <a:srgbClr val="E36C0A"/>
                </a:solidFill>
                <a:effectLst/>
                <a:latin typeface="Courier" pitchFamily="2" charset="0"/>
                <a:ea typeface="SimSun" panose="02010600030101010101" pitchFamily="2" charset="-122"/>
                <a:cs typeface="CenturySchL-Roma"/>
              </a:rPr>
              <a:t>data.frame</a:t>
            </a:r>
            <a:r>
              <a:rPr lang="en-US" sz="1800" kern="100" dirty="0">
                <a:effectLst/>
                <a:latin typeface="Courier" pitchFamily="2" charset="0"/>
                <a:ea typeface="SimSun" panose="02010600030101010101" pitchFamily="2" charset="-122"/>
                <a:cs typeface="Arial" panose="020B0604020202020204" pitchFamily="34" charset="0"/>
              </a:rPr>
              <a:t>(actual = test[,'classes'], predicted = </a:t>
            </a:r>
            <a:r>
              <a:rPr lang="en-US" sz="1800" kern="100" dirty="0" err="1">
                <a:effectLst/>
                <a:latin typeface="Courier" pitchFamily="2" charset="0"/>
                <a:ea typeface="SimSun" panose="02010600030101010101" pitchFamily="2" charset="-122"/>
                <a:cs typeface="Arial" panose="020B0604020202020204" pitchFamily="34" charset="0"/>
              </a:rPr>
              <a:t>mushroom.predict</a:t>
            </a:r>
            <a:r>
              <a:rPr lang="en-US" sz="1800" kern="100" dirty="0">
                <a:effectLst/>
                <a:latin typeface="Courier" pitchFamily="2" charset="0"/>
                <a:ea typeface="SimSun" panose="02010600030101010101" pitchFamily="2" charset="-122"/>
                <a:cs typeface="Arial" panose="020B0604020202020204" pitchFamily="34" charset="0"/>
              </a:rPr>
              <a:t>)</a:t>
            </a:r>
            <a:endParaRPr lang="en-US" sz="1800" kern="100" dirty="0">
              <a:effectLst/>
              <a:latin typeface="Calibri" panose="020F0502020204030204" pitchFamily="34" charset="0"/>
              <a:ea typeface="SimSun" panose="02010600030101010101" pitchFamily="2" charset="-122"/>
              <a:cs typeface="Arial" panose="020B0604020202020204" pitchFamily="34" charset="0"/>
            </a:endParaRPr>
          </a:p>
          <a:p>
            <a:pPr marL="55880" marR="0" indent="-1270" algn="l">
              <a:lnSpc>
                <a:spcPct val="115000"/>
              </a:lnSpc>
              <a:spcBef>
                <a:spcPts val="0"/>
              </a:spcBef>
              <a:spcAft>
                <a:spcPts val="0"/>
              </a:spcAft>
            </a:pPr>
            <a:r>
              <a:rPr lang="en-US" sz="1800" i="1" kern="0" dirty="0">
                <a:solidFill>
                  <a:srgbClr val="7030A0"/>
                </a:solidFill>
                <a:effectLst/>
                <a:latin typeface="Courier" pitchFamily="2" charset="0"/>
                <a:ea typeface="SimSun" panose="02010600030101010101" pitchFamily="2" charset="-122"/>
                <a:cs typeface="CenturySchL-Roma"/>
              </a:rPr>
              <a:t>#  We can get a popular matrix called confusion matrix</a:t>
            </a:r>
            <a:endParaRPr lang="en-US" sz="1800" kern="100" dirty="0">
              <a:effectLst/>
              <a:latin typeface="Calibri" panose="020F0502020204030204" pitchFamily="34" charset="0"/>
              <a:ea typeface="SimSun" panose="02010600030101010101" pitchFamily="2" charset="-122"/>
              <a:cs typeface="Arial" panose="020B0604020202020204" pitchFamily="34" charset="0"/>
            </a:endParaRPr>
          </a:p>
          <a:p>
            <a:pPr marL="0" marR="0" algn="just">
              <a:lnSpc>
                <a:spcPct val="115000"/>
              </a:lnSpc>
              <a:spcBef>
                <a:spcPts val="0"/>
              </a:spcBef>
              <a:spcAft>
                <a:spcPts val="0"/>
              </a:spcAft>
            </a:pPr>
            <a:r>
              <a:rPr lang="en-US" sz="1800" kern="0" dirty="0">
                <a:solidFill>
                  <a:srgbClr val="E36C0A"/>
                </a:solidFill>
                <a:effectLst/>
                <a:latin typeface="Courier" pitchFamily="2" charset="0"/>
                <a:ea typeface="SimSun" panose="02010600030101010101" pitchFamily="2" charset="-122"/>
                <a:cs typeface="CenturySchL-Roma"/>
              </a:rPr>
              <a:t>table</a:t>
            </a:r>
            <a:r>
              <a:rPr lang="en-US" sz="1800" kern="100" dirty="0">
                <a:effectLst/>
                <a:latin typeface="Courier" pitchFamily="2" charset="0"/>
                <a:ea typeface="SimSun" panose="02010600030101010101" pitchFamily="2" charset="-122"/>
                <a:cs typeface="Arial" panose="020B0604020202020204" pitchFamily="34" charset="0"/>
              </a:rPr>
              <a:t>(results)</a:t>
            </a:r>
            <a:endParaRPr lang="en-US" sz="1800" kern="100" dirty="0">
              <a:effectLst/>
              <a:latin typeface="Calibri" panose="020F0502020204030204" pitchFamily="34" charset="0"/>
              <a:ea typeface="SimSun" panose="02010600030101010101" pitchFamily="2" charset="-122"/>
              <a:cs typeface="Arial" panose="020B0604020202020204" pitchFamily="34" charset="0"/>
            </a:endParaRPr>
          </a:p>
          <a:p>
            <a:pPr marL="55880" marR="0" indent="-1270" algn="l">
              <a:lnSpc>
                <a:spcPct val="115000"/>
              </a:lnSpc>
              <a:spcBef>
                <a:spcPts val="0"/>
              </a:spcBef>
              <a:spcAft>
                <a:spcPts val="0"/>
              </a:spcAft>
            </a:pPr>
            <a:r>
              <a:rPr lang="en-US" sz="1800" i="1" kern="0" dirty="0">
                <a:solidFill>
                  <a:srgbClr val="7030A0"/>
                </a:solidFill>
                <a:effectLst/>
                <a:latin typeface="Courier" pitchFamily="2" charset="0"/>
                <a:ea typeface="SimSun" panose="02010600030101010101" pitchFamily="2" charset="-122"/>
                <a:cs typeface="CenturySchL-Roma"/>
              </a:rPr>
              <a:t>#   columns indicate the number of mushrooms in actual type; likewise, rows indicate the number those in predicted type. </a:t>
            </a:r>
            <a:endParaRPr lang="en-US" sz="1800" kern="100" dirty="0">
              <a:effectLst/>
              <a:latin typeface="Calibri" panose="020F0502020204030204" pitchFamily="34" charset="0"/>
              <a:ea typeface="SimSun" panose="02010600030101010101" pitchFamily="2" charset="-122"/>
              <a:cs typeface="Arial" panose="020B0604020202020204" pitchFamily="34" charset="0"/>
            </a:endParaRPr>
          </a:p>
          <a:p>
            <a:pPr marL="54610" marR="0" indent="539115" algn="just">
              <a:lnSpc>
                <a:spcPct val="115000"/>
              </a:lnSpc>
              <a:spcBef>
                <a:spcPts val="0"/>
              </a:spcBef>
              <a:spcAft>
                <a:spcPts val="0"/>
              </a:spcAft>
            </a:pPr>
            <a:r>
              <a:rPr lang="en-US" sz="1800" kern="0" dirty="0">
                <a:solidFill>
                  <a:srgbClr val="585858"/>
                </a:solidFill>
                <a:effectLst/>
                <a:latin typeface="Courier New" panose="02070309020205020404" pitchFamily="49" charset="0"/>
                <a:ea typeface="SimSun" panose="02010600030101010101" pitchFamily="2" charset="-122"/>
                <a:cs typeface="Arial" panose="020B0604020202020204" pitchFamily="34" charset="0"/>
              </a:rPr>
              <a:t>                predicted</a:t>
            </a:r>
            <a:endParaRPr lang="en-US" sz="1800" kern="100" dirty="0">
              <a:effectLst/>
              <a:latin typeface="Calibri" panose="020F0502020204030204" pitchFamily="34" charset="0"/>
              <a:ea typeface="SimSun" panose="02010600030101010101" pitchFamily="2" charset="-122"/>
              <a:cs typeface="Arial" panose="020B0604020202020204" pitchFamily="34" charset="0"/>
            </a:endParaRPr>
          </a:p>
          <a:p>
            <a:pPr marL="0" marR="0" algn="just">
              <a:lnSpc>
                <a:spcPct val="115000"/>
              </a:lnSpc>
              <a:spcBef>
                <a:spcPts val="0"/>
              </a:spcBef>
              <a:spcAft>
                <a:spcPts val="0"/>
              </a:spcAft>
            </a:pPr>
            <a:r>
              <a:rPr lang="en-US" sz="1800" kern="0" dirty="0">
                <a:solidFill>
                  <a:srgbClr val="585858"/>
                </a:solidFill>
                <a:effectLst/>
                <a:latin typeface="Courier New" panose="02070309020205020404" pitchFamily="49" charset="0"/>
                <a:ea typeface="SimSun" panose="02010600030101010101" pitchFamily="2" charset="-122"/>
                <a:cs typeface="Arial" panose="020B0604020202020204" pitchFamily="34" charset="0"/>
              </a:rPr>
              <a:t>         actual     edible    poisonous</a:t>
            </a:r>
            <a:endParaRPr lang="en-US" sz="1800" kern="100" dirty="0">
              <a:effectLst/>
              <a:latin typeface="Calibri" panose="020F0502020204030204" pitchFamily="34" charset="0"/>
              <a:ea typeface="SimSun" panose="02010600030101010101" pitchFamily="2" charset="-122"/>
              <a:cs typeface="Arial" panose="020B0604020202020204" pitchFamily="34" charset="0"/>
            </a:endParaRPr>
          </a:p>
          <a:p>
            <a:pPr marL="0" marR="0" algn="just">
              <a:lnSpc>
                <a:spcPct val="115000"/>
              </a:lnSpc>
              <a:spcBef>
                <a:spcPts val="0"/>
              </a:spcBef>
              <a:spcAft>
                <a:spcPts val="0"/>
              </a:spcAft>
            </a:pPr>
            <a:r>
              <a:rPr lang="en-US" sz="1800" kern="0" dirty="0">
                <a:solidFill>
                  <a:srgbClr val="585858"/>
                </a:solidFill>
                <a:effectLst/>
                <a:latin typeface="Courier New" panose="02070309020205020404" pitchFamily="49" charset="0"/>
                <a:ea typeface="SimSun" panose="02010600030101010101" pitchFamily="2" charset="-122"/>
                <a:cs typeface="Arial" panose="020B0604020202020204" pitchFamily="34" charset="0"/>
              </a:rPr>
              <a:t>               edible TN=1067    FP= </a:t>
            </a:r>
            <a:r>
              <a:rPr lang="en-US" kern="0" dirty="0">
                <a:solidFill>
                  <a:srgbClr val="585858"/>
                </a:solidFill>
                <a:latin typeface="Courier New" panose="02070309020205020404" pitchFamily="49" charset="0"/>
                <a:ea typeface="SimSun" panose="02010600030101010101" pitchFamily="2" charset="-122"/>
                <a:cs typeface="Arial" panose="020B0604020202020204" pitchFamily="34" charset="0"/>
              </a:rPr>
              <a:t> 2</a:t>
            </a:r>
            <a:endParaRPr lang="en-US" sz="1800" kern="100" dirty="0">
              <a:effectLst/>
              <a:latin typeface="Calibri" panose="020F0502020204030204" pitchFamily="34" charset="0"/>
              <a:ea typeface="SimSun" panose="02010600030101010101" pitchFamily="2" charset="-122"/>
              <a:cs typeface="Arial" panose="020B0604020202020204" pitchFamily="34" charset="0"/>
            </a:endParaRPr>
          </a:p>
          <a:p>
            <a:pPr marL="0" marR="0" algn="just">
              <a:lnSpc>
                <a:spcPct val="115000"/>
              </a:lnSpc>
              <a:spcBef>
                <a:spcPts val="0"/>
              </a:spcBef>
              <a:spcAft>
                <a:spcPts val="0"/>
              </a:spcAft>
            </a:pPr>
            <a:r>
              <a:rPr lang="en-US" sz="1800" kern="0" dirty="0">
                <a:solidFill>
                  <a:srgbClr val="585858"/>
                </a:solidFill>
                <a:effectLst/>
                <a:latin typeface="Courier New" panose="02070309020205020404" pitchFamily="49" charset="0"/>
                <a:ea typeface="SimSun" panose="02010600030101010101" pitchFamily="2" charset="-122"/>
                <a:cs typeface="Arial" panose="020B0604020202020204" pitchFamily="34" charset="0"/>
              </a:rPr>
              <a:t>            poisonous FN=  46    TP=580</a:t>
            </a:r>
            <a:endParaRPr lang="en-US" sz="1800" kern="100" dirty="0">
              <a:effectLst/>
              <a:latin typeface="Calibri" panose="020F0502020204030204" pitchFamily="34" charset="0"/>
              <a:ea typeface="SimSun" panose="02010600030101010101" pitchFamily="2" charset="-122"/>
              <a:cs typeface="Arial" panose="020B0604020202020204" pitchFamily="34" charset="0"/>
            </a:endParaRPr>
          </a:p>
          <a:p>
            <a:pPr marL="55880" marR="0" indent="-1270" algn="just">
              <a:lnSpc>
                <a:spcPct val="115000"/>
              </a:lnSpc>
              <a:spcBef>
                <a:spcPts val="0"/>
              </a:spcBef>
              <a:spcAft>
                <a:spcPts val="0"/>
              </a:spcAft>
            </a:pPr>
            <a:endParaRPr lang="en-US" sz="2000" kern="100" dirty="0">
              <a:effectLst/>
              <a:latin typeface="Calibri" panose="020F0502020204030204" pitchFamily="34" charset="0"/>
              <a:ea typeface="SimSun" panose="02010600030101010101" pitchFamily="2" charset="-122"/>
              <a:cs typeface="Calibri" panose="020F0502020204030204" pitchFamily="34" charset="0"/>
            </a:endParaRPr>
          </a:p>
        </p:txBody>
      </p:sp>
    </p:spTree>
    <p:extLst>
      <p:ext uri="{BB962C8B-B14F-4D97-AF65-F5344CB8AC3E}">
        <p14:creationId xmlns:p14="http://schemas.microsoft.com/office/powerpoint/2010/main" val="40472674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Hypotheses (cont.)"/>
          <p:cNvSpPr txBox="1">
            <a:spLocks noGrp="1"/>
          </p:cNvSpPr>
          <p:nvPr>
            <p:ph type="title" idx="4294967295"/>
          </p:nvPr>
        </p:nvSpPr>
        <p:spPr>
          <a:xfrm>
            <a:off x="1524000" y="0"/>
            <a:ext cx="9144000" cy="710761"/>
          </a:xfrm>
          <a:prstGeom prst="rect">
            <a:avLst/>
          </a:prstGeom>
          <a:solidFill>
            <a:srgbClr val="D5D5EF"/>
          </a:solidFill>
        </p:spPr>
        <p:txBody>
          <a:bodyPr>
            <a:normAutofit/>
          </a:bodyPr>
          <a:lstStyle>
            <a:lvl1pPr indent="228600" algn="l">
              <a:defRPr sz="4000">
                <a:latin typeface="Calibri"/>
                <a:ea typeface="Calibri"/>
                <a:cs typeface="Calibri"/>
                <a:sym typeface="Calibri"/>
              </a:defRPr>
            </a:lvl1pPr>
          </a:lstStyle>
          <a:p>
            <a:r>
              <a:rPr lang="en-US" dirty="0">
                <a:latin typeface="Calibri" panose="020F0502020204030204" pitchFamily="34" charset="0"/>
                <a:cs typeface="Calibri" panose="020F0502020204030204" pitchFamily="34" charset="0"/>
              </a:rPr>
              <a:t>Exercise: Neural Network</a:t>
            </a:r>
            <a:endParaRPr dirty="0"/>
          </a:p>
        </p:txBody>
      </p:sp>
      <p:sp>
        <p:nvSpPr>
          <p:cNvPr id="293" name="Hypothesis 3: direct influence and network size…"/>
          <p:cNvSpPr txBox="1">
            <a:spLocks noGrp="1"/>
          </p:cNvSpPr>
          <p:nvPr>
            <p:ph type="body" sz="half" idx="4294967295"/>
          </p:nvPr>
        </p:nvSpPr>
        <p:spPr>
          <a:xfrm>
            <a:off x="1524000" y="1004061"/>
            <a:ext cx="9144000" cy="2712916"/>
          </a:xfrm>
          <a:prstGeom prst="rect">
            <a:avLst/>
          </a:prstGeom>
        </p:spPr>
        <p:txBody>
          <a:bodyPr anchor="t">
            <a:noAutofit/>
          </a:bodyPr>
          <a:lstStyle/>
          <a:p>
            <a:pPr marL="0" indent="0">
              <a:buNone/>
            </a:pPr>
            <a:r>
              <a:rPr lang="en-US" sz="2000" dirty="0">
                <a:latin typeface="Calibri" panose="020F0502020204030204" pitchFamily="34" charset="0"/>
                <a:cs typeface="Calibri" panose="020F0502020204030204" pitchFamily="34" charset="0"/>
              </a:rPr>
              <a:t>Installing Packages</a:t>
            </a:r>
          </a:p>
          <a:p>
            <a:pPr marL="0" indent="0">
              <a:buNone/>
            </a:pPr>
            <a:r>
              <a:rPr lang="en-US" sz="2000" dirty="0">
                <a:latin typeface="Calibri" panose="020F0502020204030204" pitchFamily="34" charset="0"/>
                <a:cs typeface="Calibri" panose="020F0502020204030204" pitchFamily="34" charset="0"/>
              </a:rPr>
              <a:t>For this example, we need to install package ISLR.  The data we will use is a built-in dataset of ISLR called College Data Set. It has several features of a college and a categorical column indicating whether or not the School is Public or Private.</a:t>
            </a:r>
          </a:p>
          <a:p>
            <a:r>
              <a:rPr lang="en-US" sz="2000" dirty="0">
                <a:latin typeface="Calibri" panose="020F0502020204030204" pitchFamily="34" charset="0"/>
                <a:cs typeface="Calibri" panose="020F0502020204030204" pitchFamily="34" charset="0"/>
              </a:rPr>
              <a:t>ISLR – This is the dataset we are going to use.</a:t>
            </a:r>
          </a:p>
          <a:p>
            <a:r>
              <a:rPr lang="en-US" sz="2000" dirty="0" err="1">
                <a:latin typeface="Calibri" panose="020F0502020204030204" pitchFamily="34" charset="0"/>
                <a:cs typeface="Calibri" panose="020F0502020204030204" pitchFamily="34" charset="0"/>
              </a:rPr>
              <a:t>caTools</a:t>
            </a:r>
            <a:r>
              <a:rPr lang="en-US" sz="2000" dirty="0">
                <a:latin typeface="Calibri" panose="020F0502020204030204" pitchFamily="34" charset="0"/>
                <a:cs typeface="Calibri" panose="020F0502020204030204" pitchFamily="34" charset="0"/>
              </a:rPr>
              <a:t> – We will use the </a:t>
            </a:r>
            <a:r>
              <a:rPr lang="en-US" sz="2000" dirty="0" err="1">
                <a:latin typeface="Calibri" panose="020F0502020204030204" pitchFamily="34" charset="0"/>
                <a:cs typeface="Calibri" panose="020F0502020204030204" pitchFamily="34" charset="0"/>
              </a:rPr>
              <a:t>caTools</a:t>
            </a:r>
            <a:r>
              <a:rPr lang="en-US" sz="2000" dirty="0">
                <a:latin typeface="Calibri" panose="020F0502020204030204" pitchFamily="34" charset="0"/>
                <a:cs typeface="Calibri" panose="020F0502020204030204" pitchFamily="34" charset="0"/>
              </a:rPr>
              <a:t> package to randomly split the data into a training set and test set.</a:t>
            </a:r>
          </a:p>
          <a:p>
            <a:r>
              <a:rPr lang="en-US" sz="2000" dirty="0" err="1">
                <a:latin typeface="Calibri" panose="020F0502020204030204" pitchFamily="34" charset="0"/>
                <a:cs typeface="Calibri" panose="020F0502020204030204" pitchFamily="34" charset="0"/>
              </a:rPr>
              <a:t>neuralnet</a:t>
            </a:r>
            <a:r>
              <a:rPr lang="en-US" sz="2000" dirty="0">
                <a:latin typeface="Calibri" panose="020F0502020204030204" pitchFamily="34" charset="0"/>
                <a:cs typeface="Calibri" panose="020F0502020204030204" pitchFamily="34" charset="0"/>
              </a:rPr>
              <a:t> –  This package contains the function about neural network </a:t>
            </a:r>
            <a:r>
              <a:rPr lang="en-US" sz="2000" dirty="0" err="1">
                <a:latin typeface="Calibri" panose="020F0502020204030204" pitchFamily="34" charset="0"/>
                <a:cs typeface="Calibri" panose="020F0502020204030204" pitchFamily="34" charset="0"/>
              </a:rPr>
              <a:t>neuralnetwork</a:t>
            </a:r>
            <a:r>
              <a:rPr lang="en-US" sz="2000" dirty="0">
                <a:latin typeface="Calibri" panose="020F0502020204030204" pitchFamily="34" charset="0"/>
                <a:cs typeface="Calibri" panose="020F0502020204030204" pitchFamily="34" charset="0"/>
              </a:rPr>
              <a:t>().</a:t>
            </a:r>
          </a:p>
          <a:p>
            <a:pPr marL="0" indent="0">
              <a:buNone/>
            </a:pPr>
            <a:r>
              <a:rPr lang="en-US" sz="2000" dirty="0">
                <a:latin typeface="Calibri" panose="020F0502020204030204" pitchFamily="34" charset="0"/>
                <a:cs typeface="Calibri" panose="020F0502020204030204" pitchFamily="34" charset="0"/>
              </a:rPr>
              <a:t> </a:t>
            </a:r>
          </a:p>
        </p:txBody>
      </p:sp>
      <p:sp>
        <p:nvSpPr>
          <p:cNvPr id="294" name="11"/>
          <p:cNvSpPr txBox="1"/>
          <p:nvPr/>
        </p:nvSpPr>
        <p:spPr>
          <a:xfrm>
            <a:off x="10318419" y="6561700"/>
            <a:ext cx="72200" cy="461729"/>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800">
                <a:latin typeface="Calibri"/>
                <a:ea typeface="Calibri"/>
                <a:cs typeface="Calibri"/>
                <a:sym typeface="Calibri"/>
              </a:defRPr>
            </a:lvl1pPr>
          </a:lstStyle>
          <a:p>
            <a:endParaRPr lang="en-US" sz="1266" dirty="0"/>
          </a:p>
          <a:p>
            <a:endParaRPr sz="1266" dirty="0"/>
          </a:p>
        </p:txBody>
      </p:sp>
      <p:pic>
        <p:nvPicPr>
          <p:cNvPr id="5" name="eller.gif" descr="eller.gif">
            <a:extLst>
              <a:ext uri="{FF2B5EF4-FFF2-40B4-BE49-F238E27FC236}">
                <a16:creationId xmlns:a16="http://schemas.microsoft.com/office/drawing/2014/main" id="{DE00D1F3-91C6-B347-80CD-78DAD1F2FF8D}"/>
              </a:ext>
            </a:extLst>
          </p:cNvPr>
          <p:cNvPicPr>
            <a:picLocks noChangeAspect="1"/>
          </p:cNvPicPr>
          <p:nvPr/>
        </p:nvPicPr>
        <p:blipFill>
          <a:blip r:embed="rId2"/>
          <a:stretch>
            <a:fillRect/>
          </a:stretch>
        </p:blipFill>
        <p:spPr>
          <a:xfrm>
            <a:off x="10390619" y="6391225"/>
            <a:ext cx="1647567" cy="373034"/>
          </a:xfrm>
          <a:prstGeom prst="rect">
            <a:avLst/>
          </a:prstGeom>
          <a:ln w="12700">
            <a:miter lim="400000"/>
          </a:ln>
        </p:spPr>
      </p:pic>
      <p:pic>
        <p:nvPicPr>
          <p:cNvPr id="6" name="Arizona logo.jpg" descr="Arizona logo.jpg">
            <a:extLst>
              <a:ext uri="{FF2B5EF4-FFF2-40B4-BE49-F238E27FC236}">
                <a16:creationId xmlns:a16="http://schemas.microsoft.com/office/drawing/2014/main" id="{09360C07-9015-8344-A6FF-660FDC7A9032}"/>
              </a:ext>
            </a:extLst>
          </p:cNvPr>
          <p:cNvPicPr>
            <a:picLocks noChangeAspect="1"/>
          </p:cNvPicPr>
          <p:nvPr/>
        </p:nvPicPr>
        <p:blipFill>
          <a:blip r:embed="rId3"/>
          <a:stretch>
            <a:fillRect/>
          </a:stretch>
        </p:blipFill>
        <p:spPr>
          <a:xfrm>
            <a:off x="8440621" y="6382258"/>
            <a:ext cx="1728663" cy="410306"/>
          </a:xfrm>
          <a:prstGeom prst="rect">
            <a:avLst/>
          </a:prstGeom>
          <a:ln w="12700">
            <a:miter lim="400000"/>
          </a:ln>
        </p:spPr>
      </p:pic>
      <p:sp>
        <p:nvSpPr>
          <p:cNvPr id="2" name="TextBox 1">
            <a:extLst>
              <a:ext uri="{FF2B5EF4-FFF2-40B4-BE49-F238E27FC236}">
                <a16:creationId xmlns:a16="http://schemas.microsoft.com/office/drawing/2014/main" id="{09C03051-79A5-2043-BA79-CBE2EBF1F0F3}"/>
              </a:ext>
            </a:extLst>
          </p:cNvPr>
          <p:cNvSpPr txBox="1"/>
          <p:nvPr/>
        </p:nvSpPr>
        <p:spPr>
          <a:xfrm>
            <a:off x="1524000" y="4498198"/>
            <a:ext cx="9029206" cy="923330"/>
          </a:xfrm>
          <a:prstGeom prst="rect">
            <a:avLst/>
          </a:prstGeom>
          <a:solidFill>
            <a:schemeClr val="tx2">
              <a:lumMod val="20000"/>
              <a:lumOff val="80000"/>
            </a:schemeClr>
          </a:solidFill>
        </p:spPr>
        <p:txBody>
          <a:bodyPr wrap="square" rtlCol="0">
            <a:spAutoFit/>
          </a:bodyPr>
          <a:lstStyle/>
          <a:p>
            <a:r>
              <a:rPr lang="en-US" dirty="0" err="1"/>
              <a:t>install</a:t>
            </a:r>
            <a:r>
              <a:rPr lang="en-US" b="1" dirty="0" err="1"/>
              <a:t>.</a:t>
            </a:r>
            <a:r>
              <a:rPr lang="en-US" dirty="0" err="1"/>
              <a:t>packages</a:t>
            </a:r>
            <a:r>
              <a:rPr lang="en-US" dirty="0"/>
              <a:t>('ISLR')</a:t>
            </a:r>
          </a:p>
          <a:p>
            <a:r>
              <a:rPr lang="en-US" dirty="0" err="1"/>
              <a:t>install</a:t>
            </a:r>
            <a:r>
              <a:rPr lang="en-US" b="1" dirty="0" err="1"/>
              <a:t>.</a:t>
            </a:r>
            <a:r>
              <a:rPr lang="en-US" dirty="0" err="1"/>
              <a:t>packages</a:t>
            </a:r>
            <a:r>
              <a:rPr lang="en-US" dirty="0"/>
              <a:t>('</a:t>
            </a:r>
            <a:r>
              <a:rPr lang="en-US" dirty="0" err="1"/>
              <a:t>caTools</a:t>
            </a:r>
            <a:r>
              <a:rPr lang="en-US" dirty="0"/>
              <a:t>')</a:t>
            </a:r>
          </a:p>
          <a:p>
            <a:r>
              <a:rPr lang="en-US" dirty="0" err="1"/>
              <a:t>install</a:t>
            </a:r>
            <a:r>
              <a:rPr lang="en-US" b="1" dirty="0" err="1"/>
              <a:t>.</a:t>
            </a:r>
            <a:r>
              <a:rPr lang="en-US" dirty="0" err="1"/>
              <a:t>packages</a:t>
            </a:r>
            <a:r>
              <a:rPr lang="en-US" dirty="0"/>
              <a:t>('</a:t>
            </a:r>
            <a:r>
              <a:rPr lang="en-US" dirty="0" err="1"/>
              <a:t>neuralnet</a:t>
            </a:r>
            <a:r>
              <a:rPr lang="en-US" dirty="0"/>
              <a:t>') </a:t>
            </a:r>
            <a:endParaRPr lang="en-US" i="1" dirty="0"/>
          </a:p>
        </p:txBody>
      </p:sp>
      <p:sp>
        <p:nvSpPr>
          <p:cNvPr id="3" name="Rectangle 2">
            <a:extLst>
              <a:ext uri="{FF2B5EF4-FFF2-40B4-BE49-F238E27FC236}">
                <a16:creationId xmlns:a16="http://schemas.microsoft.com/office/drawing/2014/main" id="{39AD635B-621F-D647-9FA2-775CA095192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74B42AE5-453D-9D43-84D8-BE629100E7F0}"/>
              </a:ext>
            </a:extLst>
          </p:cNvPr>
          <p:cNvSpPr/>
          <p:nvPr/>
        </p:nvSpPr>
        <p:spPr>
          <a:xfrm>
            <a:off x="419100" y="8955405"/>
            <a:ext cx="6004560" cy="37433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947220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Hypotheses (cont.)"/>
          <p:cNvSpPr txBox="1">
            <a:spLocks noGrp="1"/>
          </p:cNvSpPr>
          <p:nvPr>
            <p:ph type="title" idx="4294967295"/>
          </p:nvPr>
        </p:nvSpPr>
        <p:spPr>
          <a:xfrm>
            <a:off x="1524000" y="0"/>
            <a:ext cx="9144000" cy="710761"/>
          </a:xfrm>
          <a:prstGeom prst="rect">
            <a:avLst/>
          </a:prstGeom>
          <a:solidFill>
            <a:srgbClr val="D5D5EF"/>
          </a:solidFill>
        </p:spPr>
        <p:txBody>
          <a:bodyPr>
            <a:normAutofit/>
          </a:bodyPr>
          <a:lstStyle>
            <a:lvl1pPr indent="228600" algn="l">
              <a:defRPr sz="4000">
                <a:latin typeface="Calibri"/>
                <a:ea typeface="Calibri"/>
                <a:cs typeface="Calibri"/>
                <a:sym typeface="Calibri"/>
              </a:defRPr>
            </a:lvl1pPr>
          </a:lstStyle>
          <a:p>
            <a:r>
              <a:rPr lang="en-US" dirty="0">
                <a:latin typeface="Calibri" panose="020F0502020204030204" pitchFamily="34" charset="0"/>
                <a:cs typeface="Calibri" panose="020F0502020204030204" pitchFamily="34" charset="0"/>
              </a:rPr>
              <a:t>Exercise: Neural Network</a:t>
            </a:r>
            <a:endParaRPr dirty="0"/>
          </a:p>
        </p:txBody>
      </p:sp>
      <p:sp>
        <p:nvSpPr>
          <p:cNvPr id="293" name="Hypothesis 3: direct influence and network size…"/>
          <p:cNvSpPr txBox="1">
            <a:spLocks noGrp="1"/>
          </p:cNvSpPr>
          <p:nvPr>
            <p:ph type="body" sz="half" idx="4294967295"/>
          </p:nvPr>
        </p:nvSpPr>
        <p:spPr>
          <a:xfrm>
            <a:off x="1524000" y="1004061"/>
            <a:ext cx="9144000" cy="923330"/>
          </a:xfrm>
          <a:prstGeom prst="rect">
            <a:avLst/>
          </a:prstGeom>
        </p:spPr>
        <p:txBody>
          <a:bodyPr anchor="t">
            <a:noAutofit/>
          </a:bodyPr>
          <a:lstStyle/>
          <a:p>
            <a:pPr marL="0" indent="0">
              <a:buNone/>
            </a:pPr>
            <a:r>
              <a:rPr lang="en-US" sz="2000" dirty="0">
                <a:latin typeface="Calibri" panose="020F0502020204030204" pitchFamily="34" charset="0"/>
                <a:cs typeface="Calibri" panose="020F0502020204030204" pitchFamily="34" charset="0"/>
              </a:rPr>
              <a:t>Loading Data</a:t>
            </a:r>
          </a:p>
          <a:p>
            <a:pPr marL="0" indent="0">
              <a:buNone/>
            </a:pPr>
            <a:r>
              <a:rPr lang="en-US" sz="2000" dirty="0">
                <a:latin typeface="Calibri" panose="020F0502020204030204" pitchFamily="34" charset="0"/>
                <a:cs typeface="Calibri" panose="020F0502020204030204" pitchFamily="34" charset="0"/>
              </a:rPr>
              <a:t>Install package ISLR, which is a dataset package and contains data we will use - College.  </a:t>
            </a:r>
          </a:p>
        </p:txBody>
      </p:sp>
      <p:sp>
        <p:nvSpPr>
          <p:cNvPr id="294" name="11"/>
          <p:cNvSpPr txBox="1"/>
          <p:nvPr/>
        </p:nvSpPr>
        <p:spPr>
          <a:xfrm>
            <a:off x="10318419" y="6561700"/>
            <a:ext cx="72200" cy="461729"/>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800">
                <a:latin typeface="Calibri"/>
                <a:ea typeface="Calibri"/>
                <a:cs typeface="Calibri"/>
                <a:sym typeface="Calibri"/>
              </a:defRPr>
            </a:lvl1pPr>
          </a:lstStyle>
          <a:p>
            <a:endParaRPr lang="en-US" sz="1266" dirty="0"/>
          </a:p>
          <a:p>
            <a:endParaRPr sz="1266" dirty="0"/>
          </a:p>
        </p:txBody>
      </p:sp>
      <p:pic>
        <p:nvPicPr>
          <p:cNvPr id="5" name="eller.gif" descr="eller.gif">
            <a:extLst>
              <a:ext uri="{FF2B5EF4-FFF2-40B4-BE49-F238E27FC236}">
                <a16:creationId xmlns:a16="http://schemas.microsoft.com/office/drawing/2014/main" id="{DE00D1F3-91C6-B347-80CD-78DAD1F2FF8D}"/>
              </a:ext>
            </a:extLst>
          </p:cNvPr>
          <p:cNvPicPr>
            <a:picLocks noChangeAspect="1"/>
          </p:cNvPicPr>
          <p:nvPr/>
        </p:nvPicPr>
        <p:blipFill>
          <a:blip r:embed="rId2"/>
          <a:stretch>
            <a:fillRect/>
          </a:stretch>
        </p:blipFill>
        <p:spPr>
          <a:xfrm>
            <a:off x="10390619" y="6391225"/>
            <a:ext cx="1647567" cy="373034"/>
          </a:xfrm>
          <a:prstGeom prst="rect">
            <a:avLst/>
          </a:prstGeom>
          <a:ln w="12700">
            <a:miter lim="400000"/>
          </a:ln>
        </p:spPr>
      </p:pic>
      <p:pic>
        <p:nvPicPr>
          <p:cNvPr id="6" name="Arizona logo.jpg" descr="Arizona logo.jpg">
            <a:extLst>
              <a:ext uri="{FF2B5EF4-FFF2-40B4-BE49-F238E27FC236}">
                <a16:creationId xmlns:a16="http://schemas.microsoft.com/office/drawing/2014/main" id="{09360C07-9015-8344-A6FF-660FDC7A9032}"/>
              </a:ext>
            </a:extLst>
          </p:cNvPr>
          <p:cNvPicPr>
            <a:picLocks noChangeAspect="1"/>
          </p:cNvPicPr>
          <p:nvPr/>
        </p:nvPicPr>
        <p:blipFill>
          <a:blip r:embed="rId3"/>
          <a:stretch>
            <a:fillRect/>
          </a:stretch>
        </p:blipFill>
        <p:spPr>
          <a:xfrm>
            <a:off x="8440621" y="6382258"/>
            <a:ext cx="1728663" cy="410306"/>
          </a:xfrm>
          <a:prstGeom prst="rect">
            <a:avLst/>
          </a:prstGeom>
          <a:ln w="12700">
            <a:miter lim="400000"/>
          </a:ln>
        </p:spPr>
      </p:pic>
      <p:sp>
        <p:nvSpPr>
          <p:cNvPr id="2" name="TextBox 1">
            <a:extLst>
              <a:ext uri="{FF2B5EF4-FFF2-40B4-BE49-F238E27FC236}">
                <a16:creationId xmlns:a16="http://schemas.microsoft.com/office/drawing/2014/main" id="{09C03051-79A5-2043-BA79-CBE2EBF1F0F3}"/>
              </a:ext>
            </a:extLst>
          </p:cNvPr>
          <p:cNvSpPr txBox="1"/>
          <p:nvPr/>
        </p:nvSpPr>
        <p:spPr>
          <a:xfrm>
            <a:off x="1524000" y="2097866"/>
            <a:ext cx="9029206" cy="3970318"/>
          </a:xfrm>
          <a:prstGeom prst="rect">
            <a:avLst/>
          </a:prstGeom>
          <a:solidFill>
            <a:schemeClr val="tx2">
              <a:lumMod val="20000"/>
              <a:lumOff val="80000"/>
            </a:schemeClr>
          </a:solidFill>
        </p:spPr>
        <p:txBody>
          <a:bodyPr wrap="square" rtlCol="0">
            <a:spAutoFit/>
          </a:bodyPr>
          <a:lstStyle/>
          <a:p>
            <a:r>
              <a:rPr lang="en-US" dirty="0"/>
              <a:t>library(ISLR)</a:t>
            </a:r>
          </a:p>
          <a:p>
            <a:r>
              <a:rPr lang="en-US" dirty="0"/>
              <a:t>print(head(College, 2))</a:t>
            </a:r>
          </a:p>
          <a:p>
            <a:r>
              <a:rPr lang="en-US" dirty="0"/>
              <a:t> </a:t>
            </a:r>
          </a:p>
          <a:p>
            <a:r>
              <a:rPr lang="en-US" dirty="0"/>
              <a:t>			        Private   Apps  Accept  Enroll  Top10perc</a:t>
            </a:r>
          </a:p>
          <a:p>
            <a:r>
              <a:rPr lang="en-US" dirty="0"/>
              <a:t>Abilene Christian University     Yes       1660   1232      721        23</a:t>
            </a:r>
          </a:p>
          <a:p>
            <a:r>
              <a:rPr lang="en-US" dirty="0"/>
              <a:t>Adelphi University                     Yes       2186   1924      512        16</a:t>
            </a:r>
          </a:p>
          <a:p>
            <a:r>
              <a:rPr lang="en-US" dirty="0"/>
              <a:t>                             	Top25perc </a:t>
            </a:r>
            <a:r>
              <a:rPr lang="en-US" dirty="0" err="1"/>
              <a:t>F.Undergrad</a:t>
            </a:r>
            <a:r>
              <a:rPr lang="en-US" dirty="0"/>
              <a:t> </a:t>
            </a:r>
            <a:r>
              <a:rPr lang="en-US" dirty="0" err="1"/>
              <a:t>P.Undergrad</a:t>
            </a:r>
            <a:r>
              <a:rPr lang="en-US" dirty="0"/>
              <a:t> Outstate</a:t>
            </a:r>
          </a:p>
          <a:p>
            <a:r>
              <a:rPr lang="en-US" dirty="0"/>
              <a:t>Abilene Christian University        52        2885         537                7440</a:t>
            </a:r>
          </a:p>
          <a:p>
            <a:r>
              <a:rPr lang="en-US" dirty="0"/>
              <a:t>Adelphi University                        29        2683       1227              12280</a:t>
            </a:r>
          </a:p>
          <a:p>
            <a:r>
              <a:rPr lang="en-US" dirty="0"/>
              <a:t>                                               </a:t>
            </a:r>
            <a:r>
              <a:rPr lang="en-US" dirty="0" err="1"/>
              <a:t>Room.Board</a:t>
            </a:r>
            <a:r>
              <a:rPr lang="en-US" dirty="0"/>
              <a:t> Books Personal PhD Terminal</a:t>
            </a:r>
          </a:p>
          <a:p>
            <a:r>
              <a:rPr lang="en-US" dirty="0"/>
              <a:t>Abilene Christian University       3300       450     2200        70       78</a:t>
            </a:r>
          </a:p>
          <a:p>
            <a:r>
              <a:rPr lang="en-US" dirty="0"/>
              <a:t>Adelphi University                       6450       750     1500        29       30</a:t>
            </a:r>
          </a:p>
          <a:p>
            <a:r>
              <a:rPr lang="en-US" dirty="0"/>
              <a:t>                             </a:t>
            </a:r>
            <a:r>
              <a:rPr lang="en-US" dirty="0" err="1"/>
              <a:t>S.F.Ratio</a:t>
            </a:r>
            <a:r>
              <a:rPr lang="en-US" dirty="0"/>
              <a:t> </a:t>
            </a:r>
            <a:r>
              <a:rPr lang="en-US" dirty="0" err="1"/>
              <a:t>perc.alumni</a:t>
            </a:r>
            <a:r>
              <a:rPr lang="en-US" dirty="0"/>
              <a:t> Expend </a:t>
            </a:r>
            <a:r>
              <a:rPr lang="en-US" dirty="0" err="1"/>
              <a:t>Grad.Rate</a:t>
            </a:r>
            <a:endParaRPr lang="en-US" dirty="0"/>
          </a:p>
          <a:p>
            <a:endParaRPr lang="en-US" dirty="0"/>
          </a:p>
        </p:txBody>
      </p:sp>
      <p:sp>
        <p:nvSpPr>
          <p:cNvPr id="3" name="Rectangle 2">
            <a:extLst>
              <a:ext uri="{FF2B5EF4-FFF2-40B4-BE49-F238E27FC236}">
                <a16:creationId xmlns:a16="http://schemas.microsoft.com/office/drawing/2014/main" id="{39AD635B-621F-D647-9FA2-775CA095192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74B42AE5-453D-9D43-84D8-BE629100E7F0}"/>
              </a:ext>
            </a:extLst>
          </p:cNvPr>
          <p:cNvSpPr/>
          <p:nvPr/>
        </p:nvSpPr>
        <p:spPr>
          <a:xfrm>
            <a:off x="419100" y="8955405"/>
            <a:ext cx="6004560" cy="37433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29414611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Hypotheses (cont.)"/>
          <p:cNvSpPr txBox="1">
            <a:spLocks noGrp="1"/>
          </p:cNvSpPr>
          <p:nvPr>
            <p:ph type="title" idx="4294967295"/>
          </p:nvPr>
        </p:nvSpPr>
        <p:spPr>
          <a:xfrm>
            <a:off x="1524000" y="0"/>
            <a:ext cx="9144000" cy="710761"/>
          </a:xfrm>
          <a:prstGeom prst="rect">
            <a:avLst/>
          </a:prstGeom>
          <a:solidFill>
            <a:srgbClr val="D5D5EF"/>
          </a:solidFill>
        </p:spPr>
        <p:txBody>
          <a:bodyPr>
            <a:normAutofit/>
          </a:bodyPr>
          <a:lstStyle>
            <a:lvl1pPr indent="228600" algn="l">
              <a:defRPr sz="4000">
                <a:latin typeface="Calibri"/>
                <a:ea typeface="Calibri"/>
                <a:cs typeface="Calibri"/>
                <a:sym typeface="Calibri"/>
              </a:defRPr>
            </a:lvl1pPr>
          </a:lstStyle>
          <a:p>
            <a:r>
              <a:rPr lang="en-US" dirty="0">
                <a:latin typeface="Calibri" panose="020F0502020204030204" pitchFamily="34" charset="0"/>
                <a:cs typeface="Calibri" panose="020F0502020204030204" pitchFamily="34" charset="0"/>
              </a:rPr>
              <a:t>Exercise: Neural Network</a:t>
            </a:r>
            <a:endParaRPr dirty="0"/>
          </a:p>
        </p:txBody>
      </p:sp>
      <p:sp>
        <p:nvSpPr>
          <p:cNvPr id="293" name="Hypothesis 3: direct influence and network size…"/>
          <p:cNvSpPr txBox="1">
            <a:spLocks noGrp="1"/>
          </p:cNvSpPr>
          <p:nvPr>
            <p:ph type="body" sz="half" idx="4294967295"/>
          </p:nvPr>
        </p:nvSpPr>
        <p:spPr>
          <a:xfrm>
            <a:off x="1524000" y="1004060"/>
            <a:ext cx="9144000" cy="2356619"/>
          </a:xfrm>
          <a:prstGeom prst="rect">
            <a:avLst/>
          </a:prstGeom>
        </p:spPr>
        <p:txBody>
          <a:bodyPr anchor="t">
            <a:noAutofit/>
          </a:bodyPr>
          <a:lstStyle/>
          <a:p>
            <a:pPr marL="0" indent="0">
              <a:buNone/>
            </a:pPr>
            <a:r>
              <a:rPr lang="en-US" sz="2000" dirty="0">
                <a:latin typeface="Calibri" panose="020F0502020204030204" pitchFamily="34" charset="0"/>
                <a:cs typeface="Calibri" panose="020F0502020204030204" pitchFamily="34" charset="0"/>
              </a:rPr>
              <a:t>Preprocessing</a:t>
            </a:r>
          </a:p>
          <a:p>
            <a:pPr marL="0" indent="0">
              <a:buNone/>
            </a:pPr>
            <a:r>
              <a:rPr lang="en-US" sz="2000" dirty="0">
                <a:latin typeface="Calibri" panose="020F0502020204030204" pitchFamily="34" charset="0"/>
                <a:cs typeface="Calibri" panose="020F0502020204030204" pitchFamily="34" charset="0"/>
              </a:rPr>
              <a:t>It is important to normalize data before training a neural network on it. The neural network may have difficulty converging before the maximum number of iterations allowed if the data is not normalized. There are a lot of different methods for normalization of data.</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Normally it is better to scale the data from 0 to 1, or -1 to 1. We can specify the center and scale as additional arguments in the scale() function. For example:</a:t>
            </a:r>
          </a:p>
          <a:p>
            <a:pPr marL="0" indent="0">
              <a:buNone/>
            </a:pPr>
            <a:br>
              <a:rPr lang="en-US" sz="2000" dirty="0">
                <a:latin typeface="Calibri" panose="020F0502020204030204" pitchFamily="34" charset="0"/>
                <a:cs typeface="Calibri" panose="020F0502020204030204" pitchFamily="34" charset="0"/>
              </a:rPr>
            </a:br>
            <a:endParaRPr lang="en-US" sz="2000" dirty="0">
              <a:latin typeface="Calibri" panose="020F0502020204030204" pitchFamily="34" charset="0"/>
              <a:cs typeface="Calibri" panose="020F0502020204030204" pitchFamily="34" charset="0"/>
            </a:endParaRPr>
          </a:p>
        </p:txBody>
      </p:sp>
      <p:sp>
        <p:nvSpPr>
          <p:cNvPr id="294" name="11"/>
          <p:cNvSpPr txBox="1"/>
          <p:nvPr/>
        </p:nvSpPr>
        <p:spPr>
          <a:xfrm>
            <a:off x="10318419" y="6561700"/>
            <a:ext cx="72200" cy="461729"/>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800">
                <a:latin typeface="Calibri"/>
                <a:ea typeface="Calibri"/>
                <a:cs typeface="Calibri"/>
                <a:sym typeface="Calibri"/>
              </a:defRPr>
            </a:lvl1pPr>
          </a:lstStyle>
          <a:p>
            <a:endParaRPr lang="en-US" sz="1266" dirty="0"/>
          </a:p>
          <a:p>
            <a:endParaRPr sz="1266" dirty="0"/>
          </a:p>
        </p:txBody>
      </p:sp>
      <p:pic>
        <p:nvPicPr>
          <p:cNvPr id="5" name="eller.gif" descr="eller.gif">
            <a:extLst>
              <a:ext uri="{FF2B5EF4-FFF2-40B4-BE49-F238E27FC236}">
                <a16:creationId xmlns:a16="http://schemas.microsoft.com/office/drawing/2014/main" id="{DE00D1F3-91C6-B347-80CD-78DAD1F2FF8D}"/>
              </a:ext>
            </a:extLst>
          </p:cNvPr>
          <p:cNvPicPr>
            <a:picLocks noChangeAspect="1"/>
          </p:cNvPicPr>
          <p:nvPr/>
        </p:nvPicPr>
        <p:blipFill>
          <a:blip r:embed="rId2"/>
          <a:stretch>
            <a:fillRect/>
          </a:stretch>
        </p:blipFill>
        <p:spPr>
          <a:xfrm>
            <a:off x="10390619" y="6391225"/>
            <a:ext cx="1647567" cy="373034"/>
          </a:xfrm>
          <a:prstGeom prst="rect">
            <a:avLst/>
          </a:prstGeom>
          <a:ln w="12700">
            <a:miter lim="400000"/>
          </a:ln>
        </p:spPr>
      </p:pic>
      <p:pic>
        <p:nvPicPr>
          <p:cNvPr id="6" name="Arizona logo.jpg" descr="Arizona logo.jpg">
            <a:extLst>
              <a:ext uri="{FF2B5EF4-FFF2-40B4-BE49-F238E27FC236}">
                <a16:creationId xmlns:a16="http://schemas.microsoft.com/office/drawing/2014/main" id="{09360C07-9015-8344-A6FF-660FDC7A9032}"/>
              </a:ext>
            </a:extLst>
          </p:cNvPr>
          <p:cNvPicPr>
            <a:picLocks noChangeAspect="1"/>
          </p:cNvPicPr>
          <p:nvPr/>
        </p:nvPicPr>
        <p:blipFill>
          <a:blip r:embed="rId3"/>
          <a:stretch>
            <a:fillRect/>
          </a:stretch>
        </p:blipFill>
        <p:spPr>
          <a:xfrm>
            <a:off x="8440621" y="6382258"/>
            <a:ext cx="1728663" cy="410306"/>
          </a:xfrm>
          <a:prstGeom prst="rect">
            <a:avLst/>
          </a:prstGeom>
          <a:ln w="12700">
            <a:miter lim="400000"/>
          </a:ln>
        </p:spPr>
      </p:pic>
      <p:sp>
        <p:nvSpPr>
          <p:cNvPr id="2" name="TextBox 1">
            <a:extLst>
              <a:ext uri="{FF2B5EF4-FFF2-40B4-BE49-F238E27FC236}">
                <a16:creationId xmlns:a16="http://schemas.microsoft.com/office/drawing/2014/main" id="{09C03051-79A5-2043-BA79-CBE2EBF1F0F3}"/>
              </a:ext>
            </a:extLst>
          </p:cNvPr>
          <p:cNvSpPr txBox="1"/>
          <p:nvPr/>
        </p:nvSpPr>
        <p:spPr>
          <a:xfrm>
            <a:off x="1524000" y="3531116"/>
            <a:ext cx="9029206" cy="2031325"/>
          </a:xfrm>
          <a:prstGeom prst="rect">
            <a:avLst/>
          </a:prstGeom>
          <a:solidFill>
            <a:schemeClr val="tx2">
              <a:lumMod val="20000"/>
              <a:lumOff val="80000"/>
            </a:schemeClr>
          </a:solidFill>
        </p:spPr>
        <p:txBody>
          <a:bodyPr wrap="square" rtlCol="0">
            <a:spAutoFit/>
          </a:bodyPr>
          <a:lstStyle/>
          <a:p>
            <a:r>
              <a:rPr lang="en-US" i="1" dirty="0"/>
              <a:t># Create Vector of Column Max and Min Values</a:t>
            </a:r>
            <a:endParaRPr lang="en-US" dirty="0"/>
          </a:p>
          <a:p>
            <a:r>
              <a:rPr lang="en-US" dirty="0" err="1"/>
              <a:t>maxs</a:t>
            </a:r>
            <a:r>
              <a:rPr lang="en-US" dirty="0"/>
              <a:t> &lt;- apply(College[,2:18], 2, max)</a:t>
            </a:r>
          </a:p>
          <a:p>
            <a:r>
              <a:rPr lang="en-US" dirty="0"/>
              <a:t>mins &lt;- apply(College[,2:18], 2, min)</a:t>
            </a:r>
          </a:p>
          <a:p>
            <a:r>
              <a:rPr lang="en-US" i="1" dirty="0"/>
              <a:t> </a:t>
            </a:r>
            <a:endParaRPr lang="en-US" dirty="0"/>
          </a:p>
          <a:p>
            <a:r>
              <a:rPr lang="en-US" i="1" dirty="0"/>
              <a:t># Use scale() and convert the resulting matrix to a data frame</a:t>
            </a:r>
            <a:endParaRPr lang="en-US" dirty="0"/>
          </a:p>
          <a:p>
            <a:r>
              <a:rPr lang="it-IT" dirty="0" err="1"/>
              <a:t>scaled.data</a:t>
            </a:r>
            <a:r>
              <a:rPr lang="it-IT" dirty="0"/>
              <a:t> &lt;- </a:t>
            </a:r>
            <a:r>
              <a:rPr lang="it-IT" dirty="0" err="1"/>
              <a:t>as.data.frame</a:t>
            </a:r>
            <a:r>
              <a:rPr lang="it-IT" dirty="0"/>
              <a:t>(scale(College[,2:18], center = </a:t>
            </a:r>
            <a:r>
              <a:rPr lang="it-IT" dirty="0" err="1"/>
              <a:t>mins</a:t>
            </a:r>
            <a:r>
              <a:rPr lang="it-IT" dirty="0"/>
              <a:t>, </a:t>
            </a:r>
            <a:endParaRPr lang="en-US" dirty="0"/>
          </a:p>
          <a:p>
            <a:r>
              <a:rPr lang="it-IT" b="1" dirty="0"/>
              <a:t>                             </a:t>
            </a:r>
            <a:r>
              <a:rPr lang="en-US" dirty="0"/>
              <a:t>scale = </a:t>
            </a:r>
            <a:r>
              <a:rPr lang="en-US" dirty="0" err="1"/>
              <a:t>maxs</a:t>
            </a:r>
            <a:r>
              <a:rPr lang="en-US" dirty="0"/>
              <a:t> - mins))</a:t>
            </a:r>
          </a:p>
        </p:txBody>
      </p:sp>
      <p:sp>
        <p:nvSpPr>
          <p:cNvPr id="3" name="Rectangle 2">
            <a:extLst>
              <a:ext uri="{FF2B5EF4-FFF2-40B4-BE49-F238E27FC236}">
                <a16:creationId xmlns:a16="http://schemas.microsoft.com/office/drawing/2014/main" id="{39AD635B-621F-D647-9FA2-775CA095192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74B42AE5-453D-9D43-84D8-BE629100E7F0}"/>
              </a:ext>
            </a:extLst>
          </p:cNvPr>
          <p:cNvSpPr/>
          <p:nvPr/>
        </p:nvSpPr>
        <p:spPr>
          <a:xfrm>
            <a:off x="419100" y="8955405"/>
            <a:ext cx="6004560" cy="37433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1072618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C03051-79A5-2043-BA79-CBE2EBF1F0F3}"/>
              </a:ext>
            </a:extLst>
          </p:cNvPr>
          <p:cNvSpPr txBox="1"/>
          <p:nvPr/>
        </p:nvSpPr>
        <p:spPr>
          <a:xfrm>
            <a:off x="1524000" y="1430241"/>
            <a:ext cx="9029206" cy="5078313"/>
          </a:xfrm>
          <a:prstGeom prst="rect">
            <a:avLst/>
          </a:prstGeom>
          <a:solidFill>
            <a:schemeClr val="tx2">
              <a:lumMod val="20000"/>
              <a:lumOff val="80000"/>
            </a:schemeClr>
          </a:solidFill>
        </p:spPr>
        <p:txBody>
          <a:bodyPr wrap="square" rtlCol="0">
            <a:spAutoFit/>
          </a:bodyPr>
          <a:lstStyle/>
          <a:p>
            <a:r>
              <a:rPr lang="en-US" i="1" dirty="0"/>
              <a:t># Check out results</a:t>
            </a:r>
            <a:endParaRPr lang="en-US" dirty="0"/>
          </a:p>
          <a:p>
            <a:r>
              <a:rPr lang="en-US" dirty="0"/>
              <a:t>print(head(scaled.data,2))</a:t>
            </a:r>
          </a:p>
          <a:p>
            <a:r>
              <a:rPr lang="en-US" dirty="0"/>
              <a:t> </a:t>
            </a:r>
          </a:p>
          <a:p>
            <a:r>
              <a:rPr lang="en-US" dirty="0"/>
              <a:t>                                      	    Apps   	     Accept 	       Enroll</a:t>
            </a:r>
          </a:p>
          <a:p>
            <a:r>
              <a:rPr lang="en-US" dirty="0"/>
              <a:t>Abilene Christian University 0.03288692646 0.04417701272 0.10791253736</a:t>
            </a:r>
          </a:p>
          <a:p>
            <a:r>
              <a:rPr lang="en-US" dirty="0"/>
              <a:t>Adelphi University                 0.04384229271 0.07053088583 0.07503539405</a:t>
            </a:r>
          </a:p>
          <a:p>
            <a:r>
              <a:rPr lang="en-US" dirty="0"/>
              <a:t>                              	  Top10perc    Top25perc   </a:t>
            </a:r>
            <a:r>
              <a:rPr lang="en-US" dirty="0" err="1"/>
              <a:t>F.Undergrad</a:t>
            </a:r>
            <a:endParaRPr lang="en-US" dirty="0"/>
          </a:p>
          <a:p>
            <a:r>
              <a:rPr lang="en-US" dirty="0"/>
              <a:t>Abilene Christian University 0.2315789474 0.4725274725 0.08716353479</a:t>
            </a:r>
          </a:p>
          <a:p>
            <a:r>
              <a:rPr lang="en-US" dirty="0"/>
              <a:t>Adelphi University                 0.1578947368 0.2197802198 0.08075165058</a:t>
            </a:r>
          </a:p>
          <a:p>
            <a:r>
              <a:rPr lang="en-US" dirty="0"/>
              <a:t>                          		     </a:t>
            </a:r>
            <a:r>
              <a:rPr lang="en-US" dirty="0" err="1"/>
              <a:t>P.Undergrad</a:t>
            </a:r>
            <a:r>
              <a:rPr lang="en-US" dirty="0"/>
              <a:t>     Outstate   </a:t>
            </a:r>
            <a:r>
              <a:rPr lang="en-US" dirty="0" err="1"/>
              <a:t>Room.Board</a:t>
            </a:r>
            <a:endParaRPr lang="en-US" dirty="0"/>
          </a:p>
          <a:p>
            <a:r>
              <a:rPr lang="en-US" dirty="0"/>
              <a:t>Abilene Christian University 0.02454774445 0.2634297521 0.2395964691</a:t>
            </a:r>
          </a:p>
          <a:p>
            <a:r>
              <a:rPr lang="en-US" dirty="0"/>
              <a:t>Adelphi University                 0.05614838562 0.5134297521 0.7361286255</a:t>
            </a:r>
          </a:p>
          <a:p>
            <a:r>
              <a:rPr lang="en-US" dirty="0"/>
              <a:t>                                    		Books     Personal          PhD</a:t>
            </a:r>
          </a:p>
          <a:p>
            <a:r>
              <a:rPr lang="en-US" dirty="0"/>
              <a:t>Abilene Christian University 0.1577540107 0.2977099237 0.6526315789</a:t>
            </a:r>
          </a:p>
          <a:p>
            <a:r>
              <a:rPr lang="en-US" dirty="0"/>
              <a:t>Adelphi University                 0.2914438503 0.1908396947 0.2210526316</a:t>
            </a:r>
          </a:p>
          <a:p>
            <a:r>
              <a:rPr lang="en-US" dirty="0"/>
              <a:t>                                  		</a:t>
            </a:r>
            <a:r>
              <a:rPr lang="it-IT" dirty="0"/>
              <a:t>Terminal    </a:t>
            </a:r>
            <a:r>
              <a:rPr lang="it-IT" dirty="0" err="1"/>
              <a:t>S.F.Ratio</a:t>
            </a:r>
            <a:r>
              <a:rPr lang="it-IT" dirty="0"/>
              <a:t>       </a:t>
            </a:r>
            <a:r>
              <a:rPr lang="it-IT" dirty="0" err="1"/>
              <a:t>perc.alumni</a:t>
            </a:r>
            <a:endParaRPr lang="en-US" dirty="0"/>
          </a:p>
          <a:p>
            <a:r>
              <a:rPr lang="it-IT" dirty="0"/>
              <a:t>Abilene Christian </a:t>
            </a:r>
            <a:r>
              <a:rPr lang="it-IT" dirty="0" err="1"/>
              <a:t>University</a:t>
            </a:r>
            <a:r>
              <a:rPr lang="it-IT" dirty="0"/>
              <a:t> 0.71052631579 0.4182305630      0.1875</a:t>
            </a:r>
            <a:endParaRPr lang="en-US" dirty="0"/>
          </a:p>
          <a:p>
            <a:r>
              <a:rPr lang="en-US" dirty="0"/>
              <a:t>Adelphi University                 0.07894736842 0.2600536193      0.2500</a:t>
            </a:r>
          </a:p>
        </p:txBody>
      </p:sp>
      <p:sp>
        <p:nvSpPr>
          <p:cNvPr id="292" name="Hypotheses (cont.)"/>
          <p:cNvSpPr txBox="1">
            <a:spLocks noGrp="1"/>
          </p:cNvSpPr>
          <p:nvPr>
            <p:ph type="title" idx="4294967295"/>
          </p:nvPr>
        </p:nvSpPr>
        <p:spPr>
          <a:xfrm>
            <a:off x="1524000" y="0"/>
            <a:ext cx="9144000" cy="710761"/>
          </a:xfrm>
          <a:prstGeom prst="rect">
            <a:avLst/>
          </a:prstGeom>
          <a:solidFill>
            <a:srgbClr val="D5D5EF"/>
          </a:solidFill>
        </p:spPr>
        <p:txBody>
          <a:bodyPr>
            <a:normAutofit/>
          </a:bodyPr>
          <a:lstStyle>
            <a:lvl1pPr indent="228600" algn="l">
              <a:defRPr sz="4000">
                <a:latin typeface="Calibri"/>
                <a:ea typeface="Calibri"/>
                <a:cs typeface="Calibri"/>
                <a:sym typeface="Calibri"/>
              </a:defRPr>
            </a:lvl1pPr>
          </a:lstStyle>
          <a:p>
            <a:r>
              <a:rPr lang="en-US" dirty="0">
                <a:latin typeface="Calibri" panose="020F0502020204030204" pitchFamily="34" charset="0"/>
                <a:cs typeface="Calibri" panose="020F0502020204030204" pitchFamily="34" charset="0"/>
              </a:rPr>
              <a:t>Exercise: Neural Network</a:t>
            </a:r>
            <a:endParaRPr dirty="0"/>
          </a:p>
        </p:txBody>
      </p:sp>
      <p:sp>
        <p:nvSpPr>
          <p:cNvPr id="293" name="Hypothesis 3: direct influence and network size…"/>
          <p:cNvSpPr txBox="1">
            <a:spLocks noGrp="1"/>
          </p:cNvSpPr>
          <p:nvPr>
            <p:ph type="body" sz="half" idx="4294967295"/>
          </p:nvPr>
        </p:nvSpPr>
        <p:spPr>
          <a:xfrm>
            <a:off x="1524000" y="1004061"/>
            <a:ext cx="9144000" cy="373034"/>
          </a:xfrm>
          <a:prstGeom prst="rect">
            <a:avLst/>
          </a:prstGeom>
        </p:spPr>
        <p:txBody>
          <a:bodyPr anchor="t">
            <a:noAutofit/>
          </a:bodyPr>
          <a:lstStyle/>
          <a:p>
            <a:pPr marL="0" indent="0">
              <a:buNone/>
            </a:pPr>
            <a:r>
              <a:rPr lang="en-US" sz="2000" dirty="0">
                <a:latin typeface="Calibri" panose="020F0502020204030204" pitchFamily="34" charset="0"/>
                <a:cs typeface="Calibri" panose="020F0502020204030204" pitchFamily="34" charset="0"/>
              </a:rPr>
              <a:t>Preprocessing - continued</a:t>
            </a:r>
          </a:p>
        </p:txBody>
      </p:sp>
      <p:sp>
        <p:nvSpPr>
          <p:cNvPr id="294" name="11"/>
          <p:cNvSpPr txBox="1"/>
          <p:nvPr/>
        </p:nvSpPr>
        <p:spPr>
          <a:xfrm>
            <a:off x="10318419" y="6561700"/>
            <a:ext cx="72200" cy="461729"/>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800">
                <a:latin typeface="Calibri"/>
                <a:ea typeface="Calibri"/>
                <a:cs typeface="Calibri"/>
                <a:sym typeface="Calibri"/>
              </a:defRPr>
            </a:lvl1pPr>
          </a:lstStyle>
          <a:p>
            <a:endParaRPr lang="en-US" sz="1266" dirty="0"/>
          </a:p>
          <a:p>
            <a:endParaRPr sz="1266" dirty="0"/>
          </a:p>
        </p:txBody>
      </p:sp>
      <p:pic>
        <p:nvPicPr>
          <p:cNvPr id="5" name="eller.gif" descr="eller.gif">
            <a:extLst>
              <a:ext uri="{FF2B5EF4-FFF2-40B4-BE49-F238E27FC236}">
                <a16:creationId xmlns:a16="http://schemas.microsoft.com/office/drawing/2014/main" id="{DE00D1F3-91C6-B347-80CD-78DAD1F2FF8D}"/>
              </a:ext>
            </a:extLst>
          </p:cNvPr>
          <p:cNvPicPr>
            <a:picLocks noChangeAspect="1"/>
          </p:cNvPicPr>
          <p:nvPr/>
        </p:nvPicPr>
        <p:blipFill>
          <a:blip r:embed="rId2"/>
          <a:stretch>
            <a:fillRect/>
          </a:stretch>
        </p:blipFill>
        <p:spPr>
          <a:xfrm>
            <a:off x="10390619" y="6391225"/>
            <a:ext cx="1647567" cy="373034"/>
          </a:xfrm>
          <a:prstGeom prst="rect">
            <a:avLst/>
          </a:prstGeom>
          <a:ln w="12700">
            <a:miter lim="400000"/>
          </a:ln>
        </p:spPr>
      </p:pic>
      <p:pic>
        <p:nvPicPr>
          <p:cNvPr id="6" name="Arizona logo.jpg" descr="Arizona logo.jpg">
            <a:extLst>
              <a:ext uri="{FF2B5EF4-FFF2-40B4-BE49-F238E27FC236}">
                <a16:creationId xmlns:a16="http://schemas.microsoft.com/office/drawing/2014/main" id="{09360C07-9015-8344-A6FF-660FDC7A9032}"/>
              </a:ext>
            </a:extLst>
          </p:cNvPr>
          <p:cNvPicPr>
            <a:picLocks noChangeAspect="1"/>
          </p:cNvPicPr>
          <p:nvPr/>
        </p:nvPicPr>
        <p:blipFill>
          <a:blip r:embed="rId3"/>
          <a:stretch>
            <a:fillRect/>
          </a:stretch>
        </p:blipFill>
        <p:spPr>
          <a:xfrm>
            <a:off x="8440621" y="6382258"/>
            <a:ext cx="1728663" cy="410306"/>
          </a:xfrm>
          <a:prstGeom prst="rect">
            <a:avLst/>
          </a:prstGeom>
          <a:ln w="12700">
            <a:miter lim="400000"/>
          </a:ln>
        </p:spPr>
      </p:pic>
      <p:sp>
        <p:nvSpPr>
          <p:cNvPr id="3" name="Rectangle 2">
            <a:extLst>
              <a:ext uri="{FF2B5EF4-FFF2-40B4-BE49-F238E27FC236}">
                <a16:creationId xmlns:a16="http://schemas.microsoft.com/office/drawing/2014/main" id="{39AD635B-621F-D647-9FA2-775CA095192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74B42AE5-453D-9D43-84D8-BE629100E7F0}"/>
              </a:ext>
            </a:extLst>
          </p:cNvPr>
          <p:cNvSpPr/>
          <p:nvPr/>
        </p:nvSpPr>
        <p:spPr>
          <a:xfrm>
            <a:off x="419100" y="8955405"/>
            <a:ext cx="6004560" cy="37433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5404011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Hypotheses (cont.)"/>
          <p:cNvSpPr txBox="1">
            <a:spLocks noGrp="1"/>
          </p:cNvSpPr>
          <p:nvPr>
            <p:ph type="title" idx="4294967295"/>
          </p:nvPr>
        </p:nvSpPr>
        <p:spPr>
          <a:xfrm>
            <a:off x="1524000" y="0"/>
            <a:ext cx="9144000" cy="710761"/>
          </a:xfrm>
          <a:prstGeom prst="rect">
            <a:avLst/>
          </a:prstGeom>
          <a:solidFill>
            <a:srgbClr val="D5D5EF"/>
          </a:solidFill>
        </p:spPr>
        <p:txBody>
          <a:bodyPr>
            <a:normAutofit/>
          </a:bodyPr>
          <a:lstStyle>
            <a:lvl1pPr indent="228600" algn="l">
              <a:defRPr sz="4000">
                <a:latin typeface="Calibri"/>
                <a:ea typeface="Calibri"/>
                <a:cs typeface="Calibri"/>
                <a:sym typeface="Calibri"/>
              </a:defRPr>
            </a:lvl1pPr>
          </a:lstStyle>
          <a:p>
            <a:r>
              <a:rPr lang="en-US" dirty="0">
                <a:latin typeface="Calibri" panose="020F0502020204030204" pitchFamily="34" charset="0"/>
                <a:cs typeface="Calibri" panose="020F0502020204030204" pitchFamily="34" charset="0"/>
              </a:rPr>
              <a:t>Exercise: Neural Network</a:t>
            </a:r>
            <a:endParaRPr dirty="0"/>
          </a:p>
        </p:txBody>
      </p:sp>
      <p:sp>
        <p:nvSpPr>
          <p:cNvPr id="293" name="Hypothesis 3: direct influence and network size…"/>
          <p:cNvSpPr txBox="1">
            <a:spLocks noGrp="1"/>
          </p:cNvSpPr>
          <p:nvPr>
            <p:ph type="body" sz="half" idx="4294967295"/>
          </p:nvPr>
        </p:nvSpPr>
        <p:spPr>
          <a:xfrm>
            <a:off x="1523999" y="1004060"/>
            <a:ext cx="9401299" cy="1707239"/>
          </a:xfrm>
          <a:prstGeom prst="rect">
            <a:avLst/>
          </a:prstGeom>
        </p:spPr>
        <p:txBody>
          <a:bodyPr anchor="t">
            <a:noAutofit/>
          </a:bodyPr>
          <a:lstStyle/>
          <a:p>
            <a:pPr marL="0" indent="0">
              <a:buNone/>
            </a:pPr>
            <a:r>
              <a:rPr lang="en-US" sz="2000" dirty="0">
                <a:latin typeface="Calibri" panose="020F0502020204030204" pitchFamily="34" charset="0"/>
                <a:cs typeface="Calibri" panose="020F0502020204030204" pitchFamily="34" charset="0"/>
              </a:rPr>
              <a:t>Train and Test Split</a:t>
            </a:r>
          </a:p>
          <a:p>
            <a:pPr marL="0" indent="0">
              <a:buNone/>
            </a:pPr>
            <a:r>
              <a:rPr lang="en-US" sz="2000" dirty="0">
                <a:latin typeface="Calibri" panose="020F0502020204030204" pitchFamily="34" charset="0"/>
                <a:cs typeface="Calibri" panose="020F0502020204030204" pitchFamily="34" charset="0"/>
              </a:rPr>
              <a:t>Let us now split our data into a training set and a test set. We will run our neural network on the training set and then see how well it performed on the test set.</a:t>
            </a:r>
          </a:p>
          <a:p>
            <a:pPr marL="0" indent="0">
              <a:buNone/>
            </a:pPr>
            <a:r>
              <a:rPr lang="en-US" sz="2000" dirty="0">
                <a:latin typeface="Calibri" panose="020F0502020204030204" pitchFamily="34" charset="0"/>
                <a:cs typeface="Calibri" panose="020F0502020204030204" pitchFamily="34" charset="0"/>
              </a:rPr>
              <a:t>We will use the </a:t>
            </a:r>
            <a:r>
              <a:rPr lang="en-US" sz="2000" dirty="0" err="1">
                <a:latin typeface="Calibri" panose="020F0502020204030204" pitchFamily="34" charset="0"/>
                <a:cs typeface="Calibri" panose="020F0502020204030204" pitchFamily="34" charset="0"/>
              </a:rPr>
              <a:t>caTools</a:t>
            </a:r>
            <a:r>
              <a:rPr lang="en-US" sz="2000" dirty="0">
                <a:latin typeface="Calibri" panose="020F0502020204030204" pitchFamily="34" charset="0"/>
                <a:cs typeface="Calibri" panose="020F0502020204030204" pitchFamily="34" charset="0"/>
              </a:rPr>
              <a:t> package to randomly split the data into a training set and test set.</a:t>
            </a:r>
          </a:p>
        </p:txBody>
      </p:sp>
      <p:sp>
        <p:nvSpPr>
          <p:cNvPr id="294" name="11"/>
          <p:cNvSpPr txBox="1"/>
          <p:nvPr/>
        </p:nvSpPr>
        <p:spPr>
          <a:xfrm>
            <a:off x="10318419" y="6561700"/>
            <a:ext cx="72200" cy="461729"/>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800">
                <a:latin typeface="Calibri"/>
                <a:ea typeface="Calibri"/>
                <a:cs typeface="Calibri"/>
                <a:sym typeface="Calibri"/>
              </a:defRPr>
            </a:lvl1pPr>
          </a:lstStyle>
          <a:p>
            <a:endParaRPr lang="en-US" sz="1266" dirty="0"/>
          </a:p>
          <a:p>
            <a:endParaRPr sz="1266" dirty="0"/>
          </a:p>
        </p:txBody>
      </p:sp>
      <p:pic>
        <p:nvPicPr>
          <p:cNvPr id="5" name="eller.gif" descr="eller.gif">
            <a:extLst>
              <a:ext uri="{FF2B5EF4-FFF2-40B4-BE49-F238E27FC236}">
                <a16:creationId xmlns:a16="http://schemas.microsoft.com/office/drawing/2014/main" id="{DE00D1F3-91C6-B347-80CD-78DAD1F2FF8D}"/>
              </a:ext>
            </a:extLst>
          </p:cNvPr>
          <p:cNvPicPr>
            <a:picLocks noChangeAspect="1"/>
          </p:cNvPicPr>
          <p:nvPr/>
        </p:nvPicPr>
        <p:blipFill>
          <a:blip r:embed="rId2"/>
          <a:stretch>
            <a:fillRect/>
          </a:stretch>
        </p:blipFill>
        <p:spPr>
          <a:xfrm>
            <a:off x="10390619" y="6391225"/>
            <a:ext cx="1647567" cy="373034"/>
          </a:xfrm>
          <a:prstGeom prst="rect">
            <a:avLst/>
          </a:prstGeom>
          <a:ln w="12700">
            <a:miter lim="400000"/>
          </a:ln>
        </p:spPr>
      </p:pic>
      <p:pic>
        <p:nvPicPr>
          <p:cNvPr id="6" name="Arizona logo.jpg" descr="Arizona logo.jpg">
            <a:extLst>
              <a:ext uri="{FF2B5EF4-FFF2-40B4-BE49-F238E27FC236}">
                <a16:creationId xmlns:a16="http://schemas.microsoft.com/office/drawing/2014/main" id="{09360C07-9015-8344-A6FF-660FDC7A9032}"/>
              </a:ext>
            </a:extLst>
          </p:cNvPr>
          <p:cNvPicPr>
            <a:picLocks noChangeAspect="1"/>
          </p:cNvPicPr>
          <p:nvPr/>
        </p:nvPicPr>
        <p:blipFill>
          <a:blip r:embed="rId3"/>
          <a:stretch>
            <a:fillRect/>
          </a:stretch>
        </p:blipFill>
        <p:spPr>
          <a:xfrm>
            <a:off x="8440621" y="6382258"/>
            <a:ext cx="1728663" cy="410306"/>
          </a:xfrm>
          <a:prstGeom prst="rect">
            <a:avLst/>
          </a:prstGeom>
          <a:ln w="12700">
            <a:miter lim="400000"/>
          </a:ln>
        </p:spPr>
      </p:pic>
      <p:sp>
        <p:nvSpPr>
          <p:cNvPr id="2" name="TextBox 1">
            <a:extLst>
              <a:ext uri="{FF2B5EF4-FFF2-40B4-BE49-F238E27FC236}">
                <a16:creationId xmlns:a16="http://schemas.microsoft.com/office/drawing/2014/main" id="{09C03051-79A5-2043-BA79-CBE2EBF1F0F3}"/>
              </a:ext>
            </a:extLst>
          </p:cNvPr>
          <p:cNvSpPr txBox="1"/>
          <p:nvPr/>
        </p:nvSpPr>
        <p:spPr>
          <a:xfrm>
            <a:off x="1581397" y="2544027"/>
            <a:ext cx="9029206" cy="3693319"/>
          </a:xfrm>
          <a:prstGeom prst="rect">
            <a:avLst/>
          </a:prstGeom>
          <a:solidFill>
            <a:schemeClr val="tx2">
              <a:lumMod val="20000"/>
              <a:lumOff val="80000"/>
            </a:schemeClr>
          </a:solidFill>
        </p:spPr>
        <p:txBody>
          <a:bodyPr wrap="square" rtlCol="0">
            <a:spAutoFit/>
          </a:bodyPr>
          <a:lstStyle/>
          <a:p>
            <a:r>
              <a:rPr lang="en-US" i="1" dirty="0"/>
              <a:t># Convert Private column from Yes/No to 1/0</a:t>
            </a:r>
            <a:endParaRPr lang="en-US" dirty="0"/>
          </a:p>
          <a:p>
            <a:r>
              <a:rPr lang="en-US" dirty="0"/>
              <a:t>Private = </a:t>
            </a:r>
            <a:r>
              <a:rPr lang="en-US" dirty="0" err="1"/>
              <a:t>as.numeric</a:t>
            </a:r>
            <a:r>
              <a:rPr lang="en-US" dirty="0"/>
              <a:t>(</a:t>
            </a:r>
            <a:r>
              <a:rPr lang="en-US" dirty="0" err="1"/>
              <a:t>College$Private</a:t>
            </a:r>
            <a:r>
              <a:rPr lang="en-US" dirty="0"/>
              <a:t>)-1</a:t>
            </a:r>
          </a:p>
          <a:p>
            <a:r>
              <a:rPr lang="en-US" dirty="0"/>
              <a:t>data = </a:t>
            </a:r>
            <a:r>
              <a:rPr lang="en-US" dirty="0" err="1"/>
              <a:t>cbind</a:t>
            </a:r>
            <a:r>
              <a:rPr lang="en-US" dirty="0"/>
              <a:t>(Private, </a:t>
            </a:r>
            <a:r>
              <a:rPr lang="en-US" dirty="0" err="1"/>
              <a:t>scaled.data</a:t>
            </a:r>
            <a:r>
              <a:rPr lang="en-US" dirty="0"/>
              <a:t>)</a:t>
            </a:r>
          </a:p>
          <a:p>
            <a:r>
              <a:rPr lang="en-US" i="1" dirty="0"/>
              <a:t> </a:t>
            </a:r>
            <a:endParaRPr lang="en-US" dirty="0"/>
          </a:p>
          <a:p>
            <a:r>
              <a:rPr lang="en-US" dirty="0"/>
              <a:t>library(</a:t>
            </a:r>
            <a:r>
              <a:rPr lang="en-US" dirty="0" err="1"/>
              <a:t>caTools</a:t>
            </a:r>
            <a:r>
              <a:rPr lang="en-US" dirty="0"/>
              <a:t>)</a:t>
            </a:r>
          </a:p>
          <a:p>
            <a:r>
              <a:rPr lang="en-US" dirty="0" err="1"/>
              <a:t>set.seed</a:t>
            </a:r>
            <a:r>
              <a:rPr lang="en-US" dirty="0"/>
              <a:t>(101)  # sets random numbers</a:t>
            </a:r>
          </a:p>
          <a:p>
            <a:r>
              <a:rPr lang="en-US" dirty="0"/>
              <a:t> </a:t>
            </a:r>
          </a:p>
          <a:p>
            <a:r>
              <a:rPr lang="en-US" i="1" dirty="0"/>
              <a:t># Create Split (any column is fine)</a:t>
            </a:r>
            <a:endParaRPr lang="en-US" dirty="0"/>
          </a:p>
          <a:p>
            <a:r>
              <a:rPr lang="nb-NO" sz="1800" b="1" dirty="0" err="1">
                <a:solidFill>
                  <a:srgbClr val="4F81BD"/>
                </a:solidFill>
                <a:effectLst/>
                <a:latin typeface="Consolas" panose="020B0609020204030204" pitchFamily="49" charset="0"/>
                <a:ea typeface="Cambria" panose="02040503050406030204" pitchFamily="18" charset="0"/>
                <a:cs typeface="Cambria" panose="02040503050406030204" pitchFamily="18" charset="0"/>
              </a:rPr>
              <a:t>split</a:t>
            </a:r>
            <a:r>
              <a:rPr lang="nb-NO" sz="1800" dirty="0">
                <a:effectLst/>
                <a:latin typeface="Consolas" panose="020B0609020204030204" pitchFamily="49" charset="0"/>
                <a:ea typeface="Cambria" panose="02040503050406030204" pitchFamily="18" charset="0"/>
                <a:cs typeface="Cambria" panose="02040503050406030204" pitchFamily="18" charset="0"/>
              </a:rPr>
              <a:t> = </a:t>
            </a:r>
            <a:r>
              <a:rPr lang="nb-NO" sz="1800" b="1" dirty="0" err="1">
                <a:solidFill>
                  <a:srgbClr val="4F81BD"/>
                </a:solidFill>
                <a:effectLst/>
                <a:latin typeface="Consolas" panose="020B0609020204030204" pitchFamily="49" charset="0"/>
                <a:ea typeface="Cambria" panose="02040503050406030204" pitchFamily="18" charset="0"/>
                <a:cs typeface="Cambria" panose="02040503050406030204" pitchFamily="18" charset="0"/>
              </a:rPr>
              <a:t>sample.split</a:t>
            </a:r>
            <a:r>
              <a:rPr lang="nb-NO" sz="1800" dirty="0">
                <a:effectLst/>
                <a:latin typeface="Consolas" panose="020B0609020204030204" pitchFamily="49" charset="0"/>
                <a:ea typeface="Cambria" panose="02040503050406030204" pitchFamily="18" charset="0"/>
                <a:cs typeface="Cambria" panose="02040503050406030204" pitchFamily="18" charset="0"/>
              </a:rPr>
              <a:t>(</a:t>
            </a:r>
            <a:r>
              <a:rPr lang="nb-NO" sz="1800" dirty="0" err="1">
                <a:effectLst/>
                <a:latin typeface="Consolas" panose="020B0609020204030204" pitchFamily="49" charset="0"/>
                <a:ea typeface="Cambria" panose="02040503050406030204" pitchFamily="18" charset="0"/>
                <a:cs typeface="Cambria" panose="02040503050406030204" pitchFamily="18" charset="0"/>
              </a:rPr>
              <a:t>data$Private</a:t>
            </a:r>
            <a:r>
              <a:rPr lang="nb-NO" sz="1800" dirty="0">
                <a:effectLst/>
                <a:latin typeface="Consolas" panose="020B0609020204030204" pitchFamily="49" charset="0"/>
                <a:ea typeface="Cambria" panose="02040503050406030204" pitchFamily="18" charset="0"/>
                <a:cs typeface="Cambria" panose="02040503050406030204" pitchFamily="18" charset="0"/>
              </a:rPr>
              <a:t>, </a:t>
            </a:r>
            <a:r>
              <a:rPr lang="nb-NO" sz="1800" dirty="0" err="1">
                <a:effectLst/>
                <a:latin typeface="Consolas" panose="020B0609020204030204" pitchFamily="49" charset="0"/>
                <a:ea typeface="Cambria" panose="02040503050406030204" pitchFamily="18" charset="0"/>
                <a:cs typeface="Cambria" panose="02040503050406030204" pitchFamily="18" charset="0"/>
              </a:rPr>
              <a:t>SplitRatio</a:t>
            </a:r>
            <a:r>
              <a:rPr lang="nb-NO" sz="1800" dirty="0">
                <a:effectLst/>
                <a:latin typeface="Consolas" panose="020B0609020204030204" pitchFamily="49" charset="0"/>
                <a:ea typeface="Cambria" panose="02040503050406030204" pitchFamily="18" charset="0"/>
                <a:cs typeface="Cambria" panose="02040503050406030204" pitchFamily="18" charset="0"/>
              </a:rPr>
              <a:t> = 0.70)</a:t>
            </a:r>
            <a:endParaRPr lang="en-US" sz="1800" dirty="0">
              <a:effectLst/>
              <a:latin typeface="Cambria" panose="02040503050406030204" pitchFamily="18" charset="0"/>
              <a:ea typeface="Cambria" panose="02040503050406030204" pitchFamily="18" charset="0"/>
              <a:cs typeface="Cambria" panose="02040503050406030204" pitchFamily="18" charset="0"/>
            </a:endParaRPr>
          </a:p>
          <a:p>
            <a:endParaRPr lang="en-US" dirty="0"/>
          </a:p>
          <a:p>
            <a:r>
              <a:rPr lang="en-US" i="1" dirty="0"/>
              <a:t># Split based off split Boolean Vector</a:t>
            </a:r>
            <a:endParaRPr lang="en-US" dirty="0"/>
          </a:p>
          <a:p>
            <a:r>
              <a:rPr lang="en-US" dirty="0"/>
              <a:t>train = subset(data, split == TRUE)</a:t>
            </a:r>
          </a:p>
          <a:p>
            <a:r>
              <a:rPr lang="en-US" dirty="0"/>
              <a:t>test = subset(data, split == FALSE)</a:t>
            </a:r>
          </a:p>
        </p:txBody>
      </p:sp>
      <p:sp>
        <p:nvSpPr>
          <p:cNvPr id="3" name="Rectangle 2">
            <a:extLst>
              <a:ext uri="{FF2B5EF4-FFF2-40B4-BE49-F238E27FC236}">
                <a16:creationId xmlns:a16="http://schemas.microsoft.com/office/drawing/2014/main" id="{39AD635B-621F-D647-9FA2-775CA095192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74B42AE5-453D-9D43-84D8-BE629100E7F0}"/>
              </a:ext>
            </a:extLst>
          </p:cNvPr>
          <p:cNvSpPr/>
          <p:nvPr/>
        </p:nvSpPr>
        <p:spPr>
          <a:xfrm>
            <a:off x="419100" y="8955405"/>
            <a:ext cx="6004560" cy="37433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22395455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Hypotheses (cont.)"/>
          <p:cNvSpPr txBox="1">
            <a:spLocks noGrp="1"/>
          </p:cNvSpPr>
          <p:nvPr>
            <p:ph type="title" idx="4294967295"/>
          </p:nvPr>
        </p:nvSpPr>
        <p:spPr>
          <a:xfrm>
            <a:off x="1524000" y="0"/>
            <a:ext cx="9144000" cy="710761"/>
          </a:xfrm>
          <a:prstGeom prst="rect">
            <a:avLst/>
          </a:prstGeom>
          <a:solidFill>
            <a:srgbClr val="D5D5EF"/>
          </a:solidFill>
        </p:spPr>
        <p:txBody>
          <a:bodyPr>
            <a:normAutofit/>
          </a:bodyPr>
          <a:lstStyle>
            <a:lvl1pPr indent="228600" algn="l">
              <a:defRPr sz="4000">
                <a:latin typeface="Calibri"/>
                <a:ea typeface="Calibri"/>
                <a:cs typeface="Calibri"/>
                <a:sym typeface="Calibri"/>
              </a:defRPr>
            </a:lvl1pPr>
          </a:lstStyle>
          <a:p>
            <a:r>
              <a:rPr lang="en-US" dirty="0">
                <a:latin typeface="Calibri" panose="020F0502020204030204" pitchFamily="34" charset="0"/>
                <a:cs typeface="Calibri" panose="020F0502020204030204" pitchFamily="34" charset="0"/>
              </a:rPr>
              <a:t>Exercise: Neural Network</a:t>
            </a:r>
            <a:endParaRPr dirty="0"/>
          </a:p>
        </p:txBody>
      </p:sp>
      <p:sp>
        <p:nvSpPr>
          <p:cNvPr id="293" name="Hypothesis 3: direct influence and network size…"/>
          <p:cNvSpPr txBox="1">
            <a:spLocks noGrp="1"/>
          </p:cNvSpPr>
          <p:nvPr>
            <p:ph type="body" sz="half" idx="4294967295"/>
          </p:nvPr>
        </p:nvSpPr>
        <p:spPr>
          <a:xfrm>
            <a:off x="1523999" y="1004060"/>
            <a:ext cx="9401299" cy="1707239"/>
          </a:xfrm>
          <a:prstGeom prst="rect">
            <a:avLst/>
          </a:prstGeom>
        </p:spPr>
        <p:txBody>
          <a:bodyPr anchor="t">
            <a:noAutofit/>
          </a:bodyPr>
          <a:lstStyle/>
          <a:p>
            <a:pPr marL="0" indent="0">
              <a:buNone/>
            </a:pPr>
            <a:r>
              <a:rPr lang="en-US" sz="2000" dirty="0">
                <a:latin typeface="Calibri" panose="020F0502020204030204" pitchFamily="34" charset="0"/>
                <a:cs typeface="Calibri" panose="020F0502020204030204" pitchFamily="34" charset="0"/>
              </a:rPr>
              <a:t>Neural Network Function</a:t>
            </a:r>
          </a:p>
          <a:p>
            <a:pPr marL="0" indent="0">
              <a:buNone/>
            </a:pPr>
            <a:r>
              <a:rPr lang="en-US" sz="2000" dirty="0">
                <a:latin typeface="Calibri" panose="020F0502020204030204" pitchFamily="34" charset="0"/>
                <a:cs typeface="Calibri" panose="020F0502020204030204" pitchFamily="34" charset="0"/>
              </a:rPr>
              <a:t>Before we actually call the function, we need to create a formula to insert into the machine learning model. The </a:t>
            </a:r>
            <a:r>
              <a:rPr lang="en-US" sz="2000" dirty="0" err="1">
                <a:latin typeface="Calibri" panose="020F0502020204030204" pitchFamily="34" charset="0"/>
                <a:cs typeface="Calibri" panose="020F0502020204030204" pitchFamily="34" charset="0"/>
              </a:rPr>
              <a:t>neuralnetwork</a:t>
            </a:r>
            <a:r>
              <a:rPr lang="en-US" sz="2000" dirty="0">
                <a:latin typeface="Calibri" panose="020F0502020204030204" pitchFamily="34" charset="0"/>
                <a:cs typeface="Calibri" panose="020F0502020204030204" pitchFamily="34" charset="0"/>
              </a:rPr>
              <a:t>() function won't accept the typical decimal R format for a formula involving all features (e.g. y ~ .). However, we can use a simple script to create the expanded formula and save us some typing:</a:t>
            </a:r>
          </a:p>
          <a:p>
            <a:pPr marL="0" indent="0">
              <a:buNone/>
            </a:pPr>
            <a:endParaRPr lang="en-US" sz="2000" dirty="0">
              <a:latin typeface="Calibri" panose="020F0502020204030204" pitchFamily="34" charset="0"/>
              <a:cs typeface="Calibri" panose="020F0502020204030204" pitchFamily="34" charset="0"/>
            </a:endParaRPr>
          </a:p>
        </p:txBody>
      </p:sp>
      <p:sp>
        <p:nvSpPr>
          <p:cNvPr id="294" name="11"/>
          <p:cNvSpPr txBox="1"/>
          <p:nvPr/>
        </p:nvSpPr>
        <p:spPr>
          <a:xfrm>
            <a:off x="10318419" y="6561700"/>
            <a:ext cx="72200" cy="461729"/>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800">
                <a:latin typeface="Calibri"/>
                <a:ea typeface="Calibri"/>
                <a:cs typeface="Calibri"/>
                <a:sym typeface="Calibri"/>
              </a:defRPr>
            </a:lvl1pPr>
          </a:lstStyle>
          <a:p>
            <a:endParaRPr lang="en-US" sz="1266" dirty="0"/>
          </a:p>
          <a:p>
            <a:endParaRPr sz="1266" dirty="0"/>
          </a:p>
        </p:txBody>
      </p:sp>
      <p:pic>
        <p:nvPicPr>
          <p:cNvPr id="5" name="eller.gif" descr="eller.gif">
            <a:extLst>
              <a:ext uri="{FF2B5EF4-FFF2-40B4-BE49-F238E27FC236}">
                <a16:creationId xmlns:a16="http://schemas.microsoft.com/office/drawing/2014/main" id="{DE00D1F3-91C6-B347-80CD-78DAD1F2FF8D}"/>
              </a:ext>
            </a:extLst>
          </p:cNvPr>
          <p:cNvPicPr>
            <a:picLocks noChangeAspect="1"/>
          </p:cNvPicPr>
          <p:nvPr/>
        </p:nvPicPr>
        <p:blipFill>
          <a:blip r:embed="rId2"/>
          <a:stretch>
            <a:fillRect/>
          </a:stretch>
        </p:blipFill>
        <p:spPr>
          <a:xfrm>
            <a:off x="10390619" y="6391225"/>
            <a:ext cx="1647567" cy="373034"/>
          </a:xfrm>
          <a:prstGeom prst="rect">
            <a:avLst/>
          </a:prstGeom>
          <a:ln w="12700">
            <a:miter lim="400000"/>
          </a:ln>
        </p:spPr>
      </p:pic>
      <p:pic>
        <p:nvPicPr>
          <p:cNvPr id="6" name="Arizona logo.jpg" descr="Arizona logo.jpg">
            <a:extLst>
              <a:ext uri="{FF2B5EF4-FFF2-40B4-BE49-F238E27FC236}">
                <a16:creationId xmlns:a16="http://schemas.microsoft.com/office/drawing/2014/main" id="{09360C07-9015-8344-A6FF-660FDC7A9032}"/>
              </a:ext>
            </a:extLst>
          </p:cNvPr>
          <p:cNvPicPr>
            <a:picLocks noChangeAspect="1"/>
          </p:cNvPicPr>
          <p:nvPr/>
        </p:nvPicPr>
        <p:blipFill>
          <a:blip r:embed="rId3"/>
          <a:stretch>
            <a:fillRect/>
          </a:stretch>
        </p:blipFill>
        <p:spPr>
          <a:xfrm>
            <a:off x="8440621" y="6382258"/>
            <a:ext cx="1728663" cy="410306"/>
          </a:xfrm>
          <a:prstGeom prst="rect">
            <a:avLst/>
          </a:prstGeom>
          <a:ln w="12700">
            <a:miter lim="400000"/>
          </a:ln>
        </p:spPr>
      </p:pic>
      <p:sp>
        <p:nvSpPr>
          <p:cNvPr id="2" name="TextBox 1">
            <a:extLst>
              <a:ext uri="{FF2B5EF4-FFF2-40B4-BE49-F238E27FC236}">
                <a16:creationId xmlns:a16="http://schemas.microsoft.com/office/drawing/2014/main" id="{09C03051-79A5-2043-BA79-CBE2EBF1F0F3}"/>
              </a:ext>
            </a:extLst>
          </p:cNvPr>
          <p:cNvSpPr txBox="1"/>
          <p:nvPr/>
        </p:nvSpPr>
        <p:spPr>
          <a:xfrm>
            <a:off x="1581397" y="2715735"/>
            <a:ext cx="9029206" cy="3693319"/>
          </a:xfrm>
          <a:prstGeom prst="rect">
            <a:avLst/>
          </a:prstGeom>
          <a:solidFill>
            <a:schemeClr val="tx2">
              <a:lumMod val="20000"/>
              <a:lumOff val="80000"/>
            </a:schemeClr>
          </a:solidFill>
        </p:spPr>
        <p:txBody>
          <a:bodyPr wrap="square" rtlCol="0">
            <a:spAutoFit/>
          </a:bodyPr>
          <a:lstStyle/>
          <a:p>
            <a:r>
              <a:rPr lang="en-US" dirty="0"/>
              <a:t>feats &lt;- names(</a:t>
            </a:r>
            <a:r>
              <a:rPr lang="en-US" dirty="0" err="1"/>
              <a:t>scaled.data</a:t>
            </a:r>
            <a:r>
              <a:rPr lang="en-US" dirty="0"/>
              <a:t>)</a:t>
            </a:r>
          </a:p>
          <a:p>
            <a:r>
              <a:rPr lang="en-US" i="1" dirty="0"/>
              <a:t># Concatenate strings</a:t>
            </a:r>
            <a:endParaRPr lang="en-US" dirty="0"/>
          </a:p>
          <a:p>
            <a:r>
              <a:rPr lang="en-US" dirty="0"/>
              <a:t>f &lt;- paste(</a:t>
            </a:r>
            <a:r>
              <a:rPr lang="en-US" dirty="0" err="1"/>
              <a:t>feats,collapse</a:t>
            </a:r>
            <a:r>
              <a:rPr lang="en-US" dirty="0"/>
              <a:t>=' + ')</a:t>
            </a:r>
          </a:p>
          <a:p>
            <a:r>
              <a:rPr lang="nb-NO" dirty="0"/>
              <a:t>f &lt;- </a:t>
            </a:r>
            <a:r>
              <a:rPr lang="nb-NO" dirty="0" err="1"/>
              <a:t>paste</a:t>
            </a:r>
            <a:r>
              <a:rPr lang="nb-NO" dirty="0"/>
              <a:t>('Private ~', f)</a:t>
            </a:r>
            <a:endParaRPr lang="en-US" dirty="0"/>
          </a:p>
          <a:p>
            <a:r>
              <a:rPr lang="en-US" i="1" dirty="0"/>
              <a:t># Convert to formula</a:t>
            </a:r>
            <a:endParaRPr lang="en-US" dirty="0"/>
          </a:p>
          <a:p>
            <a:r>
              <a:rPr lang="en-US" dirty="0"/>
              <a:t>f &lt;- </a:t>
            </a:r>
            <a:r>
              <a:rPr lang="en-US" dirty="0" err="1"/>
              <a:t>as.formula</a:t>
            </a:r>
            <a:r>
              <a:rPr lang="en-US" dirty="0"/>
              <a:t>(f)</a:t>
            </a:r>
          </a:p>
          <a:p>
            <a:r>
              <a:rPr lang="en-US" dirty="0"/>
              <a:t>f</a:t>
            </a:r>
          </a:p>
          <a:p>
            <a:r>
              <a:rPr lang="en-US" dirty="0"/>
              <a:t>## Private ~ Apps + Accept + Enroll + Top10perc + Top25perc + </a:t>
            </a:r>
            <a:r>
              <a:rPr lang="en-US" dirty="0" err="1"/>
              <a:t>F.Undergrad</a:t>
            </a:r>
            <a:r>
              <a:rPr lang="en-US" dirty="0"/>
              <a:t> + </a:t>
            </a:r>
          </a:p>
          <a:p>
            <a:r>
              <a:rPr lang="en-US" dirty="0"/>
              <a:t>##     </a:t>
            </a:r>
            <a:r>
              <a:rPr lang="en-US" dirty="0" err="1"/>
              <a:t>P.Undergrad</a:t>
            </a:r>
            <a:r>
              <a:rPr lang="en-US" dirty="0"/>
              <a:t> + Outstate + </a:t>
            </a:r>
            <a:r>
              <a:rPr lang="en-US" dirty="0" err="1"/>
              <a:t>Room.Board</a:t>
            </a:r>
            <a:r>
              <a:rPr lang="en-US" dirty="0"/>
              <a:t> + Books + Personal + </a:t>
            </a:r>
          </a:p>
          <a:p>
            <a:r>
              <a:rPr lang="en-US" dirty="0"/>
              <a:t>##     PhD + Terminal + </a:t>
            </a:r>
            <a:r>
              <a:rPr lang="en-US" dirty="0" err="1"/>
              <a:t>S.F.Ratio</a:t>
            </a:r>
            <a:r>
              <a:rPr lang="en-US" dirty="0"/>
              <a:t> + </a:t>
            </a:r>
            <a:r>
              <a:rPr lang="en-US" dirty="0" err="1"/>
              <a:t>perc.alumni</a:t>
            </a:r>
            <a:r>
              <a:rPr lang="en-US" dirty="0"/>
              <a:t> + Expend + </a:t>
            </a:r>
            <a:r>
              <a:rPr lang="en-US" dirty="0" err="1"/>
              <a:t>Grad.Rate</a:t>
            </a:r>
            <a:endParaRPr lang="en-US" dirty="0"/>
          </a:p>
          <a:p>
            <a:r>
              <a:rPr lang="en-US" dirty="0"/>
              <a:t>  </a:t>
            </a:r>
          </a:p>
          <a:p>
            <a:r>
              <a:rPr lang="en-US" dirty="0"/>
              <a:t>library(</a:t>
            </a:r>
            <a:r>
              <a:rPr lang="en-US" dirty="0" err="1"/>
              <a:t>neuralnet</a:t>
            </a:r>
            <a:r>
              <a:rPr lang="en-US" dirty="0"/>
              <a:t>)</a:t>
            </a:r>
          </a:p>
          <a:p>
            <a:r>
              <a:rPr lang="en-US" dirty="0" err="1"/>
              <a:t>nn</a:t>
            </a:r>
            <a:r>
              <a:rPr lang="en-US" dirty="0"/>
              <a:t> &lt;- </a:t>
            </a:r>
            <a:r>
              <a:rPr lang="en-US" dirty="0" err="1"/>
              <a:t>neuralnet</a:t>
            </a:r>
            <a:r>
              <a:rPr lang="en-US" dirty="0"/>
              <a:t>(f, train, hidden = c(10,10,10), </a:t>
            </a:r>
            <a:r>
              <a:rPr lang="en-US" dirty="0" err="1"/>
              <a:t>linear.output</a:t>
            </a:r>
            <a:r>
              <a:rPr lang="en-US" dirty="0"/>
              <a:t> = FALSE)</a:t>
            </a:r>
          </a:p>
        </p:txBody>
      </p:sp>
      <p:sp>
        <p:nvSpPr>
          <p:cNvPr id="3" name="Rectangle 2">
            <a:extLst>
              <a:ext uri="{FF2B5EF4-FFF2-40B4-BE49-F238E27FC236}">
                <a16:creationId xmlns:a16="http://schemas.microsoft.com/office/drawing/2014/main" id="{39AD635B-621F-D647-9FA2-775CA095192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74B42AE5-453D-9D43-84D8-BE629100E7F0}"/>
              </a:ext>
            </a:extLst>
          </p:cNvPr>
          <p:cNvSpPr/>
          <p:nvPr/>
        </p:nvSpPr>
        <p:spPr>
          <a:xfrm>
            <a:off x="419100" y="8955405"/>
            <a:ext cx="6004560" cy="37433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40198588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Hypotheses (cont.)"/>
          <p:cNvSpPr txBox="1">
            <a:spLocks noGrp="1"/>
          </p:cNvSpPr>
          <p:nvPr>
            <p:ph type="title" idx="4294967295"/>
          </p:nvPr>
        </p:nvSpPr>
        <p:spPr>
          <a:xfrm>
            <a:off x="1524000" y="0"/>
            <a:ext cx="9144000" cy="710761"/>
          </a:xfrm>
          <a:prstGeom prst="rect">
            <a:avLst/>
          </a:prstGeom>
          <a:solidFill>
            <a:srgbClr val="D5D5EF"/>
          </a:solidFill>
        </p:spPr>
        <p:txBody>
          <a:bodyPr>
            <a:normAutofit/>
          </a:bodyPr>
          <a:lstStyle>
            <a:lvl1pPr indent="228600" algn="l">
              <a:defRPr sz="4000">
                <a:latin typeface="Calibri"/>
                <a:ea typeface="Calibri"/>
                <a:cs typeface="Calibri"/>
                <a:sym typeface="Calibri"/>
              </a:defRPr>
            </a:lvl1pPr>
          </a:lstStyle>
          <a:p>
            <a:r>
              <a:rPr lang="en-US" dirty="0">
                <a:latin typeface="Calibri" panose="020F0502020204030204" pitchFamily="34" charset="0"/>
                <a:cs typeface="Calibri" panose="020F0502020204030204" pitchFamily="34" charset="0"/>
              </a:rPr>
              <a:t>Exercise: Neural Network</a:t>
            </a:r>
            <a:endParaRPr dirty="0"/>
          </a:p>
        </p:txBody>
      </p:sp>
      <p:sp>
        <p:nvSpPr>
          <p:cNvPr id="293" name="Hypothesis 3: direct influence and network size…"/>
          <p:cNvSpPr txBox="1">
            <a:spLocks noGrp="1"/>
          </p:cNvSpPr>
          <p:nvPr>
            <p:ph type="body" sz="half" idx="4294967295"/>
          </p:nvPr>
        </p:nvSpPr>
        <p:spPr>
          <a:xfrm>
            <a:off x="1523999" y="1004061"/>
            <a:ext cx="9401299" cy="1279564"/>
          </a:xfrm>
          <a:prstGeom prst="rect">
            <a:avLst/>
          </a:prstGeom>
        </p:spPr>
        <p:txBody>
          <a:bodyPr anchor="t">
            <a:noAutofit/>
          </a:bodyPr>
          <a:lstStyle/>
          <a:p>
            <a:pPr marL="0" indent="0">
              <a:buNone/>
            </a:pPr>
            <a:r>
              <a:rPr lang="en-US" sz="2000" dirty="0">
                <a:latin typeface="Calibri" panose="020F0502020204030204" pitchFamily="34" charset="0"/>
                <a:cs typeface="Calibri" panose="020F0502020204030204" pitchFamily="34" charset="0"/>
              </a:rPr>
              <a:t>Predictions and Evaluations</a:t>
            </a:r>
          </a:p>
          <a:p>
            <a:pPr marL="0" indent="0">
              <a:buNone/>
            </a:pPr>
            <a:r>
              <a:rPr lang="en-US" sz="2000" dirty="0">
                <a:latin typeface="Calibri" panose="020F0502020204030204" pitchFamily="34" charset="0"/>
                <a:cs typeface="Calibri" panose="020F0502020204030204" pitchFamily="34" charset="0"/>
              </a:rPr>
              <a:t>Now let's see how well we performed! We use the compute() function with the test data (just the features) to create predicted values. This returns a list from which we can call </a:t>
            </a:r>
            <a:r>
              <a:rPr lang="en-US" sz="2000" dirty="0" err="1">
                <a:latin typeface="Calibri" panose="020F0502020204030204" pitchFamily="34" charset="0"/>
                <a:cs typeface="Calibri" panose="020F0502020204030204" pitchFamily="34" charset="0"/>
              </a:rPr>
              <a:t>net.result</a:t>
            </a:r>
            <a:r>
              <a:rPr lang="en-US" sz="2000" dirty="0">
                <a:latin typeface="Calibri" panose="020F0502020204030204" pitchFamily="34" charset="0"/>
                <a:cs typeface="Calibri" panose="020F0502020204030204" pitchFamily="34" charset="0"/>
              </a:rPr>
              <a:t> </a:t>
            </a:r>
          </a:p>
          <a:p>
            <a:pPr marL="0" indent="0">
              <a:buNone/>
            </a:pPr>
            <a:endParaRPr lang="en-US" sz="2000" dirty="0">
              <a:latin typeface="Calibri" panose="020F0502020204030204" pitchFamily="34" charset="0"/>
              <a:cs typeface="Calibri" panose="020F0502020204030204" pitchFamily="34" charset="0"/>
            </a:endParaRPr>
          </a:p>
        </p:txBody>
      </p:sp>
      <p:sp>
        <p:nvSpPr>
          <p:cNvPr id="294" name="11"/>
          <p:cNvSpPr txBox="1"/>
          <p:nvPr/>
        </p:nvSpPr>
        <p:spPr>
          <a:xfrm>
            <a:off x="10318419" y="6561700"/>
            <a:ext cx="72200" cy="461729"/>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800">
                <a:latin typeface="Calibri"/>
                <a:ea typeface="Calibri"/>
                <a:cs typeface="Calibri"/>
                <a:sym typeface="Calibri"/>
              </a:defRPr>
            </a:lvl1pPr>
          </a:lstStyle>
          <a:p>
            <a:endParaRPr lang="en-US" sz="1266" dirty="0"/>
          </a:p>
          <a:p>
            <a:endParaRPr sz="1266" dirty="0"/>
          </a:p>
        </p:txBody>
      </p:sp>
      <p:pic>
        <p:nvPicPr>
          <p:cNvPr id="5" name="eller.gif" descr="eller.gif">
            <a:extLst>
              <a:ext uri="{FF2B5EF4-FFF2-40B4-BE49-F238E27FC236}">
                <a16:creationId xmlns:a16="http://schemas.microsoft.com/office/drawing/2014/main" id="{DE00D1F3-91C6-B347-80CD-78DAD1F2FF8D}"/>
              </a:ext>
            </a:extLst>
          </p:cNvPr>
          <p:cNvPicPr>
            <a:picLocks noChangeAspect="1"/>
          </p:cNvPicPr>
          <p:nvPr/>
        </p:nvPicPr>
        <p:blipFill>
          <a:blip r:embed="rId2"/>
          <a:stretch>
            <a:fillRect/>
          </a:stretch>
        </p:blipFill>
        <p:spPr>
          <a:xfrm>
            <a:off x="10390619" y="6391225"/>
            <a:ext cx="1647567" cy="373034"/>
          </a:xfrm>
          <a:prstGeom prst="rect">
            <a:avLst/>
          </a:prstGeom>
          <a:ln w="12700">
            <a:miter lim="400000"/>
          </a:ln>
        </p:spPr>
      </p:pic>
      <p:pic>
        <p:nvPicPr>
          <p:cNvPr id="6" name="Arizona logo.jpg" descr="Arizona logo.jpg">
            <a:extLst>
              <a:ext uri="{FF2B5EF4-FFF2-40B4-BE49-F238E27FC236}">
                <a16:creationId xmlns:a16="http://schemas.microsoft.com/office/drawing/2014/main" id="{09360C07-9015-8344-A6FF-660FDC7A9032}"/>
              </a:ext>
            </a:extLst>
          </p:cNvPr>
          <p:cNvPicPr>
            <a:picLocks noChangeAspect="1"/>
          </p:cNvPicPr>
          <p:nvPr/>
        </p:nvPicPr>
        <p:blipFill>
          <a:blip r:embed="rId3"/>
          <a:stretch>
            <a:fillRect/>
          </a:stretch>
        </p:blipFill>
        <p:spPr>
          <a:xfrm>
            <a:off x="8440621" y="6382258"/>
            <a:ext cx="1728663" cy="410306"/>
          </a:xfrm>
          <a:prstGeom prst="rect">
            <a:avLst/>
          </a:prstGeom>
          <a:ln w="12700">
            <a:miter lim="400000"/>
          </a:ln>
        </p:spPr>
      </p:pic>
      <p:sp>
        <p:nvSpPr>
          <p:cNvPr id="2" name="TextBox 1">
            <a:extLst>
              <a:ext uri="{FF2B5EF4-FFF2-40B4-BE49-F238E27FC236}">
                <a16:creationId xmlns:a16="http://schemas.microsoft.com/office/drawing/2014/main" id="{09C03051-79A5-2043-BA79-CBE2EBF1F0F3}"/>
              </a:ext>
            </a:extLst>
          </p:cNvPr>
          <p:cNvSpPr txBox="1"/>
          <p:nvPr/>
        </p:nvSpPr>
        <p:spPr>
          <a:xfrm>
            <a:off x="1523999" y="2714502"/>
            <a:ext cx="9029206" cy="3416320"/>
          </a:xfrm>
          <a:prstGeom prst="rect">
            <a:avLst/>
          </a:prstGeom>
          <a:solidFill>
            <a:schemeClr val="tx2">
              <a:lumMod val="20000"/>
              <a:lumOff val="80000"/>
            </a:schemeClr>
          </a:solidFill>
        </p:spPr>
        <p:txBody>
          <a:bodyPr wrap="square" rtlCol="0">
            <a:spAutoFit/>
          </a:bodyPr>
          <a:lstStyle/>
          <a:p>
            <a:r>
              <a:rPr lang="en-US" i="1" dirty="0"/>
              <a:t># Compute Predictions off Test Set</a:t>
            </a:r>
            <a:endParaRPr lang="en-US" dirty="0"/>
          </a:p>
          <a:p>
            <a:r>
              <a:rPr lang="en-US" dirty="0" err="1"/>
              <a:t>predicted.nn.values</a:t>
            </a:r>
            <a:r>
              <a:rPr lang="en-US" dirty="0"/>
              <a:t> &lt;- compute(</a:t>
            </a:r>
            <a:r>
              <a:rPr lang="en-US" dirty="0" err="1"/>
              <a:t>nn</a:t>
            </a:r>
            <a:r>
              <a:rPr lang="en-US" dirty="0"/>
              <a:t>, test[2:18])</a:t>
            </a:r>
          </a:p>
          <a:p>
            <a:r>
              <a:rPr lang="en-US" dirty="0"/>
              <a:t> </a:t>
            </a:r>
          </a:p>
          <a:p>
            <a:r>
              <a:rPr lang="en-US" i="1" dirty="0"/>
              <a:t># Check out </a:t>
            </a:r>
            <a:r>
              <a:rPr lang="en-US" i="1" dirty="0" err="1"/>
              <a:t>net.result</a:t>
            </a:r>
            <a:endParaRPr lang="en-US" dirty="0"/>
          </a:p>
          <a:p>
            <a:r>
              <a:rPr lang="en-US" dirty="0"/>
              <a:t>print(head(</a:t>
            </a:r>
            <a:r>
              <a:rPr lang="en-US" dirty="0" err="1"/>
              <a:t>predicted.nn.values$net.result</a:t>
            </a:r>
            <a:r>
              <a:rPr lang="en-US" dirty="0"/>
              <a:t>))</a:t>
            </a:r>
          </a:p>
          <a:p>
            <a:r>
              <a:rPr lang="en-US" dirty="0"/>
              <a:t>                                                                	[,1]</a:t>
            </a:r>
          </a:p>
          <a:p>
            <a:r>
              <a:rPr lang="en-US" dirty="0"/>
              <a:t>Adrian College                             		1</a:t>
            </a:r>
          </a:p>
          <a:p>
            <a:r>
              <a:rPr lang="en-US" dirty="0"/>
              <a:t>Alfred University                          		1</a:t>
            </a:r>
          </a:p>
          <a:p>
            <a:r>
              <a:rPr lang="en-US" dirty="0"/>
              <a:t>Allegheny College                          		1</a:t>
            </a:r>
          </a:p>
          <a:p>
            <a:r>
              <a:rPr lang="en-US" dirty="0"/>
              <a:t>Allentown Coll. of St. Francis de Sales    	1</a:t>
            </a:r>
          </a:p>
          <a:p>
            <a:r>
              <a:rPr lang="en-US" dirty="0"/>
              <a:t>Alma College                               		1</a:t>
            </a:r>
          </a:p>
          <a:p>
            <a:r>
              <a:rPr lang="en-US" dirty="0"/>
              <a:t>Amherst College                            		1</a:t>
            </a:r>
          </a:p>
        </p:txBody>
      </p:sp>
      <p:sp>
        <p:nvSpPr>
          <p:cNvPr id="3" name="Rectangle 2">
            <a:extLst>
              <a:ext uri="{FF2B5EF4-FFF2-40B4-BE49-F238E27FC236}">
                <a16:creationId xmlns:a16="http://schemas.microsoft.com/office/drawing/2014/main" id="{39AD635B-621F-D647-9FA2-775CA095192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74B42AE5-453D-9D43-84D8-BE629100E7F0}"/>
              </a:ext>
            </a:extLst>
          </p:cNvPr>
          <p:cNvSpPr/>
          <p:nvPr/>
        </p:nvSpPr>
        <p:spPr>
          <a:xfrm>
            <a:off x="419100" y="8955405"/>
            <a:ext cx="6004560" cy="37433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20604647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Hypotheses (cont.)"/>
          <p:cNvSpPr txBox="1">
            <a:spLocks noGrp="1"/>
          </p:cNvSpPr>
          <p:nvPr>
            <p:ph type="title" idx="4294967295"/>
          </p:nvPr>
        </p:nvSpPr>
        <p:spPr>
          <a:xfrm>
            <a:off x="1524000" y="0"/>
            <a:ext cx="9144000" cy="710761"/>
          </a:xfrm>
          <a:prstGeom prst="rect">
            <a:avLst/>
          </a:prstGeom>
          <a:solidFill>
            <a:srgbClr val="D5D5EF"/>
          </a:solidFill>
        </p:spPr>
        <p:txBody>
          <a:bodyPr>
            <a:normAutofit/>
          </a:bodyPr>
          <a:lstStyle>
            <a:lvl1pPr indent="228600" algn="l">
              <a:defRPr sz="4000">
                <a:latin typeface="Calibri"/>
                <a:ea typeface="Calibri"/>
                <a:cs typeface="Calibri"/>
                <a:sym typeface="Calibri"/>
              </a:defRPr>
            </a:lvl1pPr>
          </a:lstStyle>
          <a:p>
            <a:r>
              <a:rPr lang="en-US" dirty="0">
                <a:latin typeface="Calibri" panose="020F0502020204030204" pitchFamily="34" charset="0"/>
                <a:cs typeface="Calibri" panose="020F0502020204030204" pitchFamily="34" charset="0"/>
              </a:rPr>
              <a:t>Exercise: Neural Network</a:t>
            </a:r>
            <a:endParaRPr dirty="0"/>
          </a:p>
        </p:txBody>
      </p:sp>
      <p:sp>
        <p:nvSpPr>
          <p:cNvPr id="293" name="Hypothesis 3: direct influence and network size…"/>
          <p:cNvSpPr txBox="1">
            <a:spLocks noGrp="1"/>
          </p:cNvSpPr>
          <p:nvPr>
            <p:ph type="body" sz="half" idx="4294967295"/>
          </p:nvPr>
        </p:nvSpPr>
        <p:spPr>
          <a:xfrm>
            <a:off x="1523999" y="1004061"/>
            <a:ext cx="9401299" cy="1279564"/>
          </a:xfrm>
          <a:prstGeom prst="rect">
            <a:avLst/>
          </a:prstGeom>
        </p:spPr>
        <p:txBody>
          <a:bodyPr anchor="t">
            <a:noAutofit/>
          </a:bodyPr>
          <a:lstStyle/>
          <a:p>
            <a:pPr marL="0" indent="0">
              <a:buNone/>
            </a:pPr>
            <a:r>
              <a:rPr lang="en-US" sz="2000" dirty="0">
                <a:latin typeface="Calibri" panose="020F0502020204030204" pitchFamily="34" charset="0"/>
                <a:cs typeface="Calibri" panose="020F0502020204030204" pitchFamily="34" charset="0"/>
              </a:rPr>
              <a:t>Predictions and Evaluations</a:t>
            </a:r>
          </a:p>
          <a:p>
            <a:pPr marL="0" indent="0">
              <a:buNone/>
            </a:pPr>
            <a:r>
              <a:rPr lang="en-US" sz="2000" dirty="0">
                <a:latin typeface="Calibri" panose="020F0502020204030204" pitchFamily="34" charset="0"/>
                <a:cs typeface="Calibri" panose="020F0502020204030204" pitchFamily="34" charset="0"/>
              </a:rPr>
              <a:t>Notice we still have results between 0 and 1 that are more like probabilities of belonging to each class. We'll use </a:t>
            </a:r>
            <a:r>
              <a:rPr lang="en-US" sz="2000" dirty="0" err="1">
                <a:latin typeface="Calibri" panose="020F0502020204030204" pitchFamily="34" charset="0"/>
                <a:cs typeface="Calibri" panose="020F0502020204030204" pitchFamily="34" charset="0"/>
              </a:rPr>
              <a:t>sapply</a:t>
            </a:r>
            <a:r>
              <a:rPr lang="en-US" sz="2000" dirty="0">
                <a:latin typeface="Calibri" panose="020F0502020204030204" pitchFamily="34" charset="0"/>
                <a:cs typeface="Calibri" panose="020F0502020204030204" pitchFamily="34" charset="0"/>
              </a:rPr>
              <a:t>() to round these off to either 0 or 1 class so we can evaluate them against the test labels. </a:t>
            </a:r>
          </a:p>
        </p:txBody>
      </p:sp>
      <p:sp>
        <p:nvSpPr>
          <p:cNvPr id="294" name="11"/>
          <p:cNvSpPr txBox="1"/>
          <p:nvPr/>
        </p:nvSpPr>
        <p:spPr>
          <a:xfrm>
            <a:off x="10318419" y="6561700"/>
            <a:ext cx="72200" cy="461729"/>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800">
                <a:latin typeface="Calibri"/>
                <a:ea typeface="Calibri"/>
                <a:cs typeface="Calibri"/>
                <a:sym typeface="Calibri"/>
              </a:defRPr>
            </a:lvl1pPr>
          </a:lstStyle>
          <a:p>
            <a:endParaRPr lang="en-US" sz="1266" dirty="0"/>
          </a:p>
          <a:p>
            <a:endParaRPr sz="1266" dirty="0"/>
          </a:p>
        </p:txBody>
      </p:sp>
      <p:pic>
        <p:nvPicPr>
          <p:cNvPr id="5" name="eller.gif" descr="eller.gif">
            <a:extLst>
              <a:ext uri="{FF2B5EF4-FFF2-40B4-BE49-F238E27FC236}">
                <a16:creationId xmlns:a16="http://schemas.microsoft.com/office/drawing/2014/main" id="{DE00D1F3-91C6-B347-80CD-78DAD1F2FF8D}"/>
              </a:ext>
            </a:extLst>
          </p:cNvPr>
          <p:cNvPicPr>
            <a:picLocks noChangeAspect="1"/>
          </p:cNvPicPr>
          <p:nvPr/>
        </p:nvPicPr>
        <p:blipFill>
          <a:blip r:embed="rId2"/>
          <a:stretch>
            <a:fillRect/>
          </a:stretch>
        </p:blipFill>
        <p:spPr>
          <a:xfrm>
            <a:off x="10390619" y="6391225"/>
            <a:ext cx="1647567" cy="373034"/>
          </a:xfrm>
          <a:prstGeom prst="rect">
            <a:avLst/>
          </a:prstGeom>
          <a:ln w="12700">
            <a:miter lim="400000"/>
          </a:ln>
        </p:spPr>
      </p:pic>
      <p:pic>
        <p:nvPicPr>
          <p:cNvPr id="6" name="Arizona logo.jpg" descr="Arizona logo.jpg">
            <a:extLst>
              <a:ext uri="{FF2B5EF4-FFF2-40B4-BE49-F238E27FC236}">
                <a16:creationId xmlns:a16="http://schemas.microsoft.com/office/drawing/2014/main" id="{09360C07-9015-8344-A6FF-660FDC7A9032}"/>
              </a:ext>
            </a:extLst>
          </p:cNvPr>
          <p:cNvPicPr>
            <a:picLocks noChangeAspect="1"/>
          </p:cNvPicPr>
          <p:nvPr/>
        </p:nvPicPr>
        <p:blipFill>
          <a:blip r:embed="rId3"/>
          <a:stretch>
            <a:fillRect/>
          </a:stretch>
        </p:blipFill>
        <p:spPr>
          <a:xfrm>
            <a:off x="8440621" y="6382258"/>
            <a:ext cx="1728663" cy="410306"/>
          </a:xfrm>
          <a:prstGeom prst="rect">
            <a:avLst/>
          </a:prstGeom>
          <a:ln w="12700">
            <a:miter lim="400000"/>
          </a:ln>
        </p:spPr>
      </p:pic>
      <p:sp>
        <p:nvSpPr>
          <p:cNvPr id="2" name="TextBox 1">
            <a:extLst>
              <a:ext uri="{FF2B5EF4-FFF2-40B4-BE49-F238E27FC236}">
                <a16:creationId xmlns:a16="http://schemas.microsoft.com/office/drawing/2014/main" id="{09C03051-79A5-2043-BA79-CBE2EBF1F0F3}"/>
              </a:ext>
            </a:extLst>
          </p:cNvPr>
          <p:cNvSpPr txBox="1"/>
          <p:nvPr/>
        </p:nvSpPr>
        <p:spPr>
          <a:xfrm>
            <a:off x="1523999" y="2714502"/>
            <a:ext cx="9029206" cy="646331"/>
          </a:xfrm>
          <a:prstGeom prst="rect">
            <a:avLst/>
          </a:prstGeom>
          <a:solidFill>
            <a:schemeClr val="tx2">
              <a:lumMod val="20000"/>
              <a:lumOff val="80000"/>
            </a:schemeClr>
          </a:solidFill>
        </p:spPr>
        <p:txBody>
          <a:bodyPr wrap="square" rtlCol="0">
            <a:spAutoFit/>
          </a:bodyPr>
          <a:lstStyle/>
          <a:p>
            <a:r>
              <a:rPr lang="en-US" dirty="0" err="1"/>
              <a:t>predicted.nn.values$net.result</a:t>
            </a:r>
            <a:r>
              <a:rPr lang="en-US" dirty="0"/>
              <a:t> &lt;- </a:t>
            </a:r>
            <a:r>
              <a:rPr lang="en-US" dirty="0" err="1"/>
              <a:t>sapply</a:t>
            </a:r>
            <a:r>
              <a:rPr lang="en-US" dirty="0"/>
              <a:t>(</a:t>
            </a:r>
            <a:r>
              <a:rPr lang="en-US" dirty="0" err="1"/>
              <a:t>predicted.nn.values$net.result</a:t>
            </a:r>
            <a:r>
              <a:rPr lang="en-US" dirty="0"/>
              <a:t>,</a:t>
            </a:r>
          </a:p>
          <a:p>
            <a:r>
              <a:rPr lang="en-US" dirty="0"/>
              <a:t>                                         round, digits = 0)</a:t>
            </a:r>
          </a:p>
        </p:txBody>
      </p:sp>
      <p:sp>
        <p:nvSpPr>
          <p:cNvPr id="3" name="Rectangle 2">
            <a:extLst>
              <a:ext uri="{FF2B5EF4-FFF2-40B4-BE49-F238E27FC236}">
                <a16:creationId xmlns:a16="http://schemas.microsoft.com/office/drawing/2014/main" id="{39AD635B-621F-D647-9FA2-775CA095192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74B42AE5-453D-9D43-84D8-BE629100E7F0}"/>
              </a:ext>
            </a:extLst>
          </p:cNvPr>
          <p:cNvSpPr/>
          <p:nvPr/>
        </p:nvSpPr>
        <p:spPr>
          <a:xfrm>
            <a:off x="419100" y="8955405"/>
            <a:ext cx="6004560" cy="37433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 name="TextBox 3">
            <a:extLst>
              <a:ext uri="{FF2B5EF4-FFF2-40B4-BE49-F238E27FC236}">
                <a16:creationId xmlns:a16="http://schemas.microsoft.com/office/drawing/2014/main" id="{67F41014-444D-B94B-9E69-D0603EC14396}"/>
              </a:ext>
            </a:extLst>
          </p:cNvPr>
          <p:cNvSpPr txBox="1"/>
          <p:nvPr/>
        </p:nvSpPr>
        <p:spPr>
          <a:xfrm>
            <a:off x="1523999" y="3737260"/>
            <a:ext cx="4669035" cy="400110"/>
          </a:xfrm>
          <a:prstGeom prst="rect">
            <a:avLst/>
          </a:prstGeom>
          <a:noFill/>
        </p:spPr>
        <p:txBody>
          <a:bodyPr wrap="none" rtlCol="0">
            <a:spAutoFit/>
          </a:bodyPr>
          <a:lstStyle/>
          <a:p>
            <a:r>
              <a:rPr lang="en-US" sz="2000" dirty="0">
                <a:latin typeface="Calibri" panose="020F0502020204030204" pitchFamily="34" charset="0"/>
                <a:cs typeface="Calibri" panose="020F0502020204030204" pitchFamily="34" charset="0"/>
              </a:rPr>
              <a:t>Now let's create a simple confusion matrix:</a:t>
            </a:r>
          </a:p>
        </p:txBody>
      </p:sp>
      <p:sp>
        <p:nvSpPr>
          <p:cNvPr id="7" name="TextBox 6">
            <a:extLst>
              <a:ext uri="{FF2B5EF4-FFF2-40B4-BE49-F238E27FC236}">
                <a16:creationId xmlns:a16="http://schemas.microsoft.com/office/drawing/2014/main" id="{E6A3F293-865E-8C44-8AA6-83EF63271DD9}"/>
              </a:ext>
            </a:extLst>
          </p:cNvPr>
          <p:cNvSpPr txBox="1"/>
          <p:nvPr/>
        </p:nvSpPr>
        <p:spPr>
          <a:xfrm>
            <a:off x="1523999" y="4513797"/>
            <a:ext cx="5686172" cy="1477328"/>
          </a:xfrm>
          <a:prstGeom prst="rect">
            <a:avLst/>
          </a:prstGeom>
          <a:solidFill>
            <a:schemeClr val="tx2">
              <a:lumMod val="20000"/>
              <a:lumOff val="80000"/>
            </a:schemeClr>
          </a:solidFill>
        </p:spPr>
        <p:txBody>
          <a:bodyPr wrap="none" rtlCol="0">
            <a:spAutoFit/>
          </a:bodyPr>
          <a:lstStyle/>
          <a:p>
            <a:r>
              <a:rPr lang="en-US" dirty="0"/>
              <a:t>table(</a:t>
            </a:r>
            <a:r>
              <a:rPr lang="en-US" dirty="0" err="1"/>
              <a:t>test$Private</a:t>
            </a:r>
            <a:r>
              <a:rPr lang="en-US" dirty="0"/>
              <a:t>, </a:t>
            </a:r>
            <a:r>
              <a:rPr lang="en-US" dirty="0" err="1"/>
              <a:t>predicted.nn.values$net.result</a:t>
            </a:r>
            <a:r>
              <a:rPr lang="en-US" dirty="0"/>
              <a:t>)</a:t>
            </a:r>
          </a:p>
          <a:p>
            <a:r>
              <a:rPr lang="en-US" dirty="0"/>
              <a:t> </a:t>
            </a:r>
          </a:p>
          <a:p>
            <a:r>
              <a:rPr lang="en-US" dirty="0"/>
              <a:t>        		Predicted No	Predicted Yes</a:t>
            </a:r>
          </a:p>
          <a:p>
            <a:r>
              <a:rPr lang="en-US" dirty="0"/>
              <a:t>  Actual No	TN = 55		FP =     9</a:t>
            </a:r>
          </a:p>
          <a:p>
            <a:r>
              <a:rPr lang="en-US" dirty="0"/>
              <a:t>  Actual Yes	FN =   6 		TP = 163</a:t>
            </a:r>
          </a:p>
        </p:txBody>
      </p:sp>
    </p:spTree>
    <p:extLst>
      <p:ext uri="{BB962C8B-B14F-4D97-AF65-F5344CB8AC3E}">
        <p14:creationId xmlns:p14="http://schemas.microsoft.com/office/powerpoint/2010/main" val="35828255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Hypotheses (cont.)"/>
          <p:cNvSpPr txBox="1">
            <a:spLocks noGrp="1"/>
          </p:cNvSpPr>
          <p:nvPr>
            <p:ph type="title" idx="4294967295"/>
          </p:nvPr>
        </p:nvSpPr>
        <p:spPr>
          <a:xfrm>
            <a:off x="1524000" y="0"/>
            <a:ext cx="9144000" cy="710761"/>
          </a:xfrm>
          <a:prstGeom prst="rect">
            <a:avLst/>
          </a:prstGeom>
          <a:solidFill>
            <a:srgbClr val="D5D5EF"/>
          </a:solidFill>
        </p:spPr>
        <p:txBody>
          <a:bodyPr>
            <a:normAutofit/>
          </a:bodyPr>
          <a:lstStyle>
            <a:lvl1pPr indent="228600" algn="l">
              <a:defRPr sz="4000">
                <a:latin typeface="Calibri"/>
                <a:ea typeface="Calibri"/>
                <a:cs typeface="Calibri"/>
                <a:sym typeface="Calibri"/>
              </a:defRPr>
            </a:lvl1pPr>
          </a:lstStyle>
          <a:p>
            <a:r>
              <a:rPr lang="en-US" dirty="0">
                <a:latin typeface="Calibri" panose="020F0502020204030204" pitchFamily="34" charset="0"/>
                <a:cs typeface="Calibri" panose="020F0502020204030204" pitchFamily="34" charset="0"/>
              </a:rPr>
              <a:t>Exercise: Neural Network</a:t>
            </a:r>
            <a:endParaRPr dirty="0"/>
          </a:p>
        </p:txBody>
      </p:sp>
      <p:sp>
        <p:nvSpPr>
          <p:cNvPr id="293" name="Hypothesis 3: direct influence and network size…"/>
          <p:cNvSpPr txBox="1">
            <a:spLocks noGrp="1"/>
          </p:cNvSpPr>
          <p:nvPr>
            <p:ph type="body" sz="half" idx="4294967295"/>
          </p:nvPr>
        </p:nvSpPr>
        <p:spPr>
          <a:xfrm>
            <a:off x="1523999" y="1004060"/>
            <a:ext cx="9303453" cy="1878713"/>
          </a:xfrm>
          <a:prstGeom prst="rect">
            <a:avLst/>
          </a:prstGeom>
        </p:spPr>
        <p:txBody>
          <a:bodyPr anchor="t">
            <a:noAutofit/>
          </a:bodyPr>
          <a:lstStyle/>
          <a:p>
            <a:pPr marL="0" indent="0">
              <a:buNone/>
            </a:pPr>
            <a:r>
              <a:rPr lang="en-US" sz="2000" dirty="0">
                <a:latin typeface="Calibri" panose="020F0502020204030204" pitchFamily="34" charset="0"/>
                <a:cs typeface="Calibri" panose="020F0502020204030204" pitchFamily="34" charset="0"/>
              </a:rPr>
              <a:t>Visualize</a:t>
            </a:r>
          </a:p>
          <a:p>
            <a:pPr marL="0" indent="0">
              <a:buNone/>
            </a:pPr>
            <a:r>
              <a:rPr lang="en-US" sz="2000" dirty="0">
                <a:latin typeface="Calibri" panose="020F0502020204030204" pitchFamily="34" charset="0"/>
                <a:cs typeface="Calibri" panose="020F0502020204030204" pitchFamily="34" charset="0"/>
              </a:rPr>
              <a:t>We can visualize the Neural Network by using the plot(</a:t>
            </a:r>
            <a:r>
              <a:rPr lang="en-US" sz="2000" dirty="0" err="1">
                <a:latin typeface="Calibri" panose="020F0502020204030204" pitchFamily="34" charset="0"/>
                <a:cs typeface="Calibri" panose="020F0502020204030204" pitchFamily="34" charset="0"/>
              </a:rPr>
              <a:t>nn</a:t>
            </a:r>
            <a:r>
              <a:rPr lang="en-US" sz="2000" dirty="0">
                <a:latin typeface="Calibri" panose="020F0502020204030204" pitchFamily="34" charset="0"/>
                <a:cs typeface="Calibri" panose="020F0502020204030204" pitchFamily="34" charset="0"/>
              </a:rPr>
              <a:t>) command. The black lines represent the weighted vectors between the neurons. The blue line represents the bias added. Unfortunately, even though the model is clearly a very powerful predictor, it is not easy to directly interpret the weights. This means that we usually have to treat Neural Network models more like black boxes. </a:t>
            </a:r>
          </a:p>
        </p:txBody>
      </p:sp>
      <p:sp>
        <p:nvSpPr>
          <p:cNvPr id="294" name="11"/>
          <p:cNvSpPr txBox="1"/>
          <p:nvPr/>
        </p:nvSpPr>
        <p:spPr>
          <a:xfrm>
            <a:off x="10318419" y="6561700"/>
            <a:ext cx="72200" cy="461729"/>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800">
                <a:latin typeface="Calibri"/>
                <a:ea typeface="Calibri"/>
                <a:cs typeface="Calibri"/>
                <a:sym typeface="Calibri"/>
              </a:defRPr>
            </a:lvl1pPr>
          </a:lstStyle>
          <a:p>
            <a:endParaRPr lang="en-US" sz="1266" dirty="0"/>
          </a:p>
          <a:p>
            <a:endParaRPr sz="1266" dirty="0"/>
          </a:p>
        </p:txBody>
      </p:sp>
      <p:pic>
        <p:nvPicPr>
          <p:cNvPr id="5" name="eller.gif" descr="eller.gif">
            <a:extLst>
              <a:ext uri="{FF2B5EF4-FFF2-40B4-BE49-F238E27FC236}">
                <a16:creationId xmlns:a16="http://schemas.microsoft.com/office/drawing/2014/main" id="{DE00D1F3-91C6-B347-80CD-78DAD1F2FF8D}"/>
              </a:ext>
            </a:extLst>
          </p:cNvPr>
          <p:cNvPicPr>
            <a:picLocks noChangeAspect="1"/>
          </p:cNvPicPr>
          <p:nvPr/>
        </p:nvPicPr>
        <p:blipFill>
          <a:blip r:embed="rId2"/>
          <a:stretch>
            <a:fillRect/>
          </a:stretch>
        </p:blipFill>
        <p:spPr>
          <a:xfrm>
            <a:off x="10390619" y="6391225"/>
            <a:ext cx="1647567" cy="373034"/>
          </a:xfrm>
          <a:prstGeom prst="rect">
            <a:avLst/>
          </a:prstGeom>
          <a:ln w="12700">
            <a:miter lim="400000"/>
          </a:ln>
        </p:spPr>
      </p:pic>
      <p:pic>
        <p:nvPicPr>
          <p:cNvPr id="6" name="Arizona logo.jpg" descr="Arizona logo.jpg">
            <a:extLst>
              <a:ext uri="{FF2B5EF4-FFF2-40B4-BE49-F238E27FC236}">
                <a16:creationId xmlns:a16="http://schemas.microsoft.com/office/drawing/2014/main" id="{09360C07-9015-8344-A6FF-660FDC7A9032}"/>
              </a:ext>
            </a:extLst>
          </p:cNvPr>
          <p:cNvPicPr>
            <a:picLocks noChangeAspect="1"/>
          </p:cNvPicPr>
          <p:nvPr/>
        </p:nvPicPr>
        <p:blipFill>
          <a:blip r:embed="rId3"/>
          <a:stretch>
            <a:fillRect/>
          </a:stretch>
        </p:blipFill>
        <p:spPr>
          <a:xfrm>
            <a:off x="8440621" y="6382258"/>
            <a:ext cx="1728663" cy="410306"/>
          </a:xfrm>
          <a:prstGeom prst="rect">
            <a:avLst/>
          </a:prstGeom>
          <a:ln w="12700">
            <a:miter lim="400000"/>
          </a:ln>
        </p:spPr>
      </p:pic>
      <p:sp>
        <p:nvSpPr>
          <p:cNvPr id="3" name="Rectangle 2">
            <a:extLst>
              <a:ext uri="{FF2B5EF4-FFF2-40B4-BE49-F238E27FC236}">
                <a16:creationId xmlns:a16="http://schemas.microsoft.com/office/drawing/2014/main" id="{39AD635B-621F-D647-9FA2-775CA095192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74B42AE5-453D-9D43-84D8-BE629100E7F0}"/>
              </a:ext>
            </a:extLst>
          </p:cNvPr>
          <p:cNvSpPr/>
          <p:nvPr/>
        </p:nvSpPr>
        <p:spPr>
          <a:xfrm>
            <a:off x="419100" y="8955405"/>
            <a:ext cx="6004560" cy="37433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12" name="Picture 11">
            <a:extLst>
              <a:ext uri="{FF2B5EF4-FFF2-40B4-BE49-F238E27FC236}">
                <a16:creationId xmlns:a16="http://schemas.microsoft.com/office/drawing/2014/main" id="{06D9897E-5B85-8846-AEAA-F2B80CDF92E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12811" y="2882773"/>
            <a:ext cx="4954138" cy="3721967"/>
          </a:xfrm>
          <a:prstGeom prst="rect">
            <a:avLst/>
          </a:prstGeom>
          <a:noFill/>
          <a:ln>
            <a:noFill/>
          </a:ln>
        </p:spPr>
      </p:pic>
      <p:sp>
        <p:nvSpPr>
          <p:cNvPr id="2" name="TextBox 1">
            <a:extLst>
              <a:ext uri="{FF2B5EF4-FFF2-40B4-BE49-F238E27FC236}">
                <a16:creationId xmlns:a16="http://schemas.microsoft.com/office/drawing/2014/main" id="{B0EFE7EB-DC87-FB66-2BAA-5DDECC4E6507}"/>
              </a:ext>
            </a:extLst>
          </p:cNvPr>
          <p:cNvSpPr txBox="1"/>
          <p:nvPr/>
        </p:nvSpPr>
        <p:spPr>
          <a:xfrm>
            <a:off x="1711842" y="3306726"/>
            <a:ext cx="1026243" cy="400110"/>
          </a:xfrm>
          <a:prstGeom prst="rect">
            <a:avLst/>
          </a:prstGeom>
          <a:solidFill>
            <a:schemeClr val="accent2">
              <a:lumMod val="20000"/>
              <a:lumOff val="80000"/>
            </a:schemeClr>
          </a:solidFill>
        </p:spPr>
        <p:txBody>
          <a:bodyPr wrap="none" rtlCol="0">
            <a:spAutoFit/>
          </a:bodyPr>
          <a:lstStyle/>
          <a:p>
            <a:r>
              <a:rPr lang="en-US" sz="2000" dirty="0">
                <a:latin typeface="Calibri" panose="020F0502020204030204" pitchFamily="34" charset="0"/>
                <a:cs typeface="Calibri" panose="020F0502020204030204" pitchFamily="34" charset="0"/>
              </a:rPr>
              <a:t>plot(</a:t>
            </a:r>
            <a:r>
              <a:rPr lang="en-US" sz="2000" dirty="0" err="1">
                <a:latin typeface="Calibri" panose="020F0502020204030204" pitchFamily="34" charset="0"/>
                <a:cs typeface="Calibri" panose="020F0502020204030204" pitchFamily="34" charset="0"/>
              </a:rPr>
              <a:t>nn</a:t>
            </a:r>
            <a:r>
              <a:rPr lang="en-US" sz="20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29205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Hypotheses (cont.)"/>
          <p:cNvSpPr txBox="1">
            <a:spLocks noGrp="1"/>
          </p:cNvSpPr>
          <p:nvPr>
            <p:ph type="title" idx="4294967295"/>
          </p:nvPr>
        </p:nvSpPr>
        <p:spPr>
          <a:xfrm>
            <a:off x="1524000" y="0"/>
            <a:ext cx="9144000" cy="710761"/>
          </a:xfrm>
          <a:prstGeom prst="rect">
            <a:avLst/>
          </a:prstGeom>
          <a:solidFill>
            <a:srgbClr val="D5D5EF"/>
          </a:solidFill>
        </p:spPr>
        <p:txBody>
          <a:bodyPr>
            <a:normAutofit/>
          </a:bodyPr>
          <a:lstStyle>
            <a:lvl1pPr indent="228600" algn="l">
              <a:defRPr sz="4000">
                <a:latin typeface="Calibri"/>
                <a:ea typeface="Calibri"/>
                <a:cs typeface="Calibri"/>
                <a:sym typeface="Calibri"/>
              </a:defRPr>
            </a:lvl1pPr>
          </a:lstStyle>
          <a:p>
            <a:r>
              <a:rPr lang="en-US" dirty="0">
                <a:latin typeface="Calibri" panose="020F0502020204030204" pitchFamily="34" charset="0"/>
                <a:cs typeface="Calibri" panose="020F0502020204030204" pitchFamily="34" charset="0"/>
              </a:rPr>
              <a:t>Knowledge </a:t>
            </a:r>
            <a:r>
              <a:rPr lang="en-US" altLang="zh-CN" dirty="0">
                <a:latin typeface="Calibri" panose="020F0502020204030204" pitchFamily="34" charset="0"/>
                <a:cs typeface="Calibri" panose="020F0502020204030204" pitchFamily="34" charset="0"/>
              </a:rPr>
              <a:t>Discovery</a:t>
            </a:r>
            <a:r>
              <a:rPr lang="en-US" dirty="0">
                <a:latin typeface="Calibri" panose="020F0502020204030204" pitchFamily="34" charset="0"/>
                <a:cs typeface="Calibri" panose="020F0502020204030204" pitchFamily="34" charset="0"/>
              </a:rPr>
              <a:t> Process</a:t>
            </a:r>
            <a:endParaRPr dirty="0"/>
          </a:p>
        </p:txBody>
      </p:sp>
      <p:sp>
        <p:nvSpPr>
          <p:cNvPr id="293" name="Hypothesis 3: direct influence and network size…"/>
          <p:cNvSpPr txBox="1">
            <a:spLocks noGrp="1"/>
          </p:cNvSpPr>
          <p:nvPr>
            <p:ph type="body" sz="half" idx="4294967295"/>
          </p:nvPr>
        </p:nvSpPr>
        <p:spPr>
          <a:xfrm>
            <a:off x="1524001" y="1342663"/>
            <a:ext cx="8848904" cy="4585439"/>
          </a:xfrm>
          <a:prstGeom prst="rect">
            <a:avLst/>
          </a:prstGeom>
        </p:spPr>
        <p:txBody>
          <a:bodyPr anchor="t">
            <a:normAutofit/>
          </a:bodyPr>
          <a:lstStyle/>
          <a:p>
            <a:pPr defTabSz="642915">
              <a:spcBef>
                <a:spcPct val="20000"/>
              </a:spcBef>
              <a:buClr>
                <a:srgbClr val="0432FF"/>
              </a:buClr>
              <a:buFont typeface=".AppleSystemUIFont" charset="-120"/>
              <a:buChar char="‣"/>
            </a:pPr>
            <a:r>
              <a:rPr lang="en-US" sz="2250" dirty="0">
                <a:solidFill>
                  <a:srgbClr val="292934"/>
                </a:solidFill>
                <a:latin typeface="Calibri" panose="020F0502020204030204" pitchFamily="34" charset="0"/>
                <a:cs typeface="Calibri" panose="020F0502020204030204" pitchFamily="34" charset="0"/>
              </a:rPr>
              <a:t>STEP 2: </a:t>
            </a:r>
            <a:r>
              <a:rPr lang="en-US" sz="2250" u="sng" dirty="0">
                <a:solidFill>
                  <a:srgbClr val="292934"/>
                </a:solidFill>
                <a:latin typeface="Calibri" panose="020F0502020204030204" pitchFamily="34" charset="0"/>
                <a:cs typeface="Calibri" panose="020F0502020204030204" pitchFamily="34" charset="0"/>
              </a:rPr>
              <a:t>Select your data </a:t>
            </a:r>
            <a:endParaRPr lang="en-US" sz="2250" dirty="0">
              <a:solidFill>
                <a:srgbClr val="292934"/>
              </a:solidFill>
              <a:latin typeface="Calibri" panose="020F0502020204030204" pitchFamily="34" charset="0"/>
              <a:cs typeface="Calibri" panose="020F0502020204030204" pitchFamily="34" charset="0"/>
            </a:endParaRPr>
          </a:p>
          <a:p>
            <a:pPr marL="578623" lvl="1" indent="-321457" defTabSz="642915">
              <a:spcBef>
                <a:spcPct val="20000"/>
              </a:spcBef>
              <a:buClr>
                <a:srgbClr val="0432FF"/>
              </a:buClr>
              <a:buFont typeface=".AppleSystemUIFont" charset="-120"/>
              <a:buChar char="‣"/>
            </a:pPr>
            <a:r>
              <a:rPr lang="en-US" sz="1969" dirty="0">
                <a:solidFill>
                  <a:srgbClr val="292934"/>
                </a:solidFill>
                <a:latin typeface="Calibri" panose="020F0502020204030204" pitchFamily="34" charset="0"/>
                <a:cs typeface="Calibri" panose="020F0502020204030204" pitchFamily="34" charset="0"/>
              </a:rPr>
              <a:t>Figure out which data you need to solve your problem</a:t>
            </a:r>
          </a:p>
          <a:p>
            <a:pPr marL="578623" lvl="1" indent="-321457" defTabSz="642915">
              <a:spcBef>
                <a:spcPct val="20000"/>
              </a:spcBef>
              <a:buClr>
                <a:srgbClr val="0432FF"/>
              </a:buClr>
              <a:buFont typeface=".AppleSystemUIFont" charset="-120"/>
              <a:buChar char="‣"/>
            </a:pPr>
            <a:r>
              <a:rPr lang="en-US" sz="1969" dirty="0">
                <a:solidFill>
                  <a:srgbClr val="292934"/>
                </a:solidFill>
                <a:latin typeface="Calibri" panose="020F0502020204030204" pitchFamily="34" charset="0"/>
                <a:cs typeface="Calibri" panose="020F0502020204030204" pitchFamily="34" charset="0"/>
              </a:rPr>
              <a:t>This is important since preprocessing is very time consuming, you want to focus on that data that you will actually use</a:t>
            </a:r>
          </a:p>
          <a:p>
            <a:pPr marL="578623" lvl="1" indent="-321457" defTabSz="642915">
              <a:spcBef>
                <a:spcPct val="20000"/>
              </a:spcBef>
              <a:buClr>
                <a:srgbClr val="0432FF"/>
              </a:buClr>
              <a:buFont typeface=".AppleSystemUIFont" charset="-120"/>
              <a:buChar char="‣"/>
            </a:pPr>
            <a:r>
              <a:rPr lang="en-US" sz="1969" dirty="0">
                <a:solidFill>
                  <a:srgbClr val="292934"/>
                </a:solidFill>
                <a:latin typeface="Calibri" panose="020F0502020204030204" pitchFamily="34" charset="0"/>
                <a:cs typeface="Calibri" panose="020F0502020204030204" pitchFamily="34" charset="0"/>
              </a:rPr>
              <a:t>There will be problems when you get to this step (guaranteed!)</a:t>
            </a:r>
          </a:p>
          <a:p>
            <a:pPr marL="900080" lvl="2" indent="-321457" defTabSz="642915">
              <a:spcBef>
                <a:spcPct val="20000"/>
              </a:spcBef>
              <a:buClr>
                <a:srgbClr val="0432FF"/>
              </a:buClr>
              <a:buFont typeface=".AppleSystemUIFont" charset="-120"/>
              <a:buChar char="‣"/>
            </a:pPr>
            <a:r>
              <a:rPr lang="en-US" sz="1828" dirty="0">
                <a:solidFill>
                  <a:srgbClr val="292934"/>
                </a:solidFill>
                <a:latin typeface="Calibri" panose="020F0502020204030204" pitchFamily="34" charset="0"/>
                <a:cs typeface="Calibri" panose="020F0502020204030204" pitchFamily="34" charset="0"/>
              </a:rPr>
              <a:t>Incompatibilities in the databases or data files</a:t>
            </a:r>
          </a:p>
          <a:p>
            <a:pPr marL="900080" lvl="2" indent="-321457" defTabSz="642915">
              <a:spcBef>
                <a:spcPct val="20000"/>
              </a:spcBef>
              <a:buClr>
                <a:srgbClr val="0432FF"/>
              </a:buClr>
              <a:buFont typeface=".AppleSystemUIFont" charset="-120"/>
              <a:buChar char="‣"/>
            </a:pPr>
            <a:r>
              <a:rPr lang="en-US" sz="1828" dirty="0">
                <a:solidFill>
                  <a:srgbClr val="292934"/>
                </a:solidFill>
                <a:latin typeface="Calibri" panose="020F0502020204030204" pitchFamily="34" charset="0"/>
                <a:cs typeface="Calibri" panose="020F0502020204030204" pitchFamily="34" charset="0"/>
              </a:rPr>
              <a:t>Data may be incomplete</a:t>
            </a:r>
          </a:p>
          <a:p>
            <a:pPr marL="900080" lvl="2" indent="-321457" defTabSz="642915">
              <a:spcBef>
                <a:spcPct val="20000"/>
              </a:spcBef>
              <a:buClr>
                <a:srgbClr val="0432FF"/>
              </a:buClr>
              <a:buFont typeface=".AppleSystemUIFont" charset="-120"/>
              <a:buChar char="‣"/>
            </a:pPr>
            <a:r>
              <a:rPr lang="en-US" sz="1828" dirty="0">
                <a:solidFill>
                  <a:srgbClr val="292934"/>
                </a:solidFill>
                <a:latin typeface="Calibri" panose="020F0502020204030204" pitchFamily="34" charset="0"/>
                <a:cs typeface="Calibri" panose="020F0502020204030204" pitchFamily="34" charset="0"/>
              </a:rPr>
              <a:t>Data may be obscure</a:t>
            </a:r>
          </a:p>
          <a:p>
            <a:pPr marL="514332" lvl="1" indent="-321457" defTabSz="642915">
              <a:spcBef>
                <a:spcPct val="20000"/>
              </a:spcBef>
              <a:buClr>
                <a:srgbClr val="0432FF"/>
              </a:buClr>
              <a:buFont typeface=".AppleSystemUIFont" charset="-120"/>
              <a:buChar char="‣"/>
            </a:pPr>
            <a:r>
              <a:rPr lang="en-US" sz="1969" dirty="0">
                <a:solidFill>
                  <a:srgbClr val="292934"/>
                </a:solidFill>
                <a:latin typeface="Calibri" panose="020F0502020204030204" pitchFamily="34" charset="0"/>
                <a:cs typeface="Calibri" panose="020F0502020204030204" pitchFamily="34" charset="0"/>
              </a:rPr>
              <a:t>Note: this step can also come later (again)</a:t>
            </a:r>
          </a:p>
          <a:p>
            <a:pPr marL="514332" lvl="1" indent="-321457" defTabSz="642915">
              <a:spcBef>
                <a:spcPct val="20000"/>
              </a:spcBef>
              <a:buClr>
                <a:srgbClr val="0432FF"/>
              </a:buClr>
              <a:buFont typeface=".AppleSystemUIFont" charset="-120"/>
              <a:buChar char="‣"/>
            </a:pPr>
            <a:endParaRPr lang="en-US" sz="1969" dirty="0">
              <a:solidFill>
                <a:srgbClr val="292934"/>
              </a:solidFill>
              <a:latin typeface="Calibri" panose="020F0502020204030204" pitchFamily="34" charset="0"/>
              <a:cs typeface="Calibri" panose="020F0502020204030204" pitchFamily="34" charset="0"/>
            </a:endParaRPr>
          </a:p>
          <a:p>
            <a:pPr marL="514332" lvl="1" indent="-321457" defTabSz="642915">
              <a:spcBef>
                <a:spcPct val="20000"/>
              </a:spcBef>
              <a:buClr>
                <a:srgbClr val="0432FF"/>
              </a:buClr>
              <a:buFont typeface=".AppleSystemUIFont" charset="-120"/>
              <a:buChar char="‣"/>
            </a:pPr>
            <a:r>
              <a:rPr lang="en-US" sz="1969" dirty="0">
                <a:solidFill>
                  <a:srgbClr val="292934"/>
                </a:solidFill>
                <a:latin typeface="Calibri" panose="020F0502020204030204" pitchFamily="34" charset="0"/>
                <a:cs typeface="Calibri" panose="020F0502020204030204" pitchFamily="34" charset="0"/>
              </a:rPr>
              <a:t>Exercise: For the electronics store return rate problem, what data can we get (existing), could we create (start collecting)?</a:t>
            </a:r>
          </a:p>
        </p:txBody>
      </p:sp>
      <p:sp>
        <p:nvSpPr>
          <p:cNvPr id="294" name="11"/>
          <p:cNvSpPr txBox="1"/>
          <p:nvPr/>
        </p:nvSpPr>
        <p:spPr>
          <a:xfrm>
            <a:off x="10318419" y="6561700"/>
            <a:ext cx="72200" cy="461729"/>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800">
                <a:latin typeface="Calibri"/>
                <a:ea typeface="Calibri"/>
                <a:cs typeface="Calibri"/>
                <a:sym typeface="Calibri"/>
              </a:defRPr>
            </a:lvl1pPr>
          </a:lstStyle>
          <a:p>
            <a:endParaRPr lang="en-US" sz="1266" dirty="0"/>
          </a:p>
          <a:p>
            <a:endParaRPr sz="1266" dirty="0"/>
          </a:p>
        </p:txBody>
      </p:sp>
      <p:pic>
        <p:nvPicPr>
          <p:cNvPr id="5" name="Arizona logo.jpg" descr="Arizona logo.jpg">
            <a:extLst>
              <a:ext uri="{FF2B5EF4-FFF2-40B4-BE49-F238E27FC236}">
                <a16:creationId xmlns:a16="http://schemas.microsoft.com/office/drawing/2014/main" id="{6C679B85-35D7-5246-86B5-6511B8869889}"/>
              </a:ext>
            </a:extLst>
          </p:cNvPr>
          <p:cNvPicPr>
            <a:picLocks noChangeAspect="1"/>
          </p:cNvPicPr>
          <p:nvPr/>
        </p:nvPicPr>
        <p:blipFill>
          <a:blip r:embed="rId2"/>
          <a:stretch>
            <a:fillRect/>
          </a:stretch>
        </p:blipFill>
        <p:spPr>
          <a:xfrm>
            <a:off x="8440621" y="6382258"/>
            <a:ext cx="1728663" cy="410306"/>
          </a:xfrm>
          <a:prstGeom prst="rect">
            <a:avLst/>
          </a:prstGeom>
          <a:ln w="12700">
            <a:miter lim="400000"/>
          </a:ln>
        </p:spPr>
      </p:pic>
      <p:pic>
        <p:nvPicPr>
          <p:cNvPr id="6" name="eller.gif" descr="eller.gif">
            <a:extLst>
              <a:ext uri="{FF2B5EF4-FFF2-40B4-BE49-F238E27FC236}">
                <a16:creationId xmlns:a16="http://schemas.microsoft.com/office/drawing/2014/main" id="{7515A9D0-D698-A547-A4A0-8463EF5A84AA}"/>
              </a:ext>
            </a:extLst>
          </p:cNvPr>
          <p:cNvPicPr>
            <a:picLocks noChangeAspect="1"/>
          </p:cNvPicPr>
          <p:nvPr/>
        </p:nvPicPr>
        <p:blipFill>
          <a:blip r:embed="rId3"/>
          <a:stretch>
            <a:fillRect/>
          </a:stretch>
        </p:blipFill>
        <p:spPr>
          <a:xfrm>
            <a:off x="10390619" y="6375183"/>
            <a:ext cx="1647567" cy="373034"/>
          </a:xfrm>
          <a:prstGeom prst="rect">
            <a:avLst/>
          </a:prstGeom>
          <a:ln w="12700">
            <a:miter lim="400000"/>
          </a:ln>
        </p:spPr>
      </p:pic>
    </p:spTree>
    <p:extLst>
      <p:ext uri="{BB962C8B-B14F-4D97-AF65-F5344CB8AC3E}">
        <p14:creationId xmlns:p14="http://schemas.microsoft.com/office/powerpoint/2010/main" val="16667724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Hypotheses (cont.)"/>
          <p:cNvSpPr txBox="1">
            <a:spLocks noGrp="1"/>
          </p:cNvSpPr>
          <p:nvPr>
            <p:ph type="title" idx="4294967295"/>
          </p:nvPr>
        </p:nvSpPr>
        <p:spPr>
          <a:xfrm>
            <a:off x="1524000" y="0"/>
            <a:ext cx="9144000" cy="710761"/>
          </a:xfrm>
          <a:prstGeom prst="rect">
            <a:avLst/>
          </a:prstGeom>
          <a:solidFill>
            <a:srgbClr val="D5D5EF"/>
          </a:solidFill>
        </p:spPr>
        <p:txBody>
          <a:bodyPr>
            <a:normAutofit/>
          </a:bodyPr>
          <a:lstStyle>
            <a:lvl1pPr indent="228600" algn="l">
              <a:defRPr sz="4000">
                <a:latin typeface="Calibri"/>
                <a:ea typeface="Calibri"/>
                <a:cs typeface="Calibri"/>
                <a:sym typeface="Calibri"/>
              </a:defRPr>
            </a:lvl1pPr>
          </a:lstStyle>
          <a:p>
            <a:r>
              <a:rPr lang="en-US" dirty="0">
                <a:latin typeface="Calibri" panose="020F0502020204030204" pitchFamily="34" charset="0"/>
                <a:cs typeface="Calibri" panose="020F0502020204030204" pitchFamily="34" charset="0"/>
              </a:rPr>
              <a:t>Exercise: Accuracy Terminology</a:t>
            </a:r>
            <a:endParaRPr dirty="0"/>
          </a:p>
        </p:txBody>
      </p:sp>
      <p:sp>
        <p:nvSpPr>
          <p:cNvPr id="293" name="Hypothesis 3: direct influence and network size…"/>
          <p:cNvSpPr txBox="1">
            <a:spLocks noGrp="1"/>
          </p:cNvSpPr>
          <p:nvPr>
            <p:ph type="body" sz="half" idx="4294967295"/>
          </p:nvPr>
        </p:nvSpPr>
        <p:spPr>
          <a:xfrm>
            <a:off x="1524000" y="2067315"/>
            <a:ext cx="9303453" cy="3950712"/>
          </a:xfrm>
          <a:prstGeom prst="rect">
            <a:avLst/>
          </a:prstGeom>
        </p:spPr>
        <p:txBody>
          <a:bodyPr anchor="t">
            <a:noAutofit/>
          </a:bodyPr>
          <a:lstStyle/>
          <a:p>
            <a:pPr marL="0" indent="0">
              <a:buNone/>
            </a:pPr>
            <a:r>
              <a:rPr lang="en-US" sz="2000" dirty="0">
                <a:latin typeface="Calibri" panose="020F0502020204030204" pitchFamily="34" charset="0"/>
                <a:cs typeface="Calibri" panose="020F0502020204030204" pitchFamily="34" charset="0"/>
              </a:rPr>
              <a:t>Starting with the confusion matrix:</a:t>
            </a:r>
          </a:p>
          <a:p>
            <a:pPr lvl="0"/>
            <a:r>
              <a:rPr lang="en-US" sz="2000" dirty="0">
                <a:latin typeface="Calibri" panose="020F0502020204030204" pitchFamily="34" charset="0"/>
                <a:cs typeface="Calibri" panose="020F0502020204030204" pitchFamily="34" charset="0"/>
              </a:rPr>
              <a:t>True Positive is bottom right cell divided by sum of bottom row</a:t>
            </a:r>
          </a:p>
          <a:p>
            <a:r>
              <a:rPr lang="en-US" sz="2000" dirty="0">
                <a:latin typeface="Calibri" panose="020F0502020204030204" pitchFamily="34" charset="0"/>
                <a:cs typeface="Calibri" panose="020F0502020204030204" pitchFamily="34" charset="0"/>
              </a:rPr>
              <a:t>TP is also called Sensitivity or Recall or “did I correctly predict positive?”</a:t>
            </a:r>
          </a:p>
          <a:p>
            <a:r>
              <a:rPr lang="en-US" sz="2000" dirty="0">
                <a:latin typeface="Calibri" panose="020F0502020204030204" pitchFamily="34" charset="0"/>
                <a:cs typeface="Calibri" panose="020F0502020204030204" pitchFamily="34" charset="0"/>
              </a:rPr>
              <a:t>True Negative  is top left divided by sum of top row; also called Specificity</a:t>
            </a:r>
          </a:p>
          <a:p>
            <a:pPr lvl="0"/>
            <a:r>
              <a:rPr lang="en-US" sz="2000" dirty="0">
                <a:latin typeface="Calibri" panose="020F0502020204030204" pitchFamily="34" charset="0"/>
                <a:cs typeface="Calibri" panose="020F0502020204030204" pitchFamily="34" charset="0"/>
              </a:rPr>
              <a:t>FP &lt;- 1 – TN</a:t>
            </a:r>
          </a:p>
          <a:p>
            <a:pPr lvl="0"/>
            <a:r>
              <a:rPr lang="en-US" sz="2000" dirty="0">
                <a:latin typeface="Calibri" panose="020F0502020204030204" pitchFamily="34" charset="0"/>
                <a:cs typeface="Calibri" panose="020F0502020204030204" pitchFamily="34" charset="0"/>
              </a:rPr>
              <a:t>FN &lt;- 1 – TP		: Percent of observations in negative class</a:t>
            </a:r>
          </a:p>
          <a:p>
            <a:pPr lvl="0"/>
            <a:r>
              <a:rPr lang="en-US" sz="2000" dirty="0">
                <a:latin typeface="Calibri" panose="020F0502020204030204" pitchFamily="34" charset="0"/>
                <a:cs typeface="Calibri" panose="020F0502020204030204" pitchFamily="34" charset="0"/>
              </a:rPr>
              <a:t>Precision is True Positive / Total Positive</a:t>
            </a:r>
          </a:p>
          <a:p>
            <a:pPr lvl="0"/>
            <a:r>
              <a:rPr lang="en-US" sz="2000" dirty="0">
                <a:latin typeface="Calibri" panose="020F0502020204030204" pitchFamily="34" charset="0"/>
                <a:cs typeface="Calibri" panose="020F0502020204030204" pitchFamily="34" charset="0"/>
              </a:rPr>
              <a:t>F &lt;- 2 * precision * recall / (precision + recall) - aka balanced mean</a:t>
            </a:r>
          </a:p>
          <a:p>
            <a:pPr lvl="0"/>
            <a:r>
              <a:rPr lang="en-US" sz="2000" dirty="0">
                <a:latin typeface="Calibri" panose="020F0502020204030204" pitchFamily="34" charset="0"/>
                <a:cs typeface="Calibri" panose="020F0502020204030204" pitchFamily="34" charset="0"/>
              </a:rPr>
              <a:t>Receiver Operating Characteristic Curve (ROC) – measures Sensitivity (TP) to Specificity (TN). Visually, closer to right angle is better than diagonal.</a:t>
            </a:r>
          </a:p>
        </p:txBody>
      </p:sp>
      <p:sp>
        <p:nvSpPr>
          <p:cNvPr id="294" name="11"/>
          <p:cNvSpPr txBox="1"/>
          <p:nvPr/>
        </p:nvSpPr>
        <p:spPr>
          <a:xfrm>
            <a:off x="10318419" y="6561700"/>
            <a:ext cx="72200" cy="461729"/>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800">
                <a:latin typeface="Calibri"/>
                <a:ea typeface="Calibri"/>
                <a:cs typeface="Calibri"/>
                <a:sym typeface="Calibri"/>
              </a:defRPr>
            </a:lvl1pPr>
          </a:lstStyle>
          <a:p>
            <a:endParaRPr lang="en-US" sz="1266" dirty="0"/>
          </a:p>
          <a:p>
            <a:endParaRPr sz="1266" dirty="0"/>
          </a:p>
        </p:txBody>
      </p:sp>
      <p:pic>
        <p:nvPicPr>
          <p:cNvPr id="5" name="eller.gif" descr="eller.gif">
            <a:extLst>
              <a:ext uri="{FF2B5EF4-FFF2-40B4-BE49-F238E27FC236}">
                <a16:creationId xmlns:a16="http://schemas.microsoft.com/office/drawing/2014/main" id="{DE00D1F3-91C6-B347-80CD-78DAD1F2FF8D}"/>
              </a:ext>
            </a:extLst>
          </p:cNvPr>
          <p:cNvPicPr>
            <a:picLocks noChangeAspect="1"/>
          </p:cNvPicPr>
          <p:nvPr/>
        </p:nvPicPr>
        <p:blipFill>
          <a:blip r:embed="rId2"/>
          <a:stretch>
            <a:fillRect/>
          </a:stretch>
        </p:blipFill>
        <p:spPr>
          <a:xfrm>
            <a:off x="10390619" y="6391225"/>
            <a:ext cx="1647567" cy="373034"/>
          </a:xfrm>
          <a:prstGeom prst="rect">
            <a:avLst/>
          </a:prstGeom>
          <a:ln w="12700">
            <a:miter lim="400000"/>
          </a:ln>
        </p:spPr>
      </p:pic>
      <p:pic>
        <p:nvPicPr>
          <p:cNvPr id="6" name="Arizona logo.jpg" descr="Arizona logo.jpg">
            <a:extLst>
              <a:ext uri="{FF2B5EF4-FFF2-40B4-BE49-F238E27FC236}">
                <a16:creationId xmlns:a16="http://schemas.microsoft.com/office/drawing/2014/main" id="{09360C07-9015-8344-A6FF-660FDC7A9032}"/>
              </a:ext>
            </a:extLst>
          </p:cNvPr>
          <p:cNvPicPr>
            <a:picLocks noChangeAspect="1"/>
          </p:cNvPicPr>
          <p:nvPr/>
        </p:nvPicPr>
        <p:blipFill>
          <a:blip r:embed="rId3"/>
          <a:stretch>
            <a:fillRect/>
          </a:stretch>
        </p:blipFill>
        <p:spPr>
          <a:xfrm>
            <a:off x="8440621" y="6382258"/>
            <a:ext cx="1728663" cy="410306"/>
          </a:xfrm>
          <a:prstGeom prst="rect">
            <a:avLst/>
          </a:prstGeom>
          <a:ln w="12700">
            <a:miter lim="400000"/>
          </a:ln>
        </p:spPr>
      </p:pic>
      <p:sp>
        <p:nvSpPr>
          <p:cNvPr id="3" name="Rectangle 2">
            <a:extLst>
              <a:ext uri="{FF2B5EF4-FFF2-40B4-BE49-F238E27FC236}">
                <a16:creationId xmlns:a16="http://schemas.microsoft.com/office/drawing/2014/main" id="{39AD635B-621F-D647-9FA2-775CA095192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74B42AE5-453D-9D43-84D8-BE629100E7F0}"/>
              </a:ext>
            </a:extLst>
          </p:cNvPr>
          <p:cNvSpPr/>
          <p:nvPr/>
        </p:nvSpPr>
        <p:spPr>
          <a:xfrm>
            <a:off x="419100" y="8955405"/>
            <a:ext cx="6004560" cy="37433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 name="TextBox 1">
            <a:extLst>
              <a:ext uri="{FF2B5EF4-FFF2-40B4-BE49-F238E27FC236}">
                <a16:creationId xmlns:a16="http://schemas.microsoft.com/office/drawing/2014/main" id="{D36F86E8-86BC-86D5-10CB-013FB13EAB8E}"/>
              </a:ext>
            </a:extLst>
          </p:cNvPr>
          <p:cNvSpPr txBox="1"/>
          <p:nvPr/>
        </p:nvSpPr>
        <p:spPr>
          <a:xfrm>
            <a:off x="1524000" y="1041991"/>
            <a:ext cx="5365571" cy="923330"/>
          </a:xfrm>
          <a:prstGeom prst="rect">
            <a:avLst/>
          </a:prstGeom>
          <a:solidFill>
            <a:schemeClr val="accent2">
              <a:lumMod val="20000"/>
              <a:lumOff val="80000"/>
            </a:schemeClr>
          </a:solidFill>
        </p:spPr>
        <p:txBody>
          <a:bodyPr wrap="none" rtlCol="0">
            <a:spAutoFit/>
          </a:bodyPr>
          <a:lstStyle/>
          <a:p>
            <a:r>
              <a:rPr lang="en-US" dirty="0"/>
              <a:t> 		Predicted No	Predicted Yes</a:t>
            </a:r>
          </a:p>
          <a:p>
            <a:r>
              <a:rPr lang="en-US" dirty="0"/>
              <a:t>  Actual No	TN = 55		FP =     9</a:t>
            </a:r>
          </a:p>
          <a:p>
            <a:r>
              <a:rPr lang="en-US" dirty="0"/>
              <a:t>  Actual Yes	FN =   6 		TP = 163</a:t>
            </a:r>
          </a:p>
        </p:txBody>
      </p:sp>
    </p:spTree>
    <p:extLst>
      <p:ext uri="{BB962C8B-B14F-4D97-AF65-F5344CB8AC3E}">
        <p14:creationId xmlns:p14="http://schemas.microsoft.com/office/powerpoint/2010/main" val="3523593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Hypotheses (cont.)"/>
          <p:cNvSpPr txBox="1">
            <a:spLocks noGrp="1"/>
          </p:cNvSpPr>
          <p:nvPr>
            <p:ph type="title" idx="4294967295"/>
          </p:nvPr>
        </p:nvSpPr>
        <p:spPr>
          <a:xfrm>
            <a:off x="1524000" y="0"/>
            <a:ext cx="9144000" cy="710761"/>
          </a:xfrm>
          <a:prstGeom prst="rect">
            <a:avLst/>
          </a:prstGeom>
          <a:solidFill>
            <a:srgbClr val="D5D5EF"/>
          </a:solidFill>
        </p:spPr>
        <p:txBody>
          <a:bodyPr>
            <a:normAutofit/>
          </a:bodyPr>
          <a:lstStyle>
            <a:lvl1pPr indent="228600" algn="l">
              <a:defRPr sz="4000">
                <a:latin typeface="Calibri"/>
                <a:ea typeface="Calibri"/>
                <a:cs typeface="Calibri"/>
                <a:sym typeface="Calibri"/>
              </a:defRPr>
            </a:lvl1pPr>
          </a:lstStyle>
          <a:p>
            <a:r>
              <a:rPr lang="en-US" dirty="0">
                <a:latin typeface="Calibri" panose="020F0502020204030204" pitchFamily="34" charset="0"/>
                <a:cs typeface="Calibri" panose="020F0502020204030204" pitchFamily="34" charset="0"/>
              </a:rPr>
              <a:t>Knowledge </a:t>
            </a:r>
            <a:r>
              <a:rPr lang="en-US" altLang="zh-CN" dirty="0">
                <a:latin typeface="Calibri" panose="020F0502020204030204" pitchFamily="34" charset="0"/>
                <a:cs typeface="Calibri" panose="020F0502020204030204" pitchFamily="34" charset="0"/>
              </a:rPr>
              <a:t>Discovery</a:t>
            </a:r>
            <a:r>
              <a:rPr lang="en-US" dirty="0">
                <a:latin typeface="Calibri" panose="020F0502020204030204" pitchFamily="34" charset="0"/>
                <a:cs typeface="Calibri" panose="020F0502020204030204" pitchFamily="34" charset="0"/>
              </a:rPr>
              <a:t> Process</a:t>
            </a:r>
            <a:endParaRPr dirty="0"/>
          </a:p>
        </p:txBody>
      </p:sp>
      <p:sp>
        <p:nvSpPr>
          <p:cNvPr id="293" name="Hypothesis 3: direct influence and network size…"/>
          <p:cNvSpPr txBox="1">
            <a:spLocks noGrp="1"/>
          </p:cNvSpPr>
          <p:nvPr>
            <p:ph type="body" sz="half" idx="4294967295"/>
          </p:nvPr>
        </p:nvSpPr>
        <p:spPr>
          <a:xfrm>
            <a:off x="1850919" y="1425998"/>
            <a:ext cx="8216162" cy="4626354"/>
          </a:xfrm>
          <a:prstGeom prst="rect">
            <a:avLst/>
          </a:prstGeom>
        </p:spPr>
        <p:txBody>
          <a:bodyPr anchor="t">
            <a:normAutofit/>
          </a:bodyPr>
          <a:lstStyle/>
          <a:p>
            <a:pPr defTabSz="642915">
              <a:spcBef>
                <a:spcPct val="20000"/>
              </a:spcBef>
              <a:buClr>
                <a:srgbClr val="0432FF"/>
              </a:buClr>
              <a:buFont typeface=".AppleSystemUIFont" charset="-120"/>
              <a:buChar char="‣"/>
            </a:pPr>
            <a:r>
              <a:rPr lang="en-US" sz="2461" dirty="0">
                <a:solidFill>
                  <a:srgbClr val="292934"/>
                </a:solidFill>
                <a:latin typeface="Calibri" panose="020F0502020204030204" pitchFamily="34" charset="0"/>
                <a:cs typeface="Calibri" panose="020F0502020204030204" pitchFamily="34" charset="0"/>
              </a:rPr>
              <a:t>STEP 3: Prepare and process your data</a:t>
            </a:r>
          </a:p>
          <a:p>
            <a:pPr lvl="1" defTabSz="642915">
              <a:spcBef>
                <a:spcPct val="20000"/>
              </a:spcBef>
              <a:buClr>
                <a:srgbClr val="0432FF"/>
              </a:buClr>
              <a:buFont typeface=".AppleSystemUIFont" charset="-120"/>
              <a:buChar char="‣"/>
            </a:pPr>
            <a:r>
              <a:rPr lang="en-US" sz="2109" dirty="0">
                <a:solidFill>
                  <a:srgbClr val="292934"/>
                </a:solidFill>
                <a:latin typeface="Calibri" panose="020F0502020204030204" pitchFamily="34" charset="0"/>
                <a:cs typeface="Calibri" panose="020F0502020204030204" pitchFamily="34" charset="0"/>
              </a:rPr>
              <a:t>Very time consuming</a:t>
            </a:r>
          </a:p>
          <a:p>
            <a:pPr lvl="1" defTabSz="642915">
              <a:spcBef>
                <a:spcPct val="20000"/>
              </a:spcBef>
              <a:buClr>
                <a:srgbClr val="0432FF"/>
              </a:buClr>
              <a:buFont typeface=".AppleSystemUIFont" charset="-120"/>
              <a:buChar char="‣"/>
            </a:pPr>
            <a:r>
              <a:rPr lang="en-US" sz="2109" dirty="0">
                <a:solidFill>
                  <a:srgbClr val="292934"/>
                </a:solidFill>
                <a:latin typeface="Calibri" panose="020F0502020204030204" pitchFamily="34" charset="0"/>
                <a:cs typeface="Calibri" panose="020F0502020204030204" pitchFamily="34" charset="0"/>
              </a:rPr>
              <a:t>Data can come from legacy systems or external sources</a:t>
            </a:r>
          </a:p>
          <a:p>
            <a:pPr lvl="1" defTabSz="642915">
              <a:spcBef>
                <a:spcPct val="20000"/>
              </a:spcBef>
              <a:buClr>
                <a:srgbClr val="0432FF"/>
              </a:buClr>
              <a:buFont typeface=".AppleSystemUIFont" charset="-120"/>
              <a:buChar char="‣"/>
            </a:pPr>
            <a:r>
              <a:rPr lang="en-US" sz="2109" dirty="0">
                <a:solidFill>
                  <a:srgbClr val="292934"/>
                </a:solidFill>
                <a:latin typeface="Calibri" panose="020F0502020204030204" pitchFamily="34" charset="0"/>
                <a:cs typeface="Calibri" panose="020F0502020204030204" pitchFamily="34" charset="0"/>
              </a:rPr>
              <a:t>The data will need to be </a:t>
            </a:r>
          </a:p>
          <a:p>
            <a:pPr lvl="2" defTabSz="642915">
              <a:spcBef>
                <a:spcPct val="20000"/>
              </a:spcBef>
              <a:buClr>
                <a:srgbClr val="0432FF"/>
              </a:buClr>
              <a:buFont typeface=".AppleSystemUIFont" charset="-120"/>
              <a:buChar char="‣"/>
            </a:pPr>
            <a:r>
              <a:rPr lang="en-US" sz="1969" dirty="0">
                <a:solidFill>
                  <a:srgbClr val="292934"/>
                </a:solidFill>
                <a:latin typeface="Calibri" panose="020F0502020204030204" pitchFamily="34" charset="0"/>
                <a:cs typeface="Calibri" panose="020F0502020204030204" pitchFamily="34" charset="0"/>
              </a:rPr>
              <a:t>Cleaned, integrated</a:t>
            </a:r>
          </a:p>
          <a:p>
            <a:pPr lvl="2" defTabSz="642915">
              <a:spcBef>
                <a:spcPct val="20000"/>
              </a:spcBef>
              <a:buClr>
                <a:srgbClr val="0432FF"/>
              </a:buClr>
              <a:buFont typeface=".AppleSystemUIFont" charset="-120"/>
              <a:buChar char="‣"/>
            </a:pPr>
            <a:r>
              <a:rPr lang="en-US" sz="1969" dirty="0">
                <a:solidFill>
                  <a:srgbClr val="292934"/>
                </a:solidFill>
                <a:latin typeface="Calibri" panose="020F0502020204030204" pitchFamily="34" charset="0"/>
                <a:cs typeface="Calibri" panose="020F0502020204030204" pitchFamily="34" charset="0"/>
              </a:rPr>
              <a:t>Selected (again)</a:t>
            </a:r>
          </a:p>
          <a:p>
            <a:pPr defTabSz="642915">
              <a:spcBef>
                <a:spcPct val="20000"/>
              </a:spcBef>
              <a:buClr>
                <a:srgbClr val="0432FF"/>
              </a:buClr>
              <a:buFont typeface=".AppleSystemUIFont" charset="-120"/>
              <a:buChar char="‣"/>
            </a:pPr>
            <a:endParaRPr lang="en-US" sz="2250" dirty="0">
              <a:solidFill>
                <a:srgbClr val="292934"/>
              </a:solidFill>
              <a:latin typeface="Calibri" panose="020F0502020204030204" pitchFamily="34" charset="0"/>
              <a:cs typeface="Calibri" panose="020F0502020204030204" pitchFamily="34" charset="0"/>
            </a:endParaRPr>
          </a:p>
          <a:p>
            <a:pPr lvl="1" defTabSz="642915">
              <a:spcBef>
                <a:spcPct val="20000"/>
              </a:spcBef>
              <a:buClr>
                <a:srgbClr val="0432FF"/>
              </a:buClr>
              <a:buFont typeface=".AppleSystemUIFont" charset="-120"/>
              <a:buChar char="‣"/>
            </a:pPr>
            <a:r>
              <a:rPr lang="en-US" sz="2109" dirty="0">
                <a:solidFill>
                  <a:srgbClr val="292934"/>
                </a:solidFill>
                <a:latin typeface="Calibri" panose="020F0502020204030204" pitchFamily="34" charset="0"/>
                <a:cs typeface="Calibri" panose="020F0502020204030204" pitchFamily="34" charset="0"/>
              </a:rPr>
              <a:t>There will be problems/issues</a:t>
            </a:r>
          </a:p>
          <a:p>
            <a:pPr lvl="2" defTabSz="642915">
              <a:spcBef>
                <a:spcPct val="20000"/>
              </a:spcBef>
              <a:buClr>
                <a:srgbClr val="0432FF"/>
              </a:buClr>
              <a:buFont typeface=".AppleSystemUIFont" charset="-120"/>
              <a:buChar char="‣"/>
            </a:pPr>
            <a:r>
              <a:rPr lang="en-US" sz="1969" dirty="0">
                <a:solidFill>
                  <a:srgbClr val="292934"/>
                </a:solidFill>
                <a:latin typeface="Calibri" panose="020F0502020204030204" pitchFamily="34" charset="0"/>
                <a:cs typeface="Calibri" panose="020F0502020204030204" pitchFamily="34" charset="0"/>
              </a:rPr>
              <a:t>Incomplete: missing values or aggregates only</a:t>
            </a:r>
          </a:p>
          <a:p>
            <a:pPr lvl="2" defTabSz="642915">
              <a:spcBef>
                <a:spcPct val="20000"/>
              </a:spcBef>
              <a:buClr>
                <a:srgbClr val="0432FF"/>
              </a:buClr>
              <a:buFont typeface=".AppleSystemUIFont" charset="-120"/>
              <a:buChar char="‣"/>
            </a:pPr>
            <a:r>
              <a:rPr lang="en-US" sz="1969" dirty="0">
                <a:solidFill>
                  <a:srgbClr val="292934"/>
                </a:solidFill>
                <a:latin typeface="Calibri" panose="020F0502020204030204" pitchFamily="34" charset="0"/>
                <a:cs typeface="Calibri" panose="020F0502020204030204" pitchFamily="34" charset="0"/>
              </a:rPr>
              <a:t>Noisy:  missing, duplicated, erroneous or outliers</a:t>
            </a:r>
          </a:p>
          <a:p>
            <a:pPr lvl="2" defTabSz="642915">
              <a:spcBef>
                <a:spcPct val="20000"/>
              </a:spcBef>
              <a:buClr>
                <a:srgbClr val="0432FF"/>
              </a:buClr>
              <a:buFont typeface=".AppleSystemUIFont" charset="-120"/>
              <a:buChar char="‣"/>
            </a:pPr>
            <a:r>
              <a:rPr lang="en-US" sz="1969" dirty="0">
                <a:solidFill>
                  <a:srgbClr val="292934"/>
                </a:solidFill>
                <a:latin typeface="Calibri" panose="020F0502020204030204" pitchFamily="34" charset="0"/>
                <a:cs typeface="Calibri" panose="020F0502020204030204" pitchFamily="34" charset="0"/>
              </a:rPr>
              <a:t>Inconsistent: birthday is 1 Jan 1993, 010193, 01-01-1993</a:t>
            </a:r>
          </a:p>
          <a:p>
            <a:pPr lvl="2" defTabSz="642915">
              <a:spcBef>
                <a:spcPct val="20000"/>
              </a:spcBef>
              <a:buClr>
                <a:srgbClr val="0432FF"/>
              </a:buClr>
              <a:buFont typeface=".AppleSystemUIFont" charset="-120"/>
              <a:buChar char="‣"/>
            </a:pPr>
            <a:r>
              <a:rPr lang="en-US" sz="1969" dirty="0">
                <a:solidFill>
                  <a:srgbClr val="292934"/>
                </a:solidFill>
                <a:latin typeface="Calibri" panose="020F0502020204030204" pitchFamily="34" charset="0"/>
                <a:cs typeface="Calibri" panose="020F0502020204030204" pitchFamily="34" charset="0"/>
              </a:rPr>
              <a:t>Intentional: default values if not specified</a:t>
            </a:r>
          </a:p>
          <a:p>
            <a:pPr defTabSz="642915">
              <a:spcBef>
                <a:spcPct val="20000"/>
              </a:spcBef>
              <a:buClr>
                <a:srgbClr val="0432FF"/>
              </a:buClr>
              <a:buFont typeface=".AppleSystemUIFont" charset="-120"/>
              <a:buChar char="‣"/>
            </a:pPr>
            <a:endParaRPr lang="en-US" sz="2250" dirty="0">
              <a:solidFill>
                <a:srgbClr val="292934"/>
              </a:solidFill>
              <a:latin typeface="Calibri" panose="020F0502020204030204" pitchFamily="34" charset="0"/>
              <a:cs typeface="Calibri" panose="020F0502020204030204" pitchFamily="34" charset="0"/>
            </a:endParaRPr>
          </a:p>
        </p:txBody>
      </p:sp>
      <p:sp>
        <p:nvSpPr>
          <p:cNvPr id="294" name="11"/>
          <p:cNvSpPr txBox="1"/>
          <p:nvPr/>
        </p:nvSpPr>
        <p:spPr>
          <a:xfrm>
            <a:off x="10318419" y="6561700"/>
            <a:ext cx="72200" cy="461729"/>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800">
                <a:latin typeface="Calibri"/>
                <a:ea typeface="Calibri"/>
                <a:cs typeface="Calibri"/>
                <a:sym typeface="Calibri"/>
              </a:defRPr>
            </a:lvl1pPr>
          </a:lstStyle>
          <a:p>
            <a:endParaRPr lang="en-US" sz="1266" dirty="0"/>
          </a:p>
          <a:p>
            <a:endParaRPr sz="1266" dirty="0"/>
          </a:p>
        </p:txBody>
      </p:sp>
      <p:pic>
        <p:nvPicPr>
          <p:cNvPr id="5" name="Arizona logo.jpg" descr="Arizona logo.jpg">
            <a:extLst>
              <a:ext uri="{FF2B5EF4-FFF2-40B4-BE49-F238E27FC236}">
                <a16:creationId xmlns:a16="http://schemas.microsoft.com/office/drawing/2014/main" id="{BFFF2EC5-03B9-6D4A-A699-2C4EEADD65DE}"/>
              </a:ext>
            </a:extLst>
          </p:cNvPr>
          <p:cNvPicPr>
            <a:picLocks noChangeAspect="1"/>
          </p:cNvPicPr>
          <p:nvPr/>
        </p:nvPicPr>
        <p:blipFill>
          <a:blip r:embed="rId2"/>
          <a:stretch>
            <a:fillRect/>
          </a:stretch>
        </p:blipFill>
        <p:spPr>
          <a:xfrm>
            <a:off x="8440621" y="6382258"/>
            <a:ext cx="1728663" cy="410306"/>
          </a:xfrm>
          <a:prstGeom prst="rect">
            <a:avLst/>
          </a:prstGeom>
          <a:ln w="12700">
            <a:miter lim="400000"/>
          </a:ln>
        </p:spPr>
      </p:pic>
      <p:pic>
        <p:nvPicPr>
          <p:cNvPr id="6" name="eller.gif" descr="eller.gif">
            <a:extLst>
              <a:ext uri="{FF2B5EF4-FFF2-40B4-BE49-F238E27FC236}">
                <a16:creationId xmlns:a16="http://schemas.microsoft.com/office/drawing/2014/main" id="{7EE3A3D0-5CF2-1A45-ABB2-494DE5336EDA}"/>
              </a:ext>
            </a:extLst>
          </p:cNvPr>
          <p:cNvPicPr>
            <a:picLocks noChangeAspect="1"/>
          </p:cNvPicPr>
          <p:nvPr/>
        </p:nvPicPr>
        <p:blipFill>
          <a:blip r:embed="rId3"/>
          <a:stretch>
            <a:fillRect/>
          </a:stretch>
        </p:blipFill>
        <p:spPr>
          <a:xfrm>
            <a:off x="10390619" y="6375183"/>
            <a:ext cx="1647567" cy="373034"/>
          </a:xfrm>
          <a:prstGeom prst="rect">
            <a:avLst/>
          </a:prstGeom>
          <a:ln w="12700">
            <a:miter lim="400000"/>
          </a:ln>
        </p:spPr>
      </p:pic>
    </p:spTree>
    <p:extLst>
      <p:ext uri="{BB962C8B-B14F-4D97-AF65-F5344CB8AC3E}">
        <p14:creationId xmlns:p14="http://schemas.microsoft.com/office/powerpoint/2010/main" val="1916589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Hypotheses (cont.)"/>
          <p:cNvSpPr txBox="1">
            <a:spLocks noGrp="1"/>
          </p:cNvSpPr>
          <p:nvPr>
            <p:ph type="title" idx="4294967295"/>
          </p:nvPr>
        </p:nvSpPr>
        <p:spPr>
          <a:xfrm>
            <a:off x="1524000" y="0"/>
            <a:ext cx="9144000" cy="710761"/>
          </a:xfrm>
          <a:prstGeom prst="rect">
            <a:avLst/>
          </a:prstGeom>
          <a:solidFill>
            <a:srgbClr val="D5D5EF"/>
          </a:solidFill>
        </p:spPr>
        <p:txBody>
          <a:bodyPr>
            <a:normAutofit/>
          </a:bodyPr>
          <a:lstStyle>
            <a:lvl1pPr indent="228600" algn="l">
              <a:defRPr sz="4000">
                <a:latin typeface="Calibri"/>
                <a:ea typeface="Calibri"/>
                <a:cs typeface="Calibri"/>
                <a:sym typeface="Calibri"/>
              </a:defRPr>
            </a:lvl1pPr>
          </a:lstStyle>
          <a:p>
            <a:r>
              <a:rPr lang="en-US" dirty="0">
                <a:latin typeface="Calibri" panose="020F0502020204030204" pitchFamily="34" charset="0"/>
                <a:cs typeface="Calibri" panose="020F0502020204030204" pitchFamily="34" charset="0"/>
              </a:rPr>
              <a:t>Knowledge </a:t>
            </a:r>
            <a:r>
              <a:rPr lang="en-US" altLang="zh-CN" dirty="0">
                <a:latin typeface="Calibri" panose="020F0502020204030204" pitchFamily="34" charset="0"/>
                <a:cs typeface="Calibri" panose="020F0502020204030204" pitchFamily="34" charset="0"/>
              </a:rPr>
              <a:t>Discovery</a:t>
            </a:r>
            <a:r>
              <a:rPr lang="en-US" dirty="0">
                <a:latin typeface="Calibri" panose="020F0502020204030204" pitchFamily="34" charset="0"/>
                <a:cs typeface="Calibri" panose="020F0502020204030204" pitchFamily="34" charset="0"/>
              </a:rPr>
              <a:t> Process</a:t>
            </a:r>
            <a:endParaRPr dirty="0"/>
          </a:p>
        </p:txBody>
      </p:sp>
      <p:sp>
        <p:nvSpPr>
          <p:cNvPr id="293" name="Hypothesis 3: direct influence and network size…"/>
          <p:cNvSpPr txBox="1">
            <a:spLocks noGrp="1"/>
          </p:cNvSpPr>
          <p:nvPr>
            <p:ph type="body" sz="half" idx="4294967295"/>
          </p:nvPr>
        </p:nvSpPr>
        <p:spPr>
          <a:xfrm>
            <a:off x="1850918" y="1425997"/>
            <a:ext cx="9513767" cy="4856049"/>
          </a:xfrm>
          <a:prstGeom prst="rect">
            <a:avLst/>
          </a:prstGeom>
        </p:spPr>
        <p:txBody>
          <a:bodyPr anchor="t">
            <a:normAutofit/>
          </a:bodyPr>
          <a:lstStyle/>
          <a:p>
            <a:pPr defTabSz="642915">
              <a:spcBef>
                <a:spcPct val="20000"/>
              </a:spcBef>
              <a:buClr>
                <a:srgbClr val="0432FF"/>
              </a:buClr>
              <a:buFont typeface=".AppleSystemUIFont" charset="-120"/>
              <a:buChar char="‣"/>
            </a:pPr>
            <a:r>
              <a:rPr lang="en-US" sz="2461" dirty="0">
                <a:solidFill>
                  <a:srgbClr val="292934"/>
                </a:solidFill>
                <a:latin typeface="Calibri" panose="020F0502020204030204" pitchFamily="34" charset="0"/>
                <a:cs typeface="Calibri" panose="020F0502020204030204" pitchFamily="34" charset="0"/>
              </a:rPr>
              <a:t>STEP 3: Prepare and process your data</a:t>
            </a:r>
          </a:p>
          <a:p>
            <a:pPr lvl="1" defTabSz="642915">
              <a:spcBef>
                <a:spcPct val="20000"/>
              </a:spcBef>
              <a:buClr>
                <a:srgbClr val="0432FF"/>
              </a:buClr>
              <a:buFont typeface=".AppleSystemUIFont" charset="-120"/>
              <a:buChar char="‣"/>
            </a:pPr>
            <a:r>
              <a:rPr lang="en-US" sz="2000" dirty="0">
                <a:solidFill>
                  <a:srgbClr val="292934"/>
                </a:solidFill>
                <a:latin typeface="Calibri" panose="020F0502020204030204" pitchFamily="34" charset="0"/>
                <a:cs typeface="Calibri" panose="020F0502020204030204" pitchFamily="34" charset="0"/>
              </a:rPr>
              <a:t>Nominal -&gt; name</a:t>
            </a:r>
          </a:p>
          <a:p>
            <a:pPr lvl="2" defTabSz="642915">
              <a:spcBef>
                <a:spcPct val="20000"/>
              </a:spcBef>
              <a:buClr>
                <a:srgbClr val="0432FF"/>
              </a:buClr>
              <a:buFont typeface=".AppleSystemUIFont" charset="-120"/>
              <a:buChar char="‣"/>
            </a:pPr>
            <a:r>
              <a:rPr lang="en-US" sz="1800" dirty="0">
                <a:solidFill>
                  <a:srgbClr val="292934"/>
                </a:solidFill>
                <a:latin typeface="Calibri" panose="020F0502020204030204" pitchFamily="34" charset="0"/>
                <a:cs typeface="Calibri" panose="020F0502020204030204" pitchFamily="34" charset="0"/>
              </a:rPr>
              <a:t>For a person: name, SSN, age, education</a:t>
            </a:r>
          </a:p>
          <a:p>
            <a:pPr lvl="2" defTabSz="642915">
              <a:spcBef>
                <a:spcPct val="20000"/>
              </a:spcBef>
              <a:buClr>
                <a:srgbClr val="0432FF"/>
              </a:buClr>
              <a:buFont typeface=".AppleSystemUIFont" charset="-120"/>
              <a:buChar char="‣"/>
            </a:pPr>
            <a:r>
              <a:rPr lang="en-US" sz="1800" dirty="0">
                <a:solidFill>
                  <a:srgbClr val="292934"/>
                </a:solidFill>
                <a:latin typeface="Calibri" panose="020F0502020204030204" pitchFamily="34" charset="0"/>
                <a:cs typeface="Calibri" panose="020F0502020204030204" pitchFamily="34" charset="0"/>
              </a:rPr>
              <a:t>Some numbers can be used for calculation like age; and some cannot, like SSN</a:t>
            </a:r>
          </a:p>
          <a:p>
            <a:pPr lvl="2" defTabSz="642915">
              <a:spcBef>
                <a:spcPct val="20000"/>
              </a:spcBef>
              <a:buClr>
                <a:srgbClr val="0432FF"/>
              </a:buClr>
              <a:buFont typeface=".AppleSystemUIFont" charset="-120"/>
              <a:buChar char="‣"/>
            </a:pPr>
            <a:r>
              <a:rPr lang="en-US" sz="1800" dirty="0">
                <a:solidFill>
                  <a:srgbClr val="292934"/>
                </a:solidFill>
                <a:latin typeface="Calibri" panose="020F0502020204030204" pitchFamily="34" charset="0"/>
                <a:cs typeface="Calibri" panose="020F0502020204030204" pitchFamily="34" charset="0"/>
              </a:rPr>
              <a:t>Some values are ranked: Cancer stages 1,2,3,4</a:t>
            </a:r>
          </a:p>
          <a:p>
            <a:pPr lvl="1" defTabSz="642915">
              <a:spcBef>
                <a:spcPct val="20000"/>
              </a:spcBef>
              <a:buClr>
                <a:srgbClr val="0432FF"/>
              </a:buClr>
              <a:buFont typeface=".AppleSystemUIFont" charset="-120"/>
              <a:buChar char="‣"/>
            </a:pPr>
            <a:r>
              <a:rPr lang="en-US" sz="2000" dirty="0">
                <a:solidFill>
                  <a:srgbClr val="292934"/>
                </a:solidFill>
                <a:latin typeface="Calibri" panose="020F0502020204030204" pitchFamily="34" charset="0"/>
                <a:cs typeface="Calibri" panose="020F0502020204030204" pitchFamily="34" charset="0"/>
              </a:rPr>
              <a:t>Binary -&gt; only two values</a:t>
            </a:r>
          </a:p>
          <a:p>
            <a:pPr lvl="2" defTabSz="642915">
              <a:spcBef>
                <a:spcPct val="20000"/>
              </a:spcBef>
              <a:buClr>
                <a:srgbClr val="0432FF"/>
              </a:buClr>
              <a:buFont typeface=".AppleSystemUIFont" charset="-120"/>
              <a:buChar char="‣"/>
            </a:pPr>
            <a:r>
              <a:rPr lang="en-US" sz="1800" dirty="0">
                <a:solidFill>
                  <a:srgbClr val="292934"/>
                </a:solidFill>
                <a:latin typeface="Calibri" panose="020F0502020204030204" pitchFamily="34" charset="0"/>
                <a:cs typeface="Calibri" panose="020F0502020204030204" pitchFamily="34" charset="0"/>
              </a:rPr>
              <a:t>Boolean: True or False, organic or inorganic</a:t>
            </a:r>
          </a:p>
          <a:p>
            <a:pPr lvl="2" defTabSz="642915">
              <a:spcBef>
                <a:spcPct val="20000"/>
              </a:spcBef>
              <a:buClr>
                <a:srgbClr val="0432FF"/>
              </a:buClr>
              <a:buFont typeface=".AppleSystemUIFont" charset="-120"/>
              <a:buChar char="‣"/>
            </a:pPr>
            <a:r>
              <a:rPr lang="en-US" sz="1800" dirty="0">
                <a:solidFill>
                  <a:srgbClr val="292934"/>
                </a:solidFill>
                <a:latin typeface="Calibri" panose="020F0502020204030204" pitchFamily="34" charset="0"/>
                <a:cs typeface="Calibri" panose="020F0502020204030204" pitchFamily="34" charset="0"/>
              </a:rPr>
              <a:t>Symmetric: if both values are equally important</a:t>
            </a:r>
          </a:p>
          <a:p>
            <a:pPr lvl="2" defTabSz="642915">
              <a:spcBef>
                <a:spcPct val="20000"/>
              </a:spcBef>
              <a:buClr>
                <a:srgbClr val="0432FF"/>
              </a:buClr>
              <a:buFont typeface=".AppleSystemUIFont" charset="-120"/>
              <a:buChar char="‣"/>
            </a:pPr>
            <a:r>
              <a:rPr lang="en-US" sz="1800" dirty="0">
                <a:solidFill>
                  <a:srgbClr val="292934"/>
                </a:solidFill>
                <a:latin typeface="Calibri" panose="020F0502020204030204" pitchFamily="34" charset="0"/>
                <a:cs typeface="Calibri" panose="020F0502020204030204" pitchFamily="34" charset="0"/>
              </a:rPr>
              <a:t>Asymmetric: if one is more important – use 1 for more important</a:t>
            </a:r>
          </a:p>
          <a:p>
            <a:pPr lvl="1" defTabSz="642915">
              <a:spcBef>
                <a:spcPct val="20000"/>
              </a:spcBef>
              <a:buClr>
                <a:srgbClr val="0432FF"/>
              </a:buClr>
              <a:buFont typeface=".AppleSystemUIFont" charset="-120"/>
              <a:buChar char="‣"/>
            </a:pPr>
            <a:r>
              <a:rPr lang="en-US" sz="2000" dirty="0">
                <a:solidFill>
                  <a:srgbClr val="292934"/>
                </a:solidFill>
                <a:latin typeface="Calibri" panose="020F0502020204030204" pitchFamily="34" charset="0"/>
                <a:cs typeface="Calibri" panose="020F0502020204030204" pitchFamily="34" charset="0"/>
              </a:rPr>
              <a:t>Numeric</a:t>
            </a:r>
          </a:p>
          <a:p>
            <a:pPr lvl="2" defTabSz="642915">
              <a:spcBef>
                <a:spcPct val="20000"/>
              </a:spcBef>
              <a:buClr>
                <a:srgbClr val="0432FF"/>
              </a:buClr>
              <a:buFont typeface=".AppleSystemUIFont" charset="-120"/>
              <a:buChar char="‣"/>
            </a:pPr>
            <a:r>
              <a:rPr lang="en-US" sz="1800" dirty="0">
                <a:solidFill>
                  <a:srgbClr val="292934"/>
                </a:solidFill>
                <a:latin typeface="Calibri" panose="020F0502020204030204" pitchFamily="34" charset="0"/>
                <a:cs typeface="Calibri" panose="020F0502020204030204" pitchFamily="34" charset="0"/>
              </a:rPr>
              <a:t>Scale with units of equal size</a:t>
            </a:r>
          </a:p>
          <a:p>
            <a:pPr lvl="2" defTabSz="642915">
              <a:spcBef>
                <a:spcPct val="20000"/>
              </a:spcBef>
              <a:buClr>
                <a:srgbClr val="0432FF"/>
              </a:buClr>
              <a:buFont typeface=".AppleSystemUIFont" charset="-120"/>
              <a:buChar char="‣"/>
            </a:pPr>
            <a:r>
              <a:rPr lang="en-US" sz="1800" dirty="0">
                <a:solidFill>
                  <a:srgbClr val="292934"/>
                </a:solidFill>
                <a:latin typeface="Calibri" panose="020F0502020204030204" pitchFamily="34" charset="0"/>
                <a:cs typeface="Calibri" panose="020F0502020204030204" pitchFamily="34" charset="0"/>
              </a:rPr>
              <a:t>Values can be +, -, or 0 (0 can be nothing or something like weight or temp)</a:t>
            </a:r>
          </a:p>
          <a:p>
            <a:pPr lvl="1" defTabSz="642915">
              <a:spcBef>
                <a:spcPct val="20000"/>
              </a:spcBef>
              <a:buClr>
                <a:srgbClr val="0432FF"/>
              </a:buClr>
              <a:buFont typeface=".AppleSystemUIFont" charset="-120"/>
              <a:buChar char="‣"/>
            </a:pPr>
            <a:r>
              <a:rPr lang="en-US" sz="1850" dirty="0">
                <a:solidFill>
                  <a:srgbClr val="292934"/>
                </a:solidFill>
                <a:latin typeface="Calibri" panose="020F0502020204030204" pitchFamily="34" charset="0"/>
                <a:cs typeface="Calibri" panose="020F0502020204030204" pitchFamily="34" charset="0"/>
              </a:rPr>
              <a:t>Ratio scale</a:t>
            </a:r>
          </a:p>
          <a:p>
            <a:pPr lvl="2" defTabSz="642915">
              <a:spcBef>
                <a:spcPct val="20000"/>
              </a:spcBef>
              <a:buClr>
                <a:srgbClr val="0432FF"/>
              </a:buClr>
              <a:buFont typeface=".AppleSystemUIFont" charset="-120"/>
              <a:buChar char="‣"/>
            </a:pPr>
            <a:r>
              <a:rPr lang="en-US" sz="1800" dirty="0">
                <a:solidFill>
                  <a:srgbClr val="292934"/>
                </a:solidFill>
                <a:latin typeface="Calibri" panose="020F0502020204030204" pitchFamily="34" charset="0"/>
                <a:cs typeface="Calibri" panose="020F0502020204030204" pitchFamily="34" charset="0"/>
              </a:rPr>
              <a:t>All characteristics of interval + true zero</a:t>
            </a:r>
          </a:p>
          <a:p>
            <a:pPr lvl="2" defTabSz="642915">
              <a:spcBef>
                <a:spcPct val="20000"/>
              </a:spcBef>
              <a:buClr>
                <a:srgbClr val="0432FF"/>
              </a:buClr>
              <a:buFont typeface=".AppleSystemUIFont" charset="-120"/>
              <a:buChar char="‣"/>
            </a:pPr>
            <a:r>
              <a:rPr lang="en-US" sz="1800" dirty="0">
                <a:solidFill>
                  <a:srgbClr val="292934"/>
                </a:solidFill>
                <a:latin typeface="Calibri" panose="020F0502020204030204" pitchFamily="34" charset="0"/>
                <a:cs typeface="Calibri" panose="020F0502020204030204" pitchFamily="34" charset="0"/>
              </a:rPr>
              <a:t>Able to compute mean, median, standard deviation </a:t>
            </a:r>
            <a:r>
              <a:rPr lang="en-US" sz="1800" dirty="0" err="1">
                <a:solidFill>
                  <a:srgbClr val="292934"/>
                </a:solidFill>
                <a:latin typeface="Calibri" panose="020F0502020204030204" pitchFamily="34" charset="0"/>
                <a:cs typeface="Calibri" panose="020F0502020204030204" pitchFamily="34" charset="0"/>
              </a:rPr>
              <a:t>etc</a:t>
            </a:r>
            <a:endParaRPr lang="en-US" sz="1800" dirty="0">
              <a:solidFill>
                <a:srgbClr val="292934"/>
              </a:solidFill>
              <a:latin typeface="Calibri" panose="020F0502020204030204" pitchFamily="34" charset="0"/>
              <a:cs typeface="Calibri" panose="020F0502020204030204" pitchFamily="34" charset="0"/>
            </a:endParaRPr>
          </a:p>
        </p:txBody>
      </p:sp>
      <p:sp>
        <p:nvSpPr>
          <p:cNvPr id="294" name="11"/>
          <p:cNvSpPr txBox="1"/>
          <p:nvPr/>
        </p:nvSpPr>
        <p:spPr>
          <a:xfrm>
            <a:off x="10318419" y="6561700"/>
            <a:ext cx="72200" cy="461729"/>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800">
                <a:latin typeface="Calibri"/>
                <a:ea typeface="Calibri"/>
                <a:cs typeface="Calibri"/>
                <a:sym typeface="Calibri"/>
              </a:defRPr>
            </a:lvl1pPr>
          </a:lstStyle>
          <a:p>
            <a:endParaRPr lang="en-US" sz="1266" dirty="0"/>
          </a:p>
          <a:p>
            <a:endParaRPr sz="1266" dirty="0"/>
          </a:p>
        </p:txBody>
      </p:sp>
      <p:pic>
        <p:nvPicPr>
          <p:cNvPr id="5" name="Arizona logo.jpg" descr="Arizona logo.jpg">
            <a:extLst>
              <a:ext uri="{FF2B5EF4-FFF2-40B4-BE49-F238E27FC236}">
                <a16:creationId xmlns:a16="http://schemas.microsoft.com/office/drawing/2014/main" id="{BFFF2EC5-03B9-6D4A-A699-2C4EEADD65DE}"/>
              </a:ext>
            </a:extLst>
          </p:cNvPr>
          <p:cNvPicPr>
            <a:picLocks noChangeAspect="1"/>
          </p:cNvPicPr>
          <p:nvPr/>
        </p:nvPicPr>
        <p:blipFill>
          <a:blip r:embed="rId2"/>
          <a:stretch>
            <a:fillRect/>
          </a:stretch>
        </p:blipFill>
        <p:spPr>
          <a:xfrm>
            <a:off x="8440621" y="6382258"/>
            <a:ext cx="1728663" cy="410306"/>
          </a:xfrm>
          <a:prstGeom prst="rect">
            <a:avLst/>
          </a:prstGeom>
          <a:ln w="12700">
            <a:miter lim="400000"/>
          </a:ln>
        </p:spPr>
      </p:pic>
      <p:pic>
        <p:nvPicPr>
          <p:cNvPr id="6" name="eller.gif" descr="eller.gif">
            <a:extLst>
              <a:ext uri="{FF2B5EF4-FFF2-40B4-BE49-F238E27FC236}">
                <a16:creationId xmlns:a16="http://schemas.microsoft.com/office/drawing/2014/main" id="{7EE3A3D0-5CF2-1A45-ABB2-494DE5336EDA}"/>
              </a:ext>
            </a:extLst>
          </p:cNvPr>
          <p:cNvPicPr>
            <a:picLocks noChangeAspect="1"/>
          </p:cNvPicPr>
          <p:nvPr/>
        </p:nvPicPr>
        <p:blipFill>
          <a:blip r:embed="rId3"/>
          <a:stretch>
            <a:fillRect/>
          </a:stretch>
        </p:blipFill>
        <p:spPr>
          <a:xfrm>
            <a:off x="10390619" y="6375183"/>
            <a:ext cx="1647567" cy="373034"/>
          </a:xfrm>
          <a:prstGeom prst="rect">
            <a:avLst/>
          </a:prstGeom>
          <a:ln w="12700">
            <a:miter lim="400000"/>
          </a:ln>
        </p:spPr>
      </p:pic>
    </p:spTree>
    <p:extLst>
      <p:ext uri="{BB962C8B-B14F-4D97-AF65-F5344CB8AC3E}">
        <p14:creationId xmlns:p14="http://schemas.microsoft.com/office/powerpoint/2010/main" val="775448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Hypotheses (cont.)"/>
          <p:cNvSpPr txBox="1">
            <a:spLocks noGrp="1"/>
          </p:cNvSpPr>
          <p:nvPr>
            <p:ph type="title" idx="4294967295"/>
          </p:nvPr>
        </p:nvSpPr>
        <p:spPr>
          <a:xfrm>
            <a:off x="1524000" y="0"/>
            <a:ext cx="9144000" cy="710761"/>
          </a:xfrm>
          <a:prstGeom prst="rect">
            <a:avLst/>
          </a:prstGeom>
          <a:solidFill>
            <a:srgbClr val="D5D5EF"/>
          </a:solidFill>
        </p:spPr>
        <p:txBody>
          <a:bodyPr>
            <a:normAutofit/>
          </a:bodyPr>
          <a:lstStyle>
            <a:lvl1pPr indent="228600" algn="l">
              <a:defRPr sz="4000">
                <a:latin typeface="Calibri"/>
                <a:ea typeface="Calibri"/>
                <a:cs typeface="Calibri"/>
                <a:sym typeface="Calibri"/>
              </a:defRPr>
            </a:lvl1pPr>
          </a:lstStyle>
          <a:p>
            <a:r>
              <a:rPr lang="en-US" dirty="0">
                <a:latin typeface="Calibri" panose="020F0502020204030204" pitchFamily="34" charset="0"/>
                <a:cs typeface="Calibri" panose="020F0502020204030204" pitchFamily="34" charset="0"/>
              </a:rPr>
              <a:t>Knowledge </a:t>
            </a:r>
            <a:r>
              <a:rPr lang="en-US" altLang="zh-CN" dirty="0">
                <a:latin typeface="Calibri" panose="020F0502020204030204" pitchFamily="34" charset="0"/>
                <a:cs typeface="Calibri" panose="020F0502020204030204" pitchFamily="34" charset="0"/>
              </a:rPr>
              <a:t>Discovery</a:t>
            </a:r>
            <a:r>
              <a:rPr lang="en-US" dirty="0">
                <a:latin typeface="Calibri" panose="020F0502020204030204" pitchFamily="34" charset="0"/>
                <a:cs typeface="Calibri" panose="020F0502020204030204" pitchFamily="34" charset="0"/>
              </a:rPr>
              <a:t> Process</a:t>
            </a:r>
            <a:endParaRPr dirty="0"/>
          </a:p>
        </p:txBody>
      </p:sp>
      <p:sp>
        <p:nvSpPr>
          <p:cNvPr id="293" name="Hypothesis 3: direct influence and network size…"/>
          <p:cNvSpPr txBox="1">
            <a:spLocks noGrp="1"/>
          </p:cNvSpPr>
          <p:nvPr>
            <p:ph type="body" sz="half" idx="4294967295"/>
          </p:nvPr>
        </p:nvSpPr>
        <p:spPr>
          <a:xfrm>
            <a:off x="1829124" y="1502282"/>
            <a:ext cx="8448156" cy="4626354"/>
          </a:xfrm>
          <a:prstGeom prst="rect">
            <a:avLst/>
          </a:prstGeom>
        </p:spPr>
        <p:txBody>
          <a:bodyPr anchor="t">
            <a:normAutofit/>
          </a:bodyPr>
          <a:lstStyle/>
          <a:p>
            <a:pPr defTabSz="642915">
              <a:spcBef>
                <a:spcPct val="20000"/>
              </a:spcBef>
              <a:buClr>
                <a:srgbClr val="0432FF"/>
              </a:buClr>
              <a:buFont typeface=".AppleSystemUIFont" charset="-120"/>
              <a:buChar char="‣"/>
            </a:pPr>
            <a:r>
              <a:rPr lang="en-US" sz="2250" dirty="0">
                <a:solidFill>
                  <a:srgbClr val="292934"/>
                </a:solidFill>
                <a:latin typeface="Calibri" panose="020F0502020204030204" pitchFamily="34" charset="0"/>
                <a:cs typeface="Calibri" panose="020F0502020204030204" pitchFamily="34" charset="0"/>
              </a:rPr>
              <a:t>STEP 4: Transform your data</a:t>
            </a:r>
          </a:p>
          <a:p>
            <a:pPr lvl="1" defTabSz="642915">
              <a:spcBef>
                <a:spcPct val="20000"/>
              </a:spcBef>
              <a:buClr>
                <a:srgbClr val="0432FF"/>
              </a:buClr>
              <a:buFont typeface=".AppleSystemUIFont" charset="-120"/>
              <a:buChar char="‣"/>
            </a:pPr>
            <a:r>
              <a:rPr lang="en-US" sz="2109" dirty="0">
                <a:solidFill>
                  <a:srgbClr val="292934"/>
                </a:solidFill>
                <a:latin typeface="Calibri" panose="020F0502020204030204" pitchFamily="34" charset="0"/>
                <a:cs typeface="Calibri" panose="020F0502020204030204" pitchFamily="34" charset="0"/>
              </a:rPr>
              <a:t>Different type of transformations exist</a:t>
            </a:r>
          </a:p>
          <a:p>
            <a:pPr lvl="2" defTabSz="642915">
              <a:spcBef>
                <a:spcPct val="20000"/>
              </a:spcBef>
              <a:buClr>
                <a:srgbClr val="0432FF"/>
              </a:buClr>
              <a:buFont typeface=".AppleSystemUIFont" charset="-120"/>
              <a:buChar char="‣"/>
            </a:pPr>
            <a:r>
              <a:rPr lang="en-US" sz="1969" dirty="0">
                <a:solidFill>
                  <a:srgbClr val="292934"/>
                </a:solidFill>
                <a:latin typeface="Calibri" panose="020F0502020204030204" pitchFamily="34" charset="0"/>
                <a:cs typeface="Calibri" panose="020F0502020204030204" pitchFamily="34" charset="0"/>
              </a:rPr>
              <a:t>Feature construction = applying mathematical formulas to existing data features</a:t>
            </a:r>
          </a:p>
          <a:p>
            <a:pPr lvl="2" defTabSz="642915">
              <a:spcBef>
                <a:spcPct val="20000"/>
              </a:spcBef>
              <a:buClr>
                <a:srgbClr val="0432FF"/>
              </a:buClr>
              <a:buFont typeface=".AppleSystemUIFont" charset="-120"/>
              <a:buChar char="‣"/>
            </a:pPr>
            <a:r>
              <a:rPr lang="en-US" sz="1969" dirty="0">
                <a:solidFill>
                  <a:srgbClr val="292934"/>
                </a:solidFill>
                <a:latin typeface="Calibri" panose="020F0502020204030204" pitchFamily="34" charset="0"/>
                <a:cs typeface="Calibri" panose="020F0502020204030204" pitchFamily="34" charset="0"/>
              </a:rPr>
              <a:t>Feature subset selection = selecting which feature to use, which database columns to use</a:t>
            </a:r>
          </a:p>
          <a:p>
            <a:pPr lvl="2" defTabSz="642915">
              <a:spcBef>
                <a:spcPct val="20000"/>
              </a:spcBef>
              <a:buClr>
                <a:srgbClr val="0432FF"/>
              </a:buClr>
              <a:buFont typeface=".AppleSystemUIFont" charset="-120"/>
              <a:buChar char="‣"/>
            </a:pPr>
            <a:r>
              <a:rPr lang="en-US" sz="1969" dirty="0">
                <a:solidFill>
                  <a:srgbClr val="292934"/>
                </a:solidFill>
                <a:latin typeface="Calibri" panose="020F0502020204030204" pitchFamily="34" charset="0"/>
                <a:cs typeface="Calibri" panose="020F0502020204030204" pitchFamily="34" charset="0"/>
              </a:rPr>
              <a:t>Aggregating data = sometimes, you will want to use only the average, or sum, or maximum, or minimum, or other groupings (per store, region, time unit)</a:t>
            </a:r>
          </a:p>
          <a:p>
            <a:pPr lvl="2" defTabSz="642915">
              <a:spcBef>
                <a:spcPct val="20000"/>
              </a:spcBef>
              <a:buClr>
                <a:srgbClr val="0432FF"/>
              </a:buClr>
              <a:buFont typeface=".AppleSystemUIFont" charset="-120"/>
              <a:buChar char="‣"/>
            </a:pPr>
            <a:r>
              <a:rPr lang="en-US" sz="1969" dirty="0">
                <a:solidFill>
                  <a:srgbClr val="292934"/>
                </a:solidFill>
                <a:latin typeface="Calibri" panose="020F0502020204030204" pitchFamily="34" charset="0"/>
                <a:cs typeface="Calibri" panose="020F0502020204030204" pitchFamily="34" charset="0"/>
              </a:rPr>
              <a:t>Bin the data = breaking up continuous ranging in discrete segments (e.g. per month)</a:t>
            </a:r>
          </a:p>
          <a:p>
            <a:pPr defTabSz="642915">
              <a:spcBef>
                <a:spcPct val="20000"/>
              </a:spcBef>
              <a:buClr>
                <a:srgbClr val="0432FF"/>
              </a:buClr>
              <a:buFont typeface=".AppleSystemUIFont" charset="-120"/>
              <a:buChar char="‣"/>
            </a:pPr>
            <a:endParaRPr lang="en-US" sz="2461" dirty="0">
              <a:solidFill>
                <a:srgbClr val="292934"/>
              </a:solidFill>
              <a:latin typeface="Calibri" panose="020F0502020204030204" pitchFamily="34" charset="0"/>
              <a:cs typeface="Calibri" panose="020F0502020204030204" pitchFamily="34" charset="0"/>
            </a:endParaRPr>
          </a:p>
        </p:txBody>
      </p:sp>
      <p:sp>
        <p:nvSpPr>
          <p:cNvPr id="294" name="11"/>
          <p:cNvSpPr txBox="1"/>
          <p:nvPr/>
        </p:nvSpPr>
        <p:spPr>
          <a:xfrm>
            <a:off x="10277280" y="6561700"/>
            <a:ext cx="72200" cy="461729"/>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800">
                <a:latin typeface="Calibri"/>
                <a:ea typeface="Calibri"/>
                <a:cs typeface="Calibri"/>
                <a:sym typeface="Calibri"/>
              </a:defRPr>
            </a:lvl1pPr>
          </a:lstStyle>
          <a:p>
            <a:endParaRPr lang="en-US" sz="1266" dirty="0"/>
          </a:p>
          <a:p>
            <a:endParaRPr sz="1266" dirty="0"/>
          </a:p>
        </p:txBody>
      </p:sp>
      <p:pic>
        <p:nvPicPr>
          <p:cNvPr id="5" name="Arizona logo.jpg" descr="Arizona logo.jpg">
            <a:extLst>
              <a:ext uri="{FF2B5EF4-FFF2-40B4-BE49-F238E27FC236}">
                <a16:creationId xmlns:a16="http://schemas.microsoft.com/office/drawing/2014/main" id="{A349DD01-A0B9-5A41-88C0-83137498B6DC}"/>
              </a:ext>
            </a:extLst>
          </p:cNvPr>
          <p:cNvPicPr>
            <a:picLocks noChangeAspect="1"/>
          </p:cNvPicPr>
          <p:nvPr/>
        </p:nvPicPr>
        <p:blipFill>
          <a:blip r:embed="rId2"/>
          <a:stretch>
            <a:fillRect/>
          </a:stretch>
        </p:blipFill>
        <p:spPr>
          <a:xfrm>
            <a:off x="8440621" y="6382258"/>
            <a:ext cx="1728663" cy="410306"/>
          </a:xfrm>
          <a:prstGeom prst="rect">
            <a:avLst/>
          </a:prstGeom>
          <a:ln w="12700">
            <a:miter lim="400000"/>
          </a:ln>
        </p:spPr>
      </p:pic>
      <p:pic>
        <p:nvPicPr>
          <p:cNvPr id="6" name="eller.gif" descr="eller.gif">
            <a:extLst>
              <a:ext uri="{FF2B5EF4-FFF2-40B4-BE49-F238E27FC236}">
                <a16:creationId xmlns:a16="http://schemas.microsoft.com/office/drawing/2014/main" id="{EE214CB0-6DC8-7646-B72B-ABD8BE8883BB}"/>
              </a:ext>
            </a:extLst>
          </p:cNvPr>
          <p:cNvPicPr>
            <a:picLocks noChangeAspect="1"/>
          </p:cNvPicPr>
          <p:nvPr/>
        </p:nvPicPr>
        <p:blipFill>
          <a:blip r:embed="rId3"/>
          <a:stretch>
            <a:fillRect/>
          </a:stretch>
        </p:blipFill>
        <p:spPr>
          <a:xfrm>
            <a:off x="10390619" y="6375183"/>
            <a:ext cx="1647567" cy="373034"/>
          </a:xfrm>
          <a:prstGeom prst="rect">
            <a:avLst/>
          </a:prstGeom>
          <a:ln w="12700">
            <a:miter lim="400000"/>
          </a:ln>
        </p:spPr>
      </p:pic>
    </p:spTree>
    <p:extLst>
      <p:ext uri="{BB962C8B-B14F-4D97-AF65-F5344CB8AC3E}">
        <p14:creationId xmlns:p14="http://schemas.microsoft.com/office/powerpoint/2010/main" val="1990798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Hypotheses (cont.)"/>
          <p:cNvSpPr txBox="1">
            <a:spLocks noGrp="1"/>
          </p:cNvSpPr>
          <p:nvPr>
            <p:ph type="title" idx="4294967295"/>
          </p:nvPr>
        </p:nvSpPr>
        <p:spPr>
          <a:xfrm>
            <a:off x="1524000" y="0"/>
            <a:ext cx="9144000" cy="710761"/>
          </a:xfrm>
          <a:prstGeom prst="rect">
            <a:avLst/>
          </a:prstGeom>
          <a:solidFill>
            <a:srgbClr val="D5D5EF"/>
          </a:solidFill>
        </p:spPr>
        <p:txBody>
          <a:bodyPr>
            <a:normAutofit/>
          </a:bodyPr>
          <a:lstStyle>
            <a:lvl1pPr indent="228600" algn="l">
              <a:defRPr sz="4000">
                <a:latin typeface="Calibri"/>
                <a:ea typeface="Calibri"/>
                <a:cs typeface="Calibri"/>
                <a:sym typeface="Calibri"/>
              </a:defRPr>
            </a:lvl1pPr>
          </a:lstStyle>
          <a:p>
            <a:r>
              <a:rPr lang="en-US" dirty="0">
                <a:latin typeface="Calibri" panose="020F0502020204030204" pitchFamily="34" charset="0"/>
                <a:cs typeface="Calibri" panose="020F0502020204030204" pitchFamily="34" charset="0"/>
              </a:rPr>
              <a:t>Knowledge </a:t>
            </a:r>
            <a:r>
              <a:rPr lang="en-US" altLang="zh-CN" dirty="0">
                <a:latin typeface="Calibri" panose="020F0502020204030204" pitchFamily="34" charset="0"/>
                <a:cs typeface="Calibri" panose="020F0502020204030204" pitchFamily="34" charset="0"/>
              </a:rPr>
              <a:t>Discovery</a:t>
            </a:r>
            <a:r>
              <a:rPr lang="en-US" dirty="0">
                <a:latin typeface="Calibri" panose="020F0502020204030204" pitchFamily="34" charset="0"/>
                <a:cs typeface="Calibri" panose="020F0502020204030204" pitchFamily="34" charset="0"/>
              </a:rPr>
              <a:t> Process</a:t>
            </a:r>
            <a:endParaRPr dirty="0"/>
          </a:p>
        </p:txBody>
      </p:sp>
      <p:sp>
        <p:nvSpPr>
          <p:cNvPr id="293" name="Hypothesis 3: direct influence and network size…"/>
          <p:cNvSpPr txBox="1">
            <a:spLocks noGrp="1"/>
          </p:cNvSpPr>
          <p:nvPr>
            <p:ph type="body" sz="half" idx="4294967295"/>
          </p:nvPr>
        </p:nvSpPr>
        <p:spPr>
          <a:xfrm>
            <a:off x="1807328" y="915370"/>
            <a:ext cx="8706645" cy="5775539"/>
          </a:xfrm>
          <a:prstGeom prst="rect">
            <a:avLst/>
          </a:prstGeom>
        </p:spPr>
        <p:txBody>
          <a:bodyPr anchor="t">
            <a:normAutofit fontScale="92500" lnSpcReduction="20000"/>
          </a:bodyPr>
          <a:lstStyle/>
          <a:p>
            <a:pPr defTabSz="642915">
              <a:lnSpc>
                <a:spcPct val="110000"/>
              </a:lnSpc>
              <a:spcBef>
                <a:spcPts val="422"/>
              </a:spcBef>
              <a:buClr>
                <a:srgbClr val="0432FF"/>
              </a:buClr>
              <a:buFont typeface=".AppleSystemUIFont" charset="-120"/>
              <a:buChar char="‣"/>
            </a:pPr>
            <a:r>
              <a:rPr lang="en-US" kern="1200" dirty="0">
                <a:solidFill>
                  <a:srgbClr val="292934"/>
                </a:solidFill>
                <a:latin typeface="Calibri" panose="020F0502020204030204" pitchFamily="34" charset="0"/>
                <a:cs typeface="Calibri" panose="020F0502020204030204" pitchFamily="34" charset="0"/>
              </a:rPr>
              <a:t>STEP 5: Data mining </a:t>
            </a:r>
          </a:p>
          <a:p>
            <a:pPr defTabSz="642915">
              <a:lnSpc>
                <a:spcPct val="110000"/>
              </a:lnSpc>
              <a:spcBef>
                <a:spcPts val="422"/>
              </a:spcBef>
              <a:buClr>
                <a:srgbClr val="0432FF"/>
              </a:buClr>
              <a:buFont typeface=".AppleSystemUIFont" charset="-120"/>
              <a:buChar char="‣"/>
            </a:pPr>
            <a:r>
              <a:rPr lang="en-US" kern="1200" dirty="0">
                <a:solidFill>
                  <a:srgbClr val="292934"/>
                </a:solidFill>
                <a:latin typeface="Calibri" panose="020F0502020204030204" pitchFamily="34" charset="0"/>
                <a:cs typeface="Calibri" panose="020F0502020204030204" pitchFamily="34" charset="0"/>
              </a:rPr>
              <a:t>Different models exist:</a:t>
            </a:r>
          </a:p>
          <a:p>
            <a:pPr lvl="1" defTabSz="642915">
              <a:lnSpc>
                <a:spcPct val="110000"/>
              </a:lnSpc>
              <a:spcBef>
                <a:spcPts val="422"/>
              </a:spcBef>
              <a:buClr>
                <a:srgbClr val="0432FF"/>
              </a:buClr>
              <a:buFont typeface=".AppleSystemUIFont" charset="-120"/>
              <a:buChar char="‣"/>
            </a:pPr>
            <a:r>
              <a:rPr lang="en-US" sz="2320" dirty="0">
                <a:solidFill>
                  <a:srgbClr val="292934"/>
                </a:solidFill>
                <a:latin typeface="Calibri" panose="020F0502020204030204" pitchFamily="34" charset="0"/>
                <a:cs typeface="Calibri" panose="020F0502020204030204" pitchFamily="34" charset="0"/>
              </a:rPr>
              <a:t>Pattern identification and description = link analysis, market basket analysis</a:t>
            </a:r>
          </a:p>
          <a:p>
            <a:pPr lvl="2" defTabSz="642915">
              <a:lnSpc>
                <a:spcPct val="110000"/>
              </a:lnSpc>
              <a:spcBef>
                <a:spcPts val="422"/>
              </a:spcBef>
              <a:buClr>
                <a:srgbClr val="0432FF"/>
              </a:buClr>
              <a:buFont typeface=".AppleSystemUIFont" charset="-120"/>
              <a:buChar char="‣"/>
            </a:pPr>
            <a:r>
              <a:rPr lang="en-US" sz="1969" dirty="0">
                <a:solidFill>
                  <a:srgbClr val="292934"/>
                </a:solidFill>
                <a:latin typeface="Calibri" panose="020F0502020204030204" pitchFamily="34" charset="0"/>
                <a:cs typeface="Calibri" panose="020F0502020204030204" pitchFamily="34" charset="0"/>
              </a:rPr>
              <a:t>E.g. People who buy soda, usually buy chips</a:t>
            </a:r>
          </a:p>
          <a:p>
            <a:pPr lvl="2" defTabSz="642915">
              <a:lnSpc>
                <a:spcPct val="110000"/>
              </a:lnSpc>
              <a:spcBef>
                <a:spcPts val="422"/>
              </a:spcBef>
              <a:buClr>
                <a:srgbClr val="0432FF"/>
              </a:buClr>
              <a:buFont typeface=".AppleSystemUIFont" charset="-120"/>
              <a:buChar char="‣"/>
            </a:pPr>
            <a:r>
              <a:rPr lang="en-US" sz="1969" dirty="0">
                <a:solidFill>
                  <a:srgbClr val="292934"/>
                </a:solidFill>
                <a:latin typeface="Calibri" panose="020F0502020204030204" pitchFamily="34" charset="0"/>
                <a:cs typeface="Calibri" panose="020F0502020204030204" pitchFamily="34" charset="0"/>
              </a:rPr>
              <a:t>E.g. People who visit website A, usually visit website B</a:t>
            </a:r>
          </a:p>
          <a:p>
            <a:pPr lvl="1" defTabSz="642915">
              <a:lnSpc>
                <a:spcPct val="110000"/>
              </a:lnSpc>
              <a:spcBef>
                <a:spcPts val="422"/>
              </a:spcBef>
              <a:buClr>
                <a:srgbClr val="0432FF"/>
              </a:buClr>
              <a:buFont typeface=".AppleSystemUIFont" charset="-120"/>
              <a:buChar char="‣"/>
            </a:pPr>
            <a:r>
              <a:rPr lang="en-US" sz="2320" dirty="0">
                <a:solidFill>
                  <a:srgbClr val="292934"/>
                </a:solidFill>
                <a:latin typeface="Calibri" panose="020F0502020204030204" pitchFamily="34" charset="0"/>
                <a:cs typeface="Calibri" panose="020F0502020204030204" pitchFamily="34" charset="0"/>
              </a:rPr>
              <a:t>Classification, prediction = supervised learning</a:t>
            </a:r>
          </a:p>
          <a:p>
            <a:pPr lvl="2" defTabSz="642915">
              <a:lnSpc>
                <a:spcPct val="110000"/>
              </a:lnSpc>
              <a:spcBef>
                <a:spcPts val="422"/>
              </a:spcBef>
              <a:buClr>
                <a:srgbClr val="0432FF"/>
              </a:buClr>
              <a:buFont typeface=".AppleSystemUIFont" charset="-120"/>
              <a:buChar char="‣"/>
            </a:pPr>
            <a:r>
              <a:rPr lang="en-US" sz="1969" dirty="0">
                <a:solidFill>
                  <a:srgbClr val="292934"/>
                </a:solidFill>
                <a:latin typeface="Calibri" panose="020F0502020204030204" pitchFamily="34" charset="0"/>
                <a:cs typeface="Calibri" panose="020F0502020204030204" pitchFamily="34" charset="0"/>
              </a:rPr>
              <a:t>E.g. if you work hard and you are smart -&gt; you will get an A</a:t>
            </a:r>
          </a:p>
          <a:p>
            <a:pPr lvl="1" defTabSz="642915">
              <a:lnSpc>
                <a:spcPct val="110000"/>
              </a:lnSpc>
              <a:spcBef>
                <a:spcPts val="422"/>
              </a:spcBef>
              <a:buClr>
                <a:srgbClr val="0432FF"/>
              </a:buClr>
              <a:buFont typeface=".AppleSystemUIFont" charset="-120"/>
              <a:buChar char="‣"/>
            </a:pPr>
            <a:r>
              <a:rPr lang="en-US" sz="2320" dirty="0">
                <a:solidFill>
                  <a:srgbClr val="292934"/>
                </a:solidFill>
                <a:latin typeface="Calibri" panose="020F0502020204030204" pitchFamily="34" charset="0"/>
                <a:cs typeface="Calibri" panose="020F0502020204030204" pitchFamily="34" charset="0"/>
              </a:rPr>
              <a:t>Database segmentation, clustering = unsupervised learning:</a:t>
            </a:r>
          </a:p>
          <a:p>
            <a:pPr lvl="2" defTabSz="642915">
              <a:lnSpc>
                <a:spcPct val="110000"/>
              </a:lnSpc>
              <a:spcBef>
                <a:spcPts val="422"/>
              </a:spcBef>
              <a:buClr>
                <a:srgbClr val="0432FF"/>
              </a:buClr>
              <a:buFont typeface=".AppleSystemUIFont" charset="-120"/>
              <a:buChar char="‣"/>
            </a:pPr>
            <a:r>
              <a:rPr lang="en-US" altLang="zh-CN" sz="1969" dirty="0">
                <a:solidFill>
                  <a:srgbClr val="292934"/>
                </a:solidFill>
                <a:latin typeface="Calibri" panose="020F0502020204030204" pitchFamily="34" charset="0"/>
                <a:cs typeface="Calibri" panose="020F0502020204030204" pitchFamily="34" charset="0"/>
              </a:rPr>
              <a:t>E</a:t>
            </a:r>
            <a:r>
              <a:rPr lang="en-US" sz="1969" dirty="0">
                <a:solidFill>
                  <a:srgbClr val="292934"/>
                </a:solidFill>
                <a:latin typeface="Calibri" panose="020F0502020204030204" pitchFamily="34" charset="0"/>
                <a:cs typeface="Calibri" panose="020F0502020204030204" pitchFamily="34" charset="0"/>
              </a:rPr>
              <a:t>.g. documents covering the same topic (e.g., for similar documents, click here)</a:t>
            </a:r>
          </a:p>
          <a:p>
            <a:pPr defTabSz="642915">
              <a:lnSpc>
                <a:spcPct val="110000"/>
              </a:lnSpc>
              <a:spcBef>
                <a:spcPts val="422"/>
              </a:spcBef>
              <a:buClr>
                <a:srgbClr val="0432FF"/>
              </a:buClr>
              <a:buFont typeface=".AppleSystemUIFont" charset="-120"/>
              <a:buChar char="‣"/>
            </a:pPr>
            <a:r>
              <a:rPr lang="en-US" kern="1200" dirty="0">
                <a:solidFill>
                  <a:srgbClr val="292934"/>
                </a:solidFill>
                <a:latin typeface="Calibri" panose="020F0502020204030204" pitchFamily="34" charset="0"/>
                <a:cs typeface="Calibri" panose="020F0502020204030204" pitchFamily="34" charset="0"/>
              </a:rPr>
              <a:t>For each model, you can choose a method to build your model </a:t>
            </a:r>
          </a:p>
          <a:p>
            <a:pPr lvl="1" defTabSz="642915">
              <a:lnSpc>
                <a:spcPct val="110000"/>
              </a:lnSpc>
              <a:spcBef>
                <a:spcPts val="422"/>
              </a:spcBef>
              <a:buClr>
                <a:srgbClr val="0432FF"/>
              </a:buClr>
              <a:buFont typeface=".AppleSystemUIFont" charset="-120"/>
              <a:buChar char="‣"/>
            </a:pPr>
            <a:r>
              <a:rPr lang="en-US" sz="2320" dirty="0">
                <a:solidFill>
                  <a:srgbClr val="292934"/>
                </a:solidFill>
                <a:latin typeface="Calibri" panose="020F0502020204030204" pitchFamily="34" charset="0"/>
                <a:cs typeface="Calibri" panose="020F0502020204030204" pitchFamily="34" charset="0"/>
              </a:rPr>
              <a:t>Classification: decision trees, neural networks</a:t>
            </a:r>
          </a:p>
          <a:p>
            <a:pPr lvl="1" defTabSz="642915">
              <a:lnSpc>
                <a:spcPct val="110000"/>
              </a:lnSpc>
              <a:spcBef>
                <a:spcPts val="422"/>
              </a:spcBef>
              <a:buClr>
                <a:srgbClr val="0432FF"/>
              </a:buClr>
              <a:buFont typeface=".AppleSystemUIFont" charset="-120"/>
              <a:buChar char="‣"/>
            </a:pPr>
            <a:r>
              <a:rPr lang="en-US" sz="2320" dirty="0">
                <a:solidFill>
                  <a:srgbClr val="292934"/>
                </a:solidFill>
                <a:latin typeface="Calibri" panose="020F0502020204030204" pitchFamily="34" charset="0"/>
                <a:cs typeface="Calibri" panose="020F0502020204030204" pitchFamily="34" charset="0"/>
              </a:rPr>
              <a:t>Prediction: linear regression</a:t>
            </a:r>
          </a:p>
          <a:p>
            <a:pPr defTabSz="642915">
              <a:lnSpc>
                <a:spcPct val="110000"/>
              </a:lnSpc>
              <a:spcBef>
                <a:spcPts val="422"/>
              </a:spcBef>
              <a:buClr>
                <a:srgbClr val="0432FF"/>
              </a:buClr>
              <a:buFont typeface=".AppleSystemUIFont" charset="-120"/>
              <a:buChar char="‣"/>
            </a:pPr>
            <a:r>
              <a:rPr lang="en-US" kern="1200" dirty="0">
                <a:solidFill>
                  <a:srgbClr val="292934"/>
                </a:solidFill>
                <a:latin typeface="Calibri" panose="020F0502020204030204" pitchFamily="34" charset="0"/>
                <a:cs typeface="Calibri" panose="020F0502020204030204" pitchFamily="34" charset="0"/>
              </a:rPr>
              <a:t>For each method, you need to choose the algorithm</a:t>
            </a:r>
          </a:p>
          <a:p>
            <a:pPr lvl="1" defTabSz="642915">
              <a:lnSpc>
                <a:spcPct val="110000"/>
              </a:lnSpc>
              <a:spcBef>
                <a:spcPts val="422"/>
              </a:spcBef>
              <a:buClr>
                <a:srgbClr val="0432FF"/>
              </a:buClr>
              <a:buFont typeface=".AppleSystemUIFont" charset="-120"/>
              <a:buChar char="‣"/>
            </a:pPr>
            <a:r>
              <a:rPr lang="en-US" altLang="zh-CN" sz="2320" dirty="0">
                <a:solidFill>
                  <a:srgbClr val="292934"/>
                </a:solidFill>
                <a:latin typeface="Calibri" panose="020F0502020204030204" pitchFamily="34" charset="0"/>
                <a:cs typeface="Calibri" panose="020F0502020204030204" pitchFamily="34" charset="0"/>
              </a:rPr>
              <a:t>E</a:t>
            </a:r>
            <a:r>
              <a:rPr lang="en-US" sz="2320" dirty="0">
                <a:solidFill>
                  <a:srgbClr val="292934"/>
                </a:solidFill>
                <a:latin typeface="Calibri" panose="020F0502020204030204" pitchFamily="34" charset="0"/>
                <a:cs typeface="Calibri" panose="020F0502020204030204" pitchFamily="34" charset="0"/>
              </a:rPr>
              <a:t>.g. decision trees: ID3, C4.5, CART</a:t>
            </a:r>
          </a:p>
        </p:txBody>
      </p:sp>
      <p:sp>
        <p:nvSpPr>
          <p:cNvPr id="294" name="11"/>
          <p:cNvSpPr txBox="1"/>
          <p:nvPr/>
        </p:nvSpPr>
        <p:spPr>
          <a:xfrm>
            <a:off x="10277280" y="6561700"/>
            <a:ext cx="72200" cy="461729"/>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800">
                <a:latin typeface="Calibri"/>
                <a:ea typeface="Calibri"/>
                <a:cs typeface="Calibri"/>
                <a:sym typeface="Calibri"/>
              </a:defRPr>
            </a:lvl1pPr>
          </a:lstStyle>
          <a:p>
            <a:endParaRPr lang="en-US" sz="1266" dirty="0"/>
          </a:p>
          <a:p>
            <a:endParaRPr sz="1266" dirty="0"/>
          </a:p>
        </p:txBody>
      </p:sp>
      <p:pic>
        <p:nvPicPr>
          <p:cNvPr id="5" name="Arizona logo.jpg" descr="Arizona logo.jpg">
            <a:extLst>
              <a:ext uri="{FF2B5EF4-FFF2-40B4-BE49-F238E27FC236}">
                <a16:creationId xmlns:a16="http://schemas.microsoft.com/office/drawing/2014/main" id="{845F8BD1-BE2A-2948-A590-453BF70BB50C}"/>
              </a:ext>
            </a:extLst>
          </p:cNvPr>
          <p:cNvPicPr>
            <a:picLocks noChangeAspect="1"/>
          </p:cNvPicPr>
          <p:nvPr/>
        </p:nvPicPr>
        <p:blipFill>
          <a:blip r:embed="rId2"/>
          <a:stretch>
            <a:fillRect/>
          </a:stretch>
        </p:blipFill>
        <p:spPr>
          <a:xfrm>
            <a:off x="8440621" y="6382258"/>
            <a:ext cx="1728663" cy="410306"/>
          </a:xfrm>
          <a:prstGeom prst="rect">
            <a:avLst/>
          </a:prstGeom>
          <a:ln w="12700">
            <a:miter lim="400000"/>
          </a:ln>
        </p:spPr>
      </p:pic>
      <p:pic>
        <p:nvPicPr>
          <p:cNvPr id="6" name="eller.gif" descr="eller.gif">
            <a:extLst>
              <a:ext uri="{FF2B5EF4-FFF2-40B4-BE49-F238E27FC236}">
                <a16:creationId xmlns:a16="http://schemas.microsoft.com/office/drawing/2014/main" id="{229CF9D7-E53F-714D-8440-FA31098BF85E}"/>
              </a:ext>
            </a:extLst>
          </p:cNvPr>
          <p:cNvPicPr>
            <a:picLocks noChangeAspect="1"/>
          </p:cNvPicPr>
          <p:nvPr/>
        </p:nvPicPr>
        <p:blipFill>
          <a:blip r:embed="rId3"/>
          <a:stretch>
            <a:fillRect/>
          </a:stretch>
        </p:blipFill>
        <p:spPr>
          <a:xfrm>
            <a:off x="10390619" y="6375183"/>
            <a:ext cx="1647567" cy="373034"/>
          </a:xfrm>
          <a:prstGeom prst="rect">
            <a:avLst/>
          </a:prstGeom>
          <a:ln w="12700">
            <a:miter lim="400000"/>
          </a:ln>
        </p:spPr>
      </p:pic>
    </p:spTree>
    <p:extLst>
      <p:ext uri="{BB962C8B-B14F-4D97-AF65-F5344CB8AC3E}">
        <p14:creationId xmlns:p14="http://schemas.microsoft.com/office/powerpoint/2010/main" val="2264898214"/>
      </p:ext>
    </p:extLst>
  </p:cSld>
  <p:clrMapOvr>
    <a:masterClrMapping/>
  </p:clrMapOvr>
</p:sld>
</file>

<file path=ppt/theme/theme1.xml><?xml version="1.0" encoding="utf-8"?>
<a:theme xmlns:a="http://schemas.openxmlformats.org/drawingml/2006/main" name="GradientVTI">
  <a:themeElements>
    <a:clrScheme name="Office">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12567</TotalTime>
  <Words>4565</Words>
  <Application>Microsoft Macintosh PowerPoint</Application>
  <PresentationFormat>Widescreen</PresentationFormat>
  <Paragraphs>602</Paragraphs>
  <Slides>50</Slides>
  <Notes>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50</vt:i4>
      </vt:variant>
    </vt:vector>
  </HeadingPairs>
  <TitlesOfParts>
    <vt:vector size="63" baseType="lpstr">
      <vt:lpstr>.AppleSystemUIFont</vt:lpstr>
      <vt:lpstr>Arial</vt:lpstr>
      <vt:lpstr>Calibri</vt:lpstr>
      <vt:lpstr>Cambria</vt:lpstr>
      <vt:lpstr>Cambria Math</vt:lpstr>
      <vt:lpstr>Consolas</vt:lpstr>
      <vt:lpstr>Copperplate</vt:lpstr>
      <vt:lpstr>Courier</vt:lpstr>
      <vt:lpstr>Courier New</vt:lpstr>
      <vt:lpstr>LucidaGrande</vt:lpstr>
      <vt:lpstr>Times New Roman</vt:lpstr>
      <vt:lpstr>Univers</vt:lpstr>
      <vt:lpstr>GradientVTI</vt:lpstr>
      <vt:lpstr>Machine Learning in R</vt:lpstr>
      <vt:lpstr>Machine Learning with R</vt:lpstr>
      <vt:lpstr>Knowledge Discovery Process</vt:lpstr>
      <vt:lpstr>Knowledge Discovery Process</vt:lpstr>
      <vt:lpstr>Knowledge Discovery Process</vt:lpstr>
      <vt:lpstr>Knowledge Discovery Process</vt:lpstr>
      <vt:lpstr>Knowledge Discovery Process</vt:lpstr>
      <vt:lpstr>Knowledge Discovery Process</vt:lpstr>
      <vt:lpstr>Knowledge Discovery Process</vt:lpstr>
      <vt:lpstr>Knowledge Discovery Process</vt:lpstr>
      <vt:lpstr>Classification of Algorithms - Based on Technique </vt:lpstr>
      <vt:lpstr>Classification of Algorithms - Based on Goal</vt:lpstr>
      <vt:lpstr>Neural Networks Relation to Biology</vt:lpstr>
      <vt:lpstr>Neural Networks</vt:lpstr>
      <vt:lpstr>Backpropagation – the math</vt:lpstr>
      <vt:lpstr>Artificial Neural Networks</vt:lpstr>
      <vt:lpstr>Recurrent Neural Networks</vt:lpstr>
      <vt:lpstr>Generative Adversarial Networks</vt:lpstr>
      <vt:lpstr>Convolutional Neural Networks</vt:lpstr>
      <vt:lpstr>Using RStudio on HPC</vt:lpstr>
      <vt:lpstr>Using RStudio on HPC</vt:lpstr>
      <vt:lpstr>Using RStudio on HPC</vt:lpstr>
      <vt:lpstr>Using RStudio on HPC</vt:lpstr>
      <vt:lpstr>Exercise: Data Pre-processing</vt:lpstr>
      <vt:lpstr>Exercise: Data Pre-processing</vt:lpstr>
      <vt:lpstr>Exercise: Data Pre-processing</vt:lpstr>
      <vt:lpstr>Exercise: Data Pre-processing</vt:lpstr>
      <vt:lpstr>Exercise: Visualization – aggr</vt:lpstr>
      <vt:lpstr>Exercise: Visualization - marginplot</vt:lpstr>
      <vt:lpstr>Exercise: Visualization - boxplot</vt:lpstr>
      <vt:lpstr>Exercise: Visualization – violin plot</vt:lpstr>
      <vt:lpstr>Exercise: Visualization – scatter plot</vt:lpstr>
      <vt:lpstr>Exercise: Visualization – violin plot</vt:lpstr>
      <vt:lpstr>Exercise: Naive Bayes Classifier</vt:lpstr>
      <vt:lpstr>Exercise: Naive Bayes Classifier</vt:lpstr>
      <vt:lpstr>Exercise: Naive Bayes Classifier</vt:lpstr>
      <vt:lpstr>Exercise: Naive Bayes Classifier</vt:lpstr>
      <vt:lpstr>Exercise: Naive Bayes Classifier</vt:lpstr>
      <vt:lpstr>Exercise: Naive Bayes Classifier</vt:lpstr>
      <vt:lpstr>Exercise: Naive Bayes Classifier</vt:lpstr>
      <vt:lpstr>Exercise: Neural Network</vt:lpstr>
      <vt:lpstr>Exercise: Neural Network</vt:lpstr>
      <vt:lpstr>Exercise: Neural Network</vt:lpstr>
      <vt:lpstr>Exercise: Neural Network</vt:lpstr>
      <vt:lpstr>Exercise: Neural Network</vt:lpstr>
      <vt:lpstr>Exercise: Neural Network</vt:lpstr>
      <vt:lpstr>Exercise: Neural Network</vt:lpstr>
      <vt:lpstr>Exercise: Neural Network</vt:lpstr>
      <vt:lpstr>Exercise: Neural Network</vt:lpstr>
      <vt:lpstr>Exercise: Accuracy Terminology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Evaluation</dc:title>
  <dc:creator>Reidy, Chris - (chrisreidy)</dc:creator>
  <cp:lastModifiedBy>Reidy, Chris - (chrisreidy)</cp:lastModifiedBy>
  <cp:revision>56</cp:revision>
  <dcterms:created xsi:type="dcterms:W3CDTF">2020-05-21T04:13:27Z</dcterms:created>
  <dcterms:modified xsi:type="dcterms:W3CDTF">2023-02-24T21:16:33Z</dcterms:modified>
</cp:coreProperties>
</file>