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3" r:id="rId1"/>
  </p:sldMasterIdLst>
  <p:notesMasterIdLst>
    <p:notesMasterId r:id="rId28"/>
  </p:notesMasterIdLst>
  <p:sldIdLst>
    <p:sldId id="256" r:id="rId2"/>
    <p:sldId id="367" r:id="rId3"/>
    <p:sldId id="369" r:id="rId4"/>
    <p:sldId id="372" r:id="rId5"/>
    <p:sldId id="371" r:id="rId6"/>
    <p:sldId id="368" r:id="rId7"/>
    <p:sldId id="370" r:id="rId8"/>
    <p:sldId id="374" r:id="rId9"/>
    <p:sldId id="376" r:id="rId10"/>
    <p:sldId id="377" r:id="rId11"/>
    <p:sldId id="381" r:id="rId12"/>
    <p:sldId id="392" r:id="rId13"/>
    <p:sldId id="388" r:id="rId14"/>
    <p:sldId id="378" r:id="rId15"/>
    <p:sldId id="382" r:id="rId16"/>
    <p:sldId id="391" r:id="rId17"/>
    <p:sldId id="385" r:id="rId18"/>
    <p:sldId id="383" r:id="rId19"/>
    <p:sldId id="394" r:id="rId20"/>
    <p:sldId id="386" r:id="rId21"/>
    <p:sldId id="393" r:id="rId22"/>
    <p:sldId id="380" r:id="rId23"/>
    <p:sldId id="379" r:id="rId24"/>
    <p:sldId id="375" r:id="rId25"/>
    <p:sldId id="384" r:id="rId26"/>
    <p:sldId id="387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80" userDrawn="1">
          <p15:clr>
            <a:srgbClr val="9AA0A6"/>
          </p15:clr>
        </p15:guide>
        <p15:guide id="2" pos="2148">
          <p15:clr>
            <a:srgbClr val="9AA0A6"/>
          </p15:clr>
        </p15:guide>
        <p15:guide id="3" orient="horz" pos="432">
          <p15:clr>
            <a:srgbClr val="FF0000"/>
          </p15:clr>
        </p15:guide>
        <p15:guide id="4" pos="2565">
          <p15:clr>
            <a:srgbClr val="FF0000"/>
          </p15:clr>
        </p15:guide>
        <p15:guide id="5" orient="horz" pos="750">
          <p15:clr>
            <a:srgbClr val="FF0000"/>
          </p15:clr>
        </p15:guide>
        <p15:guide id="6" pos="2880">
          <p15:clr>
            <a:srgbClr val="00FF00"/>
          </p15:clr>
        </p15:guide>
        <p15:guide id="7" orient="horz" pos="936">
          <p15:clr>
            <a:srgbClr val="9AA0A6"/>
          </p15:clr>
        </p15:guide>
        <p15:guide id="8" orient="horz" pos="539">
          <p15:clr>
            <a:srgbClr val="FFFF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anie A Cunningham" initials="" lastIdx="18" clrIdx="0"/>
  <p:cmAuthor id="1" name="Jane Hunter" initials="" lastIdx="9" clrIdx="1"/>
  <p:cmAuthor id="2" name="Jessica V Estrella" initials="" lastIdx="1" clrIdx="2"/>
  <p:cmAuthor id="3" name="John Nicholas Denker" initials="" lastIdx="2" clrIdx="3"/>
  <p:cmAuthor id="4" name="Adrienne Nicole Leary" initials="" lastIdx="1" clrIdx="4"/>
  <p:cmAuthor id="5" name="Steve Moore" initials="" lastIdx="2" clrIdx="5"/>
  <p:cmAuthor id="6" name="Elizabeth Cantwell" initials="" lastIdx="3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516105-00EE-4A93-8DE0-1DC06D54CF02}">
  <a:tblStyle styleId="{23516105-00EE-4A93-8DE0-1DC06D54CF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A57DB6-C198-415F-A1F1-154DD174AD3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85C489-D5A9-484C-863A-8BCBC66C8023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F7B864C-185B-4619-AD55-C7A0B5EECD10}" styleName="Table_3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4"/>
    <p:restoredTop sz="94660"/>
  </p:normalViewPr>
  <p:slideViewPr>
    <p:cSldViewPr snapToGrid="0">
      <p:cViewPr varScale="1">
        <p:scale>
          <a:sx n="182" d="100"/>
          <a:sy n="182" d="100"/>
        </p:scale>
        <p:origin x="424" y="176"/>
      </p:cViewPr>
      <p:guideLst>
        <p:guide pos="2280"/>
        <p:guide pos="2148"/>
        <p:guide orient="horz" pos="432"/>
        <p:guide pos="2565"/>
        <p:guide orient="horz" pos="750"/>
        <p:guide pos="2880"/>
        <p:guide orient="horz" pos="936"/>
        <p:guide orient="horz" pos="5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987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618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63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461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105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313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656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591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19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73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144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634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104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966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601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4415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983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32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735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85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179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203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154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526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3e51fc9b1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3e51fc9b1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95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05158" y="4444583"/>
            <a:ext cx="533682" cy="50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-5" y="4804350"/>
            <a:ext cx="4154400" cy="45600"/>
          </a:xfrm>
          <a:prstGeom prst="rect">
            <a:avLst/>
          </a:prstGeom>
          <a:solidFill>
            <a:srgbClr val="BD20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4968545" y="4804350"/>
            <a:ext cx="4154400" cy="45600"/>
          </a:xfrm>
          <a:prstGeom prst="rect">
            <a:avLst/>
          </a:prstGeom>
          <a:solidFill>
            <a:srgbClr val="BD20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">
  <p:cSld name="Two Content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3816011" y="1545847"/>
            <a:ext cx="46029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600" b="0" i="0" u="none" strike="noStrike" cap="none">
                <a:solidFill>
                  <a:srgbClr val="00275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9pPr>
          </a:lstStyle>
          <a:p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9pPr>
          </a:lstStyle>
          <a:p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sldNum" idx="12"/>
          </p:nvPr>
        </p:nvSpPr>
        <p:spPr>
          <a:xfrm>
            <a:off x="6583681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2 2">
  <p:cSld name="Blank 1 2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9" y="1192"/>
            <a:ext cx="1587" cy="119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8"/>
          <p:cNvSpPr txBox="1">
            <a:spLocks noGrp="1"/>
          </p:cNvSpPr>
          <p:nvPr>
            <p:ph type="title"/>
          </p:nvPr>
        </p:nvSpPr>
        <p:spPr>
          <a:xfrm>
            <a:off x="2826521" y="457544"/>
            <a:ext cx="6143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17">
          <p15:clr>
            <a:srgbClr val="F26B43"/>
          </p15:clr>
        </p15:guide>
        <p15:guide id="2" pos="76">
          <p15:clr>
            <a:srgbClr val="F26B43"/>
          </p15:clr>
        </p15:guide>
        <p15:guide id="3" orient="horz" pos="437">
          <p15:clr>
            <a:srgbClr val="F26B43"/>
          </p15:clr>
        </p15:guide>
        <p15:guide id="4" orient="horz" pos="2993">
          <p15:clr>
            <a:srgbClr val="F26B43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2">
  <p:cSld name="Blank"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/>
          <p:nvPr/>
        </p:nvSpPr>
        <p:spPr>
          <a:xfrm>
            <a:off x="3148" y="0"/>
            <a:ext cx="9144476" cy="5145465"/>
          </a:xfrm>
          <a:custGeom>
            <a:avLst/>
            <a:gdLst/>
            <a:ahLst/>
            <a:cxnLst/>
            <a:rect l="l" t="t" r="r" b="b"/>
            <a:pathLst>
              <a:path w="20097750" h="11308715" extrusionOk="0">
                <a:moveTo>
                  <a:pt x="0" y="11308556"/>
                </a:moveTo>
                <a:lnTo>
                  <a:pt x="20097178" y="11308556"/>
                </a:lnTo>
                <a:lnTo>
                  <a:pt x="20097178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00275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_2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>
            <a:spLocks noGrp="1"/>
          </p:cNvSpPr>
          <p:nvPr>
            <p:ph type="title"/>
          </p:nvPr>
        </p:nvSpPr>
        <p:spPr>
          <a:xfrm>
            <a:off x="3816011" y="1545847"/>
            <a:ext cx="46029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600" b="0" i="0" u="none" strike="noStrike" cap="none">
                <a:solidFill>
                  <a:srgbClr val="00275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255" name="Google Shape;255;p42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Google Shape;256;p42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7" name="Google Shape;257;p4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9pPr>
          </a:lstStyle>
          <a:p>
            <a:endParaRPr/>
          </a:p>
        </p:txBody>
      </p:sp>
      <p:sp>
        <p:nvSpPr>
          <p:cNvPr id="258" name="Google Shape;258;p4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/>
            </a:lvl9pPr>
          </a:lstStyle>
          <a:p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sldNum" idx="12"/>
          </p:nvPr>
        </p:nvSpPr>
        <p:spPr>
          <a:xfrm>
            <a:off x="6583681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 2">
  <p:cSld name="Blank 1 1"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2">
  <p:cSld name="Section Header_1_2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3657000" y="0"/>
            <a:ext cx="5487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08445" y="4444583"/>
            <a:ext cx="533680" cy="50053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0" y="4804350"/>
            <a:ext cx="5953200" cy="45600"/>
          </a:xfrm>
          <a:prstGeom prst="rect">
            <a:avLst/>
          </a:prstGeom>
          <a:solidFill>
            <a:srgbClr val="0035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6997373" y="4804350"/>
            <a:ext cx="2146500" cy="45600"/>
          </a:xfrm>
          <a:prstGeom prst="rect">
            <a:avLst/>
          </a:prstGeom>
          <a:solidFill>
            <a:srgbClr val="0035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082850" y="489150"/>
            <a:ext cx="45525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0027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235250" y="1532225"/>
            <a:ext cx="45525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27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2 2 1">
  <p:cSld name="Section Header_1_2_2_1">
    <p:bg>
      <p:bgPr>
        <a:solidFill>
          <a:srgbClr val="81D3EB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3648075" y="-9525"/>
            <a:ext cx="5496000" cy="5173500"/>
          </a:xfrm>
          <a:prstGeom prst="rect">
            <a:avLst/>
          </a:prstGeom>
          <a:solidFill>
            <a:srgbClr val="002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0" y="4804350"/>
            <a:ext cx="5953200" cy="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6997373" y="4804350"/>
            <a:ext cx="2146500" cy="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08445" y="4444583"/>
            <a:ext cx="533682" cy="500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2">
  <p:cSld name="Section Header_1_1_2">
    <p:bg>
      <p:bgPr>
        <a:solidFill>
          <a:srgbClr val="25669A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3657000" y="0"/>
            <a:ext cx="5487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08445" y="4444583"/>
            <a:ext cx="533680" cy="50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0" y="4804350"/>
            <a:ext cx="5953200" cy="45600"/>
          </a:xfrm>
          <a:prstGeom prst="rect">
            <a:avLst/>
          </a:prstGeom>
          <a:solidFill>
            <a:srgbClr val="2566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6997373" y="4804350"/>
            <a:ext cx="2146500" cy="45600"/>
          </a:xfrm>
          <a:prstGeom prst="rect">
            <a:avLst/>
          </a:prstGeom>
          <a:solidFill>
            <a:srgbClr val="2566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4235250" y="1532225"/>
            <a:ext cx="45525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27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 1 2">
  <p:cSld name="Section Header_1_1_1_1_2">
    <p:bg>
      <p:bgPr>
        <a:solidFill>
          <a:srgbClr val="81D3E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3657000" y="0"/>
            <a:ext cx="5487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08445" y="4444583"/>
            <a:ext cx="533680" cy="50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0" y="4804350"/>
            <a:ext cx="5953200" cy="45600"/>
          </a:xfrm>
          <a:prstGeom prst="rect">
            <a:avLst/>
          </a:prstGeom>
          <a:solidFill>
            <a:srgbClr val="81D3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6997373" y="4804350"/>
            <a:ext cx="2146500" cy="45600"/>
          </a:xfrm>
          <a:prstGeom prst="rect">
            <a:avLst/>
          </a:prstGeom>
          <a:solidFill>
            <a:srgbClr val="81D3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4235250" y="1532225"/>
            <a:ext cx="45525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27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 1 1 1">
  <p:cSld name="Section Header_1_1_1_1_1_1">
    <p:bg>
      <p:bgPr>
        <a:solidFill>
          <a:srgbClr val="007D84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3657000" y="0"/>
            <a:ext cx="5487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08445" y="4444583"/>
            <a:ext cx="533680" cy="50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>
            <a:off x="0" y="4804350"/>
            <a:ext cx="5953200" cy="45600"/>
          </a:xfrm>
          <a:prstGeom prst="rect">
            <a:avLst/>
          </a:prstGeom>
          <a:solidFill>
            <a:srgbClr val="007D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6997373" y="4804350"/>
            <a:ext cx="2146500" cy="45600"/>
          </a:xfrm>
          <a:prstGeom prst="rect">
            <a:avLst/>
          </a:prstGeom>
          <a:solidFill>
            <a:srgbClr val="007D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4235250" y="1532225"/>
            <a:ext cx="45525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27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94633" y="4444583"/>
            <a:ext cx="533680" cy="50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-5" y="4804350"/>
            <a:ext cx="4154400" cy="45600"/>
          </a:xfrm>
          <a:prstGeom prst="rect">
            <a:avLst/>
          </a:prstGeom>
          <a:solidFill>
            <a:srgbClr val="378D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4968545" y="4804350"/>
            <a:ext cx="4154400" cy="45600"/>
          </a:xfrm>
          <a:prstGeom prst="rect">
            <a:avLst/>
          </a:prstGeom>
          <a:solidFill>
            <a:srgbClr val="378D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6">
  <p:cSld name="Title and Content_6"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/>
          <p:nvPr/>
        </p:nvSpPr>
        <p:spPr>
          <a:xfrm rot="-5400000">
            <a:off x="4178325" y="-4069875"/>
            <a:ext cx="939600" cy="9582000"/>
          </a:xfrm>
          <a:prstGeom prst="rect">
            <a:avLst/>
          </a:prstGeom>
          <a:solidFill>
            <a:srgbClr val="0027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/>
          <p:nvPr/>
        </p:nvSpPr>
        <p:spPr>
          <a:xfrm rot="-5400000">
            <a:off x="4266675" y="-4158403"/>
            <a:ext cx="762900" cy="9582000"/>
          </a:xfrm>
          <a:prstGeom prst="rect">
            <a:avLst/>
          </a:prstGeom>
          <a:solidFill>
            <a:srgbClr val="007D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-706543" y="-3973192"/>
            <a:ext cx="638100" cy="45600"/>
          </a:xfrm>
          <a:prstGeom prst="triangle">
            <a:avLst>
              <a:gd name="adj" fmla="val 50000"/>
            </a:avLst>
          </a:prstGeom>
          <a:solidFill>
            <a:srgbClr val="0B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94633" y="4444583"/>
            <a:ext cx="533680" cy="50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/>
          <p:nvPr/>
        </p:nvSpPr>
        <p:spPr>
          <a:xfrm>
            <a:off x="-5" y="4804350"/>
            <a:ext cx="4154400" cy="45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4968545" y="4804350"/>
            <a:ext cx="4154400" cy="45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25669A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05158" y="4444583"/>
            <a:ext cx="533682" cy="50053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/>
          <p:nvPr/>
        </p:nvSpPr>
        <p:spPr>
          <a:xfrm>
            <a:off x="-5" y="4804350"/>
            <a:ext cx="4154400" cy="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4968545" y="4804350"/>
            <a:ext cx="4154400" cy="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05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63" r:id="rId4"/>
    <p:sldLayoutId id="2147483665" r:id="rId5"/>
    <p:sldLayoutId id="2147483666" r:id="rId6"/>
    <p:sldLayoutId id="2147483668" r:id="rId7"/>
    <p:sldLayoutId id="2147483676" r:id="rId8"/>
    <p:sldLayoutId id="2147483678" r:id="rId9"/>
    <p:sldLayoutId id="2147483682" r:id="rId10"/>
    <p:sldLayoutId id="2147483683" r:id="rId11"/>
    <p:sldLayoutId id="2147483684" r:id="rId12"/>
    <p:sldLayoutId id="2147483686" r:id="rId13"/>
    <p:sldLayoutId id="2147483688" r:id="rId14"/>
    <p:sldLayoutId id="214748369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a-researchcomputing-hpc.github.io/Apptainer-Exampl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a-researchcomputing-hpc.github.io/Apptainer-Exampl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a-researchcomputing-hpc.github.io/Singularity-Example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gif"/><Relationship Id="rId4" Type="http://schemas.openxmlformats.org/officeDocument/2006/relationships/hyperlink" Target="https://ua-researchcomputing-hpc.github.io/Singularity-Examples/Tensorflow-Example/Tensorflow-Example.tar.gz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nvidia/cud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pc.nih.gov/apps/singularity.html" TargetMode="External"/><Relationship Id="rId7" Type="http://schemas.openxmlformats.org/officeDocument/2006/relationships/hyperlink" Target="https://cyverse-container-camp-workshop-2018.readthedocs-hosted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ntainers-at-tacc.readthedocs.io/en/latest/" TargetMode="External"/><Relationship Id="rId5" Type="http://schemas.openxmlformats.org/officeDocument/2006/relationships/hyperlink" Target="https://github.com/sylabs/examples" TargetMode="External"/><Relationship Id="rId4" Type="http://schemas.openxmlformats.org/officeDocument/2006/relationships/hyperlink" Target="https://sylabs.io/guides/3.5/user-guide/introduction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netid@hpc.arizona.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7"/>
          <p:cNvPicPr preferRelativeResize="0"/>
          <p:nvPr/>
        </p:nvPicPr>
        <p:blipFill>
          <a:blip r:embed="rId3"/>
          <a:srcRect t="45" b="45"/>
          <a:stretch/>
        </p:blipFill>
        <p:spPr>
          <a:xfrm>
            <a:off x="0" y="0"/>
            <a:ext cx="9144000" cy="542059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7"/>
          <p:cNvSpPr txBox="1">
            <a:spLocks noGrp="1"/>
          </p:cNvSpPr>
          <p:nvPr>
            <p:ph type="subTitle" idx="1"/>
          </p:nvPr>
        </p:nvSpPr>
        <p:spPr>
          <a:xfrm>
            <a:off x="1939038" y="3798025"/>
            <a:ext cx="5265900" cy="8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b="1" dirty="0"/>
              <a:t>Introduction To Containers on HPC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 dirty="0"/>
              <a:t> </a:t>
            </a:r>
            <a:r>
              <a:rPr lang="en" sz="2400" b="1" dirty="0"/>
              <a:t>2023</a:t>
            </a:r>
            <a:endParaRPr sz="2400" b="1" dirty="0"/>
          </a:p>
        </p:txBody>
      </p:sp>
      <p:pic>
        <p:nvPicPr>
          <p:cNvPr id="288" name="Google Shape;28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1562" y="515582"/>
            <a:ext cx="2880863" cy="67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-8251466" y="14692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BD25C-D715-104E-BFF4-FA42C8FE87EF}"/>
              </a:ext>
            </a:extLst>
          </p:cNvPr>
          <p:cNvSpPr txBox="1"/>
          <p:nvPr/>
        </p:nvSpPr>
        <p:spPr>
          <a:xfrm>
            <a:off x="1014852" y="167738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Apptainer</a:t>
            </a:r>
            <a:r>
              <a:rPr lang="en-US" sz="2800" dirty="0">
                <a:solidFill>
                  <a:schemeClr val="bg1"/>
                </a:solidFill>
              </a:rPr>
              <a:t> on HPC - Running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798DB-0236-9F4E-98EA-C5C7B791B174}"/>
              </a:ext>
            </a:extLst>
          </p:cNvPr>
          <p:cNvSpPr txBox="1"/>
          <p:nvPr/>
        </p:nvSpPr>
        <p:spPr>
          <a:xfrm>
            <a:off x="687696" y="690958"/>
            <a:ext cx="5856090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$ </a:t>
            </a:r>
            <a:r>
              <a:rPr lang="en-US" sz="2000" dirty="0" err="1">
                <a:solidFill>
                  <a:schemeClr val="tx1"/>
                </a:solidFill>
              </a:rPr>
              <a:t>apptainer</a:t>
            </a:r>
            <a:r>
              <a:rPr lang="en-US" sz="2000" dirty="0">
                <a:solidFill>
                  <a:schemeClr val="tx1"/>
                </a:solidFill>
              </a:rPr>
              <a:t> shell </a:t>
            </a:r>
            <a:r>
              <a:rPr lang="en-US" sz="2000" dirty="0" err="1">
                <a:solidFill>
                  <a:schemeClr val="tx1"/>
                </a:solidFill>
              </a:rPr>
              <a:t>lolcow_latest.sif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Apptainer</a:t>
            </a:r>
            <a:r>
              <a:rPr lang="en-US" sz="2000" dirty="0">
                <a:solidFill>
                  <a:schemeClr val="tx1"/>
                </a:solidFill>
              </a:rPr>
              <a:t>&gt; 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Apptainer</a:t>
            </a:r>
            <a:r>
              <a:rPr lang="en-US" sz="2000" dirty="0">
                <a:solidFill>
                  <a:schemeClr val="tx1"/>
                </a:solidFill>
              </a:rPr>
              <a:t>&gt; exit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$ </a:t>
            </a:r>
            <a:r>
              <a:rPr lang="en-US" sz="2000" dirty="0" err="1">
                <a:solidFill>
                  <a:schemeClr val="tx1"/>
                </a:solidFill>
              </a:rPr>
              <a:t>apptainer</a:t>
            </a:r>
            <a:r>
              <a:rPr lang="en-US" sz="2000" dirty="0">
                <a:solidFill>
                  <a:schemeClr val="tx1"/>
                </a:solidFill>
              </a:rPr>
              <a:t> run </a:t>
            </a:r>
            <a:r>
              <a:rPr lang="en-US" sz="2000" dirty="0" err="1">
                <a:solidFill>
                  <a:schemeClr val="tx1"/>
                </a:solidFill>
              </a:rPr>
              <a:t>lolcow_latest.sif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or</a:t>
            </a:r>
          </a:p>
          <a:p>
            <a:r>
              <a:rPr lang="en-US" sz="2000" dirty="0">
                <a:solidFill>
                  <a:schemeClr val="tx1"/>
                </a:solidFill>
              </a:rPr>
              <a:t>$ ./</a:t>
            </a:r>
            <a:r>
              <a:rPr lang="en-US" sz="2000" dirty="0" err="1">
                <a:solidFill>
                  <a:schemeClr val="tx1"/>
                </a:solidFill>
              </a:rPr>
              <a:t>lolcow_latest.sif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$ </a:t>
            </a:r>
            <a:r>
              <a:rPr lang="en-US" sz="2000" dirty="0" err="1">
                <a:solidFill>
                  <a:schemeClr val="tx1"/>
                </a:solidFill>
              </a:rPr>
              <a:t>apptainer</a:t>
            </a:r>
            <a:r>
              <a:rPr lang="en-US" sz="2000" dirty="0">
                <a:solidFill>
                  <a:schemeClr val="tx1"/>
                </a:solidFill>
              </a:rPr>
              <a:t> run library://</a:t>
            </a:r>
            <a:r>
              <a:rPr lang="en-US" sz="2000" dirty="0" err="1">
                <a:solidFill>
                  <a:schemeClr val="tx1"/>
                </a:solidFill>
              </a:rPr>
              <a:t>sylabsed</a:t>
            </a:r>
            <a:r>
              <a:rPr lang="en-US" sz="2000" dirty="0">
                <a:solidFill>
                  <a:schemeClr val="tx1"/>
                </a:solidFill>
              </a:rPr>
              <a:t>/examples/</a:t>
            </a:r>
            <a:r>
              <a:rPr lang="en-US" sz="2000" dirty="0" err="1">
                <a:solidFill>
                  <a:schemeClr val="tx1"/>
                </a:solidFill>
              </a:rPr>
              <a:t>lolcow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INFO:    Using cached image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i="1" dirty="0">
                <a:solidFill>
                  <a:schemeClr val="tx1"/>
                </a:solidFill>
              </a:rPr>
              <a:t>* Look for cached files in ~/.</a:t>
            </a:r>
            <a:r>
              <a:rPr lang="en-US" sz="2000" i="1" dirty="0" err="1">
                <a:solidFill>
                  <a:schemeClr val="tx1"/>
                </a:solidFill>
              </a:rPr>
              <a:t>apptainer</a:t>
            </a:r>
            <a:endParaRPr lang="en-US" sz="2000" i="1" dirty="0">
              <a:solidFill>
                <a:schemeClr val="tx1"/>
              </a:solidFill>
            </a:endParaRP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4E8D93C1-F467-484E-A741-98445010D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211" y="1357932"/>
            <a:ext cx="39370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8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-8251466" y="14692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B191DA-7881-154A-897F-5FA4286FE8FC}"/>
              </a:ext>
            </a:extLst>
          </p:cNvPr>
          <p:cNvSpPr txBox="1"/>
          <p:nvPr/>
        </p:nvSpPr>
        <p:spPr>
          <a:xfrm>
            <a:off x="1017768" y="492981"/>
            <a:ext cx="3082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Apptainer</a:t>
            </a:r>
            <a:r>
              <a:rPr lang="en-US" sz="2800" dirty="0">
                <a:solidFill>
                  <a:schemeClr val="bg1"/>
                </a:solidFill>
              </a:rPr>
              <a:t> on HPC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A7F09-B73B-BD43-A346-5329E8A1B715}"/>
              </a:ext>
            </a:extLst>
          </p:cNvPr>
          <p:cNvSpPr txBox="1"/>
          <p:nvPr/>
        </p:nvSpPr>
        <p:spPr>
          <a:xfrm>
            <a:off x="1069602" y="1065113"/>
            <a:ext cx="592341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SingularityHub</a:t>
            </a:r>
            <a:r>
              <a:rPr lang="en-US" sz="2000" dirty="0">
                <a:solidFill>
                  <a:schemeClr val="bg1"/>
                </a:solidFill>
              </a:rPr>
              <a:t> for building containers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- developed by Vanessa </a:t>
            </a:r>
            <a:r>
              <a:rPr lang="en-US" sz="1800" dirty="0" err="1">
                <a:solidFill>
                  <a:schemeClr val="bg1"/>
                </a:solidFill>
              </a:rPr>
              <a:t>Sochat</a:t>
            </a:r>
            <a:r>
              <a:rPr lang="en-US" sz="1800" dirty="0">
                <a:solidFill>
                  <a:schemeClr val="bg1"/>
                </a:solidFill>
              </a:rPr>
              <a:t> at Stanford’s Research</a:t>
            </a:r>
          </a:p>
          <a:p>
            <a:r>
              <a:rPr lang="en-US" sz="1800" dirty="0">
                <a:solidFill>
                  <a:schemeClr val="bg1"/>
                </a:solidFill>
              </a:rPr>
              <a:t>Computing Group</a:t>
            </a:r>
          </a:p>
          <a:p>
            <a:r>
              <a:rPr lang="en-US" sz="1800" dirty="0">
                <a:solidFill>
                  <a:schemeClr val="bg1"/>
                </a:solidFill>
              </a:rPr>
              <a:t> - supported by Google 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It’s gone now ..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So now what?</a:t>
            </a:r>
          </a:p>
        </p:txBody>
      </p:sp>
      <p:pic>
        <p:nvPicPr>
          <p:cNvPr id="10242" name="Picture 2" descr="Free download Cool Explosions Wallpapers Top Cool Explosions Backgrounds  [1024x768] for your Desktop, Mobile &amp;amp; Tablet | Explore 39+ Explosions  Background | Rainbow Explosions Wallpapers,">
            <a:extLst>
              <a:ext uri="{FF2B5EF4-FFF2-40B4-BE49-F238E27FC236}">
                <a16:creationId xmlns:a16="http://schemas.microsoft.com/office/drawing/2014/main" id="{A9691FFE-44CB-954C-9E99-5B88B80B2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1"/>
          <a:stretch/>
        </p:blipFill>
        <p:spPr bwMode="auto">
          <a:xfrm>
            <a:off x="3085106" y="2417196"/>
            <a:ext cx="3288167" cy="193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22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-8251466" y="14692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E4476-38E3-514D-90BC-DC4C03ECFE1E}"/>
              </a:ext>
            </a:extLst>
          </p:cNvPr>
          <p:cNvSpPr txBox="1"/>
          <p:nvPr/>
        </p:nvSpPr>
        <p:spPr>
          <a:xfrm>
            <a:off x="889582" y="545205"/>
            <a:ext cx="234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Build on HPC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21726-6E57-7349-971E-4560590A3533}"/>
              </a:ext>
            </a:extLst>
          </p:cNvPr>
          <p:cNvSpPr txBox="1"/>
          <p:nvPr/>
        </p:nvSpPr>
        <p:spPr>
          <a:xfrm>
            <a:off x="749962" y="2020500"/>
            <a:ext cx="7928444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err="1"/>
              <a:t>Apptainer</a:t>
            </a:r>
            <a:r>
              <a:rPr lang="en-US" sz="1800" dirty="0"/>
              <a:t> examples at our </a:t>
            </a:r>
            <a:r>
              <a:rPr lang="en-US" sz="1800" dirty="0" err="1"/>
              <a:t>Github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https://ua-researchcomputing-hpc.github.io/Apptainer-Examples/</a:t>
            </a:r>
            <a:endParaRPr lang="en-US" sz="1800" dirty="0"/>
          </a:p>
          <a:p>
            <a:r>
              <a:rPr lang="en-US" sz="1800" i="1" dirty="0"/>
              <a:t>Hello World     Docker     Build     </a:t>
            </a:r>
            <a:r>
              <a:rPr lang="en-US" sz="1800" i="1" dirty="0" err="1"/>
              <a:t>Tensorflow</a:t>
            </a:r>
            <a:endParaRPr lang="en-US" sz="1800" i="1" dirty="0"/>
          </a:p>
          <a:p>
            <a:endParaRPr lang="en-US" sz="1800" i="1" dirty="0"/>
          </a:p>
          <a:p>
            <a:r>
              <a:rPr lang="en-US" sz="1800" dirty="0"/>
              <a:t>Find the Basic Build Example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use a recipe to build a container on HPC 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run the container using a </a:t>
            </a:r>
            <a:r>
              <a:rPr lang="en-US" sz="1800" dirty="0" err="1"/>
              <a:t>Slurm</a:t>
            </a:r>
            <a:r>
              <a:rPr lang="en-US" sz="1800" dirty="0"/>
              <a:t> script</a:t>
            </a:r>
          </a:p>
        </p:txBody>
      </p:sp>
      <p:pic>
        <p:nvPicPr>
          <p:cNvPr id="1026" name="Picture 2" descr="How to Collaborate On GitHub">
            <a:extLst>
              <a:ext uri="{FF2B5EF4-FFF2-40B4-BE49-F238E27FC236}">
                <a16:creationId xmlns:a16="http://schemas.microsoft.com/office/drawing/2014/main" id="{469DEE33-A5D6-9849-83E8-D73413AA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15" y="197729"/>
            <a:ext cx="1741391" cy="174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99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-8251466" y="14692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BD25C-D715-104E-BFF4-FA42C8FE87EF}"/>
              </a:ext>
            </a:extLst>
          </p:cNvPr>
          <p:cNvSpPr txBox="1"/>
          <p:nvPr/>
        </p:nvSpPr>
        <p:spPr>
          <a:xfrm>
            <a:off x="985960" y="371911"/>
            <a:ext cx="5841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Apptainer</a:t>
            </a:r>
            <a:r>
              <a:rPr lang="en-US" sz="2800" dirty="0">
                <a:solidFill>
                  <a:schemeClr val="bg1"/>
                </a:solidFill>
              </a:rPr>
              <a:t> on HPC – Running Batch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798DB-0236-9F4E-98EA-C5C7B791B174}"/>
              </a:ext>
            </a:extLst>
          </p:cNvPr>
          <p:cNvSpPr txBox="1"/>
          <p:nvPr/>
        </p:nvSpPr>
        <p:spPr>
          <a:xfrm>
            <a:off x="1097280" y="952591"/>
            <a:ext cx="4554452" cy="3477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#!/bin/bash</a:t>
            </a:r>
          </a:p>
          <a:p>
            <a:r>
              <a:rPr lang="en-US" sz="2000" dirty="0"/>
              <a:t>#SBATCH --job-name=</a:t>
            </a:r>
            <a:r>
              <a:rPr lang="en-US" sz="2000" dirty="0" err="1"/>
              <a:t>lolcow</a:t>
            </a:r>
            <a:endParaRPr lang="en-US" sz="2000" dirty="0"/>
          </a:p>
          <a:p>
            <a:r>
              <a:rPr lang="en-US" sz="2000" dirty="0"/>
              <a:t>#SBATCH --</a:t>
            </a:r>
            <a:r>
              <a:rPr lang="en-US" sz="2000" dirty="0" err="1"/>
              <a:t>ntasks</a:t>
            </a:r>
            <a:r>
              <a:rPr lang="en-US" sz="2000" dirty="0"/>
              <a:t>=1 </a:t>
            </a:r>
          </a:p>
          <a:p>
            <a:r>
              <a:rPr lang="en-US" sz="2000" dirty="0"/>
              <a:t>#SBATCH --nodes=1 </a:t>
            </a:r>
          </a:p>
          <a:p>
            <a:r>
              <a:rPr lang="en-US" sz="2000" dirty="0"/>
              <a:t>#SBATCH --mem=1gb </a:t>
            </a:r>
          </a:p>
          <a:p>
            <a:r>
              <a:rPr lang="en-US" sz="2000" dirty="0"/>
              <a:t>#SBATCH --time=00:01:00 </a:t>
            </a:r>
          </a:p>
          <a:p>
            <a:r>
              <a:rPr lang="en-US" sz="2000" dirty="0"/>
              <a:t>#SBATCH --partition=standard </a:t>
            </a:r>
          </a:p>
          <a:p>
            <a:r>
              <a:rPr lang="en-US" sz="2000" dirty="0"/>
              <a:t>#SBATCH --account=YOUR_GROUP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cd /path/to/container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apptainer</a:t>
            </a:r>
            <a:r>
              <a:rPr lang="en-US" sz="2000" dirty="0">
                <a:solidFill>
                  <a:schemeClr val="tx1"/>
                </a:solidFill>
              </a:rPr>
              <a:t> run </a:t>
            </a:r>
            <a:r>
              <a:rPr lang="en-US" sz="2000" dirty="0" err="1">
                <a:solidFill>
                  <a:schemeClr val="tx1"/>
                </a:solidFill>
              </a:rPr>
              <a:t>example.sif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2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-8251466" y="14692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BD25C-D715-104E-BFF4-FA42C8FE87EF}"/>
              </a:ext>
            </a:extLst>
          </p:cNvPr>
          <p:cNvSpPr txBox="1"/>
          <p:nvPr/>
        </p:nvSpPr>
        <p:spPr>
          <a:xfrm>
            <a:off x="979625" y="242810"/>
            <a:ext cx="5181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Singularity on HPC – File paths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E6E87-770A-2547-A8A9-0E8BD2BCC7C6}"/>
              </a:ext>
            </a:extLst>
          </p:cNvPr>
          <p:cNvSpPr txBox="1"/>
          <p:nvPr/>
        </p:nvSpPr>
        <p:spPr>
          <a:xfrm>
            <a:off x="1077464" y="766030"/>
            <a:ext cx="7712368" cy="36317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Access to your files outside the container: Binding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 automatically get /home and /</a:t>
            </a:r>
            <a:r>
              <a:rPr lang="en-US" sz="2000" dirty="0" err="1">
                <a:solidFill>
                  <a:schemeClr val="tx1"/>
                </a:solidFill>
              </a:rPr>
              <a:t>tmp</a:t>
            </a:r>
            <a:r>
              <a:rPr lang="en-US" sz="2000" dirty="0">
                <a:solidFill>
                  <a:schemeClr val="tx1"/>
                </a:solidFill>
              </a:rPr>
              <a:t> and $PWD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$ echo "Hello from inside the container" &gt; $HOME/</a:t>
            </a:r>
            <a:r>
              <a:rPr lang="en-US" sz="2000" dirty="0" err="1">
                <a:solidFill>
                  <a:schemeClr val="tx1"/>
                </a:solidFill>
              </a:rPr>
              <a:t>hostfile.txt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$ </a:t>
            </a:r>
            <a:r>
              <a:rPr lang="en-US" sz="2000" dirty="0" err="1">
                <a:solidFill>
                  <a:schemeClr val="tx1"/>
                </a:solidFill>
              </a:rPr>
              <a:t>apptainer</a:t>
            </a:r>
            <a:r>
              <a:rPr lang="en-US" sz="2000" dirty="0">
                <a:solidFill>
                  <a:schemeClr val="tx1"/>
                </a:solidFill>
              </a:rPr>
              <a:t> exec </a:t>
            </a:r>
            <a:r>
              <a:rPr lang="en-US" sz="2000" dirty="0" err="1">
                <a:solidFill>
                  <a:schemeClr val="tx1"/>
                </a:solidFill>
              </a:rPr>
              <a:t>lolcow_latest.sif</a:t>
            </a:r>
            <a:r>
              <a:rPr lang="en-US" sz="2000" dirty="0">
                <a:solidFill>
                  <a:schemeClr val="tx1"/>
                </a:solidFill>
              </a:rPr>
              <a:t> cat $HOME/</a:t>
            </a:r>
            <a:r>
              <a:rPr lang="en-US" sz="2000" dirty="0" err="1">
                <a:solidFill>
                  <a:schemeClr val="tx1"/>
                </a:solidFill>
              </a:rPr>
              <a:t>hostfile.txt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Hello from inside the container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echo "Drink milk (and never eat hamburgers)." &gt; data/</a:t>
            </a:r>
            <a:r>
              <a:rPr lang="en-US" sz="1800" dirty="0" err="1">
                <a:solidFill>
                  <a:schemeClr val="tx1"/>
                </a:solidFill>
              </a:rPr>
              <a:t>cow_advice.txt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apptainer</a:t>
            </a:r>
            <a:r>
              <a:rPr lang="en-US" sz="1800" dirty="0">
                <a:solidFill>
                  <a:schemeClr val="tx1"/>
                </a:solidFill>
              </a:rPr>
              <a:t> exec --bind data:/</a:t>
            </a:r>
            <a:r>
              <a:rPr lang="en-US" sz="1800" dirty="0" err="1">
                <a:solidFill>
                  <a:schemeClr val="tx1"/>
                </a:solidFill>
              </a:rPr>
              <a:t>mnt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lolcow_latest.sif</a:t>
            </a:r>
            <a:r>
              <a:rPr lang="en-US" sz="1800" dirty="0">
                <a:solidFill>
                  <a:schemeClr val="tx1"/>
                </a:solidFill>
              </a:rPr>
              <a:t> cat /</a:t>
            </a:r>
            <a:r>
              <a:rPr lang="en-US" sz="1800" dirty="0" err="1">
                <a:solidFill>
                  <a:schemeClr val="tx1"/>
                </a:solidFill>
              </a:rPr>
              <a:t>mnt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cow_advice.txt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or implement these general descriptions:</a:t>
            </a: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apptainer</a:t>
            </a:r>
            <a:r>
              <a:rPr lang="en-US" sz="1800" dirty="0">
                <a:solidFill>
                  <a:schemeClr val="tx1"/>
                </a:solidFill>
              </a:rPr>
              <a:t> shell –bind /data my-</a:t>
            </a:r>
            <a:r>
              <a:rPr lang="en-US" sz="1800" dirty="0" err="1">
                <a:solidFill>
                  <a:schemeClr val="tx1"/>
                </a:solidFill>
              </a:rPr>
              <a:t>container.sif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export APPTAINER_BINDPATH=/data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6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-8251466" y="14692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3C742-97F3-BE4C-B9BA-24DE8D788805}"/>
              </a:ext>
            </a:extLst>
          </p:cNvPr>
          <p:cNvSpPr txBox="1"/>
          <p:nvPr/>
        </p:nvSpPr>
        <p:spPr>
          <a:xfrm>
            <a:off x="1069117" y="405516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GPUs and Containers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800C1-9F27-844B-AAAC-23A56299132E}"/>
              </a:ext>
            </a:extLst>
          </p:cNvPr>
          <p:cNvSpPr txBox="1"/>
          <p:nvPr/>
        </p:nvSpPr>
        <p:spPr>
          <a:xfrm>
            <a:off x="1025717" y="1159149"/>
            <a:ext cx="7092563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>
                <a:solidFill>
                  <a:schemeClr val="tx1"/>
                </a:solidFill>
              </a:rPr>
              <a:t>show four </a:t>
            </a:r>
            <a:r>
              <a:rPr lang="en-US" sz="2000" dirty="0">
                <a:solidFill>
                  <a:schemeClr val="tx1"/>
                </a:solidFill>
              </a:rPr>
              <a:t>ways to run </a:t>
            </a:r>
            <a:r>
              <a:rPr lang="en-US" sz="2000" dirty="0" err="1">
                <a:solidFill>
                  <a:schemeClr val="tx1"/>
                </a:solidFill>
              </a:rPr>
              <a:t>tensorflow</a:t>
            </a:r>
            <a:r>
              <a:rPr lang="en-US" sz="2000" dirty="0">
                <a:solidFill>
                  <a:schemeClr val="tx1"/>
                </a:solidFill>
              </a:rPr>
              <a:t> containers on HPC. We just use </a:t>
            </a:r>
            <a:r>
              <a:rPr lang="en-US" sz="2000" dirty="0" err="1">
                <a:solidFill>
                  <a:schemeClr val="tx1"/>
                </a:solidFill>
              </a:rPr>
              <a:t>Tensorflow</a:t>
            </a:r>
            <a:r>
              <a:rPr lang="en-US" sz="2000" dirty="0">
                <a:solidFill>
                  <a:schemeClr val="tx1"/>
                </a:solidFill>
              </a:rPr>
              <a:t> as an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Containers as modules: caffe, </a:t>
            </a:r>
            <a:r>
              <a:rPr lang="en-US" sz="2000" dirty="0" err="1">
                <a:solidFill>
                  <a:schemeClr val="tx1"/>
                </a:solidFill>
              </a:rPr>
              <a:t>pytorch</a:t>
            </a:r>
            <a:r>
              <a:rPr lang="en-US" sz="2000" dirty="0">
                <a:solidFill>
                  <a:schemeClr val="tx1"/>
                </a:solidFill>
              </a:rPr>
              <a:t>, rapids, </a:t>
            </a:r>
            <a:r>
              <a:rPr lang="en-US" sz="2000" dirty="0" err="1">
                <a:solidFill>
                  <a:schemeClr val="tx1"/>
                </a:solidFill>
              </a:rPr>
              <a:t>tensorflow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dirty="0" err="1">
                <a:solidFill>
                  <a:schemeClr val="tx1"/>
                </a:solidFill>
              </a:rPr>
              <a:t>theano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Tensorflow</a:t>
            </a:r>
            <a:r>
              <a:rPr lang="en-US" sz="2000" dirty="0">
                <a:solidFill>
                  <a:schemeClr val="tx1"/>
                </a:solidFill>
              </a:rPr>
              <a:t> examples from our </a:t>
            </a:r>
            <a:r>
              <a:rPr lang="en-US" sz="2000" dirty="0" err="1">
                <a:solidFill>
                  <a:schemeClr val="tx1"/>
                </a:solidFill>
              </a:rPr>
              <a:t>Github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Tensorflow</a:t>
            </a:r>
            <a:r>
              <a:rPr lang="en-US" sz="2000" dirty="0">
                <a:solidFill>
                  <a:schemeClr val="tx1"/>
                </a:solidFill>
              </a:rPr>
              <a:t> directly from Nvidia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Tensorflow</a:t>
            </a:r>
            <a:r>
              <a:rPr lang="en-US" sz="2000" dirty="0">
                <a:solidFill>
                  <a:schemeClr val="tx1"/>
                </a:solidFill>
              </a:rPr>
              <a:t> from Docker Hub</a:t>
            </a:r>
          </a:p>
        </p:txBody>
      </p:sp>
    </p:spTree>
    <p:extLst>
      <p:ext uri="{BB962C8B-B14F-4D97-AF65-F5344CB8AC3E}">
        <p14:creationId xmlns:p14="http://schemas.microsoft.com/office/powerpoint/2010/main" val="74159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-8251466" y="14692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3C742-97F3-BE4C-B9BA-24DE8D788805}"/>
              </a:ext>
            </a:extLst>
          </p:cNvPr>
          <p:cNvSpPr txBox="1"/>
          <p:nvPr/>
        </p:nvSpPr>
        <p:spPr>
          <a:xfrm>
            <a:off x="1069117" y="405516"/>
            <a:ext cx="350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GPU and Containers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800C1-9F27-844B-AAAC-23A56299132E}"/>
              </a:ext>
            </a:extLst>
          </p:cNvPr>
          <p:cNvSpPr txBox="1"/>
          <p:nvPr/>
        </p:nvSpPr>
        <p:spPr>
          <a:xfrm>
            <a:off x="1025717" y="1159149"/>
            <a:ext cx="70925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Apptainer</a:t>
            </a:r>
            <a:r>
              <a:rPr lang="en-US" sz="2000" dirty="0">
                <a:solidFill>
                  <a:schemeClr val="bg1"/>
                </a:solidFill>
              </a:rPr>
              <a:t> fully supports using GPUs with the –</a:t>
            </a:r>
            <a:r>
              <a:rPr lang="en-US" sz="2000" dirty="0" err="1">
                <a:solidFill>
                  <a:schemeClr val="bg1"/>
                </a:solidFill>
              </a:rPr>
              <a:t>nv</a:t>
            </a:r>
            <a:r>
              <a:rPr lang="en-US" sz="2000" dirty="0">
                <a:solidFill>
                  <a:schemeClr val="bg1"/>
                </a:solidFill>
              </a:rPr>
              <a:t> flag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collection of containers with GPU support are available that were pulled from Nvidia’s service called NGC 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“module </a:t>
            </a:r>
            <a:r>
              <a:rPr lang="en-US" sz="2000" dirty="0" err="1">
                <a:solidFill>
                  <a:schemeClr val="bg1"/>
                </a:solidFill>
              </a:rPr>
              <a:t>whatis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tensorflow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nvidia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6D0B0-B8BA-DE44-A847-64118BDAE9B7}"/>
              </a:ext>
            </a:extLst>
          </p:cNvPr>
          <p:cNvSpPr txBox="1"/>
          <p:nvPr/>
        </p:nvSpPr>
        <p:spPr>
          <a:xfrm>
            <a:off x="441127" y="2599356"/>
            <a:ext cx="745428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nvidia</a:t>
            </a:r>
            <a:r>
              <a:rPr lang="en-US" dirty="0"/>
              <a:t>/2.0.0                         : Name: </a:t>
            </a:r>
            <a:r>
              <a:rPr lang="en-US" dirty="0" err="1"/>
              <a:t>Tensorflow</a:t>
            </a:r>
            <a:r>
              <a:rPr lang="en-US" dirty="0"/>
              <a:t> </a:t>
            </a:r>
          </a:p>
          <a:p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nvidia</a:t>
            </a:r>
            <a:r>
              <a:rPr lang="en-US" dirty="0"/>
              <a:t>/2.0.0                         : Version: nvidia-tensorflow_2.0.0-py3 </a:t>
            </a:r>
          </a:p>
          <a:p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nvidia</a:t>
            </a:r>
            <a:r>
              <a:rPr lang="en-US" dirty="0"/>
              <a:t>/2.0.0                         : Description: '</a:t>
            </a:r>
            <a:r>
              <a:rPr lang="en-US" dirty="0" err="1"/>
              <a:t>tensorflow</a:t>
            </a:r>
            <a:r>
              <a:rPr lang="en-US" dirty="0"/>
              <a:t>' is an alias for </a:t>
            </a:r>
            <a:r>
              <a:rPr lang="en-US" dirty="0" err="1"/>
              <a:t>apptainer</a:t>
            </a:r>
            <a:r>
              <a:rPr lang="en-US" dirty="0"/>
              <a:t> exec</a:t>
            </a:r>
          </a:p>
          <a:p>
            <a:r>
              <a:rPr lang="en-US" dirty="0"/>
              <a:t> --</a:t>
            </a:r>
            <a:r>
              <a:rPr lang="en-US" dirty="0" err="1"/>
              <a:t>nv</a:t>
            </a:r>
            <a:r>
              <a:rPr lang="en-US" dirty="0"/>
              <a:t> /</a:t>
            </a:r>
            <a:r>
              <a:rPr lang="en-US" dirty="0" err="1"/>
              <a:t>contrib</a:t>
            </a:r>
            <a:r>
              <a:rPr lang="en-US" dirty="0"/>
              <a:t>/singularity/</a:t>
            </a:r>
            <a:r>
              <a:rPr lang="en-US" dirty="0" err="1"/>
              <a:t>nvidia</a:t>
            </a:r>
            <a:r>
              <a:rPr lang="en-US" dirty="0"/>
              <a:t>/nvidia-tensorflow_2.0.0-py3.sif python3' </a:t>
            </a:r>
          </a:p>
          <a:p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nvidia</a:t>
            </a:r>
            <a:r>
              <a:rPr lang="en-US" dirty="0"/>
              <a:t>/2.0.0                         : Description: So typically '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xxx.py</a:t>
            </a:r>
            <a:r>
              <a:rPr lang="en-US" dirty="0"/>
              <a:t>' </a:t>
            </a:r>
          </a:p>
        </p:txBody>
      </p:sp>
    </p:spTree>
    <p:extLst>
      <p:ext uri="{BB962C8B-B14F-4D97-AF65-F5344CB8AC3E}">
        <p14:creationId xmlns:p14="http://schemas.microsoft.com/office/powerpoint/2010/main" val="233801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-8251466" y="14692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BD25C-D715-104E-BFF4-FA42C8FE87EF}"/>
              </a:ext>
            </a:extLst>
          </p:cNvPr>
          <p:cNvSpPr txBox="1"/>
          <p:nvPr/>
        </p:nvSpPr>
        <p:spPr>
          <a:xfrm>
            <a:off x="993912" y="326004"/>
            <a:ext cx="64011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Apptainer</a:t>
            </a:r>
            <a:r>
              <a:rPr lang="en-US" sz="2800" dirty="0">
                <a:solidFill>
                  <a:schemeClr val="bg1"/>
                </a:solidFill>
              </a:rPr>
              <a:t> on HPC – Complex Example</a:t>
            </a:r>
          </a:p>
          <a:p>
            <a:r>
              <a:rPr lang="en-US" sz="2800" dirty="0">
                <a:solidFill>
                  <a:schemeClr val="bg1"/>
                </a:solidFill>
              </a:rPr>
              <a:t>Build Custom </a:t>
            </a:r>
            <a:r>
              <a:rPr lang="en-US" sz="2800" dirty="0" err="1">
                <a:solidFill>
                  <a:schemeClr val="bg1"/>
                </a:solidFill>
              </a:rPr>
              <a:t>Tensorflow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D91E1-C4C8-224C-A307-D391AAFFA5F1}"/>
              </a:ext>
            </a:extLst>
          </p:cNvPr>
          <p:cNvSpPr txBox="1"/>
          <p:nvPr/>
        </p:nvSpPr>
        <p:spPr>
          <a:xfrm>
            <a:off x="1057128" y="1280110"/>
            <a:ext cx="6676881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hlinkClick r:id="rId3"/>
              </a:rPr>
              <a:t>https://ua-researchcomputing-hpc.github.io/Apptainer-Examples/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Building a </a:t>
            </a:r>
            <a:r>
              <a:rPr lang="en-US" sz="1800" dirty="0" err="1">
                <a:solidFill>
                  <a:schemeClr val="tx1"/>
                </a:solidFill>
              </a:rPr>
              <a:t>Tensorflow</a:t>
            </a:r>
            <a:r>
              <a:rPr lang="en-US" sz="1800" dirty="0">
                <a:solidFill>
                  <a:schemeClr val="tx1"/>
                </a:solidFill>
              </a:rPr>
              <a:t> container with </a:t>
            </a:r>
            <a:r>
              <a:rPr lang="en-US" sz="1800" dirty="0" err="1">
                <a:solidFill>
                  <a:schemeClr val="tx1"/>
                </a:solidFill>
              </a:rPr>
              <a:t>Cuda</a:t>
            </a:r>
            <a:r>
              <a:rPr lang="en-US" sz="1800" dirty="0">
                <a:solidFill>
                  <a:schemeClr val="tx1"/>
                </a:solidFill>
              </a:rPr>
              <a:t> and Python 3.6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l" fontAlgn="base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373737"/>
                </a:solidFill>
                <a:effectLst/>
                <a:latin typeface="+mn-lt"/>
              </a:rPr>
              <a:t>Identify which version of </a:t>
            </a:r>
            <a:r>
              <a:rPr lang="en-US" sz="1800" b="0" i="0" u="none" strike="noStrike" dirty="0" err="1">
                <a:solidFill>
                  <a:srgbClr val="373737"/>
                </a:solidFill>
                <a:effectLst/>
                <a:latin typeface="+mn-lt"/>
              </a:rPr>
              <a:t>Tensorflow</a:t>
            </a:r>
            <a:r>
              <a:rPr lang="en-US" sz="1800" b="0" i="0" u="none" strike="noStrike" dirty="0">
                <a:solidFill>
                  <a:srgbClr val="373737"/>
                </a:solidFill>
                <a:effectLst/>
                <a:latin typeface="+mn-lt"/>
              </a:rPr>
              <a:t> you need.</a:t>
            </a:r>
          </a:p>
          <a:p>
            <a:pPr algn="l" fontAlgn="base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373737"/>
                </a:solidFill>
                <a:effectLst/>
                <a:latin typeface="+mn-lt"/>
              </a:rPr>
              <a:t>Identify a compatible version of </a:t>
            </a:r>
            <a:r>
              <a:rPr lang="en-US" sz="1800" b="0" i="0" u="none" strike="noStrike" dirty="0" err="1">
                <a:solidFill>
                  <a:srgbClr val="373737"/>
                </a:solidFill>
                <a:effectLst/>
                <a:latin typeface="+mn-lt"/>
              </a:rPr>
              <a:t>Cuda</a:t>
            </a:r>
            <a:r>
              <a:rPr lang="en-US" sz="1800" b="0" i="0" u="none" strike="noStrike" dirty="0">
                <a:solidFill>
                  <a:srgbClr val="373737"/>
                </a:solidFill>
                <a:effectLst/>
                <a:latin typeface="+mn-lt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373737"/>
                </a:solidFill>
                <a:effectLst/>
                <a:latin typeface="+mn-lt"/>
              </a:rPr>
              <a:t>Find a </a:t>
            </a:r>
            <a:r>
              <a:rPr lang="en-US" sz="1800" b="0" i="0" u="none" strike="noStrike" dirty="0" err="1">
                <a:solidFill>
                  <a:srgbClr val="373737"/>
                </a:solidFill>
                <a:effectLst/>
                <a:latin typeface="+mn-lt"/>
              </a:rPr>
              <a:t>Cuda</a:t>
            </a:r>
            <a:r>
              <a:rPr lang="en-US" sz="1800" b="0" i="0" u="none" strike="noStrike" dirty="0">
                <a:solidFill>
                  <a:srgbClr val="373737"/>
                </a:solidFill>
                <a:effectLst/>
                <a:latin typeface="+mn-lt"/>
              </a:rPr>
              <a:t> container on Docker Hub to bootstrap from.</a:t>
            </a:r>
          </a:p>
          <a:p>
            <a:pPr algn="l" fontAlgn="base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373737"/>
                </a:solidFill>
                <a:effectLst/>
                <a:latin typeface="+mn-lt"/>
              </a:rPr>
              <a:t>Design your recipe.</a:t>
            </a:r>
          </a:p>
          <a:p>
            <a:pPr algn="l" fontAlgn="base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373737"/>
                </a:solidFill>
                <a:effectLst/>
                <a:latin typeface="+mn-lt"/>
              </a:rPr>
              <a:t>Build!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6" name="Picture 4" descr="TensorFlow, le nouveau framework pour démocratiser le Deep Learning – Blog  Zenika">
            <a:extLst>
              <a:ext uri="{FF2B5EF4-FFF2-40B4-BE49-F238E27FC236}">
                <a16:creationId xmlns:a16="http://schemas.microsoft.com/office/drawing/2014/main" id="{188686FA-A2EA-7049-E497-1CD6A0E0E2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23" b="32977"/>
          <a:stretch/>
        </p:blipFill>
        <p:spPr bwMode="auto">
          <a:xfrm>
            <a:off x="3128078" y="3311794"/>
            <a:ext cx="4605931" cy="83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76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-8251466" y="14692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3C742-97F3-BE4C-B9BA-24DE8D788805}"/>
              </a:ext>
            </a:extLst>
          </p:cNvPr>
          <p:cNvSpPr txBox="1"/>
          <p:nvPr/>
        </p:nvSpPr>
        <p:spPr>
          <a:xfrm>
            <a:off x="1184744" y="580445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GPUs and Containers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800C1-9F27-844B-AAAC-23A56299132E}"/>
              </a:ext>
            </a:extLst>
          </p:cNvPr>
          <p:cNvSpPr txBox="1"/>
          <p:nvPr/>
        </p:nvSpPr>
        <p:spPr>
          <a:xfrm>
            <a:off x="1025719" y="1103665"/>
            <a:ext cx="6480312" cy="32932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Apptainer</a:t>
            </a:r>
            <a:r>
              <a:rPr lang="en-US" sz="2000" dirty="0">
                <a:solidFill>
                  <a:schemeClr val="tx1"/>
                </a:solidFill>
              </a:rPr>
              <a:t> Using SLURM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#!/bin/bash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#SBATCH --job-name </a:t>
            </a:r>
            <a:r>
              <a:rPr lang="en-US" dirty="0" err="1">
                <a:solidFill>
                  <a:schemeClr val="tx1"/>
                </a:solidFill>
              </a:rPr>
              <a:t>apptainer</a:t>
            </a:r>
            <a:r>
              <a:rPr lang="en-US" dirty="0">
                <a:solidFill>
                  <a:schemeClr val="tx1"/>
                </a:solidFill>
              </a:rPr>
              <a:t>-job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#SBATCH --account=</a:t>
            </a:r>
            <a:r>
              <a:rPr lang="en-US" dirty="0" err="1">
                <a:solidFill>
                  <a:schemeClr val="tx1"/>
                </a:solidFill>
              </a:rPr>
              <a:t>your_pi</a:t>
            </a: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#SBATCH --partition=standard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#SBATCH --nodes=1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#SBATCH --</a:t>
            </a:r>
            <a:r>
              <a:rPr lang="en-US" dirty="0" err="1">
                <a:solidFill>
                  <a:schemeClr val="tx1"/>
                </a:solidFill>
              </a:rPr>
              <a:t>ntasks</a:t>
            </a:r>
            <a:r>
              <a:rPr lang="en-US" dirty="0">
                <a:solidFill>
                  <a:schemeClr val="tx1"/>
                </a:solidFill>
              </a:rPr>
              <a:t>=1</a:t>
            </a:r>
          </a:p>
          <a:p>
            <a:pPr fontAlgn="base"/>
            <a:r>
              <a:rPr lang="en-US" dirty="0"/>
              <a:t>#SBATCH --</a:t>
            </a:r>
            <a:r>
              <a:rPr lang="en-US" dirty="0" err="1"/>
              <a:t>gres</a:t>
            </a:r>
            <a:r>
              <a:rPr lang="en-US" dirty="0"/>
              <a:t>=gpu:1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#SBATCH --time=01:00:00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cd /path/to/python/script 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module load </a:t>
            </a:r>
            <a:r>
              <a:rPr lang="en-US" dirty="0" err="1">
                <a:solidFill>
                  <a:schemeClr val="tx1"/>
                </a:solidFill>
              </a:rPr>
              <a:t>tensorflow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nvidia</a:t>
            </a: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dirty="0" err="1"/>
              <a:t>tensorflow</a:t>
            </a:r>
            <a:r>
              <a:rPr lang="en-US" dirty="0">
                <a:solidFill>
                  <a:schemeClr val="tx1"/>
                </a:solidFill>
              </a:rPr>
              <a:t> /</a:t>
            </a:r>
            <a:r>
              <a:rPr lang="en-US" dirty="0" err="1">
                <a:solidFill>
                  <a:schemeClr val="tx1"/>
                </a:solidFill>
              </a:rPr>
              <a:t>contrib</a:t>
            </a:r>
            <a:r>
              <a:rPr lang="en-US" dirty="0">
                <a:solidFill>
                  <a:schemeClr val="tx1"/>
                </a:solidFill>
              </a:rPr>
              <a:t>/singularity/</a:t>
            </a:r>
            <a:r>
              <a:rPr lang="en-US" dirty="0" err="1">
                <a:solidFill>
                  <a:schemeClr val="tx1"/>
                </a:solidFill>
              </a:rPr>
              <a:t>nvidia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tensorflow_example.py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90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-8251466" y="14692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E4476-38E3-514D-90BC-DC4C03ECFE1E}"/>
              </a:ext>
            </a:extLst>
          </p:cNvPr>
          <p:cNvSpPr txBox="1"/>
          <p:nvPr/>
        </p:nvSpPr>
        <p:spPr>
          <a:xfrm>
            <a:off x="889582" y="545205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Github</a:t>
            </a:r>
            <a:r>
              <a:rPr lang="en-US" sz="2800" dirty="0">
                <a:solidFill>
                  <a:schemeClr val="bg1"/>
                </a:solidFill>
              </a:rPr>
              <a:t> and Containers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21726-6E57-7349-971E-4560590A3533}"/>
              </a:ext>
            </a:extLst>
          </p:cNvPr>
          <p:cNvSpPr txBox="1"/>
          <p:nvPr/>
        </p:nvSpPr>
        <p:spPr>
          <a:xfrm>
            <a:off x="749962" y="2020500"/>
            <a:ext cx="7928444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Singularity Examples at our </a:t>
            </a:r>
            <a:r>
              <a:rPr lang="en-US" sz="1800" dirty="0" err="1"/>
              <a:t>Github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https://ua-researchcomputing-hpc.github.io/Singularity-Examples/</a:t>
            </a:r>
            <a:endParaRPr lang="en-US" sz="1800" dirty="0"/>
          </a:p>
          <a:p>
            <a:r>
              <a:rPr lang="en-US" sz="1800" dirty="0"/>
              <a:t>Hello World	Docker	Remote Build	</a:t>
            </a:r>
            <a:r>
              <a:rPr lang="en-US" sz="1800" dirty="0" err="1"/>
              <a:t>Tensorflow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Run this command from your test directory to get the examples:</a:t>
            </a:r>
          </a:p>
          <a:p>
            <a:r>
              <a:rPr lang="en-US" sz="1100" dirty="0" err="1"/>
              <a:t>wget</a:t>
            </a:r>
            <a:r>
              <a:rPr lang="en-US" sz="1100" dirty="0"/>
              <a:t> </a:t>
            </a:r>
            <a:r>
              <a:rPr lang="en-US" sz="1100" dirty="0">
                <a:hlinkClick r:id="rId4"/>
              </a:rPr>
              <a:t>https://ua-researchcomputing-hpc.github.io/Apptainer-Examples/Tensorflow-Example/Tensorflow-Example.tar.gz</a:t>
            </a:r>
            <a:endParaRPr lang="en-US" sz="1100" dirty="0"/>
          </a:p>
          <a:p>
            <a:r>
              <a:rPr lang="en-US" sz="1100" dirty="0"/>
              <a:t>tar </a:t>
            </a:r>
            <a:r>
              <a:rPr lang="en-US" sz="1100" dirty="0" err="1"/>
              <a:t>zxvf</a:t>
            </a:r>
            <a:r>
              <a:rPr lang="en-US" sz="1100" dirty="0"/>
              <a:t> </a:t>
            </a:r>
            <a:r>
              <a:rPr lang="en-US" sz="1100" dirty="0">
                <a:hlinkClick r:id="rId4"/>
              </a:rPr>
              <a:t>Tensorflow-Example.tar.gz</a:t>
            </a:r>
            <a:endParaRPr lang="en-US" sz="1100" dirty="0"/>
          </a:p>
        </p:txBody>
      </p:sp>
      <p:pic>
        <p:nvPicPr>
          <p:cNvPr id="1026" name="Picture 2" descr="How to Collaborate On GitHub">
            <a:extLst>
              <a:ext uri="{FF2B5EF4-FFF2-40B4-BE49-F238E27FC236}">
                <a16:creationId xmlns:a16="http://schemas.microsoft.com/office/drawing/2014/main" id="{469DEE33-A5D6-9849-83E8-D73413AA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15" y="197729"/>
            <a:ext cx="1741391" cy="174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81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389294" y="191723"/>
            <a:ext cx="3989566" cy="271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br>
              <a:rPr 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What is a container</a:t>
            </a:r>
            <a:br>
              <a:rPr 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Docker and </a:t>
            </a:r>
            <a:r>
              <a:rPr lang="en-US" sz="2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Apptainer</a:t>
            </a:r>
            <a:br>
              <a:rPr 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Building / Using Containers</a:t>
            </a:r>
            <a:br>
              <a:rPr 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GPUs</a:t>
            </a:r>
            <a:br>
              <a:rPr 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MPI</a:t>
            </a:r>
            <a:br>
              <a:rPr 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BioContainers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 descr="Docker Logo, history, meaning, symbol, PNG">
            <a:extLst>
              <a:ext uri="{FF2B5EF4-FFF2-40B4-BE49-F238E27FC236}">
                <a16:creationId xmlns:a16="http://schemas.microsoft.com/office/drawing/2014/main" id="{A0E74252-4F1B-CD43-9FC5-858B2D89B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41" y="374650"/>
            <a:ext cx="3905955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me | Apptainer">
            <a:extLst>
              <a:ext uri="{FF2B5EF4-FFF2-40B4-BE49-F238E27FC236}">
                <a16:creationId xmlns:a16="http://schemas.microsoft.com/office/drawing/2014/main" id="{E56D6BBE-1BF0-01CD-E82C-3379E59F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94" y="3165184"/>
            <a:ext cx="7270894" cy="11904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41395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-8251466" y="14692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E4476-38E3-514D-90BC-DC4C03ECFE1E}"/>
              </a:ext>
            </a:extLst>
          </p:cNvPr>
          <p:cNvSpPr txBox="1"/>
          <p:nvPr/>
        </p:nvSpPr>
        <p:spPr>
          <a:xfrm>
            <a:off x="889582" y="545205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GPUs and Containers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86E4B-F7CD-B54B-8274-7A5E106A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466" y="522325"/>
            <a:ext cx="4203700" cy="54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821726-6E57-7349-971E-4560590A3533}"/>
              </a:ext>
            </a:extLst>
          </p:cNvPr>
          <p:cNvSpPr txBox="1"/>
          <p:nvPr/>
        </p:nvSpPr>
        <p:spPr>
          <a:xfrm>
            <a:off x="156368" y="1733385"/>
            <a:ext cx="8831264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Register with Nvidia at https://</a:t>
            </a:r>
            <a:r>
              <a:rPr lang="en-US" sz="1600" dirty="0" err="1"/>
              <a:t>ngc.nvidia.com</a:t>
            </a:r>
            <a:r>
              <a:rPr lang="en-US" sz="1600" dirty="0"/>
              <a:t>/</a:t>
            </a:r>
            <a:r>
              <a:rPr lang="en-US" sz="1600" dirty="0" err="1"/>
              <a:t>signin</a:t>
            </a:r>
            <a:endParaRPr lang="en-US" sz="1600" dirty="0"/>
          </a:p>
          <a:p>
            <a:r>
              <a:rPr lang="en-US" sz="1600" dirty="0"/>
              <a:t>From an interactive session on a compute node in a subdirectory of /HOME:</a:t>
            </a:r>
          </a:p>
          <a:p>
            <a:r>
              <a:rPr lang="en-US" sz="1600" dirty="0"/>
              <a:t>(literally $HOME refers to /home/</a:t>
            </a:r>
            <a:r>
              <a:rPr lang="en-US" sz="1600" dirty="0" err="1"/>
              <a:t>uxx</a:t>
            </a:r>
            <a:r>
              <a:rPr lang="en-US" sz="1600" dirty="0"/>
              <a:t>/</a:t>
            </a:r>
            <a:r>
              <a:rPr lang="en-US" sz="1600" dirty="0" err="1"/>
              <a:t>netid</a:t>
            </a:r>
            <a:r>
              <a:rPr lang="en-US" sz="1600" dirty="0"/>
              <a:t>  which are directories starting u and your </a:t>
            </a:r>
            <a:r>
              <a:rPr lang="en-US" sz="1600" dirty="0" err="1"/>
              <a:t>netid</a:t>
            </a:r>
            <a:r>
              <a:rPr lang="en-US" sz="1600" dirty="0"/>
              <a:t>) </a:t>
            </a:r>
          </a:p>
          <a:p>
            <a:r>
              <a:rPr lang="en-US" sz="1600" dirty="0"/>
              <a:t>$ singularity build tensorflow-20.08-tf2-py3.simg docker://</a:t>
            </a:r>
            <a:r>
              <a:rPr lang="en-US" sz="1600" dirty="0" err="1"/>
              <a:t>nvcr.io</a:t>
            </a:r>
            <a:r>
              <a:rPr lang="en-US" sz="1600" dirty="0"/>
              <a:t>/</a:t>
            </a:r>
            <a:r>
              <a:rPr lang="en-US" sz="1600" dirty="0" err="1"/>
              <a:t>nvidia</a:t>
            </a:r>
            <a:r>
              <a:rPr lang="en-US" sz="1600" dirty="0"/>
              <a:t>/tensorflow:20.08-tf2-py3</a:t>
            </a:r>
          </a:p>
          <a:p>
            <a:endParaRPr lang="en-US" sz="1600" dirty="0"/>
          </a:p>
          <a:p>
            <a:r>
              <a:rPr lang="en-US" sz="1600" dirty="0"/>
              <a:t>From the same /HOME subdirectory</a:t>
            </a:r>
          </a:p>
          <a:p>
            <a:r>
              <a:rPr lang="en-US" sz="1600" dirty="0"/>
              <a:t>$ cp  /</a:t>
            </a:r>
            <a:r>
              <a:rPr lang="en-US" sz="1600" dirty="0" err="1"/>
              <a:t>contrib</a:t>
            </a:r>
            <a:r>
              <a:rPr lang="en-US" sz="1600" dirty="0"/>
              <a:t>/singularity/</a:t>
            </a:r>
            <a:r>
              <a:rPr lang="en-US" sz="1600" dirty="0" err="1"/>
              <a:t>nvidia</a:t>
            </a:r>
            <a:r>
              <a:rPr lang="en-US" sz="1600" dirty="0"/>
              <a:t>/</a:t>
            </a:r>
            <a:r>
              <a:rPr lang="en-US" sz="1600" dirty="0" err="1"/>
              <a:t>TFlow_example.py</a:t>
            </a:r>
            <a:r>
              <a:rPr lang="en-US" sz="1600" dirty="0"/>
              <a:t> .    # Note the “.” at the end</a:t>
            </a:r>
          </a:p>
          <a:p>
            <a:r>
              <a:rPr lang="en-US" sz="1600" dirty="0"/>
              <a:t>$ CONTAINER=$HOME/tensorflow-20.08-tf2-py3.simg   #optional – set the path of container</a:t>
            </a:r>
          </a:p>
          <a:p>
            <a:r>
              <a:rPr lang="en-US" sz="1600" dirty="0"/>
              <a:t>$ singularity exec --</a:t>
            </a:r>
            <a:r>
              <a:rPr lang="en-US" sz="1600" dirty="0" err="1"/>
              <a:t>nv</a:t>
            </a:r>
            <a:r>
              <a:rPr lang="en-US" sz="1600" dirty="0"/>
              <a:t> $CONTAINER python </a:t>
            </a:r>
            <a:r>
              <a:rPr lang="en-US" sz="1600" dirty="0" err="1"/>
              <a:t>TFlow_example.py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5352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-8251466" y="14692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E4476-38E3-514D-90BC-DC4C03ECFE1E}"/>
              </a:ext>
            </a:extLst>
          </p:cNvPr>
          <p:cNvSpPr txBox="1"/>
          <p:nvPr/>
        </p:nvSpPr>
        <p:spPr>
          <a:xfrm>
            <a:off x="889582" y="545205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GPUs and Containers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21726-6E57-7349-971E-4560590A3533}"/>
              </a:ext>
            </a:extLst>
          </p:cNvPr>
          <p:cNvSpPr txBox="1"/>
          <p:nvPr/>
        </p:nvSpPr>
        <p:spPr>
          <a:xfrm>
            <a:off x="148416" y="1288112"/>
            <a:ext cx="5679760" cy="32316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Go to Docker Hub and review Tags and copy Pull Command</a:t>
            </a:r>
          </a:p>
          <a:p>
            <a:r>
              <a:rPr lang="en-US" dirty="0">
                <a:hlinkClick r:id="rId3" tooltip="https://hub.docker.com/r/nvidia/cuda"/>
              </a:rPr>
              <a:t>https://hub.docker.com/r/nvidia/cuda</a:t>
            </a:r>
            <a:endParaRPr lang="en-US" dirty="0"/>
          </a:p>
          <a:p>
            <a:r>
              <a:rPr lang="en-US" sz="1600" dirty="0"/>
              <a:t>Create a recipe file, and modify Pull command:</a:t>
            </a:r>
          </a:p>
          <a:p>
            <a:r>
              <a:rPr lang="en-US" dirty="0"/>
              <a:t>Bootstrap: docker</a:t>
            </a:r>
          </a:p>
          <a:p>
            <a:r>
              <a:rPr lang="en-US" dirty="0"/>
              <a:t>FROM: </a:t>
            </a:r>
            <a:r>
              <a:rPr lang="en-US" dirty="0" err="1"/>
              <a:t>nvidia</a:t>
            </a:r>
            <a:r>
              <a:rPr lang="en-US" dirty="0"/>
              <a:t>/cuda:11.2.2-cudnn8-runtime-ubuntu18.04</a:t>
            </a:r>
          </a:p>
          <a:p>
            <a:r>
              <a:rPr lang="en-US" sz="1600" dirty="0"/>
              <a:t>Create container:</a:t>
            </a:r>
          </a:p>
          <a:p>
            <a:r>
              <a:rPr lang="en-US" dirty="0"/>
              <a:t>singularity build tflow20.sif tflow20.recipe</a:t>
            </a:r>
          </a:p>
          <a:p>
            <a:r>
              <a:rPr lang="en-US" sz="1600" dirty="0"/>
              <a:t>Test:</a:t>
            </a:r>
          </a:p>
          <a:p>
            <a:r>
              <a:rPr lang="en-US" dirty="0"/>
              <a:t>$ singularity shell tflow20.sif</a:t>
            </a:r>
          </a:p>
          <a:p>
            <a:r>
              <a:rPr lang="en-US" dirty="0"/>
              <a:t>$ python3</a:t>
            </a:r>
          </a:p>
          <a:p>
            <a:r>
              <a:rPr lang="en-US" dirty="0"/>
              <a:t>&gt;&gt;&gt; 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tf.test.is_gpu_available</a:t>
            </a:r>
            <a:r>
              <a:rPr lang="en-US" dirty="0"/>
              <a:t>()</a:t>
            </a:r>
          </a:p>
          <a:p>
            <a:r>
              <a:rPr lang="en-US" dirty="0"/>
              <a:t> . . .</a:t>
            </a:r>
          </a:p>
          <a:p>
            <a:r>
              <a:rPr lang="en-US" dirty="0"/>
              <a:t>True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A44642F-9885-664F-9E8B-C754E0E2A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176" y="230111"/>
            <a:ext cx="2914705" cy="9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1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-8251466" y="14692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3C742-97F3-BE4C-B9BA-24DE8D788805}"/>
              </a:ext>
            </a:extLst>
          </p:cNvPr>
          <p:cNvSpPr txBox="1"/>
          <p:nvPr/>
        </p:nvSpPr>
        <p:spPr>
          <a:xfrm>
            <a:off x="1184744" y="580445"/>
            <a:ext cx="336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MPI and Containers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800C1-9F27-844B-AAAC-23A56299132E}"/>
              </a:ext>
            </a:extLst>
          </p:cNvPr>
          <p:cNvSpPr txBox="1"/>
          <p:nvPr/>
        </p:nvSpPr>
        <p:spPr>
          <a:xfrm>
            <a:off x="1304014" y="1469250"/>
            <a:ext cx="61815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Singularity containers support MPI for multiple nodes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But the MPI type and version must match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interconnect must match – </a:t>
            </a:r>
            <a:r>
              <a:rPr lang="en-US" sz="2000" dirty="0" err="1">
                <a:solidFill>
                  <a:schemeClr val="bg1"/>
                </a:solidFill>
              </a:rPr>
              <a:t>infiniband</a:t>
            </a:r>
            <a:r>
              <a:rPr lang="en-US" sz="2000" dirty="0">
                <a:solidFill>
                  <a:schemeClr val="bg1"/>
                </a:solidFill>
              </a:rPr>
              <a:t> or ethernet</a:t>
            </a:r>
          </a:p>
          <a:p>
            <a:r>
              <a:rPr lang="en-US" sz="2000" dirty="0">
                <a:solidFill>
                  <a:schemeClr val="bg1"/>
                </a:solidFill>
              </a:rPr>
              <a:t>Build the container with </a:t>
            </a:r>
            <a:r>
              <a:rPr lang="en-US" sz="2000" dirty="0" err="1">
                <a:solidFill>
                  <a:schemeClr val="bg1"/>
                </a:solidFill>
              </a:rPr>
              <a:t>OpenMPI</a:t>
            </a:r>
            <a:r>
              <a:rPr lang="en-US" sz="2000" dirty="0">
                <a:solidFill>
                  <a:schemeClr val="bg1"/>
                </a:solidFill>
              </a:rPr>
              <a:t>/3 or Intel/MPI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Using MPI reduces portability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sylabs.io</a:t>
            </a:r>
            <a:r>
              <a:rPr lang="en-US" sz="2000" dirty="0">
                <a:solidFill>
                  <a:schemeClr val="bg1"/>
                </a:solidFill>
              </a:rPr>
              <a:t>/guides/  has a tutorial using MPI</a:t>
            </a:r>
          </a:p>
        </p:txBody>
      </p:sp>
    </p:spTree>
    <p:extLst>
      <p:ext uri="{BB962C8B-B14F-4D97-AF65-F5344CB8AC3E}">
        <p14:creationId xmlns:p14="http://schemas.microsoft.com/office/powerpoint/2010/main" val="514518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-8251466" y="14692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333B63-FC67-1E42-94CB-3189641C2B4A}"/>
              </a:ext>
            </a:extLst>
          </p:cNvPr>
          <p:cNvSpPr txBox="1"/>
          <p:nvPr/>
        </p:nvSpPr>
        <p:spPr>
          <a:xfrm>
            <a:off x="1240403" y="826936"/>
            <a:ext cx="244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BioContainers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38B82-2E6E-C249-8B05-7DCF41CD79CF}"/>
              </a:ext>
            </a:extLst>
          </p:cNvPr>
          <p:cNvSpPr txBox="1"/>
          <p:nvPr/>
        </p:nvSpPr>
        <p:spPr>
          <a:xfrm>
            <a:off x="1009816" y="1602254"/>
            <a:ext cx="7402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community driven project based on Docker focused on Proteomics and Genomics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set of containers for the bioinformatics community</a:t>
            </a:r>
          </a:p>
          <a:p>
            <a:r>
              <a:rPr lang="en-US" sz="2000" dirty="0">
                <a:solidFill>
                  <a:schemeClr val="bg1"/>
                </a:solidFill>
              </a:rPr>
              <a:t>Specifications to build standardized containers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Guidelines for reproducible pipelines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Containers that can be pulled into Singularity for HPC use</a:t>
            </a:r>
          </a:p>
        </p:txBody>
      </p:sp>
    </p:spTree>
    <p:extLst>
      <p:ext uri="{BB962C8B-B14F-4D97-AF65-F5344CB8AC3E}">
        <p14:creationId xmlns:p14="http://schemas.microsoft.com/office/powerpoint/2010/main" val="3837475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-8251466" y="14692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4B428-4D89-D74F-9488-7F03574EA77D}"/>
              </a:ext>
            </a:extLst>
          </p:cNvPr>
          <p:cNvSpPr txBox="1"/>
          <p:nvPr/>
        </p:nvSpPr>
        <p:spPr>
          <a:xfrm>
            <a:off x="1049572" y="174929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BioContainers</a:t>
            </a:r>
            <a:r>
              <a:rPr lang="en-US" sz="2800" dirty="0">
                <a:solidFill>
                  <a:schemeClr val="bg1"/>
                </a:solidFill>
              </a:rPr>
              <a:t> on GitHub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7B6C56D-1092-9748-AC30-9099206EC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75" y="620201"/>
            <a:ext cx="8532650" cy="379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76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-8251466" y="14692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E3253-E756-F64A-8B0A-95B90012693A}"/>
              </a:ext>
            </a:extLst>
          </p:cNvPr>
          <p:cNvSpPr txBox="1"/>
          <p:nvPr/>
        </p:nvSpPr>
        <p:spPr>
          <a:xfrm>
            <a:off x="795130" y="572494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C4A7B-FE0F-F345-A026-1912552B18D1}"/>
              </a:ext>
            </a:extLst>
          </p:cNvPr>
          <p:cNvSpPr txBox="1"/>
          <p:nvPr/>
        </p:nvSpPr>
        <p:spPr>
          <a:xfrm>
            <a:off x="364758" y="1294477"/>
            <a:ext cx="8414483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https://public.confluence.arizona.edu/display/UAHPC/Containers</a:t>
            </a:r>
          </a:p>
          <a:p>
            <a:r>
              <a:rPr lang="en-US" sz="2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https://ua-researchcomputing-hpc.github.io</a:t>
            </a:r>
          </a:p>
          <a:p>
            <a:r>
              <a:rPr lang="en-US" sz="2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https://hpc.nih.gov/apps/singularity.html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https://sylabs.io/guides/3.5/user-guide/introduction.html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hlinkClick r:id="rId5"/>
              </a:rPr>
              <a:t>https://github.com/sylabs/examples</a:t>
            </a:r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https://containers-at-tacc.readthedocs.io/en/latest/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https://cyverse-container-camp-workshop-2018.readthedocs-hosted.com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https://</a:t>
            </a:r>
            <a:r>
              <a:rPr lang="en-US" sz="2000" dirty="0" err="1">
                <a:solidFill>
                  <a:schemeClr val="tx1"/>
                </a:solidFill>
              </a:rPr>
              <a:t>www.tensorflow.org</a:t>
            </a:r>
            <a:r>
              <a:rPr lang="en-US" sz="2000" dirty="0">
                <a:solidFill>
                  <a:schemeClr val="tx1"/>
                </a:solidFill>
              </a:rPr>
              <a:t>/tutorials/</a:t>
            </a:r>
            <a:r>
              <a:rPr lang="en-US" sz="2000" dirty="0" err="1">
                <a:solidFill>
                  <a:schemeClr val="tx1"/>
                </a:solidFill>
              </a:rPr>
              <a:t>quickstart</a:t>
            </a:r>
            <a:r>
              <a:rPr lang="en-US" sz="2000" dirty="0">
                <a:solidFill>
                  <a:schemeClr val="tx1"/>
                </a:solidFill>
              </a:rPr>
              <a:t>/beginner</a:t>
            </a:r>
          </a:p>
        </p:txBody>
      </p:sp>
    </p:spTree>
    <p:extLst>
      <p:ext uri="{BB962C8B-B14F-4D97-AF65-F5344CB8AC3E}">
        <p14:creationId xmlns:p14="http://schemas.microsoft.com/office/powerpoint/2010/main" val="728383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-8251466" y="14692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346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285C74-74AF-B84E-ADA9-18B578F7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0354" y="1345995"/>
            <a:ext cx="2237961" cy="11025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092A4-0AC5-1041-941F-3290340E6238}"/>
              </a:ext>
            </a:extLst>
          </p:cNvPr>
          <p:cNvSpPr txBox="1"/>
          <p:nvPr/>
        </p:nvSpPr>
        <p:spPr>
          <a:xfrm>
            <a:off x="166647" y="729793"/>
            <a:ext cx="3991885" cy="2739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Why Use Containers?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Verifiable reproducibility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immutable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Mobility of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Limits user privileges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Make use of GPU’s and high-speed networks </a:t>
            </a:r>
          </a:p>
        </p:txBody>
      </p:sp>
      <p:pic>
        <p:nvPicPr>
          <p:cNvPr id="2049" name="Picture 1" descr="page2image2497656048">
            <a:extLst>
              <a:ext uri="{FF2B5EF4-FFF2-40B4-BE49-F238E27FC236}">
                <a16:creationId xmlns:a16="http://schemas.microsoft.com/office/drawing/2014/main" id="{AAF30A66-645C-D744-8BC7-D76572187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849" y="727663"/>
            <a:ext cx="4763163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49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-8251466" y="14692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2" descr="Docker Logo, history, meaning, symbol, PNG">
            <a:extLst>
              <a:ext uri="{FF2B5EF4-FFF2-40B4-BE49-F238E27FC236}">
                <a16:creationId xmlns:a16="http://schemas.microsoft.com/office/drawing/2014/main" id="{B8FE9E5B-798E-BE42-9E38-41626B94F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4" y="2248187"/>
            <a:ext cx="3323722" cy="186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E4656A-73AC-3A4E-9989-DA11F0F6239C}"/>
              </a:ext>
            </a:extLst>
          </p:cNvPr>
          <p:cNvSpPr txBox="1"/>
          <p:nvPr/>
        </p:nvSpPr>
        <p:spPr>
          <a:xfrm>
            <a:off x="930303" y="349858"/>
            <a:ext cx="3422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Docker vs </a:t>
            </a:r>
            <a:r>
              <a:rPr lang="en-US" sz="2800" dirty="0" err="1">
                <a:solidFill>
                  <a:schemeClr val="bg1"/>
                </a:solidFill>
              </a:rPr>
              <a:t>Apptainer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211CA-DCE6-DD4B-B232-9177D3BDD008}"/>
              </a:ext>
            </a:extLst>
          </p:cNvPr>
          <p:cNvSpPr txBox="1"/>
          <p:nvPr/>
        </p:nvSpPr>
        <p:spPr>
          <a:xfrm>
            <a:off x="930303" y="1009816"/>
            <a:ext cx="7853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Docker containers are very popular particularly in bioinformatics</a:t>
            </a:r>
          </a:p>
          <a:p>
            <a:r>
              <a:rPr lang="en-US" sz="1800" dirty="0">
                <a:solidFill>
                  <a:schemeClr val="bg1"/>
                </a:solidFill>
              </a:rPr>
              <a:t>Docker runtime is not secure on shared clusters</a:t>
            </a:r>
          </a:p>
          <a:p>
            <a:r>
              <a:rPr lang="en-US" sz="1800" dirty="0">
                <a:solidFill>
                  <a:schemeClr val="bg1"/>
                </a:solidFill>
              </a:rPr>
              <a:t>Create the container using Docker and then containerize with </a:t>
            </a:r>
            <a:r>
              <a:rPr lang="en-US" sz="1800" dirty="0" err="1">
                <a:solidFill>
                  <a:schemeClr val="bg1"/>
                </a:solidFill>
              </a:rPr>
              <a:t>Apptainer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Note: </a:t>
            </a:r>
            <a:r>
              <a:rPr lang="en-US" sz="1800" dirty="0" err="1">
                <a:solidFill>
                  <a:schemeClr val="bg1"/>
                </a:solidFill>
              </a:rPr>
              <a:t>Apptainer</a:t>
            </a:r>
            <a:r>
              <a:rPr lang="en-US" sz="1800" dirty="0">
                <a:solidFill>
                  <a:schemeClr val="bg1"/>
                </a:solidFill>
              </a:rPr>
              <a:t> was rebranded from Singularity, but it is the same software</a:t>
            </a:r>
          </a:p>
        </p:txBody>
      </p:sp>
      <p:pic>
        <p:nvPicPr>
          <p:cNvPr id="1026" name="Picture 2" descr="Apptainer (formerly Singularity) (@SingularityApp) / Twitter">
            <a:extLst>
              <a:ext uri="{FF2B5EF4-FFF2-40B4-BE49-F238E27FC236}">
                <a16:creationId xmlns:a16="http://schemas.microsoft.com/office/drawing/2014/main" id="{E14DE961-FCD3-1A03-34D8-DC592039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903" y="2346883"/>
            <a:ext cx="1680665" cy="168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6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5080882" y="2266121"/>
            <a:ext cx="3377317" cy="43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000" b="1" dirty="0"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886491-EB7D-0C41-9DAF-A6233118C8A1}"/>
              </a:ext>
            </a:extLst>
          </p:cNvPr>
          <p:cNvSpPr txBox="1"/>
          <p:nvPr/>
        </p:nvSpPr>
        <p:spPr>
          <a:xfrm>
            <a:off x="898497" y="286247"/>
            <a:ext cx="5452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Docker vs </a:t>
            </a:r>
            <a:r>
              <a:rPr lang="en-US" sz="2800" dirty="0" err="1">
                <a:solidFill>
                  <a:schemeClr val="bg1"/>
                </a:solidFill>
              </a:rPr>
              <a:t>Apptainer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Apptainer</a:t>
            </a:r>
            <a:r>
              <a:rPr lang="en-US" sz="2000" dirty="0">
                <a:solidFill>
                  <a:schemeClr val="bg1"/>
                </a:solidFill>
              </a:rPr>
              <a:t> has better security and performance</a:t>
            </a:r>
          </a:p>
        </p:txBody>
      </p:sp>
      <p:pic>
        <p:nvPicPr>
          <p:cNvPr id="9217" name="Picture 1" descr="page43image3149012512">
            <a:extLst>
              <a:ext uri="{FF2B5EF4-FFF2-40B4-BE49-F238E27FC236}">
                <a16:creationId xmlns:a16="http://schemas.microsoft.com/office/drawing/2014/main" id="{1EA4C11B-3EE3-AE4B-A20B-010FF62B9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44" y="943746"/>
            <a:ext cx="3849286" cy="363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page43image3149013120">
            <a:extLst>
              <a:ext uri="{FF2B5EF4-FFF2-40B4-BE49-F238E27FC236}">
                <a16:creationId xmlns:a16="http://schemas.microsoft.com/office/drawing/2014/main" id="{D4B5E635-16A1-7546-BEAD-3310B2F27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45" y="1488368"/>
            <a:ext cx="3482307" cy="297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page45image3029195440">
            <a:extLst>
              <a:ext uri="{FF2B5EF4-FFF2-40B4-BE49-F238E27FC236}">
                <a16:creationId xmlns:a16="http://schemas.microsoft.com/office/drawing/2014/main" id="{3F301FAF-583A-FA45-A366-2AF21137E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271" y="943745"/>
            <a:ext cx="3770037" cy="363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age45image3029196048">
            <a:extLst>
              <a:ext uri="{FF2B5EF4-FFF2-40B4-BE49-F238E27FC236}">
                <a16:creationId xmlns:a16="http://schemas.microsoft.com/office/drawing/2014/main" id="{C3933B99-3191-0B4E-A222-56B0F9338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271" y="809467"/>
            <a:ext cx="3566251" cy="304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1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-8251466" y="14692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Picture 3" descr="page33image2497486784">
            <a:extLst>
              <a:ext uri="{FF2B5EF4-FFF2-40B4-BE49-F238E27FC236}">
                <a16:creationId xmlns:a16="http://schemas.microsoft.com/office/drawing/2014/main" id="{4A84C166-6E26-8B41-B727-7F50EAA32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6"/>
          <a:stretch/>
        </p:blipFill>
        <p:spPr bwMode="auto">
          <a:xfrm>
            <a:off x="886569" y="993913"/>
            <a:ext cx="7593494" cy="345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92F8DF-2619-D14E-9ACD-86603E5151D2}"/>
              </a:ext>
            </a:extLst>
          </p:cNvPr>
          <p:cNvSpPr txBox="1"/>
          <p:nvPr/>
        </p:nvSpPr>
        <p:spPr>
          <a:xfrm>
            <a:off x="962107" y="286247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Where it runs</a:t>
            </a:r>
          </a:p>
        </p:txBody>
      </p:sp>
    </p:spTree>
    <p:extLst>
      <p:ext uri="{BB962C8B-B14F-4D97-AF65-F5344CB8AC3E}">
        <p14:creationId xmlns:p14="http://schemas.microsoft.com/office/powerpoint/2010/main" val="281163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5152445" y="1383133"/>
            <a:ext cx="29718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000" b="1" dirty="0"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9" name="Picture 7" descr="page29image2496133616">
            <a:extLst>
              <a:ext uri="{FF2B5EF4-FFF2-40B4-BE49-F238E27FC236}">
                <a16:creationId xmlns:a16="http://schemas.microsoft.com/office/drawing/2014/main" id="{86CB5958-4498-8144-8B0B-51594D65E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8" y="811033"/>
            <a:ext cx="8845020" cy="3449817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128DF8-5E64-1545-8931-96455909BD41}"/>
              </a:ext>
            </a:extLst>
          </p:cNvPr>
          <p:cNvSpPr txBox="1"/>
          <p:nvPr/>
        </p:nvSpPr>
        <p:spPr>
          <a:xfrm>
            <a:off x="548639" y="214686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240391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-8251466" y="14692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BD25C-D715-104E-BFF4-FA42C8FE87EF}"/>
              </a:ext>
            </a:extLst>
          </p:cNvPr>
          <p:cNvSpPr txBox="1"/>
          <p:nvPr/>
        </p:nvSpPr>
        <p:spPr>
          <a:xfrm>
            <a:off x="993913" y="779228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Apptainer</a:t>
            </a:r>
            <a:r>
              <a:rPr lang="en-US" sz="2800" dirty="0">
                <a:solidFill>
                  <a:schemeClr val="bg1"/>
                </a:solidFill>
              </a:rPr>
              <a:t> on HPC – Compute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9832D-3607-1F4E-8CFB-B2B7FE503BCA}"/>
              </a:ext>
            </a:extLst>
          </p:cNvPr>
          <p:cNvSpPr txBox="1"/>
          <p:nvPr/>
        </p:nvSpPr>
        <p:spPr>
          <a:xfrm>
            <a:off x="1152939" y="1558456"/>
            <a:ext cx="5243743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laptop $ </a:t>
            </a:r>
            <a:r>
              <a:rPr lang="en-US" sz="2000" dirty="0" err="1">
                <a:solidFill>
                  <a:schemeClr val="tx1"/>
                </a:solidFill>
              </a:rPr>
              <a:t>ssh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netid@hpc.arizona.edu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netid@gatekeeper</a:t>
            </a:r>
            <a:r>
              <a:rPr lang="en-US" sz="2000" dirty="0">
                <a:solidFill>
                  <a:schemeClr val="tx1"/>
                </a:solidFill>
              </a:rPr>
              <a:t> $ shell</a:t>
            </a:r>
          </a:p>
          <a:p>
            <a:r>
              <a:rPr lang="en-US" sz="2000" dirty="0">
                <a:solidFill>
                  <a:schemeClr val="tx1"/>
                </a:solidFill>
              </a:rPr>
              <a:t>(puma) </a:t>
            </a:r>
            <a:r>
              <a:rPr lang="en-US" sz="2000" dirty="0" err="1">
                <a:solidFill>
                  <a:schemeClr val="tx1"/>
                </a:solidFill>
              </a:rPr>
              <a:t>netid@wentletrap</a:t>
            </a:r>
            <a:r>
              <a:rPr lang="en-US" sz="2000" dirty="0">
                <a:solidFill>
                  <a:schemeClr val="tx1"/>
                </a:solidFill>
              </a:rPr>
              <a:t> $ </a:t>
            </a:r>
            <a:r>
              <a:rPr lang="en-US" sz="2000" dirty="0" err="1">
                <a:solidFill>
                  <a:schemeClr val="tx1"/>
                </a:solidFill>
              </a:rPr>
              <a:t>elgato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elgato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  <a:r>
              <a:rPr lang="en-US" sz="2000" dirty="0" err="1">
                <a:solidFill>
                  <a:schemeClr val="tx1"/>
                </a:solidFill>
              </a:rPr>
              <a:t>netid@wentletrap</a:t>
            </a:r>
            <a:r>
              <a:rPr lang="en-US" sz="2000" dirty="0">
                <a:solidFill>
                  <a:schemeClr val="tx1"/>
                </a:solidFill>
              </a:rPr>
              <a:t> $ interactive –a PI</a:t>
            </a:r>
          </a:p>
          <a:p>
            <a:r>
              <a:rPr lang="en-US" sz="2000" dirty="0">
                <a:solidFill>
                  <a:schemeClr val="tx1"/>
                </a:solidFill>
              </a:rPr>
              <a:t>netid@cpu9 $ </a:t>
            </a:r>
            <a:r>
              <a:rPr lang="en-US" sz="2000" dirty="0" err="1">
                <a:solidFill>
                  <a:schemeClr val="tx1"/>
                </a:solidFill>
              </a:rPr>
              <a:t>apptainer</a:t>
            </a:r>
            <a:r>
              <a:rPr lang="en-US" sz="2000" dirty="0">
                <a:solidFill>
                  <a:schemeClr val="tx1"/>
                </a:solidFill>
              </a:rPr>
              <a:t> help</a:t>
            </a:r>
          </a:p>
          <a:p>
            <a:r>
              <a:rPr lang="en-US" sz="2000" dirty="0">
                <a:solidFill>
                  <a:schemeClr val="tx1"/>
                </a:solidFill>
              </a:rPr>
              <a:t>netid@cpu9 $ </a:t>
            </a:r>
            <a:r>
              <a:rPr lang="en-US" sz="2000" dirty="0" err="1">
                <a:solidFill>
                  <a:schemeClr val="tx1"/>
                </a:solidFill>
              </a:rPr>
              <a:t>apptainer</a:t>
            </a:r>
            <a:r>
              <a:rPr lang="en-US" sz="2000" dirty="0">
                <a:solidFill>
                  <a:schemeClr val="tx1"/>
                </a:solidFill>
              </a:rPr>
              <a:t> help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F4350-AB27-6327-61B4-9DD341D2EFA3}"/>
              </a:ext>
            </a:extLst>
          </p:cNvPr>
          <p:cNvSpPr txBox="1"/>
          <p:nvPr/>
        </p:nvSpPr>
        <p:spPr>
          <a:xfrm>
            <a:off x="1152939" y="3753456"/>
            <a:ext cx="67633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ua-researchcomputing-hpc.github.io</a:t>
            </a:r>
            <a:r>
              <a:rPr lang="en-US" sz="1800" dirty="0"/>
              <a:t>/</a:t>
            </a:r>
            <a:r>
              <a:rPr lang="en-US" sz="1800" dirty="0" err="1"/>
              <a:t>Apptainer</a:t>
            </a:r>
            <a:r>
              <a:rPr lang="en-US" sz="1800" dirty="0"/>
              <a:t>-Examples/</a:t>
            </a:r>
          </a:p>
        </p:txBody>
      </p:sp>
    </p:spTree>
    <p:extLst>
      <p:ext uri="{BB962C8B-B14F-4D97-AF65-F5344CB8AC3E}">
        <p14:creationId xmlns:p14="http://schemas.microsoft.com/office/powerpoint/2010/main" val="70730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8"/>
          <p:cNvSpPr txBox="1">
            <a:spLocks noGrp="1"/>
          </p:cNvSpPr>
          <p:nvPr>
            <p:ph type="ctrTitle"/>
          </p:nvPr>
        </p:nvSpPr>
        <p:spPr>
          <a:xfrm>
            <a:off x="-8251466" y="146925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BD25C-D715-104E-BFF4-FA42C8FE87EF}"/>
              </a:ext>
            </a:extLst>
          </p:cNvPr>
          <p:cNvSpPr txBox="1"/>
          <p:nvPr/>
        </p:nvSpPr>
        <p:spPr>
          <a:xfrm>
            <a:off x="993912" y="508884"/>
            <a:ext cx="4762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Apptainer</a:t>
            </a:r>
            <a:r>
              <a:rPr lang="en-US" sz="2800" dirty="0">
                <a:solidFill>
                  <a:schemeClr val="bg1"/>
                </a:solidFill>
              </a:rPr>
              <a:t> on HPC - Creating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025E9-7E11-C34C-99BD-989BFC88D89E}"/>
              </a:ext>
            </a:extLst>
          </p:cNvPr>
          <p:cNvSpPr txBox="1"/>
          <p:nvPr/>
        </p:nvSpPr>
        <p:spPr>
          <a:xfrm>
            <a:off x="1072619" y="1111441"/>
            <a:ext cx="6200736" cy="3477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$ </a:t>
            </a:r>
            <a:r>
              <a:rPr lang="en-US" sz="2000" dirty="0" err="1">
                <a:solidFill>
                  <a:schemeClr val="tx1"/>
                </a:solidFill>
              </a:rPr>
              <a:t>apptainer</a:t>
            </a:r>
            <a:r>
              <a:rPr lang="en-US" sz="2000" dirty="0">
                <a:solidFill>
                  <a:schemeClr val="tx1"/>
                </a:solidFill>
              </a:rPr>
              <a:t> pull docker://</a:t>
            </a:r>
            <a:r>
              <a:rPr lang="en-US" sz="2000" dirty="0" err="1">
                <a:solidFill>
                  <a:schemeClr val="tx1"/>
                </a:solidFill>
              </a:rPr>
              <a:t>godlovedc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lolcow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	pulls from docker registry</a:t>
            </a:r>
          </a:p>
          <a:p>
            <a:r>
              <a:rPr lang="en-US" sz="2000" dirty="0">
                <a:solidFill>
                  <a:schemeClr val="tx1"/>
                </a:solidFill>
              </a:rPr>
              <a:t>	less reproducible – image can change</a:t>
            </a:r>
          </a:p>
          <a:p>
            <a:r>
              <a:rPr lang="en-US" sz="2000" dirty="0">
                <a:solidFill>
                  <a:schemeClr val="tx1"/>
                </a:solidFill>
              </a:rPr>
              <a:t>$ </a:t>
            </a:r>
            <a:r>
              <a:rPr lang="en-US" sz="2000" dirty="0" err="1">
                <a:solidFill>
                  <a:schemeClr val="tx1"/>
                </a:solidFill>
              </a:rPr>
              <a:t>apptainer</a:t>
            </a:r>
            <a:r>
              <a:rPr lang="en-US" sz="2000" dirty="0">
                <a:solidFill>
                  <a:schemeClr val="tx1"/>
                </a:solidFill>
              </a:rPr>
              <a:t> pull library://</a:t>
            </a:r>
            <a:r>
              <a:rPr lang="en-US" sz="2000" dirty="0" err="1">
                <a:solidFill>
                  <a:schemeClr val="tx1"/>
                </a:solidFill>
              </a:rPr>
              <a:t>sylabsed</a:t>
            </a:r>
            <a:r>
              <a:rPr lang="en-US" sz="2000" dirty="0">
                <a:solidFill>
                  <a:schemeClr val="tx1"/>
                </a:solidFill>
              </a:rPr>
              <a:t>/examples/</a:t>
            </a:r>
            <a:r>
              <a:rPr lang="en-US" sz="2000" dirty="0" err="1">
                <a:solidFill>
                  <a:schemeClr val="tx1"/>
                </a:solidFill>
              </a:rPr>
              <a:t>lolcow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	pulls from a container library</a:t>
            </a:r>
          </a:p>
          <a:p>
            <a:r>
              <a:rPr lang="en-US" sz="2000" dirty="0">
                <a:solidFill>
                  <a:schemeClr val="tx1"/>
                </a:solidFill>
              </a:rPr>
              <a:t>	more reproducible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$ </a:t>
            </a:r>
            <a:r>
              <a:rPr lang="en-US" sz="2000" dirty="0" err="1">
                <a:solidFill>
                  <a:schemeClr val="tx1"/>
                </a:solidFill>
              </a:rPr>
              <a:t>apptainer</a:t>
            </a:r>
            <a:r>
              <a:rPr lang="en-US" sz="2000" dirty="0">
                <a:solidFill>
                  <a:schemeClr val="tx1"/>
                </a:solidFill>
              </a:rPr>
              <a:t> build </a:t>
            </a:r>
            <a:r>
              <a:rPr lang="en-US" sz="2000" dirty="0" err="1">
                <a:solidFill>
                  <a:schemeClr val="tx1"/>
                </a:solidFill>
              </a:rPr>
              <a:t>lolcow.sif</a:t>
            </a:r>
            <a:r>
              <a:rPr lang="en-US" sz="2000" dirty="0">
                <a:solidFill>
                  <a:schemeClr val="tx1"/>
                </a:solidFill>
              </a:rPr>
              <a:t> docker://</a:t>
            </a:r>
            <a:r>
              <a:rPr lang="en-US" sz="2000" dirty="0" err="1">
                <a:solidFill>
                  <a:schemeClr val="tx1"/>
                </a:solidFill>
              </a:rPr>
              <a:t>godlovedc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lolcow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	more options</a:t>
            </a:r>
          </a:p>
          <a:p>
            <a:r>
              <a:rPr lang="en-US" sz="2000" dirty="0">
                <a:solidFill>
                  <a:schemeClr val="tx1"/>
                </a:solidFill>
              </a:rPr>
              <a:t>	converts to latest format</a:t>
            </a:r>
          </a:p>
          <a:p>
            <a:r>
              <a:rPr lang="en-US" sz="2000" dirty="0">
                <a:solidFill>
                  <a:schemeClr val="tx1"/>
                </a:solidFill>
              </a:rPr>
              <a:t>	needs a name</a:t>
            </a:r>
          </a:p>
          <a:p>
            <a:r>
              <a:rPr lang="en-US" sz="2000" i="1" dirty="0">
                <a:solidFill>
                  <a:schemeClr val="tx1"/>
                </a:solidFill>
              </a:rPr>
              <a:t>* Look for temporary files in ~/.</a:t>
            </a:r>
            <a:r>
              <a:rPr lang="en-US" sz="2000" i="1" dirty="0" err="1">
                <a:solidFill>
                  <a:schemeClr val="tx1"/>
                </a:solidFill>
              </a:rPr>
              <a:t>apptainer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026005"/>
      </p:ext>
    </p:extLst>
  </p:cSld>
  <p:clrMapOvr>
    <a:masterClrMapping/>
  </p:clrMapOvr>
</p:sld>
</file>

<file path=ppt/theme/theme1.xml><?xml version="1.0" encoding="utf-8"?>
<a:theme xmlns:a="http://schemas.openxmlformats.org/drawingml/2006/main" name="UA_colors">
  <a:themeElements>
    <a:clrScheme name="UA Colors">
      <a:dk1>
        <a:srgbClr val="000746"/>
      </a:dk1>
      <a:lt1>
        <a:srgbClr val="FEFFFF"/>
      </a:lt1>
      <a:dk2>
        <a:srgbClr val="44546A"/>
      </a:dk2>
      <a:lt2>
        <a:srgbClr val="E7E6E6"/>
      </a:lt2>
      <a:accent1>
        <a:srgbClr val="3B6891"/>
      </a:accent1>
      <a:accent2>
        <a:srgbClr val="000746"/>
      </a:accent2>
      <a:accent3>
        <a:srgbClr val="A2202A"/>
      </a:accent3>
      <a:accent4>
        <a:srgbClr val="770E2F"/>
      </a:accent4>
      <a:accent5>
        <a:srgbClr val="0B305D"/>
      </a:accent5>
      <a:accent6>
        <a:srgbClr val="000746"/>
      </a:accent6>
      <a:hlink>
        <a:srgbClr val="000746"/>
      </a:hlink>
      <a:folHlink>
        <a:srgbClr val="2F88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15175</TotalTime>
  <Words>1336</Words>
  <Application>Microsoft Macintosh PowerPoint</Application>
  <PresentationFormat>On-screen Show (16:9)</PresentationFormat>
  <Paragraphs>191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UA_colors</vt:lpstr>
      <vt:lpstr>PowerPoint Presentation</vt:lpstr>
      <vt:lpstr>Contents What is a container Docker and Apptainer Building / Using Containers GPUs MPI BioContainers</vt:lpstr>
      <vt:lpstr>PowerPoint Presentation</vt:lpstr>
      <vt:lpstr>PowerPoint Presentation</vt:lpstr>
      <vt:lpstr>title</vt:lpstr>
      <vt:lpstr>PowerPoint Presentation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Reidy, Chris - (chrisreidy)</cp:lastModifiedBy>
  <cp:revision>65</cp:revision>
  <dcterms:modified xsi:type="dcterms:W3CDTF">2023-02-16T21:52:47Z</dcterms:modified>
</cp:coreProperties>
</file>