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3"/>
  </p:notesMasterIdLst>
  <p:sldIdLst>
    <p:sldId id="263" r:id="rId2"/>
  </p:sldIdLst>
  <p:sldSz cx="32918400" cy="43891200"/>
  <p:notesSz cx="6858000" cy="9144000"/>
  <p:embeddedFontLst>
    <p:embeddedFont>
      <p:font typeface="Arial Black" panose="020B0A04020102020204" pitchFamily="34" charset="0"/>
      <p:bold r:id="rId4"/>
    </p:embeddedFont>
    <p:embeddedFont>
      <p:font typeface="Calibri" panose="020F0502020204030204" pitchFamily="34" charset="0"/>
      <p:regular r:id="rId5"/>
      <p:bold r:id="rId6"/>
      <p:italic r:id="rId7"/>
      <p:boldItalic r:id="rId8"/>
    </p:embeddedFont>
    <p:embeddedFont>
      <p:font typeface="Arial Narrow" panose="020B0606020202030204" pitchFamily="34" charset="0"/>
      <p:regular r:id="rId9"/>
      <p:bold r:id="rId10"/>
      <p:italic r:id="rId11"/>
      <p:boldItalic r:id="rId12"/>
    </p:embeddedFont>
    <p:embeddedFont>
      <p:font typeface="Montserrat Extra Bold" panose="020B0604020202020204" charset="0"/>
      <p:bold r:id="rId13"/>
    </p:embeddedFont>
    <p:embeddedFont>
      <p:font typeface="Open Sans" panose="020B0604020202020204" charset="0"/>
      <p:regular r:id="rId14"/>
      <p:bold r:id="rId15"/>
      <p:italic r:id="rId16"/>
      <p:boldItalic r:id="rId17"/>
    </p:embeddedFont>
    <p:embeddedFont>
      <p:font typeface="Domine" panose="020B0604020202020204" charset="0"/>
      <p:regular r:id="rId18"/>
    </p:embeddedFont>
  </p:embeddedFontLst>
  <p:custDataLst>
    <p:tags r:id="rId19"/>
  </p:custDataLst>
  <p:defaultTex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9216" userDrawn="1">
          <p15:clr>
            <a:srgbClr val="A4A3A4"/>
          </p15:clr>
        </p15:guide>
        <p15:guide id="2" pos="7776" userDrawn="1">
          <p15:clr>
            <a:srgbClr val="A4A3A4"/>
          </p15:clr>
        </p15:guide>
        <p15:guide id="3" orient="horz" pos="13824" userDrawn="1">
          <p15:clr>
            <a:srgbClr val="A4A3A4"/>
          </p15:clr>
        </p15:guide>
        <p15:guide id="4" pos="10368"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BE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 uri="{1BD7E111-0CB8-44D6-8891-C1BB2F81B7CC}">
      <p1710:readonlyRecommended xmlns:p1710="http://schemas.microsoft.com/office/powerpoint/2017/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65" autoAdjust="0"/>
    <p:restoredTop sz="93519" autoAdjust="0"/>
  </p:normalViewPr>
  <p:slideViewPr>
    <p:cSldViewPr snapToGrid="0">
      <p:cViewPr>
        <p:scale>
          <a:sx n="10" d="100"/>
          <a:sy n="10" d="100"/>
        </p:scale>
        <p:origin x="-2348" y="-188"/>
      </p:cViewPr>
      <p:guideLst>
        <p:guide orient="horz" pos="9216"/>
        <p:guide orient="horz" pos="13824"/>
        <p:guide pos="7776"/>
        <p:guide pos="10368"/>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3" Type="http://schemas.openxmlformats.org/officeDocument/2006/relationships/notesMaster" Target="notesMasters/notesMaster1.xml"/><Relationship Id="rId21" Type="http://schemas.openxmlformats.org/officeDocument/2006/relationships/viewProps" Target="viewProp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tableStyles" Target="tableStyles.xml"/><Relationship Id="rId10" Type="http://schemas.openxmlformats.org/officeDocument/2006/relationships/font" Target="fonts/font7.fntdata"/><Relationship Id="rId19" Type="http://schemas.openxmlformats.org/officeDocument/2006/relationships/tags" Target="tags/tag1.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a:defPPr>
            <a:lvl1pPr algn="r">
              <a:defRPr sz="1200"/>
            </a:lvl1pPr>
          </a:lstStyle>
          <a:p>
            <a:fld id="{7B0E8FA9-8B5F-4493-A208-FBBD06A1EBF4}" type="datetimeFigureOut">
              <a:rPr lang="en-US" smtClean="0"/>
              <a:t>5/31/2025</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a:defPPr>
            <a:lvl1pPr algn="r">
              <a:defRPr sz="1200"/>
            </a:lvl1pPr>
          </a:lstStyle>
          <a:p>
            <a:fld id="{CD15AFD9-35F1-4A8D-8AD3-EDB948176196}" type="slidenum">
              <a:rPr lang="en-US" smtClean="0"/>
              <a:t>‹N°›</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4388077" rtl="0" eaLnBrk="1" latinLnBrk="0" hangingPunct="1">
      <a:defRPr sz="5700" kern="1200">
        <a:solidFill>
          <a:schemeClr val="tx1"/>
        </a:solidFill>
        <a:latin typeface="+mn-lt"/>
        <a:ea typeface="+mn-ea"/>
        <a:cs typeface="+mn-cs"/>
      </a:defRPr>
    </a:lvl1pPr>
    <a:lvl2pPr marL="2194039" algn="l" defTabSz="4388077" rtl="0" eaLnBrk="1" latinLnBrk="0" hangingPunct="1">
      <a:defRPr sz="5700" kern="1200">
        <a:solidFill>
          <a:schemeClr val="tx1"/>
        </a:solidFill>
        <a:latin typeface="+mn-lt"/>
        <a:ea typeface="+mn-ea"/>
        <a:cs typeface="+mn-cs"/>
      </a:defRPr>
    </a:lvl2pPr>
    <a:lvl3pPr marL="4388077" algn="l" defTabSz="4388077" rtl="0" eaLnBrk="1" latinLnBrk="0" hangingPunct="1">
      <a:defRPr sz="5700" kern="1200">
        <a:solidFill>
          <a:schemeClr val="tx1"/>
        </a:solidFill>
        <a:latin typeface="+mn-lt"/>
        <a:ea typeface="+mn-ea"/>
        <a:cs typeface="+mn-cs"/>
      </a:defRPr>
    </a:lvl3pPr>
    <a:lvl4pPr marL="6582120" algn="l" defTabSz="4388077" rtl="0" eaLnBrk="1" latinLnBrk="0" hangingPunct="1">
      <a:defRPr sz="5700" kern="1200">
        <a:solidFill>
          <a:schemeClr val="tx1"/>
        </a:solidFill>
        <a:latin typeface="+mn-lt"/>
        <a:ea typeface="+mn-ea"/>
        <a:cs typeface="+mn-cs"/>
      </a:defRPr>
    </a:lvl4pPr>
    <a:lvl5pPr marL="8776160" algn="l" defTabSz="4388077" rtl="0" eaLnBrk="1" latinLnBrk="0" hangingPunct="1">
      <a:defRPr sz="5700" kern="1200">
        <a:solidFill>
          <a:schemeClr val="tx1"/>
        </a:solidFill>
        <a:latin typeface="+mn-lt"/>
        <a:ea typeface="+mn-ea"/>
        <a:cs typeface="+mn-cs"/>
      </a:defRPr>
    </a:lvl5pPr>
    <a:lvl6pPr marL="10970199" algn="l" defTabSz="4388077" rtl="0" eaLnBrk="1" latinLnBrk="0" hangingPunct="1">
      <a:defRPr sz="5700" kern="1200">
        <a:solidFill>
          <a:schemeClr val="tx1"/>
        </a:solidFill>
        <a:latin typeface="+mn-lt"/>
        <a:ea typeface="+mn-ea"/>
        <a:cs typeface="+mn-cs"/>
      </a:defRPr>
    </a:lvl6pPr>
    <a:lvl7pPr marL="13164238" algn="l" defTabSz="4388077" rtl="0" eaLnBrk="1" latinLnBrk="0" hangingPunct="1">
      <a:defRPr sz="5700" kern="1200">
        <a:solidFill>
          <a:schemeClr val="tx1"/>
        </a:solidFill>
        <a:latin typeface="+mn-lt"/>
        <a:ea typeface="+mn-ea"/>
        <a:cs typeface="+mn-cs"/>
      </a:defRPr>
    </a:lvl7pPr>
    <a:lvl8pPr marL="15358277" algn="l" defTabSz="4388077" rtl="0" eaLnBrk="1" latinLnBrk="0" hangingPunct="1">
      <a:defRPr sz="5700" kern="1200">
        <a:solidFill>
          <a:schemeClr val="tx1"/>
        </a:solidFill>
        <a:latin typeface="+mn-lt"/>
        <a:ea typeface="+mn-ea"/>
        <a:cs typeface="+mn-cs"/>
      </a:defRPr>
    </a:lvl8pPr>
    <a:lvl9pPr marL="17552318" algn="l" defTabSz="4388077" rtl="0" eaLnBrk="1" latinLnBrk="0" hangingPunct="1">
      <a:defRPr sz="5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462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New picture"/>
          <p:cNvPicPr/>
          <p:nvPr/>
        </p:nvPicPr>
        <p:blipFill>
          <a:blip r:embed="rId4"/>
          <a:stretch>
            <a:fillRect/>
          </a:stretch>
        </p:blipFill>
        <p:spPr>
          <a:xfrm rot="16200000">
            <a:off x="-11074400" y="21945600"/>
            <a:ext cx="14274800" cy="3937000"/>
          </a:xfrm>
          <a:prstGeom prst="rect">
            <a:avLst/>
          </a:prstGeom>
        </p:spPr>
      </p:pic>
      <p:pic>
        <p:nvPicPr>
          <p:cNvPr id="3" name="New picture"/>
          <p:cNvPicPr/>
          <p:nvPr/>
        </p:nvPicPr>
        <p:blipFill>
          <a:blip r:embed="rId4"/>
          <a:stretch>
            <a:fillRect/>
          </a:stretch>
        </p:blipFill>
        <p:spPr>
          <a:xfrm rot="5400000">
            <a:off x="29718000" y="21945600"/>
            <a:ext cx="14274800" cy="3937000"/>
          </a:xfrm>
          <a:prstGeom prst="rect">
            <a:avLst/>
          </a:prstGeom>
        </p:spPr>
      </p:pic>
      <p:pic>
        <p:nvPicPr>
          <p:cNvPr id="4" name="New picture"/>
          <p:cNvPicPr/>
          <p:nvPr/>
        </p:nvPicPr>
        <p:blipFill>
          <a:blip r:embed="rId5"/>
          <a:stretch>
            <a:fillRect/>
          </a:stretch>
        </p:blipFill>
        <p:spPr>
          <a:xfrm>
            <a:off x="1460500" y="44399200"/>
            <a:ext cx="29997400" cy="1447800"/>
          </a:xfrm>
          <a:prstGeom prst="rect">
            <a:avLst/>
          </a:prstGeom>
        </p:spPr>
      </p:pic>
      <p:sp>
        <p:nvSpPr>
          <p:cNvPr id="5" name="New shape"/>
          <p:cNvSpPr/>
          <p:nvPr/>
        </p:nvSpPr>
        <p:spPr>
          <a:xfrm>
            <a:off x="1460500" y="449707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assessingslate  Size: 36x48</a:t>
            </a:r>
          </a:p>
        </p:txBody>
      </p:sp>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ransition/>
  <p:txStyles>
    <p:titleStyle>
      <a:defPPr>
        <a:defRPr kern="1200"/>
      </a:defPPr>
      <a:lvl1pPr algn="ctr" defTabSz="3291771" rtl="0" eaLnBrk="1" latinLnBrk="0" hangingPunct="1">
        <a:spcBef>
          <a:spcPct val="0"/>
        </a:spcBef>
        <a:buNone/>
        <a:defRPr sz="10050" kern="1200">
          <a:solidFill>
            <a:schemeClr val="tx1"/>
          </a:solidFill>
          <a:latin typeface="+mj-lt"/>
          <a:ea typeface="+mj-ea"/>
          <a:cs typeface="+mj-cs"/>
        </a:defRPr>
      </a:lvl1pPr>
    </p:titleStyle>
    <p:bodyStyle>
      <a:defPPr>
        <a:defRPr kern="1200"/>
      </a:defPPr>
      <a:lvl1pPr marL="0" indent="0" algn="l" defTabSz="3291771" rtl="0" eaLnBrk="1" latinLnBrk="0" hangingPunct="1">
        <a:spcBef>
          <a:spcPct val="20000"/>
        </a:spcBef>
        <a:buFont typeface="Arial" pitchFamily="34" charset="0"/>
        <a:buNone/>
        <a:defRPr sz="10050" kern="1200">
          <a:solidFill>
            <a:schemeClr val="tx1"/>
          </a:solidFill>
          <a:latin typeface="+mn-lt"/>
          <a:ea typeface="+mn-ea"/>
          <a:cs typeface="+mn-cs"/>
        </a:defRPr>
      </a:lvl1pPr>
      <a:lvl2pPr marL="2674565" indent="-1028679" algn="l" defTabSz="3291771" rtl="0" eaLnBrk="1" latinLnBrk="0" hangingPunct="1">
        <a:spcBef>
          <a:spcPct val="20000"/>
        </a:spcBef>
        <a:buFont typeface="Arial" pitchFamily="34" charset="0"/>
        <a:buChar char="–"/>
        <a:defRPr sz="10050" kern="1200">
          <a:solidFill>
            <a:schemeClr val="tx1"/>
          </a:solidFill>
          <a:latin typeface="+mn-lt"/>
          <a:ea typeface="+mn-ea"/>
          <a:cs typeface="+mn-cs"/>
        </a:defRPr>
      </a:lvl2pPr>
      <a:lvl3pPr marL="4114715" indent="-822943" algn="l" defTabSz="3291771" rtl="0" eaLnBrk="1" latinLnBrk="0" hangingPunct="1">
        <a:spcBef>
          <a:spcPct val="20000"/>
        </a:spcBef>
        <a:buFont typeface="Arial" pitchFamily="34" charset="0"/>
        <a:buChar char="•"/>
        <a:defRPr sz="8625" kern="1200">
          <a:solidFill>
            <a:schemeClr val="tx1"/>
          </a:solidFill>
          <a:latin typeface="+mn-lt"/>
          <a:ea typeface="+mn-ea"/>
          <a:cs typeface="+mn-cs"/>
        </a:defRPr>
      </a:lvl3pPr>
      <a:lvl4pPr marL="5760600" indent="-822943" algn="l" defTabSz="3291771" rtl="0" eaLnBrk="1" latinLnBrk="0" hangingPunct="1">
        <a:spcBef>
          <a:spcPct val="20000"/>
        </a:spcBef>
        <a:buFont typeface="Arial" pitchFamily="34" charset="0"/>
        <a:buChar char="–"/>
        <a:defRPr sz="7275" kern="1200">
          <a:solidFill>
            <a:schemeClr val="tx1"/>
          </a:solidFill>
          <a:latin typeface="+mn-lt"/>
          <a:ea typeface="+mn-ea"/>
          <a:cs typeface="+mn-cs"/>
        </a:defRPr>
      </a:lvl4pPr>
      <a:lvl5pPr marL="7406486" indent="-822943" algn="l" defTabSz="3291771" rtl="0" eaLnBrk="1" latinLnBrk="0" hangingPunct="1">
        <a:spcBef>
          <a:spcPct val="20000"/>
        </a:spcBef>
        <a:buFont typeface="Arial" pitchFamily="34" charset="0"/>
        <a:buChar char="»"/>
        <a:defRPr sz="7275" kern="1200">
          <a:solidFill>
            <a:schemeClr val="tx1"/>
          </a:solidFill>
          <a:latin typeface="+mn-lt"/>
          <a:ea typeface="+mn-ea"/>
          <a:cs typeface="+mn-cs"/>
        </a:defRPr>
      </a:lvl5pPr>
      <a:lvl6pPr marL="9052371" indent="-822943" algn="l" defTabSz="3291771" rtl="0" eaLnBrk="1" latinLnBrk="0" hangingPunct="1">
        <a:spcBef>
          <a:spcPct val="20000"/>
        </a:spcBef>
        <a:buFont typeface="Arial" pitchFamily="34" charset="0"/>
        <a:buChar char="•"/>
        <a:defRPr sz="7275" kern="1200">
          <a:solidFill>
            <a:schemeClr val="tx1"/>
          </a:solidFill>
          <a:latin typeface="+mn-lt"/>
          <a:ea typeface="+mn-ea"/>
          <a:cs typeface="+mn-cs"/>
        </a:defRPr>
      </a:lvl6pPr>
      <a:lvl7pPr marL="10698257" indent="-822943" algn="l" defTabSz="3291771" rtl="0" eaLnBrk="1" latinLnBrk="0" hangingPunct="1">
        <a:spcBef>
          <a:spcPct val="20000"/>
        </a:spcBef>
        <a:buFont typeface="Arial" pitchFamily="34" charset="0"/>
        <a:buChar char="•"/>
        <a:defRPr sz="7275" kern="1200">
          <a:solidFill>
            <a:schemeClr val="tx1"/>
          </a:solidFill>
          <a:latin typeface="+mn-lt"/>
          <a:ea typeface="+mn-ea"/>
          <a:cs typeface="+mn-cs"/>
        </a:defRPr>
      </a:lvl7pPr>
      <a:lvl8pPr marL="12344143" indent="-822943" algn="l" defTabSz="3291771" rtl="0" eaLnBrk="1" latinLnBrk="0" hangingPunct="1">
        <a:spcBef>
          <a:spcPct val="20000"/>
        </a:spcBef>
        <a:buFont typeface="Arial" pitchFamily="34" charset="0"/>
        <a:buChar char="•"/>
        <a:defRPr sz="7275" kern="1200">
          <a:solidFill>
            <a:schemeClr val="tx1"/>
          </a:solidFill>
          <a:latin typeface="+mn-lt"/>
          <a:ea typeface="+mn-ea"/>
          <a:cs typeface="+mn-cs"/>
        </a:defRPr>
      </a:lvl8pPr>
      <a:lvl9pPr marL="13990028" indent="-822943" algn="l" defTabSz="3291771" rtl="0" eaLnBrk="1" latinLnBrk="0" hangingPunct="1">
        <a:spcBef>
          <a:spcPct val="20000"/>
        </a:spcBef>
        <a:buFont typeface="Arial" pitchFamily="34" charset="0"/>
        <a:buChar char="•"/>
        <a:defRPr sz="7275" kern="1200">
          <a:solidFill>
            <a:schemeClr val="tx1"/>
          </a:solidFill>
          <a:latin typeface="+mn-lt"/>
          <a:ea typeface="+mn-ea"/>
          <a:cs typeface="+mn-cs"/>
        </a:defRPr>
      </a:lvl9pPr>
    </p:bodyStyle>
    <p:otherStyle>
      <a:defPPr>
        <a:defRPr lang="en-US"/>
      </a:defPPr>
      <a:lvl1pPr marL="0" algn="l" defTabSz="3291771" rtl="0" eaLnBrk="1" latinLnBrk="0" hangingPunct="1">
        <a:defRPr sz="6525" kern="1200">
          <a:solidFill>
            <a:schemeClr val="tx1"/>
          </a:solidFill>
          <a:latin typeface="+mn-lt"/>
          <a:ea typeface="+mn-ea"/>
          <a:cs typeface="+mn-cs"/>
        </a:defRPr>
      </a:lvl1pPr>
      <a:lvl2pPr marL="1645886" algn="l" defTabSz="3291771" rtl="0" eaLnBrk="1" latinLnBrk="0" hangingPunct="1">
        <a:defRPr sz="6525" kern="1200">
          <a:solidFill>
            <a:schemeClr val="tx1"/>
          </a:solidFill>
          <a:latin typeface="+mn-lt"/>
          <a:ea typeface="+mn-ea"/>
          <a:cs typeface="+mn-cs"/>
        </a:defRPr>
      </a:lvl2pPr>
      <a:lvl3pPr marL="3291771" algn="l" defTabSz="3291771" rtl="0" eaLnBrk="1" latinLnBrk="0" hangingPunct="1">
        <a:defRPr sz="6525" kern="1200">
          <a:solidFill>
            <a:schemeClr val="tx1"/>
          </a:solidFill>
          <a:latin typeface="+mn-lt"/>
          <a:ea typeface="+mn-ea"/>
          <a:cs typeface="+mn-cs"/>
        </a:defRPr>
      </a:lvl3pPr>
      <a:lvl4pPr marL="4937657" algn="l" defTabSz="3291771" rtl="0" eaLnBrk="1" latinLnBrk="0" hangingPunct="1">
        <a:defRPr sz="6525" kern="1200">
          <a:solidFill>
            <a:schemeClr val="tx1"/>
          </a:solidFill>
          <a:latin typeface="+mn-lt"/>
          <a:ea typeface="+mn-ea"/>
          <a:cs typeface="+mn-cs"/>
        </a:defRPr>
      </a:lvl4pPr>
      <a:lvl5pPr marL="6583543" algn="l" defTabSz="3291771" rtl="0" eaLnBrk="1" latinLnBrk="0" hangingPunct="1">
        <a:defRPr sz="6525" kern="1200">
          <a:solidFill>
            <a:schemeClr val="tx1"/>
          </a:solidFill>
          <a:latin typeface="+mn-lt"/>
          <a:ea typeface="+mn-ea"/>
          <a:cs typeface="+mn-cs"/>
        </a:defRPr>
      </a:lvl5pPr>
      <a:lvl6pPr marL="8229428" algn="l" defTabSz="3291771" rtl="0" eaLnBrk="1" latinLnBrk="0" hangingPunct="1">
        <a:defRPr sz="6525" kern="1200">
          <a:solidFill>
            <a:schemeClr val="tx1"/>
          </a:solidFill>
          <a:latin typeface="+mn-lt"/>
          <a:ea typeface="+mn-ea"/>
          <a:cs typeface="+mn-cs"/>
        </a:defRPr>
      </a:lvl6pPr>
      <a:lvl7pPr marL="9875314" algn="l" defTabSz="3291771" rtl="0" eaLnBrk="1" latinLnBrk="0" hangingPunct="1">
        <a:defRPr sz="6525" kern="1200">
          <a:solidFill>
            <a:schemeClr val="tx1"/>
          </a:solidFill>
          <a:latin typeface="+mn-lt"/>
          <a:ea typeface="+mn-ea"/>
          <a:cs typeface="+mn-cs"/>
        </a:defRPr>
      </a:lvl7pPr>
      <a:lvl8pPr marL="11521199" algn="l" defTabSz="3291771" rtl="0" eaLnBrk="1" latinLnBrk="0" hangingPunct="1">
        <a:defRPr sz="6525" kern="1200">
          <a:solidFill>
            <a:schemeClr val="tx1"/>
          </a:solidFill>
          <a:latin typeface="+mn-lt"/>
          <a:ea typeface="+mn-ea"/>
          <a:cs typeface="+mn-cs"/>
        </a:defRPr>
      </a:lvl8pPr>
      <a:lvl9pPr marL="13167086" algn="l" defTabSz="3291771" rtl="0" eaLnBrk="1" latinLnBrk="0" hangingPunct="1">
        <a:defRPr sz="65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0" y="-3553"/>
            <a:ext cx="32918400" cy="4689069"/>
          </a:xfrm>
          <a:prstGeom prst="rect">
            <a:avLst/>
          </a:prstGeom>
          <a:solidFill>
            <a:srgbClr val="A0BEC8"/>
          </a:solidFill>
          <a:ln>
            <a:noFill/>
          </a:ln>
        </p:spPr>
        <p:style>
          <a:lnRef idx="2">
            <a:schemeClr val="accent1">
              <a:shade val="50000"/>
            </a:schemeClr>
          </a:lnRef>
          <a:fillRef idx="1">
            <a:schemeClr val="accent1"/>
          </a:fillRef>
          <a:effectRef idx="0">
            <a:schemeClr val="accent1"/>
          </a:effectRef>
          <a:fontRef idx="minor">
            <a:schemeClr val="lt1"/>
          </a:fontRef>
        </p:style>
        <p:txBody>
          <a:bodyPr lIns="96012" tIns="48006" rIns="96012" bIns="48006" rtlCol="0" anchor="ctr"/>
          <a:lstStyle>
            <a:defPPr>
              <a:defRPr kern="1200"/>
            </a:defPPr>
          </a:lstStyle>
          <a:p>
            <a:pPr algn="ctr"/>
            <a:endParaRPr lang="en-US" sz="6524" dirty="0"/>
          </a:p>
        </p:txBody>
      </p:sp>
      <p:sp>
        <p:nvSpPr>
          <p:cNvPr id="51" name="Title 11">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EE7A5C51-35F0-4B71-992D-43D344D16C04}"/>
              </a:ext>
            </a:extLst>
          </p:cNvPr>
          <p:cNvSpPr txBox="1"/>
          <p:nvPr/>
        </p:nvSpPr>
        <p:spPr>
          <a:xfrm>
            <a:off x="6477000" y="717394"/>
            <a:ext cx="25412700" cy="2060201"/>
          </a:xfrm>
          <a:prstGeom prst="rect">
            <a:avLst/>
          </a:prstGeom>
        </p:spPr>
        <p:txBody>
          <a:bodyPr lIns="96012" tIns="48006" rIns="96012" bIns="48006"/>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fr-FR" sz="5400" dirty="0">
                <a:effectLst>
                  <a:outerShdw blurRad="38100" dist="38100" dir="2700000" algn="tl">
                    <a:srgbClr val="000000">
                      <a:alpha val="43137"/>
                    </a:srgbClr>
                  </a:outerShdw>
                </a:effectLst>
              </a:rPr>
              <a:t>Extraction sémantique des caractéristiques architecturales des bâtiments patrimoniaux (FR/EN)</a:t>
            </a:r>
            <a:endParaRPr lang="en-US" sz="5400" b="1" dirty="0">
              <a:solidFill>
                <a:schemeClr val="bg1"/>
              </a:solidFill>
              <a:effectLst>
                <a:outerShdw blurRad="38100" dist="38100" dir="2700000" algn="tl">
                  <a:srgbClr val="000000">
                    <a:alpha val="43137"/>
                  </a:srgbClr>
                </a:outerShdw>
              </a:effectLst>
              <a:latin typeface="Montserrat Extra Bold" panose="00000900000000000000" pitchFamily="50" charset="0"/>
            </a:endParaRPr>
          </a:p>
        </p:txBody>
      </p:sp>
      <p:sp>
        <p:nvSpPr>
          <p:cNvPr id="58" name="Text Placeholder 1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F3AA395-C058-4F87-B3A3-A8A8BC543EF9}"/>
              </a:ext>
            </a:extLst>
          </p:cNvPr>
          <p:cNvSpPr txBox="1"/>
          <p:nvPr/>
        </p:nvSpPr>
        <p:spPr>
          <a:xfrm>
            <a:off x="7010400" y="2722920"/>
            <a:ext cx="24879300" cy="1518877"/>
          </a:xfrm>
          <a:prstGeom prst="rect">
            <a:avLst/>
          </a:prstGeom>
        </p:spPr>
        <p:txBody>
          <a:bodyPr wrap="square" lIns="96012" tIns="48006" rIns="96012" bIns="48006">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4200" dirty="0" err="1" smtClean="0">
                <a:solidFill>
                  <a:schemeClr val="bg1"/>
                </a:solidFill>
                <a:latin typeface="Domine" panose="02040503040403060204" pitchFamily="18" charset="0"/>
              </a:rPr>
              <a:t>Université</a:t>
            </a:r>
            <a:r>
              <a:rPr lang="en-US" sz="4200" dirty="0" smtClean="0">
                <a:solidFill>
                  <a:schemeClr val="bg1"/>
                </a:solidFill>
                <a:latin typeface="Domine" panose="02040503040403060204" pitchFamily="18" charset="0"/>
              </a:rPr>
              <a:t> Hassan II de Casablanca | </a:t>
            </a:r>
            <a:r>
              <a:rPr lang="en-US" sz="4200" dirty="0" err="1" smtClean="0">
                <a:solidFill>
                  <a:schemeClr val="bg1"/>
                </a:solidFill>
                <a:latin typeface="Domine" panose="02040503040403060204" pitchFamily="18" charset="0"/>
              </a:rPr>
              <a:t>Faculté</a:t>
            </a:r>
            <a:r>
              <a:rPr lang="en-US" sz="4200" dirty="0" smtClean="0">
                <a:solidFill>
                  <a:schemeClr val="bg1"/>
                </a:solidFill>
                <a:latin typeface="Domine" panose="02040503040403060204" pitchFamily="18" charset="0"/>
              </a:rPr>
              <a:t> des sciences Ben </a:t>
            </a:r>
            <a:r>
              <a:rPr lang="en-US" sz="4200" dirty="0" err="1" smtClean="0">
                <a:solidFill>
                  <a:schemeClr val="bg1"/>
                </a:solidFill>
                <a:latin typeface="Domine" panose="02040503040403060204" pitchFamily="18" charset="0"/>
              </a:rPr>
              <a:t>M’sik</a:t>
            </a:r>
            <a:endParaRPr lang="en-US" sz="4200" dirty="0" smtClean="0">
              <a:solidFill>
                <a:schemeClr val="bg1"/>
              </a:solidFill>
              <a:latin typeface="Domine" panose="02040503040403060204" pitchFamily="18" charset="0"/>
            </a:endParaRPr>
          </a:p>
          <a:p>
            <a:pPr algn="ctr"/>
            <a:r>
              <a:rPr lang="en-US" sz="4200" dirty="0" err="1" smtClean="0">
                <a:solidFill>
                  <a:schemeClr val="bg1"/>
                </a:solidFill>
                <a:latin typeface="Domine" panose="02040503040403060204" pitchFamily="18" charset="0"/>
              </a:rPr>
              <a:t>Licence</a:t>
            </a:r>
            <a:r>
              <a:rPr lang="en-US" sz="4200" dirty="0" smtClean="0">
                <a:solidFill>
                  <a:schemeClr val="bg1"/>
                </a:solidFill>
                <a:latin typeface="Domine" panose="02040503040403060204" pitchFamily="18" charset="0"/>
              </a:rPr>
              <a:t> </a:t>
            </a:r>
            <a:r>
              <a:rPr lang="en-US" sz="4200" dirty="0" err="1" smtClean="0">
                <a:solidFill>
                  <a:schemeClr val="bg1"/>
                </a:solidFill>
                <a:latin typeface="Domine" panose="02040503040403060204" pitchFamily="18" charset="0"/>
              </a:rPr>
              <a:t>d’excellence</a:t>
            </a:r>
            <a:r>
              <a:rPr lang="en-US" sz="4200" dirty="0" smtClean="0">
                <a:solidFill>
                  <a:schemeClr val="bg1"/>
                </a:solidFill>
                <a:latin typeface="Domine" panose="02040503040403060204" pitchFamily="18" charset="0"/>
              </a:rPr>
              <a:t> Intelligence </a:t>
            </a:r>
            <a:r>
              <a:rPr lang="en-US" sz="4200" dirty="0" err="1" smtClean="0">
                <a:solidFill>
                  <a:schemeClr val="bg1"/>
                </a:solidFill>
                <a:latin typeface="Domine" panose="02040503040403060204" pitchFamily="18" charset="0"/>
              </a:rPr>
              <a:t>Artificielle</a:t>
            </a:r>
            <a:endParaRPr lang="en-US" sz="4200" dirty="0">
              <a:solidFill>
                <a:schemeClr val="bg1"/>
              </a:solidFill>
              <a:latin typeface="Domine" panose="02040503040403060204" pitchFamily="18" charset="0"/>
            </a:endParaRPr>
          </a:p>
        </p:txBody>
      </p:sp>
      <p:sp>
        <p:nvSpPr>
          <p:cNvPr id="42" name="Rectangle: Rounded Corners 41"/>
          <p:cNvSpPr/>
          <p:nvPr/>
        </p:nvSpPr>
        <p:spPr>
          <a:xfrm>
            <a:off x="10783887" y="5527296"/>
            <a:ext cx="11323655" cy="8366503"/>
          </a:xfrm>
          <a:prstGeom prst="roundRect">
            <a:avLst>
              <a:gd name="adj" fmla="val 1477"/>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sp>
        <p:nvSpPr>
          <p:cNvPr id="61" name="TextBox 60">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89EBE15B-4246-47D5-A572-FC8BC1A36A14}"/>
              </a:ext>
            </a:extLst>
          </p:cNvPr>
          <p:cNvSpPr txBox="1"/>
          <p:nvPr/>
        </p:nvSpPr>
        <p:spPr>
          <a:xfrm>
            <a:off x="11099800" y="6702466"/>
            <a:ext cx="10693400" cy="6740307"/>
          </a:xfrm>
          <a:prstGeom prst="rect">
            <a:avLst/>
          </a:prstGeom>
          <a:noFill/>
        </p:spPr>
        <p:txBody>
          <a:bodyPr wrap="square" rtlCol="0">
            <a:spAutoFit/>
          </a:bodyPr>
          <a:lstStyle>
            <a:defPPr>
              <a:defRPr kern="1200"/>
            </a:defPPr>
          </a:lstStyle>
          <a:p>
            <a:r>
              <a:rPr lang="fr-FR" sz="3600" dirty="0"/>
              <a:t>Nous avons développé une application </a:t>
            </a:r>
            <a:r>
              <a:rPr lang="fr-FR" sz="3600" dirty="0" smtClean="0"/>
              <a:t>bilingue capable </a:t>
            </a:r>
            <a:r>
              <a:rPr lang="fr-FR" sz="3600" dirty="0"/>
              <a:t>d’extraire automatiquement des éléments caractéristiques de bâtiments historiques à partir de paragraphes descriptifs. Grâce à des techniques de traitement automatique du langage naturel (NLP), notre outil identifie les matériaux, styles, structures architecturales et entités </a:t>
            </a:r>
            <a:r>
              <a:rPr lang="fr-FR" sz="3600" dirty="0" smtClean="0"/>
              <a:t>nommées présents </a:t>
            </a:r>
            <a:r>
              <a:rPr lang="fr-FR" sz="3600" dirty="0"/>
              <a:t>dans un texte libre. Le système repose sur une combinaison de lemmatisation, de normalisation linguistique, de détection de langue, et de recherche d'expressions clés via </a:t>
            </a:r>
            <a:r>
              <a:rPr lang="fr-FR" sz="3600" dirty="0" err="1"/>
              <a:t>spaCy</a:t>
            </a:r>
            <a:r>
              <a:rPr lang="fr-FR" sz="3600" dirty="0"/>
              <a:t> et </a:t>
            </a:r>
            <a:r>
              <a:rPr lang="fr-FR" sz="3600" dirty="0" err="1"/>
              <a:t>PhraseMatcher</a:t>
            </a:r>
            <a:r>
              <a:rPr lang="fr-FR" sz="3600" dirty="0"/>
              <a:t>.</a:t>
            </a:r>
          </a:p>
        </p:txBody>
      </p:sp>
      <p:sp>
        <p:nvSpPr>
          <p:cNvPr id="83" name="TextBox 82">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66B428E8-E946-4C04-BA2E-DBE7C90A92EC}"/>
              </a:ext>
            </a:extLst>
          </p:cNvPr>
          <p:cNvSpPr txBox="1"/>
          <p:nvPr/>
        </p:nvSpPr>
        <p:spPr>
          <a:xfrm>
            <a:off x="12137749" y="5779136"/>
            <a:ext cx="8507196" cy="923330"/>
          </a:xfrm>
          <a:prstGeom prst="rect">
            <a:avLst/>
          </a:prstGeom>
          <a:noFill/>
        </p:spPr>
        <p:txBody>
          <a:bodyPr wrap="square" rtlCol="0">
            <a:spAutoFit/>
          </a:bodyPr>
          <a:lstStyle>
            <a:defPPr>
              <a:defRPr kern="1200"/>
            </a:defPPr>
          </a:lstStyle>
          <a:p>
            <a:pPr algn="ctr"/>
            <a:r>
              <a:rPr lang="en-US" sz="5400" b="1" dirty="0">
                <a:solidFill>
                  <a:schemeClr val="tx1">
                    <a:lumMod val="75000"/>
                    <a:lumOff val="25000"/>
                  </a:schemeClr>
                </a:solidFill>
                <a:latin typeface="Montserrat Extra Bold" panose="00000900000000000000" pitchFamily="50" charset="0"/>
              </a:rPr>
              <a:t>Résumé du </a:t>
            </a:r>
            <a:r>
              <a:rPr lang="en-US" sz="5400" b="1" dirty="0" err="1">
                <a:solidFill>
                  <a:schemeClr val="tx1">
                    <a:lumMod val="75000"/>
                    <a:lumOff val="25000"/>
                  </a:schemeClr>
                </a:solidFill>
                <a:latin typeface="Montserrat Extra Bold" panose="00000900000000000000" pitchFamily="50" charset="0"/>
              </a:rPr>
              <a:t>projet</a:t>
            </a:r>
            <a:endParaRPr lang="en-US" sz="5400" b="1" dirty="0">
              <a:solidFill>
                <a:schemeClr val="tx1">
                  <a:lumMod val="75000"/>
                  <a:lumOff val="25000"/>
                </a:schemeClr>
              </a:solidFill>
              <a:latin typeface="Montserrat Extra Bold" panose="00000900000000000000" pitchFamily="50" charset="0"/>
            </a:endParaRPr>
          </a:p>
        </p:txBody>
      </p:sp>
      <p:sp>
        <p:nvSpPr>
          <p:cNvPr id="39" name="Rectangle: Rounded Corners 38"/>
          <p:cNvSpPr/>
          <p:nvPr/>
        </p:nvSpPr>
        <p:spPr>
          <a:xfrm>
            <a:off x="734925" y="5527296"/>
            <a:ext cx="9577475" cy="8366503"/>
          </a:xfrm>
          <a:prstGeom prst="roundRect">
            <a:avLst>
              <a:gd name="adj" fmla="val 1711"/>
            </a:avLst>
          </a:prstGeom>
          <a:solidFill>
            <a:srgbClr val="A0BE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sp>
        <p:nvSpPr>
          <p:cNvPr id="46" name="TextBox 45"/>
          <p:cNvSpPr txBox="1"/>
          <p:nvPr/>
        </p:nvSpPr>
        <p:spPr>
          <a:xfrm>
            <a:off x="1117600" y="6857155"/>
            <a:ext cx="8813800" cy="6740307"/>
          </a:xfrm>
          <a:prstGeom prst="rect">
            <a:avLst/>
          </a:prstGeom>
          <a:noFill/>
        </p:spPr>
        <p:txBody>
          <a:bodyPr wrap="square" rtlCol="0">
            <a:spAutoFit/>
          </a:bodyPr>
          <a:lstStyle>
            <a:defPPr>
              <a:defRPr kern="1200"/>
            </a:defPPr>
          </a:lstStyle>
          <a:p>
            <a:r>
              <a:rPr lang="fr-FR" sz="3600" dirty="0"/>
              <a:t>Le patrimoine architectural constitue une richesse culturelle essentielle, souvent décrite à travers des textes historiques, descriptifs ou techniques. Cependant, l’extraction automatique des informations clés issues de ces documents reste un défi en raison de la complexité du langage et de la diversité des styles. Ce projet s’inscrit dans une démarche d’analyse linguistique assistée par intelligence artificielle, visant à structurer les descriptions de bâtiments patrimoniaux.</a:t>
            </a:r>
            <a:endParaRPr lang="en-US" sz="36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p:txBody>
      </p:sp>
      <p:sp>
        <p:nvSpPr>
          <p:cNvPr id="47" name="TextBox 46"/>
          <p:cNvSpPr txBox="1"/>
          <p:nvPr/>
        </p:nvSpPr>
        <p:spPr>
          <a:xfrm>
            <a:off x="1117600" y="5779136"/>
            <a:ext cx="9237605" cy="923330"/>
          </a:xfrm>
          <a:prstGeom prst="rect">
            <a:avLst/>
          </a:prstGeom>
          <a:noFill/>
        </p:spPr>
        <p:txBody>
          <a:bodyPr wrap="square" rtlCol="0">
            <a:spAutoFit/>
          </a:bodyPr>
          <a:lstStyle>
            <a:defPPr>
              <a:defRPr kern="1200"/>
            </a:defPPr>
          </a:lstStyle>
          <a:p>
            <a:pPr algn="ctr"/>
            <a:r>
              <a:rPr lang="en-US" sz="5400" b="1" dirty="0">
                <a:solidFill>
                  <a:schemeClr val="tx1">
                    <a:lumMod val="75000"/>
                    <a:lumOff val="25000"/>
                  </a:schemeClr>
                </a:solidFill>
                <a:latin typeface="Montserrat Extra Bold" panose="00000900000000000000" pitchFamily="50" charset="0"/>
              </a:rPr>
              <a:t>Introduction</a:t>
            </a:r>
          </a:p>
        </p:txBody>
      </p:sp>
      <p:sp>
        <p:nvSpPr>
          <p:cNvPr id="71" name="Rectangle: Rounded Corners 70"/>
          <p:cNvSpPr/>
          <p:nvPr/>
        </p:nvSpPr>
        <p:spPr>
          <a:xfrm>
            <a:off x="21005801" y="23734917"/>
            <a:ext cx="11407440" cy="15025483"/>
          </a:xfrm>
          <a:prstGeom prst="roundRect">
            <a:avLst>
              <a:gd name="adj" fmla="val 3948"/>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sp>
        <p:nvSpPr>
          <p:cNvPr id="59" name="TextBox 5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224C3B5-C740-463A-8086-222E05D55D53}"/>
              </a:ext>
            </a:extLst>
          </p:cNvPr>
          <p:cNvSpPr txBox="1"/>
          <p:nvPr/>
        </p:nvSpPr>
        <p:spPr>
          <a:xfrm>
            <a:off x="21463000" y="25189469"/>
            <a:ext cx="10453648" cy="11726287"/>
          </a:xfrm>
          <a:prstGeom prst="rect">
            <a:avLst/>
          </a:prstGeom>
          <a:noFill/>
        </p:spPr>
        <p:txBody>
          <a:bodyPr wrap="square" rtlCol="0">
            <a:spAutoFit/>
          </a:bodyPr>
          <a:lstStyle>
            <a:defPPr>
              <a:defRPr kern="1200"/>
            </a:defPPr>
          </a:lstStyle>
          <a:p>
            <a:pPr marL="457200" indent="-457200">
              <a:buFont typeface="Wingdings" panose="05000000000000000000" pitchFamily="2" charset="2"/>
              <a:buChar char="ü"/>
            </a:pPr>
            <a:r>
              <a:rPr lang="fr-FR" sz="3600" b="1" dirty="0"/>
              <a:t>Perspectives</a:t>
            </a:r>
          </a:p>
          <a:p>
            <a:pPr marL="457200" indent="-457200">
              <a:buFont typeface="Arial" panose="020B0604020202020204" pitchFamily="34" charset="0"/>
              <a:buChar char="•"/>
            </a:pPr>
            <a:r>
              <a:rPr lang="fr-FR" sz="3600" dirty="0"/>
              <a:t>Améliorer la détection des expressions complexes à l’aide de modèles linguistiques avancés (ex. BERT).</a:t>
            </a:r>
          </a:p>
          <a:p>
            <a:pPr marL="457200" indent="-457200">
              <a:buFont typeface="Arial" panose="020B0604020202020204" pitchFamily="34" charset="0"/>
              <a:buChar char="•"/>
            </a:pPr>
            <a:r>
              <a:rPr lang="fr-FR" sz="3600" dirty="0"/>
              <a:t>Ajouter d’autres </a:t>
            </a:r>
            <a:r>
              <a:rPr lang="fr-FR" sz="3600" dirty="0" smtClean="0"/>
              <a:t>langues.</a:t>
            </a:r>
            <a:endParaRPr lang="fr-FR" sz="3600" dirty="0"/>
          </a:p>
          <a:p>
            <a:pPr marL="457200" indent="-457200">
              <a:buFont typeface="Arial" panose="020B0604020202020204" pitchFamily="34" charset="0"/>
              <a:buChar char="•"/>
            </a:pPr>
            <a:r>
              <a:rPr lang="fr-FR" sz="3600" dirty="0" smtClean="0"/>
              <a:t>Enrichir l’interface utilisateurs</a:t>
            </a:r>
          </a:p>
          <a:p>
            <a:pPr marL="457200" indent="-457200">
              <a:buFont typeface="Arial" panose="020B0604020202020204" pitchFamily="34" charset="0"/>
              <a:buChar char="•"/>
            </a:pPr>
            <a:endParaRPr lang="fr-FR" sz="3600" dirty="0"/>
          </a:p>
          <a:p>
            <a:pPr marL="457200" indent="-457200">
              <a:buFont typeface="Wingdings" panose="05000000000000000000" pitchFamily="2" charset="2"/>
              <a:buChar char="ü"/>
            </a:pPr>
            <a:r>
              <a:rPr lang="fr-FR" sz="3600" b="1" dirty="0" smtClean="0"/>
              <a:t>Limitations</a:t>
            </a:r>
            <a:endParaRPr lang="fr-FR" sz="3600" b="1" dirty="0"/>
          </a:p>
          <a:p>
            <a:pPr marL="457200" indent="-457200">
              <a:buFont typeface="Courier New" panose="02070309020205020404" pitchFamily="49" charset="0"/>
              <a:buChar char="o"/>
            </a:pPr>
            <a:r>
              <a:rPr lang="fr-FR" sz="3600" dirty="0"/>
              <a:t>D</a:t>
            </a:r>
            <a:r>
              <a:rPr lang="fr-FR" sz="3600" dirty="0" smtClean="0"/>
              <a:t>épendance </a:t>
            </a:r>
            <a:r>
              <a:rPr lang="fr-FR" sz="3600" dirty="0"/>
              <a:t>à la qualité des mots-clés fournis.</a:t>
            </a:r>
          </a:p>
          <a:p>
            <a:pPr marL="457200" indent="-457200">
              <a:buFont typeface="Courier New" panose="02070309020205020404" pitchFamily="49" charset="0"/>
              <a:buChar char="o"/>
            </a:pPr>
            <a:r>
              <a:rPr lang="fr-FR" sz="3600" dirty="0"/>
              <a:t>Moins efficace sur des textes très techniques ou ambigus.</a:t>
            </a:r>
          </a:p>
          <a:p>
            <a:pPr marL="457200" indent="-457200">
              <a:buFont typeface="Courier New" panose="02070309020205020404" pitchFamily="49" charset="0"/>
              <a:buChar char="o"/>
            </a:pPr>
            <a:r>
              <a:rPr lang="fr-FR" sz="3600" dirty="0"/>
              <a:t>Les modèles linguistiques peuvent manquer certains termes spécifiques du patrimoine</a:t>
            </a:r>
            <a:r>
              <a:rPr lang="fr-FR" sz="3600" dirty="0" smtClean="0"/>
              <a:t>.</a:t>
            </a:r>
          </a:p>
          <a:p>
            <a:pPr marL="457200" indent="-457200">
              <a:buFont typeface="Courier New" panose="02070309020205020404" pitchFamily="49" charset="0"/>
              <a:buChar char="o"/>
            </a:pPr>
            <a:endParaRPr lang="fr-FR" sz="3600" dirty="0"/>
          </a:p>
          <a:p>
            <a:pPr marL="457200" indent="-457200">
              <a:buFont typeface="Wingdings" panose="05000000000000000000" pitchFamily="2" charset="2"/>
              <a:buChar char="ü"/>
            </a:pPr>
            <a:r>
              <a:rPr lang="fr-FR" sz="3600" b="1" dirty="0" smtClean="0"/>
              <a:t>Conclusion</a:t>
            </a:r>
            <a:endParaRPr lang="fr-FR" sz="3600" b="1" dirty="0"/>
          </a:p>
          <a:p>
            <a:r>
              <a:rPr lang="fr-FR" sz="3600" dirty="0" smtClean="0"/>
              <a:t>Notre outil propose une première solution simple et efficace pour extraire automatiquement les caractéristiques des bâtiments historiques à partir de textes en français et en anglais. Il facilite l’analyse du patrimoine bâti et peut être intégré dans des outils plus complets à l’avenir.</a:t>
            </a:r>
            <a:endParaRPr lang="fr-FR" sz="3600" dirty="0"/>
          </a:p>
        </p:txBody>
      </p:sp>
      <p:sp>
        <p:nvSpPr>
          <p:cNvPr id="60" name="TextBox 5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043F711-D47E-42B5-B443-99A2ED27753E}"/>
              </a:ext>
            </a:extLst>
          </p:cNvPr>
          <p:cNvSpPr txBox="1"/>
          <p:nvPr/>
        </p:nvSpPr>
        <p:spPr>
          <a:xfrm>
            <a:off x="23635547" y="24117573"/>
            <a:ext cx="7998032" cy="923330"/>
          </a:xfrm>
          <a:prstGeom prst="rect">
            <a:avLst/>
          </a:prstGeom>
          <a:noFill/>
        </p:spPr>
        <p:txBody>
          <a:bodyPr wrap="square" rtlCol="0">
            <a:spAutoFit/>
          </a:bodyPr>
          <a:lstStyle>
            <a:defPPr>
              <a:defRPr kern="1200"/>
            </a:defPPr>
          </a:lstStyle>
          <a:p>
            <a:pPr algn="ctr"/>
            <a:r>
              <a:rPr lang="en-US" sz="5400" b="1" dirty="0" smtClean="0">
                <a:solidFill>
                  <a:schemeClr val="tx1">
                    <a:lumMod val="75000"/>
                    <a:lumOff val="25000"/>
                  </a:schemeClr>
                </a:solidFill>
                <a:latin typeface="Montserrat Extra Bold" panose="00000900000000000000" pitchFamily="50" charset="0"/>
              </a:rPr>
              <a:t>Conclusion</a:t>
            </a:r>
            <a:endParaRPr lang="en-US" sz="5400" b="1" dirty="0">
              <a:solidFill>
                <a:schemeClr val="tx1">
                  <a:lumMod val="75000"/>
                  <a:lumOff val="25000"/>
                </a:schemeClr>
              </a:solidFill>
              <a:latin typeface="Montserrat Extra Bold" panose="00000900000000000000" pitchFamily="50" charset="0"/>
            </a:endParaRPr>
          </a:p>
        </p:txBody>
      </p:sp>
      <p:sp>
        <p:nvSpPr>
          <p:cNvPr id="45" name="Rectangle: Rounded Corners 44"/>
          <p:cNvSpPr/>
          <p:nvPr/>
        </p:nvSpPr>
        <p:spPr>
          <a:xfrm>
            <a:off x="612775" y="23734917"/>
            <a:ext cx="19618326" cy="15025483"/>
          </a:xfrm>
          <a:prstGeom prst="roundRect">
            <a:avLst>
              <a:gd name="adj" fmla="val 1592"/>
            </a:avLst>
          </a:prstGeom>
          <a:solidFill>
            <a:srgbClr val="B3CB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sp>
        <p:nvSpPr>
          <p:cNvPr id="85" name="TextBox 8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F9F16DD-B1FB-447B-BA78-9201D1B2D897}"/>
              </a:ext>
            </a:extLst>
          </p:cNvPr>
          <p:cNvSpPr txBox="1"/>
          <p:nvPr/>
        </p:nvSpPr>
        <p:spPr>
          <a:xfrm>
            <a:off x="8272009" y="24117574"/>
            <a:ext cx="5023756" cy="923330"/>
          </a:xfrm>
          <a:prstGeom prst="rect">
            <a:avLst/>
          </a:prstGeom>
          <a:noFill/>
        </p:spPr>
        <p:txBody>
          <a:bodyPr wrap="square" rtlCol="0">
            <a:spAutoFit/>
          </a:bodyPr>
          <a:lstStyle>
            <a:defPPr>
              <a:defRPr kern="1200"/>
            </a:defPPr>
          </a:lstStyle>
          <a:p>
            <a:pPr algn="ctr"/>
            <a:r>
              <a:rPr lang="en-US" sz="5400" b="1" dirty="0" err="1" smtClean="0">
                <a:solidFill>
                  <a:schemeClr val="tx1">
                    <a:lumMod val="75000"/>
                    <a:lumOff val="25000"/>
                  </a:schemeClr>
                </a:solidFill>
                <a:latin typeface="Montserrat Extra Bold" panose="00000900000000000000" pitchFamily="50" charset="0"/>
              </a:rPr>
              <a:t>Résultats</a:t>
            </a:r>
            <a:endParaRPr lang="en-US" sz="5400" b="1" dirty="0">
              <a:solidFill>
                <a:schemeClr val="tx1">
                  <a:lumMod val="75000"/>
                  <a:lumOff val="25000"/>
                </a:schemeClr>
              </a:solidFill>
              <a:latin typeface="Montserrat Extra Bold" panose="00000900000000000000" pitchFamily="50" charset="0"/>
            </a:endParaRPr>
          </a:p>
        </p:txBody>
      </p:sp>
      <p:sp>
        <p:nvSpPr>
          <p:cNvPr id="43" name="Rectangle: Rounded Corners 42"/>
          <p:cNvSpPr/>
          <p:nvPr/>
        </p:nvSpPr>
        <p:spPr>
          <a:xfrm>
            <a:off x="595241" y="14710577"/>
            <a:ext cx="22152007" cy="8136679"/>
          </a:xfrm>
          <a:prstGeom prst="roundRect">
            <a:avLst>
              <a:gd name="adj" fmla="val 2004"/>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dirty="0"/>
          </a:p>
        </p:txBody>
      </p:sp>
      <p:sp>
        <p:nvSpPr>
          <p:cNvPr id="87" name="TextBox 8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DB2E49A-CE7A-4210-AE9F-5037030C938E}"/>
              </a:ext>
            </a:extLst>
          </p:cNvPr>
          <p:cNvSpPr txBox="1"/>
          <p:nvPr/>
        </p:nvSpPr>
        <p:spPr>
          <a:xfrm>
            <a:off x="4834014" y="14802301"/>
            <a:ext cx="13909401" cy="923330"/>
          </a:xfrm>
          <a:prstGeom prst="rect">
            <a:avLst/>
          </a:prstGeom>
          <a:noFill/>
        </p:spPr>
        <p:txBody>
          <a:bodyPr wrap="square" rtlCol="0">
            <a:spAutoFit/>
          </a:bodyPr>
          <a:lstStyle>
            <a:defPPr>
              <a:defRPr kern="1200"/>
            </a:defPPr>
          </a:lstStyle>
          <a:p>
            <a:pPr algn="ctr"/>
            <a:r>
              <a:rPr lang="en-US" sz="5400" b="1" dirty="0" smtClean="0">
                <a:solidFill>
                  <a:schemeClr val="tx1">
                    <a:lumMod val="75000"/>
                    <a:lumOff val="25000"/>
                  </a:schemeClr>
                </a:solidFill>
                <a:latin typeface="Montserrat Extra Bold" panose="00000900000000000000" pitchFamily="50" charset="0"/>
              </a:rPr>
              <a:t>Methodologies | Pipeline</a:t>
            </a:r>
            <a:endParaRPr lang="en-US" sz="5400" b="1" dirty="0">
              <a:solidFill>
                <a:schemeClr val="tx1">
                  <a:lumMod val="75000"/>
                  <a:lumOff val="25000"/>
                </a:schemeClr>
              </a:solidFill>
              <a:latin typeface="Montserrat Extra Bold" panose="00000900000000000000" pitchFamily="50" charset="0"/>
            </a:endParaRPr>
          </a:p>
        </p:txBody>
      </p:sp>
      <p:sp>
        <p:nvSpPr>
          <p:cNvPr id="21" name="Rectangle: Rounded Corners 38"/>
          <p:cNvSpPr/>
          <p:nvPr/>
        </p:nvSpPr>
        <p:spPr>
          <a:xfrm>
            <a:off x="22504400" y="5527297"/>
            <a:ext cx="9679076" cy="8366502"/>
          </a:xfrm>
          <a:prstGeom prst="roundRect">
            <a:avLst>
              <a:gd name="adj" fmla="val 1711"/>
            </a:avLst>
          </a:prstGeom>
          <a:solidFill>
            <a:srgbClr val="A0BE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sp>
        <p:nvSpPr>
          <p:cNvPr id="23" name="TextBox 46"/>
          <p:cNvSpPr txBox="1"/>
          <p:nvPr/>
        </p:nvSpPr>
        <p:spPr>
          <a:xfrm>
            <a:off x="22925901" y="5779136"/>
            <a:ext cx="8707678" cy="923330"/>
          </a:xfrm>
          <a:prstGeom prst="rect">
            <a:avLst/>
          </a:prstGeom>
          <a:noFill/>
        </p:spPr>
        <p:txBody>
          <a:bodyPr wrap="square" rtlCol="0">
            <a:spAutoFit/>
          </a:bodyPr>
          <a:lstStyle>
            <a:defPPr>
              <a:defRPr kern="1200"/>
            </a:defPPr>
          </a:lstStyle>
          <a:p>
            <a:pPr algn="ctr"/>
            <a:r>
              <a:rPr lang="en-US" sz="5400" b="1" dirty="0">
                <a:solidFill>
                  <a:schemeClr val="tx1">
                    <a:lumMod val="75000"/>
                    <a:lumOff val="25000"/>
                  </a:schemeClr>
                </a:solidFill>
                <a:latin typeface="Montserrat Extra Bold" panose="00000900000000000000" pitchFamily="50" charset="0"/>
              </a:rPr>
              <a:t> </a:t>
            </a:r>
            <a:r>
              <a:rPr lang="en-US" sz="5400" b="1" dirty="0" err="1">
                <a:solidFill>
                  <a:schemeClr val="tx1">
                    <a:lumMod val="75000"/>
                    <a:lumOff val="25000"/>
                  </a:schemeClr>
                </a:solidFill>
                <a:latin typeface="Montserrat Extra Bold" panose="00000900000000000000" pitchFamily="50" charset="0"/>
              </a:rPr>
              <a:t>Objectif</a:t>
            </a:r>
            <a:endParaRPr lang="en-US" sz="5400" b="1" dirty="0">
              <a:solidFill>
                <a:schemeClr val="tx1">
                  <a:lumMod val="75000"/>
                  <a:lumOff val="25000"/>
                </a:schemeClr>
              </a:solidFill>
              <a:latin typeface="Montserrat Extra Bold" panose="00000900000000000000" pitchFamily="50" charset="0"/>
            </a:endParaRPr>
          </a:p>
        </p:txBody>
      </p:sp>
      <p:sp>
        <p:nvSpPr>
          <p:cNvPr id="25" name="TextBox 45"/>
          <p:cNvSpPr txBox="1"/>
          <p:nvPr/>
        </p:nvSpPr>
        <p:spPr>
          <a:xfrm>
            <a:off x="22747247" y="6857155"/>
            <a:ext cx="9142453" cy="6186309"/>
          </a:xfrm>
          <a:prstGeom prst="rect">
            <a:avLst/>
          </a:prstGeom>
          <a:noFill/>
        </p:spPr>
        <p:txBody>
          <a:bodyPr wrap="square" rtlCol="0">
            <a:spAutoFit/>
          </a:bodyPr>
          <a:lstStyle>
            <a:defPPr>
              <a:defRPr kern="1200"/>
            </a:defPPr>
          </a:lstStyle>
          <a:p>
            <a:r>
              <a:rPr lang="fr-FR" sz="3600" dirty="0"/>
              <a:t>Créer un outil interactif, robuste et multilingue permettant :</a:t>
            </a:r>
          </a:p>
          <a:p>
            <a:pPr marL="457200" indent="-457200">
              <a:buFont typeface="Arial" panose="020B0604020202020204" pitchFamily="34" charset="0"/>
              <a:buChar char="•"/>
            </a:pPr>
            <a:r>
              <a:rPr lang="fr-FR" sz="3600" smtClean="0"/>
              <a:t>D’</a:t>
            </a:r>
            <a:r>
              <a:rPr lang="fr-FR" sz="3600" b="1" smtClean="0"/>
              <a:t>analyser </a:t>
            </a:r>
            <a:r>
              <a:rPr lang="fr-FR" sz="3600" b="1" dirty="0"/>
              <a:t>automatiquement</a:t>
            </a:r>
            <a:r>
              <a:rPr lang="fr-FR" sz="3600" dirty="0"/>
              <a:t> des descriptions textuelles de bâtiments historiques</a:t>
            </a:r>
          </a:p>
          <a:p>
            <a:pPr marL="457200" indent="-457200">
              <a:buFont typeface="Arial" panose="020B0604020202020204" pitchFamily="34" charset="0"/>
              <a:buChar char="•"/>
            </a:pPr>
            <a:r>
              <a:rPr lang="fr-FR" sz="3600" dirty="0" smtClean="0"/>
              <a:t>D’</a:t>
            </a:r>
            <a:r>
              <a:rPr lang="fr-FR" sz="3600" b="1" dirty="0" smtClean="0"/>
              <a:t>extraire </a:t>
            </a:r>
            <a:r>
              <a:rPr lang="fr-FR" sz="3600" b="1" dirty="0"/>
              <a:t>des informations structurées</a:t>
            </a:r>
            <a:r>
              <a:rPr lang="fr-FR" sz="3600" dirty="0"/>
              <a:t> : matériaux, styles, éléments architecturaux, etc.</a:t>
            </a:r>
          </a:p>
          <a:p>
            <a:pPr marL="457200" indent="-457200">
              <a:buFont typeface="Arial" panose="020B0604020202020204" pitchFamily="34" charset="0"/>
              <a:buChar char="•"/>
            </a:pPr>
            <a:r>
              <a:rPr lang="fr-FR" sz="3600" dirty="0" smtClean="0"/>
              <a:t>De </a:t>
            </a:r>
            <a:r>
              <a:rPr lang="fr-FR" sz="3600" b="1" dirty="0"/>
              <a:t>faciliter l’analyse et l’indexation</a:t>
            </a:r>
            <a:r>
              <a:rPr lang="fr-FR" sz="3600" dirty="0"/>
              <a:t> de documents patrimoniaux en réduisant la charge de traitement manuel</a:t>
            </a:r>
          </a:p>
        </p:txBody>
      </p:sp>
      <p:sp>
        <p:nvSpPr>
          <p:cNvPr id="26" name="Rectangle 25"/>
          <p:cNvSpPr/>
          <p:nvPr/>
        </p:nvSpPr>
        <p:spPr>
          <a:xfrm>
            <a:off x="0" y="39202131"/>
            <a:ext cx="32918400" cy="4689069"/>
          </a:xfrm>
          <a:prstGeom prst="rect">
            <a:avLst/>
          </a:prstGeom>
          <a:solidFill>
            <a:srgbClr val="A0BEC8"/>
          </a:solidFill>
          <a:ln>
            <a:noFill/>
          </a:ln>
        </p:spPr>
        <p:style>
          <a:lnRef idx="2">
            <a:schemeClr val="accent1">
              <a:shade val="50000"/>
            </a:schemeClr>
          </a:lnRef>
          <a:fillRef idx="1">
            <a:schemeClr val="accent1"/>
          </a:fillRef>
          <a:effectRef idx="0">
            <a:schemeClr val="accent1"/>
          </a:effectRef>
          <a:fontRef idx="minor">
            <a:schemeClr val="lt1"/>
          </a:fontRef>
        </p:style>
        <p:txBody>
          <a:bodyPr lIns="96012" tIns="48006" rIns="96012" bIns="48006" rtlCol="0" anchor="ctr"/>
          <a:lstStyle>
            <a:defPPr>
              <a:defRPr kern="1200"/>
            </a:defPPr>
          </a:lstStyle>
          <a:p>
            <a:pPr algn="ctr"/>
            <a:endParaRPr lang="en-US" sz="6524" dirty="0"/>
          </a:p>
        </p:txBody>
      </p:sp>
      <p:pic>
        <p:nvPicPr>
          <p:cNvPr id="27" name="Image 26"/>
          <p:cNvPicPr/>
          <p:nvPr/>
        </p:nvPicPr>
        <p:blipFill rotWithShape="1">
          <a:blip r:embed="rId2">
            <a:extLst>
              <a:ext uri="{28A0092B-C50C-407E-A947-70E740481C1C}">
                <a14:useLocalDpi xmlns:a14="http://schemas.microsoft.com/office/drawing/2010/main" val="0"/>
              </a:ext>
            </a:extLst>
          </a:blip>
          <a:srcRect l="2235" t="16277" r="66663" b="25290"/>
          <a:stretch/>
        </p:blipFill>
        <p:spPr>
          <a:xfrm>
            <a:off x="259915" y="483673"/>
            <a:ext cx="5789282" cy="3758123"/>
          </a:xfrm>
          <a:prstGeom prst="rect">
            <a:avLst/>
          </a:prstGeom>
        </p:spPr>
      </p:pic>
      <p:sp>
        <p:nvSpPr>
          <p:cNvPr id="7" name="Rectangle à coins arrondis 6"/>
          <p:cNvSpPr/>
          <p:nvPr/>
        </p:nvSpPr>
        <p:spPr>
          <a:xfrm>
            <a:off x="16840200" y="19586278"/>
            <a:ext cx="5267343" cy="2114550"/>
          </a:xfrm>
          <a:prstGeom prst="roundRect">
            <a:avLst/>
          </a:prstGeom>
          <a:solidFill>
            <a:srgbClr val="A0BE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chemeClr val="tx1"/>
                </a:solidFill>
              </a:rPr>
              <a:t>Recherche de mots-clés via </a:t>
            </a:r>
            <a:r>
              <a:rPr lang="fr-FR" sz="3600" dirty="0" err="1">
                <a:solidFill>
                  <a:schemeClr val="tx1"/>
                </a:solidFill>
              </a:rPr>
              <a:t>PhraseMatcher</a:t>
            </a:r>
            <a:endParaRPr lang="fr-FR" sz="3600" dirty="0">
              <a:solidFill>
                <a:schemeClr val="tx1"/>
              </a:solidFill>
            </a:endParaRPr>
          </a:p>
        </p:txBody>
      </p:sp>
      <p:sp>
        <p:nvSpPr>
          <p:cNvPr id="35" name="Rectangle à coins arrondis 34"/>
          <p:cNvSpPr/>
          <p:nvPr/>
        </p:nvSpPr>
        <p:spPr>
          <a:xfrm>
            <a:off x="1466688" y="19659429"/>
            <a:ext cx="5267343" cy="2114550"/>
          </a:xfrm>
          <a:prstGeom prst="roundRect">
            <a:avLst/>
          </a:prstGeom>
          <a:solidFill>
            <a:srgbClr val="A0BE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chemeClr val="tx1"/>
                </a:solidFill>
              </a:rPr>
              <a:t>Résultat structuré</a:t>
            </a:r>
          </a:p>
        </p:txBody>
      </p:sp>
      <p:sp>
        <p:nvSpPr>
          <p:cNvPr id="36" name="Rectangle à coins arrondis 35"/>
          <p:cNvSpPr/>
          <p:nvPr/>
        </p:nvSpPr>
        <p:spPr>
          <a:xfrm>
            <a:off x="9194024" y="19586278"/>
            <a:ext cx="5267343" cy="2114550"/>
          </a:xfrm>
          <a:prstGeom prst="roundRect">
            <a:avLst/>
          </a:prstGeom>
          <a:solidFill>
            <a:srgbClr val="A0BE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chemeClr val="tx1"/>
                </a:solidFill>
              </a:rPr>
              <a:t>Extraction des entités nommées</a:t>
            </a:r>
          </a:p>
        </p:txBody>
      </p:sp>
      <p:sp>
        <p:nvSpPr>
          <p:cNvPr id="37" name="Rectangle à coins arrondis 36"/>
          <p:cNvSpPr/>
          <p:nvPr/>
        </p:nvSpPr>
        <p:spPr>
          <a:xfrm>
            <a:off x="16867148" y="16032369"/>
            <a:ext cx="5267343" cy="2114550"/>
          </a:xfrm>
          <a:prstGeom prst="roundRect">
            <a:avLst/>
          </a:prstGeom>
          <a:solidFill>
            <a:srgbClr val="A0BE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smtClean="0">
                <a:solidFill>
                  <a:schemeClr val="tx1"/>
                </a:solidFill>
              </a:rPr>
              <a:t>Normalisation </a:t>
            </a:r>
            <a:r>
              <a:rPr lang="fr-FR" sz="3600" dirty="0">
                <a:solidFill>
                  <a:schemeClr val="tx1"/>
                </a:solidFill>
              </a:rPr>
              <a:t>&amp; Lemmatisation</a:t>
            </a:r>
          </a:p>
        </p:txBody>
      </p:sp>
      <p:sp>
        <p:nvSpPr>
          <p:cNvPr id="38" name="Rectangle à coins arrondis 37"/>
          <p:cNvSpPr/>
          <p:nvPr/>
        </p:nvSpPr>
        <p:spPr>
          <a:xfrm>
            <a:off x="9155044" y="15935281"/>
            <a:ext cx="5267343" cy="2114550"/>
          </a:xfrm>
          <a:prstGeom prst="roundRect">
            <a:avLst/>
          </a:prstGeom>
          <a:solidFill>
            <a:srgbClr val="A0BE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chemeClr val="tx1"/>
                </a:solidFill>
              </a:rPr>
              <a:t>Détection langue</a:t>
            </a:r>
          </a:p>
        </p:txBody>
      </p:sp>
      <p:sp>
        <p:nvSpPr>
          <p:cNvPr id="40" name="Rectangle à coins arrondis 39"/>
          <p:cNvSpPr/>
          <p:nvPr/>
        </p:nvSpPr>
        <p:spPr>
          <a:xfrm>
            <a:off x="1466688" y="15795581"/>
            <a:ext cx="5267343" cy="2114550"/>
          </a:xfrm>
          <a:prstGeom prst="roundRect">
            <a:avLst/>
          </a:prstGeom>
          <a:solidFill>
            <a:srgbClr val="A0BEC8"/>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chemeClr val="tx1"/>
                </a:solidFill>
              </a:rPr>
              <a:t>Texte libre</a:t>
            </a:r>
          </a:p>
        </p:txBody>
      </p:sp>
      <p:sp>
        <p:nvSpPr>
          <p:cNvPr id="10" name="Flèche droite 9"/>
          <p:cNvSpPr/>
          <p:nvPr/>
        </p:nvSpPr>
        <p:spPr>
          <a:xfrm>
            <a:off x="7508287" y="16721665"/>
            <a:ext cx="978408" cy="484632"/>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èche droite 10"/>
          <p:cNvSpPr/>
          <p:nvPr/>
        </p:nvSpPr>
        <p:spPr>
          <a:xfrm>
            <a:off x="15200259" y="16750240"/>
            <a:ext cx="978408" cy="484632"/>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lèche vers le bas 27"/>
          <p:cNvSpPr/>
          <p:nvPr/>
        </p:nvSpPr>
        <p:spPr>
          <a:xfrm>
            <a:off x="19207734" y="18351202"/>
            <a:ext cx="484632" cy="978408"/>
          </a:xfrm>
          <a:prstGeom prst="down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Flèche droite 28"/>
          <p:cNvSpPr/>
          <p:nvPr/>
        </p:nvSpPr>
        <p:spPr>
          <a:xfrm rot="10800000">
            <a:off x="15200259" y="20232072"/>
            <a:ext cx="978408" cy="484632"/>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Flèche droite 29"/>
          <p:cNvSpPr/>
          <p:nvPr/>
        </p:nvSpPr>
        <p:spPr>
          <a:xfrm rot="10800000">
            <a:off x="7508287" y="20401237"/>
            <a:ext cx="978408" cy="484632"/>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TextBox 86">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7DB2E49A-CE7A-4210-AE9F-5037030C938E}"/>
              </a:ext>
            </a:extLst>
          </p:cNvPr>
          <p:cNvSpPr txBox="1"/>
          <p:nvPr/>
        </p:nvSpPr>
        <p:spPr>
          <a:xfrm>
            <a:off x="22747248" y="14733099"/>
            <a:ext cx="9169400" cy="923330"/>
          </a:xfrm>
          <a:prstGeom prst="rect">
            <a:avLst/>
          </a:prstGeom>
          <a:noFill/>
        </p:spPr>
        <p:txBody>
          <a:bodyPr wrap="square" rtlCol="0">
            <a:spAutoFit/>
          </a:bodyPr>
          <a:lstStyle>
            <a:defPPr>
              <a:defRPr kern="1200"/>
            </a:defPPr>
          </a:lstStyle>
          <a:p>
            <a:pPr algn="ctr"/>
            <a:r>
              <a:rPr lang="fr-FR" sz="5400" b="1" dirty="0">
                <a:solidFill>
                  <a:schemeClr val="tx1">
                    <a:lumMod val="75000"/>
                    <a:lumOff val="25000"/>
                  </a:schemeClr>
                </a:solidFill>
                <a:latin typeface="Montserrat Extra Bold" panose="00000900000000000000" pitchFamily="50" charset="0"/>
              </a:rPr>
              <a:t>Technologies utilisées</a:t>
            </a:r>
            <a:endParaRPr lang="en-US" sz="5400" b="1" dirty="0">
              <a:solidFill>
                <a:schemeClr val="tx1">
                  <a:lumMod val="75000"/>
                  <a:lumOff val="25000"/>
                </a:schemeClr>
              </a:solidFill>
              <a:latin typeface="Montserrat Extra Bold" panose="00000900000000000000" pitchFamily="50" charset="0"/>
            </a:endParaRPr>
          </a:p>
        </p:txBody>
      </p:sp>
      <p:sp>
        <p:nvSpPr>
          <p:cNvPr id="32" name="AutoShape 2" descr="Python Tutorial: Streamlit | DataCam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3" name="AutoShape 4" descr="Python Tutorial: Streamlit | DataCam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32" name="Picture 8" descr="C:\Users\USER\Documents\Semestre 6 AI\Apprentissage Profond\télécharge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2895" y="15935281"/>
            <a:ext cx="2800350" cy="1638300"/>
          </a:xfrm>
          <a:prstGeom prst="rect">
            <a:avLst/>
          </a:prstGeom>
          <a:noFill/>
          <a:extLst>
            <a:ext uri="{909E8E84-426E-40DD-AFC4-6F175D3DCCD1}">
              <a14:hiddenFill xmlns:a14="http://schemas.microsoft.com/office/drawing/2010/main">
                <a:solidFill>
                  <a:srgbClr val="FFFFFF"/>
                </a:solidFill>
              </a14:hiddenFill>
            </a:ext>
          </a:extLst>
        </p:spPr>
      </p:pic>
      <p:sp>
        <p:nvSpPr>
          <p:cNvPr id="41" name="AutoShape 10" descr="SpaCy — Wikipédi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36" name="Picture 12" descr="C:\Users\USER\Documents\Semestre 6 AI\Apprentissage Profond\téléchargement (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25705" y="20773776"/>
            <a:ext cx="3162300" cy="112999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USER\Documents\Semestre 6 AI\Apprentissage Profond\téléchargemen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9220" y="16140257"/>
            <a:ext cx="1993597" cy="2189230"/>
          </a:xfrm>
          <a:prstGeom prst="rect">
            <a:avLst/>
          </a:prstGeom>
          <a:noFill/>
          <a:extLst>
            <a:ext uri="{909E8E84-426E-40DD-AFC4-6F175D3DCCD1}">
              <a14:hiddenFill xmlns:a14="http://schemas.microsoft.com/office/drawing/2010/main">
                <a:solidFill>
                  <a:srgbClr val="FFFFFF"/>
                </a:solidFill>
              </a14:hiddenFill>
            </a:ext>
          </a:extLst>
        </p:spPr>
      </p:pic>
      <p:sp>
        <p:nvSpPr>
          <p:cNvPr id="48" name="AutoShape 16" descr="File:Visual Studio Code 1.35 icon.svg - Wikipedi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46" name="Picture 22" descr="C:\Users\USER\Documents\Semestre 6 AI\Apprentissage Profond\téléchargement (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97473" y="16057900"/>
            <a:ext cx="1869312" cy="1869312"/>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à coins arrondis 49"/>
          <p:cNvSpPr/>
          <p:nvPr/>
        </p:nvSpPr>
        <p:spPr>
          <a:xfrm>
            <a:off x="23570498" y="19796974"/>
            <a:ext cx="3342653" cy="870196"/>
          </a:xfrm>
          <a:prstGeom prst="roundRect">
            <a:avLst/>
          </a:prstGeom>
          <a:solidFill>
            <a:srgbClr val="A0BEC8"/>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err="1">
                <a:solidFill>
                  <a:schemeClr val="tx1"/>
                </a:solidFill>
                <a:latin typeface="Arial Narrow" panose="020B0606020202030204" pitchFamily="34" charset="0"/>
              </a:rPr>
              <a:t>PhraseMatcher</a:t>
            </a:r>
            <a:endParaRPr lang="fr-FR" sz="4000" dirty="0">
              <a:solidFill>
                <a:schemeClr val="tx1"/>
              </a:solidFill>
            </a:endParaRPr>
          </a:p>
        </p:txBody>
      </p:sp>
      <p:sp>
        <p:nvSpPr>
          <p:cNvPr id="73" name="Rectangle à coins arrondis 72"/>
          <p:cNvSpPr/>
          <p:nvPr/>
        </p:nvSpPr>
        <p:spPr>
          <a:xfrm>
            <a:off x="23570498" y="18559675"/>
            <a:ext cx="2794000" cy="870196"/>
          </a:xfrm>
          <a:prstGeom prst="roundRect">
            <a:avLst/>
          </a:prstGeom>
          <a:solidFill>
            <a:srgbClr val="A0BEC8"/>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err="1" smtClean="0">
                <a:solidFill>
                  <a:schemeClr val="tx1"/>
                </a:solidFill>
                <a:latin typeface="Arial Narrow" panose="020B0606020202030204" pitchFamily="34" charset="0"/>
              </a:rPr>
              <a:t>LangDetect</a:t>
            </a:r>
            <a:endParaRPr lang="fr-FR" sz="4000" dirty="0">
              <a:solidFill>
                <a:schemeClr val="tx1"/>
              </a:solidFill>
            </a:endParaRPr>
          </a:p>
        </p:txBody>
      </p:sp>
      <p:sp>
        <p:nvSpPr>
          <p:cNvPr id="74" name="Rectangle à coins arrondis 73"/>
          <p:cNvSpPr/>
          <p:nvPr/>
        </p:nvSpPr>
        <p:spPr>
          <a:xfrm>
            <a:off x="23546646" y="20992553"/>
            <a:ext cx="5183850" cy="870196"/>
          </a:xfrm>
          <a:prstGeom prst="roundRect">
            <a:avLst/>
          </a:prstGeom>
          <a:solidFill>
            <a:srgbClr val="A0BEC8"/>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err="1" smtClean="0">
                <a:solidFill>
                  <a:schemeClr val="tx1"/>
                </a:solidFill>
                <a:latin typeface="Arial Narrow" panose="020B0606020202030204" pitchFamily="34" charset="0"/>
              </a:rPr>
              <a:t>Named</a:t>
            </a:r>
            <a:r>
              <a:rPr lang="fr-FR" sz="4000" dirty="0" smtClean="0">
                <a:solidFill>
                  <a:schemeClr val="tx1"/>
                </a:solidFill>
                <a:latin typeface="Arial Narrow" panose="020B0606020202030204" pitchFamily="34" charset="0"/>
              </a:rPr>
              <a:t> </a:t>
            </a:r>
            <a:r>
              <a:rPr lang="fr-FR" sz="4000" dirty="0" err="1" smtClean="0">
                <a:solidFill>
                  <a:schemeClr val="tx1"/>
                </a:solidFill>
                <a:latin typeface="Arial Narrow" panose="020B0606020202030204" pitchFamily="34" charset="0"/>
              </a:rPr>
              <a:t>Entity</a:t>
            </a:r>
            <a:r>
              <a:rPr lang="fr-FR" sz="4000" dirty="0" smtClean="0">
                <a:solidFill>
                  <a:schemeClr val="tx1"/>
                </a:solidFill>
                <a:latin typeface="Arial Narrow" panose="020B0606020202030204" pitchFamily="34" charset="0"/>
              </a:rPr>
              <a:t> Recognition</a:t>
            </a:r>
            <a:endParaRPr lang="fr-FR" sz="4000" dirty="0">
              <a:solidFill>
                <a:schemeClr val="tx1"/>
              </a:solidFill>
            </a:endParaRPr>
          </a:p>
        </p:txBody>
      </p:sp>
      <p:pic>
        <p:nvPicPr>
          <p:cNvPr id="1048" name="Picture 24" descr="C:\Users\USER\Documents\Semestre 6 AI\Apprentissage Profond\téléchargement (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17" y="18559674"/>
            <a:ext cx="3800767" cy="2083383"/>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5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043F711-D47E-42B5-B443-99A2ED27753E}"/>
              </a:ext>
            </a:extLst>
          </p:cNvPr>
          <p:cNvSpPr txBox="1"/>
          <p:nvPr/>
        </p:nvSpPr>
        <p:spPr>
          <a:xfrm>
            <a:off x="1254725" y="25040903"/>
            <a:ext cx="2845633" cy="646331"/>
          </a:xfrm>
          <a:prstGeom prst="rect">
            <a:avLst/>
          </a:prstGeom>
          <a:noFill/>
        </p:spPr>
        <p:txBody>
          <a:bodyPr wrap="square" rtlCol="0">
            <a:spAutoFit/>
          </a:bodyPr>
          <a:lstStyle>
            <a:defPPr>
              <a:defRPr kern="1200"/>
            </a:defPPr>
          </a:lstStyle>
          <a:p>
            <a:r>
              <a:rPr lang="fr-FR" sz="3600" b="1" dirty="0" smtClean="0">
                <a:solidFill>
                  <a:schemeClr val="tx1">
                    <a:lumMod val="75000"/>
                    <a:lumOff val="25000"/>
                  </a:schemeClr>
                </a:solidFill>
                <a:latin typeface="Montserrat Extra Bold" panose="00000900000000000000" pitchFamily="50" charset="0"/>
              </a:rPr>
              <a:t>Interfaces:</a:t>
            </a:r>
            <a:endParaRPr lang="en-US" sz="3600" b="1" dirty="0">
              <a:solidFill>
                <a:schemeClr val="tx1">
                  <a:lumMod val="75000"/>
                  <a:lumOff val="25000"/>
                </a:schemeClr>
              </a:solidFill>
              <a:latin typeface="Montserrat Extra Bold" panose="00000900000000000000" pitchFamily="50" charset="0"/>
            </a:endParaRPr>
          </a:p>
        </p:txBody>
      </p:sp>
      <p:sp>
        <p:nvSpPr>
          <p:cNvPr id="80" name="TextBox 8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F9F16DD-B1FB-447B-BA78-9201D1B2D897}"/>
              </a:ext>
            </a:extLst>
          </p:cNvPr>
          <p:cNvSpPr txBox="1"/>
          <p:nvPr/>
        </p:nvSpPr>
        <p:spPr>
          <a:xfrm>
            <a:off x="2484531" y="39603613"/>
            <a:ext cx="5023756" cy="923330"/>
          </a:xfrm>
          <a:prstGeom prst="rect">
            <a:avLst/>
          </a:prstGeom>
          <a:noFill/>
        </p:spPr>
        <p:txBody>
          <a:bodyPr wrap="square" rtlCol="0">
            <a:spAutoFit/>
          </a:bodyPr>
          <a:lstStyle>
            <a:defPPr>
              <a:defRPr kern="1200"/>
            </a:defPPr>
          </a:lstStyle>
          <a:p>
            <a:pPr algn="ctr"/>
            <a:r>
              <a:rPr lang="en-US" sz="5400" b="1" dirty="0" err="1" smtClean="0">
                <a:solidFill>
                  <a:schemeClr val="tx1">
                    <a:lumMod val="75000"/>
                    <a:lumOff val="25000"/>
                  </a:schemeClr>
                </a:solidFill>
                <a:latin typeface="Montserrat Extra Bold" panose="00000900000000000000" pitchFamily="50" charset="0"/>
              </a:rPr>
              <a:t>Réalisé</a:t>
            </a:r>
            <a:r>
              <a:rPr lang="en-US" sz="5400" b="1" dirty="0" smtClean="0">
                <a:solidFill>
                  <a:schemeClr val="tx1">
                    <a:lumMod val="75000"/>
                    <a:lumOff val="25000"/>
                  </a:schemeClr>
                </a:solidFill>
                <a:latin typeface="Montserrat Extra Bold" panose="00000900000000000000" pitchFamily="50" charset="0"/>
              </a:rPr>
              <a:t> par:</a:t>
            </a:r>
          </a:p>
        </p:txBody>
      </p:sp>
      <p:sp>
        <p:nvSpPr>
          <p:cNvPr id="81" name="TextBox 8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F9F16DD-B1FB-447B-BA78-9201D1B2D897}"/>
              </a:ext>
            </a:extLst>
          </p:cNvPr>
          <p:cNvSpPr txBox="1"/>
          <p:nvPr/>
        </p:nvSpPr>
        <p:spPr>
          <a:xfrm>
            <a:off x="13666789" y="39603613"/>
            <a:ext cx="5023756" cy="923330"/>
          </a:xfrm>
          <a:prstGeom prst="rect">
            <a:avLst/>
          </a:prstGeom>
          <a:noFill/>
        </p:spPr>
        <p:txBody>
          <a:bodyPr wrap="square" rtlCol="0">
            <a:spAutoFit/>
          </a:bodyPr>
          <a:lstStyle>
            <a:defPPr>
              <a:defRPr kern="1200"/>
            </a:defPPr>
          </a:lstStyle>
          <a:p>
            <a:pPr algn="ctr"/>
            <a:r>
              <a:rPr lang="en-US" sz="5400" b="1" dirty="0" err="1" smtClean="0">
                <a:solidFill>
                  <a:schemeClr val="tx1">
                    <a:lumMod val="75000"/>
                    <a:lumOff val="25000"/>
                  </a:schemeClr>
                </a:solidFill>
                <a:latin typeface="Montserrat Extra Bold" panose="00000900000000000000" pitchFamily="50" charset="0"/>
              </a:rPr>
              <a:t>Encadré</a:t>
            </a:r>
            <a:r>
              <a:rPr lang="en-US" sz="5400" b="1" dirty="0" smtClean="0">
                <a:solidFill>
                  <a:schemeClr val="tx1">
                    <a:lumMod val="75000"/>
                    <a:lumOff val="25000"/>
                  </a:schemeClr>
                </a:solidFill>
                <a:latin typeface="Montserrat Extra Bold" panose="00000900000000000000" pitchFamily="50" charset="0"/>
              </a:rPr>
              <a:t> par:</a:t>
            </a:r>
            <a:endParaRPr lang="en-US" sz="5400" b="1" dirty="0">
              <a:solidFill>
                <a:schemeClr val="tx1">
                  <a:lumMod val="75000"/>
                  <a:lumOff val="25000"/>
                </a:schemeClr>
              </a:solidFill>
              <a:latin typeface="Montserrat Extra Bold" panose="00000900000000000000" pitchFamily="50" charset="0"/>
            </a:endParaRPr>
          </a:p>
        </p:txBody>
      </p:sp>
      <p:sp>
        <p:nvSpPr>
          <p:cNvPr id="82" name="TextBox 84">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F9F16DD-B1FB-447B-BA78-9201D1B2D897}"/>
              </a:ext>
            </a:extLst>
          </p:cNvPr>
          <p:cNvSpPr txBox="1"/>
          <p:nvPr/>
        </p:nvSpPr>
        <p:spPr>
          <a:xfrm>
            <a:off x="26050939" y="39603613"/>
            <a:ext cx="5023756" cy="923330"/>
          </a:xfrm>
          <a:prstGeom prst="rect">
            <a:avLst/>
          </a:prstGeom>
          <a:noFill/>
        </p:spPr>
        <p:txBody>
          <a:bodyPr wrap="square" rtlCol="0">
            <a:spAutoFit/>
          </a:bodyPr>
          <a:lstStyle>
            <a:defPPr>
              <a:defRPr kern="1200"/>
            </a:defPPr>
          </a:lstStyle>
          <a:p>
            <a:pPr algn="ctr"/>
            <a:r>
              <a:rPr lang="en-US" sz="5400" b="1" dirty="0" smtClean="0">
                <a:solidFill>
                  <a:schemeClr val="tx1">
                    <a:lumMod val="75000"/>
                    <a:lumOff val="25000"/>
                  </a:schemeClr>
                </a:solidFill>
                <a:latin typeface="Montserrat Extra Bold" panose="00000900000000000000" pitchFamily="50" charset="0"/>
              </a:rPr>
              <a:t>Code QR</a:t>
            </a:r>
            <a:endParaRPr lang="en-US" sz="5400" b="1" dirty="0">
              <a:solidFill>
                <a:schemeClr val="tx1">
                  <a:lumMod val="75000"/>
                  <a:lumOff val="25000"/>
                </a:schemeClr>
              </a:solidFill>
              <a:latin typeface="Montserrat Extra Bold" panose="00000900000000000000" pitchFamily="50" charset="0"/>
            </a:endParaRPr>
          </a:p>
        </p:txBody>
      </p:sp>
      <p:sp>
        <p:nvSpPr>
          <p:cNvPr id="88" name="TextBox 45"/>
          <p:cNvSpPr txBox="1"/>
          <p:nvPr/>
        </p:nvSpPr>
        <p:spPr>
          <a:xfrm>
            <a:off x="3293782" y="40898102"/>
            <a:ext cx="4885240" cy="1754326"/>
          </a:xfrm>
          <a:prstGeom prst="rect">
            <a:avLst/>
          </a:prstGeom>
          <a:noFill/>
        </p:spPr>
        <p:txBody>
          <a:bodyPr wrap="square" rtlCol="0">
            <a:spAutoFit/>
          </a:bodyPr>
          <a:lstStyle>
            <a:defPPr>
              <a:defRPr kern="1200"/>
            </a:defPPr>
          </a:lstStyle>
          <a:p>
            <a:r>
              <a:rPr lang="fr-FR" sz="3600" dirty="0" smtClean="0">
                <a:latin typeface="+mj-lt"/>
              </a:rPr>
              <a:t>IKSI </a:t>
            </a:r>
            <a:r>
              <a:rPr lang="fr-FR" sz="3600" dirty="0" err="1" smtClean="0">
                <a:latin typeface="+mj-lt"/>
              </a:rPr>
              <a:t>Badreddine</a:t>
            </a:r>
            <a:endParaRPr lang="fr-FR" sz="3600" dirty="0" smtClean="0">
              <a:latin typeface="+mj-lt"/>
            </a:endParaRPr>
          </a:p>
          <a:p>
            <a:r>
              <a:rPr lang="fr-FR" sz="3600" dirty="0" smtClean="0">
                <a:latin typeface="+mj-lt"/>
              </a:rPr>
              <a:t>MAKTABI Sara</a:t>
            </a:r>
          </a:p>
          <a:p>
            <a:r>
              <a:rPr lang="fr-FR" sz="3600" dirty="0" smtClean="0">
                <a:latin typeface="+mj-lt"/>
              </a:rPr>
              <a:t>SABIRI </a:t>
            </a:r>
            <a:r>
              <a:rPr lang="fr-FR" sz="3600" dirty="0" err="1" smtClean="0">
                <a:latin typeface="+mj-lt"/>
              </a:rPr>
              <a:t>Aymen</a:t>
            </a:r>
            <a:endParaRPr lang="fr-FR" sz="3600" dirty="0">
              <a:latin typeface="+mj-lt"/>
            </a:endParaRPr>
          </a:p>
        </p:txBody>
      </p:sp>
      <p:sp>
        <p:nvSpPr>
          <p:cNvPr id="57" name="TextBox 58">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2224C3B5-C740-463A-8086-222E05D55D53}"/>
              </a:ext>
            </a:extLst>
          </p:cNvPr>
          <p:cNvSpPr txBox="1"/>
          <p:nvPr/>
        </p:nvSpPr>
        <p:spPr>
          <a:xfrm>
            <a:off x="9155044" y="26500624"/>
            <a:ext cx="10537322" cy="10895290"/>
          </a:xfrm>
          <a:prstGeom prst="rect">
            <a:avLst/>
          </a:prstGeom>
          <a:noFill/>
        </p:spPr>
        <p:txBody>
          <a:bodyPr wrap="square" rtlCol="0">
            <a:spAutoFit/>
          </a:bodyPr>
          <a:lstStyle>
            <a:defPPr>
              <a:defRPr kern="1200"/>
            </a:defPPr>
          </a:lstStyle>
          <a:p>
            <a:pPr>
              <a:lnSpc>
                <a:spcPct val="150000"/>
              </a:lnSpc>
            </a:pPr>
            <a:r>
              <a:rPr lang="fr-FR" sz="3600" dirty="0"/>
              <a:t>L’outil est capable d’identifier automatiquement </a:t>
            </a:r>
            <a:r>
              <a:rPr lang="fr-FR" sz="3600" dirty="0" smtClean="0"/>
              <a:t>:</a:t>
            </a:r>
            <a:endParaRPr lang="fr-FR" sz="3600" dirty="0"/>
          </a:p>
          <a:p>
            <a:pPr marL="571500" indent="-571500">
              <a:lnSpc>
                <a:spcPct val="150000"/>
              </a:lnSpc>
              <a:buFont typeface="Wingdings" panose="05000000000000000000" pitchFamily="2" charset="2"/>
              <a:buChar char="ü"/>
            </a:pPr>
            <a:r>
              <a:rPr lang="fr-FR" sz="3600" dirty="0"/>
              <a:t>des </a:t>
            </a:r>
            <a:r>
              <a:rPr lang="fr-FR" sz="3600" b="1" i="1" dirty="0"/>
              <a:t>mots </a:t>
            </a:r>
            <a:r>
              <a:rPr lang="fr-FR" sz="3600" b="1" i="1" dirty="0" smtClean="0"/>
              <a:t>isolés</a:t>
            </a:r>
            <a:r>
              <a:rPr lang="fr-FR" sz="3600" dirty="0" smtClean="0"/>
              <a:t>: </a:t>
            </a:r>
            <a:r>
              <a:rPr lang="fr-FR" sz="3600" i="1" dirty="0"/>
              <a:t>"voûte"</a:t>
            </a:r>
            <a:r>
              <a:rPr lang="fr-FR" sz="3600" dirty="0"/>
              <a:t>, </a:t>
            </a:r>
            <a:r>
              <a:rPr lang="fr-FR" sz="3600" i="1" dirty="0"/>
              <a:t>"brique"</a:t>
            </a:r>
            <a:r>
              <a:rPr lang="fr-FR" sz="3600" dirty="0"/>
              <a:t>, </a:t>
            </a:r>
            <a:r>
              <a:rPr lang="fr-FR" sz="3600" i="1" dirty="0"/>
              <a:t>"baroque"</a:t>
            </a:r>
            <a:endParaRPr lang="fr-FR" sz="3600" dirty="0"/>
          </a:p>
          <a:p>
            <a:pPr marL="571500" indent="-571500">
              <a:lnSpc>
                <a:spcPct val="150000"/>
              </a:lnSpc>
              <a:buFont typeface="Wingdings" panose="05000000000000000000" pitchFamily="2" charset="2"/>
              <a:buChar char="ü"/>
            </a:pPr>
            <a:r>
              <a:rPr lang="fr-FR" sz="3600" dirty="0"/>
              <a:t>des </a:t>
            </a:r>
            <a:r>
              <a:rPr lang="fr-FR" sz="3600" b="1" i="1" dirty="0"/>
              <a:t>expressions complexes</a:t>
            </a:r>
            <a:r>
              <a:rPr lang="fr-FR" sz="3600" dirty="0"/>
              <a:t> : </a:t>
            </a:r>
            <a:r>
              <a:rPr lang="fr-FR" sz="3600" i="1" dirty="0"/>
              <a:t>"bois lamellé-collé"</a:t>
            </a:r>
            <a:r>
              <a:rPr lang="fr-FR" sz="3600" dirty="0"/>
              <a:t>, </a:t>
            </a:r>
            <a:r>
              <a:rPr lang="fr-FR" sz="3600" i="1" dirty="0"/>
              <a:t>"mur d’enceinte"</a:t>
            </a:r>
            <a:r>
              <a:rPr lang="fr-FR" sz="3600" dirty="0"/>
              <a:t>, </a:t>
            </a:r>
            <a:r>
              <a:rPr lang="fr-FR" sz="3600" i="1" dirty="0"/>
              <a:t>"high-</a:t>
            </a:r>
            <a:r>
              <a:rPr lang="fr-FR" sz="3600" i="1" dirty="0" err="1"/>
              <a:t>density</a:t>
            </a:r>
            <a:r>
              <a:rPr lang="fr-FR" sz="3600" i="1" dirty="0"/>
              <a:t> OSB panels"</a:t>
            </a:r>
            <a:endParaRPr lang="fr-FR" sz="3600" dirty="0"/>
          </a:p>
          <a:p>
            <a:pPr marL="571500" indent="-571500">
              <a:lnSpc>
                <a:spcPct val="150000"/>
              </a:lnSpc>
              <a:buFont typeface="Wingdings" panose="05000000000000000000" pitchFamily="2" charset="2"/>
              <a:buChar char="ü"/>
            </a:pPr>
            <a:r>
              <a:rPr lang="fr-FR" sz="3600" dirty="0"/>
              <a:t>des </a:t>
            </a:r>
            <a:r>
              <a:rPr lang="fr-FR" sz="3600" b="1" i="1" dirty="0"/>
              <a:t>formes avec apostrophes</a:t>
            </a:r>
            <a:r>
              <a:rPr lang="fr-FR" sz="3600" i="1" dirty="0"/>
              <a:t> ou </a:t>
            </a:r>
            <a:r>
              <a:rPr lang="fr-FR" sz="3600" b="1" i="1" dirty="0"/>
              <a:t>caractères spéciaux</a:t>
            </a:r>
            <a:r>
              <a:rPr lang="fr-FR" sz="3600" dirty="0"/>
              <a:t> : </a:t>
            </a:r>
            <a:r>
              <a:rPr lang="fr-FR" sz="3600" i="1" dirty="0"/>
              <a:t>"d’architecture"</a:t>
            </a:r>
            <a:r>
              <a:rPr lang="fr-FR" sz="3600" dirty="0"/>
              <a:t>, </a:t>
            </a:r>
            <a:r>
              <a:rPr lang="fr-FR" sz="3600" i="1" dirty="0"/>
              <a:t>"l’édifice"</a:t>
            </a:r>
            <a:endParaRPr lang="fr-FR" sz="3600" dirty="0"/>
          </a:p>
          <a:p>
            <a:pPr marL="571500" indent="-571500">
              <a:lnSpc>
                <a:spcPct val="150000"/>
              </a:lnSpc>
              <a:buFont typeface="Wingdings" panose="05000000000000000000" pitchFamily="2" charset="2"/>
              <a:buChar char="ü"/>
            </a:pPr>
            <a:r>
              <a:rPr lang="fr-FR" sz="3600" dirty="0"/>
              <a:t>des mots avec </a:t>
            </a:r>
            <a:r>
              <a:rPr lang="fr-FR" sz="3600" b="1" i="1" dirty="0"/>
              <a:t>majuscule</a:t>
            </a:r>
            <a:r>
              <a:rPr lang="fr-FR" sz="3600" i="1" dirty="0"/>
              <a:t> ou </a:t>
            </a:r>
            <a:r>
              <a:rPr lang="fr-FR" sz="3600" b="1" i="1" dirty="0"/>
              <a:t>minuscule</a:t>
            </a:r>
            <a:r>
              <a:rPr lang="fr-FR" sz="3600" dirty="0"/>
              <a:t> : </a:t>
            </a:r>
            <a:r>
              <a:rPr lang="fr-FR" sz="3600" i="1" dirty="0"/>
              <a:t>"Baroque"</a:t>
            </a:r>
            <a:r>
              <a:rPr lang="fr-FR" sz="3600" dirty="0"/>
              <a:t> = </a:t>
            </a:r>
            <a:r>
              <a:rPr lang="fr-FR" sz="3600" i="1" dirty="0"/>
              <a:t>"baroque"</a:t>
            </a:r>
            <a:endParaRPr lang="fr-FR" sz="3600" dirty="0"/>
          </a:p>
          <a:p>
            <a:pPr>
              <a:lnSpc>
                <a:spcPct val="150000"/>
              </a:lnSpc>
            </a:pPr>
            <a:r>
              <a:rPr lang="fr-FR" sz="3600" dirty="0" smtClean="0"/>
              <a:t>Grâce </a:t>
            </a:r>
            <a:r>
              <a:rPr lang="fr-FR" sz="3600" dirty="0"/>
              <a:t>à un traitement linguistique </a:t>
            </a:r>
            <a:r>
              <a:rPr lang="fr-FR" sz="3600" dirty="0" smtClean="0"/>
              <a:t>robuste, l’outil </a:t>
            </a:r>
            <a:r>
              <a:rPr lang="fr-FR" sz="3600" dirty="0"/>
              <a:t>parvient à reconnaître ces éléments même s’ils apparaissent sous des formes fléchies ou dans des constructions grammaticales complexes.</a:t>
            </a:r>
          </a:p>
        </p:txBody>
      </p:sp>
      <p:sp>
        <p:nvSpPr>
          <p:cNvPr id="62" name="TextBox 5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043F711-D47E-42B5-B443-99A2ED27753E}"/>
              </a:ext>
            </a:extLst>
          </p:cNvPr>
          <p:cNvSpPr txBox="1"/>
          <p:nvPr/>
        </p:nvSpPr>
        <p:spPr>
          <a:xfrm>
            <a:off x="11836015" y="25279737"/>
            <a:ext cx="6278189" cy="1200329"/>
          </a:xfrm>
          <a:prstGeom prst="rect">
            <a:avLst/>
          </a:prstGeom>
          <a:noFill/>
        </p:spPr>
        <p:txBody>
          <a:bodyPr wrap="square" rtlCol="0">
            <a:spAutoFit/>
          </a:bodyPr>
          <a:lstStyle>
            <a:defPPr>
              <a:defRPr kern="1200"/>
            </a:defPPr>
          </a:lstStyle>
          <a:p>
            <a:r>
              <a:rPr lang="fr-FR" sz="3600" b="1" dirty="0">
                <a:solidFill>
                  <a:schemeClr val="tx1">
                    <a:lumMod val="75000"/>
                    <a:lumOff val="25000"/>
                  </a:schemeClr>
                </a:solidFill>
                <a:latin typeface="Montserrat Extra Bold" panose="00000900000000000000" pitchFamily="50" charset="0"/>
              </a:rPr>
              <a:t>Capacités de détection </a:t>
            </a:r>
            <a:r>
              <a:rPr lang="fr-FR" sz="3600" b="1" dirty="0" smtClean="0">
                <a:solidFill>
                  <a:schemeClr val="tx1">
                    <a:lumMod val="75000"/>
                    <a:lumOff val="25000"/>
                  </a:schemeClr>
                </a:solidFill>
                <a:latin typeface="Montserrat Extra Bold" panose="00000900000000000000" pitchFamily="50" charset="0"/>
              </a:rPr>
              <a:t>linguistique:</a:t>
            </a:r>
            <a:endParaRPr lang="en-US" sz="3600" b="1" dirty="0">
              <a:solidFill>
                <a:schemeClr val="tx1">
                  <a:lumMod val="75000"/>
                  <a:lumOff val="25000"/>
                </a:schemeClr>
              </a:solidFill>
              <a:latin typeface="Montserrat Extra Bold" panose="00000900000000000000" pitchFamily="50" charset="0"/>
            </a:endParaRPr>
          </a:p>
        </p:txBody>
      </p:sp>
      <p:sp>
        <p:nvSpPr>
          <p:cNvPr id="64" name="TextBox 5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043F711-D47E-42B5-B443-99A2ED27753E}"/>
              </a:ext>
            </a:extLst>
          </p:cNvPr>
          <p:cNvSpPr txBox="1"/>
          <p:nvPr/>
        </p:nvSpPr>
        <p:spPr>
          <a:xfrm>
            <a:off x="2264710" y="25833735"/>
            <a:ext cx="5138608" cy="646331"/>
          </a:xfrm>
          <a:prstGeom prst="rect">
            <a:avLst/>
          </a:prstGeom>
          <a:noFill/>
        </p:spPr>
        <p:txBody>
          <a:bodyPr wrap="square" rtlCol="0">
            <a:spAutoFit/>
          </a:bodyPr>
          <a:lstStyle>
            <a:defPPr>
              <a:defRPr kern="1200"/>
            </a:defPPr>
          </a:lstStyle>
          <a:p>
            <a:r>
              <a:rPr lang="fr-FR" sz="3600" b="1" dirty="0" smtClean="0">
                <a:solidFill>
                  <a:schemeClr val="tx1">
                    <a:lumMod val="75000"/>
                    <a:lumOff val="25000"/>
                  </a:schemeClr>
                </a:solidFill>
                <a:latin typeface="Montserrat Extra Bold" panose="00000900000000000000" pitchFamily="50" charset="0"/>
              </a:rPr>
              <a:t>Exemple en Anglais</a:t>
            </a:r>
            <a:endParaRPr lang="en-US" sz="3600" b="1" dirty="0">
              <a:solidFill>
                <a:schemeClr val="tx1">
                  <a:lumMod val="75000"/>
                  <a:lumOff val="25000"/>
                </a:schemeClr>
              </a:solidFill>
              <a:latin typeface="Montserrat Extra Bold" panose="00000900000000000000" pitchFamily="50" charset="0"/>
            </a:endParaRPr>
          </a:p>
        </p:txBody>
      </p:sp>
      <p:pic>
        <p:nvPicPr>
          <p:cNvPr id="65" name="Image 64"/>
          <p:cNvPicPr/>
          <p:nvPr/>
        </p:nvPicPr>
        <p:blipFill>
          <a:blip r:embed="rId8">
            <a:extLst>
              <a:ext uri="{28A0092B-C50C-407E-A947-70E740481C1C}">
                <a14:useLocalDpi xmlns:a14="http://schemas.microsoft.com/office/drawing/2010/main" val="0"/>
              </a:ext>
            </a:extLst>
          </a:blip>
          <a:stretch>
            <a:fillRect/>
          </a:stretch>
        </p:blipFill>
        <p:spPr>
          <a:xfrm>
            <a:off x="2091704" y="26732929"/>
            <a:ext cx="5311614" cy="5169471"/>
          </a:xfrm>
          <a:prstGeom prst="rect">
            <a:avLst/>
          </a:prstGeom>
        </p:spPr>
      </p:pic>
      <p:pic>
        <p:nvPicPr>
          <p:cNvPr id="66" name="Image 65"/>
          <p:cNvPicPr/>
          <p:nvPr/>
        </p:nvPicPr>
        <p:blipFill>
          <a:blip r:embed="rId9">
            <a:extLst>
              <a:ext uri="{28A0092B-C50C-407E-A947-70E740481C1C}">
                <a14:useLocalDpi xmlns:a14="http://schemas.microsoft.com/office/drawing/2010/main" val="0"/>
              </a:ext>
            </a:extLst>
          </a:blip>
          <a:stretch>
            <a:fillRect/>
          </a:stretch>
        </p:blipFill>
        <p:spPr>
          <a:xfrm>
            <a:off x="2040904" y="32779266"/>
            <a:ext cx="5362414" cy="5676334"/>
          </a:xfrm>
          <a:prstGeom prst="rect">
            <a:avLst/>
          </a:prstGeom>
        </p:spPr>
      </p:pic>
      <p:sp>
        <p:nvSpPr>
          <p:cNvPr id="68" name="TextBox 59">
            <a:extLst>
              <a:ext uri="{FF2B5EF4-FFF2-40B4-BE49-F238E27FC236}">
                <a16:creationId xmlns:a16="http://schemas.microsoft.com/office/drawing/2014/main" xmlns:p159="http://schemas.microsoft.com/office/powerpoint/2015/09/main" xmlns:p15="http://schemas.microsoft.com/office/powerpoint/2012/main" xmlns:p14="http://schemas.microsoft.com/office/powerpoint/2010/main" xmlns:mc="http://schemas.openxmlformats.org/markup-compatibility/2006" xmlns:a14="http://schemas.microsoft.com/office/drawing/2010/main" xmlns:wp="http://schemas.openxmlformats.org/drawingml/2006/wordprocessingDrawing" xmlns:w="http://schemas.openxmlformats.org/wordprocessingml/2006/main" xmlns:m="http://schemas.openxmlformats.org/officeDocument/2006/math" xmlns="" id="{1043F711-D47E-42B5-B443-99A2ED27753E}"/>
              </a:ext>
            </a:extLst>
          </p:cNvPr>
          <p:cNvSpPr txBox="1"/>
          <p:nvPr/>
        </p:nvSpPr>
        <p:spPr>
          <a:xfrm>
            <a:off x="2264710" y="32132935"/>
            <a:ext cx="5138608" cy="646331"/>
          </a:xfrm>
          <a:prstGeom prst="rect">
            <a:avLst/>
          </a:prstGeom>
          <a:noFill/>
        </p:spPr>
        <p:txBody>
          <a:bodyPr wrap="square" rtlCol="0">
            <a:spAutoFit/>
          </a:bodyPr>
          <a:lstStyle>
            <a:defPPr>
              <a:defRPr kern="1200"/>
            </a:defPPr>
          </a:lstStyle>
          <a:p>
            <a:r>
              <a:rPr lang="fr-FR" sz="3600" b="1" dirty="0" smtClean="0">
                <a:solidFill>
                  <a:schemeClr val="tx1">
                    <a:lumMod val="75000"/>
                    <a:lumOff val="25000"/>
                  </a:schemeClr>
                </a:solidFill>
                <a:latin typeface="Montserrat Extra Bold" panose="00000900000000000000" pitchFamily="50" charset="0"/>
              </a:rPr>
              <a:t>Exemple en Français</a:t>
            </a:r>
            <a:endParaRPr lang="en-US" sz="3600" b="1" dirty="0">
              <a:solidFill>
                <a:schemeClr val="tx1">
                  <a:lumMod val="75000"/>
                  <a:lumOff val="25000"/>
                </a:schemeClr>
              </a:solidFill>
              <a:latin typeface="Montserrat Extra Bold" panose="00000900000000000000" pitchFamily="50" charset="0"/>
            </a:endParaRPr>
          </a:p>
        </p:txBody>
      </p:sp>
      <p:sp>
        <p:nvSpPr>
          <p:cNvPr id="69" name="TextBox 45"/>
          <p:cNvSpPr txBox="1"/>
          <p:nvPr/>
        </p:nvSpPr>
        <p:spPr>
          <a:xfrm>
            <a:off x="14370540" y="40900334"/>
            <a:ext cx="5433470" cy="646331"/>
          </a:xfrm>
          <a:prstGeom prst="rect">
            <a:avLst/>
          </a:prstGeom>
          <a:noFill/>
        </p:spPr>
        <p:txBody>
          <a:bodyPr wrap="square" rtlCol="0">
            <a:spAutoFit/>
          </a:bodyPr>
          <a:lstStyle>
            <a:defPPr>
              <a:defRPr kern="1200"/>
            </a:defPPr>
          </a:lstStyle>
          <a:p>
            <a:r>
              <a:rPr lang="fr-FR" sz="3600" dirty="0" err="1" smtClean="0">
                <a:latin typeface="+mj-lt"/>
              </a:rPr>
              <a:t>Mr.KAICH</a:t>
            </a:r>
            <a:r>
              <a:rPr lang="fr-FR" sz="3600" dirty="0" smtClean="0">
                <a:latin typeface="+mj-lt"/>
              </a:rPr>
              <a:t> Oussama</a:t>
            </a:r>
            <a:endParaRPr lang="fr-FR" sz="3600" dirty="0">
              <a:latin typeface="+mj-lt"/>
            </a:endParaRPr>
          </a:p>
        </p:txBody>
      </p:sp>
    </p:spTree>
    <p:extLst>
      <p:ext uri="{BB962C8B-B14F-4D97-AF65-F5344CB8AC3E}">
        <p14:creationId xmlns:p14="http://schemas.microsoft.com/office/powerpoint/2010/main" val="4128123355"/>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assessingslate|08-202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Arial"/>
        <a:cs typeface="Arial"/>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4285</TotalTime>
  <Words>482</Words>
  <Application>Microsoft Office PowerPoint</Application>
  <PresentationFormat>Personnalisé</PresentationFormat>
  <Paragraphs>54</Paragraphs>
  <Slides>1</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vt:i4>
      </vt:variant>
    </vt:vector>
  </HeadingPairs>
  <TitlesOfParts>
    <vt:vector size="11" baseType="lpstr">
      <vt:lpstr>Arial</vt:lpstr>
      <vt:lpstr>Arial Black</vt:lpstr>
      <vt:lpstr>Wingdings</vt:lpstr>
      <vt:lpstr>Calibri</vt:lpstr>
      <vt:lpstr>Arial Narrow</vt:lpstr>
      <vt:lpstr>Courier New</vt:lpstr>
      <vt:lpstr>Montserrat Extra Bold</vt:lpstr>
      <vt:lpstr>Open Sans</vt:lpstr>
      <vt:lpstr>Domine</vt:lpstr>
      <vt:lpstr>Office Theme</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USER</cp:lastModifiedBy>
  <cp:revision>45</cp:revision>
  <dcterms:modified xsi:type="dcterms:W3CDTF">2025-05-31T16:45:13Z</dcterms:modified>
  <cp:category>science research poster</cp:category>
</cp:coreProperties>
</file>