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
  <p:sldMasterIdLst>
    <p:sldMasterId id="2147483682" r:id="rId1"/>
  </p:sldMasterIdLst>
  <p:notesMasterIdLst>
    <p:notesMasterId r:id="rId19"/>
  </p:notesMasterIdLst>
  <p:sldIdLst>
    <p:sldId id="256" r:id="rId2"/>
    <p:sldId id="257" r:id="rId3"/>
    <p:sldId id="365" r:id="rId4"/>
    <p:sldId id="290" r:id="rId5"/>
    <p:sldId id="330" r:id="rId6"/>
    <p:sldId id="332" r:id="rId7"/>
    <p:sldId id="366" r:id="rId8"/>
    <p:sldId id="338" r:id="rId9"/>
    <p:sldId id="348" r:id="rId10"/>
    <p:sldId id="351" r:id="rId11"/>
    <p:sldId id="353" r:id="rId12"/>
    <p:sldId id="355" r:id="rId13"/>
    <p:sldId id="362" r:id="rId14"/>
    <p:sldId id="364" r:id="rId15"/>
    <p:sldId id="359" r:id="rId16"/>
    <p:sldId id="367" r:id="rId17"/>
    <p:sldId id="361" r:id="rId18"/>
  </p:sldIdLst>
  <p:sldSz cx="9144000" cy="5143500" type="screen16x9"/>
  <p:notesSz cx="6858000" cy="9144000"/>
  <p:embeddedFontLst>
    <p:embeddedFont>
      <p:font typeface="Wingdings 2" panose="05020102010507070707" pitchFamily="18" charset="2"/>
      <p:regular r:id="rId20"/>
    </p:embeddedFont>
    <p:embeddedFont>
      <p:font typeface="Asap" panose="020B0604020202020204" charset="0"/>
      <p:regular r:id="rId21"/>
      <p:bold r:id="rId22"/>
      <p:italic r:id="rId23"/>
      <p:boldItalic r:id="rId24"/>
    </p:embeddedFont>
    <p:embeddedFont>
      <p:font typeface="Assistant" panose="020B0604020202020204" charset="-79"/>
      <p:regular r:id="rId25"/>
      <p:bold r:id="rId26"/>
    </p:embeddedFont>
    <p:embeddedFont>
      <p:font typeface="Segoe UI Symbol" panose="020B0502040204020203" pitchFamily="3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53E"/>
    <a:srgbClr val="909A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D82718-8CEA-4D2A-A21C-EC1814D67BDA}">
  <a:tblStyle styleId="{1ED82718-8CEA-4D2A-A21C-EC1814D67B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59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1446e945cfd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1446e945cf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8155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1446e945cfd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1446e945cf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8242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1446e945cfd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1446e945cf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7340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1446e945cfd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1446e945cf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1762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1446e945cfd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1446e945cf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99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154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1446e945cfd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1446e945cf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1446e945cfd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1446e945cf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8394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1446e945cfd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1446e945cf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472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1446e945cfd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1446e945cf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223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1446e945cfd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1446e945cf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4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7"/>
        <p:cNvGrpSpPr/>
        <p:nvPr/>
      </p:nvGrpSpPr>
      <p:grpSpPr>
        <a:xfrm>
          <a:off x="0" y="0"/>
          <a:ext cx="0" cy="0"/>
          <a:chOff x="0" y="0"/>
          <a:chExt cx="0" cy="0"/>
        </a:xfrm>
      </p:grpSpPr>
      <p:sp>
        <p:nvSpPr>
          <p:cNvPr id="1668" name="Google Shape;1668;g1446e945cfd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9" name="Google Shape;1669;g1446e945cf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907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2" name="Picture 1" descr="A group of people sitting in chairs&#10;&#10;Description automatically generated with low confidence">
            <a:extLst>
              <a:ext uri="{FF2B5EF4-FFF2-40B4-BE49-F238E27FC236}">
                <a16:creationId xmlns:a16="http://schemas.microsoft.com/office/drawing/2014/main" id="{BF259AB7-46F9-EA11-F512-77E57C4F91B7}"/>
              </a:ext>
            </a:extLst>
          </p:cNvPr>
          <p:cNvPicPr>
            <a:picLocks noChangeAspect="1"/>
          </p:cNvPicPr>
          <p:nvPr userDrawn="1"/>
        </p:nvPicPr>
        <p:blipFill>
          <a:blip r:embed="rId2"/>
          <a:stretch>
            <a:fillRect/>
          </a:stretch>
        </p:blipFill>
        <p:spPr>
          <a:xfrm>
            <a:off x="1450267" y="0"/>
            <a:ext cx="4674946" cy="1557341"/>
          </a:xfrm>
          <a:prstGeom prst="rect">
            <a:avLst/>
          </a:prstGeom>
        </p:spPr>
      </p:pic>
      <p:grpSp>
        <p:nvGrpSpPr>
          <p:cNvPr id="9" name="Google Shape;9;p2"/>
          <p:cNvGrpSpPr/>
          <p:nvPr/>
        </p:nvGrpSpPr>
        <p:grpSpPr>
          <a:xfrm>
            <a:off x="-2075402" y="-2502125"/>
            <a:ext cx="13705454" cy="10079450"/>
            <a:chOff x="-2075402" y="-2502125"/>
            <a:chExt cx="13705454" cy="10079450"/>
          </a:xfrm>
        </p:grpSpPr>
        <p:sp>
          <p:nvSpPr>
            <p:cNvPr id="10" name="Google Shape;10;p2"/>
            <p:cNvSpPr/>
            <p:nvPr/>
          </p:nvSpPr>
          <p:spPr>
            <a:xfrm rot="-2700000">
              <a:off x="4788992" y="736265"/>
              <a:ext cx="5667319" cy="56673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1408836" y="-183555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7641344" y="3518445"/>
              <a:ext cx="2170111" cy="2170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subTitle" idx="1"/>
          </p:nvPr>
        </p:nvSpPr>
        <p:spPr>
          <a:xfrm rot="-566">
            <a:off x="2749600" y="3425400"/>
            <a:ext cx="3645000" cy="426300"/>
          </a:xfrm>
          <a:prstGeom prst="rect">
            <a:avLst/>
          </a:prstGeom>
          <a:solidFill>
            <a:schemeClr val="dk2"/>
          </a:solidFill>
          <a:ln w="76200" cap="flat" cmpd="sng">
            <a:solidFill>
              <a:schemeClr val="dk2"/>
            </a:solidFill>
            <a:prstDash val="solid"/>
            <a:round/>
            <a:headEnd type="none" w="sm" len="sm"/>
            <a:tailEnd type="none" w="sm" len="sm"/>
          </a:ln>
          <a:effectLst>
            <a:outerShdw blurRad="71438" dist="57150" dir="8400000" algn="bl" rotWithShape="0">
              <a:schemeClr val="accent1">
                <a:alpha val="31000"/>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6" name="Google Shape;46;p6"/>
          <p:cNvGrpSpPr/>
          <p:nvPr/>
        </p:nvGrpSpPr>
        <p:grpSpPr>
          <a:xfrm>
            <a:off x="-3872877" y="-2769325"/>
            <a:ext cx="15937775" cy="10869238"/>
            <a:chOff x="-3872877" y="-2769325"/>
            <a:chExt cx="15937775" cy="10869238"/>
          </a:xfrm>
        </p:grpSpPr>
        <p:sp>
          <p:nvSpPr>
            <p:cNvPr id="47" name="Google Shape;47;p6"/>
            <p:cNvSpPr/>
            <p:nvPr/>
          </p:nvSpPr>
          <p:spPr>
            <a:xfrm rot="-2700000">
              <a:off x="8179864" y="-210275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2700000">
              <a:off x="-3206311" y="119680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2700000">
              <a:off x="-2143611" y="421487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8"/>
        <p:cNvGrpSpPr/>
        <p:nvPr/>
      </p:nvGrpSpPr>
      <p:grpSpPr>
        <a:xfrm>
          <a:off x="0" y="0"/>
          <a:ext cx="0" cy="0"/>
          <a:chOff x="0" y="0"/>
          <a:chExt cx="0" cy="0"/>
        </a:xfrm>
      </p:grpSpPr>
      <p:sp>
        <p:nvSpPr>
          <p:cNvPr id="89" name="Google Shape;89;p13"/>
          <p:cNvSpPr txBox="1">
            <a:spLocks noGrp="1"/>
          </p:cNvSpPr>
          <p:nvPr>
            <p:ph type="title" hasCustomPrompt="1"/>
          </p:nvPr>
        </p:nvSpPr>
        <p:spPr>
          <a:xfrm rot="2701">
            <a:off x="2418255"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title" idx="2"/>
          </p:nvPr>
        </p:nvSpPr>
        <p:spPr>
          <a:xfrm>
            <a:off x="1243944"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3"/>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3" hasCustomPrompt="1"/>
          </p:nvPr>
        </p:nvSpPr>
        <p:spPr>
          <a:xfrm rot="2701">
            <a:off x="2418255" y="3017839"/>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 name="Google Shape;93;p13"/>
          <p:cNvSpPr txBox="1">
            <a:spLocks noGrp="1"/>
          </p:cNvSpPr>
          <p:nvPr>
            <p:ph type="title" idx="4"/>
          </p:nvPr>
        </p:nvSpPr>
        <p:spPr>
          <a:xfrm>
            <a:off x="1243944" y="366107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3"/>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6" hasCustomPrompt="1"/>
          </p:nvPr>
        </p:nvSpPr>
        <p:spPr>
          <a:xfrm rot="2701">
            <a:off x="5961866"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3"/>
          <p:cNvSpPr txBox="1">
            <a:spLocks noGrp="1"/>
          </p:cNvSpPr>
          <p:nvPr>
            <p:ph type="title" idx="7"/>
          </p:nvPr>
        </p:nvSpPr>
        <p:spPr>
          <a:xfrm>
            <a:off x="4787556"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13"/>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9" hasCustomPrompt="1"/>
          </p:nvPr>
        </p:nvSpPr>
        <p:spPr>
          <a:xfrm rot="2701">
            <a:off x="5961912" y="3017841"/>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9" name="Google Shape;99;p13"/>
          <p:cNvSpPr txBox="1">
            <a:spLocks noGrp="1"/>
          </p:cNvSpPr>
          <p:nvPr>
            <p:ph type="title" idx="13"/>
          </p:nvPr>
        </p:nvSpPr>
        <p:spPr>
          <a:xfrm>
            <a:off x="4787556" y="3661002"/>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3"/>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2" name="Google Shape;102;p13"/>
          <p:cNvGrpSpPr/>
          <p:nvPr/>
        </p:nvGrpSpPr>
        <p:grpSpPr>
          <a:xfrm>
            <a:off x="-3831602" y="-3865575"/>
            <a:ext cx="16127200" cy="12690250"/>
            <a:chOff x="-3831602" y="-3865575"/>
            <a:chExt cx="16127200" cy="12690250"/>
          </a:xfrm>
        </p:grpSpPr>
        <p:sp>
          <p:nvSpPr>
            <p:cNvPr id="103" name="Google Shape;103;p13"/>
            <p:cNvSpPr/>
            <p:nvPr/>
          </p:nvSpPr>
          <p:spPr>
            <a:xfrm rot="-2700000">
              <a:off x="-728711" y="-3199009"/>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2700000">
              <a:off x="8410564" y="13525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2700000">
              <a:off x="-3165036" y="-46498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2700000">
              <a:off x="6429689" y="4939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userDrawn="1">
  <p:cSld name="TITLE_ONLY_1_1">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grpSp>
        <p:nvGrpSpPr>
          <p:cNvPr id="123" name="Google Shape;123;p16"/>
          <p:cNvGrpSpPr/>
          <p:nvPr/>
        </p:nvGrpSpPr>
        <p:grpSpPr>
          <a:xfrm>
            <a:off x="-2349001" y="-1850925"/>
            <a:ext cx="13312325" cy="9523425"/>
            <a:chOff x="-2349001" y="-1850925"/>
            <a:chExt cx="13312325" cy="9523425"/>
          </a:xfrm>
        </p:grpSpPr>
        <p:sp>
          <p:nvSpPr>
            <p:cNvPr id="124" name="Google Shape;124;p16"/>
            <p:cNvSpPr/>
            <p:nvPr/>
          </p:nvSpPr>
          <p:spPr>
            <a:xfrm rot="-2700000">
              <a:off x="8343769" y="-1143680"/>
              <a:ext cx="2170111" cy="2170111"/>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2700000">
              <a:off x="6524444" y="5052945"/>
              <a:ext cx="2170111" cy="2170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2700000">
              <a:off x="-1899556" y="3021195"/>
              <a:ext cx="2170111" cy="2170111"/>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2700000">
              <a:off x="-1213281" y="-1401480"/>
              <a:ext cx="2170111" cy="2170111"/>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p1">
            <a:extLst>
              <a:ext uri="{FF2B5EF4-FFF2-40B4-BE49-F238E27FC236}">
                <a16:creationId xmlns:a16="http://schemas.microsoft.com/office/drawing/2014/main" id="{AB689174-E141-7069-1906-A7FBFCE49B60}"/>
              </a:ext>
            </a:extLst>
          </p:cNvPr>
          <p:cNvSpPr txBox="1">
            <a:spLocks noGrp="1"/>
          </p:cNvSpPr>
          <p:nvPr>
            <p:ph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CC0A-46D9-9E00-F3CA-FB6343FE4106}"/>
              </a:ext>
            </a:extLst>
          </p:cNvPr>
          <p:cNvSpPr>
            <a:spLocks noGrp="1"/>
          </p:cNvSpPr>
          <p:nvPr>
            <p:ph type="title"/>
          </p:nvPr>
        </p:nvSpPr>
        <p:spPr>
          <a:xfrm>
            <a:off x="720000" y="79513"/>
            <a:ext cx="7704000" cy="1087487"/>
          </a:xfrm>
        </p:spPr>
        <p:txBody>
          <a:bodyPr/>
          <a:lstStyle/>
          <a:p>
            <a:r>
              <a:rPr lang="en-US" dirty="0"/>
              <a:t>Click to edit Master title style</a:t>
            </a:r>
          </a:p>
        </p:txBody>
      </p:sp>
      <p:sp>
        <p:nvSpPr>
          <p:cNvPr id="6" name="Content Placeholder 5">
            <a:extLst>
              <a:ext uri="{FF2B5EF4-FFF2-40B4-BE49-F238E27FC236}">
                <a16:creationId xmlns:a16="http://schemas.microsoft.com/office/drawing/2014/main" id="{F611F69D-4B0D-8669-0D08-49159A39A89C}"/>
              </a:ext>
            </a:extLst>
          </p:cNvPr>
          <p:cNvSpPr>
            <a:spLocks noGrp="1"/>
          </p:cNvSpPr>
          <p:nvPr>
            <p:ph sz="quarter" idx="10"/>
          </p:nvPr>
        </p:nvSpPr>
        <p:spPr>
          <a:xfrm>
            <a:off x="720724" y="1284288"/>
            <a:ext cx="7703275" cy="3319212"/>
          </a:xfrm>
          <a:prstGeom prst="rect">
            <a:avLst/>
          </a:prstGeom>
        </p:spPr>
        <p:txBody>
          <a:bodyPr/>
          <a:lstStyle>
            <a:lvl1pPr marL="347472" marR="0" indent="-347472" algn="l" rtl="0" eaLnBrk="1" latinLnBrk="0" hangingPunct="1">
              <a:lnSpc>
                <a:spcPct val="150000"/>
              </a:lnSpc>
              <a:spcBef>
                <a:spcPts val="0"/>
              </a:spcBef>
              <a:buClr>
                <a:srgbClr val="000000"/>
              </a:buClr>
              <a:buFont typeface="Arial" panose="020B0604020202020204" pitchFamily="34" charset="0"/>
              <a:buChar char="•"/>
              <a:defRPr lang="en-US" sz="1800" b="0" i="0" u="none" strike="noStrike" kern="1200" cap="none" dirty="0" smtClean="0">
                <a:solidFill>
                  <a:srgbClr val="0F253E"/>
                </a:solidFill>
                <a:effectLst/>
                <a:latin typeface="Asap" panose="020B0604020202020204" charset="0"/>
                <a:ea typeface="Times New Roman" panose="02020603050405020304" pitchFamily="18" charset="0"/>
                <a:cs typeface="Times New Roman" panose="02020603050405020304" pitchFamily="18" charset="0"/>
                <a:sym typeface="Arial"/>
              </a:defRPr>
            </a:lvl1pPr>
            <a:lvl2pPr marL="347472" marR="0" indent="-347472" algn="l" rtl="0" eaLnBrk="1" latinLnBrk="0" hangingPunct="1">
              <a:lnSpc>
                <a:spcPct val="150000"/>
              </a:lnSpc>
              <a:spcBef>
                <a:spcPts val="0"/>
              </a:spcBef>
              <a:buClr>
                <a:srgbClr val="000000"/>
              </a:buClr>
              <a:buFont typeface="Arial" panose="020B0604020202020204" pitchFamily="34" charset="0"/>
              <a:buChar char="•"/>
              <a:defRPr lang="en-US" sz="1800" b="0" i="0" u="none" strike="noStrike" kern="1200" cap="none" dirty="0" smtClean="0">
                <a:solidFill>
                  <a:srgbClr val="0F253E"/>
                </a:solidFill>
                <a:effectLst/>
                <a:latin typeface="Asap" panose="020B0604020202020204" charset="0"/>
                <a:ea typeface="Times New Roman" panose="02020603050405020304" pitchFamily="18" charset="0"/>
                <a:cs typeface="Times New Roman" panose="02020603050405020304" pitchFamily="18" charset="0"/>
                <a:sym typeface="Arial"/>
              </a:defRPr>
            </a:lvl2pPr>
            <a:lvl3pPr marL="347472" marR="0" indent="-347472" algn="l" rtl="0" eaLnBrk="1" latinLnBrk="0" hangingPunct="1">
              <a:lnSpc>
                <a:spcPct val="150000"/>
              </a:lnSpc>
              <a:spcBef>
                <a:spcPts val="0"/>
              </a:spcBef>
              <a:buClr>
                <a:srgbClr val="000000"/>
              </a:buClr>
              <a:buFont typeface="Arial" panose="020B0604020202020204" pitchFamily="34" charset="0"/>
              <a:buChar char="•"/>
              <a:defRPr lang="en-US" sz="1800" b="0" i="0" u="none" strike="noStrike" kern="1200" cap="none" dirty="0" smtClean="0">
                <a:solidFill>
                  <a:srgbClr val="0F253E"/>
                </a:solidFill>
                <a:effectLst/>
                <a:latin typeface="Asap" panose="020B0604020202020204" charset="0"/>
                <a:ea typeface="Times New Roman" panose="02020603050405020304" pitchFamily="18" charset="0"/>
                <a:cs typeface="Times New Roman" panose="02020603050405020304" pitchFamily="18" charset="0"/>
                <a:sym typeface="Arial"/>
              </a:defRPr>
            </a:lvl3pPr>
            <a:lvl4pPr marL="347472" marR="0" indent="-347472" algn="l" rtl="0" eaLnBrk="1" latinLnBrk="0" hangingPunct="1">
              <a:lnSpc>
                <a:spcPct val="150000"/>
              </a:lnSpc>
              <a:spcBef>
                <a:spcPts val="0"/>
              </a:spcBef>
              <a:buClr>
                <a:srgbClr val="000000"/>
              </a:buClr>
              <a:buFont typeface="Arial" panose="020B0604020202020204" pitchFamily="34" charset="0"/>
              <a:buChar char="•"/>
              <a:defRPr lang="en-US" sz="1800" b="0" i="0" u="none" strike="noStrike" kern="1200" cap="none" dirty="0" smtClean="0">
                <a:solidFill>
                  <a:srgbClr val="0F253E"/>
                </a:solidFill>
                <a:effectLst/>
                <a:latin typeface="Asap" panose="020B0604020202020204" charset="0"/>
                <a:ea typeface="Times New Roman" panose="02020603050405020304" pitchFamily="18" charset="0"/>
                <a:cs typeface="Times New Roman" panose="02020603050405020304" pitchFamily="18" charset="0"/>
                <a:sym typeface="Arial"/>
              </a:defRPr>
            </a:lvl4pPr>
            <a:lvl5pPr marL="347472" marR="0" indent="-347472" algn="l" rtl="0" eaLnBrk="1" latinLnBrk="0" hangingPunct="1">
              <a:lnSpc>
                <a:spcPct val="150000"/>
              </a:lnSpc>
              <a:spcBef>
                <a:spcPts val="0"/>
              </a:spcBef>
              <a:buClr>
                <a:srgbClr val="000000"/>
              </a:buClr>
              <a:buFont typeface="Arial" panose="020B0604020202020204" pitchFamily="34" charset="0"/>
              <a:buChar char="•"/>
              <a:defRPr lang="en-US" sz="1800" b="0" i="0" u="none" strike="noStrike" kern="1200" cap="none" dirty="0">
                <a:solidFill>
                  <a:srgbClr val="0F253E"/>
                </a:solidFill>
                <a:effectLst/>
                <a:latin typeface="Asap" panose="020B0604020202020204" charset="0"/>
                <a:ea typeface="Times New Roman" panose="02020603050405020304" pitchFamily="18" charset="0"/>
                <a:cs typeface="Times New Roman" panose="02020603050405020304" pitchFamily="18" charset="0"/>
                <a:sym typeface="Arial"/>
              </a:defRPr>
            </a:lvl5pPr>
          </a:lstStyle>
          <a:p>
            <a:pPr lvl="0"/>
            <a:r>
              <a:rPr lang="en-US" dirty="0"/>
              <a:t>Click to edit Master text styles</a:t>
            </a:r>
          </a:p>
          <a:p>
            <a:pPr lvl="3"/>
            <a:r>
              <a:rPr lang="en-US" dirty="0"/>
              <a:t>Second level</a:t>
            </a:r>
          </a:p>
          <a:p>
            <a:pPr lvl="4"/>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749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9"/>
        <p:cNvGrpSpPr/>
        <p:nvPr/>
      </p:nvGrpSpPr>
      <p:grpSpPr>
        <a:xfrm>
          <a:off x="0" y="0"/>
          <a:ext cx="0" cy="0"/>
          <a:chOff x="0" y="0"/>
          <a:chExt cx="0" cy="0"/>
        </a:xfrm>
      </p:grpSpPr>
      <p:grpSp>
        <p:nvGrpSpPr>
          <p:cNvPr id="310" name="Google Shape;310;p31"/>
          <p:cNvGrpSpPr/>
          <p:nvPr/>
        </p:nvGrpSpPr>
        <p:grpSpPr>
          <a:xfrm>
            <a:off x="-2433151" y="-2560200"/>
            <a:ext cx="13598300" cy="10147350"/>
            <a:chOff x="-2433151" y="-2560200"/>
            <a:chExt cx="13598300" cy="10147350"/>
          </a:xfrm>
        </p:grpSpPr>
        <p:sp>
          <p:nvSpPr>
            <p:cNvPr id="311" name="Google Shape;311;p31"/>
            <p:cNvSpPr/>
            <p:nvPr/>
          </p:nvSpPr>
          <p:spPr>
            <a:xfrm rot="-2700000">
              <a:off x="-1979137" y="617264"/>
              <a:ext cx="2192172" cy="2192172"/>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rot="-2700000">
              <a:off x="-480637" y="4940964"/>
              <a:ext cx="2192172" cy="2192172"/>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2700000">
              <a:off x="8518963" y="2269014"/>
              <a:ext cx="2192172" cy="2192172"/>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2700000">
              <a:off x="5133488" y="-2106186"/>
              <a:ext cx="2192172" cy="219217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lt1"/>
        </a:solidFill>
        <a:effectLst/>
      </p:bgPr>
    </p:bg>
    <p:spTree>
      <p:nvGrpSpPr>
        <p:cNvPr id="1" name="Shape 322"/>
        <p:cNvGrpSpPr/>
        <p:nvPr/>
      </p:nvGrpSpPr>
      <p:grpSpPr>
        <a:xfrm>
          <a:off x="0" y="0"/>
          <a:ext cx="0" cy="0"/>
          <a:chOff x="0" y="0"/>
          <a:chExt cx="0" cy="0"/>
        </a:xfrm>
      </p:grpSpPr>
      <p:grpSp>
        <p:nvGrpSpPr>
          <p:cNvPr id="323" name="Google Shape;323;p33"/>
          <p:cNvGrpSpPr/>
          <p:nvPr/>
        </p:nvGrpSpPr>
        <p:grpSpPr>
          <a:xfrm>
            <a:off x="-2484577" y="-2104200"/>
            <a:ext cx="12855001" cy="11050900"/>
            <a:chOff x="-2484577" y="-2104200"/>
            <a:chExt cx="12855001" cy="11050900"/>
          </a:xfrm>
        </p:grpSpPr>
        <p:sp>
          <p:nvSpPr>
            <p:cNvPr id="324" name="Google Shape;324;p3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rot="-2700000">
              <a:off x="8230736" y="717437"/>
              <a:ext cx="1772575" cy="1772575"/>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27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1pPr>
            <a:lvl2pPr lvl="1"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2pPr>
            <a:lvl3pPr lvl="2"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3pPr>
            <a:lvl4pPr lvl="3"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4pPr>
            <a:lvl5pPr lvl="4"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5pPr>
            <a:lvl6pPr lvl="5"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6pPr>
            <a:lvl7pPr lvl="6"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7pPr>
            <a:lvl8pPr lvl="7"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8pPr>
            <a:lvl9pPr lvl="8"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9pPr>
          </a:lstStyle>
          <a:p>
            <a:endParaRPr/>
          </a:p>
        </p:txBody>
      </p:sp>
      <p:sp>
        <p:nvSpPr>
          <p:cNvPr id="2" name="Google Shape;47;p6">
            <a:extLst>
              <a:ext uri="{FF2B5EF4-FFF2-40B4-BE49-F238E27FC236}">
                <a16:creationId xmlns:a16="http://schemas.microsoft.com/office/drawing/2014/main" id="{43794137-15C7-0529-D7FD-2DB28963D685}"/>
              </a:ext>
            </a:extLst>
          </p:cNvPr>
          <p:cNvSpPr/>
          <p:nvPr userDrawn="1"/>
        </p:nvSpPr>
        <p:spPr>
          <a:xfrm rot="18900000">
            <a:off x="8179864" y="-210275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8;p6">
            <a:extLst>
              <a:ext uri="{FF2B5EF4-FFF2-40B4-BE49-F238E27FC236}">
                <a16:creationId xmlns:a16="http://schemas.microsoft.com/office/drawing/2014/main" id="{7E42F9D6-18CF-8DF4-DEBF-476EEAF39033}"/>
              </a:ext>
            </a:extLst>
          </p:cNvPr>
          <p:cNvSpPr/>
          <p:nvPr userDrawn="1"/>
        </p:nvSpPr>
        <p:spPr>
          <a:xfrm rot="18900000">
            <a:off x="-3206311" y="119680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9;p6">
            <a:extLst>
              <a:ext uri="{FF2B5EF4-FFF2-40B4-BE49-F238E27FC236}">
                <a16:creationId xmlns:a16="http://schemas.microsoft.com/office/drawing/2014/main" id="{BDE27663-FC20-E2D8-7D77-5D3981B4502A}"/>
              </a:ext>
            </a:extLst>
          </p:cNvPr>
          <p:cNvSpPr/>
          <p:nvPr userDrawn="1"/>
        </p:nvSpPr>
        <p:spPr>
          <a:xfrm rot="18900000">
            <a:off x="-2143611" y="421487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D6EE829B-DE45-A3EA-73E4-986855570F9F}"/>
              </a:ext>
            </a:extLst>
          </p:cNvPr>
          <p:cNvSpPr txBox="1"/>
          <p:nvPr userDrawn="1"/>
        </p:nvSpPr>
        <p:spPr>
          <a:xfrm>
            <a:off x="8423999" y="4720788"/>
            <a:ext cx="447385" cy="307777"/>
          </a:xfrm>
          <a:prstGeom prst="rect">
            <a:avLst/>
          </a:prstGeom>
          <a:noFill/>
        </p:spPr>
        <p:txBody>
          <a:bodyPr wrap="square" rtlCol="0">
            <a:spAutoFit/>
          </a:bodyPr>
          <a:lstStyle/>
          <a:p>
            <a:fld id="{D7BBA6CD-879A-4CFA-8F00-90655E436687}" type="slidenum">
              <a:rPr lang="en-US" smtClean="0"/>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59" r:id="rId4"/>
    <p:sldLayoutId id="2147483662" r:id="rId5"/>
    <p:sldLayoutId id="2147483680" r:id="rId6"/>
    <p:sldLayoutId id="2147483677" r:id="rId7"/>
    <p:sldLayoutId id="214748367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9" name="Google Shape;339;p37"/>
          <p:cNvSpPr txBox="1">
            <a:spLocks noGrp="1"/>
          </p:cNvSpPr>
          <p:nvPr>
            <p:ph type="ctrTitle"/>
          </p:nvPr>
        </p:nvSpPr>
        <p:spPr>
          <a:xfrm>
            <a:off x="-44416" y="1359163"/>
            <a:ext cx="9438723" cy="25705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b="1" dirty="0"/>
              <a:t>FCAI Website </a:t>
            </a:r>
            <a:br>
              <a:rPr lang="en" b="1" dirty="0"/>
            </a:br>
            <a:r>
              <a:rPr lang="en" sz="4000" b="1" dirty="0"/>
              <a:t>(Student’s Section)</a:t>
            </a:r>
            <a:r>
              <a:rPr lang="en" dirty="0"/>
              <a:t/>
            </a:r>
            <a:br>
              <a:rPr lang="en" dirty="0"/>
            </a:br>
            <a:r>
              <a:rPr lang="en" sz="4000" dirty="0"/>
              <a:t>Graduation Project 2023</a:t>
            </a:r>
            <a:endParaRPr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1000"/>
                                        <p:tgtEl>
                                          <p:spTgt spid="339"/>
                                        </p:tgtEl>
                                      </p:cBhvr>
                                    </p:animEffect>
                                    <p:anim calcmode="lin" valueType="num">
                                      <p:cBhvr>
                                        <p:cTn id="8" dur="1000" fill="hold"/>
                                        <p:tgtEl>
                                          <p:spTgt spid="339"/>
                                        </p:tgtEl>
                                        <p:attrNameLst>
                                          <p:attrName>ppt_x</p:attrName>
                                        </p:attrNameLst>
                                      </p:cBhvr>
                                      <p:tavLst>
                                        <p:tav tm="0">
                                          <p:val>
                                            <p:strVal val="#ppt_x"/>
                                          </p:val>
                                        </p:tav>
                                        <p:tav tm="100000">
                                          <p:val>
                                            <p:strVal val="#ppt_x"/>
                                          </p:val>
                                        </p:tav>
                                      </p:tavLst>
                                    </p:anim>
                                    <p:anim calcmode="lin" valueType="num">
                                      <p:cBhvr>
                                        <p:cTn id="9"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1671" name="Google Shape;1671;p71"/>
          <p:cNvSpPr txBox="1">
            <a:spLocks noGrp="1"/>
          </p:cNvSpPr>
          <p:nvPr>
            <p:ph type="title"/>
          </p:nvPr>
        </p:nvSpPr>
        <p:spPr>
          <a:xfrm>
            <a:off x="731520" y="350325"/>
            <a:ext cx="7752080" cy="4678875"/>
          </a:xfrm>
          <a:prstGeom prst="rect">
            <a:avLst/>
          </a:prstGeom>
        </p:spPr>
        <p:txBody>
          <a:bodyPr spcFirstLastPara="1" wrap="square" lIns="91425" tIns="91425" rIns="91425" bIns="91425" anchor="t" anchorCtr="0">
            <a:noAutofit/>
          </a:bodyPr>
          <a:lstStyle/>
          <a:p>
            <a:pPr algn="l"/>
            <a:r>
              <a:rPr lang="en-US" sz="1800" dirty="0"/>
              <a:t/>
            </a:r>
            <a:br>
              <a:rPr lang="en-US" sz="1800" dirty="0"/>
            </a:br>
            <a:r>
              <a:rPr lang="en-US" sz="1800" dirty="0"/>
              <a:t/>
            </a:r>
            <a:br>
              <a:rPr lang="en-US" sz="1800" dirty="0"/>
            </a:br>
            <a:endParaRPr sz="1800" b="1" dirty="0"/>
          </a:p>
        </p:txBody>
      </p:sp>
      <p:sp>
        <p:nvSpPr>
          <p:cNvPr id="9" name="TextBox 8">
            <a:extLst>
              <a:ext uri="{FF2B5EF4-FFF2-40B4-BE49-F238E27FC236}">
                <a16:creationId xmlns:a16="http://schemas.microsoft.com/office/drawing/2014/main" id="{9DAC07D4-519D-0684-3BB7-2F4332126941}"/>
              </a:ext>
            </a:extLst>
          </p:cNvPr>
          <p:cNvSpPr txBox="1"/>
          <p:nvPr/>
        </p:nvSpPr>
        <p:spPr>
          <a:xfrm>
            <a:off x="822960" y="1005961"/>
            <a:ext cx="7863840" cy="3682418"/>
          </a:xfrm>
          <a:prstGeom prst="rect">
            <a:avLst/>
          </a:prstGeom>
          <a:noFill/>
        </p:spPr>
        <p:txBody>
          <a:bodyPr wrap="square">
            <a:spAutoFit/>
          </a:bodyPr>
          <a:lstStyle/>
          <a:p>
            <a:pPr marL="0" marR="0" indent="0" rtl="0" eaLnBrk="1" latinLnBrk="0" hangingPunct="1">
              <a:spcBef>
                <a:spcPts val="0"/>
              </a:spcBef>
              <a:spcAft>
                <a:spcPts val="300"/>
              </a:spcAft>
            </a:pPr>
            <a:r>
              <a:rPr lang="en-US" sz="1800" b="1" kern="1200" dirty="0">
                <a:solidFill>
                  <a:schemeClr val="accent1"/>
                </a:solidFill>
                <a:effectLst/>
                <a:latin typeface="Asap" panose="020B0604020202020204" charset="0"/>
                <a:ea typeface="Times New Roman" panose="02020603050405020304" pitchFamily="18" charset="0"/>
                <a:cs typeface="Times New Roman" panose="02020603050405020304" pitchFamily="18" charset="0"/>
              </a:rPr>
              <a:t>Iterative </a:t>
            </a:r>
            <a:r>
              <a:rPr lang="en-US" sz="1800" b="1" kern="1200" dirty="0" smtClean="0">
                <a:solidFill>
                  <a:schemeClr val="accent1"/>
                </a:solidFill>
                <a:effectLst/>
                <a:latin typeface="Asap" panose="020B0604020202020204" charset="0"/>
                <a:ea typeface="Times New Roman" panose="02020603050405020304" pitchFamily="18" charset="0"/>
                <a:cs typeface="Times New Roman" panose="02020603050405020304" pitchFamily="18" charset="0"/>
              </a:rPr>
              <a:t>Waterfall Methodology </a:t>
            </a:r>
            <a:endParaRPr lang="en-US" sz="1800" dirty="0">
              <a:solidFill>
                <a:schemeClr val="accent1"/>
              </a:solidFill>
              <a:effectLst/>
              <a:latin typeface="Asap" panose="020B0604020202020204" charset="0"/>
            </a:endParaRPr>
          </a:p>
          <a:p>
            <a:pPr marL="0" marR="0" indent="0" rtl="0" eaLnBrk="1" latinLnBrk="0" hangingPunct="1">
              <a:lnSpc>
                <a:spcPct val="150000"/>
              </a:lnSpc>
              <a:spcBef>
                <a:spcPts val="0"/>
              </a:spcBef>
              <a:spcAft>
                <a:spcPts val="300"/>
              </a:spcAft>
            </a:pPr>
            <a:r>
              <a:rPr lang="en-US" sz="1800" kern="1200" dirty="0">
                <a:solidFill>
                  <a:srgbClr val="0F253E"/>
                </a:solidFill>
                <a:latin typeface="Asap" panose="020B0604020202020204" charset="0"/>
                <a:ea typeface="Times New Roman" panose="02020603050405020304" pitchFamily="18" charset="0"/>
                <a:cs typeface="Times New Roman" panose="02020603050405020304" pitchFamily="18" charset="0"/>
              </a:rPr>
              <a:t>B</a:t>
            </a:r>
            <a:r>
              <a:rPr lang="en-US" sz="1800" b="0" kern="1200" dirty="0">
                <a:solidFill>
                  <a:srgbClr val="0F253E"/>
                </a:solidFill>
                <a:effectLst/>
                <a:latin typeface="Asap" panose="020B0604020202020204" charset="0"/>
                <a:ea typeface="Times New Roman" panose="02020603050405020304" pitchFamily="18" charset="0"/>
                <a:cs typeface="Times New Roman" panose="02020603050405020304" pitchFamily="18" charset="0"/>
              </a:rPr>
              <a:t>ecause:</a:t>
            </a:r>
            <a:endParaRPr lang="en-US" sz="1800" dirty="0">
              <a:effectLst/>
              <a:latin typeface="Asap" panose="020B0604020202020204" charset="0"/>
            </a:endParaRPr>
          </a:p>
          <a:p>
            <a:pPr marL="347472" marR="0" indent="-347472" rtl="0" eaLnBrk="1" latinLnBrk="0" hangingPunct="1">
              <a:lnSpc>
                <a:spcPct val="150000"/>
              </a:lnSpc>
              <a:spcBef>
                <a:spcPts val="0"/>
              </a:spcBef>
              <a:spcAft>
                <a:spcPts val="0"/>
              </a:spcAft>
              <a:buFont typeface="Arial" panose="020B0604020202020204" pitchFamily="34" charset="0"/>
              <a:buChar char="•"/>
            </a:pPr>
            <a:r>
              <a:rPr lang="en-US" sz="1800" b="0" kern="1200" dirty="0">
                <a:solidFill>
                  <a:srgbClr val="0F253E"/>
                </a:solidFill>
                <a:effectLst/>
                <a:latin typeface="Asap" panose="020B0604020202020204" charset="0"/>
                <a:ea typeface="Times New Roman" panose="02020603050405020304" pitchFamily="18" charset="0"/>
                <a:cs typeface="Times New Roman" panose="02020603050405020304" pitchFamily="18" charset="0"/>
              </a:rPr>
              <a:t>The end goal of our project is clearly defined, and isn’t going to change.</a:t>
            </a:r>
            <a:endParaRPr lang="en-US" sz="1800" dirty="0">
              <a:effectLst/>
              <a:latin typeface="Asap" panose="020B0604020202020204" charset="0"/>
            </a:endParaRPr>
          </a:p>
          <a:p>
            <a:pPr marL="347472" marR="0" indent="-347472" rtl="0" eaLnBrk="1" latinLnBrk="0" hangingPunct="1">
              <a:lnSpc>
                <a:spcPct val="150000"/>
              </a:lnSpc>
              <a:spcBef>
                <a:spcPts val="0"/>
              </a:spcBef>
              <a:spcAft>
                <a:spcPts val="0"/>
              </a:spcAft>
              <a:buFont typeface="Arial" panose="020B0604020202020204" pitchFamily="34" charset="0"/>
              <a:buChar char="•"/>
            </a:pPr>
            <a:r>
              <a:rPr lang="en-US" sz="1800" b="0" kern="1200" dirty="0">
                <a:solidFill>
                  <a:srgbClr val="0F253E"/>
                </a:solidFill>
                <a:effectLst/>
                <a:latin typeface="Asap" panose="020B0604020202020204" charset="0"/>
                <a:ea typeface="Times New Roman" panose="02020603050405020304" pitchFamily="18" charset="0"/>
                <a:cs typeface="Times New Roman" panose="02020603050405020304" pitchFamily="18" charset="0"/>
              </a:rPr>
              <a:t>The stakeholders know exactly what they want (and it isn’t going to change).</a:t>
            </a:r>
            <a:endParaRPr lang="en-US" sz="1800" dirty="0">
              <a:effectLst/>
              <a:latin typeface="Asap" panose="020B0604020202020204" charset="0"/>
            </a:endParaRPr>
          </a:p>
          <a:p>
            <a:pPr marL="347472" marR="0" indent="-347472" rtl="0" eaLnBrk="1" latinLnBrk="0" hangingPunct="1">
              <a:lnSpc>
                <a:spcPct val="150000"/>
              </a:lnSpc>
              <a:spcBef>
                <a:spcPts val="0"/>
              </a:spcBef>
              <a:spcAft>
                <a:spcPts val="0"/>
              </a:spcAft>
              <a:buFont typeface="Arial" panose="020B0604020202020204" pitchFamily="34" charset="0"/>
              <a:buChar char="•"/>
            </a:pPr>
            <a:r>
              <a:rPr lang="en-US" sz="1800" b="0" kern="1200" dirty="0">
                <a:solidFill>
                  <a:srgbClr val="0F253E"/>
                </a:solidFill>
                <a:effectLst/>
                <a:latin typeface="Asap" panose="020B0604020202020204" charset="0"/>
                <a:ea typeface="Times New Roman" panose="02020603050405020304" pitchFamily="18" charset="0"/>
                <a:cs typeface="Times New Roman" panose="02020603050405020304" pitchFamily="18" charset="0"/>
              </a:rPr>
              <a:t>The project is consistent and predictable (i.e., isn’t going to change).</a:t>
            </a:r>
            <a:endParaRPr lang="en-US" sz="1800" dirty="0">
              <a:effectLst/>
              <a:latin typeface="Asap" panose="020B0604020202020204" charset="0"/>
            </a:endParaRPr>
          </a:p>
          <a:p>
            <a:pPr marL="347472" marR="0" indent="-347472" rtl="0" eaLnBrk="1" latinLnBrk="0" hangingPunct="1">
              <a:lnSpc>
                <a:spcPct val="150000"/>
              </a:lnSpc>
              <a:spcBef>
                <a:spcPts val="0"/>
              </a:spcBef>
              <a:spcAft>
                <a:spcPts val="300"/>
              </a:spcAft>
              <a:buFont typeface="Arial" panose="020B0604020202020204" pitchFamily="34" charset="0"/>
              <a:buChar char="•"/>
            </a:pPr>
            <a:r>
              <a:rPr lang="en-US" sz="1800" b="0" kern="1200" dirty="0">
                <a:solidFill>
                  <a:srgbClr val="0F253E"/>
                </a:solidFill>
                <a:effectLst/>
                <a:latin typeface="Asap" panose="020B0604020202020204" charset="0"/>
                <a:ea typeface="Times New Roman" panose="02020603050405020304" pitchFamily="18" charset="0"/>
                <a:cs typeface="Times New Roman" panose="02020603050405020304" pitchFamily="18" charset="0"/>
              </a:rPr>
              <a:t>We are working in a regulated industry that needs extensive project tracking or documentation.</a:t>
            </a:r>
            <a:endParaRPr lang="en-US" sz="1800" dirty="0">
              <a:effectLst/>
              <a:latin typeface="Asap" panose="020B0604020202020204" charset="0"/>
            </a:endParaRPr>
          </a:p>
          <a:p>
            <a:pPr>
              <a:lnSpc>
                <a:spcPct val="150000"/>
              </a:lnSpc>
            </a:pPr>
            <a:endParaRPr lang="en-GB" sz="1400" dirty="0">
              <a:solidFill>
                <a:schemeClr val="accent6"/>
              </a:solidFill>
              <a:latin typeface="Abadi (Body)"/>
            </a:endParaRPr>
          </a:p>
        </p:txBody>
      </p:sp>
      <p:sp>
        <p:nvSpPr>
          <p:cNvPr id="2" name="Google Shape;392;p41">
            <a:extLst>
              <a:ext uri="{FF2B5EF4-FFF2-40B4-BE49-F238E27FC236}">
                <a16:creationId xmlns:a16="http://schemas.microsoft.com/office/drawing/2014/main" id="{3B452127-2495-7C7C-A222-A68043804543}"/>
              </a:ext>
            </a:extLst>
          </p:cNvPr>
          <p:cNvSpPr txBox="1">
            <a:spLocks/>
          </p:cNvSpPr>
          <p:nvPr/>
        </p:nvSpPr>
        <p:spPr>
          <a:xfrm>
            <a:off x="822960" y="350325"/>
            <a:ext cx="7680960" cy="51736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rgbClr val="353738"/>
                </a:solidFill>
                <a:latin typeface="Asap" panose="020B0604020202020204" charset="0"/>
              </a:rPr>
              <a:t>Methodology</a:t>
            </a:r>
            <a:endParaRPr lang="en-US" sz="3200" b="1" dirty="0">
              <a:latin typeface="Asap" panose="020B0604020202020204" charset="0"/>
            </a:endParaRPr>
          </a:p>
        </p:txBody>
      </p:sp>
    </p:spTree>
    <p:extLst>
      <p:ext uri="{BB962C8B-B14F-4D97-AF65-F5344CB8AC3E}">
        <p14:creationId xmlns:p14="http://schemas.microsoft.com/office/powerpoint/2010/main" val="3659695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9" name="TextBox 8">
            <a:extLst>
              <a:ext uri="{FF2B5EF4-FFF2-40B4-BE49-F238E27FC236}">
                <a16:creationId xmlns:a16="http://schemas.microsoft.com/office/drawing/2014/main" id="{9DAC07D4-519D-0684-3BB7-2F4332126941}"/>
              </a:ext>
            </a:extLst>
          </p:cNvPr>
          <p:cNvSpPr txBox="1"/>
          <p:nvPr/>
        </p:nvSpPr>
        <p:spPr>
          <a:xfrm>
            <a:off x="851592" y="1004835"/>
            <a:ext cx="7411340" cy="2151230"/>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F253E"/>
                </a:solidFill>
                <a:effectLst/>
                <a:uLnTx/>
                <a:uFillTx/>
                <a:latin typeface="Asap" panose="020B0604020202020204" charset="0"/>
                <a:ea typeface="+mn-ea"/>
                <a:cs typeface="+mn-cs"/>
              </a:rPr>
              <a:t>Angular Framework (for developing the front-end).</a:t>
            </a:r>
          </a:p>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F253E"/>
              </a:solidFill>
              <a:effectLst/>
              <a:uLnTx/>
              <a:uFillTx/>
              <a:latin typeface="Asap" panose="020B0604020202020204" charset="0"/>
              <a:ea typeface="+mn-ea"/>
              <a:cs typeface="+mn-cs"/>
            </a:endParaRPr>
          </a:p>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F253E"/>
                </a:solidFill>
                <a:effectLst/>
                <a:uLnTx/>
                <a:uFillTx/>
                <a:latin typeface="Asap" panose="020B0604020202020204" charset="0"/>
                <a:ea typeface="+mn-ea"/>
                <a:cs typeface="+mn-cs"/>
              </a:rPr>
              <a:t>Laravel Framework (for developing the back-end).</a:t>
            </a:r>
          </a:p>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F253E"/>
              </a:solidFill>
              <a:effectLst/>
              <a:uLnTx/>
              <a:uFillTx/>
              <a:latin typeface="Asap" panose="020B0604020202020204" charset="0"/>
              <a:ea typeface="+mn-ea"/>
              <a:cs typeface="+mn-cs"/>
            </a:endParaRPr>
          </a:p>
          <a:p>
            <a:pPr marL="228600" marR="0" lvl="0" indent="-2286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0F253E"/>
                </a:solidFill>
                <a:effectLst/>
                <a:uLnTx/>
                <a:uFillTx/>
                <a:latin typeface="Asap" panose="020B0604020202020204" charset="0"/>
                <a:ea typeface="+mn-ea"/>
                <a:cs typeface="+mn-cs"/>
              </a:rPr>
              <a:t>MySQl</a:t>
            </a:r>
            <a:r>
              <a:rPr kumimoji="0" lang="en-US" sz="1800" b="0" i="0" u="none" strike="noStrike" kern="1200" cap="none" spc="0" normalizeH="0" baseline="0" noProof="0" dirty="0">
                <a:ln>
                  <a:noFill/>
                </a:ln>
                <a:solidFill>
                  <a:srgbClr val="0F253E"/>
                </a:solidFill>
                <a:effectLst/>
                <a:uLnTx/>
                <a:uFillTx/>
                <a:latin typeface="Asap" panose="020B0604020202020204" charset="0"/>
                <a:ea typeface="+mn-ea"/>
                <a:cs typeface="+mn-cs"/>
              </a:rPr>
              <a:t> Database.</a:t>
            </a:r>
          </a:p>
          <a:p>
            <a:pPr>
              <a:lnSpc>
                <a:spcPct val="150000"/>
              </a:lnSpc>
            </a:pPr>
            <a:endParaRPr lang="en-GB" sz="1400" dirty="0">
              <a:solidFill>
                <a:schemeClr val="accent6"/>
              </a:solidFill>
              <a:latin typeface="Abadi (Body)"/>
            </a:endParaRPr>
          </a:p>
        </p:txBody>
      </p:sp>
      <p:sp>
        <p:nvSpPr>
          <p:cNvPr id="2" name="Google Shape;392;p41">
            <a:extLst>
              <a:ext uri="{FF2B5EF4-FFF2-40B4-BE49-F238E27FC236}">
                <a16:creationId xmlns:a16="http://schemas.microsoft.com/office/drawing/2014/main" id="{8308FDBF-27B9-0394-EB08-897E6B299913}"/>
              </a:ext>
            </a:extLst>
          </p:cNvPr>
          <p:cNvSpPr txBox="1">
            <a:spLocks/>
          </p:cNvSpPr>
          <p:nvPr/>
        </p:nvSpPr>
        <p:spPr>
          <a:xfrm>
            <a:off x="851592" y="247304"/>
            <a:ext cx="7752080" cy="63510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rgbClr val="353738"/>
                </a:solidFill>
                <a:latin typeface="Asap" panose="020B0604020202020204" charset="0"/>
              </a:rPr>
              <a:t>Technologies</a:t>
            </a:r>
            <a:endParaRPr lang="en-US" sz="3200" b="1" dirty="0">
              <a:latin typeface="Asap" panose="020B0604020202020204" charset="0"/>
            </a:endParaRPr>
          </a:p>
        </p:txBody>
      </p:sp>
    </p:spTree>
    <p:extLst>
      <p:ext uri="{BB962C8B-B14F-4D97-AF65-F5344CB8AC3E}">
        <p14:creationId xmlns:p14="http://schemas.microsoft.com/office/powerpoint/2010/main" val="1680379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pic>
        <p:nvPicPr>
          <p:cNvPr id="11" name="Picture 10" descr="Graphical user interface&#10;&#10;Description automatically generated">
            <a:extLst>
              <a:ext uri="{FF2B5EF4-FFF2-40B4-BE49-F238E27FC236}">
                <a16:creationId xmlns:a16="http://schemas.microsoft.com/office/drawing/2014/main" id="{61F551E1-76EC-E307-87E5-B4281EC90A19}"/>
              </a:ext>
            </a:extLst>
          </p:cNvPr>
          <p:cNvPicPr>
            <a:picLocks noChangeAspect="1"/>
          </p:cNvPicPr>
          <p:nvPr/>
        </p:nvPicPr>
        <p:blipFill>
          <a:blip r:embed="rId3"/>
          <a:stretch>
            <a:fillRect/>
          </a:stretch>
        </p:blipFill>
        <p:spPr>
          <a:xfrm>
            <a:off x="4947449" y="2030386"/>
            <a:ext cx="3379041" cy="2601754"/>
          </a:xfrm>
          <a:prstGeom prst="rect">
            <a:avLst/>
          </a:prstGeom>
        </p:spPr>
      </p:pic>
      <p:pic>
        <p:nvPicPr>
          <p:cNvPr id="13" name="Picture 12" descr="Graphical user interface, application, Teams&#10;&#10;Description automatically generated">
            <a:extLst>
              <a:ext uri="{FF2B5EF4-FFF2-40B4-BE49-F238E27FC236}">
                <a16:creationId xmlns:a16="http://schemas.microsoft.com/office/drawing/2014/main" id="{6CA97E05-B5D5-B383-966C-DE6CC010DD92}"/>
              </a:ext>
            </a:extLst>
          </p:cNvPr>
          <p:cNvPicPr>
            <a:picLocks noChangeAspect="1"/>
          </p:cNvPicPr>
          <p:nvPr/>
        </p:nvPicPr>
        <p:blipFill>
          <a:blip r:embed="rId4"/>
          <a:stretch>
            <a:fillRect/>
          </a:stretch>
        </p:blipFill>
        <p:spPr>
          <a:xfrm>
            <a:off x="4947449" y="416957"/>
            <a:ext cx="3379041" cy="1648424"/>
          </a:xfrm>
          <a:prstGeom prst="rect">
            <a:avLst/>
          </a:prstGeom>
        </p:spPr>
      </p:pic>
      <p:sp>
        <p:nvSpPr>
          <p:cNvPr id="1671" name="Google Shape;1671;p71"/>
          <p:cNvSpPr txBox="1">
            <a:spLocks noGrp="1"/>
          </p:cNvSpPr>
          <p:nvPr>
            <p:ph type="title"/>
          </p:nvPr>
        </p:nvSpPr>
        <p:spPr>
          <a:xfrm>
            <a:off x="936812" y="786697"/>
            <a:ext cx="7546788" cy="4242503"/>
          </a:xfrm>
          <a:prstGeom prst="rect">
            <a:avLst/>
          </a:prstGeom>
        </p:spPr>
        <p:txBody>
          <a:bodyPr spcFirstLastPara="1" wrap="square" lIns="91425" tIns="91425" rIns="91425" bIns="91425" anchor="t" anchorCtr="0">
            <a:noAutofit/>
          </a:bodyPr>
          <a:lstStyle/>
          <a:p>
            <a:pPr algn="l"/>
            <a:r>
              <a:rPr lang="en-US" sz="1800" dirty="0"/>
              <a:t/>
            </a:r>
            <a:br>
              <a:rPr lang="en-US" sz="1800" dirty="0"/>
            </a:br>
            <a:r>
              <a:rPr lang="en-US" sz="1800" dirty="0"/>
              <a:t/>
            </a:r>
            <a:br>
              <a:rPr lang="en-US" sz="1800" dirty="0"/>
            </a:br>
            <a:endParaRPr sz="1800" b="1" dirty="0"/>
          </a:p>
        </p:txBody>
      </p:sp>
      <p:sp>
        <p:nvSpPr>
          <p:cNvPr id="9" name="TextBox 8">
            <a:extLst>
              <a:ext uri="{FF2B5EF4-FFF2-40B4-BE49-F238E27FC236}">
                <a16:creationId xmlns:a16="http://schemas.microsoft.com/office/drawing/2014/main" id="{9DAC07D4-519D-0684-3BB7-2F4332126941}"/>
              </a:ext>
            </a:extLst>
          </p:cNvPr>
          <p:cNvSpPr txBox="1"/>
          <p:nvPr/>
        </p:nvSpPr>
        <p:spPr>
          <a:xfrm>
            <a:off x="834166" y="921668"/>
            <a:ext cx="4725597" cy="3705502"/>
          </a:xfrm>
          <a:prstGeom prst="rect">
            <a:avLst/>
          </a:prstGeom>
          <a:noFill/>
        </p:spPr>
        <p:txBody>
          <a:bodyPr wrap="square">
            <a:spAutoFit/>
          </a:bodyPr>
          <a:lstStyle/>
          <a:p>
            <a:pPr marL="0" indent="0">
              <a:lnSpc>
                <a:spcPct val="150000"/>
              </a:lnSpc>
              <a:buNone/>
            </a:pPr>
            <a:r>
              <a:rPr lang="en-US" sz="1800" b="1" dirty="0">
                <a:solidFill>
                  <a:schemeClr val="accent1"/>
                </a:solidFill>
                <a:latin typeface="Asap" panose="020B0604020202020204" charset="0"/>
              </a:rPr>
              <a:t>Target Users:</a:t>
            </a:r>
          </a:p>
          <a:p>
            <a:pPr marL="285750" indent="-285750">
              <a:lnSpc>
                <a:spcPct val="150000"/>
              </a:lnSpc>
              <a:buFont typeface="Arial" panose="020B0604020202020204" pitchFamily="34" charset="0"/>
              <a:buChar char="•"/>
            </a:pPr>
            <a:r>
              <a:rPr lang="en-US" sz="1800" dirty="0">
                <a:solidFill>
                  <a:srgbClr val="0F253E"/>
                </a:solidFill>
                <a:latin typeface="Asap" panose="020B0604020202020204" charset="0"/>
              </a:rPr>
              <a:t>FCAI students.</a:t>
            </a:r>
          </a:p>
          <a:p>
            <a:pPr marL="285750" indent="-285750">
              <a:lnSpc>
                <a:spcPct val="150000"/>
              </a:lnSpc>
              <a:buFont typeface="Arial" panose="020B0604020202020204" pitchFamily="34" charset="0"/>
              <a:buChar char="•"/>
            </a:pPr>
            <a:r>
              <a:rPr lang="en-US" sz="1800" dirty="0">
                <a:solidFill>
                  <a:srgbClr val="0F253E"/>
                </a:solidFill>
                <a:latin typeface="Asap" panose="020B0604020202020204" charset="0"/>
              </a:rPr>
              <a:t>Professors and </a:t>
            </a:r>
            <a:r>
              <a:rPr lang="en-US" sz="1800" dirty="0" err="1">
                <a:solidFill>
                  <a:srgbClr val="0F253E"/>
                </a:solidFill>
                <a:latin typeface="Asap" panose="020B0604020202020204" charset="0"/>
              </a:rPr>
              <a:t>TAs.</a:t>
            </a:r>
            <a:endParaRPr lang="en-US" sz="1800" dirty="0">
              <a:solidFill>
                <a:srgbClr val="0F253E"/>
              </a:solidFill>
              <a:latin typeface="Asap" panose="020B0604020202020204" charset="0"/>
            </a:endParaRPr>
          </a:p>
          <a:p>
            <a:pPr marL="285750" indent="-285750">
              <a:lnSpc>
                <a:spcPct val="150000"/>
              </a:lnSpc>
              <a:buFont typeface="Arial" panose="020B0604020202020204" pitchFamily="34" charset="0"/>
              <a:buChar char="•"/>
            </a:pPr>
            <a:r>
              <a:rPr lang="en-US" sz="1800" dirty="0">
                <a:solidFill>
                  <a:srgbClr val="0F253E"/>
                </a:solidFill>
                <a:latin typeface="Asap" panose="020B0604020202020204" charset="0"/>
              </a:rPr>
              <a:t>Student Affairs</a:t>
            </a:r>
            <a:r>
              <a:rPr lang="en-US" sz="1800" dirty="0">
                <a:latin typeface="Asap" panose="020B0604020202020204" charset="0"/>
              </a:rPr>
              <a:t>.</a:t>
            </a:r>
          </a:p>
          <a:p>
            <a:pPr marL="0" indent="0">
              <a:lnSpc>
                <a:spcPct val="150000"/>
              </a:lnSpc>
              <a:buNone/>
            </a:pPr>
            <a:endParaRPr lang="en-US" sz="1800" dirty="0">
              <a:latin typeface="Asap" panose="020B0604020202020204" charset="0"/>
            </a:endParaRPr>
          </a:p>
          <a:p>
            <a:pPr marL="0" indent="0">
              <a:lnSpc>
                <a:spcPct val="150000"/>
              </a:lnSpc>
              <a:buNone/>
            </a:pPr>
            <a:r>
              <a:rPr lang="en-US" sz="1800" b="1" dirty="0">
                <a:solidFill>
                  <a:schemeClr val="accent1"/>
                </a:solidFill>
                <a:latin typeface="Asap" panose="020B0604020202020204" charset="0"/>
              </a:rPr>
              <a:t>Stakeholders:</a:t>
            </a:r>
          </a:p>
          <a:p>
            <a:pPr marL="285750" indent="-285750">
              <a:lnSpc>
                <a:spcPct val="150000"/>
              </a:lnSpc>
              <a:buFont typeface="Arial" panose="020B0604020202020204" pitchFamily="34" charset="0"/>
              <a:buChar char="•"/>
            </a:pPr>
            <a:r>
              <a:rPr lang="en-US" sz="1800" dirty="0">
                <a:solidFill>
                  <a:srgbClr val="0F253E"/>
                </a:solidFill>
                <a:latin typeface="Asap" panose="020B0604020202020204" charset="0"/>
              </a:rPr>
              <a:t>Owners.</a:t>
            </a:r>
          </a:p>
          <a:p>
            <a:pPr marL="285750" indent="-285750">
              <a:lnSpc>
                <a:spcPct val="150000"/>
              </a:lnSpc>
              <a:buFont typeface="Arial" panose="020B0604020202020204" pitchFamily="34" charset="0"/>
              <a:buChar char="•"/>
            </a:pPr>
            <a:r>
              <a:rPr lang="en-US" sz="1800" dirty="0">
                <a:solidFill>
                  <a:srgbClr val="0F253E"/>
                </a:solidFill>
                <a:latin typeface="Asap" panose="020B0604020202020204" charset="0"/>
              </a:rPr>
              <a:t>Project team members</a:t>
            </a:r>
            <a:r>
              <a:rPr lang="en-US" sz="1800" dirty="0">
                <a:latin typeface="Asap" panose="020B0604020202020204" charset="0"/>
              </a:rPr>
              <a:t>.</a:t>
            </a:r>
          </a:p>
          <a:p>
            <a:pPr>
              <a:lnSpc>
                <a:spcPct val="150000"/>
              </a:lnSpc>
            </a:pPr>
            <a:r>
              <a:rPr lang="en-GB" sz="1400" dirty="0">
                <a:solidFill>
                  <a:schemeClr val="accent6"/>
                </a:solidFill>
                <a:latin typeface="Abadi (Body)"/>
              </a:rPr>
              <a:t>.</a:t>
            </a:r>
          </a:p>
        </p:txBody>
      </p:sp>
      <p:sp>
        <p:nvSpPr>
          <p:cNvPr id="2" name="Google Shape;392;p41">
            <a:extLst>
              <a:ext uri="{FF2B5EF4-FFF2-40B4-BE49-F238E27FC236}">
                <a16:creationId xmlns:a16="http://schemas.microsoft.com/office/drawing/2014/main" id="{FC2E5768-C7F0-7735-F8AF-86384377428F}"/>
              </a:ext>
            </a:extLst>
          </p:cNvPr>
          <p:cNvSpPr txBox="1">
            <a:spLocks/>
          </p:cNvSpPr>
          <p:nvPr/>
        </p:nvSpPr>
        <p:spPr>
          <a:xfrm>
            <a:off x="834166" y="355095"/>
            <a:ext cx="7752080" cy="4934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rgbClr val="353738"/>
                </a:solidFill>
                <a:latin typeface="Asap" panose="020B0604020202020204" charset="0"/>
              </a:rPr>
              <a:t>Users and Stakeholders</a:t>
            </a:r>
            <a:endParaRPr lang="en-US" sz="3200" b="1" dirty="0">
              <a:latin typeface="Asap" panose="020B0604020202020204" charset="0"/>
            </a:endParaRPr>
          </a:p>
        </p:txBody>
      </p:sp>
    </p:spTree>
    <p:extLst>
      <p:ext uri="{BB962C8B-B14F-4D97-AF65-F5344CB8AC3E}">
        <p14:creationId xmlns:p14="http://schemas.microsoft.com/office/powerpoint/2010/main" val="1822615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11EC0-C6A2-9AEE-BAC1-542CF3563811}"/>
              </a:ext>
            </a:extLst>
          </p:cNvPr>
          <p:cNvSpPr txBox="1"/>
          <p:nvPr/>
        </p:nvSpPr>
        <p:spPr>
          <a:xfrm>
            <a:off x="832907" y="867262"/>
            <a:ext cx="7259070" cy="4536498"/>
          </a:xfrm>
          <a:prstGeom prst="rect">
            <a:avLst/>
          </a:prstGeom>
          <a:noFill/>
        </p:spPr>
        <p:txBody>
          <a:bodyPr wrap="square">
            <a:spAutoFit/>
          </a:bodyPr>
          <a:lstStyle/>
          <a:p>
            <a:pPr marL="0" indent="0">
              <a:lnSpc>
                <a:spcPct val="150000"/>
              </a:lnSpc>
              <a:buNone/>
            </a:pPr>
            <a:r>
              <a:rPr lang="en-US" sz="1800" b="1" dirty="0">
                <a:solidFill>
                  <a:schemeClr val="accent1"/>
                </a:solidFill>
                <a:latin typeface="Asap" panose="020B0604020202020204" charset="0"/>
              </a:rPr>
              <a:t>Strengths</a:t>
            </a:r>
          </a:p>
          <a:p>
            <a:pPr marL="285750" indent="-285750">
              <a:lnSpc>
                <a:spcPct val="150000"/>
              </a:lnSpc>
              <a:buFont typeface="Arial" panose="020B0604020202020204" pitchFamily="34" charset="0"/>
              <a:buChar char="•"/>
            </a:pPr>
            <a:r>
              <a:rPr lang="en-GB" sz="1800" dirty="0">
                <a:solidFill>
                  <a:srgbClr val="0F253E"/>
                </a:solidFill>
                <a:latin typeface="Asap" panose="020B0604020202020204" charset="0"/>
              </a:rPr>
              <a:t>Solving problems in the current e-com by adding some missing features.</a:t>
            </a:r>
            <a:endParaRPr lang="en-US" sz="1800" dirty="0">
              <a:solidFill>
                <a:srgbClr val="0F253E"/>
              </a:solidFill>
              <a:latin typeface="Asap" panose="020B0604020202020204" charset="0"/>
            </a:endParaRPr>
          </a:p>
          <a:p>
            <a:pPr marL="285750" indent="-285750">
              <a:lnSpc>
                <a:spcPct val="150000"/>
              </a:lnSpc>
              <a:buFont typeface="Arial" panose="020B0604020202020204" pitchFamily="34" charset="0"/>
              <a:buChar char="•"/>
            </a:pPr>
            <a:r>
              <a:rPr lang="en-US" sz="1800" dirty="0">
                <a:solidFill>
                  <a:srgbClr val="0F253E"/>
                </a:solidFill>
                <a:latin typeface="Asap" panose="020B0604020202020204" charset="0"/>
              </a:rPr>
              <a:t>This web app will be more interactive than the old </a:t>
            </a:r>
            <a:r>
              <a:rPr lang="en-US" sz="1800" dirty="0">
                <a:solidFill>
                  <a:srgbClr val="0F253E"/>
                </a:solidFill>
                <a:latin typeface="Asap" panose="020B0604020202020204" charset="0"/>
              </a:rPr>
              <a:t>E</a:t>
            </a:r>
            <a:r>
              <a:rPr lang="en-US" sz="1800" dirty="0" smtClean="0">
                <a:solidFill>
                  <a:srgbClr val="0F253E"/>
                </a:solidFill>
                <a:latin typeface="Asap" panose="020B0604020202020204" charset="0"/>
              </a:rPr>
              <a:t>-com</a:t>
            </a:r>
            <a:r>
              <a:rPr lang="en-US" sz="1800" dirty="0" smtClean="0">
                <a:solidFill>
                  <a:srgbClr val="0F253E"/>
                </a:solidFill>
                <a:latin typeface="Asap" panose="020B0604020202020204" charset="0"/>
              </a:rPr>
              <a:t>.</a:t>
            </a:r>
            <a:endParaRPr lang="en-US" sz="1800" dirty="0">
              <a:solidFill>
                <a:srgbClr val="0F253E"/>
              </a:solidFill>
              <a:latin typeface="Asap" panose="020B0604020202020204" charset="0"/>
            </a:endParaRPr>
          </a:p>
          <a:p>
            <a:pPr marL="285750" indent="-285750">
              <a:lnSpc>
                <a:spcPct val="150000"/>
              </a:lnSpc>
              <a:buFont typeface="Arial" panose="020B0604020202020204" pitchFamily="34" charset="0"/>
              <a:buChar char="•"/>
            </a:pPr>
            <a:r>
              <a:rPr lang="en-US" sz="1800" dirty="0">
                <a:solidFill>
                  <a:srgbClr val="0F253E"/>
                </a:solidFill>
                <a:latin typeface="Asap" panose="020B0604020202020204" charset="0"/>
              </a:rPr>
              <a:t>Website interface is familiar to FCAI students, professors and </a:t>
            </a:r>
            <a:r>
              <a:rPr lang="en-US" sz="1800" dirty="0" err="1">
                <a:solidFill>
                  <a:srgbClr val="0F253E"/>
                </a:solidFill>
                <a:latin typeface="Asap" panose="020B0604020202020204" charset="0"/>
              </a:rPr>
              <a:t>TAs.</a:t>
            </a:r>
            <a:endParaRPr lang="en-US" sz="1800" dirty="0">
              <a:solidFill>
                <a:srgbClr val="0F253E"/>
              </a:solidFill>
              <a:latin typeface="Asap" panose="020B0604020202020204" charset="0"/>
            </a:endParaRPr>
          </a:p>
          <a:p>
            <a:pPr marL="285750" indent="-285750">
              <a:lnSpc>
                <a:spcPct val="150000"/>
              </a:lnSpc>
              <a:buFont typeface="Arial" panose="020B0604020202020204" pitchFamily="34" charset="0"/>
              <a:buChar char="•"/>
            </a:pPr>
            <a:r>
              <a:rPr lang="en-US" sz="1800" dirty="0">
                <a:solidFill>
                  <a:srgbClr val="0F253E"/>
                </a:solidFill>
                <a:latin typeface="Asap" panose="020B0604020202020204" charset="0"/>
              </a:rPr>
              <a:t>Website is user-friendly, new students can use it easily without guidance.</a:t>
            </a:r>
          </a:p>
          <a:p>
            <a:pPr>
              <a:lnSpc>
                <a:spcPct val="150000"/>
              </a:lnSpc>
            </a:pPr>
            <a:r>
              <a:rPr lang="en-US" sz="1800" b="1" dirty="0">
                <a:solidFill>
                  <a:schemeClr val="accent1"/>
                </a:solidFill>
                <a:latin typeface="Asap" panose="020B0604020202020204" charset="0"/>
              </a:rPr>
              <a:t>Weaknesses</a:t>
            </a:r>
          </a:p>
          <a:p>
            <a:pPr marL="285750" indent="-285750">
              <a:lnSpc>
                <a:spcPct val="150000"/>
              </a:lnSpc>
              <a:buFont typeface="Arial" panose="020B0604020202020204" pitchFamily="34" charset="0"/>
              <a:buChar char="•"/>
            </a:pPr>
            <a:r>
              <a:rPr lang="en-US" sz="1800" dirty="0">
                <a:solidFill>
                  <a:srgbClr val="0F253E"/>
                </a:solidFill>
                <a:latin typeface="Asap" panose="020B0604020202020204" charset="0"/>
              </a:rPr>
              <a:t>All team members are not familiar with the technologies that will be used.</a:t>
            </a:r>
          </a:p>
          <a:p>
            <a:pPr>
              <a:lnSpc>
                <a:spcPct val="150000"/>
              </a:lnSpc>
            </a:pPr>
            <a:endParaRPr lang="en-GB" sz="1400" dirty="0">
              <a:solidFill>
                <a:schemeClr val="accent6"/>
              </a:solidFill>
              <a:latin typeface="Abadi (Body)"/>
            </a:endParaRPr>
          </a:p>
        </p:txBody>
      </p:sp>
      <p:sp>
        <p:nvSpPr>
          <p:cNvPr id="2" name="Google Shape;392;p41">
            <a:extLst>
              <a:ext uri="{FF2B5EF4-FFF2-40B4-BE49-F238E27FC236}">
                <a16:creationId xmlns:a16="http://schemas.microsoft.com/office/drawing/2014/main" id="{9589A20C-0F01-3594-85B1-C5E891D26F0F}"/>
              </a:ext>
            </a:extLst>
          </p:cNvPr>
          <p:cNvSpPr txBox="1">
            <a:spLocks/>
          </p:cNvSpPr>
          <p:nvPr/>
        </p:nvSpPr>
        <p:spPr>
          <a:xfrm>
            <a:off x="832907" y="299259"/>
            <a:ext cx="3669607" cy="568003"/>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rgbClr val="353738"/>
                </a:solidFill>
                <a:latin typeface="Asap" panose="020B0604020202020204" charset="0"/>
              </a:rPr>
              <a:t>SWOT Analysis</a:t>
            </a:r>
            <a:endParaRPr lang="en-US" sz="3200" b="1" dirty="0">
              <a:latin typeface="Asap" panose="020B0604020202020204" charset="0"/>
            </a:endParaRPr>
          </a:p>
        </p:txBody>
      </p:sp>
    </p:spTree>
    <p:extLst>
      <p:ext uri="{BB962C8B-B14F-4D97-AF65-F5344CB8AC3E}">
        <p14:creationId xmlns:p14="http://schemas.microsoft.com/office/powerpoint/2010/main" val="1764320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11EC0-C6A2-9AEE-BAC1-542CF3563811}"/>
              </a:ext>
            </a:extLst>
          </p:cNvPr>
          <p:cNvSpPr txBox="1"/>
          <p:nvPr/>
        </p:nvSpPr>
        <p:spPr>
          <a:xfrm>
            <a:off x="860829" y="949975"/>
            <a:ext cx="8061590" cy="3757311"/>
          </a:xfrm>
          <a:prstGeom prst="rect">
            <a:avLst/>
          </a:prstGeom>
          <a:noFill/>
        </p:spPr>
        <p:txBody>
          <a:bodyPr wrap="square">
            <a:spAutoFit/>
          </a:bodyPr>
          <a:lstStyle/>
          <a:p>
            <a:pPr marL="0" indent="0" algn="l" rtl="0" eaLnBrk="1" latinLnBrk="0" hangingPunct="1">
              <a:lnSpc>
                <a:spcPct val="150000"/>
              </a:lnSpc>
              <a:spcBef>
                <a:spcPts val="0"/>
              </a:spcBef>
              <a:spcAft>
                <a:spcPts val="600"/>
              </a:spcAft>
              <a:buNone/>
            </a:pPr>
            <a:r>
              <a:rPr lang="en-US" sz="1800" b="1" kern="1200" dirty="0">
                <a:solidFill>
                  <a:schemeClr val="accent1"/>
                </a:solidFill>
                <a:effectLst/>
                <a:latin typeface="Asap" panose="020B0604020202020204" charset="0"/>
              </a:rPr>
              <a:t>Opportunities</a:t>
            </a:r>
            <a:endParaRPr lang="en-US" sz="1800" b="1" dirty="0">
              <a:solidFill>
                <a:schemeClr val="accent1"/>
              </a:solidFill>
              <a:effectLst/>
              <a:latin typeface="Asap" panose="020B0604020202020204" charset="0"/>
            </a:endParaRPr>
          </a:p>
          <a:p>
            <a:pPr marL="285750" indent="-285750" algn="l" rtl="0" eaLnBrk="1" latinLnBrk="0" hangingPunct="1">
              <a:lnSpc>
                <a:spcPct val="150000"/>
              </a:lnSpc>
              <a:spcBef>
                <a:spcPts val="0"/>
              </a:spcBef>
              <a:spcAft>
                <a:spcPts val="600"/>
              </a:spcAft>
              <a:buFont typeface="Arial" panose="020B0604020202020204" pitchFamily="34" charset="0"/>
              <a:buChar char="•"/>
            </a:pPr>
            <a:r>
              <a:rPr lang="en-US" sz="1800" b="0" kern="1200" dirty="0">
                <a:solidFill>
                  <a:srgbClr val="0F253E"/>
                </a:solidFill>
                <a:effectLst/>
                <a:latin typeface="Asap" panose="020B0604020202020204" charset="0"/>
              </a:rPr>
              <a:t>Replacing the new </a:t>
            </a:r>
            <a:r>
              <a:rPr lang="en-US" sz="1800" kern="1200" dirty="0">
                <a:solidFill>
                  <a:srgbClr val="0F253E"/>
                </a:solidFill>
                <a:latin typeface="Asap" panose="020B0604020202020204" charset="0"/>
              </a:rPr>
              <a:t>e</a:t>
            </a:r>
            <a:r>
              <a:rPr lang="en-US" sz="1800" b="0" kern="1200" dirty="0">
                <a:solidFill>
                  <a:srgbClr val="0F253E"/>
                </a:solidFill>
                <a:effectLst/>
                <a:latin typeface="Asap" panose="020B0604020202020204" charset="0"/>
              </a:rPr>
              <a:t>-com with the new version on it.</a:t>
            </a:r>
            <a:endParaRPr lang="en-US" sz="1800" dirty="0">
              <a:effectLst/>
              <a:latin typeface="Asap" panose="020B0604020202020204" charset="0"/>
            </a:endParaRPr>
          </a:p>
          <a:p>
            <a:pPr marL="285750" indent="-285750" algn="l" rtl="0" eaLnBrk="1" latinLnBrk="0" hangingPunct="1">
              <a:lnSpc>
                <a:spcPct val="150000"/>
              </a:lnSpc>
              <a:spcBef>
                <a:spcPts val="0"/>
              </a:spcBef>
              <a:spcAft>
                <a:spcPts val="600"/>
              </a:spcAft>
              <a:buFont typeface="Arial" panose="020B0604020202020204" pitchFamily="34" charset="0"/>
              <a:buChar char="•"/>
            </a:pPr>
            <a:r>
              <a:rPr lang="en-US" sz="1800" b="0" kern="1200" dirty="0">
                <a:solidFill>
                  <a:srgbClr val="0F253E"/>
                </a:solidFill>
                <a:effectLst/>
                <a:latin typeface="Asap" panose="020B0604020202020204" charset="0"/>
              </a:rPr>
              <a:t>The web app does not belong only to FCAI-CU and may attract other faculties from universities all over Egypt.</a:t>
            </a:r>
            <a:endParaRPr lang="en-US" sz="1800" dirty="0">
              <a:latin typeface="Asap" panose="020B0604020202020204" charset="0"/>
            </a:endParaRPr>
          </a:p>
          <a:p>
            <a:pPr algn="l" rtl="0" eaLnBrk="1" latinLnBrk="0" hangingPunct="1">
              <a:lnSpc>
                <a:spcPct val="150000"/>
              </a:lnSpc>
              <a:spcBef>
                <a:spcPts val="0"/>
              </a:spcBef>
              <a:spcAft>
                <a:spcPts val="600"/>
              </a:spcAft>
            </a:pPr>
            <a:r>
              <a:rPr lang="en-US" sz="1800" b="1" kern="1200" dirty="0">
                <a:solidFill>
                  <a:schemeClr val="accent1"/>
                </a:solidFill>
                <a:effectLst/>
                <a:latin typeface="Asap" panose="020B0604020202020204" charset="0"/>
              </a:rPr>
              <a:t>Threats</a:t>
            </a:r>
            <a:endParaRPr lang="en-US" sz="1800" b="1" dirty="0">
              <a:solidFill>
                <a:schemeClr val="accent1"/>
              </a:solidFill>
              <a:effectLst/>
              <a:latin typeface="Asap" panose="020B0604020202020204" charset="0"/>
            </a:endParaRPr>
          </a:p>
          <a:p>
            <a:pPr marL="285750" indent="-285750" algn="l" rtl="0" eaLnBrk="1" latinLnBrk="0" hangingPunct="1">
              <a:lnSpc>
                <a:spcPct val="150000"/>
              </a:lnSpc>
              <a:spcBef>
                <a:spcPts val="0"/>
              </a:spcBef>
              <a:spcAft>
                <a:spcPts val="600"/>
              </a:spcAft>
              <a:buFont typeface="Arial" panose="020B0604020202020204" pitchFamily="34" charset="0"/>
              <a:buChar char="•"/>
            </a:pPr>
            <a:r>
              <a:rPr lang="en-US" sz="1800" b="0" kern="1200" dirty="0">
                <a:solidFill>
                  <a:srgbClr val="0F253E"/>
                </a:solidFill>
                <a:effectLst/>
                <a:latin typeface="Asap" panose="020B0604020202020204" charset="0"/>
              </a:rPr>
              <a:t>It will not be easy for the faculty to get rid of the current up-and-running website even though it has issues.</a:t>
            </a:r>
            <a:endParaRPr lang="en-US" sz="1800" dirty="0">
              <a:effectLst/>
              <a:latin typeface="Asap" panose="020B0604020202020204" charset="0"/>
            </a:endParaRPr>
          </a:p>
          <a:p>
            <a:pPr>
              <a:lnSpc>
                <a:spcPct val="150000"/>
              </a:lnSpc>
            </a:pPr>
            <a:endParaRPr lang="en-GB" sz="1800" dirty="0">
              <a:solidFill>
                <a:schemeClr val="accent6"/>
              </a:solidFill>
              <a:latin typeface="Abadi (Body)"/>
            </a:endParaRPr>
          </a:p>
        </p:txBody>
      </p:sp>
      <p:sp>
        <p:nvSpPr>
          <p:cNvPr id="7" name="TextBox 6">
            <a:extLst>
              <a:ext uri="{FF2B5EF4-FFF2-40B4-BE49-F238E27FC236}">
                <a16:creationId xmlns:a16="http://schemas.microsoft.com/office/drawing/2014/main" id="{F1F7AD64-14E3-5361-5B20-608944AAB6D7}"/>
              </a:ext>
            </a:extLst>
          </p:cNvPr>
          <p:cNvSpPr txBox="1"/>
          <p:nvPr/>
        </p:nvSpPr>
        <p:spPr>
          <a:xfrm>
            <a:off x="860829" y="248822"/>
            <a:ext cx="468376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1" i="0" u="none" strike="noStrike" kern="0" cap="none" spc="0" normalizeH="0" baseline="0" noProof="0" dirty="0">
                <a:ln>
                  <a:noFill/>
                </a:ln>
                <a:solidFill>
                  <a:srgbClr val="353738"/>
                </a:solidFill>
                <a:effectLst/>
                <a:uLnTx/>
                <a:uFillTx/>
                <a:latin typeface="Asap" panose="020B0604020202020204" charset="0"/>
                <a:cs typeface="Arial"/>
                <a:sym typeface="Arial"/>
              </a:rPr>
              <a:t>SWOT Analysis</a:t>
            </a:r>
            <a:endParaRPr kumimoji="0" lang="en-US" sz="3200" b="1" i="0" u="none" strike="noStrike" kern="0" cap="none" spc="0" normalizeH="0" baseline="0" noProof="0" dirty="0">
              <a:ln>
                <a:noFill/>
              </a:ln>
              <a:solidFill>
                <a:srgbClr val="000000"/>
              </a:solidFill>
              <a:effectLst/>
              <a:uLnTx/>
              <a:uFillTx/>
              <a:latin typeface="Asap" panose="020B0604020202020204" charset="0"/>
              <a:cs typeface="Arial"/>
              <a:sym typeface="Arial"/>
            </a:endParaRPr>
          </a:p>
        </p:txBody>
      </p:sp>
    </p:spTree>
    <p:extLst>
      <p:ext uri="{BB962C8B-B14F-4D97-AF65-F5344CB8AC3E}">
        <p14:creationId xmlns:p14="http://schemas.microsoft.com/office/powerpoint/2010/main" val="520902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4" name="TextBox 3">
            <a:extLst>
              <a:ext uri="{FF2B5EF4-FFF2-40B4-BE49-F238E27FC236}">
                <a16:creationId xmlns:a16="http://schemas.microsoft.com/office/drawing/2014/main" id="{7E7B5989-7D06-382D-DBBC-EBEC43EF5351}"/>
              </a:ext>
            </a:extLst>
          </p:cNvPr>
          <p:cNvSpPr txBox="1"/>
          <p:nvPr/>
        </p:nvSpPr>
        <p:spPr>
          <a:xfrm>
            <a:off x="846388" y="247833"/>
            <a:ext cx="7753506" cy="584775"/>
          </a:xfrm>
          <a:prstGeom prst="rect">
            <a:avLst/>
          </a:prstGeom>
          <a:noFill/>
        </p:spPr>
        <p:txBody>
          <a:bodyPr wrap="square">
            <a:spAutoFit/>
          </a:bodyPr>
          <a:lstStyle/>
          <a:p>
            <a:r>
              <a:rPr lang="en-US" sz="3200" b="1" i="0" spc="0" baseline="0" dirty="0">
                <a:ln>
                  <a:noFill/>
                </a:ln>
                <a:solidFill>
                  <a:srgbClr val="353738"/>
                </a:solidFill>
                <a:effectLst/>
                <a:latin typeface="Asap" panose="020B0604020202020204" charset="0"/>
                <a:ea typeface="Arial" panose="020B0604020202020204" pitchFamily="34" charset="0"/>
                <a:cs typeface="Arial" panose="020B0604020202020204" pitchFamily="34" charset="0"/>
              </a:rPr>
              <a:t>Comparison With Other Competitors</a:t>
            </a:r>
          </a:p>
        </p:txBody>
      </p:sp>
      <p:pic>
        <p:nvPicPr>
          <p:cNvPr id="5" name="Graphic 4" descr="Classroom with solid fill">
            <a:extLst>
              <a:ext uri="{FF2B5EF4-FFF2-40B4-BE49-F238E27FC236}">
                <a16:creationId xmlns:a16="http://schemas.microsoft.com/office/drawing/2014/main" id="{A1140BB8-A11F-12F9-33AD-4894E48B0AB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20913" y="253425"/>
            <a:ext cx="914400" cy="914400"/>
          </a:xfrm>
          <a:prstGeom prst="rect">
            <a:avLst/>
          </a:prstGeom>
        </p:spPr>
      </p:pic>
      <p:graphicFrame>
        <p:nvGraphicFramePr>
          <p:cNvPr id="3" name="Table 2">
            <a:extLst>
              <a:ext uri="{FF2B5EF4-FFF2-40B4-BE49-F238E27FC236}">
                <a16:creationId xmlns:a16="http://schemas.microsoft.com/office/drawing/2014/main" id="{6085D19F-5409-C09F-DD58-2A933E7F8AF9}"/>
              </a:ext>
            </a:extLst>
          </p:cNvPr>
          <p:cNvGraphicFramePr>
            <a:graphicFrameLocks noGrp="1"/>
          </p:cNvGraphicFramePr>
          <p:nvPr>
            <p:extLst>
              <p:ext uri="{D42A27DB-BD31-4B8C-83A1-F6EECF244321}">
                <p14:modId xmlns:p14="http://schemas.microsoft.com/office/powerpoint/2010/main" val="3338264109"/>
              </p:ext>
            </p:extLst>
          </p:nvPr>
        </p:nvGraphicFramePr>
        <p:xfrm>
          <a:off x="900799" y="1109636"/>
          <a:ext cx="7290261" cy="3296108"/>
        </p:xfrm>
        <a:graphic>
          <a:graphicData uri="http://schemas.openxmlformats.org/drawingml/2006/table">
            <a:tbl>
              <a:tblPr firstRow="1" lastCol="1" bandRow="1">
                <a:tableStyleId>{3B4B98B0-60AC-42C2-AFA5-B58CD77FA1E5}</a:tableStyleId>
              </a:tblPr>
              <a:tblGrid>
                <a:gridCol w="2243936">
                  <a:extLst>
                    <a:ext uri="{9D8B030D-6E8A-4147-A177-3AD203B41FA5}">
                      <a16:colId xmlns:a16="http://schemas.microsoft.com/office/drawing/2014/main" val="3476305312"/>
                    </a:ext>
                  </a:extLst>
                </a:gridCol>
                <a:gridCol w="954900">
                  <a:extLst>
                    <a:ext uri="{9D8B030D-6E8A-4147-A177-3AD203B41FA5}">
                      <a16:colId xmlns:a16="http://schemas.microsoft.com/office/drawing/2014/main" val="4162079922"/>
                    </a:ext>
                  </a:extLst>
                </a:gridCol>
                <a:gridCol w="1320970">
                  <a:extLst>
                    <a:ext uri="{9D8B030D-6E8A-4147-A177-3AD203B41FA5}">
                      <a16:colId xmlns:a16="http://schemas.microsoft.com/office/drawing/2014/main" val="193391554"/>
                    </a:ext>
                  </a:extLst>
                </a:gridCol>
                <a:gridCol w="1599807">
                  <a:extLst>
                    <a:ext uri="{9D8B030D-6E8A-4147-A177-3AD203B41FA5}">
                      <a16:colId xmlns:a16="http://schemas.microsoft.com/office/drawing/2014/main" val="3816950650"/>
                    </a:ext>
                  </a:extLst>
                </a:gridCol>
                <a:gridCol w="1170648">
                  <a:extLst>
                    <a:ext uri="{9D8B030D-6E8A-4147-A177-3AD203B41FA5}">
                      <a16:colId xmlns:a16="http://schemas.microsoft.com/office/drawing/2014/main" val="375273278"/>
                    </a:ext>
                  </a:extLst>
                </a:gridCol>
              </a:tblGrid>
              <a:tr h="373324">
                <a:tc>
                  <a:txBody>
                    <a:bodyPr/>
                    <a:lstStyle/>
                    <a:p>
                      <a:pPr marL="0" marR="0" algn="l">
                        <a:spcBef>
                          <a:spcPts val="0"/>
                        </a:spcBef>
                        <a:spcAft>
                          <a:spcPts val="300"/>
                        </a:spcAft>
                      </a:pPr>
                      <a:r>
                        <a:rPr lang="en-US" sz="1200" cap="all" dirty="0">
                          <a:effectLst/>
                          <a:latin typeface="Asap" panose="020B0604020202020204" charset="0"/>
                        </a:rPr>
                        <a:t>Feature</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u="none" cap="all" dirty="0">
                          <a:effectLst/>
                          <a:latin typeface="Asap" panose="020B0604020202020204" charset="0"/>
                          <a:ea typeface="Times New Roman" panose="02020603050405020304" pitchFamily="18" charset="0"/>
                          <a:cs typeface="Times New Roman" panose="02020603050405020304" pitchFamily="18" charset="0"/>
                        </a:rPr>
                        <a:t>BIS</a:t>
                      </a:r>
                      <a:r>
                        <a:rPr lang="en-US" sz="900" u="none" cap="all" dirty="0">
                          <a:effectLst/>
                          <a:latin typeface="Asap" panose="020B0604020202020204" charset="0"/>
                          <a:ea typeface="Times New Roman" panose="02020603050405020304" pitchFamily="18" charset="0"/>
                          <a:cs typeface="Times New Roman" panose="02020603050405020304" pitchFamily="18" charset="0"/>
                        </a:rPr>
                        <a:t>1</a:t>
                      </a:r>
                      <a:endParaRPr lang="en-US" sz="1200" u="none"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u="none" cap="all" dirty="0">
                          <a:effectLst/>
                          <a:latin typeface="Asap" panose="020B0604020202020204" charset="0"/>
                          <a:ea typeface="Times New Roman" panose="02020603050405020304" pitchFamily="18" charset="0"/>
                          <a:cs typeface="Times New Roman" panose="02020603050405020304" pitchFamily="18" charset="0"/>
                        </a:rPr>
                        <a:t>         AASTMT</a:t>
                      </a:r>
                      <a:r>
                        <a:rPr lang="en-US" sz="900" u="none" cap="all" dirty="0">
                          <a:effectLst/>
                          <a:latin typeface="Asap" panose="020B0604020202020204" charset="0"/>
                          <a:ea typeface="Times New Roman" panose="02020603050405020304" pitchFamily="18" charset="0"/>
                          <a:cs typeface="Times New Roman" panose="02020603050405020304" pitchFamily="18" charset="0"/>
                        </a:rPr>
                        <a:t>2</a:t>
                      </a:r>
                      <a:endParaRPr lang="en-US" sz="900" u="none"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u="none" dirty="0">
                          <a:effectLst/>
                          <a:latin typeface="Asap" panose="020B0604020202020204" charset="0"/>
                          <a:ea typeface="Times New Roman" panose="02020603050405020304" pitchFamily="18" charset="0"/>
                          <a:cs typeface="Times New Roman" panose="02020603050405020304" pitchFamily="18" charset="0"/>
                        </a:rPr>
                        <a:t>New E-com</a:t>
                      </a:r>
                    </a:p>
                  </a:txBody>
                  <a:tcPr marL="68580" marR="68580" marT="0" marB="0" anchor="ctr"/>
                </a:tc>
                <a:tc>
                  <a:txBody>
                    <a:bodyPr/>
                    <a:lstStyle/>
                    <a:p>
                      <a:pPr marL="0" marR="0" algn="ctr">
                        <a:spcBef>
                          <a:spcPts val="0"/>
                        </a:spcBef>
                        <a:spcAft>
                          <a:spcPts val="300"/>
                        </a:spcAft>
                      </a:pPr>
                      <a:r>
                        <a:rPr lang="en-US" sz="1200" cap="all" dirty="0">
                          <a:effectLst/>
                          <a:latin typeface="Asap" panose="020B0604020202020204" charset="0"/>
                        </a:rPr>
                        <a:t>FCAI Website</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36645325"/>
                  </a:ext>
                </a:extLst>
              </a:tr>
              <a:tr h="300468">
                <a:tc>
                  <a:txBody>
                    <a:bodyPr/>
                    <a:lstStyle/>
                    <a:p>
                      <a:pPr marL="0" marR="0" algn="l">
                        <a:spcBef>
                          <a:spcPts val="0"/>
                        </a:spcBef>
                        <a:spcAft>
                          <a:spcPts val="300"/>
                        </a:spcAft>
                      </a:pPr>
                      <a:r>
                        <a:rPr lang="en-US" sz="1200" dirty="0">
                          <a:effectLst/>
                          <a:latin typeface="Asap" panose="020B0604020202020204" charset="0"/>
                        </a:rPr>
                        <a:t>Push notifications</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800">
                          <a:effectLst/>
                          <a:latin typeface="Asap" panose="020B0604020202020204" charset="0"/>
                          <a:sym typeface="Wingdings 2" panose="05020102010507070707" pitchFamily="18" charset="2"/>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800">
                          <a:effectLst/>
                          <a:latin typeface="Asap" panose="020B0604020202020204" charset="0"/>
                          <a:sym typeface="Wingdings 2" panose="05020102010507070707" pitchFamily="18" charset="2"/>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800">
                          <a:effectLst/>
                          <a:latin typeface="Asap" panose="020B0604020202020204" charset="0"/>
                          <a:sym typeface="Wingdings 2" panose="05020102010507070707" pitchFamily="18" charset="2"/>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cap="all" dirty="0">
                          <a:effectLst/>
                          <a:latin typeface="Asap" panose="020B0604020202020204" charset="0"/>
                        </a:rPr>
                        <a:t>✔</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4347727"/>
                  </a:ext>
                </a:extLst>
              </a:tr>
              <a:tr h="200313">
                <a:tc>
                  <a:txBody>
                    <a:bodyPr/>
                    <a:lstStyle/>
                    <a:p>
                      <a:pPr marL="0" marR="0" algn="l">
                        <a:spcBef>
                          <a:spcPts val="0"/>
                        </a:spcBef>
                        <a:spcAft>
                          <a:spcPts val="300"/>
                        </a:spcAft>
                      </a:pPr>
                      <a:r>
                        <a:rPr lang="en-US" sz="1200" dirty="0">
                          <a:effectLst/>
                          <a:latin typeface="Asap" panose="020B0604020202020204" charset="0"/>
                        </a:rPr>
                        <a:t>Register new course</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dirty="0">
                          <a:effectLst/>
                          <a:latin typeface="Asap" panose="020B0604020202020204" charset="0"/>
                        </a:rPr>
                        <a:t>✔</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cap="all">
                          <a:effectLst/>
                          <a:latin typeface="Asap" panose="020B060402020202020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67448582"/>
                  </a:ext>
                </a:extLst>
              </a:tr>
              <a:tr h="300468">
                <a:tc>
                  <a:txBody>
                    <a:bodyPr/>
                    <a:lstStyle/>
                    <a:p>
                      <a:pPr marL="0" marR="0" algn="l">
                        <a:spcBef>
                          <a:spcPts val="0"/>
                        </a:spcBef>
                        <a:spcAft>
                          <a:spcPts val="300"/>
                        </a:spcAft>
                      </a:pPr>
                      <a:r>
                        <a:rPr lang="en-US" sz="1200" dirty="0">
                          <a:effectLst/>
                          <a:latin typeface="Asap" panose="020B0604020202020204" charset="0"/>
                        </a:rPr>
                        <a:t>View Top 50</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800">
                          <a:effectLst/>
                          <a:latin typeface="Asap" panose="020B0604020202020204" charset="0"/>
                          <a:sym typeface="Wingdings 2" panose="05020102010507070707" pitchFamily="18" charset="2"/>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800">
                          <a:effectLst/>
                          <a:latin typeface="Asap" panose="020B0604020202020204" charset="0"/>
                          <a:sym typeface="Wingdings 2" panose="05020102010507070707" pitchFamily="18" charset="2"/>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cap="all" dirty="0">
                          <a:effectLst/>
                          <a:latin typeface="Asap" panose="020B0604020202020204" charset="0"/>
                        </a:rPr>
                        <a:t>✔</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68991597"/>
                  </a:ext>
                </a:extLst>
              </a:tr>
              <a:tr h="373324">
                <a:tc>
                  <a:txBody>
                    <a:bodyPr/>
                    <a:lstStyle/>
                    <a:p>
                      <a:pPr marL="0" marR="0" algn="l">
                        <a:spcBef>
                          <a:spcPts val="0"/>
                        </a:spcBef>
                        <a:spcAft>
                          <a:spcPts val="300"/>
                        </a:spcAft>
                      </a:pPr>
                      <a:r>
                        <a:rPr lang="en-US" sz="1200">
                          <a:effectLst/>
                          <a:latin typeface="Asap" panose="020B0604020202020204" charset="0"/>
                        </a:rPr>
                        <a:t>View the announcements</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cap="all">
                          <a:effectLst/>
                          <a:latin typeface="Asap" panose="020B060402020202020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07926042"/>
                  </a:ext>
                </a:extLst>
              </a:tr>
              <a:tr h="400625">
                <a:tc>
                  <a:txBody>
                    <a:bodyPr/>
                    <a:lstStyle/>
                    <a:p>
                      <a:pPr marL="0" marR="0" algn="l">
                        <a:spcBef>
                          <a:spcPts val="0"/>
                        </a:spcBef>
                        <a:spcAft>
                          <a:spcPts val="300"/>
                        </a:spcAft>
                      </a:pPr>
                      <a:r>
                        <a:rPr lang="en-US" sz="1200" dirty="0">
                          <a:effectLst/>
                          <a:latin typeface="Asap" panose="020B0604020202020204" charset="0"/>
                        </a:rPr>
                        <a:t>Section for emails to professors and TAs</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800">
                          <a:effectLst/>
                          <a:latin typeface="Asap" panose="020B0604020202020204" charset="0"/>
                          <a:sym typeface="Wingdings 2" panose="05020102010507070707" pitchFamily="18" charset="2"/>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800">
                          <a:effectLst/>
                          <a:latin typeface="Asap" panose="020B0604020202020204" charset="0"/>
                          <a:sym typeface="Wingdings 2" panose="05020102010507070707" pitchFamily="18" charset="2"/>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rPr>
                        <a:t>FCI-CU email</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cap="all">
                          <a:effectLst/>
                          <a:latin typeface="Asap" panose="020B060402020202020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81576645"/>
                  </a:ext>
                </a:extLst>
              </a:tr>
              <a:tr h="200313">
                <a:tc>
                  <a:txBody>
                    <a:bodyPr/>
                    <a:lstStyle/>
                    <a:p>
                      <a:pPr marL="0" marR="0" algn="l">
                        <a:spcBef>
                          <a:spcPts val="0"/>
                        </a:spcBef>
                        <a:spcAft>
                          <a:spcPts val="300"/>
                        </a:spcAft>
                      </a:pPr>
                      <a:r>
                        <a:rPr lang="en-US" sz="1200">
                          <a:effectLst/>
                          <a:latin typeface="Asap" panose="020B0604020202020204" charset="0"/>
                        </a:rPr>
                        <a:t>Course evaluations</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cap="all">
                          <a:effectLst/>
                          <a:latin typeface="Asap" panose="020B060402020202020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5304399"/>
                  </a:ext>
                </a:extLst>
              </a:tr>
              <a:tr h="746648">
                <a:tc>
                  <a:txBody>
                    <a:bodyPr/>
                    <a:lstStyle/>
                    <a:p>
                      <a:pPr marL="0" marR="0" algn="l">
                        <a:spcBef>
                          <a:spcPts val="0"/>
                        </a:spcBef>
                        <a:spcAft>
                          <a:spcPts val="300"/>
                        </a:spcAft>
                      </a:pPr>
                      <a:r>
                        <a:rPr lang="en-US" sz="1200" dirty="0">
                          <a:effectLst/>
                          <a:latin typeface="Asap" panose="020B0604020202020204" charset="0"/>
                        </a:rPr>
                        <a:t>View a schedule to the Professor or TA about all courses assigned to them</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dirty="0">
                          <a:effectLst/>
                          <a:latin typeface="Asap" panose="020B0604020202020204" charset="0"/>
                        </a:rPr>
                        <a:t>✔</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rPr>
                        <a:t>Static view per course or level</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cap="all">
                          <a:effectLst/>
                          <a:latin typeface="Asap" panose="020B060402020202020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0338339"/>
                  </a:ext>
                </a:extLst>
              </a:tr>
              <a:tr h="400625">
                <a:tc>
                  <a:txBody>
                    <a:bodyPr/>
                    <a:lstStyle/>
                    <a:p>
                      <a:pPr marL="0" marR="0" algn="l">
                        <a:spcBef>
                          <a:spcPts val="0"/>
                        </a:spcBef>
                        <a:spcAft>
                          <a:spcPts val="300"/>
                        </a:spcAft>
                      </a:pPr>
                      <a:r>
                        <a:rPr lang="en-US" sz="1200" dirty="0">
                          <a:effectLst/>
                          <a:latin typeface="Asap" panose="020B0604020202020204" charset="0"/>
                        </a:rPr>
                        <a:t>Set statistics about student results</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800">
                          <a:effectLst/>
                          <a:latin typeface="Asap" panose="020B0604020202020204" charset="0"/>
                          <a:sym typeface="Wingdings 2" panose="05020102010507070707" pitchFamily="18" charset="2"/>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800">
                          <a:effectLst/>
                          <a:latin typeface="Asap" panose="020B0604020202020204" charset="0"/>
                          <a:sym typeface="Wingdings 2" panose="05020102010507070707" pitchFamily="18" charset="2"/>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cap="all" dirty="0">
                          <a:effectLst/>
                          <a:latin typeface="Asap" panose="020B0604020202020204" charset="0"/>
                        </a:rPr>
                        <a:t>✔</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1868487"/>
                  </a:ext>
                </a:extLst>
              </a:tr>
            </a:tbl>
          </a:graphicData>
        </a:graphic>
      </p:graphicFrame>
      <p:sp>
        <p:nvSpPr>
          <p:cNvPr id="16" name="TextBox 15">
            <a:extLst>
              <a:ext uri="{FF2B5EF4-FFF2-40B4-BE49-F238E27FC236}">
                <a16:creationId xmlns:a16="http://schemas.microsoft.com/office/drawing/2014/main" id="{0AA670F5-DC82-E2BF-E257-4AA77AD59D3E}"/>
              </a:ext>
            </a:extLst>
          </p:cNvPr>
          <p:cNvSpPr txBox="1"/>
          <p:nvPr/>
        </p:nvSpPr>
        <p:spPr>
          <a:xfrm>
            <a:off x="900799" y="4559715"/>
            <a:ext cx="4390946" cy="400110"/>
          </a:xfrm>
          <a:prstGeom prst="rect">
            <a:avLst/>
          </a:prstGeom>
          <a:noFill/>
        </p:spPr>
        <p:txBody>
          <a:bodyPr wrap="none" rtlCol="0">
            <a:spAutoFit/>
          </a:bodyPr>
          <a:lstStyle/>
          <a:p>
            <a:r>
              <a:rPr lang="en-US" sz="1000" dirty="0">
                <a:latin typeface="Asap" panose="020B0604020202020204" charset="0"/>
              </a:rPr>
              <a:t>1- BIS (Business Information System).</a:t>
            </a:r>
          </a:p>
          <a:p>
            <a:r>
              <a:rPr lang="en-US" sz="1000" dirty="0">
                <a:latin typeface="Asap" panose="020B0604020202020204" charset="0"/>
              </a:rPr>
              <a:t>2- </a:t>
            </a:r>
            <a:r>
              <a:rPr lang="en-GB" sz="1000" dirty="0">
                <a:latin typeface="Asap" panose="020B0604020202020204" charset="0"/>
              </a:rPr>
              <a:t>AASTMT (Arab Academy for Science, </a:t>
            </a:r>
            <a:r>
              <a:rPr lang="en-GB" sz="1000">
                <a:latin typeface="Asap" panose="020B0604020202020204" charset="0"/>
              </a:rPr>
              <a:t>Technology </a:t>
            </a:r>
            <a:r>
              <a:rPr lang="en-GB" sz="1000" smtClean="0">
                <a:latin typeface="Asap" panose="020B0604020202020204" charset="0"/>
              </a:rPr>
              <a:t>&amp; </a:t>
            </a:r>
            <a:r>
              <a:rPr lang="en-GB" sz="1000" dirty="0">
                <a:latin typeface="Asap" panose="020B0604020202020204" charset="0"/>
              </a:rPr>
              <a:t>Maritime Transport). </a:t>
            </a:r>
            <a:endParaRPr lang="en-US" sz="1000" dirty="0">
              <a:latin typeface="Asap" panose="020B0604020202020204" charset="0"/>
            </a:endParaRPr>
          </a:p>
        </p:txBody>
      </p:sp>
    </p:spTree>
    <p:extLst>
      <p:ext uri="{BB962C8B-B14F-4D97-AF65-F5344CB8AC3E}">
        <p14:creationId xmlns:p14="http://schemas.microsoft.com/office/powerpoint/2010/main" val="1234333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4" name="TextBox 3">
            <a:extLst>
              <a:ext uri="{FF2B5EF4-FFF2-40B4-BE49-F238E27FC236}">
                <a16:creationId xmlns:a16="http://schemas.microsoft.com/office/drawing/2014/main" id="{7E7B5989-7D06-382D-DBBC-EBEC43EF5351}"/>
              </a:ext>
            </a:extLst>
          </p:cNvPr>
          <p:cNvSpPr txBox="1"/>
          <p:nvPr/>
        </p:nvSpPr>
        <p:spPr>
          <a:xfrm>
            <a:off x="846388" y="247833"/>
            <a:ext cx="7753506" cy="584775"/>
          </a:xfrm>
          <a:prstGeom prst="rect">
            <a:avLst/>
          </a:prstGeom>
          <a:noFill/>
        </p:spPr>
        <p:txBody>
          <a:bodyPr wrap="square">
            <a:spAutoFit/>
          </a:bodyPr>
          <a:lstStyle/>
          <a:p>
            <a:r>
              <a:rPr lang="en-US" sz="3200" b="1" i="0" spc="0" baseline="0" dirty="0">
                <a:ln>
                  <a:noFill/>
                </a:ln>
                <a:solidFill>
                  <a:srgbClr val="353738"/>
                </a:solidFill>
                <a:effectLst/>
                <a:latin typeface="Asap" panose="020B0604020202020204" charset="0"/>
                <a:ea typeface="Arial" panose="020B0604020202020204" pitchFamily="34" charset="0"/>
                <a:cs typeface="Arial" panose="020B0604020202020204" pitchFamily="34" charset="0"/>
              </a:rPr>
              <a:t>Comparison With Other Competitors</a:t>
            </a:r>
          </a:p>
        </p:txBody>
      </p:sp>
      <p:pic>
        <p:nvPicPr>
          <p:cNvPr id="5" name="Graphic 4" descr="Classroom with solid fill">
            <a:extLst>
              <a:ext uri="{FF2B5EF4-FFF2-40B4-BE49-F238E27FC236}">
                <a16:creationId xmlns:a16="http://schemas.microsoft.com/office/drawing/2014/main" id="{A1140BB8-A11F-12F9-33AD-4894E48B0AB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20913" y="253425"/>
            <a:ext cx="914400" cy="914400"/>
          </a:xfrm>
          <a:prstGeom prst="rect">
            <a:avLst/>
          </a:prstGeom>
        </p:spPr>
      </p:pic>
      <p:graphicFrame>
        <p:nvGraphicFramePr>
          <p:cNvPr id="3" name="Table 2">
            <a:extLst>
              <a:ext uri="{FF2B5EF4-FFF2-40B4-BE49-F238E27FC236}">
                <a16:creationId xmlns:a16="http://schemas.microsoft.com/office/drawing/2014/main" id="{6085D19F-5409-C09F-DD58-2A933E7F8AF9}"/>
              </a:ext>
            </a:extLst>
          </p:cNvPr>
          <p:cNvGraphicFramePr>
            <a:graphicFrameLocks noGrp="1"/>
          </p:cNvGraphicFramePr>
          <p:nvPr>
            <p:extLst>
              <p:ext uri="{D42A27DB-BD31-4B8C-83A1-F6EECF244321}">
                <p14:modId xmlns:p14="http://schemas.microsoft.com/office/powerpoint/2010/main" val="33475333"/>
              </p:ext>
            </p:extLst>
          </p:nvPr>
        </p:nvGraphicFramePr>
        <p:xfrm>
          <a:off x="846388" y="1106928"/>
          <a:ext cx="7349960" cy="3806930"/>
        </p:xfrm>
        <a:graphic>
          <a:graphicData uri="http://schemas.openxmlformats.org/drawingml/2006/table">
            <a:tbl>
              <a:tblPr firstRow="1" lastCol="1" bandRow="1">
                <a:tableStyleId>{3B4B98B0-60AC-42C2-AFA5-B58CD77FA1E5}</a:tableStyleId>
              </a:tblPr>
              <a:tblGrid>
                <a:gridCol w="2201551">
                  <a:extLst>
                    <a:ext uri="{9D8B030D-6E8A-4147-A177-3AD203B41FA5}">
                      <a16:colId xmlns:a16="http://schemas.microsoft.com/office/drawing/2014/main" val="3476305312"/>
                    </a:ext>
                  </a:extLst>
                </a:gridCol>
                <a:gridCol w="974217">
                  <a:extLst>
                    <a:ext uri="{9D8B030D-6E8A-4147-A177-3AD203B41FA5}">
                      <a16:colId xmlns:a16="http://schemas.microsoft.com/office/drawing/2014/main" val="4162079922"/>
                    </a:ext>
                  </a:extLst>
                </a:gridCol>
                <a:gridCol w="1347692">
                  <a:extLst>
                    <a:ext uri="{9D8B030D-6E8A-4147-A177-3AD203B41FA5}">
                      <a16:colId xmlns:a16="http://schemas.microsoft.com/office/drawing/2014/main" val="193391554"/>
                    </a:ext>
                  </a:extLst>
                </a:gridCol>
                <a:gridCol w="1632170">
                  <a:extLst>
                    <a:ext uri="{9D8B030D-6E8A-4147-A177-3AD203B41FA5}">
                      <a16:colId xmlns:a16="http://schemas.microsoft.com/office/drawing/2014/main" val="3816950650"/>
                    </a:ext>
                  </a:extLst>
                </a:gridCol>
                <a:gridCol w="1194330">
                  <a:extLst>
                    <a:ext uri="{9D8B030D-6E8A-4147-A177-3AD203B41FA5}">
                      <a16:colId xmlns:a16="http://schemas.microsoft.com/office/drawing/2014/main" val="375273278"/>
                    </a:ext>
                  </a:extLst>
                </a:gridCol>
              </a:tblGrid>
              <a:tr h="371292">
                <a:tc>
                  <a:txBody>
                    <a:bodyPr/>
                    <a:lstStyle/>
                    <a:p>
                      <a:pPr marL="0" marR="0" algn="l">
                        <a:spcBef>
                          <a:spcPts val="0"/>
                        </a:spcBef>
                        <a:spcAft>
                          <a:spcPts val="300"/>
                        </a:spcAft>
                      </a:pPr>
                      <a:r>
                        <a:rPr lang="en-US" sz="1200" cap="all" dirty="0">
                          <a:effectLst/>
                          <a:latin typeface="Asap" panose="020B0604020202020204" charset="0"/>
                        </a:rPr>
                        <a:t>Feature</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u="none" cap="all" dirty="0">
                          <a:effectLst/>
                          <a:latin typeface="Asap" panose="020B0604020202020204" charset="0"/>
                          <a:ea typeface="Times New Roman" panose="02020603050405020304" pitchFamily="18" charset="0"/>
                          <a:cs typeface="Times New Roman" panose="02020603050405020304" pitchFamily="18" charset="0"/>
                        </a:rPr>
                        <a:t>BIS</a:t>
                      </a:r>
                      <a:r>
                        <a:rPr lang="en-US" sz="900" u="none" cap="all" dirty="0">
                          <a:effectLst/>
                          <a:latin typeface="Asap" panose="020B0604020202020204" charset="0"/>
                          <a:ea typeface="Times New Roman" panose="02020603050405020304" pitchFamily="18" charset="0"/>
                          <a:cs typeface="Times New Roman" panose="02020603050405020304" pitchFamily="18" charset="0"/>
                        </a:rPr>
                        <a:t>1</a:t>
                      </a:r>
                      <a:endParaRPr lang="en-US" sz="900" u="none"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u="none" dirty="0">
                          <a:effectLst/>
                          <a:latin typeface="Asap" panose="020B0604020202020204" charset="0"/>
                          <a:ea typeface="Times New Roman" panose="02020603050405020304" pitchFamily="18" charset="0"/>
                          <a:cs typeface="Times New Roman" panose="02020603050405020304" pitchFamily="18" charset="0"/>
                        </a:rPr>
                        <a:t>     AASTMT</a:t>
                      </a:r>
                      <a:r>
                        <a:rPr lang="en-US" sz="900" u="none" dirty="0">
                          <a:effectLst/>
                          <a:latin typeface="Asap" panose="020B0604020202020204" charset="0"/>
                          <a:ea typeface="Times New Roman" panose="02020603050405020304" pitchFamily="18" charset="0"/>
                          <a:cs typeface="Times New Roman" panose="02020603050405020304" pitchFamily="18" charset="0"/>
                        </a:rPr>
                        <a:t>2</a:t>
                      </a:r>
                    </a:p>
                  </a:txBody>
                  <a:tcPr marL="68580" marR="68580" marT="0" marB="0" anchor="ctr"/>
                </a:tc>
                <a:tc>
                  <a:txBody>
                    <a:bodyPr/>
                    <a:lstStyle/>
                    <a:p>
                      <a:pPr marL="0" marR="0" algn="ctr">
                        <a:spcBef>
                          <a:spcPts val="0"/>
                        </a:spcBef>
                        <a:spcAft>
                          <a:spcPts val="300"/>
                        </a:spcAft>
                      </a:pPr>
                      <a:r>
                        <a:rPr lang="en-US" sz="1200" u="none" dirty="0">
                          <a:effectLst/>
                          <a:latin typeface="Asap" panose="020B0604020202020204" charset="0"/>
                          <a:ea typeface="Times New Roman" panose="02020603050405020304" pitchFamily="18" charset="0"/>
                          <a:cs typeface="Times New Roman" panose="02020603050405020304" pitchFamily="18" charset="0"/>
                        </a:rPr>
                        <a:t>New E-com</a:t>
                      </a:r>
                    </a:p>
                  </a:txBody>
                  <a:tcPr marL="68580" marR="68580" marT="0" marB="0" anchor="ctr"/>
                </a:tc>
                <a:tc>
                  <a:txBody>
                    <a:bodyPr/>
                    <a:lstStyle/>
                    <a:p>
                      <a:pPr marL="0" marR="0" algn="ctr">
                        <a:spcBef>
                          <a:spcPts val="0"/>
                        </a:spcBef>
                        <a:spcAft>
                          <a:spcPts val="300"/>
                        </a:spcAft>
                      </a:pPr>
                      <a:r>
                        <a:rPr lang="en-US" sz="1200" cap="all" dirty="0">
                          <a:effectLst/>
                          <a:latin typeface="Asap" panose="020B0604020202020204" charset="0"/>
                        </a:rPr>
                        <a:t>FCAI Website</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36645325"/>
                  </a:ext>
                </a:extLst>
              </a:tr>
              <a:tr h="659246">
                <a:tc>
                  <a:txBody>
                    <a:bodyPr/>
                    <a:lstStyle/>
                    <a:p>
                      <a:pPr marL="0" marR="0" algn="l">
                        <a:spcBef>
                          <a:spcPts val="0"/>
                        </a:spcBef>
                        <a:spcAft>
                          <a:spcPts val="300"/>
                        </a:spcAft>
                      </a:pPr>
                      <a:r>
                        <a:rPr lang="en-US" sz="1200" b="0" cap="none" dirty="0">
                          <a:effectLst/>
                          <a:latin typeface="Asap" panose="020B0604020202020204" charset="0"/>
                          <a:ea typeface="Times New Roman" panose="02020603050405020304" pitchFamily="18" charset="0"/>
                          <a:cs typeface="Times New Roman" panose="02020603050405020304" pitchFamily="18" charset="0"/>
                        </a:rPr>
                        <a:t>View the total number of students in a specific course the professor is assigned to</a:t>
                      </a:r>
                    </a:p>
                  </a:txBody>
                  <a:tcPr marL="68580" marR="68580" marT="0" marB="0" anchor="ctr"/>
                </a:tc>
                <a:tc>
                  <a:txBody>
                    <a:bodyPr/>
                    <a:lstStyle/>
                    <a:p>
                      <a:pPr marL="0" marR="0" algn="ctr">
                        <a:spcBef>
                          <a:spcPts val="0"/>
                        </a:spcBef>
                        <a:spcAft>
                          <a:spcPts val="300"/>
                        </a:spcAft>
                      </a:pPr>
                      <a:r>
                        <a:rPr lang="en-US" sz="1800" b="0" cap="all" dirty="0">
                          <a:effectLst/>
                          <a:latin typeface="Asap" panose="020B0604020202020204" charset="0"/>
                          <a:ea typeface="Arial Unicode MS"/>
                          <a:cs typeface="Times New Roman" panose="02020603050405020304" pitchFamily="18" charset="0"/>
                          <a:sym typeface="Wingdings 2" panose="05020102010507070707" pitchFamily="18" charset="2"/>
                        </a:rPr>
                        <a:t></a:t>
                      </a:r>
                      <a:endParaRPr lang="en-US" sz="1200" b="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b="0" cap="all">
                          <a:effectLst/>
                          <a:latin typeface="Asap" panose="020B0604020202020204" charset="0"/>
                          <a:ea typeface="Arial Unicode MS"/>
                          <a:cs typeface="Segoe UI Symbol" panose="020B0502040204020203" pitchFamily="34" charset="0"/>
                        </a:rPr>
                        <a:t>✔</a:t>
                      </a:r>
                      <a:endParaRPr lang="en-US" sz="1200" b="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800" b="0" cap="all" dirty="0">
                          <a:effectLst/>
                          <a:latin typeface="Asap" panose="020B0604020202020204" charset="0"/>
                          <a:ea typeface="Arial Unicode MS"/>
                          <a:cs typeface="Times New Roman" panose="02020603050405020304" pitchFamily="18" charset="0"/>
                          <a:sym typeface="Wingdings 2" panose="05020102010507070707" pitchFamily="18" charset="2"/>
                        </a:rPr>
                        <a:t></a:t>
                      </a:r>
                      <a:endParaRPr lang="en-US" sz="1200" b="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b="0" cap="all" dirty="0">
                          <a:effectLst/>
                          <a:latin typeface="Asap" panose="020B0604020202020204" charset="0"/>
                          <a:ea typeface="Arial Unicode MS"/>
                          <a:cs typeface="Segoe UI Symbol" panose="020B0502040204020203" pitchFamily="34" charset="0"/>
                        </a:rPr>
                        <a:t>✔</a:t>
                      </a:r>
                      <a:endParaRPr lang="en-US" sz="1200" b="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1868487"/>
                  </a:ext>
                </a:extLst>
              </a:tr>
              <a:tr h="371292">
                <a:tc>
                  <a:txBody>
                    <a:bodyPr/>
                    <a:lstStyle/>
                    <a:p>
                      <a:pPr marL="0" marR="0" algn="l">
                        <a:spcBef>
                          <a:spcPts val="0"/>
                        </a:spcBef>
                        <a:spcAft>
                          <a:spcPts val="300"/>
                        </a:spcAft>
                      </a:pPr>
                      <a:r>
                        <a:rPr lang="en-US" sz="1200" dirty="0">
                          <a:solidFill>
                            <a:srgbClr val="000000"/>
                          </a:solidFill>
                          <a:effectLst/>
                          <a:latin typeface="Asap" panose="020B0604020202020204" charset="0"/>
                          <a:ea typeface="Times New Roman" panose="02020603050405020304" pitchFamily="18" charset="0"/>
                          <a:cs typeface="Times New Roman" panose="02020603050405020304" pitchFamily="18" charset="0"/>
                        </a:rPr>
                        <a:t>Register graduation project (as a form)</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800">
                          <a:solidFill>
                            <a:srgbClr val="000000"/>
                          </a:solidFill>
                          <a:effectLst/>
                          <a:latin typeface="Asap" panose="020B0604020202020204" charset="0"/>
                          <a:ea typeface="Arial Unicode MS"/>
                          <a:cs typeface="Times New Roman" panose="02020603050405020304" pitchFamily="18" charset="0"/>
                          <a:sym typeface="Wingdings 2" panose="05020102010507070707" pitchFamily="18" charset="2"/>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800">
                          <a:solidFill>
                            <a:srgbClr val="000000"/>
                          </a:solidFill>
                          <a:effectLst/>
                          <a:latin typeface="Asap" panose="020B0604020202020204" charset="0"/>
                          <a:ea typeface="Arial Unicode MS"/>
                          <a:cs typeface="Times New Roman" panose="02020603050405020304" pitchFamily="18" charset="0"/>
                          <a:sym typeface="Wingdings 2" panose="05020102010507070707" pitchFamily="18" charset="2"/>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solidFill>
                            <a:srgbClr val="000000"/>
                          </a:solidFill>
                          <a:effectLst/>
                          <a:latin typeface="Asap" panose="020B0604020202020204" charset="0"/>
                          <a:ea typeface="Arial Unicode MS"/>
                          <a:cs typeface="Times New Roman" panose="02020603050405020304" pitchFamily="18" charset="0"/>
                        </a:rPr>
                        <a:t>Manual</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b="1" cap="all">
                          <a:solidFill>
                            <a:srgbClr val="000000"/>
                          </a:solidFill>
                          <a:effectLst/>
                          <a:latin typeface="Asap" panose="020B0604020202020204" charset="0"/>
                          <a:ea typeface="Arial Unicode MS"/>
                          <a:cs typeface="Segoe UI Symbol" panose="020B0502040204020203" pitchFamily="3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65258404"/>
                  </a:ext>
                </a:extLst>
              </a:tr>
              <a:tr h="371292">
                <a:tc>
                  <a:txBody>
                    <a:bodyPr/>
                    <a:lstStyle/>
                    <a:p>
                      <a:pPr marL="0" marR="0" algn="l">
                        <a:spcBef>
                          <a:spcPts val="0"/>
                        </a:spcBef>
                        <a:spcAft>
                          <a:spcPts val="300"/>
                        </a:spcAft>
                      </a:pPr>
                      <a:r>
                        <a:rPr lang="en-US" sz="1200" dirty="0">
                          <a:effectLst/>
                          <a:latin typeface="Asap" panose="020B0604020202020204" charset="0"/>
                          <a:ea typeface="Times New Roman" panose="02020603050405020304" pitchFamily="18" charset="0"/>
                          <a:cs typeface="Times New Roman" panose="02020603050405020304" pitchFamily="18" charset="0"/>
                        </a:rPr>
                        <a:t>Internal chat</a:t>
                      </a:r>
                    </a:p>
                  </a:txBody>
                  <a:tcPr marL="68580" marR="68580" marT="0" marB="0" anchor="ctr"/>
                </a:tc>
                <a:tc>
                  <a:txBody>
                    <a:bodyPr/>
                    <a:lstStyle/>
                    <a:p>
                      <a:pPr marL="0" marR="0" algn="ctr">
                        <a:spcBef>
                          <a:spcPts val="0"/>
                        </a:spcBef>
                        <a:spcAft>
                          <a:spcPts val="300"/>
                        </a:spcAft>
                      </a:pPr>
                      <a:r>
                        <a:rPr lang="en-US" sz="1800">
                          <a:effectLst/>
                          <a:latin typeface="Asap" panose="020B0604020202020204" charset="0"/>
                          <a:ea typeface="Arial Unicode MS"/>
                          <a:cs typeface="Times New Roman" panose="02020603050405020304" pitchFamily="18" charset="0"/>
                          <a:sym typeface="Wingdings 2" panose="05020102010507070707" pitchFamily="18" charset="2"/>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ea typeface="Arial Unicode MS"/>
                          <a:cs typeface="Segoe UI Symbol" panose="020B0502040204020203" pitchFamily="3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800">
                          <a:effectLst/>
                          <a:latin typeface="Asap" panose="020B0604020202020204" charset="0"/>
                          <a:ea typeface="Arial Unicode MS"/>
                          <a:cs typeface="Times New Roman" panose="02020603050405020304" pitchFamily="18" charset="0"/>
                          <a:sym typeface="Wingdings 2" panose="05020102010507070707" pitchFamily="18" charset="2"/>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b="1" cap="all">
                          <a:effectLst/>
                          <a:latin typeface="Asap" panose="020B0604020202020204" charset="0"/>
                          <a:ea typeface="Arial Unicode MS"/>
                          <a:cs typeface="Segoe UI Symbol" panose="020B0502040204020203" pitchFamily="3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33884761"/>
                  </a:ext>
                </a:extLst>
              </a:tr>
              <a:tr h="371292">
                <a:tc>
                  <a:txBody>
                    <a:bodyPr/>
                    <a:lstStyle/>
                    <a:p>
                      <a:pPr marL="0" marR="0" algn="l">
                        <a:spcBef>
                          <a:spcPts val="0"/>
                        </a:spcBef>
                        <a:spcAft>
                          <a:spcPts val="300"/>
                        </a:spcAft>
                      </a:pPr>
                      <a:r>
                        <a:rPr lang="en-US" sz="1200">
                          <a:solidFill>
                            <a:srgbClr val="000000"/>
                          </a:solidFill>
                          <a:effectLst/>
                          <a:latin typeface="Asap" panose="020B0604020202020204" charset="0"/>
                          <a:ea typeface="Times New Roman" panose="02020603050405020304" pitchFamily="18" charset="0"/>
                          <a:cs typeface="Times New Roman" panose="02020603050405020304" pitchFamily="18" charset="0"/>
                        </a:rPr>
                        <a:t>View office hours and location</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800">
                          <a:solidFill>
                            <a:srgbClr val="000000"/>
                          </a:solidFill>
                          <a:effectLst/>
                          <a:latin typeface="Asap" panose="020B0604020202020204" charset="0"/>
                          <a:ea typeface="Arial Unicode MS"/>
                          <a:cs typeface="Times New Roman" panose="02020603050405020304" pitchFamily="18" charset="0"/>
                          <a:sym typeface="Wingdings 2" panose="05020102010507070707" pitchFamily="18" charset="2"/>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800">
                          <a:solidFill>
                            <a:srgbClr val="000000"/>
                          </a:solidFill>
                          <a:effectLst/>
                          <a:latin typeface="Asap" panose="020B0604020202020204" charset="0"/>
                          <a:ea typeface="Arial Unicode MS"/>
                          <a:cs typeface="Times New Roman" panose="02020603050405020304" pitchFamily="18" charset="0"/>
                          <a:sym typeface="Wingdings 2" panose="05020102010507070707" pitchFamily="18" charset="2"/>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800" dirty="0">
                          <a:solidFill>
                            <a:srgbClr val="000000"/>
                          </a:solidFill>
                          <a:effectLst/>
                          <a:latin typeface="Asap" panose="020B0604020202020204" charset="0"/>
                          <a:ea typeface="Arial Unicode MS"/>
                          <a:cs typeface="Times New Roman" panose="02020603050405020304" pitchFamily="18" charset="0"/>
                          <a:sym typeface="Wingdings 2" panose="05020102010507070707" pitchFamily="18" charset="2"/>
                        </a:rPr>
                        <a:t></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b="1" cap="all">
                          <a:solidFill>
                            <a:srgbClr val="000000"/>
                          </a:solidFill>
                          <a:effectLst/>
                          <a:latin typeface="Asap" panose="020B0604020202020204" charset="0"/>
                          <a:ea typeface="Arial Unicode MS"/>
                          <a:cs typeface="Segoe UI Symbol" panose="020B0502040204020203" pitchFamily="3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97938815"/>
                  </a:ext>
                </a:extLst>
              </a:tr>
              <a:tr h="371292">
                <a:tc>
                  <a:txBody>
                    <a:bodyPr/>
                    <a:lstStyle/>
                    <a:p>
                      <a:pPr marL="0" marR="0" algn="l">
                        <a:spcBef>
                          <a:spcPts val="0"/>
                        </a:spcBef>
                        <a:spcAft>
                          <a:spcPts val="300"/>
                        </a:spcAft>
                      </a:pPr>
                      <a:r>
                        <a:rPr lang="en-US" sz="1200">
                          <a:effectLst/>
                          <a:latin typeface="Asap" panose="020B0604020202020204" charset="0"/>
                          <a:ea typeface="Times New Roman" panose="02020603050405020304" pitchFamily="18" charset="0"/>
                          <a:cs typeface="Times New Roman" panose="02020603050405020304" pitchFamily="18" charset="0"/>
                        </a:rPr>
                        <a:t>View profile</a:t>
                      </a: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ea typeface="Arial Unicode MS"/>
                          <a:cs typeface="Segoe UI Symbol" panose="020B0502040204020203" pitchFamily="3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ea typeface="Arial Unicode MS"/>
                          <a:cs typeface="Segoe UI Symbol" panose="020B0502040204020203" pitchFamily="3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ea typeface="Arial Unicode MS"/>
                          <a:cs typeface="Segoe UI Symbol" panose="020B0502040204020203" pitchFamily="3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b="1" cap="all">
                          <a:effectLst/>
                          <a:latin typeface="Asap" panose="020B0604020202020204" charset="0"/>
                          <a:ea typeface="Arial Unicode MS"/>
                          <a:cs typeface="Segoe UI Symbol" panose="020B0502040204020203" pitchFamily="3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43106686"/>
                  </a:ext>
                </a:extLst>
              </a:tr>
              <a:tr h="371292">
                <a:tc>
                  <a:txBody>
                    <a:bodyPr/>
                    <a:lstStyle/>
                    <a:p>
                      <a:pPr marL="0" marR="0" algn="l">
                        <a:spcBef>
                          <a:spcPts val="0"/>
                        </a:spcBef>
                        <a:spcAft>
                          <a:spcPts val="300"/>
                        </a:spcAft>
                      </a:pPr>
                      <a:r>
                        <a:rPr lang="en-US" sz="1200">
                          <a:solidFill>
                            <a:srgbClr val="000000"/>
                          </a:solidFill>
                          <a:effectLst/>
                          <a:latin typeface="Asap" panose="020B0604020202020204" charset="0"/>
                          <a:ea typeface="Times New Roman" panose="02020603050405020304" pitchFamily="18" charset="0"/>
                          <a:cs typeface="Times New Roman" panose="02020603050405020304" pitchFamily="18" charset="0"/>
                        </a:rPr>
                        <a:t>Search by (User/course)</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solidFill>
                            <a:srgbClr val="000000"/>
                          </a:solidFill>
                          <a:effectLst/>
                          <a:latin typeface="Asap" panose="020B0604020202020204" charset="0"/>
                          <a:ea typeface="Arial Unicode MS"/>
                          <a:cs typeface="Segoe UI Symbol" panose="020B0502040204020203" pitchFamily="3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solidFill>
                            <a:srgbClr val="000000"/>
                          </a:solidFill>
                          <a:effectLst/>
                          <a:latin typeface="Asap" panose="020B0604020202020204" charset="0"/>
                          <a:ea typeface="Arial Unicode MS"/>
                          <a:cs typeface="Segoe UI Symbol" panose="020B0502040204020203" pitchFamily="3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solidFill>
                            <a:srgbClr val="000000"/>
                          </a:solidFill>
                          <a:effectLst/>
                          <a:latin typeface="Asap" panose="020B0604020202020204" charset="0"/>
                          <a:ea typeface="Arial Unicode MS"/>
                          <a:cs typeface="Segoe UI Symbol" panose="020B0502040204020203" pitchFamily="3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b="1" cap="all">
                          <a:solidFill>
                            <a:srgbClr val="000000"/>
                          </a:solidFill>
                          <a:effectLst/>
                          <a:latin typeface="Asap" panose="020B0604020202020204" charset="0"/>
                          <a:ea typeface="Arial Unicode MS"/>
                          <a:cs typeface="Segoe UI Symbol" panose="020B0502040204020203" pitchFamily="3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47357776"/>
                  </a:ext>
                </a:extLst>
              </a:tr>
              <a:tr h="524857">
                <a:tc>
                  <a:txBody>
                    <a:bodyPr/>
                    <a:lstStyle/>
                    <a:p>
                      <a:pPr marL="0" marR="0" algn="l">
                        <a:spcBef>
                          <a:spcPts val="0"/>
                        </a:spcBef>
                        <a:spcAft>
                          <a:spcPts val="300"/>
                        </a:spcAft>
                      </a:pPr>
                      <a:r>
                        <a:rPr lang="en-US" sz="1200" dirty="0">
                          <a:solidFill>
                            <a:srgbClr val="000000"/>
                          </a:solidFill>
                          <a:effectLst/>
                          <a:latin typeface="Asap" panose="020B0604020202020204" charset="0"/>
                          <a:ea typeface="Times New Roman" panose="02020603050405020304" pitchFamily="18" charset="0"/>
                          <a:cs typeface="Times New Roman" panose="02020603050405020304" pitchFamily="18" charset="0"/>
                        </a:rPr>
                        <a:t>Admin can add course preferences and group preferences</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dirty="0">
                          <a:solidFill>
                            <a:srgbClr val="000000"/>
                          </a:solidFill>
                          <a:effectLst/>
                          <a:latin typeface="Asap" panose="020B0604020202020204" charset="0"/>
                          <a:ea typeface="Arial Unicode MS"/>
                          <a:cs typeface="Segoe UI Symbol" panose="020B0502040204020203" pitchFamily="34" charset="0"/>
                        </a:rPr>
                        <a:t>✔</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solidFill>
                            <a:srgbClr val="000000"/>
                          </a:solidFill>
                          <a:effectLst/>
                          <a:latin typeface="Asap" panose="020B0604020202020204" charset="0"/>
                          <a:ea typeface="Arial Unicode MS"/>
                          <a:cs typeface="Segoe UI Symbol" panose="020B0502040204020203" pitchFamily="3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solidFill>
                            <a:srgbClr val="000000"/>
                          </a:solidFill>
                          <a:effectLst/>
                          <a:latin typeface="Asap" panose="020B0604020202020204" charset="0"/>
                          <a:ea typeface="Arial Unicode MS"/>
                          <a:cs typeface="Times New Roman" panose="02020603050405020304" pitchFamily="18" charset="0"/>
                        </a:rPr>
                        <a:t>Manual adjustment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b="1" cap="all" dirty="0">
                          <a:solidFill>
                            <a:srgbClr val="000000"/>
                          </a:solidFill>
                          <a:effectLst/>
                          <a:latin typeface="Asap" panose="020B0604020202020204" charset="0"/>
                          <a:ea typeface="Arial Unicode MS"/>
                          <a:cs typeface="Segoe UI Symbol" panose="020B0502040204020203" pitchFamily="34" charset="0"/>
                        </a:rPr>
                        <a:t>✔</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6366081"/>
                  </a:ext>
                </a:extLst>
              </a:tr>
              <a:tr h="371292">
                <a:tc>
                  <a:txBody>
                    <a:bodyPr/>
                    <a:lstStyle/>
                    <a:p>
                      <a:pPr marL="0" marR="0" algn="l">
                        <a:spcBef>
                          <a:spcPts val="0"/>
                        </a:spcBef>
                        <a:spcAft>
                          <a:spcPts val="300"/>
                        </a:spcAft>
                      </a:pPr>
                      <a:r>
                        <a:rPr lang="en-US" sz="1200" dirty="0">
                          <a:effectLst/>
                          <a:latin typeface="Asap" panose="020B0604020202020204" charset="0"/>
                          <a:ea typeface="Times New Roman" panose="02020603050405020304" pitchFamily="18" charset="0"/>
                          <a:cs typeface="Times New Roman" panose="02020603050405020304" pitchFamily="18" charset="0"/>
                        </a:rPr>
                        <a:t>Download course catalog</a:t>
                      </a:r>
                    </a:p>
                  </a:txBody>
                  <a:tcPr marL="68580" marR="68580" marT="0" marB="0" anchor="ctr"/>
                </a:tc>
                <a:tc>
                  <a:txBody>
                    <a:bodyPr/>
                    <a:lstStyle/>
                    <a:p>
                      <a:pPr marL="0" marR="0" algn="ctr">
                        <a:spcBef>
                          <a:spcPts val="0"/>
                        </a:spcBef>
                        <a:spcAft>
                          <a:spcPts val="300"/>
                        </a:spcAft>
                      </a:pPr>
                      <a:r>
                        <a:rPr lang="en-US" sz="1200" dirty="0">
                          <a:effectLst/>
                          <a:latin typeface="Asap" panose="020B0604020202020204" charset="0"/>
                          <a:ea typeface="Arial Unicode MS"/>
                          <a:cs typeface="Segoe UI Symbol" panose="020B0502040204020203" pitchFamily="34" charset="0"/>
                        </a:rPr>
                        <a:t>✔</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dirty="0">
                          <a:effectLst/>
                          <a:latin typeface="Asap" panose="020B0604020202020204" charset="0"/>
                          <a:ea typeface="Arial Unicode MS"/>
                          <a:cs typeface="Segoe UI Symbol" panose="020B0502040204020203" pitchFamily="34" charset="0"/>
                        </a:rPr>
                        <a:t>✔</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a:effectLst/>
                          <a:latin typeface="Asap" panose="020B0604020202020204" charset="0"/>
                          <a:ea typeface="Arial Unicode MS"/>
                          <a:cs typeface="Segoe UI Symbol" panose="020B0502040204020203" pitchFamily="34" charset="0"/>
                        </a:rPr>
                        <a:t>✔</a:t>
                      </a:r>
                      <a:endParaRPr lang="en-US" sz="120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300"/>
                        </a:spcAft>
                      </a:pPr>
                      <a:r>
                        <a:rPr lang="en-US" sz="1200" b="1" cap="all" dirty="0">
                          <a:effectLst/>
                          <a:latin typeface="Asap" panose="020B0604020202020204" charset="0"/>
                          <a:ea typeface="Arial Unicode MS"/>
                          <a:cs typeface="Segoe UI Symbol" panose="020B0502040204020203" pitchFamily="34" charset="0"/>
                        </a:rPr>
                        <a:t>✔</a:t>
                      </a:r>
                      <a:endParaRPr lang="en-US" sz="1200" dirty="0">
                        <a:effectLst/>
                        <a:latin typeface="Asap"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939790"/>
                  </a:ext>
                </a:extLst>
              </a:tr>
            </a:tbl>
          </a:graphicData>
        </a:graphic>
      </p:graphicFrame>
    </p:spTree>
    <p:extLst>
      <p:ext uri="{BB962C8B-B14F-4D97-AF65-F5344CB8AC3E}">
        <p14:creationId xmlns:p14="http://schemas.microsoft.com/office/powerpoint/2010/main" val="3988178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Google Shape;392;p41">
            <a:extLst>
              <a:ext uri="{FF2B5EF4-FFF2-40B4-BE49-F238E27FC236}">
                <a16:creationId xmlns:a16="http://schemas.microsoft.com/office/drawing/2014/main" id="{89337447-242F-BAF5-2529-B32CADB8B5AD}"/>
              </a:ext>
            </a:extLst>
          </p:cNvPr>
          <p:cNvSpPr txBox="1">
            <a:spLocks/>
          </p:cNvSpPr>
          <p:nvPr/>
        </p:nvSpPr>
        <p:spPr>
          <a:xfrm>
            <a:off x="961284" y="-391743"/>
            <a:ext cx="6471921" cy="40091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6600" b="1" i="0" dirty="0">
                <a:solidFill>
                  <a:srgbClr val="353738"/>
                </a:solidFill>
                <a:effectLst/>
                <a:latin typeface="Asap" panose="020B0604020202020204" charset="0"/>
                <a:ea typeface="Asap" panose="020B0604020202020204" charset="0"/>
                <a:cs typeface="Asap" panose="020B0604020202020204" charset="0"/>
              </a:rPr>
              <a:t>Thank You!</a:t>
            </a:r>
          </a:p>
          <a:p>
            <a:pPr algn="ctr"/>
            <a:r>
              <a:rPr lang="en-US" sz="4800" dirty="0">
                <a:solidFill>
                  <a:srgbClr val="353738"/>
                </a:solidFill>
                <a:latin typeface="Asap" panose="020B0604020202020204" charset="0"/>
              </a:rPr>
              <a:t>Any Questions?</a:t>
            </a:r>
            <a:endParaRPr lang="en-US" sz="4800" dirty="0"/>
          </a:p>
        </p:txBody>
      </p:sp>
    </p:spTree>
    <p:extLst>
      <p:ext uri="{BB962C8B-B14F-4D97-AF65-F5344CB8AC3E}">
        <p14:creationId xmlns:p14="http://schemas.microsoft.com/office/powerpoint/2010/main" val="146055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8"/>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Team Members</a:t>
            </a:r>
            <a:endParaRPr b="1" dirty="0"/>
          </a:p>
        </p:txBody>
      </p:sp>
      <p:graphicFrame>
        <p:nvGraphicFramePr>
          <p:cNvPr id="352" name="Google Shape;352;p38"/>
          <p:cNvGraphicFramePr/>
          <p:nvPr>
            <p:extLst>
              <p:ext uri="{D42A27DB-BD31-4B8C-83A1-F6EECF244321}">
                <p14:modId xmlns:p14="http://schemas.microsoft.com/office/powerpoint/2010/main" val="1058652553"/>
              </p:ext>
            </p:extLst>
          </p:nvPr>
        </p:nvGraphicFramePr>
        <p:xfrm>
          <a:off x="734408" y="1356673"/>
          <a:ext cx="8083934" cy="3129012"/>
        </p:xfrm>
        <a:graphic>
          <a:graphicData uri="http://schemas.openxmlformats.org/drawingml/2006/table">
            <a:tbl>
              <a:tblPr firstRow="1" lastCol="1" bandRow="1">
                <a:tableStyleId>{3B4B98B0-60AC-42C2-AFA5-B58CD77FA1E5}</a:tableStyleId>
              </a:tblPr>
              <a:tblGrid>
                <a:gridCol w="3829329">
                  <a:extLst>
                    <a:ext uri="{9D8B030D-6E8A-4147-A177-3AD203B41FA5}">
                      <a16:colId xmlns:a16="http://schemas.microsoft.com/office/drawing/2014/main" val="20000"/>
                    </a:ext>
                  </a:extLst>
                </a:gridCol>
                <a:gridCol w="4254605">
                  <a:extLst>
                    <a:ext uri="{9D8B030D-6E8A-4147-A177-3AD203B41FA5}">
                      <a16:colId xmlns:a16="http://schemas.microsoft.com/office/drawing/2014/main" val="20001"/>
                    </a:ext>
                  </a:extLst>
                </a:gridCol>
              </a:tblGrid>
              <a:tr h="362023">
                <a:tc>
                  <a:txBody>
                    <a:bodyPr/>
                    <a:lstStyle/>
                    <a:p>
                      <a:pPr marL="0" lvl="0" indent="0" algn="ctr" rtl="0">
                        <a:spcBef>
                          <a:spcPts val="0"/>
                        </a:spcBef>
                        <a:spcAft>
                          <a:spcPts val="0"/>
                        </a:spcAft>
                        <a:buNone/>
                      </a:pPr>
                      <a:r>
                        <a:rPr lang="en" sz="1600" b="1" dirty="0">
                          <a:solidFill>
                            <a:schemeClr val="dk1"/>
                          </a:solidFill>
                          <a:uFill>
                            <a:noFill/>
                          </a:uFill>
                          <a:sym typeface="Assistant"/>
                        </a:rPr>
                        <a:t>Name</a:t>
                      </a:r>
                      <a:endParaRPr sz="1600" b="1" dirty="0">
                        <a:solidFill>
                          <a:schemeClr val="dk1"/>
                        </a:solidFill>
                        <a:latin typeface="Assistant"/>
                        <a:ea typeface="Assistant"/>
                        <a:cs typeface="Assistant"/>
                        <a:sym typeface="Assistant"/>
                      </a:endParaRPr>
                    </a:p>
                  </a:txBody>
                  <a:tcPr marL="91425" marR="91425" marT="91425" marB="91425" anchor="ctr"/>
                </a:tc>
                <a:tc>
                  <a:txBody>
                    <a:bodyPr/>
                    <a:lstStyle/>
                    <a:p>
                      <a:pPr marL="0" lvl="0" indent="0" algn="ctr" rtl="0">
                        <a:spcBef>
                          <a:spcPts val="0"/>
                        </a:spcBef>
                        <a:spcAft>
                          <a:spcPts val="1600"/>
                        </a:spcAft>
                        <a:buClr>
                          <a:schemeClr val="dk1"/>
                        </a:buClr>
                        <a:buSzPts val="1100"/>
                        <a:buFont typeface="Arial"/>
                        <a:buNone/>
                      </a:pPr>
                      <a:r>
                        <a:rPr lang="en-US" sz="1600" b="1" dirty="0">
                          <a:solidFill>
                            <a:schemeClr val="dk1"/>
                          </a:solidFill>
                          <a:sym typeface="Assistant"/>
                        </a:rPr>
                        <a:t>ID</a:t>
                      </a:r>
                      <a:endParaRPr sz="1600" b="1" dirty="0">
                        <a:solidFill>
                          <a:schemeClr val="dk1"/>
                        </a:solidFill>
                        <a:latin typeface="Assistant"/>
                        <a:ea typeface="Assistant"/>
                        <a:cs typeface="Assistant"/>
                        <a:sym typeface="Assistant"/>
                      </a:endParaRPr>
                    </a:p>
                  </a:txBody>
                  <a:tcPr marL="91425" marR="91425" marT="91425" marB="91425" anchor="ctr"/>
                </a:tc>
                <a:extLst>
                  <a:ext uri="{0D108BD9-81ED-4DB2-BD59-A6C34878D82A}">
                    <a16:rowId xmlns:a16="http://schemas.microsoft.com/office/drawing/2014/main" val="10000"/>
                  </a:ext>
                </a:extLst>
              </a:tr>
              <a:tr h="373634">
                <a:tc>
                  <a:txBody>
                    <a:bodyPr/>
                    <a:lstStyle/>
                    <a:p>
                      <a:pPr marL="0" lvl="0" indent="0" algn="ctr" rtl="0">
                        <a:spcBef>
                          <a:spcPts val="0"/>
                        </a:spcBef>
                        <a:spcAft>
                          <a:spcPts val="0"/>
                        </a:spcAft>
                        <a:buNone/>
                      </a:pPr>
                      <a:r>
                        <a:rPr lang="en-US" sz="1600" b="0" dirty="0">
                          <a:solidFill>
                            <a:schemeClr val="dk1"/>
                          </a:solidFill>
                          <a:sym typeface="Assistant"/>
                        </a:rPr>
                        <a:t>Sarah Essam Kamal Mahmoud</a:t>
                      </a:r>
                      <a:endParaRPr sz="1600" b="0" dirty="0">
                        <a:solidFill>
                          <a:schemeClr val="dk1"/>
                        </a:solidFill>
                        <a:latin typeface="Assistant"/>
                        <a:ea typeface="Assistant"/>
                        <a:cs typeface="Assistant"/>
                        <a:sym typeface="Assistant"/>
                      </a:endParaRPr>
                    </a:p>
                  </a:txBody>
                  <a:tcPr marL="91425" marR="91425" marT="91425" marB="91425" anchor="ctr"/>
                </a:tc>
                <a:tc>
                  <a:txBody>
                    <a:bodyPr/>
                    <a:lstStyle/>
                    <a:p>
                      <a:pPr marL="0" lvl="0" indent="0" algn="ctr" rtl="0">
                        <a:spcBef>
                          <a:spcPts val="0"/>
                        </a:spcBef>
                        <a:spcAft>
                          <a:spcPts val="1600"/>
                        </a:spcAft>
                        <a:buClr>
                          <a:schemeClr val="dk1"/>
                        </a:buClr>
                        <a:buSzPts val="1100"/>
                        <a:buFont typeface="Arial"/>
                        <a:buNone/>
                      </a:pPr>
                      <a:r>
                        <a:rPr lang="en-US" sz="1600" dirty="0">
                          <a:solidFill>
                            <a:schemeClr val="dk1"/>
                          </a:solidFill>
                          <a:sym typeface="Assistant"/>
                        </a:rPr>
                        <a:t>20190233</a:t>
                      </a:r>
                      <a:endParaRPr sz="1600" dirty="0">
                        <a:solidFill>
                          <a:schemeClr val="dk1"/>
                        </a:solidFill>
                        <a:latin typeface="Assistant"/>
                        <a:ea typeface="Assistant"/>
                        <a:cs typeface="Assistant"/>
                        <a:sym typeface="Assistant"/>
                      </a:endParaRPr>
                    </a:p>
                  </a:txBody>
                  <a:tcPr marL="91425" marR="91425" marT="91425" marB="91425" anchor="ctr"/>
                </a:tc>
                <a:extLst>
                  <a:ext uri="{0D108BD9-81ED-4DB2-BD59-A6C34878D82A}">
                    <a16:rowId xmlns:a16="http://schemas.microsoft.com/office/drawing/2014/main" val="10001"/>
                  </a:ext>
                </a:extLst>
              </a:tr>
              <a:tr h="568908">
                <a:tc>
                  <a:txBody>
                    <a:bodyPr/>
                    <a:lstStyle/>
                    <a:p>
                      <a:pPr marL="0" lvl="0" indent="0" algn="ctr" rtl="0">
                        <a:spcBef>
                          <a:spcPts val="0"/>
                        </a:spcBef>
                        <a:spcAft>
                          <a:spcPts val="0"/>
                        </a:spcAft>
                        <a:buNone/>
                      </a:pPr>
                      <a:r>
                        <a:rPr lang="en-US" sz="1600" b="0" dirty="0">
                          <a:solidFill>
                            <a:schemeClr val="dk1"/>
                          </a:solidFill>
                          <a:sym typeface="Assistant"/>
                        </a:rPr>
                        <a:t>Sara Mohamed Ali Salem</a:t>
                      </a:r>
                      <a:endParaRPr sz="1600" b="0" dirty="0">
                        <a:solidFill>
                          <a:schemeClr val="dk1"/>
                        </a:solidFill>
                        <a:latin typeface="Assistant"/>
                        <a:ea typeface="Assistant"/>
                        <a:cs typeface="Assistant"/>
                        <a:sym typeface="Assistant"/>
                      </a:endParaRPr>
                    </a:p>
                  </a:txBody>
                  <a:tcPr marL="91425" marR="91425" marT="91425" marB="91425" anchor="ctr"/>
                </a:tc>
                <a:tc>
                  <a:txBody>
                    <a:bodyPr/>
                    <a:lstStyle/>
                    <a:p>
                      <a:pPr marL="0" lvl="0" indent="0" algn="ctr" rtl="0">
                        <a:spcBef>
                          <a:spcPts val="0"/>
                        </a:spcBef>
                        <a:spcAft>
                          <a:spcPts val="1600"/>
                        </a:spcAft>
                        <a:buNone/>
                      </a:pPr>
                      <a:r>
                        <a:rPr lang="en-US" sz="1600" dirty="0">
                          <a:solidFill>
                            <a:schemeClr val="dk1"/>
                          </a:solidFill>
                          <a:sym typeface="Assistant"/>
                        </a:rPr>
                        <a:t>20190234</a:t>
                      </a:r>
                      <a:endParaRPr sz="1600" dirty="0">
                        <a:solidFill>
                          <a:schemeClr val="dk1"/>
                        </a:solidFill>
                        <a:latin typeface="Assistant"/>
                        <a:ea typeface="Assistant"/>
                        <a:cs typeface="Assistant"/>
                        <a:sym typeface="Assistant"/>
                      </a:endParaRPr>
                    </a:p>
                  </a:txBody>
                  <a:tcPr marL="91425" marR="91425" marT="91425" marB="91425" anchor="ctr"/>
                </a:tc>
                <a:extLst>
                  <a:ext uri="{0D108BD9-81ED-4DB2-BD59-A6C34878D82A}">
                    <a16:rowId xmlns:a16="http://schemas.microsoft.com/office/drawing/2014/main" val="10002"/>
                  </a:ext>
                </a:extLst>
              </a:tr>
              <a:tr h="568908">
                <a:tc>
                  <a:txBody>
                    <a:bodyPr/>
                    <a:lstStyle/>
                    <a:p>
                      <a:pPr marL="0" lvl="0" indent="0" algn="ctr" rtl="0">
                        <a:spcBef>
                          <a:spcPts val="0"/>
                        </a:spcBef>
                        <a:spcAft>
                          <a:spcPts val="0"/>
                        </a:spcAft>
                        <a:buNone/>
                      </a:pPr>
                      <a:r>
                        <a:rPr lang="en-US" sz="1600" b="0" dirty="0">
                          <a:solidFill>
                            <a:schemeClr val="dk1"/>
                          </a:solidFill>
                          <a:sym typeface="Assistant"/>
                        </a:rPr>
                        <a:t>Shimaa Reda Saeed Nady</a:t>
                      </a:r>
                      <a:endParaRPr sz="1600" b="0" dirty="0">
                        <a:solidFill>
                          <a:schemeClr val="dk1"/>
                        </a:solidFill>
                        <a:latin typeface="Assistant"/>
                        <a:ea typeface="Assistant"/>
                        <a:cs typeface="Assistant"/>
                        <a:sym typeface="Assistant"/>
                      </a:endParaRPr>
                    </a:p>
                  </a:txBody>
                  <a:tcPr marL="91425" marR="91425" marT="91425" marB="91425" anchor="ctr"/>
                </a:tc>
                <a:tc>
                  <a:txBody>
                    <a:bodyPr/>
                    <a:lstStyle/>
                    <a:p>
                      <a:pPr marL="0" lvl="0" indent="0" algn="ctr" rtl="0">
                        <a:spcBef>
                          <a:spcPts val="0"/>
                        </a:spcBef>
                        <a:spcAft>
                          <a:spcPts val="1600"/>
                        </a:spcAft>
                        <a:buNone/>
                      </a:pPr>
                      <a:r>
                        <a:rPr lang="en-US" sz="1600" dirty="0">
                          <a:solidFill>
                            <a:schemeClr val="dk1"/>
                          </a:solidFill>
                          <a:sym typeface="Assistant"/>
                        </a:rPr>
                        <a:t>20190267</a:t>
                      </a:r>
                      <a:endParaRPr sz="1600" dirty="0">
                        <a:solidFill>
                          <a:schemeClr val="dk1"/>
                        </a:solidFill>
                        <a:latin typeface="Assistant"/>
                        <a:ea typeface="Assistant"/>
                        <a:cs typeface="Assistant"/>
                        <a:sym typeface="Assistant"/>
                      </a:endParaRPr>
                    </a:p>
                  </a:txBody>
                  <a:tcPr marL="91425" marR="91425" marT="91425" marB="91425" anchor="ctr"/>
                </a:tc>
                <a:extLst>
                  <a:ext uri="{0D108BD9-81ED-4DB2-BD59-A6C34878D82A}">
                    <a16:rowId xmlns:a16="http://schemas.microsoft.com/office/drawing/2014/main" val="10003"/>
                  </a:ext>
                </a:extLst>
              </a:tr>
              <a:tr h="568908">
                <a:tc>
                  <a:txBody>
                    <a:bodyPr/>
                    <a:lstStyle/>
                    <a:p>
                      <a:pPr marL="0" lvl="0" indent="0" algn="ctr" rtl="0">
                        <a:spcBef>
                          <a:spcPts val="0"/>
                        </a:spcBef>
                        <a:spcAft>
                          <a:spcPts val="0"/>
                        </a:spcAft>
                        <a:buNone/>
                      </a:pPr>
                      <a:r>
                        <a:rPr lang="en-US" sz="1600" b="0" dirty="0">
                          <a:solidFill>
                            <a:schemeClr val="dk1"/>
                          </a:solidFill>
                          <a:sym typeface="Assistant"/>
                        </a:rPr>
                        <a:t>Arwa Ahmed </a:t>
                      </a:r>
                      <a:r>
                        <a:rPr lang="en-US" sz="1600" b="0" dirty="0" err="1">
                          <a:solidFill>
                            <a:schemeClr val="dk1"/>
                          </a:solidFill>
                          <a:sym typeface="Assistant"/>
                        </a:rPr>
                        <a:t>Walaa</a:t>
                      </a:r>
                      <a:r>
                        <a:rPr lang="en-US" sz="1600" b="0" dirty="0">
                          <a:solidFill>
                            <a:schemeClr val="dk1"/>
                          </a:solidFill>
                          <a:sym typeface="Assistant"/>
                        </a:rPr>
                        <a:t> </a:t>
                      </a:r>
                      <a:r>
                        <a:rPr lang="en-US" sz="1600" b="0" dirty="0" err="1">
                          <a:solidFill>
                            <a:schemeClr val="dk1"/>
                          </a:solidFill>
                          <a:sym typeface="Assistant"/>
                        </a:rPr>
                        <a:t>Eldin</a:t>
                      </a:r>
                      <a:endParaRPr sz="1600" b="0" dirty="0">
                        <a:solidFill>
                          <a:schemeClr val="dk1"/>
                        </a:solidFill>
                        <a:latin typeface="Assistant"/>
                        <a:ea typeface="Assistant"/>
                        <a:cs typeface="Assistant"/>
                        <a:sym typeface="Assistant"/>
                      </a:endParaRPr>
                    </a:p>
                  </a:txBody>
                  <a:tcPr marL="91425" marR="91425" marT="91425" marB="91425" anchor="ctr"/>
                </a:tc>
                <a:tc>
                  <a:txBody>
                    <a:bodyPr/>
                    <a:lstStyle/>
                    <a:p>
                      <a:pPr marL="0" lvl="0" indent="0" algn="ctr" rtl="0">
                        <a:spcBef>
                          <a:spcPts val="0"/>
                        </a:spcBef>
                        <a:spcAft>
                          <a:spcPts val="0"/>
                        </a:spcAft>
                        <a:buNone/>
                      </a:pPr>
                      <a:r>
                        <a:rPr lang="en-US" sz="1600" dirty="0">
                          <a:solidFill>
                            <a:schemeClr val="dk1"/>
                          </a:solidFill>
                          <a:sym typeface="Assistant"/>
                        </a:rPr>
                        <a:t>20190084</a:t>
                      </a:r>
                      <a:endParaRPr sz="1600" dirty="0">
                        <a:solidFill>
                          <a:schemeClr val="dk1"/>
                        </a:solidFill>
                        <a:latin typeface="Assistant"/>
                        <a:ea typeface="Assistant"/>
                        <a:cs typeface="Assistant"/>
                        <a:sym typeface="Assistant"/>
                      </a:endParaRPr>
                    </a:p>
                  </a:txBody>
                  <a:tcPr marL="91425" marR="91425" marT="91425" marB="91425" anchor="ctr"/>
                </a:tc>
                <a:extLst>
                  <a:ext uri="{0D108BD9-81ED-4DB2-BD59-A6C34878D82A}">
                    <a16:rowId xmlns:a16="http://schemas.microsoft.com/office/drawing/2014/main" val="10004"/>
                  </a:ext>
                </a:extLst>
              </a:tr>
              <a:tr h="568908">
                <a:tc>
                  <a:txBody>
                    <a:bodyPr/>
                    <a:lstStyle/>
                    <a:p>
                      <a:pPr marL="0" lvl="0" indent="0" algn="ctr" rtl="0">
                        <a:spcBef>
                          <a:spcPts val="0"/>
                        </a:spcBef>
                        <a:spcAft>
                          <a:spcPts val="0"/>
                        </a:spcAft>
                        <a:buNone/>
                      </a:pPr>
                      <a:r>
                        <a:rPr lang="en-US" sz="1600" b="0" dirty="0" err="1">
                          <a:solidFill>
                            <a:schemeClr val="dk1"/>
                          </a:solidFill>
                          <a:sym typeface="Assistant"/>
                        </a:rPr>
                        <a:t>Gehad</a:t>
                      </a:r>
                      <a:r>
                        <a:rPr lang="en-US" sz="1600" b="0" dirty="0">
                          <a:solidFill>
                            <a:schemeClr val="dk1"/>
                          </a:solidFill>
                          <a:sym typeface="Assistant"/>
                        </a:rPr>
                        <a:t> </a:t>
                      </a:r>
                      <a:r>
                        <a:rPr lang="en-US" sz="1600" b="0" dirty="0" err="1">
                          <a:solidFill>
                            <a:schemeClr val="dk1"/>
                          </a:solidFill>
                          <a:sym typeface="Assistant"/>
                        </a:rPr>
                        <a:t>Akram</a:t>
                      </a:r>
                      <a:r>
                        <a:rPr lang="en-US" sz="1600" b="0" dirty="0">
                          <a:solidFill>
                            <a:schemeClr val="dk1"/>
                          </a:solidFill>
                          <a:sym typeface="Assistant"/>
                        </a:rPr>
                        <a:t> Kamel Ahmed</a:t>
                      </a:r>
                      <a:endParaRPr sz="1600" b="0" dirty="0">
                        <a:solidFill>
                          <a:schemeClr val="dk1"/>
                        </a:solidFill>
                        <a:latin typeface="Assistant"/>
                        <a:ea typeface="Assistant"/>
                        <a:cs typeface="Assistant"/>
                        <a:sym typeface="Assistant"/>
                      </a:endParaRPr>
                    </a:p>
                  </a:txBody>
                  <a:tcPr marL="91425" marR="91425" marT="91425" marB="91425" anchor="ctr"/>
                </a:tc>
                <a:tc>
                  <a:txBody>
                    <a:bodyPr/>
                    <a:lstStyle/>
                    <a:p>
                      <a:pPr marL="0" lvl="0" indent="0" algn="ctr" rtl="0">
                        <a:spcBef>
                          <a:spcPts val="0"/>
                        </a:spcBef>
                        <a:spcAft>
                          <a:spcPts val="1600"/>
                        </a:spcAft>
                        <a:buNone/>
                      </a:pPr>
                      <a:r>
                        <a:rPr lang="en-US" sz="1600" dirty="0">
                          <a:solidFill>
                            <a:schemeClr val="dk1"/>
                          </a:solidFill>
                          <a:sym typeface="Assistant"/>
                        </a:rPr>
                        <a:t>20190153</a:t>
                      </a:r>
                      <a:endParaRPr sz="1600" dirty="0">
                        <a:solidFill>
                          <a:schemeClr val="dk1"/>
                        </a:solidFill>
                        <a:latin typeface="Assistant"/>
                        <a:ea typeface="Assistant"/>
                        <a:cs typeface="Assistant"/>
                        <a:sym typeface="Assistant"/>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943014" y="818502"/>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1</a:t>
            </a:r>
            <a:endParaRPr b="1" dirty="0"/>
          </a:p>
        </p:txBody>
      </p:sp>
      <p:sp>
        <p:nvSpPr>
          <p:cNvPr id="362" name="Google Shape;362;p39"/>
          <p:cNvSpPr txBox="1">
            <a:spLocks noGrp="1"/>
          </p:cNvSpPr>
          <p:nvPr>
            <p:ph type="title" idx="2"/>
          </p:nvPr>
        </p:nvSpPr>
        <p:spPr>
          <a:xfrm>
            <a:off x="-133156" y="1344126"/>
            <a:ext cx="3005635"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500" dirty="0"/>
              <a:t>Introduction</a:t>
            </a:r>
            <a:endParaRPr sz="1500" dirty="0"/>
          </a:p>
        </p:txBody>
      </p:sp>
      <p:sp>
        <p:nvSpPr>
          <p:cNvPr id="364" name="Google Shape;364;p39"/>
          <p:cNvSpPr txBox="1">
            <a:spLocks noGrp="1"/>
          </p:cNvSpPr>
          <p:nvPr>
            <p:ph type="title" idx="15"/>
          </p:nvPr>
        </p:nvSpPr>
        <p:spPr>
          <a:xfrm>
            <a:off x="735114" y="122483"/>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Table of contents</a:t>
            </a:r>
            <a:endParaRPr b="1" dirty="0"/>
          </a:p>
        </p:txBody>
      </p:sp>
      <p:sp>
        <p:nvSpPr>
          <p:cNvPr id="365" name="Google Shape;365;p39"/>
          <p:cNvSpPr txBox="1">
            <a:spLocks noGrp="1"/>
          </p:cNvSpPr>
          <p:nvPr>
            <p:ph type="title" idx="3"/>
          </p:nvPr>
        </p:nvSpPr>
        <p:spPr>
          <a:xfrm rot="2701">
            <a:off x="4898263" y="824653"/>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3</a:t>
            </a:r>
            <a:endParaRPr b="1" dirty="0"/>
          </a:p>
        </p:txBody>
      </p:sp>
      <p:sp>
        <p:nvSpPr>
          <p:cNvPr id="368" name="Google Shape;368;p39"/>
          <p:cNvSpPr txBox="1">
            <a:spLocks noGrp="1"/>
          </p:cNvSpPr>
          <p:nvPr>
            <p:ph type="title" idx="6"/>
          </p:nvPr>
        </p:nvSpPr>
        <p:spPr>
          <a:xfrm rot="2701">
            <a:off x="2905598" y="816443"/>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369" name="Google Shape;369;p39"/>
          <p:cNvSpPr txBox="1">
            <a:spLocks noGrp="1"/>
          </p:cNvSpPr>
          <p:nvPr>
            <p:ph type="title" idx="7"/>
          </p:nvPr>
        </p:nvSpPr>
        <p:spPr>
          <a:xfrm>
            <a:off x="1740250" y="1320250"/>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500" dirty="0"/>
              <a:t>Problem Statement</a:t>
            </a:r>
            <a:endParaRPr sz="1500" dirty="0"/>
          </a:p>
        </p:txBody>
      </p:sp>
      <p:sp>
        <p:nvSpPr>
          <p:cNvPr id="371" name="Google Shape;371;p39"/>
          <p:cNvSpPr txBox="1">
            <a:spLocks noGrp="1"/>
          </p:cNvSpPr>
          <p:nvPr>
            <p:ph type="title" idx="9"/>
          </p:nvPr>
        </p:nvSpPr>
        <p:spPr>
          <a:xfrm rot="2701">
            <a:off x="6890928" y="791299"/>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
        <p:nvSpPr>
          <p:cNvPr id="372" name="Google Shape;372;p39"/>
          <p:cNvSpPr txBox="1">
            <a:spLocks noGrp="1"/>
          </p:cNvSpPr>
          <p:nvPr>
            <p:ph type="title" idx="13"/>
          </p:nvPr>
        </p:nvSpPr>
        <p:spPr>
          <a:xfrm>
            <a:off x="5716578" y="1331142"/>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t>Scope And Limitations</a:t>
            </a:r>
            <a:endParaRPr sz="1500" dirty="0"/>
          </a:p>
        </p:txBody>
      </p:sp>
      <p:sp>
        <p:nvSpPr>
          <p:cNvPr id="5" name="Title 4">
            <a:extLst>
              <a:ext uri="{FF2B5EF4-FFF2-40B4-BE49-F238E27FC236}">
                <a16:creationId xmlns:a16="http://schemas.microsoft.com/office/drawing/2014/main" id="{2B6DB6D8-7BBF-3691-8C64-80D62B89EBA4}"/>
              </a:ext>
            </a:extLst>
          </p:cNvPr>
          <p:cNvSpPr>
            <a:spLocks noGrp="1"/>
          </p:cNvSpPr>
          <p:nvPr>
            <p:ph type="title" idx="4"/>
          </p:nvPr>
        </p:nvSpPr>
        <p:spPr>
          <a:xfrm>
            <a:off x="3669635" y="1338196"/>
            <a:ext cx="3112500" cy="493800"/>
          </a:xfrm>
        </p:spPr>
        <p:txBody>
          <a:bodyPr/>
          <a:lstStyle/>
          <a:p>
            <a:r>
              <a:rPr lang="en-US" sz="1500" dirty="0"/>
              <a:t>Objectives</a:t>
            </a:r>
          </a:p>
        </p:txBody>
      </p:sp>
      <p:sp>
        <p:nvSpPr>
          <p:cNvPr id="2" name="Google Shape;361;p39">
            <a:extLst>
              <a:ext uri="{FF2B5EF4-FFF2-40B4-BE49-F238E27FC236}">
                <a16:creationId xmlns:a16="http://schemas.microsoft.com/office/drawing/2014/main" id="{68D7AEC9-3EC1-6290-4271-698B028B7789}"/>
              </a:ext>
            </a:extLst>
          </p:cNvPr>
          <p:cNvSpPr txBox="1">
            <a:spLocks/>
          </p:cNvSpPr>
          <p:nvPr/>
        </p:nvSpPr>
        <p:spPr>
          <a:xfrm rot="2701">
            <a:off x="976215" y="2177564"/>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sap"/>
              <a:buNone/>
              <a:defRPr sz="3000" b="0" i="0" u="none" strike="noStrike" cap="none">
                <a:solidFill>
                  <a:schemeClr val="dk2"/>
                </a:solidFill>
                <a:latin typeface="Asap"/>
                <a:ea typeface="Asap"/>
                <a:cs typeface="Asap"/>
                <a:sym typeface="Asap"/>
              </a:defRPr>
            </a:lvl1pPr>
            <a:lvl2pPr marR="0" lvl="1"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9pPr>
          </a:lstStyle>
          <a:p>
            <a:r>
              <a:rPr lang="en" b="1"/>
              <a:t>5</a:t>
            </a:r>
            <a:endParaRPr lang="en" b="1" dirty="0"/>
          </a:p>
        </p:txBody>
      </p:sp>
      <p:sp>
        <p:nvSpPr>
          <p:cNvPr id="6" name="Google Shape;372;p39">
            <a:extLst>
              <a:ext uri="{FF2B5EF4-FFF2-40B4-BE49-F238E27FC236}">
                <a16:creationId xmlns:a16="http://schemas.microsoft.com/office/drawing/2014/main" id="{9028660E-9BF0-3C3E-3B21-0DDC80C3E3D4}"/>
              </a:ext>
            </a:extLst>
          </p:cNvPr>
          <p:cNvSpPr txBox="1">
            <a:spLocks/>
          </p:cNvSpPr>
          <p:nvPr/>
        </p:nvSpPr>
        <p:spPr>
          <a:xfrm>
            <a:off x="1134118" y="4173548"/>
            <a:ext cx="3112500" cy="493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en-US" sz="1500" dirty="0"/>
              <a:t>SWOT Analysis</a:t>
            </a:r>
          </a:p>
        </p:txBody>
      </p:sp>
      <p:sp>
        <p:nvSpPr>
          <p:cNvPr id="7" name="Google Shape;368;p39">
            <a:extLst>
              <a:ext uri="{FF2B5EF4-FFF2-40B4-BE49-F238E27FC236}">
                <a16:creationId xmlns:a16="http://schemas.microsoft.com/office/drawing/2014/main" id="{C78FEBB5-88D6-167C-0D5F-811C11137D94}"/>
              </a:ext>
            </a:extLst>
          </p:cNvPr>
          <p:cNvSpPr txBox="1">
            <a:spLocks/>
          </p:cNvSpPr>
          <p:nvPr/>
        </p:nvSpPr>
        <p:spPr>
          <a:xfrm rot="2701">
            <a:off x="2900260" y="2184700"/>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sap"/>
              <a:buNone/>
              <a:defRPr sz="3000" b="1" i="0" u="none" strike="noStrike" cap="none">
                <a:solidFill>
                  <a:schemeClr val="dk2"/>
                </a:solidFill>
                <a:latin typeface="Asap"/>
                <a:ea typeface="Asap"/>
                <a:cs typeface="Asap"/>
                <a:sym typeface="Asap"/>
              </a:defRPr>
            </a:lvl1pPr>
            <a:lvl2pPr marR="0" lvl="1"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9pPr>
          </a:lstStyle>
          <a:p>
            <a:r>
              <a:rPr lang="en" dirty="0"/>
              <a:t>6</a:t>
            </a:r>
          </a:p>
        </p:txBody>
      </p:sp>
      <p:sp>
        <p:nvSpPr>
          <p:cNvPr id="8" name="Google Shape;369;p39">
            <a:extLst>
              <a:ext uri="{FF2B5EF4-FFF2-40B4-BE49-F238E27FC236}">
                <a16:creationId xmlns:a16="http://schemas.microsoft.com/office/drawing/2014/main" id="{79D82AC2-0B90-DDED-B2B2-8A7A513525FB}"/>
              </a:ext>
            </a:extLst>
          </p:cNvPr>
          <p:cNvSpPr txBox="1">
            <a:spLocks/>
          </p:cNvSpPr>
          <p:nvPr/>
        </p:nvSpPr>
        <p:spPr>
          <a:xfrm>
            <a:off x="1478278" y="2722102"/>
            <a:ext cx="3636444" cy="493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en-US" sz="1500" dirty="0"/>
              <a:t>Project Methodology</a:t>
            </a:r>
            <a:endParaRPr lang="en-US" sz="1500" dirty="0"/>
          </a:p>
        </p:txBody>
      </p:sp>
      <p:sp>
        <p:nvSpPr>
          <p:cNvPr id="9" name="Google Shape;365;p39">
            <a:extLst>
              <a:ext uri="{FF2B5EF4-FFF2-40B4-BE49-F238E27FC236}">
                <a16:creationId xmlns:a16="http://schemas.microsoft.com/office/drawing/2014/main" id="{BBD0E3E2-31F1-A7A6-9B97-62FBFA97AD99}"/>
              </a:ext>
            </a:extLst>
          </p:cNvPr>
          <p:cNvSpPr txBox="1">
            <a:spLocks/>
          </p:cNvSpPr>
          <p:nvPr/>
        </p:nvSpPr>
        <p:spPr>
          <a:xfrm rot="2701">
            <a:off x="4898263" y="215559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sap"/>
              <a:buNone/>
              <a:defRPr sz="3000" b="0" i="0" u="none" strike="noStrike" cap="none">
                <a:solidFill>
                  <a:schemeClr val="dk2"/>
                </a:solidFill>
                <a:latin typeface="Asap"/>
                <a:ea typeface="Asap"/>
                <a:cs typeface="Asap"/>
                <a:sym typeface="Asap"/>
              </a:defRPr>
            </a:lvl1pPr>
            <a:lvl2pPr marR="0" lvl="1"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9pPr>
          </a:lstStyle>
          <a:p>
            <a:r>
              <a:rPr lang="en" b="1" dirty="0"/>
              <a:t>7</a:t>
            </a:r>
          </a:p>
        </p:txBody>
      </p:sp>
      <p:sp>
        <p:nvSpPr>
          <p:cNvPr id="10" name="Title 4">
            <a:extLst>
              <a:ext uri="{FF2B5EF4-FFF2-40B4-BE49-F238E27FC236}">
                <a16:creationId xmlns:a16="http://schemas.microsoft.com/office/drawing/2014/main" id="{0BF1EA61-E8A5-F33F-EE8B-59F1380A9033}"/>
              </a:ext>
            </a:extLst>
          </p:cNvPr>
          <p:cNvSpPr txBox="1">
            <a:spLocks/>
          </p:cNvSpPr>
          <p:nvPr/>
        </p:nvSpPr>
        <p:spPr>
          <a:xfrm>
            <a:off x="4492133" y="2712460"/>
            <a:ext cx="1467503" cy="493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en-US" sz="1500" dirty="0" smtClean="0"/>
              <a:t>Technologies</a:t>
            </a:r>
            <a:endParaRPr lang="en-US" sz="1500" dirty="0"/>
          </a:p>
        </p:txBody>
      </p:sp>
      <p:sp>
        <p:nvSpPr>
          <p:cNvPr id="11" name="Google Shape;371;p39">
            <a:extLst>
              <a:ext uri="{FF2B5EF4-FFF2-40B4-BE49-F238E27FC236}">
                <a16:creationId xmlns:a16="http://schemas.microsoft.com/office/drawing/2014/main" id="{1EF02DA9-449D-A72B-40C6-7421039C06E4}"/>
              </a:ext>
            </a:extLst>
          </p:cNvPr>
          <p:cNvSpPr txBox="1">
            <a:spLocks/>
          </p:cNvSpPr>
          <p:nvPr/>
        </p:nvSpPr>
        <p:spPr>
          <a:xfrm rot="2701">
            <a:off x="6890926" y="2186061"/>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sap"/>
              <a:buNone/>
              <a:defRPr sz="3000" b="1" i="0" u="none" strike="noStrike" cap="none">
                <a:solidFill>
                  <a:schemeClr val="dk2"/>
                </a:solidFill>
                <a:latin typeface="Asap"/>
                <a:ea typeface="Asap"/>
                <a:cs typeface="Asap"/>
                <a:sym typeface="Asap"/>
              </a:defRPr>
            </a:lvl1pPr>
            <a:lvl2pPr marR="0" lvl="1"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9pPr>
          </a:lstStyle>
          <a:p>
            <a:r>
              <a:rPr lang="en" dirty="0"/>
              <a:t>8</a:t>
            </a:r>
          </a:p>
        </p:txBody>
      </p:sp>
      <p:sp>
        <p:nvSpPr>
          <p:cNvPr id="13" name="Google Shape;361;p39">
            <a:extLst>
              <a:ext uri="{FF2B5EF4-FFF2-40B4-BE49-F238E27FC236}">
                <a16:creationId xmlns:a16="http://schemas.microsoft.com/office/drawing/2014/main" id="{FC5FD77F-3C54-C9C9-7A81-80F469767145}"/>
              </a:ext>
            </a:extLst>
          </p:cNvPr>
          <p:cNvSpPr txBox="1">
            <a:spLocks/>
          </p:cNvSpPr>
          <p:nvPr/>
        </p:nvSpPr>
        <p:spPr>
          <a:xfrm rot="2701">
            <a:off x="2308468" y="3601733"/>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sap"/>
              <a:buNone/>
              <a:defRPr sz="3000" b="0" i="0" u="none" strike="noStrike" cap="none">
                <a:solidFill>
                  <a:schemeClr val="dk2"/>
                </a:solidFill>
                <a:latin typeface="Asap"/>
                <a:ea typeface="Asap"/>
                <a:cs typeface="Asap"/>
                <a:sym typeface="Asap"/>
              </a:defRPr>
            </a:lvl1pPr>
            <a:lvl2pPr marR="0" lvl="1"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9pPr>
          </a:lstStyle>
          <a:p>
            <a:r>
              <a:rPr lang="en" b="1" dirty="0"/>
              <a:t>9</a:t>
            </a:r>
          </a:p>
        </p:txBody>
      </p:sp>
      <p:sp>
        <p:nvSpPr>
          <p:cNvPr id="14" name="Google Shape;362;p39">
            <a:extLst>
              <a:ext uri="{FF2B5EF4-FFF2-40B4-BE49-F238E27FC236}">
                <a16:creationId xmlns:a16="http://schemas.microsoft.com/office/drawing/2014/main" id="{6563217A-5D7C-DA0B-225F-F4972D6C43E2}"/>
              </a:ext>
            </a:extLst>
          </p:cNvPr>
          <p:cNvSpPr txBox="1">
            <a:spLocks/>
          </p:cNvSpPr>
          <p:nvPr/>
        </p:nvSpPr>
        <p:spPr>
          <a:xfrm>
            <a:off x="6595917" y="2863876"/>
            <a:ext cx="1349279" cy="5500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en-US" sz="1500" dirty="0"/>
              <a:t>Users And </a:t>
            </a:r>
            <a:endParaRPr lang="en-US" sz="1500" dirty="0" smtClean="0"/>
          </a:p>
          <a:p>
            <a:r>
              <a:rPr lang="en-US" sz="1500" dirty="0" smtClean="0"/>
              <a:t>Stakeholders</a:t>
            </a:r>
            <a:endParaRPr lang="en-US" sz="1500" dirty="0"/>
          </a:p>
        </p:txBody>
      </p:sp>
      <p:sp>
        <p:nvSpPr>
          <p:cNvPr id="16" name="Google Shape;361;p39">
            <a:extLst>
              <a:ext uri="{FF2B5EF4-FFF2-40B4-BE49-F238E27FC236}">
                <a16:creationId xmlns:a16="http://schemas.microsoft.com/office/drawing/2014/main" id="{7AE4B070-383A-8421-5CB6-89FA6209D338}"/>
              </a:ext>
            </a:extLst>
          </p:cNvPr>
          <p:cNvSpPr txBox="1">
            <a:spLocks/>
          </p:cNvSpPr>
          <p:nvPr/>
        </p:nvSpPr>
        <p:spPr>
          <a:xfrm rot="2701">
            <a:off x="5028701" y="3638786"/>
            <a:ext cx="824062" cy="605678"/>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sap"/>
              <a:buNone/>
              <a:defRPr sz="3000" b="0" i="0" u="none" strike="noStrike" cap="none">
                <a:solidFill>
                  <a:schemeClr val="dk2"/>
                </a:solidFill>
                <a:latin typeface="Asap"/>
                <a:ea typeface="Asap"/>
                <a:cs typeface="Asap"/>
                <a:sym typeface="Asap"/>
              </a:defRPr>
            </a:lvl1pPr>
            <a:lvl2pPr marR="0" lvl="1"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9pPr>
          </a:lstStyle>
          <a:p>
            <a:r>
              <a:rPr lang="en" b="1" dirty="0" smtClean="0"/>
              <a:t>10</a:t>
            </a:r>
            <a:endParaRPr lang="en" b="1" dirty="0"/>
          </a:p>
        </p:txBody>
      </p:sp>
      <p:sp>
        <p:nvSpPr>
          <p:cNvPr id="17" name="Google Shape;372;p39">
            <a:extLst>
              <a:ext uri="{FF2B5EF4-FFF2-40B4-BE49-F238E27FC236}">
                <a16:creationId xmlns:a16="http://schemas.microsoft.com/office/drawing/2014/main" id="{209A9460-3D54-AF9C-E91F-AD2DDFCF5159}"/>
              </a:ext>
            </a:extLst>
          </p:cNvPr>
          <p:cNvSpPr txBox="1">
            <a:spLocks/>
          </p:cNvSpPr>
          <p:nvPr/>
        </p:nvSpPr>
        <p:spPr>
          <a:xfrm>
            <a:off x="-198135" y="2967498"/>
            <a:ext cx="3112500" cy="4464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en-US" sz="1500" dirty="0"/>
              <a:t>Plan And Work </a:t>
            </a:r>
          </a:p>
          <a:p>
            <a:r>
              <a:rPr lang="en-US" sz="1500" dirty="0"/>
              <a:t>Distribution</a:t>
            </a:r>
            <a:endParaRPr lang="en-US" sz="1500" dirty="0"/>
          </a:p>
        </p:txBody>
      </p:sp>
      <p:sp>
        <p:nvSpPr>
          <p:cNvPr id="18" name="Title 4">
            <a:extLst>
              <a:ext uri="{FF2B5EF4-FFF2-40B4-BE49-F238E27FC236}">
                <a16:creationId xmlns:a16="http://schemas.microsoft.com/office/drawing/2014/main" id="{87A7CC9A-3069-673B-7444-E32029CBCC61}"/>
              </a:ext>
            </a:extLst>
          </p:cNvPr>
          <p:cNvSpPr txBox="1">
            <a:spLocks/>
          </p:cNvSpPr>
          <p:nvPr/>
        </p:nvSpPr>
        <p:spPr>
          <a:xfrm>
            <a:off x="3977394" y="4292639"/>
            <a:ext cx="2926676" cy="3747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algn="l"/>
            <a:r>
              <a:rPr lang="en-US" dirty="0"/>
              <a:t/>
            </a:r>
            <a:br>
              <a:rPr lang="en-US" dirty="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sz="1500" dirty="0"/>
              <a:t>Comparison With Competitors</a:t>
            </a:r>
          </a:p>
        </p:txBody>
      </p:sp>
    </p:spTree>
    <p:extLst>
      <p:ext uri="{BB962C8B-B14F-4D97-AF65-F5344CB8AC3E}">
        <p14:creationId xmlns:p14="http://schemas.microsoft.com/office/powerpoint/2010/main" val="2877802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1671" name="Google Shape;1671;p71"/>
          <p:cNvSpPr txBox="1">
            <a:spLocks noGrp="1"/>
          </p:cNvSpPr>
          <p:nvPr>
            <p:ph type="title"/>
          </p:nvPr>
        </p:nvSpPr>
        <p:spPr>
          <a:xfrm>
            <a:off x="828065" y="-128058"/>
            <a:ext cx="7704000" cy="1070110"/>
          </a:xfrm>
          <a:prstGeom prst="rect">
            <a:avLst/>
          </a:prstGeom>
        </p:spPr>
        <p:txBody>
          <a:bodyPr spcFirstLastPara="1" wrap="square" lIns="91425" tIns="91425" rIns="91425" bIns="91425" anchor="t" anchorCtr="0">
            <a:noAutofit/>
          </a:bodyPr>
          <a:lstStyle/>
          <a:p>
            <a:pPr algn="l">
              <a:lnSpc>
                <a:spcPct val="200000"/>
              </a:lnSpc>
            </a:pPr>
            <a:r>
              <a:rPr lang="en-US" sz="3200" b="1" dirty="0">
                <a:latin typeface="Asap" panose="020B0604020202020204" charset="0"/>
              </a:rPr>
              <a:t>Introduction</a:t>
            </a:r>
            <a:endParaRPr sz="3200" b="1" dirty="0"/>
          </a:p>
        </p:txBody>
      </p:sp>
      <p:sp>
        <p:nvSpPr>
          <p:cNvPr id="3" name="Content Placeholder 2">
            <a:extLst>
              <a:ext uri="{FF2B5EF4-FFF2-40B4-BE49-F238E27FC236}">
                <a16:creationId xmlns:a16="http://schemas.microsoft.com/office/drawing/2014/main" id="{C26D07D4-B9AF-0088-8E82-E9DC45973A3A}"/>
              </a:ext>
            </a:extLst>
          </p:cNvPr>
          <p:cNvSpPr>
            <a:spLocks noGrp="1"/>
          </p:cNvSpPr>
          <p:nvPr>
            <p:ph sz="quarter" idx="10"/>
          </p:nvPr>
        </p:nvSpPr>
        <p:spPr>
          <a:xfrm>
            <a:off x="828790" y="942052"/>
            <a:ext cx="7703275" cy="3319212"/>
          </a:xfrm>
        </p:spPr>
        <p:txBody>
          <a:bodyPr>
            <a:normAutofit fontScale="92500" lnSpcReduction="20000"/>
          </a:bodyPr>
          <a:lstStyle/>
          <a:p>
            <a:pPr marL="347472" indent="-347472">
              <a:lnSpc>
                <a:spcPct val="150000"/>
              </a:lnSpc>
              <a:buFont typeface="Arial" panose="020B0604020202020204" pitchFamily="34" charset="0"/>
              <a:buChar char="•"/>
            </a:pPr>
            <a:r>
              <a:rPr lang="en-US" sz="1800" kern="1200" dirty="0">
                <a:solidFill>
                  <a:srgbClr val="0F253E"/>
                </a:solidFill>
                <a:latin typeface="Asap" panose="020B0604020202020204" charset="0"/>
                <a:cs typeface="Times New Roman" panose="02020603050405020304" pitchFamily="18" charset="0"/>
              </a:rPr>
              <a:t>E-com is a website for FCAI students and faculty. </a:t>
            </a:r>
          </a:p>
          <a:p>
            <a:pPr marL="347472" indent="-347472">
              <a:lnSpc>
                <a:spcPct val="150000"/>
              </a:lnSpc>
              <a:buFont typeface="Arial" panose="020B0604020202020204" pitchFamily="34" charset="0"/>
              <a:buChar char="•"/>
            </a:pPr>
            <a:r>
              <a:rPr lang="en-US" sz="1800" kern="1200" dirty="0">
                <a:solidFill>
                  <a:srgbClr val="0F253E"/>
                </a:solidFill>
                <a:latin typeface="Asap" panose="020B0604020202020204" charset="0"/>
                <a:cs typeface="Times New Roman" panose="02020603050405020304" pitchFamily="18" charset="0"/>
              </a:rPr>
              <a:t>Students can register for courses, view their grades and exam halls, get to know the schedule, and more. </a:t>
            </a:r>
          </a:p>
          <a:p>
            <a:pPr marL="347472" indent="-347472">
              <a:lnSpc>
                <a:spcPct val="150000"/>
              </a:lnSpc>
              <a:buFont typeface="Arial" panose="020B0604020202020204" pitchFamily="34" charset="0"/>
              <a:buChar char="•"/>
            </a:pPr>
            <a:r>
              <a:rPr lang="en-US" sz="1800" kern="1200" dirty="0">
                <a:solidFill>
                  <a:srgbClr val="0F253E"/>
                </a:solidFill>
                <a:latin typeface="Asap" panose="020B0604020202020204" charset="0"/>
                <a:cs typeface="Times New Roman" panose="02020603050405020304" pitchFamily="18" charset="0"/>
              </a:rPr>
              <a:t>Professors </a:t>
            </a:r>
            <a:r>
              <a:rPr lang="en-US" sz="1800" kern="1200">
                <a:solidFill>
                  <a:srgbClr val="0F253E"/>
                </a:solidFill>
                <a:latin typeface="Asap" panose="020B0604020202020204" charset="0"/>
                <a:cs typeface="Times New Roman" panose="02020603050405020304" pitchFamily="18" charset="0"/>
              </a:rPr>
              <a:t>and </a:t>
            </a:r>
            <a:r>
              <a:rPr lang="en-US"/>
              <a:t>T</a:t>
            </a:r>
            <a:r>
              <a:rPr lang="en-US" sz="1800" kern="1200">
                <a:solidFill>
                  <a:srgbClr val="0F253E"/>
                </a:solidFill>
                <a:latin typeface="Asap" panose="020B0604020202020204" charset="0"/>
                <a:cs typeface="Times New Roman" panose="02020603050405020304" pitchFamily="18" charset="0"/>
              </a:rPr>
              <a:t>eaching </a:t>
            </a:r>
            <a:r>
              <a:rPr lang="en-US" dirty="0"/>
              <a:t>A</a:t>
            </a:r>
            <a:r>
              <a:rPr lang="en-US" sz="1800" kern="1200">
                <a:solidFill>
                  <a:srgbClr val="0F253E"/>
                </a:solidFill>
                <a:latin typeface="Asap" panose="020B0604020202020204" charset="0"/>
                <a:cs typeface="Times New Roman" panose="02020603050405020304" pitchFamily="18" charset="0"/>
              </a:rPr>
              <a:t>ssistants </a:t>
            </a:r>
            <a:r>
              <a:rPr lang="en-US" sz="1800" kern="1200" dirty="0">
                <a:solidFill>
                  <a:srgbClr val="0F253E"/>
                </a:solidFill>
                <a:latin typeface="Asap" panose="020B0604020202020204" charset="0"/>
                <a:cs typeface="Times New Roman" panose="02020603050405020304" pitchFamily="18" charset="0"/>
              </a:rPr>
              <a:t>(TAs) can view the number of students registered in every course, fill in attendance sheets, and more. </a:t>
            </a:r>
          </a:p>
          <a:p>
            <a:pPr marL="347472" indent="-347472">
              <a:lnSpc>
                <a:spcPct val="150000"/>
              </a:lnSpc>
              <a:buFont typeface="Arial" panose="020B0604020202020204" pitchFamily="34" charset="0"/>
              <a:buChar char="•"/>
            </a:pPr>
            <a:r>
              <a:rPr lang="en-US" sz="1800" kern="1200" dirty="0">
                <a:solidFill>
                  <a:srgbClr val="0F253E"/>
                </a:solidFill>
                <a:latin typeface="Asap" panose="020B0604020202020204" charset="0"/>
                <a:cs typeface="Times New Roman" panose="02020603050405020304" pitchFamily="18" charset="0"/>
              </a:rPr>
              <a:t>In this project, we are going to update the website of E-com to make it easier to deal with.</a:t>
            </a:r>
          </a:p>
          <a:p>
            <a:pPr marL="347472" indent="-347472">
              <a:lnSpc>
                <a:spcPct val="150000"/>
              </a:lnSpc>
              <a:buFont typeface="Arial" panose="020B0604020202020204" pitchFamily="34" charset="0"/>
              <a:buChar char="•"/>
            </a:pPr>
            <a:r>
              <a:rPr lang="en-US" sz="1800" kern="1200" dirty="0">
                <a:solidFill>
                  <a:srgbClr val="0F253E"/>
                </a:solidFill>
                <a:latin typeface="Asap" panose="020B0604020202020204" charset="0"/>
                <a:cs typeface="Times New Roman" panose="02020603050405020304" pitchFamily="18" charset="0"/>
              </a:rPr>
              <a:t>We will add new features that make the website more useful to its users, more familiar, and easier to use.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1671" name="Google Shape;1671;p71"/>
          <p:cNvSpPr txBox="1">
            <a:spLocks noGrp="1"/>
          </p:cNvSpPr>
          <p:nvPr>
            <p:ph type="title"/>
          </p:nvPr>
        </p:nvSpPr>
        <p:spPr>
          <a:xfrm>
            <a:off x="863563" y="67341"/>
            <a:ext cx="7704000" cy="1087487"/>
          </a:xfrm>
          <a:prstGeom prst="rect">
            <a:avLst/>
          </a:prstGeom>
        </p:spPr>
        <p:txBody>
          <a:bodyPr spcFirstLastPara="1" wrap="square" lIns="91425" tIns="91425" rIns="91425" bIns="91425" anchor="t" anchorCtr="0">
            <a:noAutofit/>
          </a:bodyPr>
          <a:lstStyle/>
          <a:p>
            <a:pPr algn="l">
              <a:lnSpc>
                <a:spcPct val="150000"/>
              </a:lnSpc>
            </a:pPr>
            <a:r>
              <a:rPr lang="en-US" sz="3200" b="1" dirty="0">
                <a:latin typeface="Asap" panose="020B0604020202020204" charset="0"/>
              </a:rPr>
              <a:t>Problem Statement</a:t>
            </a:r>
            <a:endParaRPr sz="3200" b="1" dirty="0"/>
          </a:p>
        </p:txBody>
      </p:sp>
      <p:sp>
        <p:nvSpPr>
          <p:cNvPr id="3" name="Content Placeholder 2">
            <a:extLst>
              <a:ext uri="{FF2B5EF4-FFF2-40B4-BE49-F238E27FC236}">
                <a16:creationId xmlns:a16="http://schemas.microsoft.com/office/drawing/2014/main" id="{4F145099-1474-DCD1-44DD-11E7B941B25F}"/>
              </a:ext>
            </a:extLst>
          </p:cNvPr>
          <p:cNvSpPr>
            <a:spLocks noGrp="1"/>
          </p:cNvSpPr>
          <p:nvPr>
            <p:ph sz="quarter" idx="10"/>
          </p:nvPr>
        </p:nvSpPr>
        <p:spPr>
          <a:xfrm>
            <a:off x="864288" y="978646"/>
            <a:ext cx="7703275" cy="3319212"/>
          </a:xfrm>
        </p:spPr>
        <p:txBody>
          <a:bodyPr/>
          <a:lstStyle/>
          <a:p>
            <a:pPr marL="347472" indent="-347472">
              <a:lnSpc>
                <a:spcPct val="150000"/>
              </a:lnSpc>
              <a:buFont typeface="Arial" panose="020B0604020202020204" pitchFamily="34" charset="0"/>
              <a:buChar char="•"/>
            </a:pPr>
            <a:r>
              <a:rPr lang="en-US" sz="1800" kern="1200" dirty="0">
                <a:solidFill>
                  <a:srgbClr val="0F253E"/>
                </a:solidFill>
                <a:latin typeface="Asap" panose="020B0604020202020204" charset="0"/>
                <a:cs typeface="Times New Roman" panose="02020603050405020304" pitchFamily="18" charset="0"/>
              </a:rPr>
              <a:t>Course and group registration always have problems and crashes. Graduation project registration is done offline. The communication between professors and TAs with students is difficult. The need for notification when there is any news like results, schedule, registration opens, etc. Students can’t know the professor’s and TA’s emails, office hours, and their office locations.</a:t>
            </a:r>
          </a:p>
        </p:txBody>
      </p:sp>
    </p:spTree>
    <p:extLst>
      <p:ext uri="{BB962C8B-B14F-4D97-AF65-F5344CB8AC3E}">
        <p14:creationId xmlns:p14="http://schemas.microsoft.com/office/powerpoint/2010/main" val="1630216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1671" name="Google Shape;1671;p71"/>
          <p:cNvSpPr txBox="1">
            <a:spLocks noGrp="1"/>
          </p:cNvSpPr>
          <p:nvPr>
            <p:ph type="title"/>
          </p:nvPr>
        </p:nvSpPr>
        <p:spPr>
          <a:xfrm>
            <a:off x="844690" y="-119992"/>
            <a:ext cx="7704000" cy="1087487"/>
          </a:xfrm>
          <a:prstGeom prst="rect">
            <a:avLst/>
          </a:prstGeom>
        </p:spPr>
        <p:txBody>
          <a:bodyPr spcFirstLastPara="1" wrap="square" lIns="91425" tIns="91425" rIns="91425" bIns="91425" anchor="t" anchorCtr="0">
            <a:noAutofit/>
          </a:bodyPr>
          <a:lstStyle/>
          <a:p>
            <a:pPr algn="l">
              <a:lnSpc>
                <a:spcPct val="200000"/>
              </a:lnSpc>
            </a:pPr>
            <a:r>
              <a:rPr lang="en-US" sz="3200" b="1" dirty="0">
                <a:latin typeface="Asap" panose="020B0604020202020204" charset="0"/>
              </a:rPr>
              <a:t>Objectives</a:t>
            </a:r>
            <a:endParaRPr sz="3200" b="1" dirty="0"/>
          </a:p>
        </p:txBody>
      </p:sp>
      <p:sp>
        <p:nvSpPr>
          <p:cNvPr id="3" name="Content Placeholder 2">
            <a:extLst>
              <a:ext uri="{FF2B5EF4-FFF2-40B4-BE49-F238E27FC236}">
                <a16:creationId xmlns:a16="http://schemas.microsoft.com/office/drawing/2014/main" id="{95BF1FB9-6478-6CF0-43D3-77E74E23C6B1}"/>
              </a:ext>
            </a:extLst>
          </p:cNvPr>
          <p:cNvSpPr>
            <a:spLocks noGrp="1"/>
          </p:cNvSpPr>
          <p:nvPr>
            <p:ph sz="quarter" idx="10"/>
          </p:nvPr>
        </p:nvSpPr>
        <p:spPr>
          <a:xfrm>
            <a:off x="841482" y="912144"/>
            <a:ext cx="7703275" cy="3319212"/>
          </a:xfrm>
        </p:spPr>
        <p:txBody>
          <a:bodyPr/>
          <a:lstStyle/>
          <a:p>
            <a:pPr>
              <a:buSzPct val="100000"/>
            </a:pPr>
            <a:r>
              <a:rPr lang="en-US" sz="1800" kern="1200" dirty="0">
                <a:solidFill>
                  <a:srgbClr val="0F253E"/>
                </a:solidFill>
                <a:latin typeface="Asap" panose="020B0604020202020204" charset="0"/>
                <a:cs typeface="Times New Roman" panose="02020603050405020304" pitchFamily="18" charset="0"/>
              </a:rPr>
              <a:t>Overcome the current problems of E-com.</a:t>
            </a:r>
          </a:p>
          <a:p>
            <a:r>
              <a:rPr lang="en-US" sz="1800" kern="1200" dirty="0">
                <a:solidFill>
                  <a:srgbClr val="0F253E"/>
                </a:solidFill>
                <a:latin typeface="Asap" panose="020B0604020202020204" charset="0"/>
                <a:cs typeface="Times New Roman" panose="02020603050405020304" pitchFamily="18" charset="0"/>
              </a:rPr>
              <a:t>Adding new features that facilitate communication between students with professors and </a:t>
            </a:r>
            <a:r>
              <a:rPr lang="en-US" sz="1800" kern="1200" dirty="0" err="1">
                <a:solidFill>
                  <a:srgbClr val="0F253E"/>
                </a:solidFill>
                <a:latin typeface="Asap" panose="020B0604020202020204" charset="0"/>
                <a:cs typeface="Times New Roman" panose="02020603050405020304" pitchFamily="18" charset="0"/>
              </a:rPr>
              <a:t>TAs.</a:t>
            </a:r>
            <a:endParaRPr lang="en-US" sz="1800" kern="1200" dirty="0">
              <a:solidFill>
                <a:srgbClr val="0F253E"/>
              </a:solidFill>
              <a:latin typeface="Asap" panose="020B0604020202020204" charset="0"/>
              <a:cs typeface="Times New Roman" panose="02020603050405020304" pitchFamily="18" charset="0"/>
            </a:endParaRPr>
          </a:p>
          <a:p>
            <a:r>
              <a:rPr lang="en-US" sz="1800" kern="1200" dirty="0">
                <a:solidFill>
                  <a:srgbClr val="0F253E"/>
                </a:solidFill>
                <a:latin typeface="Asap" panose="020B0604020202020204" charset="0"/>
                <a:cs typeface="Times New Roman" panose="02020603050405020304" pitchFamily="18" charset="0"/>
              </a:rPr>
              <a:t>Make the website more interactive with the users.</a:t>
            </a:r>
            <a:br>
              <a:rPr lang="en-US" sz="1800" kern="1200" dirty="0">
                <a:solidFill>
                  <a:srgbClr val="0F253E"/>
                </a:solidFill>
                <a:latin typeface="Asap" panose="020B0604020202020204" charset="0"/>
                <a:cs typeface="Times New Roman" panose="02020603050405020304" pitchFamily="18" charset="0"/>
              </a:rPr>
            </a:br>
            <a:endParaRPr lang="en-US" sz="1800" kern="1200" dirty="0">
              <a:solidFill>
                <a:srgbClr val="0F253E"/>
              </a:solidFill>
              <a:latin typeface="Asap" panose="020B0604020202020204" charset="0"/>
              <a:cs typeface="Times New Roman" panose="02020603050405020304" pitchFamily="18" charset="0"/>
            </a:endParaRPr>
          </a:p>
        </p:txBody>
      </p:sp>
    </p:spTree>
    <p:extLst>
      <p:ext uri="{BB962C8B-B14F-4D97-AF65-F5344CB8AC3E}">
        <p14:creationId xmlns:p14="http://schemas.microsoft.com/office/powerpoint/2010/main" val="1380400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1671" name="Google Shape;1671;p71"/>
          <p:cNvSpPr txBox="1">
            <a:spLocks noGrp="1"/>
          </p:cNvSpPr>
          <p:nvPr>
            <p:ph type="title"/>
          </p:nvPr>
        </p:nvSpPr>
        <p:spPr>
          <a:xfrm>
            <a:off x="853004" y="-128305"/>
            <a:ext cx="7704000" cy="1087487"/>
          </a:xfrm>
          <a:prstGeom prst="rect">
            <a:avLst/>
          </a:prstGeom>
        </p:spPr>
        <p:txBody>
          <a:bodyPr spcFirstLastPara="1" wrap="square" lIns="91425" tIns="91425" rIns="91425" bIns="91425" anchor="t" anchorCtr="0">
            <a:noAutofit/>
          </a:bodyPr>
          <a:lstStyle/>
          <a:p>
            <a:pPr algn="l">
              <a:lnSpc>
                <a:spcPct val="200000"/>
              </a:lnSpc>
            </a:pPr>
            <a:r>
              <a:rPr lang="en-US" sz="3200" b="1" dirty="0">
                <a:latin typeface="Asap" panose="020B0604020202020204" charset="0"/>
              </a:rPr>
              <a:t>Functional Requirements</a:t>
            </a:r>
            <a:endParaRPr lang="en-US" sz="3200" b="1" dirty="0"/>
          </a:p>
        </p:txBody>
      </p:sp>
      <p:sp>
        <p:nvSpPr>
          <p:cNvPr id="3" name="Content Placeholder 2">
            <a:extLst>
              <a:ext uri="{FF2B5EF4-FFF2-40B4-BE49-F238E27FC236}">
                <a16:creationId xmlns:a16="http://schemas.microsoft.com/office/drawing/2014/main" id="{95BF1FB9-6478-6CF0-43D3-77E74E23C6B1}"/>
              </a:ext>
            </a:extLst>
          </p:cNvPr>
          <p:cNvSpPr>
            <a:spLocks noGrp="1"/>
          </p:cNvSpPr>
          <p:nvPr>
            <p:ph sz="quarter" idx="10"/>
          </p:nvPr>
        </p:nvSpPr>
        <p:spPr>
          <a:xfrm>
            <a:off x="853729" y="959182"/>
            <a:ext cx="7703275" cy="3319212"/>
          </a:xfrm>
        </p:spPr>
        <p:txBody>
          <a:bodyPr/>
          <a:lstStyle/>
          <a:p>
            <a:pPr>
              <a:buSzPct val="100000"/>
            </a:pPr>
            <a:r>
              <a:rPr lang="en-US" sz="1800" dirty="0">
                <a:latin typeface="Asap" panose="020B0604020202020204" charset="0"/>
              </a:rPr>
              <a:t>Notification.</a:t>
            </a:r>
          </a:p>
          <a:p>
            <a:pPr>
              <a:buSzPct val="100000"/>
            </a:pPr>
            <a:r>
              <a:rPr lang="en-US" sz="1800" dirty="0">
                <a:latin typeface="Asap" panose="020B0604020202020204" charset="0"/>
              </a:rPr>
              <a:t>E-mails/office hours.</a:t>
            </a:r>
          </a:p>
          <a:p>
            <a:pPr>
              <a:buSzPct val="100000"/>
            </a:pPr>
            <a:r>
              <a:rPr lang="en-US" sz="1800" dirty="0">
                <a:latin typeface="Asap" panose="020B0604020202020204" charset="0"/>
              </a:rPr>
              <a:t>Chat (text, images, scheduling meeting).</a:t>
            </a:r>
          </a:p>
          <a:p>
            <a:pPr>
              <a:buSzPct val="100000"/>
            </a:pPr>
            <a:r>
              <a:rPr lang="en-US" sz="1800" dirty="0">
                <a:latin typeface="Asap" panose="020B0604020202020204" charset="0"/>
              </a:rPr>
              <a:t>Graduation Project Form.</a:t>
            </a:r>
          </a:p>
          <a:p>
            <a:pPr>
              <a:buSzPct val="100000"/>
            </a:pPr>
            <a:r>
              <a:rPr lang="en-US" sz="1800" dirty="0">
                <a:latin typeface="Asap" panose="020B0604020202020204" charset="0"/>
              </a:rPr>
              <a:t>Year Work.</a:t>
            </a:r>
          </a:p>
          <a:p>
            <a:pPr>
              <a:buSzPct val="100000"/>
            </a:pPr>
            <a:r>
              <a:rPr lang="en-US" sz="1800" dirty="0">
                <a:latin typeface="Asap" panose="020B0604020202020204" charset="0"/>
              </a:rPr>
              <a:t>Statistics.</a:t>
            </a:r>
            <a:endParaRPr lang="en-US" dirty="0"/>
          </a:p>
          <a:p>
            <a:pPr>
              <a:buSzPct val="100000"/>
            </a:pPr>
            <a:r>
              <a:rPr lang="en-US" sz="1800" dirty="0">
                <a:latin typeface="Asap" panose="020B0604020202020204" charset="0"/>
              </a:rPr>
              <a:t>Schedule (for professors and TAs Courses).</a:t>
            </a:r>
            <a:r>
              <a:rPr lang="en-US" sz="1800" kern="1200" dirty="0">
                <a:solidFill>
                  <a:srgbClr val="0F253E"/>
                </a:solidFill>
                <a:latin typeface="Asap" panose="020B0604020202020204" charset="0"/>
                <a:cs typeface="Times New Roman" panose="02020603050405020304" pitchFamily="18" charset="0"/>
              </a:rPr>
              <a:t/>
            </a:r>
            <a:br>
              <a:rPr lang="en-US" sz="1800" kern="1200" dirty="0">
                <a:solidFill>
                  <a:srgbClr val="0F253E"/>
                </a:solidFill>
                <a:latin typeface="Asap" panose="020B0604020202020204" charset="0"/>
                <a:cs typeface="Times New Roman" panose="02020603050405020304" pitchFamily="18" charset="0"/>
              </a:rPr>
            </a:br>
            <a:endParaRPr lang="en-US" sz="1800" kern="1200" dirty="0">
              <a:solidFill>
                <a:srgbClr val="0F253E"/>
              </a:solidFill>
              <a:latin typeface="Asap" panose="020B0604020202020204" charset="0"/>
              <a:cs typeface="Times New Roman" panose="02020603050405020304" pitchFamily="18" charset="0"/>
            </a:endParaRPr>
          </a:p>
        </p:txBody>
      </p:sp>
    </p:spTree>
    <p:extLst>
      <p:ext uri="{BB962C8B-B14F-4D97-AF65-F5344CB8AC3E}">
        <p14:creationId xmlns:p14="http://schemas.microsoft.com/office/powerpoint/2010/main" val="2774858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1671" name="Google Shape;1671;p71"/>
          <p:cNvSpPr txBox="1">
            <a:spLocks noGrp="1"/>
          </p:cNvSpPr>
          <p:nvPr>
            <p:ph type="title"/>
          </p:nvPr>
        </p:nvSpPr>
        <p:spPr>
          <a:xfrm>
            <a:off x="831273" y="181928"/>
            <a:ext cx="6184669" cy="473825"/>
          </a:xfrm>
          <a:prstGeom prst="rect">
            <a:avLst/>
          </a:prstGeom>
        </p:spPr>
        <p:txBody>
          <a:bodyPr spcFirstLastPara="1" wrap="square" lIns="91425" tIns="91425" rIns="91425" bIns="91425" anchor="t" anchorCtr="0">
            <a:noAutofit/>
          </a:bodyPr>
          <a:lstStyle/>
          <a:p>
            <a:pPr algn="l"/>
            <a:r>
              <a:rPr lang="en-US" sz="3200" b="1" dirty="0">
                <a:latin typeface="Asap" panose="020B0604020202020204" charset="0"/>
              </a:rPr>
              <a:t>Non-Functional Requirements</a:t>
            </a:r>
            <a:endParaRPr sz="3200" b="1" dirty="0"/>
          </a:p>
        </p:txBody>
      </p:sp>
      <p:sp>
        <p:nvSpPr>
          <p:cNvPr id="9" name="TextBox 8">
            <a:extLst>
              <a:ext uri="{FF2B5EF4-FFF2-40B4-BE49-F238E27FC236}">
                <a16:creationId xmlns:a16="http://schemas.microsoft.com/office/drawing/2014/main" id="{9DAC07D4-519D-0684-3BB7-2F4332126941}"/>
              </a:ext>
            </a:extLst>
          </p:cNvPr>
          <p:cNvSpPr txBox="1"/>
          <p:nvPr/>
        </p:nvSpPr>
        <p:spPr>
          <a:xfrm>
            <a:off x="831273" y="840698"/>
            <a:ext cx="5528803" cy="2197396"/>
          </a:xfrm>
          <a:prstGeom prst="rect">
            <a:avLst/>
          </a:prstGeom>
          <a:noFill/>
        </p:spPr>
        <p:txBody>
          <a:bodyPr wrap="square">
            <a:spAutoFit/>
          </a:bodyPr>
          <a:lstStyle/>
          <a:p>
            <a:pPr marL="285750" lvl="0" indent="-285750" algn="just">
              <a:lnSpc>
                <a:spcPct val="150000"/>
              </a:lnSpc>
              <a:spcAft>
                <a:spcPts val="300"/>
              </a:spcAft>
              <a:buClrTx/>
              <a:buFont typeface="Arial" panose="020B0604020202020204" pitchFamily="34" charset="0"/>
              <a:buChar char="•"/>
              <a:defRPr/>
            </a:pPr>
            <a:r>
              <a:rPr kumimoji="0" lang="en-GB" sz="1800" i="0" u="none" strike="noStrike" kern="1200" cap="none" spc="0" normalizeH="0" baseline="0" noProof="0" dirty="0">
                <a:ln>
                  <a:noFill/>
                </a:ln>
                <a:solidFill>
                  <a:srgbClr val="0F253E"/>
                </a:solidFill>
                <a:effectLst/>
                <a:uLnTx/>
                <a:uFillTx/>
                <a:latin typeface="Asap" panose="020B0604020202020204" charset="0"/>
                <a:ea typeface="Times New Roman" panose="02020603050405020304" pitchFamily="18" charset="0"/>
                <a:cs typeface="Times New Roman" panose="02020603050405020304" pitchFamily="18" charset="0"/>
              </a:rPr>
              <a:t>Scalability.</a:t>
            </a:r>
          </a:p>
          <a:p>
            <a:pPr marL="285750" lvl="0" indent="-285750" algn="just">
              <a:lnSpc>
                <a:spcPct val="150000"/>
              </a:lnSpc>
              <a:spcAft>
                <a:spcPts val="300"/>
              </a:spcAft>
              <a:buClrTx/>
              <a:buFont typeface="Arial" panose="020B0604020202020204" pitchFamily="34" charset="0"/>
              <a:buChar char="•"/>
              <a:defRPr/>
            </a:pPr>
            <a:r>
              <a:rPr kumimoji="0" lang="en-GB" sz="1800" i="0" u="none" strike="noStrike" kern="1200" cap="none" spc="0" normalizeH="0" baseline="0" noProof="0" dirty="0">
                <a:ln>
                  <a:noFill/>
                </a:ln>
                <a:solidFill>
                  <a:srgbClr val="0F253E"/>
                </a:solidFill>
                <a:effectLst/>
                <a:uLnTx/>
                <a:uFillTx/>
                <a:latin typeface="Asap" panose="020B0604020202020204" charset="0"/>
                <a:ea typeface="Times New Roman" panose="02020603050405020304" pitchFamily="18" charset="0"/>
                <a:cs typeface="Times New Roman" panose="02020603050405020304" pitchFamily="18" charset="0"/>
              </a:rPr>
              <a:t>Security.</a:t>
            </a:r>
          </a:p>
          <a:p>
            <a:pPr marL="285750" lvl="0" indent="-285750" algn="just">
              <a:lnSpc>
                <a:spcPct val="150000"/>
              </a:lnSpc>
              <a:spcAft>
                <a:spcPts val="300"/>
              </a:spcAft>
              <a:buClrTx/>
              <a:buFont typeface="Arial" panose="020B0604020202020204" pitchFamily="34" charset="0"/>
              <a:buChar char="•"/>
              <a:defRPr/>
            </a:pPr>
            <a:r>
              <a:rPr lang="en-GB" sz="1800" kern="1200" dirty="0">
                <a:solidFill>
                  <a:srgbClr val="0F253E"/>
                </a:solidFill>
                <a:latin typeface="Asap" panose="020B0604020202020204" charset="0"/>
                <a:ea typeface="Times New Roman" panose="02020603050405020304" pitchFamily="18" charset="0"/>
                <a:cs typeface="Times New Roman" panose="02020603050405020304" pitchFamily="18" charset="0"/>
              </a:rPr>
              <a:t>Usability.</a:t>
            </a:r>
          </a:p>
          <a:p>
            <a:pPr marL="285750" lvl="0" indent="-285750" algn="just">
              <a:lnSpc>
                <a:spcPct val="150000"/>
              </a:lnSpc>
              <a:spcAft>
                <a:spcPts val="300"/>
              </a:spcAft>
              <a:buClrTx/>
              <a:buFont typeface="Arial" panose="020B0604020202020204" pitchFamily="34" charset="0"/>
              <a:buChar char="•"/>
              <a:defRPr/>
            </a:pPr>
            <a:r>
              <a:rPr lang="en-GB" sz="1800" kern="1200" dirty="0">
                <a:solidFill>
                  <a:srgbClr val="0F253E"/>
                </a:solidFill>
                <a:latin typeface="Asap" panose="020B0604020202020204" charset="0"/>
                <a:ea typeface="Times New Roman" panose="02020603050405020304" pitchFamily="18" charset="0"/>
                <a:cs typeface="Times New Roman" panose="02020603050405020304" pitchFamily="18" charset="0"/>
              </a:rPr>
              <a:t>Performance.</a:t>
            </a:r>
          </a:p>
          <a:p>
            <a:pPr marL="285750" indent="-285750">
              <a:lnSpc>
                <a:spcPct val="150000"/>
              </a:lnSpc>
              <a:buFont typeface="Arial" panose="020B0604020202020204" pitchFamily="34" charset="0"/>
              <a:buChar char="•"/>
            </a:pPr>
            <a:endParaRPr lang="en-GB" sz="1400" dirty="0">
              <a:solidFill>
                <a:srgbClr val="0F253E"/>
              </a:solidFill>
              <a:latin typeface="Abadi (Body)"/>
            </a:endParaRPr>
          </a:p>
        </p:txBody>
      </p:sp>
      <p:sp>
        <p:nvSpPr>
          <p:cNvPr id="2" name="Google Shape;392;p41">
            <a:extLst>
              <a:ext uri="{FF2B5EF4-FFF2-40B4-BE49-F238E27FC236}">
                <a16:creationId xmlns:a16="http://schemas.microsoft.com/office/drawing/2014/main" id="{0A3F702A-EA37-0294-CFDF-6C25957A85FE}"/>
              </a:ext>
            </a:extLst>
          </p:cNvPr>
          <p:cNvSpPr txBox="1">
            <a:spLocks/>
          </p:cNvSpPr>
          <p:nvPr/>
        </p:nvSpPr>
        <p:spPr>
          <a:xfrm>
            <a:off x="969229" y="485343"/>
            <a:ext cx="7443251" cy="71071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800" b="1" dirty="0">
              <a:latin typeface="Asap" panose="020B0604020202020204" charset="0"/>
            </a:endParaRPr>
          </a:p>
        </p:txBody>
      </p:sp>
    </p:spTree>
    <p:extLst>
      <p:ext uri="{BB962C8B-B14F-4D97-AF65-F5344CB8AC3E}">
        <p14:creationId xmlns:p14="http://schemas.microsoft.com/office/powerpoint/2010/main" val="3487313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0"/>
        <p:cNvGrpSpPr/>
        <p:nvPr/>
      </p:nvGrpSpPr>
      <p:grpSpPr>
        <a:xfrm>
          <a:off x="0" y="0"/>
          <a:ext cx="0" cy="0"/>
          <a:chOff x="0" y="0"/>
          <a:chExt cx="0" cy="0"/>
        </a:xfrm>
      </p:grpSpPr>
      <p:sp>
        <p:nvSpPr>
          <p:cNvPr id="1671" name="Google Shape;1671;p71"/>
          <p:cNvSpPr txBox="1">
            <a:spLocks noGrp="1"/>
          </p:cNvSpPr>
          <p:nvPr>
            <p:ph type="title"/>
          </p:nvPr>
        </p:nvSpPr>
        <p:spPr>
          <a:xfrm>
            <a:off x="731520" y="350325"/>
            <a:ext cx="7752080" cy="4678875"/>
          </a:xfrm>
          <a:prstGeom prst="rect">
            <a:avLst/>
          </a:prstGeom>
        </p:spPr>
        <p:txBody>
          <a:bodyPr spcFirstLastPara="1" wrap="square" lIns="91425" tIns="91425" rIns="91425" bIns="91425" anchor="t" anchorCtr="0">
            <a:noAutofit/>
          </a:bodyPr>
          <a:lstStyle/>
          <a:p>
            <a:pPr algn="l"/>
            <a:r>
              <a:rPr lang="en-US" sz="1800" dirty="0"/>
              <a:t/>
            </a:r>
            <a:br>
              <a:rPr lang="en-US" sz="1800" dirty="0"/>
            </a:br>
            <a:r>
              <a:rPr lang="en-US" sz="1800" dirty="0"/>
              <a:t/>
            </a:r>
            <a:br>
              <a:rPr lang="en-US" sz="1800" dirty="0"/>
            </a:br>
            <a:endParaRPr sz="1800" b="1" dirty="0"/>
          </a:p>
        </p:txBody>
      </p:sp>
      <p:pic>
        <p:nvPicPr>
          <p:cNvPr id="3" name="Content Placeholder 3" descr="Graphical user interface, application, table, Excel&#10;&#10;Description automatically generated">
            <a:extLst>
              <a:ext uri="{FF2B5EF4-FFF2-40B4-BE49-F238E27FC236}">
                <a16:creationId xmlns:a16="http://schemas.microsoft.com/office/drawing/2014/main" id="{260C26C2-7F9B-9EAB-E6E1-8E43B80350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606" y="1131687"/>
            <a:ext cx="7263056" cy="2631165"/>
          </a:xfrm>
          <a:prstGeom prst="rect">
            <a:avLst/>
          </a:prstGeom>
        </p:spPr>
      </p:pic>
      <p:sp>
        <p:nvSpPr>
          <p:cNvPr id="4" name="TextBox 3">
            <a:extLst>
              <a:ext uri="{FF2B5EF4-FFF2-40B4-BE49-F238E27FC236}">
                <a16:creationId xmlns:a16="http://schemas.microsoft.com/office/drawing/2014/main" id="{DC2BA48F-D48C-8197-2C97-F7D0D21B849A}"/>
              </a:ext>
            </a:extLst>
          </p:cNvPr>
          <p:cNvSpPr txBox="1"/>
          <p:nvPr/>
        </p:nvSpPr>
        <p:spPr>
          <a:xfrm>
            <a:off x="846241" y="239135"/>
            <a:ext cx="7892786" cy="892552"/>
          </a:xfrm>
          <a:prstGeom prst="rect">
            <a:avLst/>
          </a:prstGeom>
          <a:noFill/>
        </p:spPr>
        <p:txBody>
          <a:bodyPr wrap="square">
            <a:spAutoFit/>
          </a:bodyPr>
          <a:lstStyle/>
          <a:p>
            <a:r>
              <a:rPr lang="en-US" sz="3200" b="1" dirty="0">
                <a:solidFill>
                  <a:srgbClr val="353738"/>
                </a:solidFill>
                <a:latin typeface="Asap" panose="020B0604020202020204" charset="0"/>
                <a:sym typeface="Asap"/>
              </a:rPr>
              <a:t>Plan and Work Distribution</a:t>
            </a:r>
          </a:p>
          <a:p>
            <a:endParaRPr lang="en-US" sz="2000" b="1" dirty="0">
              <a:latin typeface="Asap" panose="020B0604020202020204" charset="0"/>
            </a:endParaRPr>
          </a:p>
        </p:txBody>
      </p:sp>
    </p:spTree>
    <p:extLst>
      <p:ext uri="{BB962C8B-B14F-4D97-AF65-F5344CB8AC3E}">
        <p14:creationId xmlns:p14="http://schemas.microsoft.com/office/powerpoint/2010/main" val="1172469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Quality Management Consulting by Slidesgo">
  <a:themeElements>
    <a:clrScheme name="Simple Light">
      <a:dk1>
        <a:srgbClr val="353738"/>
      </a:dk1>
      <a:lt1>
        <a:srgbClr val="7D5FFE"/>
      </a:lt1>
      <a:dk2>
        <a:srgbClr val="FFFFFF"/>
      </a:dk2>
      <a:lt2>
        <a:srgbClr val="F0F5FA"/>
      </a:lt2>
      <a:accent1>
        <a:srgbClr val="B0B0B0"/>
      </a:accent1>
      <a:accent2>
        <a:srgbClr val="67696B"/>
      </a:accent2>
      <a:accent3>
        <a:srgbClr val="FFFFFF"/>
      </a:accent3>
      <a:accent4>
        <a:srgbClr val="FFFFFF"/>
      </a:accent4>
      <a:accent5>
        <a:srgbClr val="FFFFFF"/>
      </a:accent5>
      <a:accent6>
        <a:srgbClr val="FFFFFF"/>
      </a:accent6>
      <a:hlink>
        <a:srgbClr val="3537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752</Words>
  <Application>Microsoft Office PowerPoint</Application>
  <PresentationFormat>On-screen Show (16:9)</PresentationFormat>
  <Paragraphs>199</Paragraphs>
  <Slides>17</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Wingdings 2</vt:lpstr>
      <vt:lpstr>Abadi (Body)</vt:lpstr>
      <vt:lpstr>Times New Roman</vt:lpstr>
      <vt:lpstr>Asap</vt:lpstr>
      <vt:lpstr>Arial Unicode MS</vt:lpstr>
      <vt:lpstr>Assistant</vt:lpstr>
      <vt:lpstr>Arial</vt:lpstr>
      <vt:lpstr>Segoe UI Symbol</vt:lpstr>
      <vt:lpstr>Quality Management Consulting by Slidesgo</vt:lpstr>
      <vt:lpstr>FCAI Website  (Student’s Section) Graduation Project 2023</vt:lpstr>
      <vt:lpstr>Team Members</vt:lpstr>
      <vt:lpstr>Objectives</vt:lpstr>
      <vt:lpstr>Introduction</vt:lpstr>
      <vt:lpstr>Problem Statement</vt:lpstr>
      <vt:lpstr>Objectives</vt:lpstr>
      <vt:lpstr>Functional Requirements</vt:lpstr>
      <vt:lpstr>Non-Functional Requirements</vt:lpstr>
      <vt:lpstr>  </vt:lpstr>
      <vt:lpstr>  </vt:lpstr>
      <vt:lpstr>PowerPoint Presentation</vt:lpstr>
      <vt:lpst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FCAI Website Graduation Project 2023</dc:title>
  <cp:lastModifiedBy>Access</cp:lastModifiedBy>
  <cp:revision>19</cp:revision>
  <dcterms:modified xsi:type="dcterms:W3CDTF">2023-02-27T10:00:02Z</dcterms:modified>
</cp:coreProperties>
</file>