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57" r:id="rId5"/>
    <p:sldId id="258" r:id="rId6"/>
    <p:sldId id="259" r:id="rId7"/>
    <p:sldId id="271" r:id="rId8"/>
    <p:sldId id="261" r:id="rId9"/>
    <p:sldId id="262" r:id="rId10"/>
    <p:sldId id="270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C837B-9297-496C-8C01-8F642F6B1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1612900" y="5229225"/>
            <a:ext cx="652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3600"/>
              </a:spcBef>
              <a:spcAft>
                <a:spcPts val="3600"/>
              </a:spcAft>
              <a:defRPr/>
            </a:pPr>
            <a:r>
              <a:rPr lang="en-US" sz="2400" b="1" dirty="0"/>
              <a:t>Probabilistic and Statistical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55725" y="2451100"/>
            <a:ext cx="706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Applied Engineering and Urban Planning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524125" y="313531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Civil Engineering Department</a:t>
            </a:r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3287713" y="4508500"/>
            <a:ext cx="317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Semester 2022/2023</a:t>
            </a:r>
            <a:r>
              <a:rPr lang="en-US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30475" y="378936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Eng. Mustafa Maher Al-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tayeb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9" name="Picture 7" descr="C:\Users\R675F~1.BAR\AppData\Local\Temp\شعار-الجامعة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6002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4419600"/>
            <a:ext cx="3818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Thank you very much</a:t>
            </a:r>
          </a:p>
        </p:txBody>
      </p:sp>
      <p:pic>
        <p:nvPicPr>
          <p:cNvPr id="1028" name="Picture 4" descr="Want to fight climate change? Have fewer children | Carbon footprints | The  Guard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3767972" cy="28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39925" y="754063"/>
            <a:ext cx="6137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rtl="0" eaLnBrk="1" hangingPunct="1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</a:p>
        </p:txBody>
      </p:sp>
      <p:sp>
        <p:nvSpPr>
          <p:cNvPr id="6147" name="Rectangle 40"/>
          <p:cNvSpPr>
            <a:spLocks noChangeArrowheads="1"/>
          </p:cNvSpPr>
          <p:nvPr/>
        </p:nvSpPr>
        <p:spPr bwMode="auto">
          <a:xfrm>
            <a:off x="3193450" y="1981200"/>
            <a:ext cx="3630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rtl="0" eaLnBrk="1" hangingPunct="1"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Mustafa Maher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Altayeb</a:t>
            </a:r>
            <a:endParaRPr lang="en-US" sz="24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Rectangle 41"/>
          <p:cNvSpPr>
            <a:spLocks noChangeArrowheads="1"/>
          </p:cNvSpPr>
          <p:nvPr/>
        </p:nvSpPr>
        <p:spPr bwMode="auto">
          <a:xfrm>
            <a:off x="2222352" y="2597150"/>
            <a:ext cx="55724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Associated Professor,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Structur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Engineering</a:t>
            </a:r>
            <a:endParaRPr lang="en-US" sz="24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9" name="Rectangle 44"/>
          <p:cNvSpPr>
            <a:spLocks noChangeArrowheads="1"/>
          </p:cNvSpPr>
          <p:nvPr/>
        </p:nvSpPr>
        <p:spPr bwMode="auto">
          <a:xfrm>
            <a:off x="300038" y="3578225"/>
            <a:ext cx="8653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rtl="0">
              <a:defRPr/>
            </a:pPr>
            <a:r>
              <a:rPr 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	m.altayeb@up.edu.ps</a:t>
            </a:r>
          </a:p>
          <a:p>
            <a:pPr algn="just">
              <a:defRPr/>
            </a:pPr>
            <a:endParaRPr lang="en-US" sz="12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rtl="0">
              <a:defRPr/>
            </a:pPr>
            <a:r>
              <a:rPr 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Mobile:	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0597177007</a:t>
            </a:r>
          </a:p>
        </p:txBody>
      </p:sp>
    </p:spTree>
    <p:extLst>
      <p:ext uri="{BB962C8B-B14F-4D97-AF65-F5344CB8AC3E}">
        <p14:creationId xmlns:p14="http://schemas.microsoft.com/office/powerpoint/2010/main" val="6638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187624" y="404664"/>
            <a:ext cx="450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aramond" pitchFamily="18" charset="0"/>
              </a:rPr>
              <a:t>Design of Concrete Structure I</a:t>
            </a:r>
            <a:endParaRPr lang="ar-SA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251520" y="1556792"/>
            <a:ext cx="85689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 eaLnBrk="0" hangingPunct="0">
              <a:lnSpc>
                <a:spcPct val="150000"/>
              </a:lnSpc>
            </a:pPr>
            <a:r>
              <a:rPr lang="en-US" sz="2400" b="1" i="1" u="sng" dirty="0">
                <a:latin typeface="Arial" pitchFamily="34" charset="0"/>
                <a:cs typeface="Arial" pitchFamily="34" charset="0"/>
              </a:rPr>
              <a:t>Ground rules:</a:t>
            </a:r>
          </a:p>
          <a:p>
            <a:pPr marL="342900" indent="-342900" algn="l" rtl="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Arriving on time .</a:t>
            </a:r>
          </a:p>
          <a:p>
            <a:pPr marL="342900" indent="-342900" algn="l" rtl="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The goal is not to agree -- it is to gain a deeper understanding .</a:t>
            </a:r>
          </a:p>
          <a:p>
            <a:pPr marL="342900" indent="-342900" algn="l" rtl="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Listen actively -- respect others when they are talking</a:t>
            </a:r>
            <a:r>
              <a:rPr lang="en-US" sz="1400" dirty="0"/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l" rtl="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Don’t copy previous year work.</a:t>
            </a:r>
          </a:p>
          <a:p>
            <a:pPr marL="342900" indent="-342900" algn="l" rtl="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Read about the topics before I discuss them in lectures.</a:t>
            </a:r>
          </a:p>
          <a:p>
            <a:pPr marL="342900" indent="-342900" algn="l" rtl="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Academic honesty.</a:t>
            </a:r>
          </a:p>
          <a:p>
            <a:pPr marL="342900" indent="-342900" algn="l" rtl="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Switching off mobile </a:t>
            </a:r>
            <a:r>
              <a:rPr lang="en-US" b="1">
                <a:latin typeface="Arial" pitchFamily="34" charset="0"/>
                <a:cs typeface="Arial" pitchFamily="34" charset="0"/>
              </a:rPr>
              <a:t>'phones</a:t>
            </a:r>
            <a:r>
              <a:rPr lang="en-US"/>
              <a:t> </a:t>
            </a:r>
            <a:endParaRPr lang="ar-SA" dirty="0"/>
          </a:p>
        </p:txBody>
      </p:sp>
      <p:pic>
        <p:nvPicPr>
          <p:cNvPr id="7" name="Picture 3" descr="MC900434837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5761822"/>
            <a:ext cx="723900" cy="723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994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328675"/>
            <a:ext cx="8532749" cy="61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7568" y="570055"/>
            <a:ext cx="6798648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spc="0" dirty="0">
                <a:latin typeface="Verdana"/>
                <a:cs typeface="Verdana"/>
              </a:rPr>
              <a:t>Probabilistic and Statistical Techniques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644" y="1698162"/>
            <a:ext cx="1887025" cy="822169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-24" dirty="0">
                <a:latin typeface="Arial"/>
                <a:cs typeface="Arial"/>
              </a:rPr>
              <a:t>Text Book: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  <a:spcBef>
                <a:spcPts val="559"/>
              </a:spcBef>
            </a:pPr>
            <a:r>
              <a:rPr sz="2400" spc="4" dirty="0">
                <a:latin typeface="Wingdings"/>
                <a:cs typeface="Wingdings"/>
              </a:rPr>
              <a:t></a:t>
            </a:r>
            <a:r>
              <a:rPr sz="2400" spc="0" dirty="0">
                <a:latin typeface="Arial"/>
                <a:cs typeface="Arial"/>
              </a:rPr>
              <a:t>Elementary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0688" y="2190019"/>
            <a:ext cx="137535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Statistics,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7510" y="2190019"/>
            <a:ext cx="27442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6986" y="2190019"/>
            <a:ext cx="6471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step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6987" y="2190019"/>
            <a:ext cx="38933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0575" y="2190019"/>
            <a:ext cx="6471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step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40195" y="2190019"/>
            <a:ext cx="142565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approach,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644" y="2555786"/>
            <a:ext cx="486425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Allan G. Bluman . 9th edition. 2014.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644" y="2994945"/>
            <a:ext cx="3481798" cy="1907185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Wingdings"/>
                <a:cs typeface="Wingdings"/>
              </a:rPr>
              <a:t></a:t>
            </a:r>
            <a:r>
              <a:rPr sz="2400" spc="0" dirty="0">
                <a:latin typeface="Arial"/>
                <a:cs typeface="Arial"/>
              </a:rPr>
              <a:t>Elementary of Statistics,</a:t>
            </a:r>
            <a:endParaRPr sz="2400">
              <a:latin typeface="Arial"/>
              <a:cs typeface="Arial"/>
            </a:endParaRPr>
          </a:p>
          <a:p>
            <a:pPr marL="12700" marR="45737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2000.</a:t>
            </a:r>
            <a:endParaRPr sz="2400">
              <a:latin typeface="Arial"/>
              <a:cs typeface="Arial"/>
            </a:endParaRPr>
          </a:p>
          <a:p>
            <a:pPr marL="12700" marR="45737">
              <a:lnSpc>
                <a:spcPct val="95825"/>
              </a:lnSpc>
              <a:spcBef>
                <a:spcPts val="1812"/>
              </a:spcBef>
            </a:pPr>
            <a:r>
              <a:rPr sz="2800" b="1" spc="3" dirty="0">
                <a:latin typeface="Arial"/>
                <a:cs typeface="Arial"/>
              </a:rPr>
              <a:t>References:</a:t>
            </a:r>
            <a:endParaRPr sz="2800">
              <a:latin typeface="Arial"/>
              <a:cs typeface="Arial"/>
            </a:endParaRPr>
          </a:p>
          <a:p>
            <a:pPr marL="12700" marR="45737">
              <a:lnSpc>
                <a:spcPct val="95825"/>
              </a:lnSpc>
              <a:spcBef>
                <a:spcPts val="1633"/>
              </a:spcBef>
            </a:pPr>
            <a:r>
              <a:rPr sz="2500" spc="-6" dirty="0">
                <a:latin typeface="Arial"/>
                <a:cs typeface="Arial"/>
              </a:rPr>
              <a:t>Any Statistics Book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9430" y="2994945"/>
            <a:ext cx="8337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Mario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7155" y="2994945"/>
            <a:ext cx="3082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32" dirty="0">
                <a:latin typeface="Arial"/>
                <a:cs typeface="Arial"/>
              </a:rPr>
              <a:t>F.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8719" y="2994945"/>
            <a:ext cx="82214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>
                <a:latin typeface="Arial"/>
                <a:cs typeface="Arial"/>
              </a:rPr>
              <a:t>Triola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5395" y="2994945"/>
            <a:ext cx="1558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6083" y="2994945"/>
            <a:ext cx="49570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" dirty="0">
                <a:latin typeface="Arial"/>
                <a:cs typeface="Arial"/>
              </a:rPr>
              <a:t>8th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829" y="2994945"/>
            <a:ext cx="105501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edition.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328675"/>
            <a:ext cx="8532749" cy="61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0519" y="498681"/>
            <a:ext cx="6798648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spc="0" dirty="0">
                <a:latin typeface="Verdana"/>
                <a:cs typeface="Verdana"/>
              </a:rPr>
              <a:t>Probabilistic and Statistical Techniques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8351" y="1322623"/>
            <a:ext cx="1616922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>
                <a:latin typeface="Arial"/>
                <a:cs typeface="Arial"/>
              </a:rPr>
              <a:t>Contents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116" y="1934394"/>
            <a:ext cx="4966892" cy="377205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 marR="42064">
              <a:lnSpc>
                <a:spcPts val="2650"/>
              </a:lnSpc>
            </a:pPr>
            <a:r>
              <a:rPr sz="2500" spc="-4" dirty="0">
                <a:latin typeface="Arial"/>
                <a:cs typeface="Arial"/>
              </a:rPr>
              <a:t>Introduction to Statistics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874"/>
              </a:lnSpc>
              <a:spcBef>
                <a:spcPts val="1492"/>
              </a:spcBef>
            </a:pPr>
            <a:r>
              <a:rPr sz="2500" spc="-9" dirty="0">
                <a:latin typeface="Arial"/>
                <a:cs typeface="Arial"/>
              </a:rPr>
              <a:t>Summarizing and Graphing Data 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874"/>
              </a:lnSpc>
              <a:spcBef>
                <a:spcPts val="1627"/>
              </a:spcBef>
            </a:pPr>
            <a:r>
              <a:rPr sz="2500" dirty="0">
                <a:latin typeface="Arial"/>
                <a:cs typeface="Arial"/>
              </a:rPr>
              <a:t>St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tistics</a:t>
            </a:r>
            <a:r>
              <a:rPr sz="2500" spc="-9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f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r</a:t>
            </a:r>
            <a:r>
              <a:rPr sz="2500" spc="-19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Describing,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14" dirty="0">
                <a:latin typeface="Arial"/>
                <a:cs typeface="Arial"/>
              </a:rPr>
              <a:t>x</a:t>
            </a:r>
            <a:r>
              <a:rPr sz="2500" spc="0" dirty="0">
                <a:latin typeface="Arial"/>
                <a:cs typeface="Arial"/>
              </a:rPr>
              <a:t>plorin</a:t>
            </a:r>
            <a:r>
              <a:rPr sz="2500" spc="4" dirty="0">
                <a:latin typeface="Arial"/>
                <a:cs typeface="Arial"/>
              </a:rPr>
              <a:t>g</a:t>
            </a:r>
            <a:r>
              <a:rPr sz="2500" spc="0" dirty="0">
                <a:latin typeface="Arial"/>
                <a:cs typeface="Arial"/>
              </a:rPr>
              <a:t>, 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874"/>
              </a:lnSpc>
              <a:spcBef>
                <a:spcPts val="1627"/>
              </a:spcBef>
            </a:pPr>
            <a:r>
              <a:rPr sz="2500" spc="0" dirty="0">
                <a:latin typeface="Arial"/>
                <a:cs typeface="Arial"/>
              </a:rPr>
              <a:t>Probability</a:t>
            </a:r>
            <a:endParaRPr sz="2500">
              <a:latin typeface="Arial"/>
              <a:cs typeface="Arial"/>
            </a:endParaRPr>
          </a:p>
          <a:p>
            <a:pPr marL="12700" marR="42064">
              <a:lnSpc>
                <a:spcPct val="95825"/>
              </a:lnSpc>
              <a:spcBef>
                <a:spcPts val="1672"/>
              </a:spcBef>
            </a:pPr>
            <a:r>
              <a:rPr sz="2500" spc="-4" dirty="0">
                <a:latin typeface="Arial"/>
                <a:cs typeface="Arial"/>
              </a:rPr>
              <a:t>Probability Distributions</a:t>
            </a:r>
            <a:endParaRPr sz="2500">
              <a:latin typeface="Arial"/>
              <a:cs typeface="Arial"/>
            </a:endParaRPr>
          </a:p>
          <a:p>
            <a:pPr marL="12700" marR="42064">
              <a:lnSpc>
                <a:spcPct val="95825"/>
              </a:lnSpc>
              <a:spcBef>
                <a:spcPts val="1627"/>
              </a:spcBef>
            </a:pPr>
            <a:r>
              <a:rPr sz="2500" spc="-6" dirty="0">
                <a:latin typeface="Arial"/>
                <a:cs typeface="Arial"/>
              </a:rPr>
              <a:t>Normal Probability Distributions</a:t>
            </a:r>
            <a:endParaRPr sz="2500">
              <a:latin typeface="Arial"/>
              <a:cs typeface="Arial"/>
            </a:endParaRPr>
          </a:p>
          <a:p>
            <a:pPr marL="12700" marR="42064">
              <a:lnSpc>
                <a:spcPct val="95825"/>
              </a:lnSpc>
              <a:spcBef>
                <a:spcPts val="1625"/>
              </a:spcBef>
            </a:pPr>
            <a:r>
              <a:rPr sz="2500" spc="-4" dirty="0">
                <a:latin typeface="Arial"/>
                <a:cs typeface="Arial"/>
              </a:rPr>
              <a:t>Regression, correlation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4570" y="3077775"/>
            <a:ext cx="602325" cy="34239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spc="1" dirty="0">
                <a:latin typeface="Arial"/>
                <a:cs typeface="Arial"/>
              </a:rPr>
              <a:t>and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2071" y="3077775"/>
            <a:ext cx="1623039" cy="34239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dirty="0">
                <a:latin typeface="Arial"/>
                <a:cs typeface="Arial"/>
              </a:rPr>
              <a:t>Comparing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0285" y="3077775"/>
            <a:ext cx="743386" cy="342392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spc="1" dirty="0">
                <a:latin typeface="Arial"/>
                <a:cs typeface="Arial"/>
              </a:rPr>
              <a:t>Data</a:t>
            </a:r>
            <a:endParaRPr sz="2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328675"/>
            <a:ext cx="8532749" cy="61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519" y="570055"/>
            <a:ext cx="2199844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spc="0" dirty="0">
                <a:latin typeface="Verdana"/>
                <a:cs typeface="Verdana"/>
              </a:rPr>
              <a:t>Probabilistic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4398" y="570055"/>
            <a:ext cx="704978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dirty="0"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2319" y="570055"/>
            <a:ext cx="3826848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spc="0" dirty="0">
                <a:latin typeface="Verdana"/>
                <a:cs typeface="Verdana"/>
              </a:rPr>
              <a:t>Statistical Techniques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594" y="1305859"/>
            <a:ext cx="1440086" cy="380492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>
                <a:latin typeface="Arial"/>
                <a:cs typeface="Arial"/>
              </a:rPr>
              <a:t>Grading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168" y="2586273"/>
            <a:ext cx="2446603" cy="2941447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 marR="384312" algn="just">
              <a:lnSpc>
                <a:spcPts val="2960"/>
              </a:lnSpc>
            </a:pPr>
            <a:r>
              <a:rPr sz="2800" spc="-5" dirty="0">
                <a:latin typeface="Arial"/>
                <a:cs typeface="Arial"/>
              </a:rPr>
              <a:t>Course work</a:t>
            </a:r>
            <a:endParaRPr sz="2800" dirty="0">
              <a:latin typeface="Arial"/>
              <a:cs typeface="Arial"/>
            </a:endParaRPr>
          </a:p>
          <a:p>
            <a:pPr marL="12700" algn="just">
              <a:lnSpc>
                <a:spcPts val="3219"/>
              </a:lnSpc>
              <a:spcBef>
                <a:spcPts val="1675"/>
              </a:spcBef>
            </a:pPr>
            <a:r>
              <a:rPr sz="2800" dirty="0">
                <a:latin typeface="Arial"/>
                <a:cs typeface="Arial"/>
              </a:rPr>
              <a:t>Mi</a:t>
            </a:r>
            <a:r>
              <a:rPr sz="2800" spc="4" dirty="0">
                <a:latin typeface="Arial"/>
                <a:cs typeface="Arial"/>
              </a:rPr>
              <a:t>d-</a:t>
            </a:r>
            <a:r>
              <a:rPr sz="2800" spc="0" dirty="0">
                <a:latin typeface="Arial"/>
                <a:cs typeface="Arial"/>
              </a:rPr>
              <a:t>te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m</a:t>
            </a:r>
            <a:r>
              <a:rPr sz="2800" spc="-77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ex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spc="0" dirty="0">
                <a:latin typeface="Arial"/>
                <a:cs typeface="Arial"/>
              </a:rPr>
              <a:t>m </a:t>
            </a:r>
            <a:endParaRPr sz="2800" dirty="0">
              <a:latin typeface="Arial"/>
              <a:cs typeface="Arial"/>
            </a:endParaRPr>
          </a:p>
          <a:p>
            <a:pPr marL="12700" algn="just">
              <a:lnSpc>
                <a:spcPts val="3219"/>
              </a:lnSpc>
              <a:spcBef>
                <a:spcPts val="1819"/>
              </a:spcBef>
            </a:pPr>
            <a:r>
              <a:rPr sz="2800" spc="-3" dirty="0">
                <a:latin typeface="Arial"/>
                <a:cs typeface="Arial"/>
              </a:rPr>
              <a:t>Final exam</a:t>
            </a:r>
            <a:endParaRPr sz="2800" dirty="0">
              <a:latin typeface="Arial"/>
              <a:cs typeface="Arial"/>
            </a:endParaRPr>
          </a:p>
          <a:p>
            <a:pPr marL="12700" marR="1629974" algn="just">
              <a:lnSpc>
                <a:spcPct val="95825"/>
              </a:lnSpc>
              <a:spcBef>
                <a:spcPts val="1874"/>
              </a:spcBef>
            </a:pPr>
            <a:r>
              <a:rPr sz="2800" spc="-60" dirty="0">
                <a:latin typeface="Arial"/>
                <a:cs typeface="Arial"/>
              </a:rPr>
              <a:t>Total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1435" y="2586273"/>
            <a:ext cx="962068" cy="2941447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40424" marR="131064" algn="ctr">
              <a:lnSpc>
                <a:spcPts val="2960"/>
              </a:lnSpc>
            </a:pPr>
            <a:r>
              <a:rPr sz="2800" spc="-15" dirty="0">
                <a:latin typeface="Arial"/>
                <a:cs typeface="Arial"/>
              </a:rPr>
              <a:t>20%</a:t>
            </a:r>
            <a:endParaRPr sz="2800" dirty="0">
              <a:latin typeface="Arial"/>
              <a:cs typeface="Arial"/>
            </a:endParaRPr>
          </a:p>
          <a:p>
            <a:pPr marL="64785" marR="106386" algn="ctr">
              <a:lnSpc>
                <a:spcPct val="95825"/>
              </a:lnSpc>
              <a:spcBef>
                <a:spcPts val="1675"/>
              </a:spcBef>
            </a:pPr>
            <a:r>
              <a:rPr lang="ar-EG" sz="2800" spc="-15" dirty="0">
                <a:latin typeface="Arial"/>
                <a:cs typeface="Arial"/>
              </a:rPr>
              <a:t>20</a:t>
            </a:r>
            <a:r>
              <a:rPr sz="2800" spc="-15" dirty="0">
                <a:latin typeface="Arial"/>
                <a:cs typeface="Arial"/>
              </a:rPr>
              <a:t>%</a:t>
            </a:r>
            <a:endParaRPr sz="2800" dirty="0">
              <a:latin typeface="Arial"/>
              <a:cs typeface="Arial"/>
            </a:endParaRPr>
          </a:p>
          <a:p>
            <a:pPr marL="78524" marR="92964" algn="ctr">
              <a:lnSpc>
                <a:spcPct val="95825"/>
              </a:lnSpc>
              <a:spcBef>
                <a:spcPts val="1820"/>
              </a:spcBef>
            </a:pPr>
            <a:r>
              <a:rPr lang="ar-EG" sz="2800" spc="-15" dirty="0">
                <a:latin typeface="Arial"/>
                <a:cs typeface="Arial"/>
              </a:rPr>
              <a:t>6</a:t>
            </a:r>
            <a:r>
              <a:rPr sz="2800" spc="-15" dirty="0">
                <a:latin typeface="Arial"/>
                <a:cs typeface="Arial"/>
              </a:rPr>
              <a:t>0%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1822"/>
              </a:spcBef>
            </a:pPr>
            <a:r>
              <a:rPr sz="2800" spc="-14" dirty="0">
                <a:latin typeface="Arial"/>
                <a:cs typeface="Arial"/>
              </a:rPr>
              <a:t>100%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601" y="3226487"/>
            <a:ext cx="515320" cy="1020818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0"/>
            <a:ext cx="7313612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Essential for people going into research or graduate study in a specialized area.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</a:t>
            </a:r>
            <a:r>
              <a:rPr lang="en-US" altLang="en-US" dirty="0">
                <a:latin typeface="Cambria Math" panose="02040503050406030204" pitchFamily="18" charset="0"/>
                <a:ea typeface="Arial Unicode MS" pitchFamily="34" charset="-128"/>
              </a:rPr>
              <a:t>A common goal of studies and surveys and other data collecting tools is to collect data from a small part of a larger group so we can learn something about the larger group.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609600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Why Study Statistics?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685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940" y="570055"/>
            <a:ext cx="6798648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spc="0" dirty="0">
                <a:latin typeface="Verdana"/>
                <a:cs typeface="Verdana"/>
              </a:rPr>
              <a:t>Probabilistic and Statistical Techniques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0240" y="1324192"/>
            <a:ext cx="6886687" cy="1219471"/>
          </a:xfrm>
          <a:prstGeom prst="rect">
            <a:avLst/>
          </a:prstGeom>
        </p:spPr>
        <p:txBody>
          <a:bodyPr wrap="square" lIns="0" tIns="23399" rIns="0" bIns="0" rtlCol="0">
            <a:noAutofit/>
          </a:bodyPr>
          <a:lstStyle/>
          <a:p>
            <a:pPr marL="54152" marR="53263">
              <a:lnSpc>
                <a:spcPts val="3685"/>
              </a:lnSpc>
            </a:pPr>
            <a:r>
              <a:rPr sz="3500" spc="-1" dirty="0">
                <a:latin typeface="Arial"/>
                <a:cs typeface="Arial"/>
              </a:rPr>
              <a:t>Why Study Statistics?</a:t>
            </a:r>
            <a:endParaRPr sz="3500" dirty="0">
              <a:latin typeface="Arial"/>
              <a:cs typeface="Arial"/>
            </a:endParaRPr>
          </a:p>
          <a:p>
            <a:pPr marL="12700">
              <a:lnSpc>
                <a:spcPct val="97778"/>
              </a:lnSpc>
              <a:spcBef>
                <a:spcPts val="2441"/>
              </a:spcBef>
            </a:pPr>
            <a:r>
              <a:rPr lang="en-US" sz="2400" spc="3" dirty="0">
                <a:latin typeface="Arial"/>
                <a:cs typeface="Arial"/>
              </a:rPr>
              <a:t>3</a:t>
            </a:r>
            <a:r>
              <a:rPr sz="2400" spc="3" dirty="0">
                <a:latin typeface="Arial"/>
                <a:cs typeface="Arial"/>
              </a:rPr>
              <a:t>- </a:t>
            </a:r>
            <a:r>
              <a:rPr sz="2800" spc="-3" dirty="0">
                <a:latin typeface="Cambria Math"/>
                <a:cs typeface="Cambria Math"/>
              </a:rPr>
              <a:t>Like professional people, you must be able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21702" y="2163172"/>
            <a:ext cx="1170285" cy="807592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34036">
              <a:lnSpc>
                <a:spcPts val="2990"/>
              </a:lnSpc>
            </a:pPr>
            <a:r>
              <a:rPr sz="2800" spc="-12" dirty="0">
                <a:latin typeface="Cambria Math"/>
                <a:cs typeface="Cambria Math"/>
              </a:rPr>
              <a:t>to read</a:t>
            </a:r>
            <a:endParaRPr sz="2800">
              <a:latin typeface="Cambria Math"/>
              <a:cs typeface="Cambria Math"/>
            </a:endParaRPr>
          </a:p>
          <a:p>
            <a:pPr marL="12700" marR="1378">
              <a:lnSpc>
                <a:spcPct val="97778"/>
              </a:lnSpc>
            </a:pPr>
            <a:r>
              <a:rPr sz="2800" dirty="0">
                <a:latin typeface="Cambria Math"/>
                <a:cs typeface="Cambria Math"/>
              </a:rPr>
              <a:t>studies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240" y="2590273"/>
            <a:ext cx="647192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 Math"/>
                <a:cs typeface="Cambria Math"/>
              </a:rPr>
              <a:t>and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1554" y="2590273"/>
            <a:ext cx="1831237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 Math"/>
                <a:cs typeface="Cambria Math"/>
              </a:rPr>
              <a:t>understand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8666" y="2590273"/>
            <a:ext cx="1990373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0" dirty="0">
                <a:latin typeface="Cambria Math"/>
                <a:cs typeface="Cambria Math"/>
              </a:rPr>
              <a:t>the  </a:t>
            </a:r>
            <a:r>
              <a:rPr sz="2800" spc="427" dirty="0">
                <a:latin typeface="Cambria Math"/>
                <a:cs typeface="Cambria Math"/>
              </a:rPr>
              <a:t> </a:t>
            </a:r>
            <a:r>
              <a:rPr sz="2800" spc="-64" dirty="0">
                <a:latin typeface="Cambria Math"/>
                <a:cs typeface="Cambria Math"/>
              </a:rPr>
              <a:t>v</a:t>
            </a:r>
            <a:r>
              <a:rPr sz="2800" spc="0" dirty="0">
                <a:latin typeface="Cambria Math"/>
                <a:cs typeface="Cambria Math"/>
              </a:rPr>
              <a:t>ar</a:t>
            </a:r>
            <a:r>
              <a:rPr sz="2800" spc="9" dirty="0">
                <a:latin typeface="Cambria Math"/>
                <a:cs typeface="Cambria Math"/>
              </a:rPr>
              <a:t>i</a:t>
            </a:r>
            <a:r>
              <a:rPr sz="2800" spc="0" dirty="0">
                <a:latin typeface="Cambria Math"/>
                <a:cs typeface="Cambria Math"/>
              </a:rPr>
              <a:t>ous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4149" y="2590273"/>
            <a:ext cx="1543235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1" dirty="0">
                <a:latin typeface="Cambria Math"/>
                <a:cs typeface="Cambria Math"/>
              </a:rPr>
              <a:t>statistical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240" y="3016993"/>
            <a:ext cx="1702743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1" dirty="0">
                <a:latin typeface="Cambria Math"/>
                <a:cs typeface="Cambria Math"/>
              </a:rPr>
              <a:t>performed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9898" y="3016993"/>
            <a:ext cx="376186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4" dirty="0">
                <a:latin typeface="Cambria Math"/>
                <a:cs typeface="Cambria Math"/>
              </a:rPr>
              <a:t>in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0754" y="3016993"/>
            <a:ext cx="783015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12" dirty="0">
                <a:latin typeface="Cambria Math"/>
                <a:cs typeface="Cambria Math"/>
              </a:rPr>
              <a:t>your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9663" y="3016993"/>
            <a:ext cx="977747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0" dirty="0">
                <a:latin typeface="Cambria Math"/>
                <a:cs typeface="Cambria Math"/>
              </a:rPr>
              <a:t>fields.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3897" y="3016993"/>
            <a:ext cx="419202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229" dirty="0">
                <a:latin typeface="Cambria Math"/>
                <a:cs typeface="Cambria Math"/>
              </a:rPr>
              <a:t>To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0573" y="3016993"/>
            <a:ext cx="785223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29" dirty="0">
                <a:latin typeface="Cambria Math"/>
                <a:cs typeface="Cambria Math"/>
              </a:rPr>
              <a:t>have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6585" y="3016993"/>
            <a:ext cx="954903" cy="80721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320548">
              <a:lnSpc>
                <a:spcPts val="2990"/>
              </a:lnSpc>
            </a:pPr>
            <a:r>
              <a:rPr sz="2800" spc="2" dirty="0">
                <a:latin typeface="Cambria Math"/>
                <a:cs typeface="Cambria Math"/>
              </a:rPr>
              <a:t>this</a:t>
            </a:r>
            <a:endParaRPr sz="2800">
              <a:latin typeface="Cambria Math"/>
              <a:cs typeface="Cambria Math"/>
            </a:endParaRPr>
          </a:p>
          <a:p>
            <a:pPr marL="12700" marR="2930">
              <a:lnSpc>
                <a:spcPct val="97778"/>
              </a:lnSpc>
            </a:pPr>
            <a:r>
              <a:rPr sz="2800" spc="0" dirty="0">
                <a:latin typeface="Cambria Math"/>
                <a:cs typeface="Cambria Math"/>
              </a:rPr>
              <a:t>about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240" y="3443713"/>
            <a:ext cx="2377829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0" dirty="0">
                <a:latin typeface="Cambria Math"/>
                <a:cs typeface="Cambria Math"/>
              </a:rPr>
              <a:t>understanding,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0611" y="3443713"/>
            <a:ext cx="634030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21" dirty="0">
                <a:latin typeface="Cambria Math"/>
                <a:cs typeface="Cambria Math"/>
              </a:rPr>
              <a:t>you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6891" y="3443713"/>
            <a:ext cx="842943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 Math"/>
                <a:cs typeface="Cambria Math"/>
              </a:rPr>
              <a:t>must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0435" y="3443713"/>
            <a:ext cx="447913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4" dirty="0">
                <a:latin typeface="Cambria Math"/>
                <a:cs typeface="Cambria Math"/>
              </a:rPr>
              <a:t>be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9517" y="3443713"/>
            <a:ext cx="2375852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1" dirty="0">
                <a:latin typeface="Cambria Math"/>
                <a:cs typeface="Cambria Math"/>
              </a:rPr>
              <a:t>knowledgeable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240" y="3870440"/>
            <a:ext cx="568421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 Math"/>
                <a:cs typeface="Cambria Math"/>
              </a:rPr>
              <a:t>the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246" y="3870440"/>
            <a:ext cx="1801345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25" dirty="0">
                <a:latin typeface="Cambria Math"/>
                <a:cs typeface="Cambria Math"/>
              </a:rPr>
              <a:t>vocabulary,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9295" y="3870440"/>
            <a:ext cx="1410740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0" dirty="0">
                <a:latin typeface="Cambria Math"/>
                <a:cs typeface="Cambria Math"/>
              </a:rPr>
              <a:t>symbols,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3295" y="3870440"/>
            <a:ext cx="1498436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2" dirty="0">
                <a:latin typeface="Cambria Math"/>
                <a:cs typeface="Cambria Math"/>
              </a:rPr>
              <a:t>concepts,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5941" y="3870440"/>
            <a:ext cx="647726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dirty="0">
                <a:latin typeface="Cambria Math"/>
                <a:cs typeface="Cambria Math"/>
              </a:rPr>
              <a:t>and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6417" y="3870440"/>
            <a:ext cx="1543471" cy="380796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0" dirty="0">
                <a:latin typeface="Cambria Math"/>
                <a:cs typeface="Cambria Math"/>
              </a:rPr>
              <a:t>statistical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297407"/>
            <a:ext cx="2596091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8" dirty="0">
                <a:latin typeface="Cambria Math"/>
                <a:cs typeface="Cambria Math"/>
              </a:rPr>
              <a:t>procedures used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6247" y="4297407"/>
            <a:ext cx="2510891" cy="380491"/>
          </a:xfrm>
          <a:prstGeom prst="rect">
            <a:avLst/>
          </a:prstGeom>
        </p:spPr>
        <p:txBody>
          <a:bodyPr wrap="square" lIns="0" tIns="18986" rIns="0" bIns="0" rtlCol="0">
            <a:noAutofit/>
          </a:bodyPr>
          <a:lstStyle/>
          <a:p>
            <a:pPr marL="12700">
              <a:lnSpc>
                <a:spcPts val="2990"/>
              </a:lnSpc>
            </a:pPr>
            <a:r>
              <a:rPr sz="2800" spc="-3" dirty="0">
                <a:latin typeface="Cambria Math"/>
                <a:cs typeface="Cambria Math"/>
              </a:rPr>
              <a:t>in these studies.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435965" y="570055"/>
            <a:ext cx="7221363" cy="271358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84302" marR="58826">
              <a:lnSpc>
                <a:spcPts val="2590"/>
              </a:lnSpc>
            </a:pPr>
            <a:r>
              <a:rPr sz="2400" b="1" spc="0" dirty="0">
                <a:latin typeface="Verdana"/>
                <a:cs typeface="Verdana"/>
              </a:rPr>
              <a:t>Probabilistic and Statistical Techniques</a:t>
            </a:r>
            <a:endParaRPr sz="2400" dirty="0">
              <a:latin typeface="Verdana"/>
              <a:cs typeface="Verdana"/>
            </a:endParaRPr>
          </a:p>
          <a:p>
            <a:pPr marL="268427" marR="58826">
              <a:lnSpc>
                <a:spcPct val="95825"/>
              </a:lnSpc>
              <a:spcBef>
                <a:spcPts val="1600"/>
              </a:spcBef>
            </a:pPr>
            <a:r>
              <a:rPr sz="3500" dirty="0">
                <a:latin typeface="Arial"/>
                <a:cs typeface="Arial"/>
              </a:rPr>
              <a:t>Why Study Statistics?</a:t>
            </a:r>
          </a:p>
          <a:p>
            <a:pPr marL="622300" indent="-609600">
              <a:lnSpc>
                <a:spcPct val="100027"/>
              </a:lnSpc>
              <a:spcBef>
                <a:spcPts val="1657"/>
              </a:spcBef>
            </a:pPr>
            <a:r>
              <a:rPr lang="en-US" sz="3200" spc="13" dirty="0">
                <a:latin typeface="Cambria Math"/>
                <a:cs typeface="Cambria Math"/>
              </a:rPr>
              <a:t>4</a:t>
            </a:r>
            <a:r>
              <a:rPr sz="3200" spc="13" dirty="0">
                <a:latin typeface="Cambria Math"/>
                <a:cs typeface="Cambria Math"/>
              </a:rPr>
              <a:t>. The Statistical Techniques are used to decisions that affect our daily lives.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60" name="object 18">
            <a:extLst>
              <a:ext uri="{FF2B5EF4-FFF2-40B4-BE49-F238E27FC236}">
                <a16:creationId xmlns:a16="http://schemas.microsoft.com/office/drawing/2014/main" id="{3CC39C19-EC0D-4A3C-8409-43190B163690}"/>
              </a:ext>
            </a:extLst>
          </p:cNvPr>
          <p:cNvSpPr txBox="1"/>
          <p:nvPr/>
        </p:nvSpPr>
        <p:spPr>
          <a:xfrm>
            <a:off x="444171" y="3429000"/>
            <a:ext cx="395849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lang="en-US" sz="3200" spc="2">
                <a:latin typeface="Cambria Math"/>
                <a:cs typeface="Cambria Math"/>
              </a:rPr>
              <a:t>5</a:t>
            </a:r>
            <a:r>
              <a:rPr sz="3200" spc="2">
                <a:latin typeface="Cambria Math"/>
                <a:cs typeface="Cambria Math"/>
              </a:rPr>
              <a:t>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5DB5AF79-FCC9-40F1-8D2F-168A253B18DC}"/>
              </a:ext>
            </a:extLst>
          </p:cNvPr>
          <p:cNvSpPr txBox="1"/>
          <p:nvPr/>
        </p:nvSpPr>
        <p:spPr>
          <a:xfrm>
            <a:off x="872720" y="3429000"/>
            <a:ext cx="6587319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23" dirty="0">
                <a:latin typeface="Cambria Math"/>
                <a:cs typeface="Cambria Math"/>
              </a:rPr>
              <a:t>No matter what your career, you will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F00B0141-CF54-4F39-A8E7-275621CAA9EA}"/>
              </a:ext>
            </a:extLst>
          </p:cNvPr>
          <p:cNvSpPr txBox="1"/>
          <p:nvPr/>
        </p:nvSpPr>
        <p:spPr>
          <a:xfrm>
            <a:off x="7492316" y="3429000"/>
            <a:ext cx="1027466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7" dirty="0">
                <a:latin typeface="Cambria Math"/>
                <a:cs typeface="Cambria Math"/>
              </a:rPr>
              <a:t>make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C15B1168-2E81-4B5A-A246-1B370A6DE991}"/>
              </a:ext>
            </a:extLst>
          </p:cNvPr>
          <p:cNvSpPr txBox="1"/>
          <p:nvPr/>
        </p:nvSpPr>
        <p:spPr>
          <a:xfrm>
            <a:off x="874244" y="3916927"/>
            <a:ext cx="7645861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8" dirty="0">
                <a:latin typeface="Cambria Math"/>
                <a:cs typeface="Cambria Math"/>
              </a:rPr>
              <a:t>professional decisions that involve data. An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4" name="object 14">
            <a:extLst>
              <a:ext uri="{FF2B5EF4-FFF2-40B4-BE49-F238E27FC236}">
                <a16:creationId xmlns:a16="http://schemas.microsoft.com/office/drawing/2014/main" id="{D1575B3A-BFEC-48DD-901D-E21D251F5885}"/>
              </a:ext>
            </a:extLst>
          </p:cNvPr>
          <p:cNvSpPr txBox="1"/>
          <p:nvPr/>
        </p:nvSpPr>
        <p:spPr>
          <a:xfrm>
            <a:off x="874244" y="4404607"/>
            <a:ext cx="2634816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0" dirty="0">
                <a:latin typeface="Cambria Math"/>
                <a:cs typeface="Cambria Math"/>
              </a:rPr>
              <a:t>understanding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99DE73F2-B943-4D6E-875A-945D73CFA026}"/>
              </a:ext>
            </a:extLst>
          </p:cNvPr>
          <p:cNvSpPr txBox="1"/>
          <p:nvPr/>
        </p:nvSpPr>
        <p:spPr>
          <a:xfrm>
            <a:off x="3631516" y="4404607"/>
            <a:ext cx="426273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4" dirty="0">
                <a:latin typeface="Cambria Math"/>
                <a:cs typeface="Cambria Math"/>
              </a:rPr>
              <a:t>of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6" name="object 12">
            <a:extLst>
              <a:ext uri="{FF2B5EF4-FFF2-40B4-BE49-F238E27FC236}">
                <a16:creationId xmlns:a16="http://schemas.microsoft.com/office/drawing/2014/main" id="{0E5694D4-C1D3-4136-A607-2346BBA7CF6D}"/>
              </a:ext>
            </a:extLst>
          </p:cNvPr>
          <p:cNvSpPr txBox="1"/>
          <p:nvPr/>
        </p:nvSpPr>
        <p:spPr>
          <a:xfrm>
            <a:off x="4178632" y="4404607"/>
            <a:ext cx="1761099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0" dirty="0">
                <a:latin typeface="Cambria Math"/>
                <a:cs typeface="Cambria Math"/>
              </a:rPr>
              <a:t>statistical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C49E08-81FE-4984-ACBD-61FCBFBF4F05}"/>
              </a:ext>
            </a:extLst>
          </p:cNvPr>
          <p:cNvSpPr txBox="1"/>
          <p:nvPr/>
        </p:nvSpPr>
        <p:spPr>
          <a:xfrm>
            <a:off x="6061026" y="4404607"/>
            <a:ext cx="1602208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dirty="0">
                <a:latin typeface="Cambria Math"/>
                <a:cs typeface="Cambria Math"/>
              </a:rPr>
              <a:t>methods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3206FB61-F887-4425-922F-F61E258FC990}"/>
              </a:ext>
            </a:extLst>
          </p:cNvPr>
          <p:cNvSpPr txBox="1"/>
          <p:nvPr/>
        </p:nvSpPr>
        <p:spPr>
          <a:xfrm>
            <a:off x="7784924" y="4404607"/>
            <a:ext cx="734430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2" dirty="0">
                <a:latin typeface="Cambria Math"/>
                <a:cs typeface="Cambria Math"/>
              </a:rPr>
              <a:t>will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7E00C73C-0800-4C58-A030-C61F71635CA3}"/>
              </a:ext>
            </a:extLst>
          </p:cNvPr>
          <p:cNvSpPr txBox="1"/>
          <p:nvPr/>
        </p:nvSpPr>
        <p:spPr>
          <a:xfrm>
            <a:off x="874244" y="4892421"/>
            <a:ext cx="845785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2" dirty="0">
                <a:latin typeface="Cambria Math"/>
                <a:cs typeface="Cambria Math"/>
              </a:rPr>
              <a:t>help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0" name="object 8">
            <a:extLst>
              <a:ext uri="{FF2B5EF4-FFF2-40B4-BE49-F238E27FC236}">
                <a16:creationId xmlns:a16="http://schemas.microsoft.com/office/drawing/2014/main" id="{462ACAFE-667B-471B-AC00-2B4C1332063B}"/>
              </a:ext>
            </a:extLst>
          </p:cNvPr>
          <p:cNvSpPr txBox="1"/>
          <p:nvPr/>
        </p:nvSpPr>
        <p:spPr>
          <a:xfrm>
            <a:off x="1983691" y="4892421"/>
            <a:ext cx="724684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21" dirty="0">
                <a:latin typeface="Cambria Math"/>
                <a:cs typeface="Cambria Math"/>
              </a:rPr>
              <a:t>you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71" name="object 7">
            <a:extLst>
              <a:ext uri="{FF2B5EF4-FFF2-40B4-BE49-F238E27FC236}">
                <a16:creationId xmlns:a16="http://schemas.microsoft.com/office/drawing/2014/main" id="{F343F1AF-3798-4F20-9158-0C3EC0041188}"/>
              </a:ext>
            </a:extLst>
          </p:cNvPr>
          <p:cNvSpPr txBox="1"/>
          <p:nvPr/>
        </p:nvSpPr>
        <p:spPr>
          <a:xfrm>
            <a:off x="2973148" y="4892421"/>
            <a:ext cx="1027466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7" dirty="0">
                <a:latin typeface="Cambria Math"/>
                <a:cs typeface="Cambria Math"/>
              </a:rPr>
              <a:t>make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2" name="object 6">
            <a:extLst>
              <a:ext uri="{FF2B5EF4-FFF2-40B4-BE49-F238E27FC236}">
                <a16:creationId xmlns:a16="http://schemas.microsoft.com/office/drawing/2014/main" id="{01A5D370-7C66-407F-9B39-EC4E510ABED7}"/>
              </a:ext>
            </a:extLst>
          </p:cNvPr>
          <p:cNvSpPr txBox="1"/>
          <p:nvPr/>
        </p:nvSpPr>
        <p:spPr>
          <a:xfrm>
            <a:off x="4263976" y="4892421"/>
            <a:ext cx="1019925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" dirty="0">
                <a:latin typeface="Cambria Math"/>
                <a:cs typeface="Cambria Math"/>
              </a:rPr>
              <a:t>these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3" name="object 5">
            <a:extLst>
              <a:ext uri="{FF2B5EF4-FFF2-40B4-BE49-F238E27FC236}">
                <a16:creationId xmlns:a16="http://schemas.microsoft.com/office/drawing/2014/main" id="{14EAE508-C95A-4FC6-9702-682FE3D41A82}"/>
              </a:ext>
            </a:extLst>
          </p:cNvPr>
          <p:cNvSpPr txBox="1"/>
          <p:nvPr/>
        </p:nvSpPr>
        <p:spPr>
          <a:xfrm>
            <a:off x="5548962" y="4892421"/>
            <a:ext cx="1706193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3" dirty="0">
                <a:latin typeface="Cambria Math"/>
                <a:cs typeface="Cambria Math"/>
              </a:rPr>
              <a:t>decisions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E6C2A21C-1020-496E-90D1-A00B34A36A92}"/>
              </a:ext>
            </a:extLst>
          </p:cNvPr>
          <p:cNvSpPr txBox="1"/>
          <p:nvPr/>
        </p:nvSpPr>
        <p:spPr>
          <a:xfrm>
            <a:off x="7519748" y="4892421"/>
            <a:ext cx="1000183" cy="432612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16" dirty="0">
                <a:latin typeface="Cambria Math"/>
                <a:cs typeface="Cambria Math"/>
              </a:rPr>
              <a:t>more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5" name="object 3">
            <a:extLst>
              <a:ext uri="{FF2B5EF4-FFF2-40B4-BE49-F238E27FC236}">
                <a16:creationId xmlns:a16="http://schemas.microsoft.com/office/drawing/2014/main" id="{3DF3D69D-A997-432B-8405-EA13C767103E}"/>
              </a:ext>
            </a:extLst>
          </p:cNvPr>
          <p:cNvSpPr txBox="1"/>
          <p:nvPr/>
        </p:nvSpPr>
        <p:spPr>
          <a:xfrm>
            <a:off x="874244" y="5380348"/>
            <a:ext cx="1901122" cy="432307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spc="-40" dirty="0">
                <a:latin typeface="Cambria Math"/>
                <a:cs typeface="Cambria Math"/>
              </a:rPr>
              <a:t>effectively.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6" name="object 2">
            <a:extLst>
              <a:ext uri="{FF2B5EF4-FFF2-40B4-BE49-F238E27FC236}">
                <a16:creationId xmlns:a16="http://schemas.microsoft.com/office/drawing/2014/main" id="{26709F82-0737-4495-A3EC-29D0BE01AA52}"/>
              </a:ext>
            </a:extLst>
          </p:cNvPr>
          <p:cNvSpPr txBox="1"/>
          <p:nvPr/>
        </p:nvSpPr>
        <p:spPr>
          <a:xfrm>
            <a:off x="8421702" y="7190143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382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Arial</vt:lpstr>
      <vt:lpstr>Calibri</vt:lpstr>
      <vt:lpstr>Cambria Math</vt:lpstr>
      <vt:lpstr>Garamond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12</cp:revision>
  <dcterms:modified xsi:type="dcterms:W3CDTF">2023-02-10T11:06:50Z</dcterms:modified>
</cp:coreProperties>
</file>