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438" r:id="rId14"/>
    <p:sldId id="269" r:id="rId15"/>
    <p:sldId id="439" r:id="rId16"/>
    <p:sldId id="420" r:id="rId17"/>
    <p:sldId id="422" r:id="rId18"/>
    <p:sldId id="271" r:id="rId19"/>
    <p:sldId id="421" r:id="rId20"/>
    <p:sldId id="423" r:id="rId21"/>
    <p:sldId id="273" r:id="rId22"/>
    <p:sldId id="274" r:id="rId23"/>
    <p:sldId id="293" r:id="rId24"/>
    <p:sldId id="294" r:id="rId25"/>
    <p:sldId id="295" r:id="rId26"/>
    <p:sldId id="427" r:id="rId27"/>
    <p:sldId id="428" r:id="rId28"/>
    <p:sldId id="429" r:id="rId29"/>
    <p:sldId id="279" r:id="rId30"/>
    <p:sldId id="280" r:id="rId31"/>
    <p:sldId id="430" r:id="rId32"/>
    <p:sldId id="431" r:id="rId33"/>
    <p:sldId id="432" r:id="rId34"/>
    <p:sldId id="434" r:id="rId35"/>
    <p:sldId id="435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85" d="100"/>
          <a:sy n="85" d="100"/>
        </p:scale>
        <p:origin x="94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7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9A32C6-6626-4F9F-9601-762EBCCBF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13DE0-2E6B-4369-A93B-BC58005FB837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605186" name="Rectangle 2">
            <a:extLst>
              <a:ext uri="{FF2B5EF4-FFF2-40B4-BE49-F238E27FC236}">
                <a16:creationId xmlns:a16="http://schemas.microsoft.com/office/drawing/2014/main" id="{311881A6-0B3C-4933-8356-3149455BC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50E8915E-69D7-4706-8E99-720837B4F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2514B33-8C40-4943-80B7-ACB4D2ACE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E7712-1B5E-4A0B-B171-FD8FF6E4AC1E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8958F019-65F7-414B-8D2F-E114D9952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066A1EF6-2C55-4930-83F7-46E72F862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7E5D8D-2044-4CC4-B334-27D35EA9A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6F5188-2C45-4439-AA74-B1E6375F7D2B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FB034882-B333-4E1C-84CF-0E1BC1D37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6451" name="Rectangle 3">
            <a:extLst>
              <a:ext uri="{FF2B5EF4-FFF2-40B4-BE49-F238E27FC236}">
                <a16:creationId xmlns:a16="http://schemas.microsoft.com/office/drawing/2014/main" id="{503FF399-98EF-49DE-A2E9-3D626E53D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67118E-C749-4FF5-BD36-23E87D91E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FAB98-7FFC-4CB9-A0B0-B505D4339C47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92C451B3-121B-4E63-A17C-DFA955CF8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FAAFA2C7-67F1-4130-98E8-D870599E7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25D4952-3F40-4EF5-B180-7EAB0FE8E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D138C3-A30D-4CED-AF4F-B1628C568D49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621570" name="Rectangle 2">
            <a:extLst>
              <a:ext uri="{FF2B5EF4-FFF2-40B4-BE49-F238E27FC236}">
                <a16:creationId xmlns:a16="http://schemas.microsoft.com/office/drawing/2014/main" id="{0438310E-3581-4045-A557-220ABDE45B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1571" name="Rectangle 3">
            <a:extLst>
              <a:ext uri="{FF2B5EF4-FFF2-40B4-BE49-F238E27FC236}">
                <a16:creationId xmlns:a16="http://schemas.microsoft.com/office/drawing/2014/main" id="{909E324E-E3B8-42B7-A56E-913B18492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B2B4AD-2C0A-469C-B2E8-90E178B6FB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2E37E-847D-4117-97F9-CA318B876276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623618" name="Rectangle 2">
            <a:extLst>
              <a:ext uri="{FF2B5EF4-FFF2-40B4-BE49-F238E27FC236}">
                <a16:creationId xmlns:a16="http://schemas.microsoft.com/office/drawing/2014/main" id="{8264BAF1-85EA-4402-9617-CA3F08174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3619" name="Rectangle 3">
            <a:extLst>
              <a:ext uri="{FF2B5EF4-FFF2-40B4-BE49-F238E27FC236}">
                <a16:creationId xmlns:a16="http://schemas.microsoft.com/office/drawing/2014/main" id="{F82D9A56-E2D3-4ABA-BFE0-1FFEF382F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AAEEE-FDB9-4EBD-8D0F-908D25DB2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678B1-DA48-43A1-BDB3-BAC50ADEBAD4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627714" name="Rectangle 7">
            <a:extLst>
              <a:ext uri="{FF2B5EF4-FFF2-40B4-BE49-F238E27FC236}">
                <a16:creationId xmlns:a16="http://schemas.microsoft.com/office/drawing/2014/main" id="{E443A70A-1361-4CDB-94E3-C11A65576C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9C41F363-97C9-425F-A5B8-647C34495532}" type="slidenum">
              <a:rPr lang="ar-SA" altLang="en-US" sz="12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l"/>
              <a:t>34</a:t>
            </a:fld>
            <a:endParaRPr lang="en-US" altLang="en-US" sz="1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7715" name="Rectangle 2">
            <a:extLst>
              <a:ext uri="{FF2B5EF4-FFF2-40B4-BE49-F238E27FC236}">
                <a16:creationId xmlns:a16="http://schemas.microsoft.com/office/drawing/2014/main" id="{A0F0571D-CD90-4749-8D9E-2FE24C208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27716" name="Rectangle 3">
            <a:extLst>
              <a:ext uri="{FF2B5EF4-FFF2-40B4-BE49-F238E27FC236}">
                <a16:creationId xmlns:a16="http://schemas.microsoft.com/office/drawing/2014/main" id="{C2F4D27C-77B4-474F-9681-687848F15D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6165FC-DDC7-48CB-9411-B2786DAB94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9047B-FADD-4267-BC75-7ECECFC91E4F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629762" name="Rectangle 7">
            <a:extLst>
              <a:ext uri="{FF2B5EF4-FFF2-40B4-BE49-F238E27FC236}">
                <a16:creationId xmlns:a16="http://schemas.microsoft.com/office/drawing/2014/main" id="{BDD14218-83E0-4F25-AB6A-30CE2A6946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fld id="{A8DBF7EF-A9E6-481C-B6FE-BFD3449A94EC}" type="slidenum">
              <a:rPr lang="ar-SA" altLang="en-US" sz="1200">
                <a:ea typeface="Arial Unicode MS" panose="020B0604020202020204" pitchFamily="34" charset="-128"/>
                <a:cs typeface="Arial Unicode MS" panose="020B0604020202020204" pitchFamily="34" charset="-128"/>
              </a:rPr>
              <a:pPr algn="l"/>
              <a:t>35</a:t>
            </a:fld>
            <a:endParaRPr lang="en-US" altLang="en-US" sz="120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29763" name="Rectangle 2">
            <a:extLst>
              <a:ext uri="{FF2B5EF4-FFF2-40B4-BE49-F238E27FC236}">
                <a16:creationId xmlns:a16="http://schemas.microsoft.com/office/drawing/2014/main" id="{AC1ED807-EBB7-4A67-A5E6-C7B91C9FA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629764" name="Rectangle 3">
            <a:extLst>
              <a:ext uri="{FF2B5EF4-FFF2-40B4-BE49-F238E27FC236}">
                <a16:creationId xmlns:a16="http://schemas.microsoft.com/office/drawing/2014/main" id="{07CFB0E9-D610-4F5F-B99E-B02E07F51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6698-209F-4EE9-94CF-E099869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C21C-795F-49DA-BED8-B49E223C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01AED-3738-4F1E-9688-8FDABCBA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DB2411-98FB-4F18-AA4A-0666980BD137}" type="datetime1">
              <a:rPr lang="ar-SA" altLang="en-US"/>
              <a:pPr/>
              <a:t>25/10/1444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F192-EBA2-4917-AC60-4FE2B5F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Lecture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E829A-E169-434E-8807-2AB2898C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8689D-389E-4E1C-BAA9-1B5C667A0AB9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85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43000" y="1042987"/>
            <a:ext cx="6858000" cy="517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250438" y="2978174"/>
            <a:ext cx="1740126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i="1" spc="-19" dirty="0">
                <a:latin typeface="Calisto MT"/>
                <a:cs typeface="Calisto MT"/>
              </a:rPr>
              <a:t>Factorial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5426" y="2978174"/>
            <a:ext cx="959971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i="1" spc="-2" dirty="0">
                <a:latin typeface="Calisto MT"/>
                <a:cs typeface="Calisto MT"/>
              </a:rPr>
              <a:t>Rule</a:t>
            </a:r>
            <a:endParaRPr sz="36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785812" y="4071937"/>
            <a:ext cx="7643749" cy="1857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2043" y="1222131"/>
            <a:ext cx="7938543" cy="1880313"/>
          </a:xfrm>
          <a:prstGeom prst="rect">
            <a:avLst/>
          </a:prstGeom>
        </p:spPr>
        <p:txBody>
          <a:bodyPr wrap="square" lIns="0" tIns="24352" rIns="0" bIns="0" rtlCol="0">
            <a:noAutofit/>
          </a:bodyPr>
          <a:lstStyle/>
          <a:p>
            <a:pPr marL="2511094" marR="52664">
              <a:lnSpc>
                <a:spcPts val="3835"/>
              </a:lnSpc>
            </a:pPr>
            <a:r>
              <a:rPr sz="3600" b="1" i="1" spc="-14" dirty="0">
                <a:latin typeface="Calisto MT"/>
                <a:cs typeface="Calisto MT"/>
              </a:rPr>
              <a:t>Factorial Rule</a:t>
            </a:r>
            <a:endParaRPr sz="3600">
              <a:latin typeface="Calisto MT"/>
              <a:cs typeface="Calisto MT"/>
            </a:endParaRPr>
          </a:p>
          <a:p>
            <a:pPr marL="81279">
              <a:lnSpc>
                <a:spcPct val="95825"/>
              </a:lnSpc>
              <a:spcBef>
                <a:spcPts val="1252"/>
              </a:spcBef>
            </a:pPr>
            <a:r>
              <a:rPr sz="2400" spc="28" dirty="0">
                <a:latin typeface="Arial"/>
                <a:cs typeface="Arial"/>
              </a:rPr>
              <a:t>A collection of </a:t>
            </a:r>
            <a:r>
              <a:rPr sz="2550" spc="28" dirty="0">
                <a:latin typeface="Arial"/>
                <a:cs typeface="Arial"/>
              </a:rPr>
              <a:t>n </a:t>
            </a:r>
            <a:r>
              <a:rPr sz="2400" spc="28" dirty="0">
                <a:latin typeface="Arial"/>
                <a:cs typeface="Arial"/>
              </a:rPr>
              <a:t>different items can be arranged in order</a:t>
            </a:r>
            <a:endParaRPr sz="2400">
              <a:latin typeface="Arial"/>
              <a:cs typeface="Arial"/>
            </a:endParaRPr>
          </a:p>
          <a:p>
            <a:pPr marL="108711" marR="52664">
              <a:lnSpc>
                <a:spcPct val="95825"/>
              </a:lnSpc>
              <a:spcBef>
                <a:spcPts val="150"/>
              </a:spcBef>
            </a:pPr>
            <a:r>
              <a:rPr sz="2550" spc="-6" dirty="0">
                <a:latin typeface="Arial"/>
                <a:cs typeface="Arial"/>
              </a:rPr>
              <a:t>n</a:t>
            </a:r>
            <a:r>
              <a:rPr sz="2400" spc="-6" dirty="0">
                <a:latin typeface="Arial"/>
                <a:cs typeface="Arial"/>
              </a:rPr>
              <a:t>! different ways.</a:t>
            </a:r>
            <a:endParaRPr sz="2400">
              <a:latin typeface="Arial"/>
              <a:cs typeface="Arial"/>
            </a:endParaRPr>
          </a:p>
          <a:p>
            <a:pPr marR="29781" algn="ctr">
              <a:lnSpc>
                <a:spcPct val="95825"/>
              </a:lnSpc>
              <a:spcBef>
                <a:spcPts val="822"/>
              </a:spcBef>
            </a:pPr>
            <a:r>
              <a:rPr sz="2400" spc="36" dirty="0">
                <a:latin typeface="Arial"/>
                <a:cs typeface="Arial"/>
              </a:rPr>
              <a:t>(This factorial rule reflects the fact that the first item may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55" y="3156235"/>
            <a:ext cx="491799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3" dirty="0">
                <a:latin typeface="Arial"/>
                <a:cs typeface="Arial"/>
              </a:rPr>
              <a:t>be selected in n different ways,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06186" y="3156235"/>
            <a:ext cx="10537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second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0799" y="3156235"/>
            <a:ext cx="64688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item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86599" y="3156235"/>
            <a:ext cx="64749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may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2399" y="3156235"/>
            <a:ext cx="4100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8055" y="3540283"/>
            <a:ext cx="12061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7306" y="3540283"/>
            <a:ext cx="3070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4214" y="3540283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7198" y="3540283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1960" y="3540283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6468" y="3540283"/>
            <a:ext cx="8501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ways,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052" y="3540283"/>
            <a:ext cx="5795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3412" y="3540283"/>
            <a:ext cx="39359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0574" y="3540283"/>
            <a:ext cx="59629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on.)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DC39D90-121B-493E-B0E5-06899F8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87E12C-69BE-4F22-B6BF-C619C32A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0598-D7B9-47DD-A35C-C56A859FEF3F}" type="slidenum">
              <a:rPr lang="ar-SA" altLang="en-US"/>
              <a:pPr/>
              <a:t>13</a:t>
            </a:fld>
            <a:endParaRPr lang="en-US" altLang="en-US"/>
          </a:p>
        </p:txBody>
      </p:sp>
      <p:pic>
        <p:nvPicPr>
          <p:cNvPr id="635906" name="Picture 2">
            <a:extLst>
              <a:ext uri="{FF2B5EF4-FFF2-40B4-BE49-F238E27FC236}">
                <a16:creationId xmlns:a16="http://schemas.microsoft.com/office/drawing/2014/main" id="{2FACDC2E-E571-4A1F-8C25-677CE278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40473"/>
            <a:ext cx="76200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5907" name="Object 2">
            <a:extLst>
              <a:ext uri="{FF2B5EF4-FFF2-40B4-BE49-F238E27FC236}">
                <a16:creationId xmlns:a16="http://schemas.microsoft.com/office/drawing/2014/main" id="{40D96E10-412D-4636-9038-879877029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38800"/>
          <a:ext cx="251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4" imgW="927000" imgH="177480" progId="Equation.3">
                  <p:embed/>
                </p:oleObj>
              </mc:Choice>
              <mc:Fallback>
                <p:oleObj name="Equation" r:id="rId4" imgW="927000" imgH="177480" progId="Equation.3">
                  <p:embed/>
                  <p:pic>
                    <p:nvPicPr>
                      <p:cNvPr id="635907" name="Object 2">
                        <a:extLst>
                          <a:ext uri="{FF2B5EF4-FFF2-40B4-BE49-F238E27FC236}">
                            <a16:creationId xmlns:a16="http://schemas.microsoft.com/office/drawing/2014/main" id="{40D96E10-412D-4636-9038-879877029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38800"/>
                        <a:ext cx="251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08" name="Rectangle 4">
            <a:extLst>
              <a:ext uri="{FF2B5EF4-FFF2-40B4-BE49-F238E27FC236}">
                <a16:creationId xmlns:a16="http://schemas.microsoft.com/office/drawing/2014/main" id="{D7EE3728-1630-44ED-A1D7-3D0AF115C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35909" name="Line 5">
            <a:extLst>
              <a:ext uri="{FF2B5EF4-FFF2-40B4-BE49-F238E27FC236}">
                <a16:creationId xmlns:a16="http://schemas.microsoft.com/office/drawing/2014/main" id="{59EE1794-D768-4568-A326-4E0003990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9DD85-5B1E-452C-B4F4-8E1F63E7E1BE}"/>
              </a:ext>
            </a:extLst>
          </p:cNvPr>
          <p:cNvSpPr/>
          <p:nvPr/>
        </p:nvSpPr>
        <p:spPr>
          <a:xfrm>
            <a:off x="2772405" y="1283346"/>
            <a:ext cx="35991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Routes to All 3 Capitals 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666490" y="1191304"/>
            <a:ext cx="1893357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dirty="0">
                <a:latin typeface="Calisto MT"/>
                <a:cs typeface="Calisto MT"/>
              </a:rPr>
              <a:t>Notation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040" y="2200354"/>
            <a:ext cx="685456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9446" y="2200354"/>
            <a:ext cx="1390037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0" dirty="0">
                <a:latin typeface="Calisto MT"/>
                <a:cs typeface="Calisto MT"/>
              </a:rPr>
              <a:t>factorial</a:t>
            </a:r>
            <a:endParaRPr sz="2800" dirty="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8686" y="2200354"/>
            <a:ext cx="1187461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2" dirty="0">
                <a:latin typeface="Calisto MT"/>
                <a:cs typeface="Calisto MT"/>
              </a:rPr>
              <a:t>symbol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87139" y="2200354"/>
            <a:ext cx="201050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!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37659" y="2200354"/>
            <a:ext cx="1267156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denotes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56757" y="2200354"/>
            <a:ext cx="566754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1513" y="2200354"/>
            <a:ext cx="1274529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product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5309" y="2200354"/>
            <a:ext cx="397976" cy="380796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2627288"/>
            <a:ext cx="4063311" cy="1758313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2" dirty="0">
                <a:latin typeface="Calisto MT"/>
                <a:cs typeface="Calisto MT"/>
              </a:rPr>
              <a:t>decreasing positive whole</a:t>
            </a:r>
            <a:endParaRPr sz="2800" dirty="0">
              <a:latin typeface="Calisto MT"/>
              <a:cs typeface="Calisto MT"/>
            </a:endParaRPr>
          </a:p>
          <a:p>
            <a:pPr marL="12700" marR="53263">
              <a:lnSpc>
                <a:spcPct val="98429"/>
              </a:lnSpc>
              <a:spcBef>
                <a:spcPts val="1585"/>
              </a:spcBef>
            </a:pPr>
            <a:r>
              <a:rPr sz="2800" b="1" spc="-21" dirty="0">
                <a:latin typeface="Calisto MT"/>
                <a:cs typeface="Calisto MT"/>
              </a:rPr>
              <a:t>For example,</a:t>
            </a:r>
            <a:endParaRPr sz="2800" dirty="0">
              <a:latin typeface="Calisto MT"/>
              <a:cs typeface="Calisto MT"/>
            </a:endParaRPr>
          </a:p>
          <a:p>
            <a:pPr marL="100975" marR="53263">
              <a:lnSpc>
                <a:spcPct val="102091"/>
              </a:lnSpc>
              <a:spcBef>
                <a:spcPts val="1662"/>
              </a:spcBef>
            </a:pPr>
            <a:r>
              <a:rPr sz="3400" spc="1" dirty="0">
                <a:latin typeface="Times New Roman"/>
                <a:cs typeface="Times New Roman"/>
              </a:rPr>
              <a:t>4!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1" dirty="0">
                <a:latin typeface="Times New Roman"/>
                <a:cs typeface="Times New Roman"/>
              </a:rPr>
              <a:t> 4</a:t>
            </a:r>
            <a:r>
              <a:rPr sz="3400" spc="45" dirty="0">
                <a:latin typeface="Symbol"/>
                <a:cs typeface="Symbol"/>
              </a:rPr>
              <a:t></a:t>
            </a:r>
            <a:r>
              <a:rPr sz="3400" spc="1" dirty="0">
                <a:latin typeface="Times New Roman"/>
                <a:cs typeface="Times New Roman"/>
              </a:rPr>
              <a:t>3</a:t>
            </a:r>
            <a:r>
              <a:rPr sz="3400" spc="45" dirty="0">
                <a:latin typeface="Symbol"/>
                <a:cs typeface="Symbol"/>
              </a:rPr>
              <a:t></a:t>
            </a:r>
            <a:r>
              <a:rPr sz="3400" spc="1" dirty="0">
                <a:latin typeface="Times New Roman"/>
                <a:cs typeface="Times New Roman"/>
              </a:rPr>
              <a:t> 2</a:t>
            </a:r>
            <a:r>
              <a:rPr sz="3400" spc="45" dirty="0">
                <a:latin typeface="Symbol"/>
                <a:cs typeface="Symbol"/>
              </a:rPr>
              <a:t></a:t>
            </a:r>
            <a:r>
              <a:rPr sz="3400" spc="1" dirty="0">
                <a:latin typeface="Times New Roman"/>
                <a:cs typeface="Times New Roman"/>
              </a:rPr>
              <a:t>1 </a:t>
            </a:r>
            <a:r>
              <a:rPr sz="3400" spc="45" dirty="0">
                <a:latin typeface="Symbol"/>
                <a:cs typeface="Symbol"/>
              </a:rPr>
              <a:t></a:t>
            </a:r>
            <a:r>
              <a:rPr sz="3400" spc="1" dirty="0">
                <a:latin typeface="Times New Roman"/>
                <a:cs typeface="Times New Roman"/>
              </a:rPr>
              <a:t> 24</a:t>
            </a:r>
            <a:endParaRPr sz="3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1375" y="2627288"/>
            <a:ext cx="1513318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1" dirty="0">
                <a:latin typeface="Calisto MT"/>
                <a:cs typeface="Calisto MT"/>
              </a:rPr>
              <a:t>numbers.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4027" y="4677555"/>
            <a:ext cx="6158539" cy="1188588"/>
          </a:xfrm>
          <a:prstGeom prst="rect">
            <a:avLst/>
          </a:prstGeom>
        </p:spPr>
        <p:txBody>
          <a:bodyPr wrap="square" lIns="0" tIns="21463" rIns="0" bIns="0" rtlCol="0">
            <a:noAutofit/>
          </a:bodyPr>
          <a:lstStyle/>
          <a:p>
            <a:pPr marL="12700">
              <a:lnSpc>
                <a:spcPts val="3379"/>
              </a:lnSpc>
            </a:pPr>
            <a:r>
              <a:rPr sz="3150" spc="68" dirty="0">
                <a:latin typeface="Times New Roman"/>
                <a:cs typeface="Times New Roman"/>
              </a:rPr>
              <a:t>10! </a:t>
            </a:r>
            <a:r>
              <a:rPr sz="3150" spc="238" dirty="0">
                <a:latin typeface="Symbol"/>
                <a:cs typeface="Symbol"/>
              </a:rPr>
              <a:t></a:t>
            </a:r>
            <a:r>
              <a:rPr sz="3150" spc="68" dirty="0">
                <a:latin typeface="Times New Roman"/>
                <a:cs typeface="Times New Roman"/>
              </a:rPr>
              <a:t>10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9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8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7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6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5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 4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3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 2</a:t>
            </a:r>
            <a:r>
              <a:rPr sz="3150" spc="238" dirty="0">
                <a:latin typeface="Symbol"/>
                <a:cs typeface="Symbol"/>
              </a:rPr>
              <a:t></a:t>
            </a:r>
            <a:r>
              <a:rPr sz="3150" spc="68" dirty="0">
                <a:latin typeface="Times New Roman"/>
                <a:cs typeface="Times New Roman"/>
              </a:rPr>
              <a:t>1 </a:t>
            </a:r>
            <a:r>
              <a:rPr sz="3150" spc="238" dirty="0">
                <a:latin typeface="Symbol"/>
                <a:cs typeface="Symbol"/>
              </a:rPr>
              <a:t></a:t>
            </a:r>
            <a:endParaRPr sz="3150">
              <a:latin typeface="Symbol"/>
              <a:cs typeface="Symbol"/>
            </a:endParaRPr>
          </a:p>
          <a:p>
            <a:pPr marL="163212" marR="60994">
              <a:lnSpc>
                <a:spcPct val="98429"/>
              </a:lnSpc>
              <a:spcBef>
                <a:spcPts val="2463"/>
              </a:spcBef>
            </a:pPr>
            <a:r>
              <a:rPr sz="2800" b="1" spc="-4" dirty="0">
                <a:latin typeface="Calisto MT"/>
                <a:cs typeface="Calisto MT"/>
              </a:rPr>
              <a:t>By special definition, 0! = 1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6767" y="4683948"/>
            <a:ext cx="1752391" cy="425636"/>
          </a:xfrm>
          <a:prstGeom prst="rect">
            <a:avLst/>
          </a:prstGeom>
        </p:spPr>
        <p:txBody>
          <a:bodyPr wrap="square" lIns="0" tIns="21050" rIns="0" bIns="0" rtlCol="0">
            <a:noAutofit/>
          </a:bodyPr>
          <a:lstStyle/>
          <a:p>
            <a:pPr marL="12700">
              <a:lnSpc>
                <a:spcPts val="3315"/>
              </a:lnSpc>
            </a:pPr>
            <a:r>
              <a:rPr sz="3150" spc="49" dirty="0">
                <a:latin typeface="Times New Roman"/>
                <a:cs typeface="Times New Roman"/>
              </a:rPr>
              <a:t>3,628,800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331976" y="4345051"/>
            <a:ext cx="1655699" cy="1511236"/>
          </a:xfrm>
          <a:custGeom>
            <a:avLst/>
            <a:gdLst/>
            <a:ahLst/>
            <a:cxnLst/>
            <a:rect l="l" t="t" r="r" b="b"/>
            <a:pathLst>
              <a:path w="1655699" h="1511236">
                <a:moveTo>
                  <a:pt x="0" y="755650"/>
                </a:moveTo>
                <a:lnTo>
                  <a:pt x="2743" y="693659"/>
                </a:lnTo>
                <a:lnTo>
                  <a:pt x="10833" y="633051"/>
                </a:lnTo>
                <a:lnTo>
                  <a:pt x="24056" y="574021"/>
                </a:lnTo>
                <a:lnTo>
                  <a:pt x="42198" y="516761"/>
                </a:lnTo>
                <a:lnTo>
                  <a:pt x="65047" y="461468"/>
                </a:lnTo>
                <a:lnTo>
                  <a:pt x="92390" y="408334"/>
                </a:lnTo>
                <a:lnTo>
                  <a:pt x="124015" y="357554"/>
                </a:lnTo>
                <a:lnTo>
                  <a:pt x="159707" y="309323"/>
                </a:lnTo>
                <a:lnTo>
                  <a:pt x="199254" y="263834"/>
                </a:lnTo>
                <a:lnTo>
                  <a:pt x="242442" y="221281"/>
                </a:lnTo>
                <a:lnTo>
                  <a:pt x="289060" y="181860"/>
                </a:lnTo>
                <a:lnTo>
                  <a:pt x="338894" y="145763"/>
                </a:lnTo>
                <a:lnTo>
                  <a:pt x="391731" y="113186"/>
                </a:lnTo>
                <a:lnTo>
                  <a:pt x="447359" y="84322"/>
                </a:lnTo>
                <a:lnTo>
                  <a:pt x="505563" y="59366"/>
                </a:lnTo>
                <a:lnTo>
                  <a:pt x="566131" y="38512"/>
                </a:lnTo>
                <a:lnTo>
                  <a:pt x="628850" y="21954"/>
                </a:lnTo>
                <a:lnTo>
                  <a:pt x="693508" y="9887"/>
                </a:lnTo>
                <a:lnTo>
                  <a:pt x="759891" y="2504"/>
                </a:lnTo>
                <a:lnTo>
                  <a:pt x="827786" y="0"/>
                </a:lnTo>
                <a:lnTo>
                  <a:pt x="895681" y="2504"/>
                </a:lnTo>
                <a:lnTo>
                  <a:pt x="962067" y="9887"/>
                </a:lnTo>
                <a:lnTo>
                  <a:pt x="1026728" y="21954"/>
                </a:lnTo>
                <a:lnTo>
                  <a:pt x="1089453" y="38512"/>
                </a:lnTo>
                <a:lnTo>
                  <a:pt x="1150028" y="59366"/>
                </a:lnTo>
                <a:lnTo>
                  <a:pt x="1208240" y="84322"/>
                </a:lnTo>
                <a:lnTo>
                  <a:pt x="1263875" y="113186"/>
                </a:lnTo>
                <a:lnTo>
                  <a:pt x="1316721" y="145763"/>
                </a:lnTo>
                <a:lnTo>
                  <a:pt x="1366565" y="181860"/>
                </a:lnTo>
                <a:lnTo>
                  <a:pt x="1413192" y="221281"/>
                </a:lnTo>
                <a:lnTo>
                  <a:pt x="1456390" y="263834"/>
                </a:lnTo>
                <a:lnTo>
                  <a:pt x="1495947" y="309323"/>
                </a:lnTo>
                <a:lnTo>
                  <a:pt x="1531648" y="357554"/>
                </a:lnTo>
                <a:lnTo>
                  <a:pt x="1563280" y="408334"/>
                </a:lnTo>
                <a:lnTo>
                  <a:pt x="1590631" y="461468"/>
                </a:lnTo>
                <a:lnTo>
                  <a:pt x="1613487" y="516761"/>
                </a:lnTo>
                <a:lnTo>
                  <a:pt x="1631635" y="574021"/>
                </a:lnTo>
                <a:lnTo>
                  <a:pt x="1644861" y="633051"/>
                </a:lnTo>
                <a:lnTo>
                  <a:pt x="1652954" y="693659"/>
                </a:lnTo>
                <a:lnTo>
                  <a:pt x="1655699" y="755650"/>
                </a:lnTo>
                <a:lnTo>
                  <a:pt x="1652954" y="817622"/>
                </a:lnTo>
                <a:lnTo>
                  <a:pt x="1644861" y="878215"/>
                </a:lnTo>
                <a:lnTo>
                  <a:pt x="1631635" y="937233"/>
                </a:lnTo>
                <a:lnTo>
                  <a:pt x="1613487" y="994482"/>
                </a:lnTo>
                <a:lnTo>
                  <a:pt x="1590631" y="1049768"/>
                </a:lnTo>
                <a:lnTo>
                  <a:pt x="1563280" y="1102895"/>
                </a:lnTo>
                <a:lnTo>
                  <a:pt x="1531648" y="1153670"/>
                </a:lnTo>
                <a:lnTo>
                  <a:pt x="1495947" y="1201899"/>
                </a:lnTo>
                <a:lnTo>
                  <a:pt x="1456390" y="1247387"/>
                </a:lnTo>
                <a:lnTo>
                  <a:pt x="1413192" y="1289939"/>
                </a:lnTo>
                <a:lnTo>
                  <a:pt x="1366565" y="1329361"/>
                </a:lnTo>
                <a:lnTo>
                  <a:pt x="1316721" y="1365458"/>
                </a:lnTo>
                <a:lnTo>
                  <a:pt x="1263875" y="1398037"/>
                </a:lnTo>
                <a:lnTo>
                  <a:pt x="1208240" y="1426903"/>
                </a:lnTo>
                <a:lnTo>
                  <a:pt x="1150028" y="1451862"/>
                </a:lnTo>
                <a:lnTo>
                  <a:pt x="1089453" y="1472718"/>
                </a:lnTo>
                <a:lnTo>
                  <a:pt x="1026728" y="1489278"/>
                </a:lnTo>
                <a:lnTo>
                  <a:pt x="962067" y="1501347"/>
                </a:lnTo>
                <a:lnTo>
                  <a:pt x="895681" y="1508731"/>
                </a:lnTo>
                <a:lnTo>
                  <a:pt x="827786" y="1511236"/>
                </a:lnTo>
                <a:lnTo>
                  <a:pt x="759891" y="1508731"/>
                </a:lnTo>
                <a:lnTo>
                  <a:pt x="693508" y="1501347"/>
                </a:lnTo>
                <a:lnTo>
                  <a:pt x="628850" y="1489278"/>
                </a:lnTo>
                <a:lnTo>
                  <a:pt x="566131" y="1472718"/>
                </a:lnTo>
                <a:lnTo>
                  <a:pt x="505563" y="1451862"/>
                </a:lnTo>
                <a:lnTo>
                  <a:pt x="447359" y="1426903"/>
                </a:lnTo>
                <a:lnTo>
                  <a:pt x="391731" y="1398037"/>
                </a:lnTo>
                <a:lnTo>
                  <a:pt x="338894" y="1365458"/>
                </a:lnTo>
                <a:lnTo>
                  <a:pt x="289060" y="1329361"/>
                </a:lnTo>
                <a:lnTo>
                  <a:pt x="242442" y="1289939"/>
                </a:lnTo>
                <a:lnTo>
                  <a:pt x="199254" y="1247387"/>
                </a:lnTo>
                <a:lnTo>
                  <a:pt x="159707" y="1201899"/>
                </a:lnTo>
                <a:lnTo>
                  <a:pt x="124015" y="1153670"/>
                </a:lnTo>
                <a:lnTo>
                  <a:pt x="92390" y="1102895"/>
                </a:lnTo>
                <a:lnTo>
                  <a:pt x="65047" y="1049768"/>
                </a:lnTo>
                <a:lnTo>
                  <a:pt x="42198" y="994482"/>
                </a:lnTo>
                <a:lnTo>
                  <a:pt x="24056" y="937233"/>
                </a:lnTo>
                <a:lnTo>
                  <a:pt x="10833" y="878215"/>
                </a:lnTo>
                <a:lnTo>
                  <a:pt x="2743" y="817622"/>
                </a:lnTo>
                <a:lnTo>
                  <a:pt x="0" y="7556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5150" y="3768725"/>
            <a:ext cx="647700" cy="576326"/>
          </a:xfrm>
          <a:custGeom>
            <a:avLst/>
            <a:gdLst/>
            <a:ahLst/>
            <a:cxnLst/>
            <a:rect l="l" t="t" r="r" b="b"/>
            <a:pathLst>
              <a:path w="647700" h="576326">
                <a:moveTo>
                  <a:pt x="0" y="288163"/>
                </a:moveTo>
                <a:lnTo>
                  <a:pt x="1073" y="264531"/>
                </a:lnTo>
                <a:lnTo>
                  <a:pt x="4239" y="241425"/>
                </a:lnTo>
                <a:lnTo>
                  <a:pt x="9414" y="218919"/>
                </a:lnTo>
                <a:lnTo>
                  <a:pt x="16514" y="197087"/>
                </a:lnTo>
                <a:lnTo>
                  <a:pt x="25455" y="176004"/>
                </a:lnTo>
                <a:lnTo>
                  <a:pt x="36155" y="155743"/>
                </a:lnTo>
                <a:lnTo>
                  <a:pt x="48530" y="136378"/>
                </a:lnTo>
                <a:lnTo>
                  <a:pt x="62496" y="117985"/>
                </a:lnTo>
                <a:lnTo>
                  <a:pt x="77970" y="100636"/>
                </a:lnTo>
                <a:lnTo>
                  <a:pt x="94868" y="84407"/>
                </a:lnTo>
                <a:lnTo>
                  <a:pt x="113108" y="69371"/>
                </a:lnTo>
                <a:lnTo>
                  <a:pt x="132606" y="55603"/>
                </a:lnTo>
                <a:lnTo>
                  <a:pt x="153278" y="43177"/>
                </a:lnTo>
                <a:lnTo>
                  <a:pt x="175040" y="32167"/>
                </a:lnTo>
                <a:lnTo>
                  <a:pt x="197810" y="22647"/>
                </a:lnTo>
                <a:lnTo>
                  <a:pt x="221504" y="14692"/>
                </a:lnTo>
                <a:lnTo>
                  <a:pt x="246038" y="8375"/>
                </a:lnTo>
                <a:lnTo>
                  <a:pt x="271329" y="3772"/>
                </a:lnTo>
                <a:lnTo>
                  <a:pt x="297294" y="955"/>
                </a:lnTo>
                <a:lnTo>
                  <a:pt x="323850" y="0"/>
                </a:lnTo>
                <a:lnTo>
                  <a:pt x="350405" y="955"/>
                </a:lnTo>
                <a:lnTo>
                  <a:pt x="376370" y="3772"/>
                </a:lnTo>
                <a:lnTo>
                  <a:pt x="401661" y="8375"/>
                </a:lnTo>
                <a:lnTo>
                  <a:pt x="426195" y="14692"/>
                </a:lnTo>
                <a:lnTo>
                  <a:pt x="449889" y="22647"/>
                </a:lnTo>
                <a:lnTo>
                  <a:pt x="472659" y="32167"/>
                </a:lnTo>
                <a:lnTo>
                  <a:pt x="494421" y="43177"/>
                </a:lnTo>
                <a:lnTo>
                  <a:pt x="515093" y="55603"/>
                </a:lnTo>
                <a:lnTo>
                  <a:pt x="534591" y="69371"/>
                </a:lnTo>
                <a:lnTo>
                  <a:pt x="552830" y="84407"/>
                </a:lnTo>
                <a:lnTo>
                  <a:pt x="569729" y="100636"/>
                </a:lnTo>
                <a:lnTo>
                  <a:pt x="585203" y="117985"/>
                </a:lnTo>
                <a:lnTo>
                  <a:pt x="599169" y="136378"/>
                </a:lnTo>
                <a:lnTo>
                  <a:pt x="611544" y="155743"/>
                </a:lnTo>
                <a:lnTo>
                  <a:pt x="622244" y="176004"/>
                </a:lnTo>
                <a:lnTo>
                  <a:pt x="631185" y="197087"/>
                </a:lnTo>
                <a:lnTo>
                  <a:pt x="638285" y="218919"/>
                </a:lnTo>
                <a:lnTo>
                  <a:pt x="643460" y="241425"/>
                </a:lnTo>
                <a:lnTo>
                  <a:pt x="646626" y="264531"/>
                </a:lnTo>
                <a:lnTo>
                  <a:pt x="647700" y="288163"/>
                </a:lnTo>
                <a:lnTo>
                  <a:pt x="646626" y="311794"/>
                </a:lnTo>
                <a:lnTo>
                  <a:pt x="643460" y="334900"/>
                </a:lnTo>
                <a:lnTo>
                  <a:pt x="638285" y="357406"/>
                </a:lnTo>
                <a:lnTo>
                  <a:pt x="631185" y="379238"/>
                </a:lnTo>
                <a:lnTo>
                  <a:pt x="622244" y="400321"/>
                </a:lnTo>
                <a:lnTo>
                  <a:pt x="611544" y="420582"/>
                </a:lnTo>
                <a:lnTo>
                  <a:pt x="599169" y="439947"/>
                </a:lnTo>
                <a:lnTo>
                  <a:pt x="585203" y="458340"/>
                </a:lnTo>
                <a:lnTo>
                  <a:pt x="569729" y="475689"/>
                </a:lnTo>
                <a:lnTo>
                  <a:pt x="552830" y="491918"/>
                </a:lnTo>
                <a:lnTo>
                  <a:pt x="534591" y="506954"/>
                </a:lnTo>
                <a:lnTo>
                  <a:pt x="515093" y="520722"/>
                </a:lnTo>
                <a:lnTo>
                  <a:pt x="494421" y="533148"/>
                </a:lnTo>
                <a:lnTo>
                  <a:pt x="472659" y="544158"/>
                </a:lnTo>
                <a:lnTo>
                  <a:pt x="449889" y="553678"/>
                </a:lnTo>
                <a:lnTo>
                  <a:pt x="426195" y="561633"/>
                </a:lnTo>
                <a:lnTo>
                  <a:pt x="401661" y="567950"/>
                </a:lnTo>
                <a:lnTo>
                  <a:pt x="376370" y="572553"/>
                </a:lnTo>
                <a:lnTo>
                  <a:pt x="350405" y="575370"/>
                </a:lnTo>
                <a:lnTo>
                  <a:pt x="323850" y="576326"/>
                </a:lnTo>
                <a:lnTo>
                  <a:pt x="297294" y="575370"/>
                </a:lnTo>
                <a:lnTo>
                  <a:pt x="271329" y="572553"/>
                </a:lnTo>
                <a:lnTo>
                  <a:pt x="246038" y="567950"/>
                </a:lnTo>
                <a:lnTo>
                  <a:pt x="221504" y="561633"/>
                </a:lnTo>
                <a:lnTo>
                  <a:pt x="197810" y="553678"/>
                </a:lnTo>
                <a:lnTo>
                  <a:pt x="175040" y="544158"/>
                </a:lnTo>
                <a:lnTo>
                  <a:pt x="153278" y="533148"/>
                </a:lnTo>
                <a:lnTo>
                  <a:pt x="132606" y="520722"/>
                </a:lnTo>
                <a:lnTo>
                  <a:pt x="113108" y="506954"/>
                </a:lnTo>
                <a:lnTo>
                  <a:pt x="94868" y="491918"/>
                </a:lnTo>
                <a:lnTo>
                  <a:pt x="77970" y="475689"/>
                </a:lnTo>
                <a:lnTo>
                  <a:pt x="62496" y="458340"/>
                </a:lnTo>
                <a:lnTo>
                  <a:pt x="48530" y="439947"/>
                </a:lnTo>
                <a:lnTo>
                  <a:pt x="36155" y="420582"/>
                </a:lnTo>
                <a:lnTo>
                  <a:pt x="25455" y="400321"/>
                </a:lnTo>
                <a:lnTo>
                  <a:pt x="16514" y="379238"/>
                </a:lnTo>
                <a:lnTo>
                  <a:pt x="9414" y="357406"/>
                </a:lnTo>
                <a:lnTo>
                  <a:pt x="4239" y="334900"/>
                </a:lnTo>
                <a:lnTo>
                  <a:pt x="1073" y="311794"/>
                </a:lnTo>
                <a:lnTo>
                  <a:pt x="0" y="28816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301" y="5208651"/>
            <a:ext cx="647700" cy="577786"/>
          </a:xfrm>
          <a:custGeom>
            <a:avLst/>
            <a:gdLst/>
            <a:ahLst/>
            <a:cxnLst/>
            <a:rect l="l" t="t" r="r" b="b"/>
            <a:pathLst>
              <a:path w="647700" h="577786">
                <a:moveTo>
                  <a:pt x="0" y="288925"/>
                </a:moveTo>
                <a:lnTo>
                  <a:pt x="1072" y="265218"/>
                </a:lnTo>
                <a:lnTo>
                  <a:pt x="4236" y="242039"/>
                </a:lnTo>
                <a:lnTo>
                  <a:pt x="9407" y="219462"/>
                </a:lnTo>
                <a:lnTo>
                  <a:pt x="16501" y="197563"/>
                </a:lnTo>
                <a:lnTo>
                  <a:pt x="25437" y="176414"/>
                </a:lnTo>
                <a:lnTo>
                  <a:pt x="36131" y="156092"/>
                </a:lnTo>
                <a:lnTo>
                  <a:pt x="48499" y="136670"/>
                </a:lnTo>
                <a:lnTo>
                  <a:pt x="62459" y="118222"/>
                </a:lnTo>
                <a:lnTo>
                  <a:pt x="77927" y="100824"/>
                </a:lnTo>
                <a:lnTo>
                  <a:pt x="94821" y="84550"/>
                </a:lnTo>
                <a:lnTo>
                  <a:pt x="113056" y="69474"/>
                </a:lnTo>
                <a:lnTo>
                  <a:pt x="132551" y="55670"/>
                </a:lnTo>
                <a:lnTo>
                  <a:pt x="153221" y="43214"/>
                </a:lnTo>
                <a:lnTo>
                  <a:pt x="174984" y="32180"/>
                </a:lnTo>
                <a:lnTo>
                  <a:pt x="197756" y="22641"/>
                </a:lnTo>
                <a:lnTo>
                  <a:pt x="221455" y="14674"/>
                </a:lnTo>
                <a:lnTo>
                  <a:pt x="245997" y="8351"/>
                </a:lnTo>
                <a:lnTo>
                  <a:pt x="271299" y="3748"/>
                </a:lnTo>
                <a:lnTo>
                  <a:pt x="297277" y="940"/>
                </a:lnTo>
                <a:lnTo>
                  <a:pt x="323850" y="0"/>
                </a:lnTo>
                <a:lnTo>
                  <a:pt x="350405" y="957"/>
                </a:lnTo>
                <a:lnTo>
                  <a:pt x="376370" y="3779"/>
                </a:lnTo>
                <a:lnTo>
                  <a:pt x="401661" y="8392"/>
                </a:lnTo>
                <a:lnTo>
                  <a:pt x="426195" y="14722"/>
                </a:lnTo>
                <a:lnTo>
                  <a:pt x="449889" y="22695"/>
                </a:lnTo>
                <a:lnTo>
                  <a:pt x="472659" y="32236"/>
                </a:lnTo>
                <a:lnTo>
                  <a:pt x="494421" y="43270"/>
                </a:lnTo>
                <a:lnTo>
                  <a:pt x="515093" y="55725"/>
                </a:lnTo>
                <a:lnTo>
                  <a:pt x="534591" y="69525"/>
                </a:lnTo>
                <a:lnTo>
                  <a:pt x="552830" y="84597"/>
                </a:lnTo>
                <a:lnTo>
                  <a:pt x="569729" y="100867"/>
                </a:lnTo>
                <a:lnTo>
                  <a:pt x="585203" y="118259"/>
                </a:lnTo>
                <a:lnTo>
                  <a:pt x="599169" y="136700"/>
                </a:lnTo>
                <a:lnTo>
                  <a:pt x="611544" y="156116"/>
                </a:lnTo>
                <a:lnTo>
                  <a:pt x="622244" y="176432"/>
                </a:lnTo>
                <a:lnTo>
                  <a:pt x="631185" y="197575"/>
                </a:lnTo>
                <a:lnTo>
                  <a:pt x="638285" y="219470"/>
                </a:lnTo>
                <a:lnTo>
                  <a:pt x="643460" y="242042"/>
                </a:lnTo>
                <a:lnTo>
                  <a:pt x="646626" y="265219"/>
                </a:lnTo>
                <a:lnTo>
                  <a:pt x="647700" y="288925"/>
                </a:lnTo>
                <a:lnTo>
                  <a:pt x="646626" y="312613"/>
                </a:lnTo>
                <a:lnTo>
                  <a:pt x="643460" y="335774"/>
                </a:lnTo>
                <a:lnTo>
                  <a:pt x="638285" y="358334"/>
                </a:lnTo>
                <a:lnTo>
                  <a:pt x="631185" y="380219"/>
                </a:lnTo>
                <a:lnTo>
                  <a:pt x="622244" y="401353"/>
                </a:lnTo>
                <a:lnTo>
                  <a:pt x="611544" y="421663"/>
                </a:lnTo>
                <a:lnTo>
                  <a:pt x="599169" y="441075"/>
                </a:lnTo>
                <a:lnTo>
                  <a:pt x="585203" y="459513"/>
                </a:lnTo>
                <a:lnTo>
                  <a:pt x="569729" y="476904"/>
                </a:lnTo>
                <a:lnTo>
                  <a:pt x="552830" y="493172"/>
                </a:lnTo>
                <a:lnTo>
                  <a:pt x="534591" y="508245"/>
                </a:lnTo>
                <a:lnTo>
                  <a:pt x="515093" y="522046"/>
                </a:lnTo>
                <a:lnTo>
                  <a:pt x="494421" y="534503"/>
                </a:lnTo>
                <a:lnTo>
                  <a:pt x="472659" y="545540"/>
                </a:lnTo>
                <a:lnTo>
                  <a:pt x="449889" y="555083"/>
                </a:lnTo>
                <a:lnTo>
                  <a:pt x="426195" y="563058"/>
                </a:lnTo>
                <a:lnTo>
                  <a:pt x="401661" y="569390"/>
                </a:lnTo>
                <a:lnTo>
                  <a:pt x="376370" y="574005"/>
                </a:lnTo>
                <a:lnTo>
                  <a:pt x="350405" y="576828"/>
                </a:lnTo>
                <a:lnTo>
                  <a:pt x="323850" y="577786"/>
                </a:lnTo>
                <a:lnTo>
                  <a:pt x="297277" y="576828"/>
                </a:lnTo>
                <a:lnTo>
                  <a:pt x="271299" y="574005"/>
                </a:lnTo>
                <a:lnTo>
                  <a:pt x="245997" y="569390"/>
                </a:lnTo>
                <a:lnTo>
                  <a:pt x="221455" y="563058"/>
                </a:lnTo>
                <a:lnTo>
                  <a:pt x="197756" y="555083"/>
                </a:lnTo>
                <a:lnTo>
                  <a:pt x="174984" y="545540"/>
                </a:lnTo>
                <a:lnTo>
                  <a:pt x="153221" y="534503"/>
                </a:lnTo>
                <a:lnTo>
                  <a:pt x="132551" y="522046"/>
                </a:lnTo>
                <a:lnTo>
                  <a:pt x="113056" y="508245"/>
                </a:lnTo>
                <a:lnTo>
                  <a:pt x="94821" y="493172"/>
                </a:lnTo>
                <a:lnTo>
                  <a:pt x="77927" y="476904"/>
                </a:lnTo>
                <a:lnTo>
                  <a:pt x="62459" y="459513"/>
                </a:lnTo>
                <a:lnTo>
                  <a:pt x="48499" y="441075"/>
                </a:lnTo>
                <a:lnTo>
                  <a:pt x="36131" y="421663"/>
                </a:lnTo>
                <a:lnTo>
                  <a:pt x="25437" y="401353"/>
                </a:lnTo>
                <a:lnTo>
                  <a:pt x="16501" y="380219"/>
                </a:lnTo>
                <a:lnTo>
                  <a:pt x="9407" y="358334"/>
                </a:lnTo>
                <a:lnTo>
                  <a:pt x="4236" y="335774"/>
                </a:lnTo>
                <a:lnTo>
                  <a:pt x="1072" y="312613"/>
                </a:lnTo>
                <a:lnTo>
                  <a:pt x="0" y="2889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87" y="5353050"/>
            <a:ext cx="647763" cy="576262"/>
          </a:xfrm>
          <a:custGeom>
            <a:avLst/>
            <a:gdLst/>
            <a:ahLst/>
            <a:cxnLst/>
            <a:rect l="l" t="t" r="r" b="b"/>
            <a:pathLst>
              <a:path w="647763" h="576262">
                <a:moveTo>
                  <a:pt x="0" y="288137"/>
                </a:moveTo>
                <a:lnTo>
                  <a:pt x="1073" y="264509"/>
                </a:lnTo>
                <a:lnTo>
                  <a:pt x="4238" y="241407"/>
                </a:lnTo>
                <a:lnTo>
                  <a:pt x="9412" y="218904"/>
                </a:lnTo>
                <a:lnTo>
                  <a:pt x="16510" y="197074"/>
                </a:lnTo>
                <a:lnTo>
                  <a:pt x="25450" y="175993"/>
                </a:lnTo>
                <a:lnTo>
                  <a:pt x="36148" y="155734"/>
                </a:lnTo>
                <a:lnTo>
                  <a:pt x="48520" y="136371"/>
                </a:lnTo>
                <a:lnTo>
                  <a:pt x="62485" y="117979"/>
                </a:lnTo>
                <a:lnTo>
                  <a:pt x="77957" y="100632"/>
                </a:lnTo>
                <a:lnTo>
                  <a:pt x="94854" y="84404"/>
                </a:lnTo>
                <a:lnTo>
                  <a:pt x="113093" y="69369"/>
                </a:lnTo>
                <a:lnTo>
                  <a:pt x="132589" y="55602"/>
                </a:lnTo>
                <a:lnTo>
                  <a:pt x="153261" y="43176"/>
                </a:lnTo>
                <a:lnTo>
                  <a:pt x="175023" y="32166"/>
                </a:lnTo>
                <a:lnTo>
                  <a:pt x="197794" y="22647"/>
                </a:lnTo>
                <a:lnTo>
                  <a:pt x="221489" y="14692"/>
                </a:lnTo>
                <a:lnTo>
                  <a:pt x="246026" y="8375"/>
                </a:lnTo>
                <a:lnTo>
                  <a:pt x="271320" y="3772"/>
                </a:lnTo>
                <a:lnTo>
                  <a:pt x="297289" y="955"/>
                </a:lnTo>
                <a:lnTo>
                  <a:pt x="323850" y="0"/>
                </a:lnTo>
                <a:lnTo>
                  <a:pt x="350414" y="955"/>
                </a:lnTo>
                <a:lnTo>
                  <a:pt x="376387" y="3772"/>
                </a:lnTo>
                <a:lnTo>
                  <a:pt x="401685" y="8375"/>
                </a:lnTo>
                <a:lnTo>
                  <a:pt x="426226" y="14692"/>
                </a:lnTo>
                <a:lnTo>
                  <a:pt x="449926" y="22647"/>
                </a:lnTo>
                <a:lnTo>
                  <a:pt x="472701" y="32166"/>
                </a:lnTo>
                <a:lnTo>
                  <a:pt x="494468" y="43176"/>
                </a:lnTo>
                <a:lnTo>
                  <a:pt x="515143" y="55602"/>
                </a:lnTo>
                <a:lnTo>
                  <a:pt x="534644" y="69369"/>
                </a:lnTo>
                <a:lnTo>
                  <a:pt x="552886" y="84404"/>
                </a:lnTo>
                <a:lnTo>
                  <a:pt x="569787" y="100632"/>
                </a:lnTo>
                <a:lnTo>
                  <a:pt x="585263" y="117979"/>
                </a:lnTo>
                <a:lnTo>
                  <a:pt x="599230" y="136371"/>
                </a:lnTo>
                <a:lnTo>
                  <a:pt x="611606" y="155734"/>
                </a:lnTo>
                <a:lnTo>
                  <a:pt x="622306" y="175993"/>
                </a:lnTo>
                <a:lnTo>
                  <a:pt x="631248" y="197074"/>
                </a:lnTo>
                <a:lnTo>
                  <a:pt x="638348" y="218904"/>
                </a:lnTo>
                <a:lnTo>
                  <a:pt x="643523" y="241407"/>
                </a:lnTo>
                <a:lnTo>
                  <a:pt x="646689" y="264509"/>
                </a:lnTo>
                <a:lnTo>
                  <a:pt x="647763" y="288137"/>
                </a:lnTo>
                <a:lnTo>
                  <a:pt x="646689" y="311768"/>
                </a:lnTo>
                <a:lnTo>
                  <a:pt x="643523" y="334873"/>
                </a:lnTo>
                <a:lnTo>
                  <a:pt x="638348" y="357378"/>
                </a:lnTo>
                <a:lnTo>
                  <a:pt x="631248" y="379208"/>
                </a:lnTo>
                <a:lnTo>
                  <a:pt x="622306" y="400290"/>
                </a:lnTo>
                <a:lnTo>
                  <a:pt x="611606" y="420549"/>
                </a:lnTo>
                <a:lnTo>
                  <a:pt x="599230" y="439911"/>
                </a:lnTo>
                <a:lnTo>
                  <a:pt x="585263" y="458302"/>
                </a:lnTo>
                <a:lnTo>
                  <a:pt x="569787" y="475647"/>
                </a:lnTo>
                <a:lnTo>
                  <a:pt x="552886" y="491874"/>
                </a:lnTo>
                <a:lnTo>
                  <a:pt x="534644" y="506907"/>
                </a:lnTo>
                <a:lnTo>
                  <a:pt x="515143" y="520672"/>
                </a:lnTo>
                <a:lnTo>
                  <a:pt x="494468" y="533095"/>
                </a:lnTo>
                <a:lnTo>
                  <a:pt x="472701" y="544103"/>
                </a:lnTo>
                <a:lnTo>
                  <a:pt x="449926" y="553620"/>
                </a:lnTo>
                <a:lnTo>
                  <a:pt x="426226" y="561574"/>
                </a:lnTo>
                <a:lnTo>
                  <a:pt x="401685" y="567889"/>
                </a:lnTo>
                <a:lnTo>
                  <a:pt x="376387" y="572491"/>
                </a:lnTo>
                <a:lnTo>
                  <a:pt x="350414" y="575307"/>
                </a:lnTo>
                <a:lnTo>
                  <a:pt x="323850" y="576262"/>
                </a:lnTo>
                <a:lnTo>
                  <a:pt x="297289" y="575307"/>
                </a:lnTo>
                <a:lnTo>
                  <a:pt x="271320" y="572491"/>
                </a:lnTo>
                <a:lnTo>
                  <a:pt x="246026" y="567889"/>
                </a:lnTo>
                <a:lnTo>
                  <a:pt x="221489" y="561574"/>
                </a:lnTo>
                <a:lnTo>
                  <a:pt x="197794" y="553620"/>
                </a:lnTo>
                <a:lnTo>
                  <a:pt x="175023" y="544103"/>
                </a:lnTo>
                <a:lnTo>
                  <a:pt x="153261" y="533095"/>
                </a:lnTo>
                <a:lnTo>
                  <a:pt x="132589" y="520672"/>
                </a:lnTo>
                <a:lnTo>
                  <a:pt x="113093" y="506907"/>
                </a:lnTo>
                <a:lnTo>
                  <a:pt x="94854" y="491874"/>
                </a:lnTo>
                <a:lnTo>
                  <a:pt x="77957" y="475647"/>
                </a:lnTo>
                <a:lnTo>
                  <a:pt x="62485" y="458302"/>
                </a:lnTo>
                <a:lnTo>
                  <a:pt x="48520" y="439911"/>
                </a:lnTo>
                <a:lnTo>
                  <a:pt x="36148" y="420549"/>
                </a:lnTo>
                <a:lnTo>
                  <a:pt x="25450" y="400290"/>
                </a:lnTo>
                <a:lnTo>
                  <a:pt x="16510" y="379208"/>
                </a:lnTo>
                <a:lnTo>
                  <a:pt x="9412" y="357378"/>
                </a:lnTo>
                <a:lnTo>
                  <a:pt x="4238" y="334873"/>
                </a:lnTo>
                <a:lnTo>
                  <a:pt x="1073" y="311768"/>
                </a:lnTo>
                <a:lnTo>
                  <a:pt x="0" y="2881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86676" y="2708224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9700" y="2708224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6676" y="298267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9700" y="298267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6676" y="325699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9700" y="325699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6676" y="353143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9700" y="353143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6676" y="380575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9700" y="380575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86676" y="4080205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19700" y="4080205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86676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3950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0326" y="298259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3350" y="298259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80326" y="3257041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3350" y="3257041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80326" y="3531362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13350" y="3531362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80326" y="380580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3350" y="380580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80326" y="4080129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13350" y="4080129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70926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19700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0326" y="270827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13350" y="270827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0326" y="4354576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13350" y="4354576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8540" y="1078776"/>
            <a:ext cx="200029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u="heavy" spc="45" dirty="0">
                <a:latin typeface="Arial"/>
                <a:cs typeface="Arial"/>
              </a:rPr>
              <a:t>For 3 letters: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016" y="1627663"/>
            <a:ext cx="3839307" cy="161061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4223" marR="39873">
              <a:lnSpc>
                <a:spcPts val="2555"/>
              </a:lnSpc>
            </a:pPr>
            <a:r>
              <a:rPr sz="2400" b="1" spc="28" dirty="0">
                <a:latin typeface="Arial"/>
                <a:cs typeface="Arial"/>
              </a:rPr>
              <a:t>There is 3! =6 Possible</a:t>
            </a:r>
            <a:endParaRPr sz="2400">
              <a:latin typeface="Arial"/>
              <a:cs typeface="Arial"/>
            </a:endParaRPr>
          </a:p>
          <a:p>
            <a:pPr marL="14223" marR="39873">
              <a:lnSpc>
                <a:spcPct val="95825"/>
              </a:lnSpc>
            </a:pPr>
            <a:r>
              <a:rPr sz="2400" b="1" spc="0" dirty="0">
                <a:latin typeface="Arial"/>
                <a:cs typeface="Arial"/>
              </a:rPr>
              <a:t>arrangements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560"/>
              </a:spcBef>
            </a:pPr>
            <a:r>
              <a:rPr sz="2400" b="1" dirty="0">
                <a:latin typeface="Arial"/>
                <a:cs typeface="Arial"/>
              </a:rPr>
              <a:t>But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if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they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are</a:t>
            </a:r>
            <a:r>
              <a:rPr sz="2400" b="1" spc="14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arranged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spc="0" dirty="0">
                <a:latin typeface="Arial"/>
                <a:cs typeface="Arial"/>
              </a:rPr>
              <a:t>n circular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mann</a:t>
            </a:r>
            <a:r>
              <a:rPr sz="2400" b="1" spc="-4" dirty="0">
                <a:latin typeface="Arial"/>
                <a:cs typeface="Arial"/>
              </a:rPr>
              <a:t>e</a:t>
            </a:r>
            <a:r>
              <a:rPr sz="2400" b="1" spc="-129" dirty="0">
                <a:latin typeface="Arial"/>
                <a:cs typeface="Arial"/>
              </a:rPr>
              <a:t>r</a:t>
            </a:r>
            <a:r>
              <a:rPr sz="2400" b="1" spc="0" dirty="0">
                <a:latin typeface="Arial"/>
                <a:cs typeface="Arial"/>
              </a:rPr>
              <a:t>, just 2!= 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3041" y="2542063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016" y="3273837"/>
            <a:ext cx="20855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>
                <a:latin typeface="Arial"/>
                <a:cs typeface="Arial"/>
              </a:rPr>
              <a:t>arrangements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6174" y="3273837"/>
            <a:ext cx="171063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3" dirty="0">
                <a:latin typeface="Arial"/>
                <a:cs typeface="Arial"/>
              </a:rPr>
              <a:t>will appear.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7522" y="3898677"/>
            <a:ext cx="29118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5902" y="5364238"/>
            <a:ext cx="29145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9294" y="5508713"/>
            <a:ext cx="29145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00" y="2708275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ABC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9700" y="2982595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ACB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9700" y="3257041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BAC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9700" y="3531362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BCA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700" y="3805808"/>
            <a:ext cx="984250" cy="274320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4080129"/>
            <a:ext cx="984250" cy="274446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CBA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6676" y="2708275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ABC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6676" y="2982595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BCA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6676" y="3257041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6676" y="3531362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ACB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676" y="3805808"/>
            <a:ext cx="984250" cy="274320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BAC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676" y="4080129"/>
            <a:ext cx="984250" cy="274446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CBA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849" y="1199007"/>
            <a:ext cx="1677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59196" y="1199007"/>
            <a:ext cx="833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310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9742586-8E05-40E7-87D6-C777640E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B7CED7-17ED-490D-9AE1-9AD4F949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30709-2E0E-49A4-94FD-1B5CBBC57F1B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604162" name="Rectangle 3">
            <a:extLst>
              <a:ext uri="{FF2B5EF4-FFF2-40B4-BE49-F238E27FC236}">
                <a16:creationId xmlns:a16="http://schemas.microsoft.com/office/drawing/2014/main" id="{7E053929-CBC9-44D9-BCB9-F4A79214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62200"/>
            <a:ext cx="77724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Permutations Rule</a:t>
            </a:r>
          </a:p>
          <a:p>
            <a:pPr algn="ctr" rtl="0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(when items are all different)</a:t>
            </a:r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EAC34140-DD70-414D-8AB7-B21759F33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04164" name="Line 4">
            <a:extLst>
              <a:ext uri="{FF2B5EF4-FFF2-40B4-BE49-F238E27FC236}">
                <a16:creationId xmlns:a16="http://schemas.microsoft.com/office/drawing/2014/main" id="{9BDA22AD-687F-4EE1-BAAF-C3A14FA86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D08777F3-663D-4BB5-9D18-5230FD10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8D5092E-4448-4DAC-BAF8-406A7FEF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DBCB-6085-42AA-9529-793D3F8B97C4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82931B67-7AEF-4619-8246-82B1A531C1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900" y="5640388"/>
            <a:ext cx="9055100" cy="1676400"/>
          </a:xfrm>
          <a:noFill/>
        </p:spPr>
        <p:txBody>
          <a:bodyPr lIns="90488" tIns="44450" rIns="90488" bIns="44450"/>
          <a:lstStyle/>
          <a:p>
            <a:pPr defTabSz="508000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900" b="1" i="1"/>
              <a:t> </a:t>
            </a:r>
            <a:endParaRPr lang="en-US" altLang="en-US" sz="2800" b="1"/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B7DACE21-BB88-45E3-831A-D3576C06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63588"/>
            <a:ext cx="77724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Permutations Rule</a:t>
            </a:r>
          </a:p>
          <a:p>
            <a:pPr algn="ctr" rtl="0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(when items are all different)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E0E3E57-8468-444E-8C27-A14361B8BD5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588000"/>
            <a:ext cx="4233863" cy="1281113"/>
            <a:chOff x="1498" y="2365"/>
            <a:chExt cx="2667" cy="807"/>
          </a:xfrm>
        </p:grpSpPr>
        <p:sp>
          <p:nvSpPr>
            <p:cNvPr id="607237" name="Rectangle 5">
              <a:extLst>
                <a:ext uri="{FF2B5EF4-FFF2-40B4-BE49-F238E27FC236}">
                  <a16:creationId xmlns:a16="http://schemas.microsoft.com/office/drawing/2014/main" id="{C82E4FE7-8D01-46A4-B466-BF7478A7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713"/>
              <a:ext cx="1613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(n - r)!</a:t>
              </a:r>
            </a:p>
          </p:txBody>
        </p:sp>
        <p:sp>
          <p:nvSpPr>
            <p:cNvPr id="607238" name="Rectangle 6">
              <a:extLst>
                <a:ext uri="{FF2B5EF4-FFF2-40B4-BE49-F238E27FC236}">
                  <a16:creationId xmlns:a16="http://schemas.microsoft.com/office/drawing/2014/main" id="{77617A6C-821D-4455-9915-A9E65629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493"/>
              <a:ext cx="660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  r</a:t>
              </a:r>
            </a:p>
          </p:txBody>
        </p:sp>
        <p:sp>
          <p:nvSpPr>
            <p:cNvPr id="607239" name="Rectangle 7">
              <a:extLst>
                <a:ext uri="{FF2B5EF4-FFF2-40B4-BE49-F238E27FC236}">
                  <a16:creationId xmlns:a16="http://schemas.microsoft.com/office/drawing/2014/main" id="{6EEA71A0-18C4-4D04-B64B-E9B1E5F60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393"/>
              <a:ext cx="29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P</a:t>
              </a:r>
            </a:p>
          </p:txBody>
        </p:sp>
        <p:sp>
          <p:nvSpPr>
            <p:cNvPr id="607240" name="Rectangle 8">
              <a:extLst>
                <a:ext uri="{FF2B5EF4-FFF2-40B4-BE49-F238E27FC236}">
                  <a16:creationId xmlns:a16="http://schemas.microsoft.com/office/drawing/2014/main" id="{5B7D9DD2-A095-442B-9B84-A0F09AAC3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42"/>
              <a:ext cx="32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  <p:sp>
          <p:nvSpPr>
            <p:cNvPr id="607241" name="Line 9">
              <a:extLst>
                <a:ext uri="{FF2B5EF4-FFF2-40B4-BE49-F238E27FC236}">
                  <a16:creationId xmlns:a16="http://schemas.microsoft.com/office/drawing/2014/main" id="{DF557E3E-3389-47C7-9E91-95400BD13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2750"/>
              <a:ext cx="945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7242" name="Rectangle 10">
              <a:extLst>
                <a:ext uri="{FF2B5EF4-FFF2-40B4-BE49-F238E27FC236}">
                  <a16:creationId xmlns:a16="http://schemas.microsoft.com/office/drawing/2014/main" id="{B9588665-1AE0-4438-8A16-721A31143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365"/>
              <a:ext cx="731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n!</a:t>
              </a:r>
            </a:p>
          </p:txBody>
        </p:sp>
      </p:grpSp>
      <p:sp>
        <p:nvSpPr>
          <p:cNvPr id="136203" name="Text Box 11">
            <a:extLst>
              <a:ext uri="{FF2B5EF4-FFF2-40B4-BE49-F238E27FC236}">
                <a16:creationId xmlns:a16="http://schemas.microsoft.com/office/drawing/2014/main" id="{46445655-2FC0-42BC-B6E6-5E7F805D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6886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Then number of permutations (or sequences) of r items selected from n available items (without replacement) is</a:t>
            </a:r>
          </a:p>
        </p:txBody>
      </p:sp>
      <p:sp>
        <p:nvSpPr>
          <p:cNvPr id="607244" name="Text Box 12">
            <a:extLst>
              <a:ext uri="{FF2B5EF4-FFF2-40B4-BE49-F238E27FC236}">
                <a16:creationId xmlns:a16="http://schemas.microsoft.com/office/drawing/2014/main" id="{4A996958-75B2-4392-9B05-8BEF946D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30388"/>
            <a:ext cx="7924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Requirements: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n different items available.  </a:t>
            </a:r>
            <a:r>
              <a:rPr lang="en-US" altLang="en-US" sz="2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(This rule does not apply if some of the items are identical to others.)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select r of the n items (without replacement).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consider rearrangements of the same items to be different sequences. (The permutation of ABC is different from CBA and is counted separately.)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827C3DF-EC4C-4214-9B2D-B27FFEAAEEAC}"/>
              </a:ext>
            </a:extLst>
          </p:cNvPr>
          <p:cNvSpPr/>
          <p:nvPr/>
        </p:nvSpPr>
        <p:spPr bwMode="auto">
          <a:xfrm>
            <a:off x="539750" y="1916113"/>
            <a:ext cx="8077200" cy="2952750"/>
          </a:xfrm>
          <a:prstGeom prst="round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Garamond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07246" name="Rectangle 14">
            <a:extLst>
              <a:ext uri="{FF2B5EF4-FFF2-40B4-BE49-F238E27FC236}">
                <a16:creationId xmlns:a16="http://schemas.microsoft.com/office/drawing/2014/main" id="{1E1BE8AA-D28E-4A32-A9C9-11F69D61E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07247" name="Line 15">
            <a:extLst>
              <a:ext uri="{FF2B5EF4-FFF2-40B4-BE49-F238E27FC236}">
                <a16:creationId xmlns:a16="http://schemas.microsoft.com/office/drawing/2014/main" id="{BA9053EA-CA32-4C09-AA22-C769B51A0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199001" y="4968875"/>
            <a:ext cx="1500124" cy="1524"/>
          </a:xfrm>
          <a:custGeom>
            <a:avLst/>
            <a:gdLst/>
            <a:ahLst/>
            <a:cxnLst/>
            <a:rect l="l" t="t" r="r" b="b"/>
            <a:pathLst>
              <a:path w="1500124" h="1524">
                <a:moveTo>
                  <a:pt x="0" y="0"/>
                </a:moveTo>
                <a:lnTo>
                  <a:pt x="1500124" y="1524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174" y="2509266"/>
            <a:ext cx="8279638" cy="1348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53588" y="1209155"/>
            <a:ext cx="3402300" cy="432308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7" dirty="0">
                <a:latin typeface="Calisto MT"/>
                <a:cs typeface="Calisto MT"/>
              </a:rPr>
              <a:t>Permutations Rule</a:t>
            </a:r>
            <a:endParaRPr sz="3200" dirty="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34616" y="1697002"/>
            <a:ext cx="1200722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-7" dirty="0">
                <a:latin typeface="Calisto MT"/>
                <a:cs typeface="Calisto MT"/>
              </a:rPr>
              <a:t>(when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9331" y="1697002"/>
            <a:ext cx="1049635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dirty="0">
                <a:latin typeface="Calisto MT"/>
                <a:cs typeface="Calisto MT"/>
              </a:rPr>
              <a:t>items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4193" y="1697002"/>
            <a:ext cx="638759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latin typeface="Calisto MT"/>
                <a:cs typeface="Calisto MT"/>
              </a:rPr>
              <a:t>are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177" y="1697002"/>
            <a:ext cx="536760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1" dirty="0">
                <a:latin typeface="Calisto MT"/>
                <a:cs typeface="Calisto MT"/>
              </a:rPr>
              <a:t>all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9543" y="1697002"/>
            <a:ext cx="1759612" cy="432612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2700">
              <a:lnSpc>
                <a:spcPts val="3370"/>
              </a:lnSpc>
            </a:pPr>
            <a:r>
              <a:rPr sz="3200" b="1" spc="0" dirty="0">
                <a:latin typeface="Calisto MT"/>
                <a:cs typeface="Calisto MT"/>
              </a:rPr>
              <a:t>different)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6062" y="4470952"/>
            <a:ext cx="1397129" cy="1085660"/>
          </a:xfrm>
          <a:prstGeom prst="rect">
            <a:avLst/>
          </a:prstGeom>
        </p:spPr>
        <p:txBody>
          <a:bodyPr wrap="square" lIns="0" tIns="26955" rIns="0" bIns="0" rtlCol="0">
            <a:noAutofit/>
          </a:bodyPr>
          <a:lstStyle/>
          <a:p>
            <a:pPr marL="461810" marR="427804" algn="ctr">
              <a:lnSpc>
                <a:spcPts val="4245"/>
              </a:lnSpc>
            </a:pPr>
            <a:r>
              <a:rPr sz="4000" b="1" i="1" spc="-4" dirty="0">
                <a:latin typeface="Calisto MT"/>
                <a:cs typeface="Calisto MT"/>
              </a:rPr>
              <a:t>n!</a:t>
            </a:r>
            <a:endParaRPr sz="4000">
              <a:latin typeface="Calisto MT"/>
              <a:cs typeface="Calisto MT"/>
            </a:endParaRPr>
          </a:p>
          <a:p>
            <a:pPr algn="ctr">
              <a:lnSpc>
                <a:spcPts val="4305"/>
              </a:lnSpc>
              <a:spcBef>
                <a:spcPts val="2"/>
              </a:spcBef>
            </a:pPr>
            <a:r>
              <a:rPr sz="4000" b="1" i="1" spc="-1" dirty="0">
                <a:latin typeface="Calisto MT"/>
                <a:cs typeface="Calisto MT"/>
              </a:rPr>
              <a:t>(n - r)!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6306" y="4515290"/>
            <a:ext cx="498221" cy="691946"/>
          </a:xfrm>
          <a:prstGeom prst="rect">
            <a:avLst/>
          </a:prstGeom>
        </p:spPr>
        <p:txBody>
          <a:bodyPr wrap="square" lIns="0" tIns="34607" rIns="0" bIns="0" rtlCol="0">
            <a:noAutofit/>
          </a:bodyPr>
          <a:lstStyle/>
          <a:p>
            <a:pPr marL="12700">
              <a:lnSpc>
                <a:spcPts val="5450"/>
              </a:lnSpc>
            </a:pPr>
            <a:r>
              <a:rPr sz="6000" b="1" i="1" spc="-407" baseline="15605" dirty="0">
                <a:latin typeface="Calisto MT"/>
                <a:cs typeface="Calisto MT"/>
              </a:rPr>
              <a:t>P</a:t>
            </a:r>
            <a:r>
              <a:rPr sz="4000" b="1" i="1" spc="-407" dirty="0">
                <a:latin typeface="Calisto MT"/>
                <a:cs typeface="Calisto MT"/>
              </a:rPr>
              <a:t>r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2329" y="4674040"/>
            <a:ext cx="366129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i="1" dirty="0">
                <a:latin typeface="Calisto MT"/>
                <a:cs typeface="Calisto MT"/>
              </a:rPr>
              <a:t>n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0205" y="4752003"/>
            <a:ext cx="440016" cy="532891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dirty="0">
                <a:latin typeface="Calisto MT"/>
                <a:cs typeface="Calisto MT"/>
              </a:rPr>
              <a:t>=</a:t>
            </a:r>
            <a:endParaRPr sz="40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DD2A43-80F7-4C6E-88C1-39DCA669D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C504D0-BA97-401B-A229-1B7EDB6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4CCA-7942-46DF-8579-08829E90A610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3C3DB2AA-CF85-4C63-B52B-34EE46B9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1557338"/>
            <a:ext cx="7543800" cy="581025"/>
          </a:xfrm>
        </p:spPr>
        <p:txBody>
          <a:bodyPr/>
          <a:lstStyle/>
          <a:p>
            <a:pPr algn="ctr"/>
            <a:r>
              <a:rPr lang="en-US" altLang="en-US" sz="300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E96C9351-FCC6-49A2-8476-0607F2B09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dirty="0"/>
          </a:p>
          <a:p>
            <a:pPr algn="l" rtl="0"/>
            <a:r>
              <a:rPr lang="en-US" altLang="en-US" dirty="0"/>
              <a:t>Routes to 4 Capitals of the 50</a:t>
            </a:r>
            <a:r>
              <a:rPr lang="en-US" altLang="en-US" sz="2100" dirty="0"/>
              <a:t>…(you do not have time to travel to 50 capitals, How many different routes are possible)</a:t>
            </a:r>
          </a:p>
          <a:p>
            <a:pPr algn="l" rtl="0"/>
            <a:r>
              <a:rPr lang="en-US" altLang="en-US" dirty="0"/>
              <a:t>Novels of a n author</a:t>
            </a:r>
            <a:r>
              <a:rPr lang="en-US" altLang="en-US" sz="2100" dirty="0"/>
              <a:t>…(you have to chose the best three novels</a:t>
            </a:r>
            <a:r>
              <a:rPr lang="ar-SA" altLang="en-US" sz="2100" dirty="0"/>
              <a:t> </a:t>
            </a:r>
            <a:r>
              <a:rPr lang="en-US" altLang="en-US" sz="2100" dirty="0"/>
              <a:t> (1 ,2, 3 ) of ten novels for prizes , How many different outcomes are possible)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06212" name="Rectangle 4">
            <a:extLst>
              <a:ext uri="{FF2B5EF4-FFF2-40B4-BE49-F238E27FC236}">
                <a16:creationId xmlns:a16="http://schemas.microsoft.com/office/drawing/2014/main" id="{622C06AB-5488-425B-8F5D-25C381A9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06213" name="Line 5">
            <a:extLst>
              <a:ext uri="{FF2B5EF4-FFF2-40B4-BE49-F238E27FC236}">
                <a16:creationId xmlns:a16="http://schemas.microsoft.com/office/drawing/2014/main" id="{973D4AEE-4E16-47F9-A1B1-C7C79F667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35682" y="2735421"/>
            <a:ext cx="2470496" cy="1343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852423" marR="8258">
              <a:lnSpc>
                <a:spcPts val="3375"/>
              </a:lnSpc>
            </a:pPr>
            <a:r>
              <a:rPr sz="3200" b="1" spc="-1" dirty="0">
                <a:latin typeface="Arial"/>
                <a:cs typeface="Arial"/>
              </a:rPr>
              <a:t>Chapter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424"/>
              </a:spcBef>
            </a:pPr>
            <a:r>
              <a:rPr sz="4000" dirty="0">
                <a:latin typeface="Arial"/>
                <a:cs typeface="Arial"/>
              </a:rPr>
              <a:t>Probability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0183" y="2735421"/>
            <a:ext cx="312677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615" y="3696724"/>
            <a:ext cx="750858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(part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09869" y="3696724"/>
            <a:ext cx="344255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3)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87379D8-E930-4E9F-B714-881B77DA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3D858D9E-1842-4AF6-8205-E9BC395D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81E4C-4A51-4A94-92BC-A76BE676C8CC}" type="slidenum">
              <a:rPr lang="ar-SA" altLang="en-US"/>
              <a:pPr/>
              <a:t>20</a:t>
            </a:fld>
            <a:endParaRPr lang="en-US" altLang="en-US"/>
          </a:p>
        </p:txBody>
      </p:sp>
      <p:sp>
        <p:nvSpPr>
          <p:cNvPr id="609282" name="Title 1">
            <a:extLst>
              <a:ext uri="{FF2B5EF4-FFF2-40B4-BE49-F238E27FC236}">
                <a16:creationId xmlns:a16="http://schemas.microsoft.com/office/drawing/2014/main" id="{88838291-B0DD-4E22-928B-FFC2F2C285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620713"/>
            <a:ext cx="8229600" cy="914400"/>
          </a:xfrm>
        </p:spPr>
        <p:txBody>
          <a:bodyPr anchor="ctr"/>
          <a:lstStyle/>
          <a:p>
            <a:pPr algn="ctr"/>
            <a:r>
              <a:rPr lang="en-US" altLang="en-US" sz="3000" b="0">
                <a:solidFill>
                  <a:schemeClr val="tx1"/>
                </a:solidFill>
              </a:rPr>
              <a:t>Example </a:t>
            </a:r>
            <a:endParaRPr lang="en-US" altLang="en-US" sz="3000">
              <a:solidFill>
                <a:schemeClr val="tx1"/>
              </a:solidFill>
            </a:endParaRPr>
          </a:p>
        </p:txBody>
      </p:sp>
      <p:sp>
        <p:nvSpPr>
          <p:cNvPr id="609283" name="TextBox 3">
            <a:extLst>
              <a:ext uri="{FF2B5EF4-FFF2-40B4-BE49-F238E27FC236}">
                <a16:creationId xmlns:a16="http://schemas.microsoft.com/office/drawing/2014/main" id="{FBAB2808-48BF-4161-80C6-881DCDCD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7848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 horse race has 14 horses, how many different possible ways can the top 3 horses finish?  </a:t>
            </a:r>
          </a:p>
          <a:p>
            <a:pPr algn="l" rtl="0"/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14 possibilities for which horse finishes first, 13 for second, and 12 for third, so by the Fundamental Counting Principle, there are: </a:t>
            </a:r>
          </a:p>
          <a:p>
            <a:pPr algn="l" rtl="0"/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</a:p>
        </p:txBody>
      </p:sp>
      <p:graphicFrame>
        <p:nvGraphicFramePr>
          <p:cNvPr id="609284" name="Object 2">
            <a:extLst>
              <a:ext uri="{FF2B5EF4-FFF2-40B4-BE49-F238E27FC236}">
                <a16:creationId xmlns:a16="http://schemas.microsoft.com/office/drawing/2014/main" id="{3980608E-2818-4BCA-A5A6-4BB189C490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700588"/>
          <a:ext cx="2406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r:id="rId3" imgW="1142504" imgH="177723" progId="Equation.DSMT4">
                  <p:embed/>
                </p:oleObj>
              </mc:Choice>
              <mc:Fallback>
                <p:oleObj r:id="rId3" imgW="1142504" imgH="177723" progId="Equation.DSMT4">
                  <p:embed/>
                  <p:pic>
                    <p:nvPicPr>
                      <p:cNvPr id="609284" name="Object 2">
                        <a:extLst>
                          <a:ext uri="{FF2B5EF4-FFF2-40B4-BE49-F238E27FC236}">
                            <a16:creationId xmlns:a16="http://schemas.microsoft.com/office/drawing/2014/main" id="{3980608E-2818-4BCA-A5A6-4BB189C490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00588"/>
                        <a:ext cx="24066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9285" name="Rectangle 6">
            <a:extLst>
              <a:ext uri="{FF2B5EF4-FFF2-40B4-BE49-F238E27FC236}">
                <a16:creationId xmlns:a16="http://schemas.microsoft.com/office/drawing/2014/main" id="{74130527-3864-4EEB-B0AD-C42C6E07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57788"/>
            <a:ext cx="602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the horse race example above we would write</a:t>
            </a:r>
            <a:r>
              <a:rPr lang="en-US" altLang="en-US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 </a:t>
            </a:r>
          </a:p>
        </p:txBody>
      </p:sp>
      <p:graphicFrame>
        <p:nvGraphicFramePr>
          <p:cNvPr id="609286" name="Object 3">
            <a:extLst>
              <a:ext uri="{FF2B5EF4-FFF2-40B4-BE49-F238E27FC236}">
                <a16:creationId xmlns:a16="http://schemas.microsoft.com/office/drawing/2014/main" id="{2DA99FC2-0C5C-41B4-A020-1DDA8CE06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589588"/>
          <a:ext cx="1719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r:id="rId5" imgW="736600" imgH="228600" progId="Equation.DSMT4">
                  <p:embed/>
                </p:oleObj>
              </mc:Choice>
              <mc:Fallback>
                <p:oleObj r:id="rId5" imgW="736600" imgH="228600" progId="Equation.DSMT4">
                  <p:embed/>
                  <p:pic>
                    <p:nvPicPr>
                      <p:cNvPr id="609286" name="Object 3">
                        <a:extLst>
                          <a:ext uri="{FF2B5EF4-FFF2-40B4-BE49-F238E27FC236}">
                            <a16:creationId xmlns:a16="http://schemas.microsoft.com/office/drawing/2014/main" id="{2DA99FC2-0C5C-41B4-A020-1DDA8CE06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589588"/>
                        <a:ext cx="17192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C011461E-476F-4019-A7CC-FCA3573ADD4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52788"/>
            <a:ext cx="3886200" cy="1149350"/>
            <a:chOff x="1498" y="2365"/>
            <a:chExt cx="2667" cy="950"/>
          </a:xfrm>
        </p:grpSpPr>
        <p:sp>
          <p:nvSpPr>
            <p:cNvPr id="609288" name="Rectangle 5">
              <a:extLst>
                <a:ext uri="{FF2B5EF4-FFF2-40B4-BE49-F238E27FC236}">
                  <a16:creationId xmlns:a16="http://schemas.microsoft.com/office/drawing/2014/main" id="{A71E4B9F-1783-43CF-BC50-FF93DC36C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713"/>
              <a:ext cx="1613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(14 - 3)!</a:t>
              </a:r>
            </a:p>
          </p:txBody>
        </p:sp>
        <p:sp>
          <p:nvSpPr>
            <p:cNvPr id="609289" name="Rectangle 6">
              <a:extLst>
                <a:ext uri="{FF2B5EF4-FFF2-40B4-BE49-F238E27FC236}">
                  <a16:creationId xmlns:a16="http://schemas.microsoft.com/office/drawing/2014/main" id="{9BE2E4AE-5358-41F0-8930-6059BDDC1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494"/>
              <a:ext cx="660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14</a:t>
              </a: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 </a:t>
              </a:r>
              <a:r>
                <a:rPr lang="en-US" altLang="en-US" sz="2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</a:p>
          </p:txBody>
        </p:sp>
        <p:sp>
          <p:nvSpPr>
            <p:cNvPr id="609290" name="Rectangle 7">
              <a:extLst>
                <a:ext uri="{FF2B5EF4-FFF2-40B4-BE49-F238E27FC236}">
                  <a16:creationId xmlns:a16="http://schemas.microsoft.com/office/drawing/2014/main" id="{0E3FE22C-3250-447B-95A5-85ADF17AD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393"/>
              <a:ext cx="408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P</a:t>
              </a:r>
            </a:p>
          </p:txBody>
        </p:sp>
        <p:sp>
          <p:nvSpPr>
            <p:cNvPr id="609291" name="Rectangle 8">
              <a:extLst>
                <a:ext uri="{FF2B5EF4-FFF2-40B4-BE49-F238E27FC236}">
                  <a16:creationId xmlns:a16="http://schemas.microsoft.com/office/drawing/2014/main" id="{AB486A85-F5E9-49A1-9BE2-162DEA81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542"/>
              <a:ext cx="356" cy="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  <p:sp>
          <p:nvSpPr>
            <p:cNvPr id="609292" name="Line 9">
              <a:extLst>
                <a:ext uri="{FF2B5EF4-FFF2-40B4-BE49-F238E27FC236}">
                  <a16:creationId xmlns:a16="http://schemas.microsoft.com/office/drawing/2014/main" id="{F1DDB783-6815-4B9F-9C21-D95C89FC7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" y="2750"/>
              <a:ext cx="945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293" name="Rectangle 10">
              <a:extLst>
                <a:ext uri="{FF2B5EF4-FFF2-40B4-BE49-F238E27FC236}">
                  <a16:creationId xmlns:a16="http://schemas.microsoft.com/office/drawing/2014/main" id="{275588E5-A35F-4835-85B9-B8197B9CA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365"/>
              <a:ext cx="731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32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14!</a:t>
              </a:r>
            </a:p>
          </p:txBody>
        </p:sp>
      </p:grpSp>
      <p:sp>
        <p:nvSpPr>
          <p:cNvPr id="609294" name="Rectangle 14">
            <a:extLst>
              <a:ext uri="{FF2B5EF4-FFF2-40B4-BE49-F238E27FC236}">
                <a16:creationId xmlns:a16="http://schemas.microsoft.com/office/drawing/2014/main" id="{454B40D9-43E8-4843-9ACF-534215E8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09295" name="Line 15">
            <a:extLst>
              <a:ext uri="{FF2B5EF4-FFF2-40B4-BE49-F238E27FC236}">
                <a16:creationId xmlns:a16="http://schemas.microsoft.com/office/drawing/2014/main" id="{30472774-6C9A-46C8-9255-BEBA829D8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714500" y="4014787"/>
            <a:ext cx="5215001" cy="985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1868" y="1369472"/>
            <a:ext cx="52771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>
                <a:latin typeface="Arial"/>
                <a:cs typeface="Arial"/>
              </a:rPr>
              <a:t>Ex.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2804" y="1369472"/>
            <a:ext cx="2744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10944" y="1369472"/>
            <a:ext cx="7493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radio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3114" y="1369472"/>
            <a:ext cx="5453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talk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10814" y="1369472"/>
            <a:ext cx="21965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show  host  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9387" y="1369472"/>
            <a:ext cx="8663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select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8905" y="1369472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1805" y="1369472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48525" y="1369472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9901" y="1369472"/>
            <a:ext cx="101935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special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1868" y="1735232"/>
            <a:ext cx="974999" cy="106203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6853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guests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guests</a:t>
            </a:r>
            <a:endParaRPr sz="2400" dirty="0">
              <a:latin typeface="Arial"/>
              <a:cs typeface="Arial"/>
            </a:endParaRPr>
          </a:p>
          <a:p>
            <a:pPr marL="12700" marR="52573">
              <a:lnSpc>
                <a:spcPct val="95825"/>
              </a:lnSpc>
              <a:spcBef>
                <a:spcPts val="120"/>
              </a:spcBef>
            </a:pPr>
            <a:r>
              <a:rPr sz="2400" spc="-4" dirty="0">
                <a:latin typeface="Arial"/>
                <a:cs typeface="Arial"/>
              </a:rPr>
              <a:t>done?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4472" y="1735232"/>
            <a:ext cx="686478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54" dirty="0">
                <a:latin typeface="Arial"/>
                <a:cs typeface="Arial"/>
              </a:rPr>
              <a:t>for her program. The order of appearance of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564" y="2100992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7080" y="2100992"/>
            <a:ext cx="14286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important.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1229" y="2100992"/>
            <a:ext cx="6807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9890" y="2100992"/>
            <a:ext cx="8163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091" y="2100992"/>
            <a:ext cx="116596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0907" y="2100992"/>
            <a:ext cx="7654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35165" y="2100992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4953" y="2100992"/>
            <a:ext cx="54630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9501" y="2100992"/>
            <a:ext cx="4094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3198526"/>
            <a:ext cx="125465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71625" y="4572063"/>
            <a:ext cx="5857875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0240" y="1440846"/>
            <a:ext cx="7888071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37" dirty="0">
                <a:latin typeface="Arial"/>
                <a:cs typeface="Arial"/>
              </a:rPr>
              <a:t>Ex. </a:t>
            </a:r>
            <a:r>
              <a:rPr sz="2400" spc="37" dirty="0">
                <a:latin typeface="Arial"/>
                <a:cs typeface="Arial"/>
              </a:rPr>
              <a:t>A school musical director can select 2 musical plays</a:t>
            </a:r>
            <a:endParaRPr sz="2400" dirty="0">
              <a:latin typeface="Arial"/>
              <a:cs typeface="Arial"/>
            </a:endParaRPr>
          </a:p>
          <a:p>
            <a:pPr marL="12700" marR="609">
              <a:lnSpc>
                <a:spcPct val="95825"/>
              </a:lnSpc>
            </a:pPr>
            <a:r>
              <a:rPr sz="2400" spc="3" dirty="0">
                <a:latin typeface="Arial"/>
                <a:cs typeface="Arial"/>
              </a:rPr>
              <a:t>to present next year. One will be presented in the fall, and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" y="2172620"/>
            <a:ext cx="34364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54" dirty="0">
                <a:latin typeface="Arial"/>
                <a:cs typeface="Arial"/>
              </a:rPr>
              <a:t>one will be presented 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2923" y="2172620"/>
            <a:ext cx="1627124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70612" marR="45720">
              <a:lnSpc>
                <a:spcPts val="2555"/>
              </a:lnSpc>
            </a:pPr>
            <a:r>
              <a:rPr sz="2400" spc="28" dirty="0">
                <a:latin typeface="Arial"/>
                <a:cs typeface="Arial"/>
              </a:rPr>
              <a:t>the spring.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-1" dirty="0">
                <a:latin typeface="Arial"/>
                <a:cs typeface="Arial"/>
              </a:rPr>
              <a:t>possibilities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9097" y="2172620"/>
            <a:ext cx="146832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0" dirty="0">
                <a:latin typeface="Arial"/>
                <a:cs typeface="Arial"/>
              </a:rPr>
              <a:t>If she has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1954" y="217262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9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6085" y="2172620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5561" y="2172620"/>
            <a:ext cx="6130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pick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2538380"/>
            <a:ext cx="140517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from, 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0862" y="2538380"/>
            <a:ext cx="8163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1442" y="2538380"/>
            <a:ext cx="116596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5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097" y="2538380"/>
            <a:ext cx="5115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4877" y="2538380"/>
            <a:ext cx="93522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there?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3269900"/>
            <a:ext cx="12549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78128" y="1083667"/>
            <a:ext cx="5031177" cy="919988"/>
          </a:xfrm>
          <a:prstGeom prst="rect">
            <a:avLst/>
          </a:prstGeom>
        </p:spPr>
        <p:txBody>
          <a:bodyPr wrap="square" lIns="0" tIns="21717" rIns="0" bIns="0" rtlCol="0">
            <a:noAutofit/>
          </a:bodyPr>
          <a:lstStyle/>
          <a:p>
            <a:pPr marL="1776222" marR="61036">
              <a:lnSpc>
                <a:spcPts val="3420"/>
              </a:lnSpc>
            </a:pPr>
            <a:r>
              <a:rPr sz="3200" b="1" i="1" spc="-4" dirty="0">
                <a:latin typeface="Calisto MT"/>
                <a:cs typeface="Calisto MT"/>
              </a:rPr>
              <a:t>Permutations Rule</a:t>
            </a:r>
            <a:endParaRPr sz="3200">
              <a:latin typeface="Calisto MT"/>
              <a:cs typeface="Calisto MT"/>
            </a:endParaRPr>
          </a:p>
          <a:p>
            <a:pPr marL="12700">
              <a:lnSpc>
                <a:spcPts val="3740"/>
              </a:lnSpc>
              <a:spcBef>
                <a:spcPts val="96"/>
              </a:spcBef>
            </a:pPr>
            <a:r>
              <a:rPr sz="3200" b="1" i="1" spc="0" dirty="0">
                <a:latin typeface="Calisto MT"/>
                <a:cs typeface="Calisto MT"/>
              </a:rPr>
              <a:t>(when some items are identical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8904" y="1571347"/>
            <a:ext cx="395590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to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27846" y="1571347"/>
            <a:ext cx="1190573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spc="7" dirty="0">
                <a:latin typeface="Calisto MT"/>
                <a:cs typeface="Calisto MT"/>
              </a:rPr>
              <a:t>others)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740" y="3043086"/>
            <a:ext cx="1669957" cy="304292"/>
          </a:xfrm>
          <a:prstGeom prst="rect">
            <a:avLst/>
          </a:prstGeom>
        </p:spPr>
        <p:txBody>
          <a:bodyPr wrap="square" lIns="0" tIns="1511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200" b="1" i="1" spc="0" dirty="0">
                <a:latin typeface="Calisto MT"/>
                <a:cs typeface="Calisto MT"/>
              </a:rPr>
              <a:t>Requirements: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740" y="3574731"/>
            <a:ext cx="308050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b="1" spc="9" dirty="0">
                <a:latin typeface="Calisto MT"/>
                <a:cs typeface="Calisto MT"/>
              </a:rPr>
              <a:t>1.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8194" y="3574731"/>
            <a:ext cx="5386474" cy="63957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b="1" spc="-10" dirty="0">
                <a:latin typeface="Calisto MT"/>
                <a:cs typeface="Calisto MT"/>
              </a:rPr>
              <a:t>There are n items available, and some items</a:t>
            </a:r>
            <a:endParaRPr sz="2200">
              <a:latin typeface="Calisto MT"/>
              <a:cs typeface="Calisto MT"/>
            </a:endParaRPr>
          </a:p>
          <a:p>
            <a:pPr marL="12700" marR="41833">
              <a:lnSpc>
                <a:spcPct val="98429"/>
              </a:lnSpc>
            </a:pPr>
            <a:r>
              <a:rPr sz="2200" b="1" spc="-14" dirty="0">
                <a:latin typeface="Calisto MT"/>
                <a:cs typeface="Calisto MT"/>
              </a:rPr>
              <a:t>others.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93080" y="3574731"/>
            <a:ext cx="1574856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b="1" spc="0" dirty="0">
                <a:latin typeface="Calisto MT"/>
                <a:cs typeface="Calisto MT"/>
              </a:rPr>
              <a:t>are identical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7745" y="3574731"/>
            <a:ext cx="313985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b="1" spc="-12" dirty="0">
                <a:latin typeface="Calisto MT"/>
                <a:cs typeface="Calisto MT"/>
              </a:rPr>
              <a:t>to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412931"/>
            <a:ext cx="308050" cy="80721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 marR="3037">
              <a:lnSpc>
                <a:spcPts val="2345"/>
              </a:lnSpc>
            </a:pPr>
            <a:r>
              <a:rPr sz="2200" b="1" dirty="0">
                <a:latin typeface="Calisto MT"/>
                <a:cs typeface="Calisto MT"/>
              </a:rPr>
              <a:t>2.</a:t>
            </a:r>
            <a:endParaRPr sz="22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  <a:spcBef>
                <a:spcPts val="1244"/>
              </a:spcBef>
            </a:pPr>
            <a:r>
              <a:rPr sz="2200" b="1" spc="9" dirty="0">
                <a:latin typeface="Calisto MT"/>
                <a:cs typeface="Calisto MT"/>
              </a:rPr>
              <a:t>3.</a:t>
            </a:r>
            <a:endParaRPr sz="22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8194" y="4412931"/>
            <a:ext cx="6270125" cy="1142746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 marR="14769">
              <a:lnSpc>
                <a:spcPts val="2345"/>
              </a:lnSpc>
            </a:pPr>
            <a:r>
              <a:rPr sz="2200" b="1" spc="-2" dirty="0">
                <a:latin typeface="Calisto MT"/>
                <a:cs typeface="Calisto MT"/>
              </a:rPr>
              <a:t>We select all of the n items (without replacement).</a:t>
            </a:r>
            <a:endParaRPr sz="2200">
              <a:latin typeface="Calisto MT"/>
              <a:cs typeface="Calisto MT"/>
            </a:endParaRPr>
          </a:p>
          <a:p>
            <a:pPr marL="12700">
              <a:lnSpc>
                <a:spcPct val="100102"/>
              </a:lnSpc>
              <a:spcBef>
                <a:spcPts val="1244"/>
              </a:spcBef>
            </a:pPr>
            <a:r>
              <a:rPr sz="2200" b="1" spc="-169" dirty="0">
                <a:latin typeface="Calisto MT"/>
                <a:cs typeface="Calisto MT"/>
              </a:rPr>
              <a:t>W</a:t>
            </a:r>
            <a:r>
              <a:rPr sz="2200" b="1" spc="0" dirty="0">
                <a:latin typeface="Calisto MT"/>
                <a:cs typeface="Calisto MT"/>
              </a:rPr>
              <a:t>e</a:t>
            </a:r>
            <a:r>
              <a:rPr sz="2200" b="1" spc="-28" dirty="0">
                <a:latin typeface="Calisto MT"/>
                <a:cs typeface="Calisto MT"/>
              </a:rPr>
              <a:t> </a:t>
            </a:r>
            <a:r>
              <a:rPr sz="2200" b="1" spc="-9" dirty="0">
                <a:latin typeface="Calisto MT"/>
                <a:cs typeface="Calisto MT"/>
              </a:rPr>
              <a:t>c</a:t>
            </a:r>
            <a:r>
              <a:rPr sz="2200" b="1" spc="0" dirty="0">
                <a:latin typeface="Calisto MT"/>
                <a:cs typeface="Calisto MT"/>
              </a:rPr>
              <a:t>ons</a:t>
            </a:r>
            <a:r>
              <a:rPr sz="2200" b="1" spc="-9" dirty="0">
                <a:latin typeface="Calisto MT"/>
                <a:cs typeface="Calisto MT"/>
              </a:rPr>
              <a:t>i</a:t>
            </a:r>
            <a:r>
              <a:rPr sz="2200" b="1" spc="0" dirty="0">
                <a:latin typeface="Calisto MT"/>
                <a:cs typeface="Calisto MT"/>
              </a:rPr>
              <a:t>d</a:t>
            </a:r>
            <a:r>
              <a:rPr sz="2200" b="1" spc="14" dirty="0">
                <a:latin typeface="Calisto MT"/>
                <a:cs typeface="Calisto MT"/>
              </a:rPr>
              <a:t>e</a:t>
            </a:r>
            <a:r>
              <a:rPr sz="2200" b="1" spc="0" dirty="0">
                <a:latin typeface="Calisto MT"/>
                <a:cs typeface="Calisto MT"/>
              </a:rPr>
              <a:t>r</a:t>
            </a:r>
            <a:r>
              <a:rPr sz="2200" b="1" spc="-52" dirty="0">
                <a:latin typeface="Calisto MT"/>
                <a:cs typeface="Calisto MT"/>
              </a:rPr>
              <a:t> </a:t>
            </a:r>
            <a:r>
              <a:rPr sz="2200" b="1" spc="-14" dirty="0">
                <a:latin typeface="Calisto MT"/>
                <a:cs typeface="Calisto MT"/>
              </a:rPr>
              <a:t>r</a:t>
            </a:r>
            <a:r>
              <a:rPr sz="2200" b="1" spc="0" dirty="0">
                <a:latin typeface="Calisto MT"/>
                <a:cs typeface="Calisto MT"/>
              </a:rPr>
              <a:t>ea</a:t>
            </a:r>
            <a:r>
              <a:rPr sz="2200" b="1" spc="75" dirty="0">
                <a:latin typeface="Calisto MT"/>
                <a:cs typeface="Calisto MT"/>
              </a:rPr>
              <a:t>r</a:t>
            </a:r>
            <a:r>
              <a:rPr sz="2200" b="1" spc="0" dirty="0">
                <a:latin typeface="Calisto MT"/>
                <a:cs typeface="Calisto MT"/>
              </a:rPr>
              <a:t>r</a:t>
            </a:r>
            <a:r>
              <a:rPr sz="2200" b="1" spc="-9" dirty="0">
                <a:latin typeface="Calisto MT"/>
                <a:cs typeface="Calisto MT"/>
              </a:rPr>
              <a:t>a</a:t>
            </a:r>
            <a:r>
              <a:rPr sz="2200" b="1" spc="14" dirty="0">
                <a:latin typeface="Calisto MT"/>
                <a:cs typeface="Calisto MT"/>
              </a:rPr>
              <a:t>n</a:t>
            </a:r>
            <a:r>
              <a:rPr sz="2200" b="1" spc="-25" dirty="0">
                <a:latin typeface="Calisto MT"/>
                <a:cs typeface="Calisto MT"/>
              </a:rPr>
              <a:t>g</a:t>
            </a:r>
            <a:r>
              <a:rPr sz="2200" b="1" spc="14" dirty="0">
                <a:latin typeface="Calisto MT"/>
                <a:cs typeface="Calisto MT"/>
              </a:rPr>
              <a:t>e</a:t>
            </a:r>
            <a:r>
              <a:rPr sz="2200" b="1" spc="0" dirty="0">
                <a:latin typeface="Calisto MT"/>
                <a:cs typeface="Calisto MT"/>
              </a:rPr>
              <a:t>m</a:t>
            </a:r>
            <a:r>
              <a:rPr sz="2200" b="1" spc="9" dirty="0">
                <a:latin typeface="Calisto MT"/>
                <a:cs typeface="Calisto MT"/>
              </a:rPr>
              <a:t>e</a:t>
            </a:r>
            <a:r>
              <a:rPr sz="2200" b="1" spc="14" dirty="0">
                <a:latin typeface="Calisto MT"/>
                <a:cs typeface="Calisto MT"/>
              </a:rPr>
              <a:t>n</a:t>
            </a:r>
            <a:r>
              <a:rPr sz="2200" b="1" spc="-9" dirty="0">
                <a:latin typeface="Calisto MT"/>
                <a:cs typeface="Calisto MT"/>
              </a:rPr>
              <a:t>t</a:t>
            </a:r>
            <a:r>
              <a:rPr sz="2200" b="1" spc="0" dirty="0">
                <a:latin typeface="Calisto MT"/>
                <a:cs typeface="Calisto MT"/>
              </a:rPr>
              <a:t>s</a:t>
            </a:r>
            <a:r>
              <a:rPr sz="2200" b="1" spc="-81" dirty="0">
                <a:latin typeface="Calisto MT"/>
                <a:cs typeface="Calisto MT"/>
              </a:rPr>
              <a:t> </a:t>
            </a:r>
            <a:r>
              <a:rPr sz="2200" b="1" spc="0" dirty="0">
                <a:latin typeface="Calisto MT"/>
                <a:cs typeface="Calisto MT"/>
              </a:rPr>
              <a:t>of</a:t>
            </a:r>
            <a:r>
              <a:rPr sz="2200" b="1" spc="125" dirty="0">
                <a:latin typeface="Calisto MT"/>
                <a:cs typeface="Calisto MT"/>
              </a:rPr>
              <a:t> </a:t>
            </a:r>
            <a:r>
              <a:rPr sz="2200" b="1" spc="0" dirty="0">
                <a:latin typeface="Calisto MT"/>
                <a:cs typeface="Calisto MT"/>
              </a:rPr>
              <a:t>d</a:t>
            </a:r>
            <a:r>
              <a:rPr sz="2200" b="1" spc="-9" dirty="0">
                <a:latin typeface="Calisto MT"/>
                <a:cs typeface="Calisto MT"/>
              </a:rPr>
              <a:t>i</a:t>
            </a:r>
            <a:r>
              <a:rPr sz="2200" b="1" spc="0" dirty="0">
                <a:latin typeface="Calisto MT"/>
                <a:cs typeface="Calisto MT"/>
              </a:rPr>
              <a:t>s</a:t>
            </a:r>
            <a:r>
              <a:rPr sz="2200" b="1" spc="-14" dirty="0">
                <a:latin typeface="Calisto MT"/>
                <a:cs typeface="Calisto MT"/>
              </a:rPr>
              <a:t>ti</a:t>
            </a:r>
            <a:r>
              <a:rPr sz="2200" b="1" spc="14" dirty="0">
                <a:latin typeface="Calisto MT"/>
                <a:cs typeface="Calisto MT"/>
              </a:rPr>
              <a:t>n</a:t>
            </a:r>
            <a:r>
              <a:rPr sz="2200" b="1" spc="9" dirty="0">
                <a:latin typeface="Calisto MT"/>
                <a:cs typeface="Calisto MT"/>
              </a:rPr>
              <a:t>c</a:t>
            </a:r>
            <a:r>
              <a:rPr sz="2200" b="1" spc="0" dirty="0">
                <a:latin typeface="Calisto MT"/>
                <a:cs typeface="Calisto MT"/>
              </a:rPr>
              <a:t>t</a:t>
            </a:r>
            <a:r>
              <a:rPr sz="2200" b="1" spc="-6" dirty="0">
                <a:latin typeface="Calisto MT"/>
                <a:cs typeface="Calisto MT"/>
              </a:rPr>
              <a:t> </a:t>
            </a:r>
            <a:r>
              <a:rPr sz="2200" b="1" spc="-14" dirty="0">
                <a:latin typeface="Calisto MT"/>
                <a:cs typeface="Calisto MT"/>
              </a:rPr>
              <a:t>i</a:t>
            </a:r>
            <a:r>
              <a:rPr sz="2200" b="1" spc="-25" dirty="0">
                <a:latin typeface="Calisto MT"/>
                <a:cs typeface="Calisto MT"/>
              </a:rPr>
              <a:t>t</a:t>
            </a:r>
            <a:r>
              <a:rPr sz="2200" b="1" spc="14" dirty="0">
                <a:latin typeface="Calisto MT"/>
                <a:cs typeface="Calisto MT"/>
              </a:rPr>
              <a:t>e</a:t>
            </a:r>
            <a:r>
              <a:rPr sz="2200" b="1" spc="0" dirty="0">
                <a:latin typeface="Calisto MT"/>
                <a:cs typeface="Calisto MT"/>
              </a:rPr>
              <a:t>ms </a:t>
            </a:r>
            <a:r>
              <a:rPr sz="2200" b="1" spc="-25" dirty="0">
                <a:latin typeface="Calisto MT"/>
                <a:cs typeface="Calisto MT"/>
              </a:rPr>
              <a:t>t</a:t>
            </a:r>
            <a:r>
              <a:rPr sz="2200" b="1" spc="0" dirty="0">
                <a:latin typeface="Calisto MT"/>
                <a:cs typeface="Calisto MT"/>
              </a:rPr>
              <a:t>o</a:t>
            </a:r>
            <a:r>
              <a:rPr sz="2200" b="1" spc="20" dirty="0">
                <a:latin typeface="Calisto MT"/>
                <a:cs typeface="Calisto MT"/>
              </a:rPr>
              <a:t> </a:t>
            </a:r>
            <a:r>
              <a:rPr sz="2200" b="1" spc="-14" dirty="0">
                <a:latin typeface="Calisto MT"/>
                <a:cs typeface="Calisto MT"/>
              </a:rPr>
              <a:t>b</a:t>
            </a:r>
            <a:r>
              <a:rPr sz="2200" b="1" spc="0" dirty="0">
                <a:latin typeface="Calisto MT"/>
                <a:cs typeface="Calisto MT"/>
              </a:rPr>
              <a:t>e d</a:t>
            </a:r>
            <a:r>
              <a:rPr sz="2200" b="1" spc="-14" dirty="0">
                <a:latin typeface="Calisto MT"/>
                <a:cs typeface="Calisto MT"/>
              </a:rPr>
              <a:t>i</a:t>
            </a:r>
            <a:r>
              <a:rPr sz="2200" b="1" spc="0" dirty="0">
                <a:latin typeface="Calisto MT"/>
                <a:cs typeface="Calisto MT"/>
              </a:rPr>
              <a:t>ffe</a:t>
            </a:r>
            <a:r>
              <a:rPr sz="2200" b="1" spc="-9" dirty="0">
                <a:latin typeface="Calisto MT"/>
                <a:cs typeface="Calisto MT"/>
              </a:rPr>
              <a:t>r</a:t>
            </a:r>
            <a:r>
              <a:rPr sz="2200" b="1" spc="0" dirty="0">
                <a:latin typeface="Calisto MT"/>
                <a:cs typeface="Calisto MT"/>
              </a:rPr>
              <a:t>e</a:t>
            </a:r>
            <a:r>
              <a:rPr sz="2200" b="1" spc="14" dirty="0">
                <a:latin typeface="Calisto MT"/>
                <a:cs typeface="Calisto MT"/>
              </a:rPr>
              <a:t>n</a:t>
            </a:r>
            <a:r>
              <a:rPr sz="2200" b="1" spc="0" dirty="0">
                <a:latin typeface="Calisto MT"/>
                <a:cs typeface="Calisto MT"/>
              </a:rPr>
              <a:t>t</a:t>
            </a:r>
            <a:r>
              <a:rPr sz="2200" b="1" spc="-14" dirty="0">
                <a:latin typeface="Calisto MT"/>
                <a:cs typeface="Calisto MT"/>
              </a:rPr>
              <a:t> </a:t>
            </a:r>
            <a:r>
              <a:rPr sz="2200" b="1" spc="0" dirty="0">
                <a:latin typeface="Calisto MT"/>
                <a:cs typeface="Calisto MT"/>
              </a:rPr>
              <a:t>se</a:t>
            </a:r>
            <a:r>
              <a:rPr sz="2200" b="1" spc="-34" dirty="0">
                <a:latin typeface="Calisto MT"/>
                <a:cs typeface="Calisto MT"/>
              </a:rPr>
              <a:t>q</a:t>
            </a:r>
            <a:r>
              <a:rPr sz="2200" b="1" spc="0" dirty="0">
                <a:latin typeface="Calisto MT"/>
                <a:cs typeface="Calisto MT"/>
              </a:rPr>
              <a:t>u</a:t>
            </a:r>
            <a:r>
              <a:rPr sz="2200" b="1" spc="19" dirty="0">
                <a:latin typeface="Calisto MT"/>
                <a:cs typeface="Calisto MT"/>
              </a:rPr>
              <a:t>e</a:t>
            </a:r>
            <a:r>
              <a:rPr sz="2200" b="1" spc="14" dirty="0">
                <a:latin typeface="Calisto MT"/>
                <a:cs typeface="Calisto MT"/>
              </a:rPr>
              <a:t>n</a:t>
            </a:r>
            <a:r>
              <a:rPr sz="2200" b="1" spc="-9" dirty="0">
                <a:latin typeface="Calisto MT"/>
                <a:cs typeface="Calisto MT"/>
              </a:rPr>
              <a:t>c</a:t>
            </a:r>
            <a:r>
              <a:rPr sz="2200" b="1" spc="14" dirty="0">
                <a:latin typeface="Calisto MT"/>
                <a:cs typeface="Calisto MT"/>
              </a:rPr>
              <a:t>e</a:t>
            </a:r>
            <a:r>
              <a:rPr sz="2200" b="1" spc="-75" dirty="0">
                <a:latin typeface="Calisto MT"/>
                <a:cs typeface="Calisto MT"/>
              </a:rPr>
              <a:t>s</a:t>
            </a:r>
            <a:r>
              <a:rPr sz="2200" b="1" spc="0" dirty="0">
                <a:latin typeface="Calisto MT"/>
                <a:cs typeface="Calisto MT"/>
              </a:rPr>
              <a:t>.</a:t>
            </a:r>
            <a:endParaRPr sz="22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76528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571500" y="2790825"/>
            <a:ext cx="8072374" cy="2352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41650" y="1512292"/>
            <a:ext cx="3113830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spc="-4" dirty="0">
                <a:latin typeface="Calisto MT"/>
                <a:cs typeface="Calisto MT"/>
              </a:rPr>
              <a:t>Permutations Rule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8128" y="2000226"/>
            <a:ext cx="1073903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(when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1724" y="2000226"/>
            <a:ext cx="883165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some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8142" y="2000226"/>
            <a:ext cx="938399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items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9900" y="2000226"/>
            <a:ext cx="595667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are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8634" y="2000226"/>
            <a:ext cx="1490670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spc="0" dirty="0">
                <a:latin typeface="Calisto MT"/>
                <a:cs typeface="Calisto MT"/>
              </a:rPr>
              <a:t>identical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8904" y="2000226"/>
            <a:ext cx="395590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dirty="0">
                <a:latin typeface="Calisto MT"/>
                <a:cs typeface="Calisto MT"/>
              </a:rPr>
              <a:t>to</a:t>
            </a:r>
            <a:endParaRPr sz="32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27846" y="2000226"/>
            <a:ext cx="1190573" cy="432308"/>
          </a:xfrm>
          <a:prstGeom prst="rect">
            <a:avLst/>
          </a:prstGeom>
        </p:spPr>
        <p:txBody>
          <a:bodyPr wrap="square" lIns="0" tIns="21621" rIns="0" bIns="0" rtlCol="0">
            <a:noAutofit/>
          </a:bodyPr>
          <a:lstStyle/>
          <a:p>
            <a:pPr marL="12700">
              <a:lnSpc>
                <a:spcPts val="3404"/>
              </a:lnSpc>
            </a:pPr>
            <a:r>
              <a:rPr sz="3200" b="1" i="1" spc="7" dirty="0">
                <a:latin typeface="Calisto MT"/>
                <a:cs typeface="Calisto MT"/>
              </a:rPr>
              <a:t>others)</a:t>
            </a:r>
            <a:endParaRPr sz="3200">
              <a:latin typeface="Calisto MT"/>
              <a:cs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214250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857250" y="2857436"/>
            <a:ext cx="7358126" cy="1195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0240" y="1297844"/>
            <a:ext cx="415234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0" dirty="0">
                <a:latin typeface="Arial"/>
                <a:cs typeface="Arial"/>
              </a:rPr>
              <a:t>Ex.1 How many permutations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1019" y="1297844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21605" y="1297844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64149" y="1297844"/>
            <a:ext cx="90109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letters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10553" y="1297844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0533" y="1297844"/>
            <a:ext cx="4094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7733" y="1297844"/>
            <a:ext cx="8334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1406" y="1650240"/>
            <a:ext cx="2532955" cy="347005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w</a:t>
            </a:r>
            <a:r>
              <a:rPr sz="2400" spc="-9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rd</a:t>
            </a:r>
            <a:r>
              <a:rPr sz="2400" spc="4" dirty="0">
                <a:latin typeface="Arial"/>
                <a:cs typeface="Arial"/>
              </a:rPr>
              <a:t> </a:t>
            </a:r>
            <a:r>
              <a:rPr sz="2550" spc="-67" dirty="0">
                <a:latin typeface="Arial"/>
                <a:cs typeface="Arial"/>
              </a:rPr>
              <a:t>S</a:t>
            </a:r>
            <a:r>
              <a:rPr sz="2550" spc="-252" dirty="0">
                <a:latin typeface="Arial"/>
                <a:cs typeface="Arial"/>
              </a:rPr>
              <a:t>TA</a:t>
            </a:r>
            <a:r>
              <a:rPr sz="2550" spc="-52" dirty="0">
                <a:latin typeface="Arial"/>
                <a:cs typeface="Arial"/>
              </a:rPr>
              <a:t>TIS</a:t>
            </a:r>
            <a:r>
              <a:rPr sz="2550" spc="-72" dirty="0">
                <a:latin typeface="Arial"/>
                <a:cs typeface="Arial"/>
              </a:rPr>
              <a:t>T</a:t>
            </a:r>
            <a:r>
              <a:rPr sz="2550" spc="-56" dirty="0">
                <a:latin typeface="Arial"/>
                <a:cs typeface="Arial"/>
              </a:rPr>
              <a:t>ICS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5343" y="1650240"/>
            <a:ext cx="243279" cy="347005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dirty="0">
                <a:latin typeface="Arial"/>
                <a:cs typeface="Arial"/>
              </a:rPr>
              <a:t>?</a:t>
            </a:r>
            <a:endParaRPr sz="25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240" y="1663611"/>
            <a:ext cx="118741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from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2382020"/>
            <a:ext cx="1173006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spc="-47" dirty="0">
                <a:latin typeface="Arial"/>
                <a:cs typeface="Arial"/>
              </a:rPr>
              <a:t>Solution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6166" y="2382020"/>
            <a:ext cx="158327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dirty="0">
                <a:latin typeface="Arial"/>
                <a:cs typeface="Arial"/>
              </a:rPr>
              <a:t>:</a:t>
            </a:r>
            <a:endParaRPr sz="2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" y="4584858"/>
            <a:ext cx="136311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8" dirty="0">
                <a:latin typeface="Arial"/>
                <a:cs typeface="Arial"/>
              </a:rPr>
              <a:t>Ex.2 Diet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83054" y="4584858"/>
            <a:ext cx="360870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1" dirty="0">
                <a:latin typeface="Arial"/>
                <a:cs typeface="Arial"/>
              </a:rPr>
              <a:t>and Regular Colas…(you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2625" y="4584858"/>
            <a:ext cx="263517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05" dirty="0">
                <a:latin typeface="Arial"/>
                <a:cs typeface="Arial"/>
              </a:rPr>
              <a:t>have 4 diet and 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240" y="4950618"/>
            <a:ext cx="10196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regular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110" y="4950618"/>
            <a:ext cx="78404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colas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1506" y="4950618"/>
            <a:ext cx="1558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4490" y="4950618"/>
            <a:ext cx="6807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635" y="4950618"/>
            <a:ext cx="8163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8035" y="4950618"/>
            <a:ext cx="76575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2397" y="4950618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289" y="4950618"/>
            <a:ext cx="4594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we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0073" y="4950618"/>
            <a:ext cx="112207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arrange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01178" y="4950618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5316378"/>
            <a:ext cx="323580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letters DDDDRRRRR?)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012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D20F9F9-C7A9-415D-B100-C781EC84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DF8D5EF-A098-49C6-9344-85CC7DC9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BD2-EFC8-42C3-877E-CBF47EF15ED1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615426" name="Rectangle 8">
            <a:extLst>
              <a:ext uri="{FF2B5EF4-FFF2-40B4-BE49-F238E27FC236}">
                <a16:creationId xmlns:a16="http://schemas.microsoft.com/office/drawing/2014/main" id="{AD7CCB38-51DB-405C-A3DC-4DD00024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71800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Combinations Rule</a:t>
            </a:r>
          </a:p>
        </p:txBody>
      </p:sp>
      <p:sp>
        <p:nvSpPr>
          <p:cNvPr id="615427" name="Rectangle 3">
            <a:extLst>
              <a:ext uri="{FF2B5EF4-FFF2-40B4-BE49-F238E27FC236}">
                <a16:creationId xmlns:a16="http://schemas.microsoft.com/office/drawing/2014/main" id="{FABE49C1-0A8D-478C-B014-7AFC61E8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15428" name="Line 4">
            <a:extLst>
              <a:ext uri="{FF2B5EF4-FFF2-40B4-BE49-F238E27FC236}">
                <a16:creationId xmlns:a16="http://schemas.microsoft.com/office/drawing/2014/main" id="{9CDA64C4-320A-4289-8337-F2D67C10B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F4CA208-4057-44B9-B743-8EE3F430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209BE2-D2D3-4330-8C12-22F25E6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16756-BCAB-4D58-92A9-E1FED9802FB4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AE1CCA2B-C55C-4F1E-8C68-8D1C8908C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1438"/>
            <a:ext cx="8229600" cy="557212"/>
          </a:xfrm>
        </p:spPr>
        <p:txBody>
          <a:bodyPr/>
          <a:lstStyle/>
          <a:p>
            <a:pPr algn="ctr"/>
            <a:r>
              <a:rPr lang="en-US" altLang="en-US" sz="300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9C5F7ED7-EC8F-4EAD-BC88-D770D8448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0050"/>
            <a:ext cx="8229600" cy="4495800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4700" dirty="0"/>
          </a:p>
          <a:p>
            <a:pPr algn="l" rtl="0"/>
            <a:r>
              <a:rPr lang="en-US" altLang="en-US" dirty="0"/>
              <a:t>Elected Offices</a:t>
            </a:r>
            <a:r>
              <a:rPr lang="en-US" altLang="en-US" sz="2600" dirty="0"/>
              <a:t>…(From 9 members in the college, elect 3 persons committee to oversee buildings and grounds How many different 3 persons committee are possible)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sp>
        <p:nvSpPr>
          <p:cNvPr id="617476" name="Rectangle 4">
            <a:extLst>
              <a:ext uri="{FF2B5EF4-FFF2-40B4-BE49-F238E27FC236}">
                <a16:creationId xmlns:a16="http://schemas.microsoft.com/office/drawing/2014/main" id="{6C2ECE0E-9FD6-4656-AE07-4CEF65089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17477" name="Line 5">
            <a:extLst>
              <a:ext uri="{FF2B5EF4-FFF2-40B4-BE49-F238E27FC236}">
                <a16:creationId xmlns:a16="http://schemas.microsoft.com/office/drawing/2014/main" id="{86696050-9D32-492B-97CC-833F8112E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62D6D88D-DAF7-441C-8CD6-3E1E4C5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A6501BE-77FA-42D6-822E-589B0320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DF-06CB-4783-AEDB-F3F2E17ECEB7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E1F8D950-A504-436F-9323-FCA28D52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88058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1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600" b="1" i="1"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endParaRPr lang="en-US" altLang="en-US" sz="3200" b="1" i="1">
              <a:latin typeface="Calisto MT" panose="0204060305050503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6CA418A-F41B-4686-A7CC-116365208EC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22925"/>
            <a:ext cx="3743325" cy="1262063"/>
            <a:chOff x="1530" y="1201"/>
            <a:chExt cx="2358" cy="795"/>
          </a:xfrm>
        </p:grpSpPr>
        <p:sp>
          <p:nvSpPr>
            <p:cNvPr id="618500" name="Line 4">
              <a:extLst>
                <a:ext uri="{FF2B5EF4-FFF2-40B4-BE49-F238E27FC236}">
                  <a16:creationId xmlns:a16="http://schemas.microsoft.com/office/drawing/2014/main" id="{A67687A7-3033-4927-A34F-43F0D80FA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4" y="1584"/>
              <a:ext cx="1494" cy="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01" name="Rectangle 5">
              <a:extLst>
                <a:ext uri="{FF2B5EF4-FFF2-40B4-BE49-F238E27FC236}">
                  <a16:creationId xmlns:a16="http://schemas.microsoft.com/office/drawing/2014/main" id="{FEEAB2F7-17BA-4239-B134-021E70C7F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1537"/>
              <a:ext cx="150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(n - r</a:t>
              </a:r>
              <a:r>
                <a:rPr lang="en-US" altLang="en-US" sz="4000" b="1" i="1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</a:t>
              </a: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)! r!</a:t>
              </a:r>
            </a:p>
          </p:txBody>
        </p:sp>
        <p:sp>
          <p:nvSpPr>
            <p:cNvPr id="618502" name="Rectangle 6">
              <a:extLst>
                <a:ext uri="{FF2B5EF4-FFF2-40B4-BE49-F238E27FC236}">
                  <a16:creationId xmlns:a16="http://schemas.microsoft.com/office/drawing/2014/main" id="{EE9187B3-AB8C-4C83-A86C-8D0AD76F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7" y="1201"/>
              <a:ext cx="731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n!</a:t>
              </a:r>
            </a:p>
          </p:txBody>
        </p:sp>
        <p:sp>
          <p:nvSpPr>
            <p:cNvPr id="618503" name="Rectangle 7">
              <a:extLst>
                <a:ext uri="{FF2B5EF4-FFF2-40B4-BE49-F238E27FC236}">
                  <a16:creationId xmlns:a16="http://schemas.microsoft.com/office/drawing/2014/main" id="{F61BC46C-429C-4DF1-BF02-E965604E5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1368"/>
              <a:ext cx="1087" cy="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lnSpc>
                  <a:spcPct val="105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en-US" sz="4000" b="1" i="1" baseline="-25000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n</a:t>
              </a: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r>
                <a:rPr lang="en-US" altLang="en-US" sz="4000" b="1" i="1" baseline="-25000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lang="en-US" altLang="en-US" sz="4000" b="1" i="1" baseline="-25000">
                  <a:latin typeface="Times New Roman" panose="0202060305040502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  </a:t>
              </a:r>
              <a:r>
                <a:rPr lang="en-US" altLang="en-US" sz="4000" b="1" i="1">
                  <a:latin typeface="Calisto MT" panose="02040603050505030304" pitchFamily="18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=</a:t>
              </a:r>
            </a:p>
          </p:txBody>
        </p:sp>
      </p:grpSp>
      <p:sp>
        <p:nvSpPr>
          <p:cNvPr id="618504" name="Rectangle 8">
            <a:extLst>
              <a:ext uri="{FF2B5EF4-FFF2-40B4-BE49-F238E27FC236}">
                <a16:creationId xmlns:a16="http://schemas.microsoft.com/office/drawing/2014/main" id="{1286EDC1-CA5C-4A44-8C02-077AECC5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847725"/>
            <a:ext cx="7772400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Combinations Rule</a:t>
            </a:r>
          </a:p>
        </p:txBody>
      </p:sp>
      <p:sp>
        <p:nvSpPr>
          <p:cNvPr id="139273" name="Text Box 9">
            <a:extLst>
              <a:ext uri="{FF2B5EF4-FFF2-40B4-BE49-F238E27FC236}">
                <a16:creationId xmlns:a16="http://schemas.microsoft.com/office/drawing/2014/main" id="{DF36F57D-46A9-4EB4-81C5-83968B44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79925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If the preceding requirements are satisfied, the number of combinations of r items selected from n different items is</a:t>
            </a:r>
          </a:p>
        </p:txBody>
      </p:sp>
      <p:sp>
        <p:nvSpPr>
          <p:cNvPr id="618506" name="Text Box 10">
            <a:extLst>
              <a:ext uri="{FF2B5EF4-FFF2-40B4-BE49-F238E27FC236}">
                <a16:creationId xmlns:a16="http://schemas.microsoft.com/office/drawing/2014/main" id="{DFBFB627-2FD0-4DC3-9A15-CAE8D9A9F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60525"/>
            <a:ext cx="7924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spcBef>
                <a:spcPct val="50000"/>
              </a:spcBef>
            </a:pP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Requirements: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There are </a:t>
            </a:r>
            <a:r>
              <a:rPr lang="en-US" altLang="en-US" sz="28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different items available. 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select r of the n items (without replacement).</a:t>
            </a:r>
          </a:p>
          <a:p>
            <a:pPr algn="l" rtl="0">
              <a:spcBef>
                <a:spcPct val="50000"/>
              </a:spcBef>
              <a:buFontTx/>
              <a:buAutoNum type="arabicPeriod"/>
            </a:pP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 consider rearrangements of the same items to be the same. (The combination </a:t>
            </a:r>
            <a:r>
              <a:rPr lang="en-US" altLang="en-US" sz="24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 ABC is the same as CBA</a:t>
            </a:r>
            <a:r>
              <a:rPr lang="en-US" altLang="en-US" sz="2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.)</a:t>
            </a:r>
          </a:p>
        </p:txBody>
      </p:sp>
      <p:sp>
        <p:nvSpPr>
          <p:cNvPr id="12" name="Round Diagonal Corner Rectangle 11">
            <a:extLst>
              <a:ext uri="{FF2B5EF4-FFF2-40B4-BE49-F238E27FC236}">
                <a16:creationId xmlns:a16="http://schemas.microsoft.com/office/drawing/2014/main" id="{0DCB5EB2-4EFB-4973-9F6D-B293FEF39078}"/>
              </a:ext>
            </a:extLst>
          </p:cNvPr>
          <p:cNvSpPr/>
          <p:nvPr/>
        </p:nvSpPr>
        <p:spPr bwMode="auto">
          <a:xfrm>
            <a:off x="609600" y="1584325"/>
            <a:ext cx="7772400" cy="2667000"/>
          </a:xfrm>
          <a:prstGeom prst="round2Diag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b="1">
              <a:latin typeface="Garamond" panose="020204040303010108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18508" name="Rectangle 12">
            <a:extLst>
              <a:ext uri="{FF2B5EF4-FFF2-40B4-BE49-F238E27FC236}">
                <a16:creationId xmlns:a16="http://schemas.microsoft.com/office/drawing/2014/main" id="{D114FF5A-6140-41E7-B8F5-C8832A1EB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18509" name="Line 13">
            <a:extLst>
              <a:ext uri="{FF2B5EF4-FFF2-40B4-BE49-F238E27FC236}">
                <a16:creationId xmlns:a16="http://schemas.microsoft.com/office/drawing/2014/main" id="{97B1B85C-0AFD-4155-9E91-B5EC060C1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2071751" y="2285936"/>
            <a:ext cx="4929124" cy="785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00250" y="5572125"/>
            <a:ext cx="4929124" cy="795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8916" y="869346"/>
            <a:ext cx="2208098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Ex.1 How many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</a:pPr>
            <a:r>
              <a:rPr sz="2400" spc="-1" dirty="0">
                <a:latin typeface="Arial"/>
                <a:cs typeface="Arial"/>
              </a:rPr>
              <a:t>2 at a time?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2763" y="869346"/>
            <a:ext cx="186669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combinations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85157" y="869346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25009" y="869346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9517" y="869346"/>
            <a:ext cx="10367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9934" y="869346"/>
            <a:ext cx="5115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57238" y="869346"/>
            <a:ext cx="85049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there,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1346" y="869346"/>
            <a:ext cx="8163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taken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916" y="1966633"/>
            <a:ext cx="125473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40" y="3512851"/>
            <a:ext cx="679805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Ex.2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62786" y="3512851"/>
            <a:ext cx="44267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An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38858" y="3512851"/>
            <a:ext cx="1544828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advertising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7163" y="3512851"/>
            <a:ext cx="135890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executive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9413" y="3512851"/>
            <a:ext cx="73162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must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3521" y="3512851"/>
            <a:ext cx="1240332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0" dirty="0">
                <a:latin typeface="Arial"/>
                <a:cs typeface="Arial"/>
              </a:rPr>
              <a:t>select  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0261" y="3512851"/>
            <a:ext cx="1180287" cy="1061973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27940">
              <a:lnSpc>
                <a:spcPts val="2555"/>
              </a:lnSpc>
            </a:pPr>
            <a:r>
              <a:rPr sz="2400" spc="-6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  <a:p>
            <a:pPr marL="12700" marR="5236" indent="13716">
              <a:lnSpc>
                <a:spcPct val="100041"/>
              </a:lnSpc>
            </a:pPr>
            <a:r>
              <a:rPr sz="2400" spc="4" dirty="0">
                <a:latin typeface="Arial"/>
                <a:cs typeface="Arial"/>
              </a:rPr>
              <a:t>d</a:t>
            </a:r>
            <a:r>
              <a:rPr sz="2400" spc="0" dirty="0">
                <a:latin typeface="Arial"/>
                <a:cs typeface="Arial"/>
              </a:rPr>
              <a:t>i</a:t>
            </a:r>
            <a:r>
              <a:rPr sz="2400" spc="-50" dirty="0">
                <a:latin typeface="Arial"/>
                <a:cs typeface="Arial"/>
              </a:rPr>
              <a:t>f</a:t>
            </a:r>
            <a:r>
              <a:rPr sz="2400" spc="0" dirty="0">
                <a:latin typeface="Arial"/>
                <a:cs typeface="Arial"/>
              </a:rPr>
              <a:t>ferent c</a:t>
            </a:r>
            <a:r>
              <a:rPr sz="2400" spc="4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n</a:t>
            </a:r>
            <a:r>
              <a:rPr sz="2400" spc="3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878865"/>
            <a:ext cx="6766940" cy="10617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4" dirty="0">
                <a:latin typeface="Arial"/>
                <a:cs typeface="Arial"/>
              </a:rPr>
              <a:t>photographs for an advertising flier. If she has 10</a:t>
            </a:r>
            <a:endParaRPr sz="2400" dirty="0">
              <a:latin typeface="Arial"/>
              <a:cs typeface="Arial"/>
            </a:endParaRPr>
          </a:p>
          <a:p>
            <a:pPr marL="12700" marR="46994">
              <a:lnSpc>
                <a:spcPct val="100041"/>
              </a:lnSpc>
            </a:pPr>
            <a:r>
              <a:rPr sz="2400" spc="36" dirty="0">
                <a:latin typeface="Arial"/>
                <a:cs typeface="Arial"/>
              </a:rPr>
              <a:t>photographs that can be used, how many ways select 3 of them?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5341988"/>
            <a:ext cx="125504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71417" y="3084747"/>
            <a:ext cx="1976694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-1" dirty="0">
                <a:latin typeface="Calisto MT"/>
                <a:cs typeface="Calisto MT"/>
              </a:rPr>
              <a:t>Counting</a:t>
            </a:r>
            <a:endParaRPr sz="40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00251" y="4162425"/>
            <a:ext cx="6072124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1868" y="1583721"/>
            <a:ext cx="441477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1" dirty="0">
                <a:latin typeface="Arial"/>
                <a:cs typeface="Arial"/>
              </a:rPr>
              <a:t>Ex. In a club there are 7 women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7343" y="1583721"/>
            <a:ext cx="338241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" dirty="0">
                <a:latin typeface="Arial"/>
                <a:cs typeface="Arial"/>
              </a:rPr>
              <a:t>and 5 men. A committee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868" y="1949481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2492" y="194948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9296" y="1949481"/>
            <a:ext cx="10525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women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8646" y="1949481"/>
            <a:ext cx="5786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03778" y="194948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9058" y="1949481"/>
            <a:ext cx="6639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9915" y="1949481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5487" y="1949481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635" y="1949481"/>
            <a:ext cx="4094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3603" y="1949481"/>
            <a:ext cx="113756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chosen.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6773" y="1949481"/>
            <a:ext cx="67980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22489" y="1949481"/>
            <a:ext cx="81635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868" y="2315375"/>
            <a:ext cx="280708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" dirty="0">
                <a:latin typeface="Arial"/>
                <a:cs typeface="Arial"/>
              </a:rPr>
              <a:t>different possibilities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7617" y="2315375"/>
            <a:ext cx="51204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3398" y="2315375"/>
            <a:ext cx="93613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there?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3047142"/>
            <a:ext cx="125465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678D597-0800-4716-AB42-B1121A6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372B2D3-C167-489F-9508-AB5B3EBE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931C-6545-4E08-8BA1-796D86F93127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620546" name="Rectangle 8">
            <a:extLst>
              <a:ext uri="{FF2B5EF4-FFF2-40B4-BE49-F238E27FC236}">
                <a16:creationId xmlns:a16="http://schemas.microsoft.com/office/drawing/2014/main" id="{995AF23F-A7AB-4251-B173-F95A9BA8D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368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Comparison between Combinations Rule and Permutations Rule</a:t>
            </a:r>
          </a:p>
        </p:txBody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28390EC9-EDAF-4B8D-BD88-15762FF06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20548" name="Line 4">
            <a:extLst>
              <a:ext uri="{FF2B5EF4-FFF2-40B4-BE49-F238E27FC236}">
                <a16:creationId xmlns:a16="http://schemas.microsoft.com/office/drawing/2014/main" id="{CD60B600-7C38-427B-8658-7CE3960FB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CBFAACA-A026-4B0D-97ED-5A839AAA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63AA570-2F65-4752-A312-D1EB7D65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39BF4-AB6C-46E1-B8AA-EB1C1AFC2E57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562B8BC7-1D37-4A69-938B-C38CF786D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2767013"/>
            <a:ext cx="7972425" cy="3182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When different orderings of the same items are to be counted separately, we have a </a:t>
            </a:r>
            <a:r>
              <a:rPr lang="en-US" altLang="en-US" sz="3000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permutation</a:t>
            </a: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problem, </a:t>
            </a:r>
          </a:p>
          <a:p>
            <a:pPr algn="l">
              <a:lnSpc>
                <a:spcPct val="115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but when different orderings are not to be counted separately, we have a </a:t>
            </a:r>
            <a:r>
              <a:rPr lang="en-US" altLang="en-US" sz="3000" b="1" i="1" u="sng">
                <a:effectLst>
                  <a:outerShdw blurRad="38100" dist="38100" dir="2700000" algn="tl">
                    <a:srgbClr val="C0C0C0"/>
                  </a:outerShdw>
                </a:effectLst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combination</a:t>
            </a:r>
            <a:r>
              <a:rPr lang="en-US" altLang="en-US" sz="30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problem.</a:t>
            </a:r>
          </a:p>
        </p:txBody>
      </p:sp>
      <p:sp>
        <p:nvSpPr>
          <p:cNvPr id="622595" name="Rectangle 3">
            <a:extLst>
              <a:ext uri="{FF2B5EF4-FFF2-40B4-BE49-F238E27FC236}">
                <a16:creationId xmlns:a16="http://schemas.microsoft.com/office/drawing/2014/main" id="{43A7D3AC-80CC-4D49-8986-495E28CA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38238"/>
            <a:ext cx="7772400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Permutations versus Combinations</a:t>
            </a:r>
          </a:p>
        </p:txBody>
      </p:sp>
      <p:sp>
        <p:nvSpPr>
          <p:cNvPr id="622596" name="Rectangle 4">
            <a:extLst>
              <a:ext uri="{FF2B5EF4-FFF2-40B4-BE49-F238E27FC236}">
                <a16:creationId xmlns:a16="http://schemas.microsoft.com/office/drawing/2014/main" id="{295C9466-AA79-4113-B7AB-BC2A8794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22597" name="Line 5">
            <a:extLst>
              <a:ext uri="{FF2B5EF4-FFF2-40B4-BE49-F238E27FC236}">
                <a16:creationId xmlns:a16="http://schemas.microsoft.com/office/drawing/2014/main" id="{FC627215-3CEE-4AEC-952E-AE5E660F2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59ED377-D8B2-4E35-8760-442321E6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3D800-35A0-402E-A09B-81C88A9A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86A4-91AA-4D70-914E-79A0A1BF4DA1}" type="slidenum">
              <a:rPr lang="ar-SA" altLang="en-US"/>
              <a:pPr/>
              <a:t>33</a:t>
            </a:fld>
            <a:endParaRPr lang="en-US" altLang="en-US"/>
          </a:p>
        </p:txBody>
      </p:sp>
      <p:sp>
        <p:nvSpPr>
          <p:cNvPr id="624642" name="Rectangle 2">
            <a:extLst>
              <a:ext uri="{FF2B5EF4-FFF2-40B4-BE49-F238E27FC236}">
                <a16:creationId xmlns:a16="http://schemas.microsoft.com/office/drawing/2014/main" id="{C01C98D7-7845-477A-A1EA-EE975008B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52513"/>
            <a:ext cx="8229600" cy="700087"/>
          </a:xfrm>
        </p:spPr>
        <p:txBody>
          <a:bodyPr/>
          <a:lstStyle/>
          <a:p>
            <a:pPr algn="ctr"/>
            <a:r>
              <a:rPr lang="en-US" altLang="en-US" sz="300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24643" name="Rectangle 3">
            <a:extLst>
              <a:ext uri="{FF2B5EF4-FFF2-40B4-BE49-F238E27FC236}">
                <a16:creationId xmlns:a16="http://schemas.microsoft.com/office/drawing/2014/main" id="{E680988C-4F9E-48BD-8F07-07ADF0F6A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 algn="l" rtl="0">
              <a:buFont typeface="Wingdings" panose="05000000000000000000" pitchFamily="2" charset="2"/>
              <a:buNone/>
            </a:pPr>
            <a:endParaRPr lang="en-US" altLang="en-US" sz="4700" dirty="0"/>
          </a:p>
          <a:p>
            <a:pPr algn="l" rtl="0"/>
            <a:r>
              <a:rPr lang="en-US" altLang="en-US" dirty="0"/>
              <a:t>Elected Offices</a:t>
            </a:r>
            <a:r>
              <a:rPr lang="en-US" altLang="en-US" sz="2600" dirty="0"/>
              <a:t>…(From 9 members in the college, elect 3 persons committee to oversee buildings and grounds How many different 3 persons committee are possible)</a:t>
            </a:r>
          </a:p>
          <a:p>
            <a:pPr algn="l" rtl="0"/>
            <a:r>
              <a:rPr lang="en-US" altLang="en-US" dirty="0"/>
              <a:t>Elected Offices</a:t>
            </a:r>
            <a:r>
              <a:rPr lang="en-US" altLang="en-US" sz="2600" dirty="0"/>
              <a:t>…(From 9 members in the college, elect 3 persons, one is the chairperson, vice chairperson and secretary)</a:t>
            </a:r>
          </a:p>
          <a:p>
            <a:pPr algn="l" rtl="0">
              <a:buFont typeface="Wingdings" panose="05000000000000000000" pitchFamily="2" charset="2"/>
              <a:buNone/>
            </a:pPr>
            <a:endParaRPr lang="en-US" altLang="en-US" sz="2600" dirty="0"/>
          </a:p>
        </p:txBody>
      </p:sp>
      <p:sp>
        <p:nvSpPr>
          <p:cNvPr id="624644" name="Rectangle 4">
            <a:extLst>
              <a:ext uri="{FF2B5EF4-FFF2-40B4-BE49-F238E27FC236}">
                <a16:creationId xmlns:a16="http://schemas.microsoft.com/office/drawing/2014/main" id="{734426E4-B0AD-4F01-B14D-D67F2721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24645" name="Line 5">
            <a:extLst>
              <a:ext uri="{FF2B5EF4-FFF2-40B4-BE49-F238E27FC236}">
                <a16:creationId xmlns:a16="http://schemas.microsoft.com/office/drawing/2014/main" id="{15043570-6780-4AD3-A50B-081F823B7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EFAA279-CC7A-4662-BF6C-ACF93DBA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C65F75-1932-48F4-90A5-86179D25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A7A2-DEE7-400E-8D7F-37718DA3F2E4}" type="slidenum">
              <a:rPr lang="ar-SA" altLang="en-US"/>
              <a:pPr/>
              <a:t>34</a:t>
            </a:fld>
            <a:endParaRPr lang="en-US" altLang="en-US"/>
          </a:p>
        </p:txBody>
      </p:sp>
      <p:sp>
        <p:nvSpPr>
          <p:cNvPr id="626690" name="Rectangle 2">
            <a:extLst>
              <a:ext uri="{FF2B5EF4-FFF2-40B4-BE49-F238E27FC236}">
                <a16:creationId xmlns:a16="http://schemas.microsoft.com/office/drawing/2014/main" id="{A5C7B12D-F074-452B-81FE-35189B51CD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346200"/>
            <a:ext cx="7772400" cy="1143000"/>
          </a:xfrm>
          <a:noFill/>
        </p:spPr>
        <p:txBody>
          <a:bodyPr lIns="90488" tIns="44450" rIns="90488" bIns="44450" anchor="ctr"/>
          <a:lstStyle/>
          <a:p>
            <a:r>
              <a:rPr lang="en-US" altLang="en-US" sz="2600" b="0">
                <a:solidFill>
                  <a:schemeClr val="tx1"/>
                </a:solidFill>
                <a:latin typeface="Calisto MT" panose="02040603050505030304" pitchFamily="18" charset="0"/>
              </a:rPr>
              <a:t>Possible permutations of three letters from the collection of five letters</a:t>
            </a:r>
          </a:p>
        </p:txBody>
      </p:sp>
      <p:graphicFrame>
        <p:nvGraphicFramePr>
          <p:cNvPr id="626691" name="Object 2">
            <a:extLst>
              <a:ext uri="{FF2B5EF4-FFF2-40B4-BE49-F238E27FC236}">
                <a16:creationId xmlns:a16="http://schemas.microsoft.com/office/drawing/2014/main" id="{376E40E9-F95B-4605-9FC7-EA7768986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794000"/>
          <a:ext cx="8077200" cy="30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Worksheet" r:id="rId4" imgW="3152851" imgH="1152449" progId="Excel.Sheet.8">
                  <p:embed/>
                </p:oleObj>
              </mc:Choice>
              <mc:Fallback>
                <p:oleObj name="Worksheet" r:id="rId4" imgW="3152851" imgH="1152449" progId="Excel.Sheet.8">
                  <p:embed/>
                  <p:pic>
                    <p:nvPicPr>
                      <p:cNvPr id="626691" name="Object 2">
                        <a:extLst>
                          <a:ext uri="{FF2B5EF4-FFF2-40B4-BE49-F238E27FC236}">
                            <a16:creationId xmlns:a16="http://schemas.microsoft.com/office/drawing/2014/main" id="{376E40E9-F95B-4605-9FC7-EA77689865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94000"/>
                        <a:ext cx="8077200" cy="30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92" name="Rectangle 4">
            <a:extLst>
              <a:ext uri="{FF2B5EF4-FFF2-40B4-BE49-F238E27FC236}">
                <a16:creationId xmlns:a16="http://schemas.microsoft.com/office/drawing/2014/main" id="{BED10BF9-E6C4-49E6-A488-92A5E8E6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26693" name="Line 5">
            <a:extLst>
              <a:ext uri="{FF2B5EF4-FFF2-40B4-BE49-F238E27FC236}">
                <a16:creationId xmlns:a16="http://schemas.microsoft.com/office/drawing/2014/main" id="{9EB3E969-6C20-45BF-84FC-42BC5BBB1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A174825-F5A2-4DC9-9191-0E8D2C8A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Lecture 10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61D4C8D-6948-43D1-9C7E-4A5AF9E7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9E2D-6C2E-41E6-8C23-2DD6682E71D0}" type="slidenum">
              <a:rPr lang="ar-SA" altLang="en-US"/>
              <a:pPr/>
              <a:t>35</a:t>
            </a:fld>
            <a:endParaRPr lang="en-US" altLang="en-US"/>
          </a:p>
        </p:txBody>
      </p:sp>
      <p:sp>
        <p:nvSpPr>
          <p:cNvPr id="628738" name="Text Box 5">
            <a:extLst>
              <a:ext uri="{FF2B5EF4-FFF2-40B4-BE49-F238E27FC236}">
                <a16:creationId xmlns:a16="http://schemas.microsoft.com/office/drawing/2014/main" id="{78F5E84E-DB20-4C45-BC92-3A121DD8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3609975"/>
            <a:ext cx="7712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{a,b,c}  {a,b,d}  {a,b,e}  {a,c,d}  {a,c,e}  </a:t>
            </a:r>
          </a:p>
          <a:p>
            <a:pPr algn="ctr" rtl="0"/>
            <a:r>
              <a:rPr lang="en-US" altLang="en-US" sz="3200" b="1" i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{a,d,e}  {b,c,d}  {b,c,e}  {b,d,e}  {c,d,e}</a:t>
            </a:r>
          </a:p>
        </p:txBody>
      </p:sp>
      <p:sp>
        <p:nvSpPr>
          <p:cNvPr id="628739" name="Line 6">
            <a:extLst>
              <a:ext uri="{FF2B5EF4-FFF2-40B4-BE49-F238E27FC236}">
                <a16:creationId xmlns:a16="http://schemas.microsoft.com/office/drawing/2014/main" id="{69606744-0446-4F28-8948-8BB9D4ED2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581400"/>
            <a:ext cx="76962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8740" name="Line 7">
            <a:extLst>
              <a:ext uri="{FF2B5EF4-FFF2-40B4-BE49-F238E27FC236}">
                <a16:creationId xmlns:a16="http://schemas.microsoft.com/office/drawing/2014/main" id="{36D7FA2D-1545-474E-97F6-94BA0F95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4724400"/>
            <a:ext cx="7620000" cy="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DB18A1-AD42-4F0C-B77A-11A8757E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altLang="en-US" sz="3200" b="1">
                <a:latin typeface="Calisto MT" panose="0204060305050503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Possible Combinations of three letters from the collection of five letters</a:t>
            </a:r>
          </a:p>
        </p:txBody>
      </p:sp>
      <p:sp>
        <p:nvSpPr>
          <p:cNvPr id="628742" name="Rectangle 6">
            <a:extLst>
              <a:ext uri="{FF2B5EF4-FFF2-40B4-BE49-F238E27FC236}">
                <a16:creationId xmlns:a16="http://schemas.microsoft.com/office/drawing/2014/main" id="{32017D20-9D77-4EEC-9AC0-F12D448E5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438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rtl="1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tx1"/>
                </a:solidFill>
              </a:rPr>
              <a:t>Probabilistic and Statistical Techniques</a:t>
            </a:r>
          </a:p>
        </p:txBody>
      </p:sp>
      <p:sp>
        <p:nvSpPr>
          <p:cNvPr id="628743" name="Line 7">
            <a:extLst>
              <a:ext uri="{FF2B5EF4-FFF2-40B4-BE49-F238E27FC236}">
                <a16:creationId xmlns:a16="http://schemas.microsoft.com/office/drawing/2014/main" id="{AC11F239-9592-4F77-AEB2-6DAFBB1B3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2150"/>
            <a:ext cx="615632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46861" y="1473358"/>
            <a:ext cx="78044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80" dirty="0">
                <a:latin typeface="Arial"/>
                <a:cs typeface="Arial"/>
              </a:rPr>
              <a:t>Ex. In an experiment to test iron strengths, 3 different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1141" y="1897030"/>
            <a:ext cx="74869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ores,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7241" y="1897030"/>
            <a:ext cx="268386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64" dirty="0">
                <a:latin typeface="Arial"/>
                <a:cs typeface="Arial"/>
              </a:rPr>
              <a:t>4 different furnace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7398" y="1897030"/>
            <a:ext cx="262712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8" dirty="0">
                <a:latin typeface="Arial"/>
                <a:cs typeface="Arial"/>
              </a:rPr>
              <a:t>temperatures, 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1040" y="189703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8098" y="1897030"/>
            <a:ext cx="116504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141" y="2262924"/>
            <a:ext cx="7147334" cy="6962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55" dirty="0">
                <a:latin typeface="Arial"/>
                <a:cs typeface="Arial"/>
              </a:rPr>
              <a:t>cooling methods are to be considered. Altogether,</a:t>
            </a:r>
            <a:endParaRPr sz="2400" dirty="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many experimental configurations are possible?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3022" y="2262924"/>
            <a:ext cx="62930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7425" y="3436651"/>
            <a:ext cx="1456105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2" dirty="0">
                <a:latin typeface="Arial"/>
                <a:cs typeface="Arial"/>
              </a:rPr>
              <a:t>Solution </a:t>
            </a:r>
            <a:r>
              <a:rPr sz="2400" spc="-2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764" y="4441856"/>
            <a:ext cx="171216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The number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8151" y="4441856"/>
            <a:ext cx="44450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of experimental configurations is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63011" y="5173376"/>
            <a:ext cx="2041042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3 × 4 × 2 = 24.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797046" y="3823462"/>
            <a:ext cx="1377061" cy="1143"/>
          </a:xfrm>
          <a:custGeom>
            <a:avLst/>
            <a:gdLst/>
            <a:ahLst/>
            <a:cxnLst/>
            <a:rect l="l" t="t" r="r" b="b"/>
            <a:pathLst>
              <a:path w="1377061" h="1142">
                <a:moveTo>
                  <a:pt x="0" y="0"/>
                </a:moveTo>
                <a:lnTo>
                  <a:pt x="1377061" y="1143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69361" y="5966333"/>
            <a:ext cx="2688590" cy="2400"/>
          </a:xfrm>
          <a:custGeom>
            <a:avLst/>
            <a:gdLst/>
            <a:ahLst/>
            <a:cxnLst/>
            <a:rect l="l" t="t" r="r" b="b"/>
            <a:pathLst>
              <a:path w="2688590" h="2400">
                <a:moveTo>
                  <a:pt x="0" y="2400"/>
                </a:moveTo>
                <a:lnTo>
                  <a:pt x="268859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7593" y="931053"/>
            <a:ext cx="8026703" cy="889946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1286">
              <a:lnSpc>
                <a:spcPts val="2150"/>
              </a:lnSpc>
            </a:pPr>
            <a:r>
              <a:rPr sz="2000" b="1" spc="24" dirty="0">
                <a:latin typeface="Arial"/>
                <a:cs typeface="Arial"/>
              </a:rPr>
              <a:t>Ex</a:t>
            </a:r>
            <a:r>
              <a:rPr sz="2000" spc="24" dirty="0">
                <a:latin typeface="Arial"/>
                <a:cs typeface="Arial"/>
              </a:rPr>
              <a:t>. Twenty players compete in a tournament. In how many ways can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</a:pPr>
            <a:r>
              <a:rPr sz="2000" spc="-1" dirty="0">
                <a:latin typeface="Arial"/>
                <a:cs typeface="Arial"/>
              </a:rPr>
              <a:t>rankings be assigned to the top 5 competitors?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00"/>
              </a:spcBef>
            </a:pPr>
            <a:r>
              <a:rPr sz="2000" spc="66" dirty="0">
                <a:latin typeface="Arial"/>
                <a:cs typeface="Arial"/>
              </a:rPr>
              <a:t>In how many ways can the best 5 competitors be chosen ( without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593" y="1845834"/>
            <a:ext cx="143314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being in any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6275" y="1845834"/>
            <a:ext cx="88512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latin typeface="Arial"/>
                <a:cs typeface="Arial"/>
              </a:rPr>
              <a:t>order)?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7593" y="2455434"/>
            <a:ext cx="115086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Solution</a:t>
            </a:r>
            <a:r>
              <a:rPr sz="2000" spc="-1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117" y="3074686"/>
            <a:ext cx="143232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>
                <a:latin typeface="Arial"/>
                <a:cs typeface="Arial"/>
              </a:rPr>
              <a:t>The 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5815" y="3074686"/>
            <a:ext cx="1307102" cy="787001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of rankings</a:t>
            </a:r>
            <a:endParaRPr sz="2000">
              <a:latin typeface="Arial"/>
              <a:cs typeface="Arial"/>
            </a:endParaRPr>
          </a:p>
          <a:p>
            <a:pPr marL="737948" marR="38176">
              <a:lnSpc>
                <a:spcPts val="3285"/>
              </a:lnSpc>
              <a:spcBef>
                <a:spcPts val="821"/>
              </a:spcBef>
            </a:pPr>
            <a:r>
              <a:rPr sz="2800" b="1" i="1" dirty="0">
                <a:latin typeface="Calisto MT"/>
                <a:cs typeface="Calisto MT"/>
              </a:rPr>
              <a:t>P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5513" y="3074686"/>
            <a:ext cx="5378858" cy="63580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>
                <a:latin typeface="Arial"/>
                <a:cs typeface="Arial"/>
              </a:rPr>
              <a:t>that can be assigned to the top 5 competitors is</a:t>
            </a:r>
            <a:endParaRPr sz="2000">
              <a:latin typeface="Arial"/>
              <a:cs typeface="Arial"/>
            </a:endParaRPr>
          </a:p>
          <a:p>
            <a:pPr marL="1118112" marR="38176">
              <a:lnSpc>
                <a:spcPct val="97900"/>
              </a:lnSpc>
              <a:spcBef>
                <a:spcPts val="372"/>
              </a:spcBef>
            </a:pPr>
            <a:r>
              <a:rPr sz="2000" b="1" i="1" dirty="0">
                <a:latin typeface="Calisto MT"/>
                <a:cs typeface="Calisto MT"/>
              </a:rPr>
              <a:t>20!</a:t>
            </a:r>
            <a:endParaRPr sz="20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7654" y="3661423"/>
            <a:ext cx="315756" cy="38079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b="1" i="1" dirty="0">
                <a:latin typeface="Calisto MT"/>
                <a:cs typeface="Calisto MT"/>
              </a:rPr>
              <a:t>=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5629" y="3742534"/>
            <a:ext cx="573898" cy="203708"/>
          </a:xfrm>
          <a:prstGeom prst="rect">
            <a:avLst/>
          </a:prstGeom>
        </p:spPr>
        <p:txBody>
          <a:bodyPr wrap="square" lIns="0" tIns="9874" rIns="0" bIns="0" rtlCol="0">
            <a:noAutofit/>
          </a:bodyPr>
          <a:lstStyle/>
          <a:p>
            <a:pPr marL="12700">
              <a:lnSpc>
                <a:spcPts val="1555"/>
              </a:lnSpc>
            </a:pPr>
            <a:r>
              <a:rPr sz="1400" b="1" i="1" spc="-4" dirty="0">
                <a:latin typeface="Calisto MT"/>
                <a:cs typeface="Calisto MT"/>
              </a:rPr>
              <a:t>2</a:t>
            </a:r>
            <a:r>
              <a:rPr sz="1400" b="1" i="1" spc="0" dirty="0">
                <a:latin typeface="Calisto MT"/>
                <a:cs typeface="Calisto MT"/>
              </a:rPr>
              <a:t>0    </a:t>
            </a:r>
            <a:r>
              <a:rPr sz="1400" b="1" i="1" spc="333" dirty="0">
                <a:latin typeface="Calisto MT"/>
                <a:cs typeface="Calisto MT"/>
              </a:rPr>
              <a:t> </a:t>
            </a:r>
            <a:r>
              <a:rPr sz="1400" b="1" i="1" spc="0" dirty="0">
                <a:latin typeface="Calisto MT"/>
                <a:cs typeface="Calisto MT"/>
              </a:rPr>
              <a:t>5</a:t>
            </a:r>
            <a:endParaRPr sz="1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1821" y="3868306"/>
            <a:ext cx="1218977" cy="38079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b="1" i="1" spc="-6" dirty="0">
                <a:latin typeface="Calisto MT"/>
                <a:cs typeface="Calisto MT"/>
              </a:rPr>
              <a:t>(20 - 5)!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9117" y="4599067"/>
            <a:ext cx="433056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latin typeface="Arial"/>
                <a:cs typeface="Arial"/>
              </a:rPr>
              <a:t>= 20 × 19 × 18 × 17 × 16 = 1,860,480.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117" y="4903867"/>
            <a:ext cx="236101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latin typeface="Arial"/>
                <a:cs typeface="Arial"/>
              </a:rPr>
              <a:t>The number of ways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5023" y="4903867"/>
            <a:ext cx="26158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3784" y="4903867"/>
            <a:ext cx="714862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which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787" y="4903867"/>
            <a:ext cx="117923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the best 5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8250" y="4903867"/>
            <a:ext cx="3348765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>
                <a:latin typeface="Arial"/>
                <a:cs typeface="Arial"/>
              </a:rPr>
              <a:t>competitors can be chosen 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3500" y="5452642"/>
            <a:ext cx="1115620" cy="927912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77546" marR="53263">
              <a:lnSpc>
                <a:spcPts val="3000"/>
              </a:lnSpc>
            </a:pPr>
            <a:r>
              <a:rPr sz="2800" b="1" i="1" spc="-1" dirty="0">
                <a:latin typeface="Calisto MT"/>
                <a:cs typeface="Calisto MT"/>
              </a:rPr>
              <a:t>20!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3285"/>
              </a:lnSpc>
              <a:spcBef>
                <a:spcPts val="1035"/>
              </a:spcBef>
            </a:pPr>
            <a:r>
              <a:rPr sz="2800" b="1" i="1" spc="0" dirty="0">
                <a:latin typeface="Calisto MT"/>
                <a:cs typeface="Calisto MT"/>
              </a:rPr>
              <a:t>- 5 )! 5!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4129" y="5796761"/>
            <a:ext cx="666270" cy="442388"/>
          </a:xfrm>
          <a:prstGeom prst="rect">
            <a:avLst/>
          </a:prstGeom>
        </p:spPr>
        <p:txBody>
          <a:bodyPr wrap="square" lIns="0" tIns="21907" rIns="0" bIns="0" rtlCol="0">
            <a:noAutofit/>
          </a:bodyPr>
          <a:lstStyle/>
          <a:p>
            <a:pPr marL="12700">
              <a:lnSpc>
                <a:spcPts val="3450"/>
              </a:lnSpc>
            </a:pPr>
            <a:r>
              <a:rPr sz="2775" b="1" i="1" spc="5" baseline="-7668" dirty="0">
                <a:latin typeface="Calisto MT"/>
                <a:cs typeface="Calisto MT"/>
              </a:rPr>
              <a:t>20</a:t>
            </a:r>
            <a:r>
              <a:rPr sz="4200" b="1" i="1" spc="5" baseline="9120" dirty="0">
                <a:latin typeface="Calisto MT"/>
                <a:cs typeface="Calisto MT"/>
              </a:rPr>
              <a:t>C</a:t>
            </a:r>
            <a:r>
              <a:rPr sz="2775" b="1" i="1" spc="5" baseline="-7668" dirty="0">
                <a:latin typeface="Calisto MT"/>
                <a:cs typeface="Calisto MT"/>
              </a:rPr>
              <a:t>5</a:t>
            </a:r>
            <a:endParaRPr sz="185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9073" y="5796761"/>
            <a:ext cx="315507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dirty="0">
                <a:latin typeface="Calisto MT"/>
                <a:cs typeface="Calisto MT"/>
              </a:rPr>
              <a:t>=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5446" y="5818546"/>
            <a:ext cx="103999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= 15504</a:t>
            </a:r>
            <a:r>
              <a:rPr sz="1400" spc="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8510" y="6000063"/>
            <a:ext cx="545174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1" dirty="0">
                <a:latin typeface="Calisto MT"/>
                <a:cs typeface="Calisto MT"/>
              </a:rPr>
              <a:t>(20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762101" y="1512227"/>
            <a:ext cx="1135941" cy="6962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0" dirty="0">
                <a:latin typeface="Arial"/>
                <a:cs typeface="Arial"/>
              </a:rPr>
              <a:t>Ex. 1 In</a:t>
            </a:r>
            <a:endParaRPr sz="2400">
              <a:latin typeface="Arial"/>
              <a:cs typeface="Arial"/>
            </a:endParaRPr>
          </a:p>
          <a:p>
            <a:pPr marL="23367" marR="45765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a line ?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26463" y="1512227"/>
            <a:ext cx="63072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88133" y="1512227"/>
            <a:ext cx="81714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35477" y="1512227"/>
            <a:ext cx="76497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1005" y="1512227"/>
            <a:ext cx="562994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24222" y="1512227"/>
            <a:ext cx="44491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six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9710" y="1512227"/>
            <a:ext cx="98739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17742" y="1512227"/>
            <a:ext cx="376270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24904" y="1512227"/>
            <a:ext cx="30718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3232" y="1512227"/>
            <a:ext cx="4440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7196" y="1512227"/>
            <a:ext cx="80097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seats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776" y="1512227"/>
            <a:ext cx="30718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053" y="2685954"/>
            <a:ext cx="1170533" cy="73437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292"/>
              </a:spcBef>
            </a:pPr>
            <a:r>
              <a:rPr sz="2400" spc="-2" dirty="0">
                <a:latin typeface="Arial"/>
                <a:cs typeface="Arial"/>
              </a:rPr>
              <a:t>6!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46275" y="2685954"/>
            <a:ext cx="1558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101" y="3897788"/>
            <a:ext cx="17362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52" dirty="0">
                <a:latin typeface="Arial"/>
                <a:cs typeface="Arial"/>
              </a:rPr>
              <a:t>Ex.2 In how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9779" y="3897788"/>
            <a:ext cx="8163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8713" y="3897788"/>
            <a:ext cx="7645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ways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5577" y="3897788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50130" y="3897788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7246" y="3897788"/>
            <a:ext cx="4441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six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2546" y="3897788"/>
            <a:ext cx="98765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people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3692" y="3897788"/>
            <a:ext cx="37592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sit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935" y="3897788"/>
            <a:ext cx="101996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around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4832" y="3897788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769" y="4263548"/>
            <a:ext cx="257843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dinner table eating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66897" y="4263548"/>
            <a:ext cx="10376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pizza 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53" y="5071522"/>
            <a:ext cx="1254683" cy="73411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292"/>
              </a:spcBef>
            </a:pPr>
            <a:r>
              <a:rPr sz="2400" spc="-2" dirty="0">
                <a:latin typeface="Arial"/>
                <a:cs typeface="Arial"/>
              </a:rPr>
              <a:t>5! ways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331976" y="4345051"/>
            <a:ext cx="1655699" cy="1511236"/>
          </a:xfrm>
          <a:custGeom>
            <a:avLst/>
            <a:gdLst/>
            <a:ahLst/>
            <a:cxnLst/>
            <a:rect l="l" t="t" r="r" b="b"/>
            <a:pathLst>
              <a:path w="1655699" h="1511236">
                <a:moveTo>
                  <a:pt x="0" y="755650"/>
                </a:moveTo>
                <a:lnTo>
                  <a:pt x="2743" y="693659"/>
                </a:lnTo>
                <a:lnTo>
                  <a:pt x="10833" y="633051"/>
                </a:lnTo>
                <a:lnTo>
                  <a:pt x="24056" y="574021"/>
                </a:lnTo>
                <a:lnTo>
                  <a:pt x="42198" y="516761"/>
                </a:lnTo>
                <a:lnTo>
                  <a:pt x="65047" y="461468"/>
                </a:lnTo>
                <a:lnTo>
                  <a:pt x="92390" y="408334"/>
                </a:lnTo>
                <a:lnTo>
                  <a:pt x="124015" y="357554"/>
                </a:lnTo>
                <a:lnTo>
                  <a:pt x="159707" y="309323"/>
                </a:lnTo>
                <a:lnTo>
                  <a:pt x="199254" y="263834"/>
                </a:lnTo>
                <a:lnTo>
                  <a:pt x="242442" y="221281"/>
                </a:lnTo>
                <a:lnTo>
                  <a:pt x="289060" y="181860"/>
                </a:lnTo>
                <a:lnTo>
                  <a:pt x="338894" y="145763"/>
                </a:lnTo>
                <a:lnTo>
                  <a:pt x="391731" y="113186"/>
                </a:lnTo>
                <a:lnTo>
                  <a:pt x="447359" y="84322"/>
                </a:lnTo>
                <a:lnTo>
                  <a:pt x="505563" y="59366"/>
                </a:lnTo>
                <a:lnTo>
                  <a:pt x="566131" y="38512"/>
                </a:lnTo>
                <a:lnTo>
                  <a:pt x="628850" y="21954"/>
                </a:lnTo>
                <a:lnTo>
                  <a:pt x="693508" y="9887"/>
                </a:lnTo>
                <a:lnTo>
                  <a:pt x="759891" y="2504"/>
                </a:lnTo>
                <a:lnTo>
                  <a:pt x="827786" y="0"/>
                </a:lnTo>
                <a:lnTo>
                  <a:pt x="895681" y="2504"/>
                </a:lnTo>
                <a:lnTo>
                  <a:pt x="962067" y="9887"/>
                </a:lnTo>
                <a:lnTo>
                  <a:pt x="1026728" y="21954"/>
                </a:lnTo>
                <a:lnTo>
                  <a:pt x="1089453" y="38512"/>
                </a:lnTo>
                <a:lnTo>
                  <a:pt x="1150028" y="59366"/>
                </a:lnTo>
                <a:lnTo>
                  <a:pt x="1208240" y="84322"/>
                </a:lnTo>
                <a:lnTo>
                  <a:pt x="1263875" y="113186"/>
                </a:lnTo>
                <a:lnTo>
                  <a:pt x="1316721" y="145763"/>
                </a:lnTo>
                <a:lnTo>
                  <a:pt x="1366565" y="181860"/>
                </a:lnTo>
                <a:lnTo>
                  <a:pt x="1413192" y="221281"/>
                </a:lnTo>
                <a:lnTo>
                  <a:pt x="1456390" y="263834"/>
                </a:lnTo>
                <a:lnTo>
                  <a:pt x="1495947" y="309323"/>
                </a:lnTo>
                <a:lnTo>
                  <a:pt x="1531648" y="357554"/>
                </a:lnTo>
                <a:lnTo>
                  <a:pt x="1563280" y="408334"/>
                </a:lnTo>
                <a:lnTo>
                  <a:pt x="1590631" y="461468"/>
                </a:lnTo>
                <a:lnTo>
                  <a:pt x="1613487" y="516761"/>
                </a:lnTo>
                <a:lnTo>
                  <a:pt x="1631635" y="574021"/>
                </a:lnTo>
                <a:lnTo>
                  <a:pt x="1644861" y="633051"/>
                </a:lnTo>
                <a:lnTo>
                  <a:pt x="1652954" y="693659"/>
                </a:lnTo>
                <a:lnTo>
                  <a:pt x="1655699" y="755650"/>
                </a:lnTo>
                <a:lnTo>
                  <a:pt x="1652954" y="817622"/>
                </a:lnTo>
                <a:lnTo>
                  <a:pt x="1644861" y="878215"/>
                </a:lnTo>
                <a:lnTo>
                  <a:pt x="1631635" y="937233"/>
                </a:lnTo>
                <a:lnTo>
                  <a:pt x="1613487" y="994482"/>
                </a:lnTo>
                <a:lnTo>
                  <a:pt x="1590631" y="1049768"/>
                </a:lnTo>
                <a:lnTo>
                  <a:pt x="1563280" y="1102895"/>
                </a:lnTo>
                <a:lnTo>
                  <a:pt x="1531648" y="1153670"/>
                </a:lnTo>
                <a:lnTo>
                  <a:pt x="1495947" y="1201899"/>
                </a:lnTo>
                <a:lnTo>
                  <a:pt x="1456390" y="1247387"/>
                </a:lnTo>
                <a:lnTo>
                  <a:pt x="1413192" y="1289939"/>
                </a:lnTo>
                <a:lnTo>
                  <a:pt x="1366565" y="1329361"/>
                </a:lnTo>
                <a:lnTo>
                  <a:pt x="1316721" y="1365458"/>
                </a:lnTo>
                <a:lnTo>
                  <a:pt x="1263875" y="1398037"/>
                </a:lnTo>
                <a:lnTo>
                  <a:pt x="1208240" y="1426903"/>
                </a:lnTo>
                <a:lnTo>
                  <a:pt x="1150028" y="1451862"/>
                </a:lnTo>
                <a:lnTo>
                  <a:pt x="1089453" y="1472718"/>
                </a:lnTo>
                <a:lnTo>
                  <a:pt x="1026728" y="1489278"/>
                </a:lnTo>
                <a:lnTo>
                  <a:pt x="962067" y="1501347"/>
                </a:lnTo>
                <a:lnTo>
                  <a:pt x="895681" y="1508731"/>
                </a:lnTo>
                <a:lnTo>
                  <a:pt x="827786" y="1511236"/>
                </a:lnTo>
                <a:lnTo>
                  <a:pt x="759891" y="1508731"/>
                </a:lnTo>
                <a:lnTo>
                  <a:pt x="693508" y="1501347"/>
                </a:lnTo>
                <a:lnTo>
                  <a:pt x="628850" y="1489278"/>
                </a:lnTo>
                <a:lnTo>
                  <a:pt x="566131" y="1472718"/>
                </a:lnTo>
                <a:lnTo>
                  <a:pt x="505563" y="1451862"/>
                </a:lnTo>
                <a:lnTo>
                  <a:pt x="447359" y="1426903"/>
                </a:lnTo>
                <a:lnTo>
                  <a:pt x="391731" y="1398037"/>
                </a:lnTo>
                <a:lnTo>
                  <a:pt x="338894" y="1365458"/>
                </a:lnTo>
                <a:lnTo>
                  <a:pt x="289060" y="1329361"/>
                </a:lnTo>
                <a:lnTo>
                  <a:pt x="242442" y="1289939"/>
                </a:lnTo>
                <a:lnTo>
                  <a:pt x="199254" y="1247387"/>
                </a:lnTo>
                <a:lnTo>
                  <a:pt x="159707" y="1201899"/>
                </a:lnTo>
                <a:lnTo>
                  <a:pt x="124015" y="1153670"/>
                </a:lnTo>
                <a:lnTo>
                  <a:pt x="92390" y="1102895"/>
                </a:lnTo>
                <a:lnTo>
                  <a:pt x="65047" y="1049768"/>
                </a:lnTo>
                <a:lnTo>
                  <a:pt x="42198" y="994482"/>
                </a:lnTo>
                <a:lnTo>
                  <a:pt x="24056" y="937233"/>
                </a:lnTo>
                <a:lnTo>
                  <a:pt x="10833" y="878215"/>
                </a:lnTo>
                <a:lnTo>
                  <a:pt x="2743" y="817622"/>
                </a:lnTo>
                <a:lnTo>
                  <a:pt x="0" y="75565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35150" y="3768725"/>
            <a:ext cx="647700" cy="576326"/>
          </a:xfrm>
          <a:custGeom>
            <a:avLst/>
            <a:gdLst/>
            <a:ahLst/>
            <a:cxnLst/>
            <a:rect l="l" t="t" r="r" b="b"/>
            <a:pathLst>
              <a:path w="647700" h="576326">
                <a:moveTo>
                  <a:pt x="0" y="288163"/>
                </a:moveTo>
                <a:lnTo>
                  <a:pt x="1073" y="264531"/>
                </a:lnTo>
                <a:lnTo>
                  <a:pt x="4239" y="241425"/>
                </a:lnTo>
                <a:lnTo>
                  <a:pt x="9414" y="218919"/>
                </a:lnTo>
                <a:lnTo>
                  <a:pt x="16514" y="197087"/>
                </a:lnTo>
                <a:lnTo>
                  <a:pt x="25455" y="176004"/>
                </a:lnTo>
                <a:lnTo>
                  <a:pt x="36155" y="155743"/>
                </a:lnTo>
                <a:lnTo>
                  <a:pt x="48530" y="136378"/>
                </a:lnTo>
                <a:lnTo>
                  <a:pt x="62496" y="117985"/>
                </a:lnTo>
                <a:lnTo>
                  <a:pt x="77970" y="100636"/>
                </a:lnTo>
                <a:lnTo>
                  <a:pt x="94868" y="84407"/>
                </a:lnTo>
                <a:lnTo>
                  <a:pt x="113108" y="69371"/>
                </a:lnTo>
                <a:lnTo>
                  <a:pt x="132606" y="55603"/>
                </a:lnTo>
                <a:lnTo>
                  <a:pt x="153278" y="43177"/>
                </a:lnTo>
                <a:lnTo>
                  <a:pt x="175040" y="32167"/>
                </a:lnTo>
                <a:lnTo>
                  <a:pt x="197810" y="22647"/>
                </a:lnTo>
                <a:lnTo>
                  <a:pt x="221504" y="14692"/>
                </a:lnTo>
                <a:lnTo>
                  <a:pt x="246038" y="8375"/>
                </a:lnTo>
                <a:lnTo>
                  <a:pt x="271329" y="3772"/>
                </a:lnTo>
                <a:lnTo>
                  <a:pt x="297294" y="955"/>
                </a:lnTo>
                <a:lnTo>
                  <a:pt x="323850" y="0"/>
                </a:lnTo>
                <a:lnTo>
                  <a:pt x="350405" y="955"/>
                </a:lnTo>
                <a:lnTo>
                  <a:pt x="376370" y="3772"/>
                </a:lnTo>
                <a:lnTo>
                  <a:pt x="401661" y="8375"/>
                </a:lnTo>
                <a:lnTo>
                  <a:pt x="426195" y="14692"/>
                </a:lnTo>
                <a:lnTo>
                  <a:pt x="449889" y="22647"/>
                </a:lnTo>
                <a:lnTo>
                  <a:pt x="472659" y="32167"/>
                </a:lnTo>
                <a:lnTo>
                  <a:pt x="494421" y="43177"/>
                </a:lnTo>
                <a:lnTo>
                  <a:pt x="515093" y="55603"/>
                </a:lnTo>
                <a:lnTo>
                  <a:pt x="534591" y="69371"/>
                </a:lnTo>
                <a:lnTo>
                  <a:pt x="552830" y="84407"/>
                </a:lnTo>
                <a:lnTo>
                  <a:pt x="569729" y="100636"/>
                </a:lnTo>
                <a:lnTo>
                  <a:pt x="585203" y="117985"/>
                </a:lnTo>
                <a:lnTo>
                  <a:pt x="599169" y="136378"/>
                </a:lnTo>
                <a:lnTo>
                  <a:pt x="611544" y="155743"/>
                </a:lnTo>
                <a:lnTo>
                  <a:pt x="622244" y="176004"/>
                </a:lnTo>
                <a:lnTo>
                  <a:pt x="631185" y="197087"/>
                </a:lnTo>
                <a:lnTo>
                  <a:pt x="638285" y="218919"/>
                </a:lnTo>
                <a:lnTo>
                  <a:pt x="643460" y="241425"/>
                </a:lnTo>
                <a:lnTo>
                  <a:pt x="646626" y="264531"/>
                </a:lnTo>
                <a:lnTo>
                  <a:pt x="647700" y="288163"/>
                </a:lnTo>
                <a:lnTo>
                  <a:pt x="646626" y="311794"/>
                </a:lnTo>
                <a:lnTo>
                  <a:pt x="643460" y="334900"/>
                </a:lnTo>
                <a:lnTo>
                  <a:pt x="638285" y="357406"/>
                </a:lnTo>
                <a:lnTo>
                  <a:pt x="631185" y="379238"/>
                </a:lnTo>
                <a:lnTo>
                  <a:pt x="622244" y="400321"/>
                </a:lnTo>
                <a:lnTo>
                  <a:pt x="611544" y="420582"/>
                </a:lnTo>
                <a:lnTo>
                  <a:pt x="599169" y="439947"/>
                </a:lnTo>
                <a:lnTo>
                  <a:pt x="585203" y="458340"/>
                </a:lnTo>
                <a:lnTo>
                  <a:pt x="569729" y="475689"/>
                </a:lnTo>
                <a:lnTo>
                  <a:pt x="552830" y="491918"/>
                </a:lnTo>
                <a:lnTo>
                  <a:pt x="534591" y="506954"/>
                </a:lnTo>
                <a:lnTo>
                  <a:pt x="515093" y="520722"/>
                </a:lnTo>
                <a:lnTo>
                  <a:pt x="494421" y="533148"/>
                </a:lnTo>
                <a:lnTo>
                  <a:pt x="472659" y="544158"/>
                </a:lnTo>
                <a:lnTo>
                  <a:pt x="449889" y="553678"/>
                </a:lnTo>
                <a:lnTo>
                  <a:pt x="426195" y="561633"/>
                </a:lnTo>
                <a:lnTo>
                  <a:pt x="401661" y="567950"/>
                </a:lnTo>
                <a:lnTo>
                  <a:pt x="376370" y="572553"/>
                </a:lnTo>
                <a:lnTo>
                  <a:pt x="350405" y="575370"/>
                </a:lnTo>
                <a:lnTo>
                  <a:pt x="323850" y="576326"/>
                </a:lnTo>
                <a:lnTo>
                  <a:pt x="297294" y="575370"/>
                </a:lnTo>
                <a:lnTo>
                  <a:pt x="271329" y="572553"/>
                </a:lnTo>
                <a:lnTo>
                  <a:pt x="246038" y="567950"/>
                </a:lnTo>
                <a:lnTo>
                  <a:pt x="221504" y="561633"/>
                </a:lnTo>
                <a:lnTo>
                  <a:pt x="197810" y="553678"/>
                </a:lnTo>
                <a:lnTo>
                  <a:pt x="175040" y="544158"/>
                </a:lnTo>
                <a:lnTo>
                  <a:pt x="153278" y="533148"/>
                </a:lnTo>
                <a:lnTo>
                  <a:pt x="132606" y="520722"/>
                </a:lnTo>
                <a:lnTo>
                  <a:pt x="113108" y="506954"/>
                </a:lnTo>
                <a:lnTo>
                  <a:pt x="94868" y="491918"/>
                </a:lnTo>
                <a:lnTo>
                  <a:pt x="77970" y="475689"/>
                </a:lnTo>
                <a:lnTo>
                  <a:pt x="62496" y="458340"/>
                </a:lnTo>
                <a:lnTo>
                  <a:pt x="48530" y="439947"/>
                </a:lnTo>
                <a:lnTo>
                  <a:pt x="36155" y="420582"/>
                </a:lnTo>
                <a:lnTo>
                  <a:pt x="25455" y="400321"/>
                </a:lnTo>
                <a:lnTo>
                  <a:pt x="16514" y="379238"/>
                </a:lnTo>
                <a:lnTo>
                  <a:pt x="9414" y="357406"/>
                </a:lnTo>
                <a:lnTo>
                  <a:pt x="4239" y="334900"/>
                </a:lnTo>
                <a:lnTo>
                  <a:pt x="1073" y="311794"/>
                </a:lnTo>
                <a:lnTo>
                  <a:pt x="0" y="288163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16301" y="5208651"/>
            <a:ext cx="647700" cy="577786"/>
          </a:xfrm>
          <a:custGeom>
            <a:avLst/>
            <a:gdLst/>
            <a:ahLst/>
            <a:cxnLst/>
            <a:rect l="l" t="t" r="r" b="b"/>
            <a:pathLst>
              <a:path w="647700" h="577786">
                <a:moveTo>
                  <a:pt x="0" y="288925"/>
                </a:moveTo>
                <a:lnTo>
                  <a:pt x="1072" y="265218"/>
                </a:lnTo>
                <a:lnTo>
                  <a:pt x="4236" y="242039"/>
                </a:lnTo>
                <a:lnTo>
                  <a:pt x="9407" y="219462"/>
                </a:lnTo>
                <a:lnTo>
                  <a:pt x="16501" y="197563"/>
                </a:lnTo>
                <a:lnTo>
                  <a:pt x="25437" y="176414"/>
                </a:lnTo>
                <a:lnTo>
                  <a:pt x="36131" y="156092"/>
                </a:lnTo>
                <a:lnTo>
                  <a:pt x="48499" y="136670"/>
                </a:lnTo>
                <a:lnTo>
                  <a:pt x="62459" y="118222"/>
                </a:lnTo>
                <a:lnTo>
                  <a:pt x="77927" y="100824"/>
                </a:lnTo>
                <a:lnTo>
                  <a:pt x="94821" y="84550"/>
                </a:lnTo>
                <a:lnTo>
                  <a:pt x="113056" y="69474"/>
                </a:lnTo>
                <a:lnTo>
                  <a:pt x="132551" y="55670"/>
                </a:lnTo>
                <a:lnTo>
                  <a:pt x="153221" y="43214"/>
                </a:lnTo>
                <a:lnTo>
                  <a:pt x="174984" y="32180"/>
                </a:lnTo>
                <a:lnTo>
                  <a:pt x="197756" y="22641"/>
                </a:lnTo>
                <a:lnTo>
                  <a:pt x="221455" y="14674"/>
                </a:lnTo>
                <a:lnTo>
                  <a:pt x="245997" y="8351"/>
                </a:lnTo>
                <a:lnTo>
                  <a:pt x="271299" y="3748"/>
                </a:lnTo>
                <a:lnTo>
                  <a:pt x="297277" y="940"/>
                </a:lnTo>
                <a:lnTo>
                  <a:pt x="323850" y="0"/>
                </a:lnTo>
                <a:lnTo>
                  <a:pt x="350405" y="957"/>
                </a:lnTo>
                <a:lnTo>
                  <a:pt x="376370" y="3779"/>
                </a:lnTo>
                <a:lnTo>
                  <a:pt x="401661" y="8392"/>
                </a:lnTo>
                <a:lnTo>
                  <a:pt x="426195" y="14722"/>
                </a:lnTo>
                <a:lnTo>
                  <a:pt x="449889" y="22695"/>
                </a:lnTo>
                <a:lnTo>
                  <a:pt x="472659" y="32236"/>
                </a:lnTo>
                <a:lnTo>
                  <a:pt x="494421" y="43270"/>
                </a:lnTo>
                <a:lnTo>
                  <a:pt x="515093" y="55725"/>
                </a:lnTo>
                <a:lnTo>
                  <a:pt x="534591" y="69525"/>
                </a:lnTo>
                <a:lnTo>
                  <a:pt x="552830" y="84597"/>
                </a:lnTo>
                <a:lnTo>
                  <a:pt x="569729" y="100867"/>
                </a:lnTo>
                <a:lnTo>
                  <a:pt x="585203" y="118259"/>
                </a:lnTo>
                <a:lnTo>
                  <a:pt x="599169" y="136700"/>
                </a:lnTo>
                <a:lnTo>
                  <a:pt x="611544" y="156116"/>
                </a:lnTo>
                <a:lnTo>
                  <a:pt x="622244" y="176432"/>
                </a:lnTo>
                <a:lnTo>
                  <a:pt x="631185" y="197575"/>
                </a:lnTo>
                <a:lnTo>
                  <a:pt x="638285" y="219470"/>
                </a:lnTo>
                <a:lnTo>
                  <a:pt x="643460" y="242042"/>
                </a:lnTo>
                <a:lnTo>
                  <a:pt x="646626" y="265219"/>
                </a:lnTo>
                <a:lnTo>
                  <a:pt x="647700" y="288925"/>
                </a:lnTo>
                <a:lnTo>
                  <a:pt x="646626" y="312613"/>
                </a:lnTo>
                <a:lnTo>
                  <a:pt x="643460" y="335774"/>
                </a:lnTo>
                <a:lnTo>
                  <a:pt x="638285" y="358334"/>
                </a:lnTo>
                <a:lnTo>
                  <a:pt x="631185" y="380219"/>
                </a:lnTo>
                <a:lnTo>
                  <a:pt x="622244" y="401353"/>
                </a:lnTo>
                <a:lnTo>
                  <a:pt x="611544" y="421663"/>
                </a:lnTo>
                <a:lnTo>
                  <a:pt x="599169" y="441075"/>
                </a:lnTo>
                <a:lnTo>
                  <a:pt x="585203" y="459513"/>
                </a:lnTo>
                <a:lnTo>
                  <a:pt x="569729" y="476904"/>
                </a:lnTo>
                <a:lnTo>
                  <a:pt x="552830" y="493172"/>
                </a:lnTo>
                <a:lnTo>
                  <a:pt x="534591" y="508245"/>
                </a:lnTo>
                <a:lnTo>
                  <a:pt x="515093" y="522046"/>
                </a:lnTo>
                <a:lnTo>
                  <a:pt x="494421" y="534503"/>
                </a:lnTo>
                <a:lnTo>
                  <a:pt x="472659" y="545540"/>
                </a:lnTo>
                <a:lnTo>
                  <a:pt x="449889" y="555083"/>
                </a:lnTo>
                <a:lnTo>
                  <a:pt x="426195" y="563058"/>
                </a:lnTo>
                <a:lnTo>
                  <a:pt x="401661" y="569390"/>
                </a:lnTo>
                <a:lnTo>
                  <a:pt x="376370" y="574005"/>
                </a:lnTo>
                <a:lnTo>
                  <a:pt x="350405" y="576828"/>
                </a:lnTo>
                <a:lnTo>
                  <a:pt x="323850" y="577786"/>
                </a:lnTo>
                <a:lnTo>
                  <a:pt x="297277" y="576828"/>
                </a:lnTo>
                <a:lnTo>
                  <a:pt x="271299" y="574005"/>
                </a:lnTo>
                <a:lnTo>
                  <a:pt x="245997" y="569390"/>
                </a:lnTo>
                <a:lnTo>
                  <a:pt x="221455" y="563058"/>
                </a:lnTo>
                <a:lnTo>
                  <a:pt x="197756" y="555083"/>
                </a:lnTo>
                <a:lnTo>
                  <a:pt x="174984" y="545540"/>
                </a:lnTo>
                <a:lnTo>
                  <a:pt x="153221" y="534503"/>
                </a:lnTo>
                <a:lnTo>
                  <a:pt x="132551" y="522046"/>
                </a:lnTo>
                <a:lnTo>
                  <a:pt x="113056" y="508245"/>
                </a:lnTo>
                <a:lnTo>
                  <a:pt x="94821" y="493172"/>
                </a:lnTo>
                <a:lnTo>
                  <a:pt x="77927" y="476904"/>
                </a:lnTo>
                <a:lnTo>
                  <a:pt x="62459" y="459513"/>
                </a:lnTo>
                <a:lnTo>
                  <a:pt x="48499" y="441075"/>
                </a:lnTo>
                <a:lnTo>
                  <a:pt x="36131" y="421663"/>
                </a:lnTo>
                <a:lnTo>
                  <a:pt x="25437" y="401353"/>
                </a:lnTo>
                <a:lnTo>
                  <a:pt x="16501" y="380219"/>
                </a:lnTo>
                <a:lnTo>
                  <a:pt x="9407" y="358334"/>
                </a:lnTo>
                <a:lnTo>
                  <a:pt x="4236" y="335774"/>
                </a:lnTo>
                <a:lnTo>
                  <a:pt x="1072" y="312613"/>
                </a:lnTo>
                <a:lnTo>
                  <a:pt x="0" y="2889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7087" y="5353050"/>
            <a:ext cx="647763" cy="576262"/>
          </a:xfrm>
          <a:custGeom>
            <a:avLst/>
            <a:gdLst/>
            <a:ahLst/>
            <a:cxnLst/>
            <a:rect l="l" t="t" r="r" b="b"/>
            <a:pathLst>
              <a:path w="647763" h="576262">
                <a:moveTo>
                  <a:pt x="0" y="288137"/>
                </a:moveTo>
                <a:lnTo>
                  <a:pt x="1073" y="264509"/>
                </a:lnTo>
                <a:lnTo>
                  <a:pt x="4238" y="241407"/>
                </a:lnTo>
                <a:lnTo>
                  <a:pt x="9412" y="218904"/>
                </a:lnTo>
                <a:lnTo>
                  <a:pt x="16510" y="197074"/>
                </a:lnTo>
                <a:lnTo>
                  <a:pt x="25450" y="175993"/>
                </a:lnTo>
                <a:lnTo>
                  <a:pt x="36148" y="155734"/>
                </a:lnTo>
                <a:lnTo>
                  <a:pt x="48520" y="136371"/>
                </a:lnTo>
                <a:lnTo>
                  <a:pt x="62485" y="117979"/>
                </a:lnTo>
                <a:lnTo>
                  <a:pt x="77957" y="100632"/>
                </a:lnTo>
                <a:lnTo>
                  <a:pt x="94854" y="84404"/>
                </a:lnTo>
                <a:lnTo>
                  <a:pt x="113093" y="69369"/>
                </a:lnTo>
                <a:lnTo>
                  <a:pt x="132589" y="55602"/>
                </a:lnTo>
                <a:lnTo>
                  <a:pt x="153261" y="43176"/>
                </a:lnTo>
                <a:lnTo>
                  <a:pt x="175023" y="32166"/>
                </a:lnTo>
                <a:lnTo>
                  <a:pt x="197794" y="22647"/>
                </a:lnTo>
                <a:lnTo>
                  <a:pt x="221489" y="14692"/>
                </a:lnTo>
                <a:lnTo>
                  <a:pt x="246026" y="8375"/>
                </a:lnTo>
                <a:lnTo>
                  <a:pt x="271320" y="3772"/>
                </a:lnTo>
                <a:lnTo>
                  <a:pt x="297289" y="955"/>
                </a:lnTo>
                <a:lnTo>
                  <a:pt x="323850" y="0"/>
                </a:lnTo>
                <a:lnTo>
                  <a:pt x="350414" y="955"/>
                </a:lnTo>
                <a:lnTo>
                  <a:pt x="376387" y="3772"/>
                </a:lnTo>
                <a:lnTo>
                  <a:pt x="401685" y="8375"/>
                </a:lnTo>
                <a:lnTo>
                  <a:pt x="426226" y="14692"/>
                </a:lnTo>
                <a:lnTo>
                  <a:pt x="449926" y="22647"/>
                </a:lnTo>
                <a:lnTo>
                  <a:pt x="472701" y="32166"/>
                </a:lnTo>
                <a:lnTo>
                  <a:pt x="494468" y="43176"/>
                </a:lnTo>
                <a:lnTo>
                  <a:pt x="515143" y="55602"/>
                </a:lnTo>
                <a:lnTo>
                  <a:pt x="534644" y="69369"/>
                </a:lnTo>
                <a:lnTo>
                  <a:pt x="552886" y="84404"/>
                </a:lnTo>
                <a:lnTo>
                  <a:pt x="569787" y="100632"/>
                </a:lnTo>
                <a:lnTo>
                  <a:pt x="585263" y="117979"/>
                </a:lnTo>
                <a:lnTo>
                  <a:pt x="599230" y="136371"/>
                </a:lnTo>
                <a:lnTo>
                  <a:pt x="611606" y="155734"/>
                </a:lnTo>
                <a:lnTo>
                  <a:pt x="622306" y="175993"/>
                </a:lnTo>
                <a:lnTo>
                  <a:pt x="631248" y="197074"/>
                </a:lnTo>
                <a:lnTo>
                  <a:pt x="638348" y="218904"/>
                </a:lnTo>
                <a:lnTo>
                  <a:pt x="643523" y="241407"/>
                </a:lnTo>
                <a:lnTo>
                  <a:pt x="646689" y="264509"/>
                </a:lnTo>
                <a:lnTo>
                  <a:pt x="647763" y="288137"/>
                </a:lnTo>
                <a:lnTo>
                  <a:pt x="646689" y="311768"/>
                </a:lnTo>
                <a:lnTo>
                  <a:pt x="643523" y="334873"/>
                </a:lnTo>
                <a:lnTo>
                  <a:pt x="638348" y="357378"/>
                </a:lnTo>
                <a:lnTo>
                  <a:pt x="631248" y="379208"/>
                </a:lnTo>
                <a:lnTo>
                  <a:pt x="622306" y="400290"/>
                </a:lnTo>
                <a:lnTo>
                  <a:pt x="611606" y="420549"/>
                </a:lnTo>
                <a:lnTo>
                  <a:pt x="599230" y="439911"/>
                </a:lnTo>
                <a:lnTo>
                  <a:pt x="585263" y="458302"/>
                </a:lnTo>
                <a:lnTo>
                  <a:pt x="569787" y="475647"/>
                </a:lnTo>
                <a:lnTo>
                  <a:pt x="552886" y="491874"/>
                </a:lnTo>
                <a:lnTo>
                  <a:pt x="534644" y="506907"/>
                </a:lnTo>
                <a:lnTo>
                  <a:pt x="515143" y="520672"/>
                </a:lnTo>
                <a:lnTo>
                  <a:pt x="494468" y="533095"/>
                </a:lnTo>
                <a:lnTo>
                  <a:pt x="472701" y="544103"/>
                </a:lnTo>
                <a:lnTo>
                  <a:pt x="449926" y="553620"/>
                </a:lnTo>
                <a:lnTo>
                  <a:pt x="426226" y="561574"/>
                </a:lnTo>
                <a:lnTo>
                  <a:pt x="401685" y="567889"/>
                </a:lnTo>
                <a:lnTo>
                  <a:pt x="376387" y="572491"/>
                </a:lnTo>
                <a:lnTo>
                  <a:pt x="350414" y="575307"/>
                </a:lnTo>
                <a:lnTo>
                  <a:pt x="323850" y="576262"/>
                </a:lnTo>
                <a:lnTo>
                  <a:pt x="297289" y="575307"/>
                </a:lnTo>
                <a:lnTo>
                  <a:pt x="271320" y="572491"/>
                </a:lnTo>
                <a:lnTo>
                  <a:pt x="246026" y="567889"/>
                </a:lnTo>
                <a:lnTo>
                  <a:pt x="221489" y="561574"/>
                </a:lnTo>
                <a:lnTo>
                  <a:pt x="197794" y="553620"/>
                </a:lnTo>
                <a:lnTo>
                  <a:pt x="175023" y="544103"/>
                </a:lnTo>
                <a:lnTo>
                  <a:pt x="153261" y="533095"/>
                </a:lnTo>
                <a:lnTo>
                  <a:pt x="132589" y="520672"/>
                </a:lnTo>
                <a:lnTo>
                  <a:pt x="113093" y="506907"/>
                </a:lnTo>
                <a:lnTo>
                  <a:pt x="94854" y="491874"/>
                </a:lnTo>
                <a:lnTo>
                  <a:pt x="77957" y="475647"/>
                </a:lnTo>
                <a:lnTo>
                  <a:pt x="62485" y="458302"/>
                </a:lnTo>
                <a:lnTo>
                  <a:pt x="48520" y="439911"/>
                </a:lnTo>
                <a:lnTo>
                  <a:pt x="36148" y="420549"/>
                </a:lnTo>
                <a:lnTo>
                  <a:pt x="25450" y="400290"/>
                </a:lnTo>
                <a:lnTo>
                  <a:pt x="16510" y="379208"/>
                </a:lnTo>
                <a:lnTo>
                  <a:pt x="9412" y="357378"/>
                </a:lnTo>
                <a:lnTo>
                  <a:pt x="4238" y="334873"/>
                </a:lnTo>
                <a:lnTo>
                  <a:pt x="1073" y="311768"/>
                </a:lnTo>
                <a:lnTo>
                  <a:pt x="0" y="2881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186676" y="2708224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19700" y="2708224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86676" y="298267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19700" y="298267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6676" y="325699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19700" y="3256991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86676" y="353143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19700" y="353143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86676" y="380575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19700" y="3805758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86676" y="4080205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19700" y="4080205"/>
            <a:ext cx="984250" cy="274370"/>
          </a:xfrm>
          <a:custGeom>
            <a:avLst/>
            <a:gdLst/>
            <a:ahLst/>
            <a:cxnLst/>
            <a:rect l="l" t="t" r="r" b="b"/>
            <a:pathLst>
              <a:path w="984250" h="274370">
                <a:moveTo>
                  <a:pt x="0" y="274370"/>
                </a:moveTo>
                <a:lnTo>
                  <a:pt x="984250" y="274370"/>
                </a:lnTo>
                <a:lnTo>
                  <a:pt x="984250" y="0"/>
                </a:lnTo>
                <a:lnTo>
                  <a:pt x="0" y="0"/>
                </a:lnTo>
                <a:lnTo>
                  <a:pt x="0" y="27437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86676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03950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80326" y="298259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13350" y="298259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80326" y="3257041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13350" y="3257041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180326" y="3531362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213350" y="3531362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80326" y="380580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13350" y="3805808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80326" y="4080129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13350" y="4080129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70926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19700" y="2701925"/>
            <a:ext cx="0" cy="1659001"/>
          </a:xfrm>
          <a:custGeom>
            <a:avLst/>
            <a:gdLst/>
            <a:ahLst/>
            <a:cxnLst/>
            <a:rect l="l" t="t" r="r" b="b"/>
            <a:pathLst>
              <a:path h="1659001">
                <a:moveTo>
                  <a:pt x="0" y="0"/>
                </a:moveTo>
                <a:lnTo>
                  <a:pt x="0" y="16590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80326" y="270827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13350" y="2708275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180326" y="4354576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13350" y="4354576"/>
            <a:ext cx="996950" cy="0"/>
          </a:xfrm>
          <a:custGeom>
            <a:avLst/>
            <a:gdLst/>
            <a:ahLst/>
            <a:cxnLst/>
            <a:rect l="l" t="t" r="r" b="b"/>
            <a:pathLst>
              <a:path w="996950">
                <a:moveTo>
                  <a:pt x="0" y="0"/>
                </a:moveTo>
                <a:lnTo>
                  <a:pt x="9969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8540" y="1078776"/>
            <a:ext cx="200029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u="heavy" spc="45" dirty="0">
                <a:latin typeface="Arial"/>
                <a:cs typeface="Arial"/>
              </a:rPr>
              <a:t>For 3 letters: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7016" y="1627663"/>
            <a:ext cx="3839307" cy="161061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4223" marR="39873">
              <a:lnSpc>
                <a:spcPts val="2555"/>
              </a:lnSpc>
            </a:pPr>
            <a:r>
              <a:rPr sz="2400" b="1" spc="28" dirty="0">
                <a:latin typeface="Arial"/>
                <a:cs typeface="Arial"/>
              </a:rPr>
              <a:t>There is 3! =6 Possible</a:t>
            </a:r>
            <a:endParaRPr sz="2400">
              <a:latin typeface="Arial"/>
              <a:cs typeface="Arial"/>
            </a:endParaRPr>
          </a:p>
          <a:p>
            <a:pPr marL="14223" marR="39873">
              <a:lnSpc>
                <a:spcPct val="95825"/>
              </a:lnSpc>
            </a:pPr>
            <a:r>
              <a:rPr sz="2400" b="1" spc="0" dirty="0">
                <a:latin typeface="Arial"/>
                <a:cs typeface="Arial"/>
              </a:rPr>
              <a:t>arrangements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41"/>
              </a:lnSpc>
              <a:spcBef>
                <a:spcPts val="1560"/>
              </a:spcBef>
            </a:pPr>
            <a:r>
              <a:rPr sz="2400" b="1" dirty="0">
                <a:latin typeface="Arial"/>
                <a:cs typeface="Arial"/>
              </a:rPr>
              <a:t>But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if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they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are</a:t>
            </a:r>
            <a:r>
              <a:rPr sz="2400" b="1" spc="14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arranged</a:t>
            </a:r>
            <a:r>
              <a:rPr sz="2400" b="1" spc="-4" dirty="0">
                <a:latin typeface="Arial"/>
                <a:cs typeface="Arial"/>
              </a:rPr>
              <a:t> </a:t>
            </a:r>
            <a:r>
              <a:rPr sz="2400" b="1" spc="4" dirty="0">
                <a:latin typeface="Arial"/>
                <a:cs typeface="Arial"/>
              </a:rPr>
              <a:t>i</a:t>
            </a:r>
            <a:r>
              <a:rPr sz="2400" b="1" spc="0" dirty="0">
                <a:latin typeface="Arial"/>
                <a:cs typeface="Arial"/>
              </a:rPr>
              <a:t>n circular</a:t>
            </a:r>
            <a:r>
              <a:rPr sz="2400" b="1" spc="-9" dirty="0">
                <a:latin typeface="Arial"/>
                <a:cs typeface="Arial"/>
              </a:rPr>
              <a:t> </a:t>
            </a:r>
            <a:r>
              <a:rPr sz="2400" b="1" spc="0" dirty="0">
                <a:latin typeface="Arial"/>
                <a:cs typeface="Arial"/>
              </a:rPr>
              <a:t>mann</a:t>
            </a:r>
            <a:r>
              <a:rPr sz="2400" b="1" spc="-4" dirty="0">
                <a:latin typeface="Arial"/>
                <a:cs typeface="Arial"/>
              </a:rPr>
              <a:t>e</a:t>
            </a:r>
            <a:r>
              <a:rPr sz="2400" b="1" spc="-129" dirty="0">
                <a:latin typeface="Arial"/>
                <a:cs typeface="Arial"/>
              </a:rPr>
              <a:t>r</a:t>
            </a:r>
            <a:r>
              <a:rPr sz="2400" b="1" spc="0" dirty="0">
                <a:latin typeface="Arial"/>
                <a:cs typeface="Arial"/>
              </a:rPr>
              <a:t>, just 2!= 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73041" y="2542063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7016" y="3273837"/>
            <a:ext cx="20855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0" dirty="0">
                <a:latin typeface="Arial"/>
                <a:cs typeface="Arial"/>
              </a:rPr>
              <a:t>arrangements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6174" y="3273837"/>
            <a:ext cx="171063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3" dirty="0">
                <a:latin typeface="Arial"/>
                <a:cs typeface="Arial"/>
              </a:rPr>
              <a:t>will appear.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7522" y="3898677"/>
            <a:ext cx="29118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25902" y="5364238"/>
            <a:ext cx="29145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9294" y="5508713"/>
            <a:ext cx="29145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9700" y="2708275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ABC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9700" y="2982595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ACB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9700" y="3257041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BAC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9700" y="3531362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BCA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700" y="3805808"/>
            <a:ext cx="984250" cy="274320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4080129"/>
            <a:ext cx="984250" cy="274446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3852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CBA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6676" y="2708275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ABC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6676" y="2982595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BCA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86676" y="3257041"/>
            <a:ext cx="984250" cy="274320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CAB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6676" y="3531362"/>
            <a:ext cx="984250" cy="274446"/>
          </a:xfrm>
          <a:prstGeom prst="rect">
            <a:avLst/>
          </a:prstGeom>
        </p:spPr>
        <p:txBody>
          <a:bodyPr wrap="square" lIns="0" tIns="53975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ACB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676" y="3805808"/>
            <a:ext cx="984250" cy="274320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spc="4" dirty="0">
                <a:latin typeface="Arial"/>
                <a:cs typeface="Arial"/>
              </a:rPr>
              <a:t>BAC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676" y="4080129"/>
            <a:ext cx="984250" cy="274446"/>
          </a:xfrm>
          <a:prstGeom prst="rect">
            <a:avLst/>
          </a:prstGeom>
        </p:spPr>
        <p:txBody>
          <a:bodyPr wrap="square" lIns="0" tIns="54610" rIns="0" bIns="0" rtlCol="0">
            <a:noAutofit/>
          </a:bodyPr>
          <a:lstStyle/>
          <a:p>
            <a:pPr marL="94106">
              <a:lnSpc>
                <a:spcPct val="95825"/>
              </a:lnSpc>
            </a:pPr>
            <a:r>
              <a:rPr sz="1200" dirty="0">
                <a:latin typeface="Arial"/>
                <a:cs typeface="Arial"/>
              </a:rPr>
              <a:t>CBA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1849" y="1199007"/>
            <a:ext cx="16770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1459196" y="1199007"/>
            <a:ext cx="833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239770" y="1539792"/>
            <a:ext cx="2667282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2" dirty="0">
                <a:latin typeface="Calisto MT"/>
                <a:cs typeface="Calisto MT"/>
              </a:rPr>
              <a:t>Key Concept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0240" y="3273718"/>
            <a:ext cx="7946240" cy="380491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6" dirty="0">
                <a:latin typeface="Calisto MT"/>
                <a:cs typeface="Calisto MT"/>
              </a:rPr>
              <a:t>In many probability problems, the big obstacle is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40" y="3700438"/>
            <a:ext cx="186829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61" dirty="0">
                <a:latin typeface="Calisto MT"/>
                <a:cs typeface="Calisto MT"/>
              </a:rPr>
              <a:t>finding 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4074" y="3700438"/>
            <a:ext cx="803760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dirty="0">
                <a:latin typeface="Calisto MT"/>
                <a:cs typeface="Calisto MT"/>
              </a:rPr>
              <a:t>total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4283" y="3700438"/>
            <a:ext cx="1260054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2" dirty="0">
                <a:latin typeface="Calisto MT"/>
                <a:cs typeface="Calisto MT"/>
              </a:rPr>
              <a:t>number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9787" y="3700438"/>
            <a:ext cx="397995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4" dirty="0">
                <a:latin typeface="Calisto MT"/>
                <a:cs typeface="Calisto MT"/>
              </a:rPr>
              <a:t>of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4297" y="3700438"/>
            <a:ext cx="1661748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2" dirty="0">
                <a:latin typeface="Calisto MT"/>
                <a:cs typeface="Calisto MT"/>
              </a:rPr>
              <a:t>outcomes,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92136" y="3700438"/>
            <a:ext cx="647518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1" dirty="0">
                <a:latin typeface="Calisto MT"/>
                <a:cs typeface="Calisto MT"/>
              </a:rPr>
              <a:t>and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45374" y="3700438"/>
            <a:ext cx="653828" cy="38049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-3" dirty="0">
                <a:latin typeface="Calisto MT"/>
                <a:cs typeface="Calisto MT"/>
              </a:rPr>
              <a:t>this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127412"/>
            <a:ext cx="5853101" cy="123393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12700">
              <a:lnSpc>
                <a:spcPts val="2955"/>
              </a:lnSpc>
            </a:pPr>
            <a:r>
              <a:rPr sz="2800" b="1" spc="31" dirty="0">
                <a:latin typeface="Calisto MT"/>
                <a:cs typeface="Calisto MT"/>
              </a:rPr>
              <a:t>section presents several methods for</a:t>
            </a:r>
            <a:endParaRPr sz="2800">
              <a:latin typeface="Calisto MT"/>
              <a:cs typeface="Calisto MT"/>
            </a:endParaRPr>
          </a:p>
          <a:p>
            <a:pPr marL="12700" marR="4004">
              <a:lnSpc>
                <a:spcPct val="100004"/>
              </a:lnSpc>
            </a:pPr>
            <a:r>
              <a:rPr sz="2800" b="1" dirty="0">
                <a:latin typeface="Calisto MT"/>
                <a:cs typeface="Calisto MT"/>
              </a:rPr>
              <a:t>nu</a:t>
            </a:r>
            <a:r>
              <a:rPr sz="2800" b="1" spc="14" dirty="0">
                <a:latin typeface="Calisto MT"/>
                <a:cs typeface="Calisto MT"/>
              </a:rPr>
              <a:t>m</a:t>
            </a:r>
            <a:r>
              <a:rPr sz="2800" b="1" spc="0" dirty="0">
                <a:latin typeface="Calisto MT"/>
                <a:cs typeface="Calisto MT"/>
              </a:rPr>
              <a:t>bers</a:t>
            </a:r>
            <a:r>
              <a:rPr sz="2800" b="1" spc="200" dirty="0">
                <a:latin typeface="Calisto MT"/>
                <a:cs typeface="Calisto MT"/>
              </a:rPr>
              <a:t> </a:t>
            </a:r>
            <a:r>
              <a:rPr sz="2800" b="1" spc="9" dirty="0">
                <a:latin typeface="Calisto MT"/>
                <a:cs typeface="Calisto MT"/>
              </a:rPr>
              <a:t>w</a:t>
            </a:r>
            <a:r>
              <a:rPr sz="2800" b="1" spc="-9" dirty="0">
                <a:latin typeface="Calisto MT"/>
                <a:cs typeface="Calisto MT"/>
              </a:rPr>
              <a:t>i</a:t>
            </a:r>
            <a:r>
              <a:rPr sz="2800" b="1" spc="-14" dirty="0">
                <a:latin typeface="Calisto MT"/>
                <a:cs typeface="Calisto MT"/>
              </a:rPr>
              <a:t>t</a:t>
            </a:r>
            <a:r>
              <a:rPr sz="2800" b="1" spc="0" dirty="0">
                <a:latin typeface="Calisto MT"/>
                <a:cs typeface="Calisto MT"/>
              </a:rPr>
              <a:t>ho</a:t>
            </a:r>
            <a:r>
              <a:rPr sz="2800" b="1" spc="19" dirty="0">
                <a:latin typeface="Calisto MT"/>
                <a:cs typeface="Calisto MT"/>
              </a:rPr>
              <a:t>u</a:t>
            </a:r>
            <a:r>
              <a:rPr sz="2800" b="1" spc="0" dirty="0">
                <a:latin typeface="Calisto MT"/>
                <a:cs typeface="Calisto MT"/>
              </a:rPr>
              <a:t>t</a:t>
            </a:r>
            <a:r>
              <a:rPr sz="2800" b="1" spc="155" dirty="0">
                <a:latin typeface="Calisto MT"/>
                <a:cs typeface="Calisto MT"/>
              </a:rPr>
              <a:t> </a:t>
            </a:r>
            <a:r>
              <a:rPr sz="2800" b="1" spc="4" dirty="0">
                <a:latin typeface="Calisto MT"/>
                <a:cs typeface="Calisto MT"/>
              </a:rPr>
              <a:t>d</a:t>
            </a:r>
            <a:r>
              <a:rPr sz="2800" b="1" spc="-19" dirty="0">
                <a:latin typeface="Calisto MT"/>
                <a:cs typeface="Calisto MT"/>
              </a:rPr>
              <a:t>i</a:t>
            </a:r>
            <a:r>
              <a:rPr sz="2800" b="1" spc="14" dirty="0">
                <a:latin typeface="Calisto MT"/>
                <a:cs typeface="Calisto MT"/>
              </a:rPr>
              <a:t>r</a:t>
            </a:r>
            <a:r>
              <a:rPr sz="2800" b="1" spc="0" dirty="0">
                <a:latin typeface="Calisto MT"/>
                <a:cs typeface="Calisto MT"/>
              </a:rPr>
              <a:t>ectly</a:t>
            </a:r>
            <a:r>
              <a:rPr sz="2800" b="1" spc="197" dirty="0">
                <a:latin typeface="Calisto MT"/>
                <a:cs typeface="Calisto MT"/>
              </a:rPr>
              <a:t> </a:t>
            </a:r>
            <a:r>
              <a:rPr sz="2800" b="1" spc="0" dirty="0">
                <a:latin typeface="Calisto MT"/>
                <a:cs typeface="Calisto MT"/>
              </a:rPr>
              <a:t>li</a:t>
            </a:r>
            <a:r>
              <a:rPr sz="2800" b="1" spc="14" dirty="0">
                <a:latin typeface="Calisto MT"/>
                <a:cs typeface="Calisto MT"/>
              </a:rPr>
              <a:t>s</a:t>
            </a:r>
            <a:r>
              <a:rPr sz="2800" b="1" spc="0" dirty="0">
                <a:latin typeface="Calisto MT"/>
                <a:cs typeface="Calisto MT"/>
              </a:rPr>
              <a:t>t</a:t>
            </a:r>
            <a:r>
              <a:rPr sz="2800" b="1" spc="-14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ng</a:t>
            </a:r>
            <a:r>
              <a:rPr sz="2800" b="1" spc="224" dirty="0">
                <a:latin typeface="Calisto MT"/>
                <a:cs typeface="Calisto MT"/>
              </a:rPr>
              <a:t> </a:t>
            </a:r>
            <a:r>
              <a:rPr sz="2800" b="1" spc="0" dirty="0">
                <a:latin typeface="Calisto MT"/>
                <a:cs typeface="Calisto MT"/>
              </a:rPr>
              <a:t>and pos</a:t>
            </a:r>
            <a:r>
              <a:rPr sz="2800" b="1" spc="9" dirty="0">
                <a:latin typeface="Calisto MT"/>
                <a:cs typeface="Calisto MT"/>
              </a:rPr>
              <a:t>s</a:t>
            </a:r>
            <a:r>
              <a:rPr sz="2800" b="1" spc="-19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b</a:t>
            </a:r>
            <a:r>
              <a:rPr sz="2800" b="1" spc="-29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l</a:t>
            </a:r>
            <a:r>
              <a:rPr sz="2800" b="1" spc="4" dirty="0">
                <a:latin typeface="Calisto MT"/>
                <a:cs typeface="Calisto MT"/>
              </a:rPr>
              <a:t>i</a:t>
            </a:r>
            <a:r>
              <a:rPr sz="2800" b="1" spc="0" dirty="0">
                <a:latin typeface="Calisto MT"/>
                <a:cs typeface="Calisto MT"/>
              </a:rPr>
              <a:t>tie</a:t>
            </a:r>
            <a:r>
              <a:rPr sz="2800" b="1" spc="-89" dirty="0">
                <a:latin typeface="Calisto MT"/>
                <a:cs typeface="Calisto MT"/>
              </a:rPr>
              <a:t>s</a:t>
            </a:r>
            <a:r>
              <a:rPr sz="2800" b="1" spc="0" dirty="0">
                <a:latin typeface="Calisto MT"/>
                <a:cs typeface="Calisto MT"/>
              </a:rPr>
              <a:t>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5960" y="4127412"/>
            <a:ext cx="2054449" cy="807212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32512" marR="195">
              <a:lnSpc>
                <a:spcPts val="2955"/>
              </a:lnSpc>
            </a:pPr>
            <a:r>
              <a:rPr sz="2800" b="1" spc="27" dirty="0">
                <a:latin typeface="Calisto MT"/>
                <a:cs typeface="Calisto MT"/>
              </a:rPr>
              <a:t>finding such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800" b="1" spc="13" dirty="0">
                <a:latin typeface="Calisto MT"/>
                <a:cs typeface="Calisto MT"/>
              </a:rPr>
              <a:t>counting the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 txBox="1"/>
          <p:nvPr/>
        </p:nvSpPr>
        <p:spPr>
          <a:xfrm>
            <a:off x="650240" y="1512227"/>
            <a:ext cx="50955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>
                <a:latin typeface="Arial"/>
                <a:cs typeface="Arial"/>
              </a:rPr>
              <a:t>Ex.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22578" y="1512227"/>
            <a:ext cx="274670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41677" y="1512227"/>
            <a:ext cx="56157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box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64054" y="1512227"/>
            <a:ext cx="120615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contains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4511" y="1512227"/>
            <a:ext cx="213340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0" dirty="0">
                <a:latin typeface="Arial"/>
                <a:cs typeface="Arial"/>
              </a:rPr>
              <a:t>24  transistors,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86653" y="1512227"/>
            <a:ext cx="539597" cy="6962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0373" marR="178420" algn="ctr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30721" y="1512227"/>
            <a:ext cx="32467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6877" y="1512227"/>
            <a:ext cx="84979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which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29194" y="1512227"/>
            <a:ext cx="51204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0240" y="1878234"/>
            <a:ext cx="13753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defective.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44014" y="1878234"/>
            <a:ext cx="23875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02154" y="1878234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0294" y="1878234"/>
            <a:ext cx="51155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0087" y="1878234"/>
            <a:ext cx="62859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sold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6847" y="1878234"/>
            <a:ext cx="32471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0331" y="1878234"/>
            <a:ext cx="11891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random,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67881" y="1878234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80909" y="1878234"/>
            <a:ext cx="125831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following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" y="2243994"/>
            <a:ext cx="177916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probabilities.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240" y="2975521"/>
            <a:ext cx="318867" cy="142772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6891" algn="just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41"/>
              </a:lnSpc>
            </a:pPr>
            <a:r>
              <a:rPr sz="2400" dirty="0">
                <a:latin typeface="Arial"/>
                <a:cs typeface="Arial"/>
              </a:rPr>
              <a:t>b. c. 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7744" y="2975521"/>
            <a:ext cx="130602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Exactly 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7478" y="2975521"/>
            <a:ext cx="189982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are defective.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7744" y="3341528"/>
            <a:ext cx="2323312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All are defective.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744" y="3707288"/>
            <a:ext cx="110220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None 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4786" y="3707288"/>
            <a:ext cx="13754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defective.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4073048"/>
            <a:ext cx="35793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026" y="4073048"/>
            <a:ext cx="71394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least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6498" y="4073048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1006" y="4073048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5806" y="4073048"/>
            <a:ext cx="137543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defective.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1786001" y="2214499"/>
            <a:ext cx="5214874" cy="71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86001" y="3143186"/>
            <a:ext cx="4429125" cy="6429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14576" y="5214937"/>
            <a:ext cx="5114925" cy="12144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71751" y="4000500"/>
            <a:ext cx="4357624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0240" y="1288304"/>
            <a:ext cx="116508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240" y="1898158"/>
            <a:ext cx="27628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744" y="1898158"/>
            <a:ext cx="2687359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Exactly 2 are defective.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2812558"/>
            <a:ext cx="27628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7744" y="2812558"/>
            <a:ext cx="194174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latin typeface="Arial"/>
                <a:cs typeface="Arial"/>
              </a:rPr>
              <a:t>All are defective.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3727339"/>
            <a:ext cx="27628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3727339"/>
            <a:ext cx="2081950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None is defective.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946793"/>
            <a:ext cx="276287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744" y="4946793"/>
            <a:ext cx="253191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At least 1 is defective.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089949" y="1218736"/>
            <a:ext cx="6353053" cy="1263985"/>
          </a:xfrm>
          <a:prstGeom prst="rect">
            <a:avLst/>
          </a:prstGeom>
        </p:spPr>
        <p:txBody>
          <a:bodyPr wrap="square" lIns="0" tIns="26955" rIns="0" bIns="0" rtlCol="0">
            <a:noAutofit/>
          </a:bodyPr>
          <a:lstStyle/>
          <a:p>
            <a:pPr marL="2687792" marR="53263">
              <a:lnSpc>
                <a:spcPts val="4245"/>
              </a:lnSpc>
            </a:pPr>
            <a:r>
              <a:rPr sz="4000" b="1" i="1" spc="-1" dirty="0">
                <a:latin typeface="Calisto MT"/>
                <a:cs typeface="Calisto MT"/>
              </a:rPr>
              <a:t>Content</a:t>
            </a:r>
            <a:endParaRPr sz="4000">
              <a:latin typeface="Calisto MT"/>
              <a:cs typeface="Calisto MT"/>
            </a:endParaRPr>
          </a:p>
          <a:p>
            <a:pPr marL="12700">
              <a:lnSpc>
                <a:spcPts val="3285"/>
              </a:lnSpc>
              <a:spcBef>
                <a:spcPts val="2374"/>
              </a:spcBef>
            </a:pPr>
            <a:r>
              <a:rPr sz="2800" b="1" i="1" spc="-1" dirty="0">
                <a:latin typeface="Calisto MT"/>
                <a:cs typeface="Calisto MT"/>
              </a:rPr>
              <a:t>this section we will discuss the counting rule: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340" y="2102230"/>
            <a:ext cx="414204" cy="2795142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 marR="20847">
              <a:lnSpc>
                <a:spcPts val="3000"/>
              </a:lnSpc>
            </a:pPr>
            <a:r>
              <a:rPr sz="2800" b="1" i="1" dirty="0">
                <a:latin typeface="Calisto MT"/>
                <a:cs typeface="Calisto MT"/>
              </a:rPr>
              <a:t>In</a:t>
            </a:r>
            <a:endParaRPr sz="2800">
              <a:latin typeface="Calisto MT"/>
              <a:cs typeface="Calisto MT"/>
            </a:endParaRPr>
          </a:p>
          <a:p>
            <a:pPr marL="22453" marR="9400">
              <a:lnSpc>
                <a:spcPct val="92488"/>
              </a:lnSpc>
              <a:spcBef>
                <a:spcPts val="946"/>
              </a:spcBef>
            </a:pPr>
            <a:r>
              <a:rPr sz="28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endParaRPr sz="2800">
              <a:latin typeface="Wingdings"/>
              <a:cs typeface="Wingdings"/>
            </a:endParaRPr>
          </a:p>
          <a:p>
            <a:pPr marL="22453" marR="9082">
              <a:lnSpc>
                <a:spcPct val="92488"/>
              </a:lnSpc>
              <a:spcBef>
                <a:spcPts val="819"/>
              </a:spcBef>
            </a:pPr>
            <a:r>
              <a:rPr sz="28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endParaRPr sz="2800">
              <a:latin typeface="Wingdings"/>
              <a:cs typeface="Wingdings"/>
            </a:endParaRPr>
          </a:p>
          <a:p>
            <a:pPr marL="22453" marR="9082">
              <a:lnSpc>
                <a:spcPct val="92488"/>
              </a:lnSpc>
              <a:spcBef>
                <a:spcPts val="830"/>
              </a:spcBef>
            </a:pPr>
            <a:r>
              <a:rPr sz="28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endParaRPr sz="2800">
              <a:latin typeface="Wingdings"/>
              <a:cs typeface="Wingdings"/>
            </a:endParaRPr>
          </a:p>
          <a:p>
            <a:pPr marL="22453">
              <a:lnSpc>
                <a:spcPct val="92488"/>
              </a:lnSpc>
              <a:spcBef>
                <a:spcPts val="365"/>
              </a:spcBef>
            </a:pPr>
            <a:r>
              <a:rPr sz="28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endParaRPr sz="2800">
              <a:latin typeface="Wingdings"/>
              <a:cs typeface="Wingdings"/>
            </a:endParaRPr>
          </a:p>
          <a:p>
            <a:pPr marL="22453" marR="62392">
              <a:lnSpc>
                <a:spcPts val="3285"/>
              </a:lnSpc>
              <a:spcBef>
                <a:spcPts val="344"/>
              </a:spcBef>
            </a:pPr>
            <a:r>
              <a:rPr sz="2800" b="1" i="1" dirty="0">
                <a:latin typeface="Calisto MT"/>
                <a:cs typeface="Calisto MT"/>
              </a:rPr>
              <a:t>to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0429" y="2649981"/>
            <a:ext cx="650486" cy="1820671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 marR="9882">
              <a:lnSpc>
                <a:spcPts val="3000"/>
              </a:lnSpc>
            </a:pPr>
            <a:r>
              <a:rPr sz="2800" b="1" i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487"/>
              </a:spcBef>
            </a:pPr>
            <a:r>
              <a:rPr sz="2800" b="1" i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ct val="97900"/>
              </a:lnSpc>
              <a:spcBef>
                <a:spcPts val="648"/>
              </a:spcBef>
            </a:pPr>
            <a:r>
              <a:rPr sz="2800" b="1" i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  <a:p>
            <a:pPr marL="12700" marR="9882">
              <a:lnSpc>
                <a:spcPts val="3285"/>
              </a:lnSpc>
              <a:spcBef>
                <a:spcPts val="349"/>
              </a:spcBef>
            </a:pPr>
            <a:r>
              <a:rPr sz="2800" b="1" i="1" dirty="0">
                <a:latin typeface="Calisto MT"/>
                <a:cs typeface="Calisto MT"/>
              </a:rPr>
              <a:t>The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0805" y="2649981"/>
            <a:ext cx="3932545" cy="879285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852">
              <a:lnSpc>
                <a:spcPts val="3000"/>
              </a:lnSpc>
            </a:pPr>
            <a:r>
              <a:rPr sz="2800" b="1" i="1" spc="-3" dirty="0">
                <a:latin typeface="Calisto MT"/>
                <a:cs typeface="Calisto MT"/>
              </a:rPr>
              <a:t>fundamental counting rule.</a:t>
            </a:r>
            <a:endParaRPr sz="2800">
              <a:latin typeface="Calisto MT"/>
              <a:cs typeface="Calisto MT"/>
            </a:endParaRPr>
          </a:p>
          <a:p>
            <a:pPr marL="12700" marR="53263">
              <a:lnSpc>
                <a:spcPts val="3285"/>
              </a:lnSpc>
              <a:spcBef>
                <a:spcPts val="651"/>
              </a:spcBef>
            </a:pPr>
            <a:r>
              <a:rPr sz="2800" b="1" i="1" spc="0" dirty="0">
                <a:latin typeface="Calisto MT"/>
                <a:cs typeface="Calisto MT"/>
              </a:rPr>
              <a:t>factorial rule.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50805" y="3648596"/>
            <a:ext cx="1940005" cy="822056"/>
          </a:xfrm>
          <a:prstGeom prst="rect">
            <a:avLst/>
          </a:prstGeom>
        </p:spPr>
        <p:txBody>
          <a:bodyPr wrap="square" lIns="0" tIns="19081" rIns="0" bIns="0" rtlCol="0">
            <a:noAutofit/>
          </a:bodyPr>
          <a:lstStyle/>
          <a:p>
            <a:pPr marL="12700">
              <a:lnSpc>
                <a:spcPts val="3005"/>
              </a:lnSpc>
            </a:pPr>
            <a:r>
              <a:rPr sz="2800" b="1" i="1" spc="1" dirty="0">
                <a:latin typeface="Calisto MT"/>
                <a:cs typeface="Calisto MT"/>
              </a:rPr>
              <a:t>permutations</a:t>
            </a:r>
            <a:endParaRPr sz="2800">
              <a:latin typeface="Calisto MT"/>
              <a:cs typeface="Calisto MT"/>
            </a:endParaRPr>
          </a:p>
          <a:p>
            <a:pPr marL="12852" marR="424">
              <a:lnSpc>
                <a:spcPts val="3285"/>
              </a:lnSpc>
              <a:spcBef>
                <a:spcPts val="199"/>
              </a:spcBef>
            </a:pPr>
            <a:r>
              <a:rPr sz="2800" b="1" i="1" spc="2" dirty="0">
                <a:latin typeface="Calisto MT"/>
                <a:cs typeface="Calisto MT"/>
              </a:rPr>
              <a:t>permutations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5029" y="3648596"/>
            <a:ext cx="1589873" cy="822056"/>
          </a:xfrm>
          <a:prstGeom prst="rect">
            <a:avLst/>
          </a:prstGeom>
        </p:spPr>
        <p:txBody>
          <a:bodyPr wrap="square" lIns="0" tIns="19081" rIns="0" bIns="0" rtlCol="0">
            <a:noAutofit/>
          </a:bodyPr>
          <a:lstStyle/>
          <a:p>
            <a:pPr marL="12803">
              <a:lnSpc>
                <a:spcPts val="3005"/>
              </a:lnSpc>
            </a:pPr>
            <a:r>
              <a:rPr sz="2800" b="1" i="1" spc="4" dirty="0">
                <a:latin typeface="Calisto MT"/>
                <a:cs typeface="Calisto MT"/>
              </a:rPr>
              <a:t>rule (when</a:t>
            </a:r>
            <a:endParaRPr sz="2800">
              <a:latin typeface="Calisto MT"/>
              <a:cs typeface="Calisto MT"/>
            </a:endParaRPr>
          </a:p>
          <a:p>
            <a:pPr marL="12700" marR="1089">
              <a:lnSpc>
                <a:spcPts val="3285"/>
              </a:lnSpc>
              <a:spcBef>
                <a:spcPts val="199"/>
              </a:spcBef>
            </a:pPr>
            <a:r>
              <a:rPr sz="2800" b="1" i="1" spc="3" dirty="0">
                <a:latin typeface="Calisto MT"/>
                <a:cs typeface="Calisto MT"/>
              </a:rPr>
              <a:t>rule (when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4418" y="3648596"/>
            <a:ext cx="3318863" cy="380796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b="1" i="1" spc="2" dirty="0">
                <a:latin typeface="Calisto MT"/>
                <a:cs typeface="Calisto MT"/>
              </a:rPr>
              <a:t>items are all different).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4008" y="4090161"/>
            <a:ext cx="773936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dirty="0">
                <a:latin typeface="Calisto MT"/>
                <a:cs typeface="Calisto MT"/>
              </a:rPr>
              <a:t>some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8406" y="4090161"/>
            <a:ext cx="821245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0" dirty="0">
                <a:latin typeface="Calisto MT"/>
                <a:cs typeface="Calisto MT"/>
              </a:rPr>
              <a:t>items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8612" y="4090161"/>
            <a:ext cx="523048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dirty="0">
                <a:latin typeface="Calisto MT"/>
                <a:cs typeface="Calisto MT"/>
              </a:rPr>
              <a:t>are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1605" y="4090161"/>
            <a:ext cx="1301954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-1" dirty="0">
                <a:latin typeface="Calisto MT"/>
                <a:cs typeface="Calisto MT"/>
              </a:rPr>
              <a:t>identical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961" y="4516881"/>
            <a:ext cx="1140119" cy="380492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3" dirty="0">
                <a:latin typeface="Calisto MT"/>
                <a:cs typeface="Calisto MT"/>
              </a:rPr>
              <a:t>others).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093" y="5010835"/>
            <a:ext cx="3007708" cy="388568"/>
          </a:xfrm>
          <a:prstGeom prst="rect">
            <a:avLst/>
          </a:prstGeom>
        </p:spPr>
        <p:txBody>
          <a:bodyPr wrap="square" lIns="0" tIns="19431" rIns="0" bIns="0" rtlCol="0">
            <a:noAutofit/>
          </a:bodyPr>
          <a:lstStyle/>
          <a:p>
            <a:pPr marL="12700">
              <a:lnSpc>
                <a:spcPts val="3060"/>
              </a:lnSpc>
            </a:pPr>
            <a:r>
              <a:rPr sz="2800" dirty="0">
                <a:solidFill>
                  <a:srgbClr val="9F2936"/>
                </a:solidFill>
                <a:latin typeface="Wingdings"/>
                <a:cs typeface="Wingdings"/>
              </a:rPr>
              <a:t></a:t>
            </a:r>
            <a:r>
              <a:rPr sz="2800" spc="-49" dirty="0">
                <a:solidFill>
                  <a:srgbClr val="9F2936"/>
                </a:solidFill>
                <a:latin typeface="Times New Roman"/>
                <a:cs typeface="Times New Roman"/>
              </a:rPr>
              <a:t> </a:t>
            </a:r>
            <a:r>
              <a:rPr sz="2800" b="1" i="1" spc="0" dirty="0">
                <a:latin typeface="Calisto MT"/>
                <a:cs typeface="Calisto MT"/>
              </a:rPr>
              <a:t>The combinations</a:t>
            </a:r>
            <a:endParaRPr sz="28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7457" y="5018912"/>
            <a:ext cx="731238" cy="380491"/>
          </a:xfrm>
          <a:prstGeom prst="rect">
            <a:avLst/>
          </a:prstGeom>
        </p:spPr>
        <p:txBody>
          <a:bodyPr wrap="square" lIns="0" tIns="19018" rIns="0" bIns="0" rtlCol="0">
            <a:noAutofit/>
          </a:bodyPr>
          <a:lstStyle/>
          <a:p>
            <a:pPr marL="12700">
              <a:lnSpc>
                <a:spcPts val="2995"/>
              </a:lnSpc>
            </a:pPr>
            <a:r>
              <a:rPr sz="2800" b="1" i="1" spc="-2" dirty="0">
                <a:latin typeface="Calisto MT"/>
                <a:cs typeface="Calisto MT"/>
              </a:rPr>
              <a:t>rule.</a:t>
            </a:r>
            <a:endParaRPr sz="2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571500" y="2714498"/>
            <a:ext cx="8072374" cy="2357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1574" y="1787135"/>
            <a:ext cx="2744366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spc="1" dirty="0">
                <a:latin typeface="Calisto MT"/>
                <a:cs typeface="Calisto MT"/>
              </a:rPr>
              <a:t>Fundamental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3519" y="1787135"/>
            <a:ext cx="1995019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spc="1" dirty="0">
                <a:latin typeface="Calisto MT"/>
                <a:cs typeface="Calisto MT"/>
              </a:rPr>
              <a:t>Counting</a:t>
            </a:r>
            <a:endParaRPr sz="36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47942" y="1787135"/>
            <a:ext cx="1026555" cy="482600"/>
          </a:xfrm>
          <a:prstGeom prst="rect">
            <a:avLst/>
          </a:prstGeom>
        </p:spPr>
        <p:txBody>
          <a:bodyPr wrap="square" lIns="0" tIns="23971" rIns="0" bIns="0" rtlCol="0">
            <a:noAutofit/>
          </a:bodyPr>
          <a:lstStyle/>
          <a:p>
            <a:pPr marL="12700">
              <a:lnSpc>
                <a:spcPts val="3775"/>
              </a:lnSpc>
            </a:pPr>
            <a:r>
              <a:rPr sz="3600" b="1" spc="-11" dirty="0">
                <a:latin typeface="Calisto MT"/>
                <a:cs typeface="Calisto MT"/>
              </a:rPr>
              <a:t>Rule</a:t>
            </a:r>
            <a:endParaRPr sz="36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71625" y="2000313"/>
            <a:ext cx="5786501" cy="3928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1868" y="716804"/>
            <a:ext cx="366416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Ex. </a:t>
            </a:r>
            <a:r>
              <a:rPr sz="2000" spc="-1" dirty="0">
                <a:latin typeface="Arial"/>
                <a:cs typeface="Arial"/>
              </a:rPr>
              <a:t>A coin is tossed and a die 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95343" y="716804"/>
            <a:ext cx="75764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1" dirty="0">
                <a:latin typeface="Arial"/>
                <a:cs typeface="Arial"/>
              </a:rPr>
              <a:t>rolled.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0391" y="716804"/>
            <a:ext cx="558594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Find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7319" y="716804"/>
            <a:ext cx="41734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2515" y="716804"/>
            <a:ext cx="92508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number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6981" y="716804"/>
            <a:ext cx="27324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9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8921" y="716804"/>
            <a:ext cx="116406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3" dirty="0">
                <a:latin typeface="Arial"/>
                <a:cs typeface="Arial"/>
              </a:rPr>
              <a:t>outcomes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868" y="1021604"/>
            <a:ext cx="195503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1" dirty="0">
                <a:latin typeface="Arial"/>
                <a:cs typeface="Arial"/>
              </a:rPr>
              <a:t>for the sequence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8938" y="1021604"/>
            <a:ext cx="27628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0878" y="1021604"/>
            <a:ext cx="884137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latin typeface="Arial"/>
                <a:cs typeface="Arial"/>
              </a:rPr>
              <a:t>events.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1868" y="1631204"/>
            <a:ext cx="116483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Solution: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9479" y="6197299"/>
            <a:ext cx="220738" cy="330504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2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289" y="6197299"/>
            <a:ext cx="220738" cy="330504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6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18173" y="6197299"/>
            <a:ext cx="370011" cy="330504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12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3492500" y="267500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2500" y="1989201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0" y="685800"/>
                </a:moveTo>
                <a:lnTo>
                  <a:pt x="144780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92500" y="2294001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381000"/>
                </a:moveTo>
                <a:lnTo>
                  <a:pt x="144780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2500" y="2675001"/>
            <a:ext cx="1447800" cy="380873"/>
          </a:xfrm>
          <a:custGeom>
            <a:avLst/>
            <a:gdLst/>
            <a:ahLst/>
            <a:cxnLst/>
            <a:rect l="l" t="t" r="r" b="b"/>
            <a:pathLst>
              <a:path w="1447800" h="380873">
                <a:moveTo>
                  <a:pt x="0" y="0"/>
                </a:moveTo>
                <a:lnTo>
                  <a:pt x="1447800" y="380873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92500" y="2675001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0" y="0"/>
                </a:moveTo>
                <a:lnTo>
                  <a:pt x="1447800" y="68580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29000" y="4530725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800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29000" y="3844925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0" y="685800"/>
                </a:moveTo>
                <a:lnTo>
                  <a:pt x="144780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29000" y="414972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381000"/>
                </a:moveTo>
                <a:lnTo>
                  <a:pt x="144780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9000" y="4530725"/>
            <a:ext cx="1447800" cy="381000"/>
          </a:xfrm>
          <a:custGeom>
            <a:avLst/>
            <a:gdLst/>
            <a:ahLst/>
            <a:cxnLst/>
            <a:rect l="l" t="t" r="r" b="b"/>
            <a:pathLst>
              <a:path w="1447800" h="381000">
                <a:moveTo>
                  <a:pt x="0" y="0"/>
                </a:moveTo>
                <a:lnTo>
                  <a:pt x="1447800" y="38100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000" y="4530725"/>
            <a:ext cx="1447800" cy="685800"/>
          </a:xfrm>
          <a:custGeom>
            <a:avLst/>
            <a:gdLst/>
            <a:ahLst/>
            <a:cxnLst/>
            <a:rect l="l" t="t" r="r" b="b"/>
            <a:pathLst>
              <a:path w="1447800" h="685800">
                <a:moveTo>
                  <a:pt x="0" y="0"/>
                </a:moveTo>
                <a:lnTo>
                  <a:pt x="1447800" y="68580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400" y="2778125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838200"/>
                </a:moveTo>
                <a:lnTo>
                  <a:pt x="2133600" y="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00" y="3616325"/>
            <a:ext cx="2133600" cy="838200"/>
          </a:xfrm>
          <a:custGeom>
            <a:avLst/>
            <a:gdLst/>
            <a:ahLst/>
            <a:cxnLst/>
            <a:rect l="l" t="t" r="r" b="b"/>
            <a:pathLst>
              <a:path w="2133600" h="838200">
                <a:moveTo>
                  <a:pt x="0" y="0"/>
                </a:moveTo>
                <a:lnTo>
                  <a:pt x="2133600" y="838200"/>
                </a:lnTo>
              </a:path>
            </a:pathLst>
          </a:custGeom>
          <a:ln w="50800">
            <a:solidFill>
              <a:srgbClr val="037B0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70406" y="1171238"/>
            <a:ext cx="972206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-44" dirty="0">
                <a:latin typeface="Garamond"/>
                <a:cs typeface="Garamond"/>
              </a:rPr>
              <a:t>Tree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3191" y="1171238"/>
            <a:ext cx="1822251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14" dirty="0">
                <a:latin typeface="Garamond"/>
                <a:cs typeface="Garamond"/>
              </a:rPr>
              <a:t>Diagram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6020" y="1171238"/>
            <a:ext cx="470662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dirty="0">
                <a:latin typeface="Garamond"/>
                <a:cs typeface="Garamond"/>
              </a:rPr>
              <a:t>of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9209" y="1171238"/>
            <a:ext cx="704106" cy="1308142"/>
          </a:xfrm>
          <a:prstGeom prst="rect">
            <a:avLst/>
          </a:prstGeom>
        </p:spPr>
        <p:txBody>
          <a:bodyPr wrap="square" lIns="0" tIns="24161" rIns="0" bIns="0" rtlCol="0">
            <a:noAutofit/>
          </a:bodyPr>
          <a:lstStyle/>
          <a:p>
            <a:pPr marL="12700">
              <a:lnSpc>
                <a:spcPts val="3804"/>
              </a:lnSpc>
            </a:pPr>
            <a:r>
              <a:rPr sz="3600" b="1" dirty="0">
                <a:latin typeface="Garamond"/>
                <a:cs typeface="Garamond"/>
              </a:rPr>
              <a:t>the</a:t>
            </a:r>
            <a:endParaRPr sz="3600">
              <a:latin typeface="Garamond"/>
              <a:cs typeface="Garamond"/>
            </a:endParaRPr>
          </a:p>
          <a:p>
            <a:pPr marL="162149" marR="340450" indent="13715">
              <a:lnSpc>
                <a:spcPts val="3000"/>
              </a:lnSpc>
              <a:spcBef>
                <a:spcPts val="552"/>
              </a:spcBef>
            </a:pPr>
            <a:r>
              <a:rPr sz="2100" b="1" dirty="0">
                <a:latin typeface="Arial"/>
                <a:cs typeface="Arial"/>
              </a:rPr>
              <a:t>a b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3896" y="1171238"/>
            <a:ext cx="1311445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-9" dirty="0">
                <a:latin typeface="Garamond"/>
                <a:cs typeface="Garamond"/>
              </a:rPr>
              <a:t>events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87237" y="1766070"/>
            <a:ext cx="270647" cy="3803751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29463" marR="6757" algn="just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T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"/>
              </a:spcBef>
            </a:pPr>
            <a:r>
              <a:rPr sz="2550" b="1" dirty="0">
                <a:latin typeface="Arial"/>
                <a:cs typeface="Arial"/>
              </a:rPr>
              <a:t>T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T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T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T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F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F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F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F </a:t>
            </a:r>
            <a:endParaRPr sz="2550">
              <a:latin typeface="Arial"/>
              <a:cs typeface="Arial"/>
            </a:endParaRPr>
          </a:p>
          <a:p>
            <a:pPr marL="12700" algn="just">
              <a:lnSpc>
                <a:spcPts val="2932"/>
              </a:lnSpc>
              <a:spcBef>
                <a:spcPts val="152"/>
              </a:spcBef>
            </a:pPr>
            <a:r>
              <a:rPr sz="2550" b="1" dirty="0">
                <a:latin typeface="Arial"/>
                <a:cs typeface="Arial"/>
              </a:rPr>
              <a:t>F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5424" y="1766070"/>
            <a:ext cx="310690" cy="3803751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29500" marR="231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12736" marR="16995">
              <a:lnSpc>
                <a:spcPct val="95825"/>
              </a:lnSpc>
              <a:spcBef>
                <a:spcPts val="15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29500" marR="231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12700" marR="16763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29500" marR="231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29500" marR="231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12736" marR="16995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29464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12736" marR="16995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  <a:p>
            <a:pPr marL="29500" marR="231">
              <a:lnSpc>
                <a:spcPct val="95825"/>
              </a:lnSpc>
              <a:spcBef>
                <a:spcPts val="150"/>
              </a:spcBef>
            </a:pPr>
            <a:r>
              <a:rPr sz="2550" b="1" dirty="0">
                <a:latin typeface="Arial"/>
                <a:cs typeface="Arial"/>
              </a:rPr>
              <a:t>&amp;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0261" y="1766070"/>
            <a:ext cx="212086" cy="3803751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R="13154" algn="r">
              <a:lnSpc>
                <a:spcPts val="2680"/>
              </a:lnSpc>
            </a:pPr>
            <a:r>
              <a:rPr sz="2550" b="1" spc="-70" dirty="0">
                <a:latin typeface="Arial"/>
                <a:cs typeface="Arial"/>
              </a:rPr>
              <a:t>a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"/>
              </a:spcBef>
            </a:pPr>
            <a:r>
              <a:rPr sz="2550" b="1" spc="-62" dirty="0">
                <a:latin typeface="Arial"/>
                <a:cs typeface="Arial"/>
              </a:rPr>
              <a:t>b</a:t>
            </a:r>
            <a:r>
              <a:rPr sz="2550" b="1" spc="-28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70" dirty="0">
                <a:latin typeface="Arial"/>
                <a:cs typeface="Arial"/>
              </a:rPr>
              <a:t>c</a:t>
            </a:r>
            <a:r>
              <a:rPr sz="2550" b="1" spc="-35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62" dirty="0">
                <a:latin typeface="Arial"/>
                <a:cs typeface="Arial"/>
              </a:rPr>
              <a:t>d</a:t>
            </a:r>
            <a:r>
              <a:rPr sz="2550" b="1" spc="-28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70" dirty="0">
                <a:latin typeface="Arial"/>
                <a:cs typeface="Arial"/>
              </a:rPr>
              <a:t>e</a:t>
            </a:r>
            <a:r>
              <a:rPr sz="2550" b="1" spc="-35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70" dirty="0">
                <a:latin typeface="Arial"/>
                <a:cs typeface="Arial"/>
              </a:rPr>
              <a:t>a</a:t>
            </a:r>
            <a:r>
              <a:rPr sz="2550" b="1" spc="-35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62" dirty="0">
                <a:latin typeface="Arial"/>
                <a:cs typeface="Arial"/>
              </a:rPr>
              <a:t>b</a:t>
            </a:r>
            <a:r>
              <a:rPr sz="2550" b="1" spc="-28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56" dirty="0">
                <a:latin typeface="Arial"/>
                <a:cs typeface="Arial"/>
              </a:rPr>
              <a:t>c</a:t>
            </a:r>
            <a:r>
              <a:rPr sz="2550" b="1" spc="-28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62" dirty="0">
                <a:latin typeface="Arial"/>
                <a:cs typeface="Arial"/>
              </a:rPr>
              <a:t>d</a:t>
            </a:r>
            <a:r>
              <a:rPr sz="2550" b="1" spc="-28" dirty="0">
                <a:latin typeface="Arial"/>
                <a:cs typeface="Arial"/>
              </a:rPr>
              <a:t> </a:t>
            </a:r>
            <a:endParaRPr sz="2550">
              <a:latin typeface="Arial"/>
              <a:cs typeface="Arial"/>
            </a:endParaRPr>
          </a:p>
          <a:p>
            <a:pPr marR="12700" algn="r">
              <a:lnSpc>
                <a:spcPts val="2932"/>
              </a:lnSpc>
              <a:spcBef>
                <a:spcPts val="152"/>
              </a:spcBef>
            </a:pPr>
            <a:r>
              <a:rPr sz="2550" b="1" spc="-56" dirty="0">
                <a:latin typeface="Arial"/>
                <a:cs typeface="Arial"/>
              </a:rPr>
              <a:t>e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5183" y="2538708"/>
            <a:ext cx="298505" cy="399696"/>
          </a:xfrm>
          <a:prstGeom prst="rect">
            <a:avLst/>
          </a:prstGeom>
        </p:spPr>
        <p:txBody>
          <a:bodyPr wrap="square" lIns="0" tIns="19780" rIns="0" bIns="0" rtlCol="0">
            <a:noAutofit/>
          </a:bodyPr>
          <a:lstStyle/>
          <a:p>
            <a:pPr marL="12700">
              <a:lnSpc>
                <a:spcPts val="3115"/>
              </a:lnSpc>
            </a:pPr>
            <a:r>
              <a:rPr sz="2950" b="1" dirty="0"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8659" y="2566709"/>
            <a:ext cx="181090" cy="2961307"/>
          </a:xfrm>
          <a:prstGeom prst="rect">
            <a:avLst/>
          </a:prstGeom>
        </p:spPr>
        <p:txBody>
          <a:bodyPr wrap="square" lIns="0" tIns="14319" rIns="0" bIns="0" rtlCol="0">
            <a:noAutofit/>
          </a:bodyPr>
          <a:lstStyle/>
          <a:p>
            <a:pPr marR="13168" algn="r">
              <a:lnSpc>
                <a:spcPts val="2255"/>
              </a:lnSpc>
            </a:pPr>
            <a:r>
              <a:rPr sz="2100" b="1" spc="-58" dirty="0">
                <a:latin typeface="Arial"/>
                <a:cs typeface="Arial"/>
              </a:rPr>
              <a:t>c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475"/>
              </a:spcBef>
            </a:pPr>
            <a:r>
              <a:rPr sz="2100" b="1" spc="-64" dirty="0">
                <a:latin typeface="Arial"/>
                <a:cs typeface="Arial"/>
              </a:rPr>
              <a:t>d</a:t>
            </a:r>
            <a:r>
              <a:rPr sz="2100" b="1" spc="-29" dirty="0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586"/>
              </a:spcBef>
            </a:pPr>
            <a:r>
              <a:rPr sz="2100" b="1" spc="-58" dirty="0">
                <a:latin typeface="Arial"/>
                <a:cs typeface="Arial"/>
              </a:rPr>
              <a:t>e</a:t>
            </a:r>
            <a:r>
              <a:rPr sz="2100" b="1" spc="-29" dirty="0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586"/>
              </a:spcBef>
            </a:pPr>
            <a:r>
              <a:rPr sz="2100" b="1" spc="-58" dirty="0">
                <a:latin typeface="Arial"/>
                <a:cs typeface="Arial"/>
              </a:rPr>
              <a:t>a</a:t>
            </a:r>
            <a:r>
              <a:rPr sz="2100" b="1" spc="-29" dirty="0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586"/>
              </a:spcBef>
            </a:pPr>
            <a:r>
              <a:rPr sz="2100" b="1" spc="-64" dirty="0">
                <a:latin typeface="Arial"/>
                <a:cs typeface="Arial"/>
              </a:rPr>
              <a:t>b</a:t>
            </a:r>
            <a:r>
              <a:rPr sz="2100" b="1" spc="-29" dirty="0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586"/>
              </a:spcBef>
            </a:pPr>
            <a:r>
              <a:rPr sz="2100" b="1" spc="-58" dirty="0">
                <a:latin typeface="Arial"/>
                <a:cs typeface="Arial"/>
              </a:rPr>
              <a:t>c</a:t>
            </a:r>
            <a:r>
              <a:rPr sz="2100" b="1" spc="-29" dirty="0">
                <a:latin typeface="Arial"/>
                <a:cs typeface="Arial"/>
              </a:rPr>
              <a:t> </a:t>
            </a:r>
            <a:endParaRPr sz="2100">
              <a:latin typeface="Arial"/>
              <a:cs typeface="Arial"/>
            </a:endParaRPr>
          </a:p>
          <a:p>
            <a:pPr marR="12700" algn="r">
              <a:lnSpc>
                <a:spcPts val="2414"/>
              </a:lnSpc>
              <a:spcBef>
                <a:spcPts val="586"/>
              </a:spcBef>
            </a:pPr>
            <a:r>
              <a:rPr sz="2100" b="1" spc="-64" dirty="0">
                <a:latin typeface="Arial"/>
                <a:cs typeface="Arial"/>
              </a:rPr>
              <a:t>d</a:t>
            </a:r>
            <a:endParaRPr sz="2100">
              <a:latin typeface="Arial"/>
              <a:cs typeface="Arial"/>
            </a:endParaRPr>
          </a:p>
          <a:p>
            <a:pPr marR="13168" algn="r">
              <a:lnSpc>
                <a:spcPct val="95825"/>
              </a:lnSpc>
              <a:spcBef>
                <a:spcPts val="601"/>
              </a:spcBef>
            </a:pPr>
            <a:r>
              <a:rPr sz="2100" b="1" spc="-58" dirty="0">
                <a:latin typeface="Arial"/>
                <a:cs typeface="Arial"/>
              </a:rPr>
              <a:t>e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5183" y="4395321"/>
            <a:ext cx="298505" cy="399696"/>
          </a:xfrm>
          <a:prstGeom prst="rect">
            <a:avLst/>
          </a:prstGeom>
        </p:spPr>
        <p:txBody>
          <a:bodyPr wrap="square" lIns="0" tIns="19780" rIns="0" bIns="0" rtlCol="0">
            <a:noAutofit/>
          </a:bodyPr>
          <a:lstStyle/>
          <a:p>
            <a:pPr marL="12700">
              <a:lnSpc>
                <a:spcPts val="3115"/>
              </a:lnSpc>
            </a:pPr>
            <a:r>
              <a:rPr sz="2950" b="1" dirty="0">
                <a:latin typeface="Arial"/>
                <a:cs typeface="Arial"/>
              </a:rPr>
              <a:t>F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750" y="6054588"/>
            <a:ext cx="22054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2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3573" y="6054588"/>
            <a:ext cx="220543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5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1541" y="6054588"/>
            <a:ext cx="369966" cy="330200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dirty="0">
                <a:latin typeface="Calisto MT"/>
                <a:cs typeface="Calisto MT"/>
              </a:rPr>
              <a:t>10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214437" y="3914775"/>
            <a:ext cx="6500749" cy="942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0240" y="1186846"/>
            <a:ext cx="7889290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63" dirty="0">
                <a:latin typeface="Arial"/>
                <a:cs typeface="Arial"/>
              </a:rPr>
              <a:t>Ex. </a:t>
            </a:r>
            <a:r>
              <a:rPr sz="2400" spc="63" dirty="0">
                <a:latin typeface="Arial"/>
                <a:cs typeface="Arial"/>
              </a:rPr>
              <a:t>There are four blood types, A, B, AB, and O. Blood</a:t>
            </a:r>
            <a:endParaRPr sz="2400">
              <a:latin typeface="Arial"/>
              <a:cs typeface="Arial"/>
            </a:endParaRPr>
          </a:p>
          <a:p>
            <a:pPr marL="12700" marR="304">
              <a:lnSpc>
                <a:spcPct val="95825"/>
              </a:lnSpc>
            </a:pPr>
            <a:r>
              <a:rPr sz="2400" spc="39" dirty="0">
                <a:latin typeface="Arial"/>
                <a:cs typeface="Arial"/>
              </a:rPr>
              <a:t>can also be Rh+ and Rh- . Finally, a blood donor can 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" y="1918366"/>
            <a:ext cx="1339951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189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classified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ways 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1906" y="1918366"/>
            <a:ext cx="526554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73" dirty="0">
                <a:latin typeface="Arial"/>
                <a:cs typeface="Arial"/>
              </a:rPr>
              <a:t>as either male or female. How many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3874" y="1918366"/>
            <a:ext cx="11647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6" dirty="0">
                <a:latin typeface="Arial"/>
                <a:cs typeface="Arial"/>
              </a:rPr>
              <a:t>different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5330" y="2284126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8314" y="2284126"/>
            <a:ext cx="84896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donor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4327" y="2284126"/>
            <a:ext cx="7319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087" y="2284126"/>
            <a:ext cx="46065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5051" y="2284126"/>
            <a:ext cx="34147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0143" y="2284126"/>
            <a:ext cx="51064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her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177" y="2284126"/>
            <a:ext cx="81544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blood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8281" y="2284126"/>
            <a:ext cx="122113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labeled?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3016027"/>
            <a:ext cx="12549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11452</TotalTime>
  <Words>1718</Words>
  <Application>Microsoft Office PowerPoint</Application>
  <PresentationFormat>On-screen Show (4:3)</PresentationFormat>
  <Paragraphs>563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 Unicode MS</vt:lpstr>
      <vt:lpstr>Arial</vt:lpstr>
      <vt:lpstr>Calibri</vt:lpstr>
      <vt:lpstr>Calisto MT</vt:lpstr>
      <vt:lpstr>Garamond</vt:lpstr>
      <vt:lpstr>Symbol</vt:lpstr>
      <vt:lpstr>Times New Roman</vt:lpstr>
      <vt:lpstr>Wingdings</vt:lpstr>
      <vt:lpstr>Office Theme</vt:lpstr>
      <vt:lpstr>Equation</vt:lpstr>
      <vt:lpstr>Equation.DSMT4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Possible permutations of three letters from the collection of five letters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59</cp:revision>
  <dcterms:modified xsi:type="dcterms:W3CDTF">2023-05-15T15:12:02Z</dcterms:modified>
</cp:coreProperties>
</file>