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7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86" r:id="rId10"/>
    <p:sldId id="297" r:id="rId11"/>
    <p:sldId id="288" r:id="rId12"/>
    <p:sldId id="289" r:id="rId13"/>
    <p:sldId id="290" r:id="rId14"/>
    <p:sldId id="291" r:id="rId15"/>
    <p:sldId id="283" r:id="rId16"/>
    <p:sldId id="284" r:id="rId17"/>
    <p:sldId id="285" r:id="rId18"/>
    <p:sldId id="292" r:id="rId19"/>
    <p:sldId id="293" r:id="rId20"/>
    <p:sldId id="294" r:id="rId21"/>
    <p:sldId id="295" r:id="rId22"/>
    <p:sldId id="296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5" d="100"/>
          <a:sy n="85" d="100"/>
        </p:scale>
        <p:origin x="9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7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C88941-92C3-45C7-905B-273F38349F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949E-C17D-4115-924D-84AFFFE44C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20D6-0C01-41AE-8071-449480AAC9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3D429-6AF2-4189-AEC4-9C327879BA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A2717-CEA8-4D57-A86E-AA395F391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AD2EA-1D26-4D7B-A0F5-1BFA2F67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21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F8D35-B007-42D8-9D28-9FBFE71FB5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3521-8987-434F-A6B8-102AB64D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3E8128-861B-4A69-A243-023F0BBA5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99674-2B0E-4B3F-A4DA-A71E5F0167F8}" type="slidenum">
              <a:rPr lang="ar-SA" altLang="en-US"/>
              <a:pPr/>
              <a:t>2</a:t>
            </a:fld>
            <a:endParaRPr lang="en-US" altLang="en-US"/>
          </a:p>
        </p:txBody>
      </p:sp>
      <p:sp>
        <p:nvSpPr>
          <p:cNvPr id="667650" name="Rectangle 7">
            <a:extLst>
              <a:ext uri="{FF2B5EF4-FFF2-40B4-BE49-F238E27FC236}">
                <a16:creationId xmlns:a16="http://schemas.microsoft.com/office/drawing/2014/main" id="{15AEFFB2-A272-47AA-BDD8-78F0C17CB58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3F6072AB-C2B6-40AF-90FF-1022BB2F23C2}" type="slidenum">
              <a:rPr lang="ar-SA" altLang="en-US" sz="12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l"/>
              <a:t>2</a:t>
            </a:fld>
            <a:endParaRPr lang="en-US" altLang="en-US" sz="12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67651" name="Rectangle 2">
            <a:extLst>
              <a:ext uri="{FF2B5EF4-FFF2-40B4-BE49-F238E27FC236}">
                <a16:creationId xmlns:a16="http://schemas.microsoft.com/office/drawing/2014/main" id="{C97BD27C-8FDD-446F-894F-82B0068E50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7652" name="Rectangle 3">
            <a:extLst>
              <a:ext uri="{FF2B5EF4-FFF2-40B4-BE49-F238E27FC236}">
                <a16:creationId xmlns:a16="http://schemas.microsoft.com/office/drawing/2014/main" id="{7F24E33B-806D-4AC8-8555-87D8F246A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FF29CE-A2C6-4EB4-BB06-768C25ADE2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86D69-D931-4C07-BAC6-E30B44B220FC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0E7DD5E6-59DD-40C0-9E09-88C578CA5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Emphasize the combination of the methods in Chapter 3 (descriptive statistics) with the methods in Chapter 4 (probability). </a:t>
            </a:r>
          </a:p>
          <a:p>
            <a:r>
              <a:rPr lang="en-US" altLang="en-US"/>
              <a:t>Chapter 3 one would conduct an actual experiment and find and observe the mean, standard deviation, variance, etc. and construct a frequency table or histogram</a:t>
            </a:r>
          </a:p>
          <a:p>
            <a:r>
              <a:rPr lang="en-US" altLang="en-US"/>
              <a:t>Chapter 4 finds the probability of each possible outcome</a:t>
            </a:r>
          </a:p>
          <a:p>
            <a:r>
              <a:rPr lang="en-US" altLang="en-US"/>
              <a:t>Chapter 5 presents the possible outcomes along with the relative frequencies we expect</a:t>
            </a:r>
          </a:p>
          <a:p>
            <a:r>
              <a:rPr lang="en-US" altLang="en-US"/>
              <a:t> Page 200 of Elementary Statistics, 10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F37F6DF9-7266-4302-8B8D-27B5CCCD16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ECB1E0-5549-4F64-A43E-EC5B1074B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DB622-31F7-4905-8D8D-A9E17CD9E2C5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id="{0E805268-346E-40E2-A8FA-ADAF9FC46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page 200 of Elementary Statistics, 10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DD293A03-3423-467F-95E3-63236C3E57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5063B6-849B-4146-971B-9301D51793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7EC46-7F55-411D-98AA-887D34E3B045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673794" name="Rectangle 2">
            <a:extLst>
              <a:ext uri="{FF2B5EF4-FFF2-40B4-BE49-F238E27FC236}">
                <a16:creationId xmlns:a16="http://schemas.microsoft.com/office/drawing/2014/main" id="{01E790BB-A6DF-428D-8E2D-3373AB545D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BF1CF0FE-6DF9-45E5-877B-8BFFF4837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C05A91-8567-44B0-89D0-3BEE51AD2F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B9C94-ECEE-4A3F-A731-7EC28C12E0E3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675842" name="Rectangle 2">
            <a:extLst>
              <a:ext uri="{FF2B5EF4-FFF2-40B4-BE49-F238E27FC236}">
                <a16:creationId xmlns:a16="http://schemas.microsoft.com/office/drawing/2014/main" id="{9CDF54AB-42B7-4DE5-B753-B1A58B86DE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>
            <a:extLst>
              <a:ext uri="{FF2B5EF4-FFF2-40B4-BE49-F238E27FC236}">
                <a16:creationId xmlns:a16="http://schemas.microsoft.com/office/drawing/2014/main" id="{01CB61F0-4C03-4631-B049-16FA9DDEC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89FBA8-1D9A-4D05-A00F-5F508A28F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E7D7C-CA38-47FE-97F7-23884B119886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6C8C6FF3-A441-4A27-B53E-574764513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page 201 of Elementary Statistics, 10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710F28BB-9679-41FE-AD16-0DA0445D28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C35983-8486-4E9B-8AED-1136B32140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1FF4C-CAF5-47D7-992E-0DCFBA8EC9B3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3094E468-CF65-4824-B3A0-B3878AC73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This chapter deals exclusively with discrete random variables - experiments where the data observed is a ‘countable’ value.  Give examples.</a:t>
            </a:r>
          </a:p>
          <a:p>
            <a:r>
              <a:rPr lang="en-US" altLang="en-US"/>
              <a:t>Following chapters will deal with continuous random variables.</a:t>
            </a:r>
          </a:p>
          <a:p>
            <a:r>
              <a:rPr lang="en-US" altLang="en-US"/>
              <a:t>Page 201 of Elementary Statistics, 10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id="{A62C1B7B-02A7-4F51-A15D-FCBE36B313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40E150-F2F6-43B3-8408-B7E6305C5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75F76-9821-4D79-84D5-3F0746E6A0A7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D601F811-D642-41B6-B9D8-CB061EB9D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This chapter deals exclusively with discrete random variables - experiments where the data observed is a ‘countable’ value.  Give examples.</a:t>
            </a:r>
          </a:p>
          <a:p>
            <a:r>
              <a:rPr lang="en-US" altLang="en-US"/>
              <a:t>Following chapters will deal with continuous random variables.</a:t>
            </a:r>
          </a:p>
          <a:p>
            <a:r>
              <a:rPr lang="en-US" altLang="en-US"/>
              <a:t>Page 201 of Elementary Statistics, 10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96429212-3F94-46AD-8067-109DF5D1E6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FBEEE8-980C-4710-8E37-640CD9A724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1703C-94A1-45D4-B2A4-C6F45C0E3A2A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689154" name="Rectangle 2">
            <a:extLst>
              <a:ext uri="{FF2B5EF4-FFF2-40B4-BE49-F238E27FC236}">
                <a16:creationId xmlns:a16="http://schemas.microsoft.com/office/drawing/2014/main" id="{2DB9D49C-4FAF-4775-9771-1E9118AB7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 Page 203 of Elementary Statistics, 10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689155" name="Rectangle 3">
            <a:extLst>
              <a:ext uri="{FF2B5EF4-FFF2-40B4-BE49-F238E27FC236}">
                <a16:creationId xmlns:a16="http://schemas.microsoft.com/office/drawing/2014/main" id="{4E217885-BF65-4091-A15C-20B70883F1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628B-34AA-457D-8641-9B9AB9E2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2AAD-51FC-4CFB-BAA3-9F98C4B7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7BE73-EF09-4BDB-8A51-1A28EC8C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689B4E-7B6A-476E-9658-8E475BE5F79A}" type="datetime1">
              <a:rPr lang="ar-SA" altLang="en-US"/>
              <a:pPr/>
              <a:t>25/10/1444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44DF4-898E-4B9B-A6F6-F47BEFB5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80E1-7E3C-44C5-BD3F-58778D9F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80411-FABF-4255-94BB-005146FA7EF3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33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BBCF-CE81-448C-B6AD-F8DCB0D8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F9CC1-9293-4B29-BE18-9CED8099B6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2F069-4CEC-4A98-BBBD-9D1E020E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2A75A-8F6C-400E-9983-48B71458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CE8CD0F-A2C6-46D6-9E47-4B8BF93F6E6C}" type="datetime1">
              <a:rPr lang="ar-SA" altLang="en-US"/>
              <a:pPr/>
              <a:t>25/10/1444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C1E5E-08CE-4607-8960-0DA29437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424CB-2FB5-4445-8BC9-17398CE7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773A91C-7CCB-4C6E-A1E0-B9A050B49B46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4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"/>
          <p:cNvSpPr txBox="1">
            <a:spLocks noChangeArrowheads="1"/>
          </p:cNvSpPr>
          <p:nvPr/>
        </p:nvSpPr>
        <p:spPr bwMode="auto">
          <a:xfrm>
            <a:off x="1612900" y="5229225"/>
            <a:ext cx="652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3600"/>
              </a:spcBef>
              <a:spcAft>
                <a:spcPts val="3600"/>
              </a:spcAft>
              <a:defRPr/>
            </a:pPr>
            <a:r>
              <a:rPr lang="en-US" sz="2400" b="1" dirty="0"/>
              <a:t>Probabilistic and Statistical</a:t>
            </a: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355725" y="2451100"/>
            <a:ext cx="706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Faculty of Applied Engineering and Urban Planning</a:t>
            </a: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2524125" y="313531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Civil Engineering Department</a:t>
            </a:r>
          </a:p>
        </p:txBody>
      </p:sp>
      <p:sp>
        <p:nvSpPr>
          <p:cNvPr id="4102" name="Text Box 18"/>
          <p:cNvSpPr txBox="1">
            <a:spLocks noChangeArrowheads="1"/>
          </p:cNvSpPr>
          <p:nvPr/>
        </p:nvSpPr>
        <p:spPr bwMode="auto">
          <a:xfrm>
            <a:off x="3287713" y="4508500"/>
            <a:ext cx="317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 Semester 2022/2023</a:t>
            </a:r>
            <a:r>
              <a:rPr lang="en-US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30475" y="378936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Dr. Eng. Mustafa Maher Al-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tayeb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9" name="Picture 7" descr="C:\Users\R675F~1.BAR\AppData\Local\Temp\شعار-الجامعة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6002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9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D8E1B40-1744-4BBC-B97F-0B830085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4ACD19-F72F-4567-ABDC-5AAB35FB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3F74-3D5F-4642-AFD1-B0554B66EF68}" type="slidenum">
              <a:rPr lang="ar-SA" altLang="en-US"/>
              <a:pPr/>
              <a:t>10</a:t>
            </a:fld>
            <a:endParaRPr lang="en-US" altLang="en-US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29A91A93-4CE8-4543-AF75-797539353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0"/>
            <a:ext cx="7543800" cy="12954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4FBFEBC6-7A75-47A4-9E0F-FDDCFA3E6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41525"/>
            <a:ext cx="8229600" cy="4411663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Identify the given random variables as being discrete or continuous: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lnSpc>
                <a:spcPct val="80000"/>
              </a:lnSpc>
            </a:pPr>
            <a:r>
              <a:rPr lang="en-US" altLang="en-US" sz="2600"/>
              <a:t>The no. of textbooks in a randomly selected bookstore</a:t>
            </a:r>
          </a:p>
          <a:p>
            <a:pPr algn="l" rtl="0">
              <a:lnSpc>
                <a:spcPct val="80000"/>
              </a:lnSpc>
            </a:pPr>
            <a:r>
              <a:rPr lang="en-US" altLang="en-US" sz="2600"/>
              <a:t>The weight of a randomly selected a textbook</a:t>
            </a:r>
          </a:p>
          <a:p>
            <a:pPr algn="l" rtl="0">
              <a:lnSpc>
                <a:spcPct val="80000"/>
              </a:lnSpc>
            </a:pPr>
            <a:r>
              <a:rPr lang="en-US" altLang="en-US" sz="2600"/>
              <a:t>The time it takes an author to write a textbook</a:t>
            </a:r>
          </a:p>
          <a:p>
            <a:pPr algn="l" rtl="0">
              <a:lnSpc>
                <a:spcPct val="80000"/>
              </a:lnSpc>
            </a:pPr>
            <a:r>
              <a:rPr lang="en-US" altLang="en-US" sz="2600"/>
              <a:t>The no. of pages in a randomly selected textbook</a:t>
            </a:r>
          </a:p>
        </p:txBody>
      </p:sp>
      <p:sp>
        <p:nvSpPr>
          <p:cNvPr id="704516" name="Rectangle 4">
            <a:extLst>
              <a:ext uri="{FF2B5EF4-FFF2-40B4-BE49-F238E27FC236}">
                <a16:creationId xmlns:a16="http://schemas.microsoft.com/office/drawing/2014/main" id="{35B4326B-A821-4316-B1AA-FD887540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704517" name="Line 5">
            <a:extLst>
              <a:ext uri="{FF2B5EF4-FFF2-40B4-BE49-F238E27FC236}">
                <a16:creationId xmlns:a16="http://schemas.microsoft.com/office/drawing/2014/main" id="{2ABE5717-EF11-4D65-A748-ED4A19690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D6E28982-921D-4B65-ACDC-292E32CD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FF5078A-472D-4B8C-A6B5-999F3E0B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BECF-87AB-4F11-ADAB-6F8662BBD821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695298" name="Rectangle 2">
            <a:extLst>
              <a:ext uri="{FF2B5EF4-FFF2-40B4-BE49-F238E27FC236}">
                <a16:creationId xmlns:a16="http://schemas.microsoft.com/office/drawing/2014/main" id="{2F6EA02D-D81B-43C5-A617-934058C6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222750"/>
            <a:ext cx="7181850" cy="10858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Let </a:t>
            </a:r>
            <a:r>
              <a:rPr lang="en-US" altLang="en-US" sz="2400" i="1">
                <a:latin typeface="Book Antiqua" panose="02040602050305030304" pitchFamily="18" charset="0"/>
              </a:rPr>
              <a:t>x</a:t>
            </a:r>
            <a:r>
              <a:rPr lang="en-US" altLang="en-US" sz="2400">
                <a:latin typeface="Book Antiqua" panose="02040602050305030304" pitchFamily="18" charset="0"/>
              </a:rPr>
              <a:t> = number of TVs sold at the store in one day,</a:t>
            </a:r>
          </a:p>
          <a:p>
            <a:pPr algn="l" rtl="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  where </a:t>
            </a:r>
            <a:r>
              <a:rPr lang="en-US" altLang="en-US" sz="2400" i="1">
                <a:latin typeface="Book Antiqua" panose="02040602050305030304" pitchFamily="18" charset="0"/>
              </a:rPr>
              <a:t>x</a:t>
            </a:r>
            <a:r>
              <a:rPr lang="en-US" altLang="en-US" sz="2400">
                <a:latin typeface="Book Antiqua" panose="02040602050305030304" pitchFamily="18" charset="0"/>
              </a:rPr>
              <a:t> can take on 5 values (0, 1, 2, 3, 4)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742642A9-E507-4179-AD10-7B3FCB371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700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/>
            <a:r>
              <a:rPr lang="en-US" altLang="en-US" dirty="0">
                <a:solidFill>
                  <a:schemeClr val="tx1"/>
                </a:solidFill>
              </a:rPr>
              <a:t>Example: </a:t>
            </a:r>
          </a:p>
        </p:txBody>
      </p:sp>
      <p:sp>
        <p:nvSpPr>
          <p:cNvPr id="695300" name="Rectangle 4">
            <a:extLst>
              <a:ext uri="{FF2B5EF4-FFF2-40B4-BE49-F238E27FC236}">
                <a16:creationId xmlns:a16="http://schemas.microsoft.com/office/drawing/2014/main" id="{1BF05E02-B00A-4AB4-9441-4EC1C5B1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493963"/>
            <a:ext cx="7886700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400" b="1">
                <a:latin typeface="Book Antiqua" panose="02040602050305030304" pitchFamily="18" charset="0"/>
              </a:rPr>
              <a:t>Discrete random variable with a </a:t>
            </a:r>
            <a:r>
              <a:rPr lang="en-US" altLang="en-US" sz="2400" b="1" u="sng">
                <a:latin typeface="Book Antiqua" panose="02040602050305030304" pitchFamily="18" charset="0"/>
              </a:rPr>
              <a:t>finite number</a:t>
            </a:r>
            <a:r>
              <a:rPr lang="en-US" altLang="en-US" sz="2400" b="1">
                <a:latin typeface="Book Antiqua" panose="02040602050305030304" pitchFamily="18" charset="0"/>
              </a:rPr>
              <a:t> of values</a:t>
            </a:r>
          </a:p>
        </p:txBody>
      </p:sp>
      <p:grpSp>
        <p:nvGrpSpPr>
          <p:cNvPr id="695301" name="Group 5">
            <a:extLst>
              <a:ext uri="{FF2B5EF4-FFF2-40B4-BE49-F238E27FC236}">
                <a16:creationId xmlns:a16="http://schemas.microsoft.com/office/drawing/2014/main" id="{63165D03-93B5-430E-8053-B66B367DDD8F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1484313"/>
            <a:ext cx="1644650" cy="1119187"/>
            <a:chOff x="4376" y="1243"/>
            <a:chExt cx="1064" cy="789"/>
          </a:xfrm>
        </p:grpSpPr>
        <p:sp>
          <p:nvSpPr>
            <p:cNvPr id="695302" name="Freeform 6">
              <a:extLst>
                <a:ext uri="{FF2B5EF4-FFF2-40B4-BE49-F238E27FC236}">
                  <a16:creationId xmlns:a16="http://schemas.microsoft.com/office/drawing/2014/main" id="{811AE7CA-5802-4E41-BBE1-FB272499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1243"/>
              <a:ext cx="1064" cy="789"/>
            </a:xfrm>
            <a:custGeom>
              <a:avLst/>
              <a:gdLst>
                <a:gd name="T0" fmla="*/ 1204 w 2128"/>
                <a:gd name="T1" fmla="*/ 2082 h 2082"/>
                <a:gd name="T2" fmla="*/ 2128 w 2128"/>
                <a:gd name="T3" fmla="*/ 1089 h 2082"/>
                <a:gd name="T4" fmla="*/ 1209 w 2128"/>
                <a:gd name="T5" fmla="*/ 0 h 2082"/>
                <a:gd name="T6" fmla="*/ 0 w 2128"/>
                <a:gd name="T7" fmla="*/ 1223 h 2082"/>
                <a:gd name="T8" fmla="*/ 1204 w 2128"/>
                <a:gd name="T9" fmla="*/ 2082 h 2082"/>
                <a:gd name="T10" fmla="*/ 1204 w 2128"/>
                <a:gd name="T11" fmla="*/ 2082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8" h="2082">
                  <a:moveTo>
                    <a:pt x="1204" y="2082"/>
                  </a:moveTo>
                  <a:lnTo>
                    <a:pt x="2128" y="1089"/>
                  </a:lnTo>
                  <a:lnTo>
                    <a:pt x="1209" y="0"/>
                  </a:lnTo>
                  <a:lnTo>
                    <a:pt x="0" y="1223"/>
                  </a:lnTo>
                  <a:lnTo>
                    <a:pt x="1204" y="2082"/>
                  </a:lnTo>
                  <a:lnTo>
                    <a:pt x="1204" y="2082"/>
                  </a:lnTo>
                  <a:close/>
                </a:path>
              </a:pathLst>
            </a:custGeom>
            <a:solidFill>
              <a:srgbClr val="B3F0F0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95303" name="Picture 7" descr="HH00714_">
              <a:extLst>
                <a:ext uri="{FF2B5EF4-FFF2-40B4-BE49-F238E27FC236}">
                  <a16:creationId xmlns:a16="http://schemas.microsoft.com/office/drawing/2014/main" id="{A8DD5F63-1F4D-4A6F-8C59-265971404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" y="1247"/>
              <a:ext cx="661" cy="72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95304" name="AutoShape 8">
            <a:extLst>
              <a:ext uri="{FF2B5EF4-FFF2-40B4-BE49-F238E27FC236}">
                <a16:creationId xmlns:a16="http://schemas.microsoft.com/office/drawing/2014/main" id="{AB2465C2-BF8B-44FD-8D02-B4C9F10FF20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9763" y="462756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305" name="Rectangle 9">
            <a:extLst>
              <a:ext uri="{FF2B5EF4-FFF2-40B4-BE49-F238E27FC236}">
                <a16:creationId xmlns:a16="http://schemas.microsoft.com/office/drawing/2014/main" id="{043EC36B-0A65-4486-92ED-40EBA1478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95306" name="Line 10">
            <a:extLst>
              <a:ext uri="{FF2B5EF4-FFF2-40B4-BE49-F238E27FC236}">
                <a16:creationId xmlns:a16="http://schemas.microsoft.com/office/drawing/2014/main" id="{53A4681E-759A-405E-B858-0688CB3AB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95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8408DC5E-3C3F-4D8C-A3A3-1D7B2FB7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3A50A74-C587-4511-A72D-2E60A5EE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6BCA-A502-43DF-991D-E92A8B487D4C}" type="slidenum">
              <a:rPr lang="ar-SA" altLang="en-US"/>
              <a:pPr/>
              <a:t>12</a:t>
            </a:fld>
            <a:endParaRPr lang="en-US" altLang="en-US"/>
          </a:p>
        </p:txBody>
      </p:sp>
      <p:sp>
        <p:nvSpPr>
          <p:cNvPr id="696322" name="Rectangle 2">
            <a:extLst>
              <a:ext uri="{FF2B5EF4-FFF2-40B4-BE49-F238E27FC236}">
                <a16:creationId xmlns:a16="http://schemas.microsoft.com/office/drawing/2014/main" id="{BD62563A-1B1E-4483-8114-06E77B37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3408363"/>
            <a:ext cx="7562850" cy="10858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</a:extLst>
        </p:spPr>
        <p:txBody>
          <a:bodyPr wrap="none" anchor="ctr"/>
          <a:lstStyle/>
          <a:p>
            <a:pPr algn="l" rtl="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Let </a:t>
            </a:r>
            <a:r>
              <a:rPr lang="en-US" altLang="en-US" sz="2400" i="1">
                <a:latin typeface="Book Antiqua" panose="02040602050305030304" pitchFamily="18" charset="0"/>
              </a:rPr>
              <a:t>x</a:t>
            </a:r>
            <a:r>
              <a:rPr lang="en-US" altLang="en-US" sz="2400">
                <a:latin typeface="Book Antiqua" panose="02040602050305030304" pitchFamily="18" charset="0"/>
              </a:rPr>
              <a:t> = number of customers arriving in one day,</a:t>
            </a:r>
          </a:p>
          <a:p>
            <a:pPr algn="l" rtl="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  where </a:t>
            </a:r>
            <a:r>
              <a:rPr lang="en-US" altLang="en-US" sz="2400" i="1">
                <a:latin typeface="Book Antiqua" panose="02040602050305030304" pitchFamily="18" charset="0"/>
              </a:rPr>
              <a:t>x</a:t>
            </a:r>
            <a:r>
              <a:rPr lang="en-US" altLang="en-US" sz="2400">
                <a:latin typeface="Book Antiqua" panose="02040602050305030304" pitchFamily="18" charset="0"/>
              </a:rPr>
              <a:t> can take on the values 0, 1, 2, . . .</a:t>
            </a:r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9DAF0FFA-12DD-4415-B8ED-A4E1F0CA3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3038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0" hangingPunct="0"/>
            <a:r>
              <a:rPr lang="en-US" altLang="en-US" sz="3200" dirty="0">
                <a:latin typeface="Book Antiqua" panose="02040602050305030304" pitchFamily="18" charset="0"/>
              </a:rPr>
              <a:t>Example:  </a:t>
            </a:r>
          </a:p>
        </p:txBody>
      </p:sp>
      <p:sp>
        <p:nvSpPr>
          <p:cNvPr id="696324" name="Rectangle 4">
            <a:extLst>
              <a:ext uri="{FF2B5EF4-FFF2-40B4-BE49-F238E27FC236}">
                <a16:creationId xmlns:a16="http://schemas.microsoft.com/office/drawing/2014/main" id="{79AD98CC-53BB-4441-B2A9-5074E4935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2432050"/>
            <a:ext cx="7772400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altLang="en-US" sz="2400" b="1">
                <a:latin typeface="Book Antiqua" panose="02040602050305030304" pitchFamily="18" charset="0"/>
              </a:rPr>
              <a:t>Discrete random variable with an </a:t>
            </a:r>
            <a:r>
              <a:rPr lang="en-US" altLang="en-US" sz="2400" b="1" u="sng">
                <a:latin typeface="Book Antiqua" panose="02040602050305030304" pitchFamily="18" charset="0"/>
              </a:rPr>
              <a:t>infinite</a:t>
            </a:r>
            <a:r>
              <a:rPr lang="en-US" altLang="en-US" sz="2400" b="1">
                <a:latin typeface="Book Antiqua" panose="02040602050305030304" pitchFamily="18" charset="0"/>
              </a:rPr>
              <a:t> sequence   of values</a:t>
            </a:r>
          </a:p>
        </p:txBody>
      </p:sp>
      <p:grpSp>
        <p:nvGrpSpPr>
          <p:cNvPr id="696325" name="Group 5">
            <a:extLst>
              <a:ext uri="{FF2B5EF4-FFF2-40B4-BE49-F238E27FC236}">
                <a16:creationId xmlns:a16="http://schemas.microsoft.com/office/drawing/2014/main" id="{2CF7C34C-90A7-49ED-BB2F-BC5D581AB79C}"/>
              </a:ext>
            </a:extLst>
          </p:cNvPr>
          <p:cNvGrpSpPr>
            <a:grpSpLocks/>
          </p:cNvGrpSpPr>
          <p:nvPr/>
        </p:nvGrpSpPr>
        <p:grpSpPr bwMode="auto">
          <a:xfrm>
            <a:off x="7499350" y="1341438"/>
            <a:ext cx="1644650" cy="1119187"/>
            <a:chOff x="4376" y="1243"/>
            <a:chExt cx="1064" cy="789"/>
          </a:xfrm>
        </p:grpSpPr>
        <p:sp>
          <p:nvSpPr>
            <p:cNvPr id="696326" name="Freeform 6">
              <a:extLst>
                <a:ext uri="{FF2B5EF4-FFF2-40B4-BE49-F238E27FC236}">
                  <a16:creationId xmlns:a16="http://schemas.microsoft.com/office/drawing/2014/main" id="{D4DE5417-B8A8-404C-A434-528EC7942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1243"/>
              <a:ext cx="1064" cy="789"/>
            </a:xfrm>
            <a:custGeom>
              <a:avLst/>
              <a:gdLst>
                <a:gd name="T0" fmla="*/ 1204 w 2128"/>
                <a:gd name="T1" fmla="*/ 2082 h 2082"/>
                <a:gd name="T2" fmla="*/ 2128 w 2128"/>
                <a:gd name="T3" fmla="*/ 1089 h 2082"/>
                <a:gd name="T4" fmla="*/ 1209 w 2128"/>
                <a:gd name="T5" fmla="*/ 0 h 2082"/>
                <a:gd name="T6" fmla="*/ 0 w 2128"/>
                <a:gd name="T7" fmla="*/ 1223 h 2082"/>
                <a:gd name="T8" fmla="*/ 1204 w 2128"/>
                <a:gd name="T9" fmla="*/ 2082 h 2082"/>
                <a:gd name="T10" fmla="*/ 1204 w 2128"/>
                <a:gd name="T11" fmla="*/ 2082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8" h="2082">
                  <a:moveTo>
                    <a:pt x="1204" y="2082"/>
                  </a:moveTo>
                  <a:lnTo>
                    <a:pt x="2128" y="1089"/>
                  </a:lnTo>
                  <a:lnTo>
                    <a:pt x="1209" y="0"/>
                  </a:lnTo>
                  <a:lnTo>
                    <a:pt x="0" y="1223"/>
                  </a:lnTo>
                  <a:lnTo>
                    <a:pt x="1204" y="2082"/>
                  </a:lnTo>
                  <a:lnTo>
                    <a:pt x="1204" y="2082"/>
                  </a:lnTo>
                  <a:close/>
                </a:path>
              </a:pathLst>
            </a:custGeom>
            <a:solidFill>
              <a:srgbClr val="B3F0F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96327" name="Picture 7" descr="HH00714_">
              <a:extLst>
                <a:ext uri="{FF2B5EF4-FFF2-40B4-BE49-F238E27FC236}">
                  <a16:creationId xmlns:a16="http://schemas.microsoft.com/office/drawing/2014/main" id="{7C643857-AF41-4D78-8773-4FBF776A6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" y="1247"/>
              <a:ext cx="661" cy="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6328" name="Rectangle 8">
            <a:extLst>
              <a:ext uri="{FF2B5EF4-FFF2-40B4-BE49-F238E27FC236}">
                <a16:creationId xmlns:a16="http://schemas.microsoft.com/office/drawing/2014/main" id="{E638A484-2EF3-43B9-9D33-353959E09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4532313"/>
            <a:ext cx="7620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/>
            <a:r>
              <a:rPr lang="en-US" altLang="en-US" sz="2400">
                <a:latin typeface="Book Antiqua" panose="02040602050305030304" pitchFamily="18" charset="0"/>
              </a:rPr>
              <a:t>   We can count the customers arriving, but there is no</a:t>
            </a:r>
          </a:p>
          <a:p>
            <a:pPr algn="l" rtl="0" eaLnBrk="0" hangingPunct="0"/>
            <a:r>
              <a:rPr lang="en-US" altLang="en-US" sz="2400">
                <a:latin typeface="Book Antiqua" panose="02040602050305030304" pitchFamily="18" charset="0"/>
              </a:rPr>
              <a:t>finite upper limit on the number that might arrive.</a:t>
            </a:r>
          </a:p>
        </p:txBody>
      </p:sp>
      <p:sp>
        <p:nvSpPr>
          <p:cNvPr id="696329" name="AutoShape 9">
            <a:extLst>
              <a:ext uri="{FF2B5EF4-FFF2-40B4-BE49-F238E27FC236}">
                <a16:creationId xmlns:a16="http://schemas.microsoft.com/office/drawing/2014/main" id="{B80D46FB-638F-4EC7-B1DE-4AE5B1E14A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2475" y="38592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30" name="Rectangle 10">
            <a:extLst>
              <a:ext uri="{FF2B5EF4-FFF2-40B4-BE49-F238E27FC236}">
                <a16:creationId xmlns:a16="http://schemas.microsoft.com/office/drawing/2014/main" id="{838FF822-9C1D-4054-8201-34A1FDDE8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96331" name="Line 11">
            <a:extLst>
              <a:ext uri="{FF2B5EF4-FFF2-40B4-BE49-F238E27FC236}">
                <a16:creationId xmlns:a16="http://schemas.microsoft.com/office/drawing/2014/main" id="{EA678984-A72A-4771-9685-BA19D641B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96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9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2" grpId="0" animBg="1" autoUpdateAnimBg="0"/>
      <p:bldP spid="6963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161469-24FD-4194-811E-77AE3305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585BA1-2BF9-4505-831B-31C0682B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4F5F-959A-4B2B-B5EE-8868AD096018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697346" name="Rectangle 2">
            <a:extLst>
              <a:ext uri="{FF2B5EF4-FFF2-40B4-BE49-F238E27FC236}">
                <a16:creationId xmlns:a16="http://schemas.microsoft.com/office/drawing/2014/main" id="{C6FDD603-6E4D-477E-9C7E-E2CB97A79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84313"/>
            <a:ext cx="7543800" cy="636587"/>
          </a:xfrm>
        </p:spPr>
        <p:txBody>
          <a:bodyPr/>
          <a:lstStyle/>
          <a:p>
            <a:r>
              <a:rPr lang="en-US" altLang="en-US" sz="2800">
                <a:solidFill>
                  <a:schemeClr val="tx1"/>
                </a:solidFill>
              </a:rPr>
              <a:t>Examples of Discrete Random Variables</a:t>
            </a:r>
          </a:p>
        </p:txBody>
      </p:sp>
      <p:pic>
        <p:nvPicPr>
          <p:cNvPr id="697347" name="Picture 3">
            <a:extLst>
              <a:ext uri="{FF2B5EF4-FFF2-40B4-BE49-F238E27FC236}">
                <a16:creationId xmlns:a16="http://schemas.microsoft.com/office/drawing/2014/main" id="{C80771DF-E061-4223-B5CA-7241604D9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3" t="9618" r="6445" b="56902"/>
          <a:stretch>
            <a:fillRect/>
          </a:stretch>
        </p:blipFill>
        <p:spPr bwMode="auto">
          <a:xfrm>
            <a:off x="128764" y="2209800"/>
            <a:ext cx="90011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7348" name="Rectangle 4">
            <a:extLst>
              <a:ext uri="{FF2B5EF4-FFF2-40B4-BE49-F238E27FC236}">
                <a16:creationId xmlns:a16="http://schemas.microsoft.com/office/drawing/2014/main" id="{0D864F23-F6C2-488E-827E-4FDC5EC6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97349" name="Line 5">
            <a:extLst>
              <a:ext uri="{FF2B5EF4-FFF2-40B4-BE49-F238E27FC236}">
                <a16:creationId xmlns:a16="http://schemas.microsoft.com/office/drawing/2014/main" id="{108D0B6A-2679-4A20-8A2F-6FEF59128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B1A4C06A-0286-4EBC-8223-79B6D483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3F0C093F-9881-4557-8DB5-CFE0B84B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073E-6EF0-4461-9401-940E21DDBF78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698370" name="Rectangle 2">
            <a:extLst>
              <a:ext uri="{FF2B5EF4-FFF2-40B4-BE49-F238E27FC236}">
                <a16:creationId xmlns:a16="http://schemas.microsoft.com/office/drawing/2014/main" id="{AAC83C25-83B5-4035-8FE0-F55A58BD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92150"/>
            <a:ext cx="77724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/>
            <a:r>
              <a:rPr lang="en-US" altLang="en-US" sz="2600">
                <a:solidFill>
                  <a:schemeClr val="tx1"/>
                </a:solidFill>
              </a:rPr>
              <a:t>Continuous Random Variable Examples</a:t>
            </a:r>
          </a:p>
        </p:txBody>
      </p:sp>
      <p:graphicFrame>
        <p:nvGraphicFramePr>
          <p:cNvPr id="698371" name="Group 3">
            <a:extLst>
              <a:ext uri="{FF2B5EF4-FFF2-40B4-BE49-F238E27FC236}">
                <a16:creationId xmlns:a16="http://schemas.microsoft.com/office/drawing/2014/main" id="{297299B9-0132-452B-A9FE-DB6B0F9FE7B0}"/>
              </a:ext>
            </a:extLst>
          </p:cNvPr>
          <p:cNvGraphicFramePr>
            <a:graphicFrameLocks noGrp="1"/>
          </p:cNvGraphicFramePr>
          <p:nvPr/>
        </p:nvGraphicFramePr>
        <p:xfrm>
          <a:off x="687388" y="1601788"/>
          <a:ext cx="7772400" cy="4813936"/>
        </p:xfrm>
        <a:graphic>
          <a:graphicData uri="http://schemas.openxmlformats.org/drawingml/2006/table">
            <a:tbl>
              <a:tblPr/>
              <a:tblGrid>
                <a:gridCol w="2284412">
                  <a:extLst>
                    <a:ext uri="{9D8B030D-6E8A-4147-A177-3AD203B41FA5}">
                      <a16:colId xmlns:a16="http://schemas.microsoft.com/office/drawing/2014/main" val="396565579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1083993732"/>
                    </a:ext>
                  </a:extLst>
                </a:gridCol>
                <a:gridCol w="2801938">
                  <a:extLst>
                    <a:ext uri="{9D8B030D-6E8A-4147-A177-3AD203B41FA5}">
                      <a16:colId xmlns:a16="http://schemas.microsoft.com/office/drawing/2014/main" val="1225173089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Variable 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Possible Values for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124318"/>
                  </a:ext>
                </a:extLst>
              </a:tr>
              <a:tr h="928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 teller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between customer arrivals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&gt;=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641202"/>
                  </a:ext>
                </a:extLst>
              </a:tr>
              <a:tr h="928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Fill a drink container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millimeters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&lt;= x &lt;= 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183945"/>
                  </a:ext>
                </a:extLst>
              </a:tr>
              <a:tr h="928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 a new building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Percentage of project complete as of a 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&lt;= x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799957"/>
                  </a:ext>
                </a:extLst>
              </a:tr>
              <a:tr h="928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a new  chemical 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 when the desired reaction take place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&lt;= x &lt;= 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448237"/>
                  </a:ext>
                </a:extLst>
              </a:tr>
            </a:tbl>
          </a:graphicData>
        </a:graphic>
      </p:graphicFrame>
      <p:sp>
        <p:nvSpPr>
          <p:cNvPr id="698397" name="Rectangle 29">
            <a:extLst>
              <a:ext uri="{FF2B5EF4-FFF2-40B4-BE49-F238E27FC236}">
                <a16:creationId xmlns:a16="http://schemas.microsoft.com/office/drawing/2014/main" id="{FAD6C325-91DA-4D41-B996-959449A00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98398" name="Line 30">
            <a:extLst>
              <a:ext uri="{FF2B5EF4-FFF2-40B4-BE49-F238E27FC236}">
                <a16:creationId xmlns:a16="http://schemas.microsoft.com/office/drawing/2014/main" id="{926F4930-539C-4AFC-BE88-5511A46BD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C4498DD-DA0E-4EBA-9AA3-086B541F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B4D25DA-AA4A-4670-975E-60905654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4591-FF1E-40F1-9FFA-2395ED459AFD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688130" name="Rectangle 2">
            <a:extLst>
              <a:ext uri="{FF2B5EF4-FFF2-40B4-BE49-F238E27FC236}">
                <a16:creationId xmlns:a16="http://schemas.microsoft.com/office/drawing/2014/main" id="{E74D8268-CC66-4828-B310-C643BFA1F8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836613"/>
            <a:ext cx="6775450" cy="1209675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altLang="en-US" sz="3500" i="1">
                <a:solidFill>
                  <a:schemeClr val="tx1"/>
                </a:solidFill>
                <a:latin typeface="Calisto MT" panose="02040603050505030304" pitchFamily="18" charset="0"/>
              </a:rPr>
              <a:t>Requirements for </a:t>
            </a:r>
            <a:br>
              <a:rPr lang="en-US" altLang="en-US" sz="3500" i="1">
                <a:solidFill>
                  <a:schemeClr val="tx1"/>
                </a:solidFill>
                <a:latin typeface="Calisto MT" panose="02040603050505030304" pitchFamily="18" charset="0"/>
              </a:rPr>
            </a:br>
            <a:r>
              <a:rPr lang="en-US" altLang="en-US" sz="3500" i="1">
                <a:solidFill>
                  <a:schemeClr val="tx1"/>
                </a:solidFill>
                <a:latin typeface="Calisto MT" panose="02040603050505030304" pitchFamily="18" charset="0"/>
              </a:rPr>
              <a:t>Probability Distribution</a:t>
            </a:r>
          </a:p>
        </p:txBody>
      </p:sp>
      <p:sp>
        <p:nvSpPr>
          <p:cNvPr id="688132" name="Text Box 6">
            <a:extLst>
              <a:ext uri="{FF2B5EF4-FFF2-40B4-BE49-F238E27FC236}">
                <a16:creationId xmlns:a16="http://schemas.microsoft.com/office/drawing/2014/main" id="{28B79FA3-75BD-4C65-8ADE-7B802808E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02213"/>
            <a:ext cx="73914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4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 </a:t>
            </a:r>
            <a:r>
              <a:rPr lang="en-US" altLang="en-US" sz="44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 sz="44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4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en-US" sz="4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en-US" sz="4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4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en-US" sz="4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44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 sz="4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1 </a:t>
            </a:r>
            <a:endParaRPr lang="en-US" altLang="en-US" sz="4800" i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3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for every individual value of x</a:t>
            </a:r>
          </a:p>
          <a:p>
            <a:pPr>
              <a:spcBef>
                <a:spcPct val="50000"/>
              </a:spcBef>
            </a:pPr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688133" name="Object 2">
            <a:extLst>
              <a:ext uri="{FF2B5EF4-FFF2-40B4-BE49-F238E27FC236}">
                <a16:creationId xmlns:a16="http://schemas.microsoft.com/office/drawing/2014/main" id="{456F7CB3-D002-49D9-8BE7-15D06D619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944813"/>
          <a:ext cx="2787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4" imgW="774360" imgH="253800" progId="Equation.3">
                  <p:embed/>
                </p:oleObj>
              </mc:Choice>
              <mc:Fallback>
                <p:oleObj name="Equation" r:id="rId4" imgW="774360" imgH="253800" progId="Equation.3">
                  <p:embed/>
                  <p:pic>
                    <p:nvPicPr>
                      <p:cNvPr id="688133" name="Object 2">
                        <a:extLst>
                          <a:ext uri="{FF2B5EF4-FFF2-40B4-BE49-F238E27FC236}">
                            <a16:creationId xmlns:a16="http://schemas.microsoft.com/office/drawing/2014/main" id="{456F7CB3-D002-49D9-8BE7-15D06D619B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44813"/>
                        <a:ext cx="2787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134" name="Rectangle 9">
            <a:extLst>
              <a:ext uri="{FF2B5EF4-FFF2-40B4-BE49-F238E27FC236}">
                <a16:creationId xmlns:a16="http://schemas.microsoft.com/office/drawing/2014/main" id="{4CEBF8A9-9760-4C26-89DB-6BCB9B2E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3" y="3935413"/>
            <a:ext cx="5095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x assumes all possible values</a:t>
            </a:r>
          </a:p>
        </p:txBody>
      </p:sp>
      <p:sp>
        <p:nvSpPr>
          <p:cNvPr id="688135" name="Rectangle 7">
            <a:extLst>
              <a:ext uri="{FF2B5EF4-FFF2-40B4-BE49-F238E27FC236}">
                <a16:creationId xmlns:a16="http://schemas.microsoft.com/office/drawing/2014/main" id="{99A89386-71B8-4FC9-9CA8-0210342C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88136" name="Line 8">
            <a:extLst>
              <a:ext uri="{FF2B5EF4-FFF2-40B4-BE49-F238E27FC236}">
                <a16:creationId xmlns:a16="http://schemas.microsoft.com/office/drawing/2014/main" id="{AFF38F15-2391-4F4A-B292-5AB0AEA10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7A7D14D-E8AD-4992-9535-8C1B712F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BCC0081-2816-4125-9A0B-6CB68170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961A-6DFE-401D-BA53-453847C0E9F7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690178" name="Rectangle 2">
            <a:extLst>
              <a:ext uri="{FF2B5EF4-FFF2-40B4-BE49-F238E27FC236}">
                <a16:creationId xmlns:a16="http://schemas.microsoft.com/office/drawing/2014/main" id="{61675B39-F3C7-4255-BD7E-ED7DA30EA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836613"/>
            <a:ext cx="7543800" cy="758825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90179" name="Rectangle 3">
            <a:extLst>
              <a:ext uri="{FF2B5EF4-FFF2-40B4-BE49-F238E27FC236}">
                <a16:creationId xmlns:a16="http://schemas.microsoft.com/office/drawing/2014/main" id="{4B00E9FE-586A-47D9-819F-AE367231CB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775"/>
            <a:ext cx="8686800" cy="4411663"/>
          </a:xfrm>
        </p:spPr>
        <p:txBody>
          <a:bodyPr/>
          <a:lstStyle/>
          <a:p>
            <a:pPr algn="l" rtl="0"/>
            <a:r>
              <a:rPr lang="en-US" altLang="en-US" sz="2400"/>
              <a:t>Does P(x) = x/5 ( where x can take on the values 0 , 1 , 2 , 3) Describe a probability Distribution</a:t>
            </a:r>
          </a:p>
          <a:p>
            <a:pPr algn="l" rtl="0"/>
            <a:r>
              <a:rPr lang="en-US" altLang="en-US" sz="2400"/>
              <a:t>Solution: </a:t>
            </a:r>
          </a:p>
          <a:p>
            <a:pPr algn="l" rtl="0"/>
            <a:r>
              <a:rPr lang="en-US" altLang="en-US" sz="2400"/>
              <a:t>To be a probability distribution P(x) must satisfy the two requirements, First is </a:t>
            </a:r>
          </a:p>
          <a:p>
            <a:pPr algn="l" rtl="0"/>
            <a:endParaRPr lang="en-US" altLang="en-US" sz="2400"/>
          </a:p>
          <a:p>
            <a:pPr algn="l" rtl="0"/>
            <a:endParaRPr lang="en-US" altLang="en-US" sz="2400"/>
          </a:p>
          <a:p>
            <a:pPr algn="l" rtl="0"/>
            <a:r>
              <a:rPr lang="en-US" altLang="en-US" sz="2400"/>
              <a:t>P(0) +P(1) + P(2) + P(3) = 0 + 1/5 + 2/5 + 3/5 = 6/5</a:t>
            </a:r>
          </a:p>
          <a:p>
            <a:pPr algn="l" rtl="0"/>
            <a:r>
              <a:rPr lang="en-US" altLang="en-US" sz="2400"/>
              <a:t>Because the first requirement is not satisfied, we conclude that P(x) given in this example is not a probability distribution</a:t>
            </a:r>
          </a:p>
          <a:p>
            <a:pPr algn="l" rtl="0"/>
            <a:endParaRPr lang="en-US" altLang="en-US" sz="2400"/>
          </a:p>
        </p:txBody>
      </p:sp>
      <p:graphicFrame>
        <p:nvGraphicFramePr>
          <p:cNvPr id="690180" name="Object 2">
            <a:extLst>
              <a:ext uri="{FF2B5EF4-FFF2-40B4-BE49-F238E27FC236}">
                <a16:creationId xmlns:a16="http://schemas.microsoft.com/office/drawing/2014/main" id="{991A977F-7E83-40A7-B93A-FD6AF7FD014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258888" y="3789363"/>
          <a:ext cx="22098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774360" imgH="253800" progId="Equation.3">
                  <p:embed/>
                </p:oleObj>
              </mc:Choice>
              <mc:Fallback>
                <p:oleObj name="Equation" r:id="rId3" imgW="774360" imgH="253800" progId="Equation.3">
                  <p:embed/>
                  <p:pic>
                    <p:nvPicPr>
                      <p:cNvPr id="690180" name="Object 2">
                        <a:extLst>
                          <a:ext uri="{FF2B5EF4-FFF2-40B4-BE49-F238E27FC236}">
                            <a16:creationId xmlns:a16="http://schemas.microsoft.com/office/drawing/2014/main" id="{991A977F-7E83-40A7-B93A-FD6AF7FD0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89363"/>
                        <a:ext cx="22098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181" name="Rectangle 5">
            <a:extLst>
              <a:ext uri="{FF2B5EF4-FFF2-40B4-BE49-F238E27FC236}">
                <a16:creationId xmlns:a16="http://schemas.microsoft.com/office/drawing/2014/main" id="{1AEAB373-DD8B-417E-AE17-BD1EB134D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90182" name="Line 6">
            <a:extLst>
              <a:ext uri="{FF2B5EF4-FFF2-40B4-BE49-F238E27FC236}">
                <a16:creationId xmlns:a16="http://schemas.microsoft.com/office/drawing/2014/main" id="{73DF38D0-AD80-4A66-B2C1-AAADFA8D9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927D82-7318-4E79-809A-7F691434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489C92F-6A38-465C-9CFD-37C91E11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910B-838D-44DD-ADBD-05A80B5B65D5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691202" name="Rectangle 2">
            <a:extLst>
              <a:ext uri="{FF2B5EF4-FFF2-40B4-BE49-F238E27FC236}">
                <a16:creationId xmlns:a16="http://schemas.microsoft.com/office/drawing/2014/main" id="{4328F056-83C6-4485-AEDB-4A3AAA66F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7543800" cy="687388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7524828B-E756-4466-BB86-5D298A287B4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00213"/>
            <a:ext cx="8435975" cy="4411662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 sz="2400"/>
              <a:t>Does P(x) = x/3 ( where x can take on the values 0 , 1 , 2)</a:t>
            </a:r>
          </a:p>
          <a:p>
            <a:pPr algn="l" rt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Describe a probability Distribution?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/>
              <a:t>Solution: 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/>
              <a:t>To be a probability distribution P(x) must satisfy the two requirements, First is </a:t>
            </a:r>
          </a:p>
          <a:p>
            <a:pPr algn="l" rtl="0">
              <a:lnSpc>
                <a:spcPct val="90000"/>
              </a:lnSpc>
            </a:pPr>
            <a:endParaRPr lang="en-US" altLang="en-US" sz="2400"/>
          </a:p>
          <a:p>
            <a:pPr algn="l" rtl="0">
              <a:lnSpc>
                <a:spcPct val="90000"/>
              </a:lnSpc>
            </a:pPr>
            <a:endParaRPr lang="en-US" altLang="en-US" sz="2400"/>
          </a:p>
          <a:p>
            <a:pPr algn="l" rtl="0">
              <a:lnSpc>
                <a:spcPct val="90000"/>
              </a:lnSpc>
            </a:pPr>
            <a:r>
              <a:rPr lang="en-US" altLang="en-US" sz="2400"/>
              <a:t>P(0) +P(1) + P(2) = 0 + 1/3 + 2/3 = 3/3 = 1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/>
              <a:t>Each of the P(x) values is between 0 and 1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/>
              <a:t>Because both requirements are satisfied, P(x) function given a probability distribution</a:t>
            </a:r>
          </a:p>
          <a:p>
            <a:pPr algn="l" rtl="0">
              <a:lnSpc>
                <a:spcPct val="90000"/>
              </a:lnSpc>
            </a:pPr>
            <a:endParaRPr lang="en-US" altLang="en-US" sz="2400"/>
          </a:p>
          <a:p>
            <a:pPr algn="l" rtl="0">
              <a:lnSpc>
                <a:spcPct val="90000"/>
              </a:lnSpc>
            </a:pPr>
            <a:endParaRPr lang="en-US" altLang="en-US" sz="2400"/>
          </a:p>
          <a:p>
            <a:pPr algn="l" rtl="0">
              <a:lnSpc>
                <a:spcPct val="90000"/>
              </a:lnSpc>
            </a:pPr>
            <a:endParaRPr lang="en-US" altLang="en-US" sz="2400"/>
          </a:p>
        </p:txBody>
      </p:sp>
      <p:graphicFrame>
        <p:nvGraphicFramePr>
          <p:cNvPr id="691204" name="Object 2">
            <a:extLst>
              <a:ext uri="{FF2B5EF4-FFF2-40B4-BE49-F238E27FC236}">
                <a16:creationId xmlns:a16="http://schemas.microsoft.com/office/drawing/2014/main" id="{975F7E9C-4A06-4A7A-9D0D-E6CF2131507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258888" y="3679825"/>
          <a:ext cx="19812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3" imgW="774360" imgH="253800" progId="Equation.3">
                  <p:embed/>
                </p:oleObj>
              </mc:Choice>
              <mc:Fallback>
                <p:oleObj name="Equation" r:id="rId3" imgW="774360" imgH="253800" progId="Equation.3">
                  <p:embed/>
                  <p:pic>
                    <p:nvPicPr>
                      <p:cNvPr id="691204" name="Object 2">
                        <a:extLst>
                          <a:ext uri="{FF2B5EF4-FFF2-40B4-BE49-F238E27FC236}">
                            <a16:creationId xmlns:a16="http://schemas.microsoft.com/office/drawing/2014/main" id="{975F7E9C-4A06-4A7A-9D0D-E6CF21315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79825"/>
                        <a:ext cx="19812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1205" name="Rectangle 5">
            <a:extLst>
              <a:ext uri="{FF2B5EF4-FFF2-40B4-BE49-F238E27FC236}">
                <a16:creationId xmlns:a16="http://schemas.microsoft.com/office/drawing/2014/main" id="{D8BF7025-8D1C-4007-824E-CCB7047B5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91206" name="Line 6">
            <a:extLst>
              <a:ext uri="{FF2B5EF4-FFF2-40B4-BE49-F238E27FC236}">
                <a16:creationId xmlns:a16="http://schemas.microsoft.com/office/drawing/2014/main" id="{D514E10D-853A-424E-8C5A-3B2993A1B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753F0583-8D26-4029-ACD4-D6A0163E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1AA38B7-5D51-48D3-AADF-74BD1A55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D77-B909-431B-81C2-4593EFBD83CC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3CB1AFA5-793B-47CD-9885-BBD57E8A4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987550"/>
            <a:ext cx="68008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lnSpc>
                <a:spcPct val="80000"/>
              </a:lnSpc>
              <a:spcBef>
                <a:spcPct val="20000"/>
              </a:spcBef>
              <a:buClr>
                <a:srgbClr val="00FFFF"/>
              </a:buClr>
              <a:buSzPct val="75000"/>
              <a:buFont typeface="Monotype Sorts" pitchFamily="2" charset="2"/>
              <a:buChar char="n"/>
            </a:pPr>
            <a:r>
              <a:rPr lang="en-US" altLang="en-US" sz="2400">
                <a:latin typeface="Book Antiqua" panose="02040602050305030304" pitchFamily="18" charset="0"/>
              </a:rPr>
              <a:t>   a tabular representation of the probability</a:t>
            </a:r>
          </a:p>
          <a:p>
            <a:pPr algn="l" rtl="0" eaLnBrk="0" hangingPunct="0">
              <a:lnSpc>
                <a:spcPct val="80000"/>
              </a:lnSpc>
              <a:spcBef>
                <a:spcPct val="20000"/>
              </a:spcBef>
              <a:buClr>
                <a:srgbClr val="00FFFF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 distribution for TV sales was developed.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522E93EB-5008-41AC-B483-682AA3F2D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3048000"/>
            <a:ext cx="2087563" cy="34337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396" name="Rectangle 4">
            <a:extLst>
              <a:ext uri="{FF2B5EF4-FFF2-40B4-BE49-F238E27FC236}">
                <a16:creationId xmlns:a16="http://schemas.microsoft.com/office/drawing/2014/main" id="{E0A3B507-07DE-4DEC-9614-E0CF9E8C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3048000"/>
            <a:ext cx="3440113" cy="34337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4D4D4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A7A7A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397" name="Rectangle 5">
            <a:extLst>
              <a:ext uri="{FF2B5EF4-FFF2-40B4-BE49-F238E27FC236}">
                <a16:creationId xmlns:a16="http://schemas.microsoft.com/office/drawing/2014/main" id="{A245A3F0-3C54-49F4-B6F4-6F20A5AC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1720850"/>
            <a:ext cx="77724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00FFFF"/>
              </a:buClr>
              <a:buSzPct val="75000"/>
              <a:buFont typeface="Monotype Sorts" pitchFamily="2" charset="2"/>
              <a:buChar char="n"/>
            </a:pPr>
            <a:r>
              <a:rPr lang="en-US" altLang="en-US" sz="2400">
                <a:latin typeface="Book Antiqua" panose="02040602050305030304" pitchFamily="18" charset="0"/>
              </a:rPr>
              <a:t>Using past data on TV sales, …</a:t>
            </a:r>
          </a:p>
        </p:txBody>
      </p:sp>
      <p:grpSp>
        <p:nvGrpSpPr>
          <p:cNvPr id="699398" name="Group 6">
            <a:extLst>
              <a:ext uri="{FF2B5EF4-FFF2-40B4-BE49-F238E27FC236}">
                <a16:creationId xmlns:a16="http://schemas.microsoft.com/office/drawing/2014/main" id="{5DDC5542-7586-4850-832F-E614099E1630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855663"/>
            <a:ext cx="1644650" cy="1119187"/>
            <a:chOff x="4376" y="1243"/>
            <a:chExt cx="1064" cy="789"/>
          </a:xfrm>
        </p:grpSpPr>
        <p:sp>
          <p:nvSpPr>
            <p:cNvPr id="699399" name="Freeform 7">
              <a:extLst>
                <a:ext uri="{FF2B5EF4-FFF2-40B4-BE49-F238E27FC236}">
                  <a16:creationId xmlns:a16="http://schemas.microsoft.com/office/drawing/2014/main" id="{22AF6465-4106-4B21-860C-B1BBB9948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1243"/>
              <a:ext cx="1064" cy="789"/>
            </a:xfrm>
            <a:custGeom>
              <a:avLst/>
              <a:gdLst>
                <a:gd name="T0" fmla="*/ 1204 w 2128"/>
                <a:gd name="T1" fmla="*/ 2082 h 2082"/>
                <a:gd name="T2" fmla="*/ 2128 w 2128"/>
                <a:gd name="T3" fmla="*/ 1089 h 2082"/>
                <a:gd name="T4" fmla="*/ 1209 w 2128"/>
                <a:gd name="T5" fmla="*/ 0 h 2082"/>
                <a:gd name="T6" fmla="*/ 0 w 2128"/>
                <a:gd name="T7" fmla="*/ 1223 h 2082"/>
                <a:gd name="T8" fmla="*/ 1204 w 2128"/>
                <a:gd name="T9" fmla="*/ 2082 h 2082"/>
                <a:gd name="T10" fmla="*/ 1204 w 2128"/>
                <a:gd name="T11" fmla="*/ 2082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8" h="2082">
                  <a:moveTo>
                    <a:pt x="1204" y="2082"/>
                  </a:moveTo>
                  <a:lnTo>
                    <a:pt x="2128" y="1089"/>
                  </a:lnTo>
                  <a:lnTo>
                    <a:pt x="1209" y="0"/>
                  </a:lnTo>
                  <a:lnTo>
                    <a:pt x="0" y="1223"/>
                  </a:lnTo>
                  <a:lnTo>
                    <a:pt x="1204" y="2082"/>
                  </a:lnTo>
                  <a:lnTo>
                    <a:pt x="1204" y="2082"/>
                  </a:lnTo>
                  <a:close/>
                </a:path>
              </a:pathLst>
            </a:custGeom>
            <a:solidFill>
              <a:srgbClr val="B3F0F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99400" name="Picture 8" descr="HH00714_">
              <a:extLst>
                <a:ext uri="{FF2B5EF4-FFF2-40B4-BE49-F238E27FC236}">
                  <a16:creationId xmlns:a16="http://schemas.microsoft.com/office/drawing/2014/main" id="{DEB6B8B3-9943-4F0E-9B1A-1C6367F73E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" y="1247"/>
              <a:ext cx="661" cy="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9401" name="Freeform 9">
            <a:extLst>
              <a:ext uri="{FF2B5EF4-FFF2-40B4-BE49-F238E27FC236}">
                <a16:creationId xmlns:a16="http://schemas.microsoft.com/office/drawing/2014/main" id="{0D0B4296-4CED-4CB5-B341-72067DDE8F66}"/>
              </a:ext>
            </a:extLst>
          </p:cNvPr>
          <p:cNvSpPr>
            <a:spLocks/>
          </p:cNvSpPr>
          <p:nvPr/>
        </p:nvSpPr>
        <p:spPr bwMode="auto">
          <a:xfrm>
            <a:off x="8072438" y="6478588"/>
            <a:ext cx="11112" cy="26987"/>
          </a:xfrm>
          <a:custGeom>
            <a:avLst/>
            <a:gdLst>
              <a:gd name="T0" fmla="*/ 0 w 13"/>
              <a:gd name="T1" fmla="*/ 0 h 35"/>
              <a:gd name="T2" fmla="*/ 0 w 13"/>
              <a:gd name="T3" fmla="*/ 35 h 35"/>
              <a:gd name="T4" fmla="*/ 13 w 13"/>
              <a:gd name="T5" fmla="*/ 25 h 35"/>
              <a:gd name="T6" fmla="*/ 0 w 13"/>
              <a:gd name="T7" fmla="*/ 0 h 35"/>
              <a:gd name="T8" fmla="*/ 0 w 1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35">
                <a:moveTo>
                  <a:pt x="0" y="0"/>
                </a:moveTo>
                <a:lnTo>
                  <a:pt x="0" y="35"/>
                </a:lnTo>
                <a:lnTo>
                  <a:pt x="13" y="2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02" name="Freeform 10">
            <a:extLst>
              <a:ext uri="{FF2B5EF4-FFF2-40B4-BE49-F238E27FC236}">
                <a16:creationId xmlns:a16="http://schemas.microsoft.com/office/drawing/2014/main" id="{A96BE8D1-2F32-4046-8CCC-F6644CA61D82}"/>
              </a:ext>
            </a:extLst>
          </p:cNvPr>
          <p:cNvSpPr>
            <a:spLocks/>
          </p:cNvSpPr>
          <p:nvPr/>
        </p:nvSpPr>
        <p:spPr bwMode="auto">
          <a:xfrm>
            <a:off x="8050213" y="6481763"/>
            <a:ext cx="14287" cy="15875"/>
          </a:xfrm>
          <a:custGeom>
            <a:avLst/>
            <a:gdLst>
              <a:gd name="T0" fmla="*/ 19 w 19"/>
              <a:gd name="T1" fmla="*/ 0 h 21"/>
              <a:gd name="T2" fmla="*/ 0 w 19"/>
              <a:gd name="T3" fmla="*/ 15 h 21"/>
              <a:gd name="T4" fmla="*/ 17 w 19"/>
              <a:gd name="T5" fmla="*/ 21 h 21"/>
              <a:gd name="T6" fmla="*/ 19 w 19"/>
              <a:gd name="T7" fmla="*/ 0 h 21"/>
              <a:gd name="T8" fmla="*/ 19 w 19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1">
                <a:moveTo>
                  <a:pt x="19" y="0"/>
                </a:moveTo>
                <a:lnTo>
                  <a:pt x="0" y="15"/>
                </a:lnTo>
                <a:lnTo>
                  <a:pt x="17" y="21"/>
                </a:lnTo>
                <a:lnTo>
                  <a:pt x="19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03" name="Rectangle 11">
            <a:extLst>
              <a:ext uri="{FF2B5EF4-FFF2-40B4-BE49-F238E27FC236}">
                <a16:creationId xmlns:a16="http://schemas.microsoft.com/office/drawing/2014/main" id="{7C21DDBC-E80C-453C-8A2D-FC121E49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997200"/>
            <a:ext cx="33909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7A7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		 Number</a:t>
            </a: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</a:t>
            </a:r>
            <a:r>
              <a:rPr lang="en-US" altLang="en-US" sz="2400" u="sng">
                <a:latin typeface="Book Antiqua" panose="02040602050305030304" pitchFamily="18" charset="0"/>
              </a:rPr>
              <a:t>Units Sold</a:t>
            </a:r>
            <a:r>
              <a:rPr lang="en-US" altLang="en-US" sz="2400">
                <a:latin typeface="Book Antiqua" panose="02040602050305030304" pitchFamily="18" charset="0"/>
              </a:rPr>
              <a:t>     </a:t>
            </a:r>
            <a:r>
              <a:rPr lang="en-US" altLang="en-US" sz="2400" u="sng">
                <a:latin typeface="Book Antiqua" panose="02040602050305030304" pitchFamily="18" charset="0"/>
              </a:rPr>
              <a:t>of Days</a:t>
            </a:r>
            <a:endParaRPr lang="en-US" altLang="en-US" sz="2400" b="1" u="sng">
              <a:latin typeface="Book Antiqua" panose="02040602050305030304" pitchFamily="18" charset="0"/>
            </a:endParaRP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0	        80</a:t>
            </a: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	1	        50</a:t>
            </a: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	2	        40</a:t>
            </a: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	3	        10</a:t>
            </a: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	4	       </a:t>
            </a:r>
            <a:r>
              <a:rPr lang="en-US" altLang="en-US" sz="2400" u="sng">
                <a:latin typeface="Book Antiqua" panose="02040602050305030304" pitchFamily="18" charset="0"/>
              </a:rPr>
              <a:t> 20</a:t>
            </a:r>
          </a:p>
          <a:p>
            <a:pPr algn="l" rtl="0"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	      200</a:t>
            </a:r>
          </a:p>
        </p:txBody>
      </p:sp>
      <p:sp>
        <p:nvSpPr>
          <p:cNvPr id="699404" name="Rectangle 12">
            <a:extLst>
              <a:ext uri="{FF2B5EF4-FFF2-40B4-BE49-F238E27FC236}">
                <a16:creationId xmlns:a16="http://schemas.microsoft.com/office/drawing/2014/main" id="{85624E22-64DF-4679-BE28-BBCF063B3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3035300"/>
            <a:ext cx="20002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3366">
                        <a:gamma/>
                        <a:shade val="46275"/>
                        <a:invGamma/>
                      </a:srgbClr>
                    </a:gs>
                    <a:gs pos="50000">
                      <a:srgbClr val="993366"/>
                    </a:gs>
                    <a:gs pos="100000">
                      <a:srgbClr val="99336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   </a:t>
            </a: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</a:t>
            </a:r>
            <a:r>
              <a:rPr lang="en-US" altLang="en-US" sz="2400" i="1" u="sng">
                <a:latin typeface="Book Antiqua" panose="02040602050305030304" pitchFamily="18" charset="0"/>
              </a:rPr>
              <a:t>x</a:t>
            </a:r>
            <a:r>
              <a:rPr lang="en-US" altLang="en-US" sz="2400">
                <a:latin typeface="Book Antiqua" panose="02040602050305030304" pitchFamily="18" charset="0"/>
              </a:rPr>
              <a:t>	   </a:t>
            </a:r>
            <a:r>
              <a:rPr lang="en-US" altLang="en-US" sz="2400" i="1" u="sng">
                <a:latin typeface="Book Antiqua" panose="02040602050305030304" pitchFamily="18" charset="0"/>
              </a:rPr>
              <a:t>f</a:t>
            </a:r>
            <a:r>
              <a:rPr lang="en-US" altLang="en-US" sz="2400" u="sng">
                <a:latin typeface="Book Antiqua" panose="02040602050305030304" pitchFamily="18" charset="0"/>
              </a:rPr>
              <a:t>(</a:t>
            </a:r>
            <a:r>
              <a:rPr lang="en-US" altLang="en-US" sz="2400" i="1" u="sng">
                <a:latin typeface="Book Antiqua" panose="02040602050305030304" pitchFamily="18" charset="0"/>
              </a:rPr>
              <a:t>x</a:t>
            </a:r>
            <a:r>
              <a:rPr lang="en-US" altLang="en-US" sz="2400" u="sng">
                <a:latin typeface="Book Antiqua" panose="02040602050305030304" pitchFamily="18" charset="0"/>
              </a:rPr>
              <a:t>)</a:t>
            </a:r>
            <a:endParaRPr lang="en-US" altLang="en-US" sz="2400" b="1" u="sng">
              <a:latin typeface="Book Antiqua" panose="02040602050305030304" pitchFamily="18" charset="0"/>
            </a:endParaRP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0	   .40</a:t>
            </a: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1	   .25</a:t>
            </a: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2	   .20</a:t>
            </a: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3	   .05</a:t>
            </a: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4	 </a:t>
            </a:r>
            <a:r>
              <a:rPr lang="en-US" altLang="en-US" sz="2400" u="sng">
                <a:latin typeface="Book Antiqua" panose="02040602050305030304" pitchFamily="18" charset="0"/>
              </a:rPr>
              <a:t>  .10</a:t>
            </a:r>
          </a:p>
          <a:p>
            <a:pPr algn="l" rtl="0"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         1.00</a:t>
            </a:r>
          </a:p>
        </p:txBody>
      </p:sp>
      <p:sp>
        <p:nvSpPr>
          <p:cNvPr id="699405" name="AutoShape 13">
            <a:extLst>
              <a:ext uri="{FF2B5EF4-FFF2-40B4-BE49-F238E27FC236}">
                <a16:creationId xmlns:a16="http://schemas.microsoft.com/office/drawing/2014/main" id="{B925AA49-DA36-4B70-9D34-97D8EF418D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8625" y="1847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6" name="AutoShape 14">
            <a:extLst>
              <a:ext uri="{FF2B5EF4-FFF2-40B4-BE49-F238E27FC236}">
                <a16:creationId xmlns:a16="http://schemas.microsoft.com/office/drawing/2014/main" id="{B68192CF-F5F5-4DA2-BB7F-F28F29D3412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8625" y="2266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7" name="AutoShape 15">
            <a:extLst>
              <a:ext uri="{FF2B5EF4-FFF2-40B4-BE49-F238E27FC236}">
                <a16:creationId xmlns:a16="http://schemas.microsoft.com/office/drawing/2014/main" id="{20E43140-0E7B-4BFC-9675-615810B4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213100"/>
            <a:ext cx="1473200" cy="495300"/>
          </a:xfrm>
          <a:prstGeom prst="wedgeRoundRectCallout">
            <a:avLst>
              <a:gd name="adj1" fmla="val -64440"/>
              <a:gd name="adj2" fmla="val 118588"/>
              <a:gd name="adj3" fmla="val 16667"/>
            </a:avLst>
          </a:prstGeom>
          <a:noFill/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0" eaLnBrk="0" hangingPunct="0"/>
            <a:r>
              <a:rPr lang="en-US" altLang="en-US" sz="2200">
                <a:latin typeface="Book Antiqua" panose="02040602050305030304" pitchFamily="18" charset="0"/>
              </a:rPr>
              <a:t>80/200</a:t>
            </a:r>
          </a:p>
        </p:txBody>
      </p:sp>
      <p:sp>
        <p:nvSpPr>
          <p:cNvPr id="699408" name="Rectangle 16">
            <a:extLst>
              <a:ext uri="{FF2B5EF4-FFF2-40B4-BE49-F238E27FC236}">
                <a16:creationId xmlns:a16="http://schemas.microsoft.com/office/drawing/2014/main" id="{DEB661E0-DD4A-4698-846A-2A0DD0D7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5175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0" hangingPunct="0"/>
            <a:r>
              <a:rPr lang="en-US" altLang="en-US" sz="2800">
                <a:latin typeface="Book Antiqua" panose="02040602050305030304" pitchFamily="18" charset="0"/>
              </a:rPr>
              <a:t>Discrete Probability Distributions</a:t>
            </a:r>
          </a:p>
        </p:txBody>
      </p:sp>
      <p:sp>
        <p:nvSpPr>
          <p:cNvPr id="699409" name="Rectangle 17">
            <a:extLst>
              <a:ext uri="{FF2B5EF4-FFF2-40B4-BE49-F238E27FC236}">
                <a16:creationId xmlns:a16="http://schemas.microsoft.com/office/drawing/2014/main" id="{0DF0C36C-D43B-4FE2-A2AA-7EE4F1A08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99410" name="Line 18">
            <a:extLst>
              <a:ext uri="{FF2B5EF4-FFF2-40B4-BE49-F238E27FC236}">
                <a16:creationId xmlns:a16="http://schemas.microsoft.com/office/drawing/2014/main" id="{96840718-8AA7-4760-AE98-6AE63D1D4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99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9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69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699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9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9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69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3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4" grpId="0" autoUpdateAnimBg="0"/>
      <p:bldP spid="699397" grpId="0" autoUpdateAnimBg="0"/>
      <p:bldP spid="699403" grpId="0" autoUpdateAnimBg="0"/>
      <p:bldP spid="699404" grpId="0" autoUpdateAnimBg="0"/>
      <p:bldP spid="69940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8EB601CA-CDB8-484B-9548-DC403A6E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ACA4F999-9307-4923-AF40-F4DF4A7A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2C0-761F-44E9-B1F7-15AB8E29AEB0}" type="slidenum">
              <a:rPr lang="ar-SA" altLang="en-US"/>
              <a:pPr/>
              <a:t>19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9006A701-21FB-4A3E-956D-8CF535801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205038"/>
            <a:ext cx="5410200" cy="43624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0419" name="Group 3">
            <a:extLst>
              <a:ext uri="{FF2B5EF4-FFF2-40B4-BE49-F238E27FC236}">
                <a16:creationId xmlns:a16="http://schemas.microsoft.com/office/drawing/2014/main" id="{50B3AD2B-E643-4CA8-9D2A-E970753B6137}"/>
              </a:ext>
            </a:extLst>
          </p:cNvPr>
          <p:cNvGrpSpPr>
            <a:grpSpLocks/>
          </p:cNvGrpSpPr>
          <p:nvPr/>
        </p:nvGrpSpPr>
        <p:grpSpPr bwMode="auto">
          <a:xfrm>
            <a:off x="3044825" y="2768600"/>
            <a:ext cx="3295650" cy="2343150"/>
            <a:chOff x="1908" y="1476"/>
            <a:chExt cx="2076" cy="1476"/>
          </a:xfrm>
        </p:grpSpPr>
        <p:sp>
          <p:nvSpPr>
            <p:cNvPr id="700420" name="Line 4">
              <a:extLst>
                <a:ext uri="{FF2B5EF4-FFF2-40B4-BE49-F238E27FC236}">
                  <a16:creationId xmlns:a16="http://schemas.microsoft.com/office/drawing/2014/main" id="{76703AF6-90D9-4B3B-8654-F6139DDDB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2952"/>
              <a:ext cx="2076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0421" name="Line 5">
              <a:extLst>
                <a:ext uri="{FF2B5EF4-FFF2-40B4-BE49-F238E27FC236}">
                  <a16:creationId xmlns:a16="http://schemas.microsoft.com/office/drawing/2014/main" id="{6C00F96D-5E2F-473B-A72B-AF7FE31D3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2580"/>
              <a:ext cx="2076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0422" name="Line 6">
              <a:extLst>
                <a:ext uri="{FF2B5EF4-FFF2-40B4-BE49-F238E27FC236}">
                  <a16:creationId xmlns:a16="http://schemas.microsoft.com/office/drawing/2014/main" id="{F1F51D56-A853-42E4-A19D-1CDBF010D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1836"/>
              <a:ext cx="2076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0423" name="Line 7">
              <a:extLst>
                <a:ext uri="{FF2B5EF4-FFF2-40B4-BE49-F238E27FC236}">
                  <a16:creationId xmlns:a16="http://schemas.microsoft.com/office/drawing/2014/main" id="{236D3C96-A847-49A8-B499-2E2EF30E5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2208"/>
              <a:ext cx="2076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0424" name="Line 8">
              <a:extLst>
                <a:ext uri="{FF2B5EF4-FFF2-40B4-BE49-F238E27FC236}">
                  <a16:creationId xmlns:a16="http://schemas.microsoft.com/office/drawing/2014/main" id="{CE8160ED-4978-4F7D-99CC-A287B4427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1476"/>
              <a:ext cx="2076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0425" name="Line 9">
            <a:extLst>
              <a:ext uri="{FF2B5EF4-FFF2-40B4-BE49-F238E27FC236}">
                <a16:creationId xmlns:a16="http://schemas.microsoft.com/office/drawing/2014/main" id="{6FAE1952-25EE-4B20-957D-F6BF5B0D7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9575" y="2509838"/>
            <a:ext cx="0" cy="3168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0426" name="Group 10">
            <a:extLst>
              <a:ext uri="{FF2B5EF4-FFF2-40B4-BE49-F238E27FC236}">
                <a16:creationId xmlns:a16="http://schemas.microsoft.com/office/drawing/2014/main" id="{79D0A318-8BA1-4E3D-A3C0-A8507AB306CB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2770188"/>
            <a:ext cx="225425" cy="2343150"/>
            <a:chOff x="1780" y="1477"/>
            <a:chExt cx="142" cy="1476"/>
          </a:xfrm>
        </p:grpSpPr>
        <p:sp>
          <p:nvSpPr>
            <p:cNvPr id="700427" name="Line 11">
              <a:extLst>
                <a:ext uri="{FF2B5EF4-FFF2-40B4-BE49-F238E27FC236}">
                  <a16:creationId xmlns:a16="http://schemas.microsoft.com/office/drawing/2014/main" id="{9FB56EF7-68CB-464F-92F1-0C2D2A9F4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" y="295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28" name="Line 12">
              <a:extLst>
                <a:ext uri="{FF2B5EF4-FFF2-40B4-BE49-F238E27FC236}">
                  <a16:creationId xmlns:a16="http://schemas.microsoft.com/office/drawing/2014/main" id="{09910D13-3E6C-4790-BBF5-4BA270ECA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" y="258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29" name="Line 13">
              <a:extLst>
                <a:ext uri="{FF2B5EF4-FFF2-40B4-BE49-F238E27FC236}">
                  <a16:creationId xmlns:a16="http://schemas.microsoft.com/office/drawing/2014/main" id="{1A173A97-E0A9-46C2-9648-322717441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209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30" name="Line 14">
              <a:extLst>
                <a:ext uri="{FF2B5EF4-FFF2-40B4-BE49-F238E27FC236}">
                  <a16:creationId xmlns:a16="http://schemas.microsoft.com/office/drawing/2014/main" id="{74EB6493-B811-4754-B40A-20B6A2CAA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" y="183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31" name="Line 15">
              <a:extLst>
                <a:ext uri="{FF2B5EF4-FFF2-40B4-BE49-F238E27FC236}">
                  <a16:creationId xmlns:a16="http://schemas.microsoft.com/office/drawing/2014/main" id="{1ACDE9CC-9147-4EBC-9239-58A5D1852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" y="147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432" name="Group 16">
            <a:extLst>
              <a:ext uri="{FF2B5EF4-FFF2-40B4-BE49-F238E27FC236}">
                <a16:creationId xmlns:a16="http://schemas.microsoft.com/office/drawing/2014/main" id="{66F92260-502C-4215-A730-05D69DA24519}"/>
              </a:ext>
            </a:extLst>
          </p:cNvPr>
          <p:cNvGrpSpPr>
            <a:grpSpLocks/>
          </p:cNvGrpSpPr>
          <p:nvPr/>
        </p:nvGrpSpPr>
        <p:grpSpPr bwMode="auto">
          <a:xfrm>
            <a:off x="2198688" y="2565400"/>
            <a:ext cx="739775" cy="2778125"/>
            <a:chOff x="1431" y="1341"/>
            <a:chExt cx="466" cy="1750"/>
          </a:xfrm>
        </p:grpSpPr>
        <p:sp>
          <p:nvSpPr>
            <p:cNvPr id="700433" name="Rectangle 17">
              <a:extLst>
                <a:ext uri="{FF2B5EF4-FFF2-40B4-BE49-F238E27FC236}">
                  <a16:creationId xmlns:a16="http://schemas.microsoft.com/office/drawing/2014/main" id="{AB494925-B60A-47DF-BFFF-4F67D3FB8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2805"/>
              <a:ext cx="450" cy="2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rtl="0" eaLnBrk="0" hangingPunct="0"/>
              <a:r>
                <a:rPr lang="en-US" altLang="en-US" sz="2400">
                  <a:latin typeface="Book Antiqua" panose="02040602050305030304" pitchFamily="18" charset="0"/>
                </a:rPr>
                <a:t>0.10</a:t>
              </a:r>
            </a:p>
          </p:txBody>
        </p:sp>
        <p:sp>
          <p:nvSpPr>
            <p:cNvPr id="700434" name="Rectangle 18">
              <a:extLst>
                <a:ext uri="{FF2B5EF4-FFF2-40B4-BE49-F238E27FC236}">
                  <a16:creationId xmlns:a16="http://schemas.microsoft.com/office/drawing/2014/main" id="{A968372D-4D07-4A58-A71A-FE1624976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437"/>
              <a:ext cx="450" cy="2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rtl="0" eaLnBrk="0" hangingPunct="0"/>
              <a:r>
                <a:rPr lang="en-US" altLang="en-US" sz="2400">
                  <a:latin typeface="Book Antiqua" panose="02040602050305030304" pitchFamily="18" charset="0"/>
                </a:rPr>
                <a:t>0.20</a:t>
              </a:r>
            </a:p>
          </p:txBody>
        </p:sp>
        <p:sp>
          <p:nvSpPr>
            <p:cNvPr id="700435" name="Rectangle 19">
              <a:extLst>
                <a:ext uri="{FF2B5EF4-FFF2-40B4-BE49-F238E27FC236}">
                  <a16:creationId xmlns:a16="http://schemas.microsoft.com/office/drawing/2014/main" id="{C8612183-5F98-48FB-BD9C-8BC02F3D7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061"/>
              <a:ext cx="450" cy="2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rtl="0" eaLnBrk="0" hangingPunct="0"/>
              <a:r>
                <a:rPr lang="en-US" altLang="en-US" sz="2400">
                  <a:latin typeface="Book Antiqua" panose="02040602050305030304" pitchFamily="18" charset="0"/>
                </a:rPr>
                <a:t>0.30</a:t>
              </a:r>
            </a:p>
          </p:txBody>
        </p:sp>
        <p:sp>
          <p:nvSpPr>
            <p:cNvPr id="700436" name="Rectangle 20">
              <a:extLst>
                <a:ext uri="{FF2B5EF4-FFF2-40B4-BE49-F238E27FC236}">
                  <a16:creationId xmlns:a16="http://schemas.microsoft.com/office/drawing/2014/main" id="{619D0F39-F708-429D-A74D-CEB0F13F8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697"/>
              <a:ext cx="426" cy="2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rtl="0" eaLnBrk="0" hangingPunct="0"/>
              <a:r>
                <a:rPr lang="en-US" altLang="en-US" sz="2000">
                  <a:latin typeface="Book Antiqua" panose="02040602050305030304" pitchFamily="18" charset="0"/>
                </a:rPr>
                <a:t>0.</a:t>
              </a:r>
              <a:r>
                <a:rPr lang="en-US" altLang="en-US" sz="2400"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700437" name="Rectangle 21">
              <a:extLst>
                <a:ext uri="{FF2B5EF4-FFF2-40B4-BE49-F238E27FC236}">
                  <a16:creationId xmlns:a16="http://schemas.microsoft.com/office/drawing/2014/main" id="{939135F7-6B44-4845-9E0A-B0F3F4ECC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1341"/>
              <a:ext cx="450" cy="2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rtl="0" eaLnBrk="0" hangingPunct="0"/>
              <a:r>
                <a:rPr lang="en-US" altLang="en-US" sz="2400">
                  <a:latin typeface="Book Antiqua" panose="02040602050305030304" pitchFamily="18" charset="0"/>
                </a:rPr>
                <a:t>0.50</a:t>
              </a:r>
            </a:p>
          </p:txBody>
        </p:sp>
      </p:grpSp>
      <p:sp>
        <p:nvSpPr>
          <p:cNvPr id="700438" name="Rectangle 22">
            <a:extLst>
              <a:ext uri="{FF2B5EF4-FFF2-40B4-BE49-F238E27FC236}">
                <a16:creationId xmlns:a16="http://schemas.microsoft.com/office/drawing/2014/main" id="{E8F4B20C-E97A-412B-82C8-07F2ED01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5732463"/>
            <a:ext cx="2676525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altLang="en-US" sz="2400">
                <a:latin typeface="Book Antiqua" panose="02040602050305030304" pitchFamily="18" charset="0"/>
              </a:rPr>
              <a:t>0   </a:t>
            </a:r>
            <a:r>
              <a:rPr lang="en-US" altLang="en-US">
                <a:latin typeface="Book Antiqua" panose="02040602050305030304" pitchFamily="18" charset="0"/>
              </a:rPr>
              <a:t> </a:t>
            </a:r>
            <a:r>
              <a:rPr lang="en-US" altLang="en-US" sz="2400">
                <a:latin typeface="Book Antiqua" panose="02040602050305030304" pitchFamily="18" charset="0"/>
              </a:rPr>
              <a:t>  1      2  </a:t>
            </a:r>
            <a:r>
              <a:rPr lang="en-US" altLang="en-US">
                <a:latin typeface="Book Antiqua" panose="02040602050305030304" pitchFamily="18" charset="0"/>
              </a:rPr>
              <a:t> </a:t>
            </a:r>
            <a:r>
              <a:rPr lang="en-US" altLang="en-US" sz="2400">
                <a:latin typeface="Book Antiqua" panose="02040602050305030304" pitchFamily="18" charset="0"/>
              </a:rPr>
              <a:t>   3   </a:t>
            </a:r>
            <a:r>
              <a:rPr lang="en-US" altLang="en-US" sz="1200">
                <a:latin typeface="Book Antiqua" panose="02040602050305030304" pitchFamily="18" charset="0"/>
              </a:rPr>
              <a:t> </a:t>
            </a:r>
            <a:r>
              <a:rPr lang="en-US" altLang="en-US">
                <a:latin typeface="Book Antiqua" panose="02040602050305030304" pitchFamily="18" charset="0"/>
              </a:rPr>
              <a:t> </a:t>
            </a:r>
            <a:r>
              <a:rPr lang="en-US" altLang="en-US" sz="2400">
                <a:latin typeface="Book Antiqua" panose="02040602050305030304" pitchFamily="18" charset="0"/>
              </a:rPr>
              <a:t> 4</a:t>
            </a:r>
          </a:p>
        </p:txBody>
      </p:sp>
      <p:sp>
        <p:nvSpPr>
          <p:cNvPr id="700439" name="Rectangle 23">
            <a:extLst>
              <a:ext uri="{FF2B5EF4-FFF2-40B4-BE49-F238E27FC236}">
                <a16:creationId xmlns:a16="http://schemas.microsoft.com/office/drawing/2014/main" id="{C0126BAA-AAB7-4A83-9078-90081D8F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6129338"/>
            <a:ext cx="4640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altLang="en-US" sz="2000">
                <a:latin typeface="Book Antiqua" panose="02040602050305030304" pitchFamily="18" charset="0"/>
              </a:rPr>
              <a:t>Values of Random Variable </a:t>
            </a:r>
            <a:r>
              <a:rPr lang="en-US" altLang="en-US" sz="2000" i="1">
                <a:latin typeface="Book Antiqua" panose="02040602050305030304" pitchFamily="18" charset="0"/>
              </a:rPr>
              <a:t>x</a:t>
            </a:r>
            <a:r>
              <a:rPr lang="en-US" altLang="en-US" sz="2000">
                <a:latin typeface="Book Antiqua" panose="02040602050305030304" pitchFamily="18" charset="0"/>
              </a:rPr>
              <a:t> (TV sales)</a:t>
            </a:r>
          </a:p>
        </p:txBody>
      </p:sp>
      <p:sp>
        <p:nvSpPr>
          <p:cNvPr id="700440" name="Rectangle 24">
            <a:extLst>
              <a:ext uri="{FF2B5EF4-FFF2-40B4-BE49-F238E27FC236}">
                <a16:creationId xmlns:a16="http://schemas.microsoft.com/office/drawing/2014/main" id="{BBE5E0C5-771E-4A14-86ED-C01BE6D4CB7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296194" y="3736182"/>
            <a:ext cx="15494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altLang="en-US" sz="2200">
                <a:latin typeface="Book Antiqua" panose="02040602050305030304" pitchFamily="18" charset="0"/>
              </a:rPr>
              <a:t>Probability</a:t>
            </a:r>
          </a:p>
        </p:txBody>
      </p:sp>
      <p:sp>
        <p:nvSpPr>
          <p:cNvPr id="700441" name="Line 25">
            <a:extLst>
              <a:ext uri="{FF2B5EF4-FFF2-40B4-BE49-F238E27FC236}">
                <a16:creationId xmlns:a16="http://schemas.microsoft.com/office/drawing/2014/main" id="{3F4CE319-BA79-4C35-BF8E-407C9E582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5925" y="5678488"/>
            <a:ext cx="3435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0442" name="Group 26">
            <a:extLst>
              <a:ext uri="{FF2B5EF4-FFF2-40B4-BE49-F238E27FC236}">
                <a16:creationId xmlns:a16="http://schemas.microsoft.com/office/drawing/2014/main" id="{8F3C006E-EEA8-4AB9-A737-F295E51B0C1F}"/>
              </a:ext>
            </a:extLst>
          </p:cNvPr>
          <p:cNvGrpSpPr>
            <a:grpSpLocks/>
          </p:cNvGrpSpPr>
          <p:nvPr/>
        </p:nvGrpSpPr>
        <p:grpSpPr bwMode="auto">
          <a:xfrm>
            <a:off x="3605213" y="5610225"/>
            <a:ext cx="2344737" cy="149225"/>
            <a:chOff x="2405" y="3326"/>
            <a:chExt cx="1477" cy="94"/>
          </a:xfrm>
        </p:grpSpPr>
        <p:sp>
          <p:nvSpPr>
            <p:cNvPr id="700443" name="Line 27">
              <a:extLst>
                <a:ext uri="{FF2B5EF4-FFF2-40B4-BE49-F238E27FC236}">
                  <a16:creationId xmlns:a16="http://schemas.microsoft.com/office/drawing/2014/main" id="{650B807B-5B8A-476E-9712-FE44C10BC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59" y="3372"/>
              <a:ext cx="9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44" name="Line 28">
              <a:extLst>
                <a:ext uri="{FF2B5EF4-FFF2-40B4-BE49-F238E27FC236}">
                  <a16:creationId xmlns:a16="http://schemas.microsoft.com/office/drawing/2014/main" id="{E0AFA4C0-4B4B-48DD-B473-559C3ECC62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731" y="3371"/>
              <a:ext cx="9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45" name="Line 29">
              <a:extLst>
                <a:ext uri="{FF2B5EF4-FFF2-40B4-BE49-F238E27FC236}">
                  <a16:creationId xmlns:a16="http://schemas.microsoft.com/office/drawing/2014/main" id="{839BF342-5A6E-4F0E-ACF1-225DE22500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107" y="3372"/>
              <a:ext cx="9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46" name="Line 30">
              <a:extLst>
                <a:ext uri="{FF2B5EF4-FFF2-40B4-BE49-F238E27FC236}">
                  <a16:creationId xmlns:a16="http://schemas.microsoft.com/office/drawing/2014/main" id="{AFEEC41F-FB55-4A8E-8220-CBCD997A89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475" y="3372"/>
              <a:ext cx="9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47" name="Line 31">
              <a:extLst>
                <a:ext uri="{FF2B5EF4-FFF2-40B4-BE49-F238E27FC236}">
                  <a16:creationId xmlns:a16="http://schemas.microsoft.com/office/drawing/2014/main" id="{A17C1F54-A45D-4784-A59A-101257078B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835" y="3372"/>
              <a:ext cx="9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448" name="Group 32">
            <a:extLst>
              <a:ext uri="{FF2B5EF4-FFF2-40B4-BE49-F238E27FC236}">
                <a16:creationId xmlns:a16="http://schemas.microsoft.com/office/drawing/2014/main" id="{12B4BFA5-6A47-4A7F-BD10-CAF78B6BA720}"/>
              </a:ext>
            </a:extLst>
          </p:cNvPr>
          <p:cNvGrpSpPr>
            <a:grpSpLocks/>
          </p:cNvGrpSpPr>
          <p:nvPr/>
        </p:nvGrpSpPr>
        <p:grpSpPr bwMode="auto">
          <a:xfrm>
            <a:off x="7096125" y="798513"/>
            <a:ext cx="1644650" cy="1119187"/>
            <a:chOff x="4376" y="1243"/>
            <a:chExt cx="1064" cy="789"/>
          </a:xfrm>
        </p:grpSpPr>
        <p:sp>
          <p:nvSpPr>
            <p:cNvPr id="700449" name="Freeform 33">
              <a:extLst>
                <a:ext uri="{FF2B5EF4-FFF2-40B4-BE49-F238E27FC236}">
                  <a16:creationId xmlns:a16="http://schemas.microsoft.com/office/drawing/2014/main" id="{9DE8D3AC-7322-442A-9F3B-172BAEC7B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1243"/>
              <a:ext cx="1064" cy="789"/>
            </a:xfrm>
            <a:custGeom>
              <a:avLst/>
              <a:gdLst>
                <a:gd name="T0" fmla="*/ 1204 w 2128"/>
                <a:gd name="T1" fmla="*/ 2082 h 2082"/>
                <a:gd name="T2" fmla="*/ 2128 w 2128"/>
                <a:gd name="T3" fmla="*/ 1089 h 2082"/>
                <a:gd name="T4" fmla="*/ 1209 w 2128"/>
                <a:gd name="T5" fmla="*/ 0 h 2082"/>
                <a:gd name="T6" fmla="*/ 0 w 2128"/>
                <a:gd name="T7" fmla="*/ 1223 h 2082"/>
                <a:gd name="T8" fmla="*/ 1204 w 2128"/>
                <a:gd name="T9" fmla="*/ 2082 h 2082"/>
                <a:gd name="T10" fmla="*/ 1204 w 2128"/>
                <a:gd name="T11" fmla="*/ 2082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8" h="2082">
                  <a:moveTo>
                    <a:pt x="1204" y="2082"/>
                  </a:moveTo>
                  <a:lnTo>
                    <a:pt x="2128" y="1089"/>
                  </a:lnTo>
                  <a:lnTo>
                    <a:pt x="1209" y="0"/>
                  </a:lnTo>
                  <a:lnTo>
                    <a:pt x="0" y="1223"/>
                  </a:lnTo>
                  <a:lnTo>
                    <a:pt x="1204" y="2082"/>
                  </a:lnTo>
                  <a:lnTo>
                    <a:pt x="1204" y="2082"/>
                  </a:lnTo>
                  <a:close/>
                </a:path>
              </a:pathLst>
            </a:custGeom>
            <a:solidFill>
              <a:srgbClr val="B3F0F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0450" name="Picture 34" descr="HH00714_">
              <a:extLst>
                <a:ext uri="{FF2B5EF4-FFF2-40B4-BE49-F238E27FC236}">
                  <a16:creationId xmlns:a16="http://schemas.microsoft.com/office/drawing/2014/main" id="{3A3DE84E-1664-4094-8ACA-8C9FC6115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" y="1247"/>
              <a:ext cx="661" cy="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0451" name="Group 35">
            <a:extLst>
              <a:ext uri="{FF2B5EF4-FFF2-40B4-BE49-F238E27FC236}">
                <a16:creationId xmlns:a16="http://schemas.microsoft.com/office/drawing/2014/main" id="{C3D0001E-264A-40FD-BA29-56B312B6E4A9}"/>
              </a:ext>
            </a:extLst>
          </p:cNvPr>
          <p:cNvGrpSpPr>
            <a:grpSpLocks/>
          </p:cNvGrpSpPr>
          <p:nvPr/>
        </p:nvGrpSpPr>
        <p:grpSpPr bwMode="auto">
          <a:xfrm>
            <a:off x="3595688" y="2487613"/>
            <a:ext cx="2343150" cy="3251200"/>
            <a:chOff x="2399" y="1359"/>
            <a:chExt cx="1476" cy="2048"/>
          </a:xfrm>
        </p:grpSpPr>
        <p:sp>
          <p:nvSpPr>
            <p:cNvPr id="700452" name="Line 36">
              <a:extLst>
                <a:ext uri="{FF2B5EF4-FFF2-40B4-BE49-F238E27FC236}">
                  <a16:creationId xmlns:a16="http://schemas.microsoft.com/office/drawing/2014/main" id="{7FE2F5AA-9D97-4D61-8EF5-05E1BF43FC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377" y="2385"/>
              <a:ext cx="2044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0453" name="Line 37">
              <a:extLst>
                <a:ext uri="{FF2B5EF4-FFF2-40B4-BE49-F238E27FC236}">
                  <a16:creationId xmlns:a16="http://schemas.microsoft.com/office/drawing/2014/main" id="{9808EF53-8A1F-418E-98F9-76E7667D73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751" y="2387"/>
              <a:ext cx="2040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0454" name="Line 38">
              <a:extLst>
                <a:ext uri="{FF2B5EF4-FFF2-40B4-BE49-F238E27FC236}">
                  <a16:creationId xmlns:a16="http://schemas.microsoft.com/office/drawing/2014/main" id="{E69A3FCA-A756-469F-8C44-9A23D77EB0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91" y="2383"/>
              <a:ext cx="2048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0455" name="Line 39">
              <a:extLst>
                <a:ext uri="{FF2B5EF4-FFF2-40B4-BE49-F238E27FC236}">
                  <a16:creationId xmlns:a16="http://schemas.microsoft.com/office/drawing/2014/main" id="{BF5D443D-C92B-4283-818C-550756CE15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21" y="2385"/>
              <a:ext cx="2044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0456" name="Line 40">
              <a:extLst>
                <a:ext uri="{FF2B5EF4-FFF2-40B4-BE49-F238E27FC236}">
                  <a16:creationId xmlns:a16="http://schemas.microsoft.com/office/drawing/2014/main" id="{4D2A649A-58D3-4EF0-AF1D-B7EFA2A54E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53" y="2385"/>
              <a:ext cx="2044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0457" name="Line 41">
            <a:extLst>
              <a:ext uri="{FF2B5EF4-FFF2-40B4-BE49-F238E27FC236}">
                <a16:creationId xmlns:a16="http://schemas.microsoft.com/office/drawing/2014/main" id="{91AC96D5-1731-4B88-BC66-6F12B071CC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7825" y="4205288"/>
            <a:ext cx="0" cy="1460500"/>
          </a:xfrm>
          <a:prstGeom prst="line">
            <a:avLst/>
          </a:prstGeom>
          <a:noFill/>
          <a:ln w="57150">
            <a:solidFill>
              <a:srgbClr val="7E0048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58" name="Line 42">
            <a:extLst>
              <a:ext uri="{FF2B5EF4-FFF2-40B4-BE49-F238E27FC236}">
                <a16:creationId xmlns:a16="http://schemas.microsoft.com/office/drawing/2014/main" id="{DF0C7BE2-798E-40F5-911B-9E8A796F0E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79963" y="4522788"/>
            <a:ext cx="0" cy="1143000"/>
          </a:xfrm>
          <a:prstGeom prst="line">
            <a:avLst/>
          </a:prstGeom>
          <a:noFill/>
          <a:ln w="57150">
            <a:solidFill>
              <a:srgbClr val="7E0048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59" name="Line 43">
            <a:extLst>
              <a:ext uri="{FF2B5EF4-FFF2-40B4-BE49-F238E27FC236}">
                <a16:creationId xmlns:a16="http://schemas.microsoft.com/office/drawing/2014/main" id="{1AA4E750-794C-4985-8935-A8E445D5FA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0513" y="5373688"/>
            <a:ext cx="0" cy="292100"/>
          </a:xfrm>
          <a:prstGeom prst="line">
            <a:avLst/>
          </a:prstGeom>
          <a:noFill/>
          <a:ln w="57150">
            <a:solidFill>
              <a:srgbClr val="7E0048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0" name="Line 44">
            <a:extLst>
              <a:ext uri="{FF2B5EF4-FFF2-40B4-BE49-F238E27FC236}">
                <a16:creationId xmlns:a16="http://schemas.microsoft.com/office/drawing/2014/main" id="{0E33CA4A-FBD1-4145-A4B6-C2342241C2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35663" y="5113338"/>
            <a:ext cx="0" cy="552450"/>
          </a:xfrm>
          <a:prstGeom prst="line">
            <a:avLst/>
          </a:prstGeom>
          <a:noFill/>
          <a:ln w="57150">
            <a:solidFill>
              <a:srgbClr val="7E0048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1" name="AutoShape 45">
            <a:extLst>
              <a:ext uri="{FF2B5EF4-FFF2-40B4-BE49-F238E27FC236}">
                <a16:creationId xmlns:a16="http://schemas.microsoft.com/office/drawing/2014/main" id="{BBFA0E12-28FE-4FAD-B8BB-0D4A25FAF0F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97000" y="424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2" name="Line 46">
            <a:extLst>
              <a:ext uri="{FF2B5EF4-FFF2-40B4-BE49-F238E27FC236}">
                <a16:creationId xmlns:a16="http://schemas.microsoft.com/office/drawing/2014/main" id="{D125E8C9-86F2-4617-BDF5-BC25437A33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7275" y="3330575"/>
            <a:ext cx="0" cy="2330450"/>
          </a:xfrm>
          <a:prstGeom prst="line">
            <a:avLst/>
          </a:prstGeom>
          <a:noFill/>
          <a:ln w="57150">
            <a:solidFill>
              <a:srgbClr val="7E0048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3" name="Rectangle 47">
            <a:extLst>
              <a:ext uri="{FF2B5EF4-FFF2-40B4-BE49-F238E27FC236}">
                <a16:creationId xmlns:a16="http://schemas.microsoft.com/office/drawing/2014/main" id="{12F44772-4F6C-4A68-B2D9-BB92D509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0" hangingPunct="0"/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Discrete Probability Distributions</a:t>
            </a:r>
          </a:p>
        </p:txBody>
      </p:sp>
      <p:sp>
        <p:nvSpPr>
          <p:cNvPr id="700464" name="Rectangle 48">
            <a:extLst>
              <a:ext uri="{FF2B5EF4-FFF2-40B4-BE49-F238E27FC236}">
                <a16:creationId xmlns:a16="http://schemas.microsoft.com/office/drawing/2014/main" id="{9AB4FC01-8677-4916-91E0-5BAA04CE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58938"/>
            <a:ext cx="7772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00"/>
              <a:t>Graphical Representation of Probability Distribution</a:t>
            </a:r>
          </a:p>
        </p:txBody>
      </p:sp>
      <p:sp>
        <p:nvSpPr>
          <p:cNvPr id="700465" name="Rectangle 49">
            <a:extLst>
              <a:ext uri="{FF2B5EF4-FFF2-40B4-BE49-F238E27FC236}">
                <a16:creationId xmlns:a16="http://schemas.microsoft.com/office/drawing/2014/main" id="{A0A7800F-B210-4EC8-B6EC-CDDE638F9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700466" name="Line 50">
            <a:extLst>
              <a:ext uri="{FF2B5EF4-FFF2-40B4-BE49-F238E27FC236}">
                <a16:creationId xmlns:a16="http://schemas.microsoft.com/office/drawing/2014/main" id="{9528EADB-3C43-4F88-B7E0-4C10ECB89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00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0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70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7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70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0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70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70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70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7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7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70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70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70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70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38" grpId="0" autoUpdateAnimBg="0"/>
      <p:bldP spid="700439" grpId="0" autoUpdateAnimBg="0"/>
      <p:bldP spid="70044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AF3B8DC-4431-4DA8-AB74-4A03D1F9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7E3040B-591A-4E97-AF97-C835825E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4FF-4693-4F79-AC31-C4B599CBD811}" type="slidenum">
              <a:rPr lang="ar-SA" altLang="en-US"/>
              <a:pPr/>
              <a:t>2</a:t>
            </a:fld>
            <a:endParaRPr lang="en-US" altLang="en-US"/>
          </a:p>
        </p:txBody>
      </p:sp>
      <p:sp>
        <p:nvSpPr>
          <p:cNvPr id="666626" name="Rectangle 5">
            <a:extLst>
              <a:ext uri="{FF2B5EF4-FFF2-40B4-BE49-F238E27FC236}">
                <a16:creationId xmlns:a16="http://schemas.microsoft.com/office/drawing/2014/main" id="{80C6D0A5-E46F-4685-AA0F-CC2B378AD58E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2833688"/>
            <a:ext cx="6400800" cy="170815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i="1" dirty="0">
                <a:latin typeface="Garamond" panose="02020404030301010803" pitchFamily="18" charset="0"/>
              </a:rPr>
              <a:t>Chapter 5  (part 1)</a:t>
            </a:r>
            <a:br>
              <a:rPr lang="en-US" altLang="en-US" sz="3600" b="1" dirty="0">
                <a:latin typeface="Garamond" panose="02020404030301010803" pitchFamily="18" charset="0"/>
              </a:rPr>
            </a:br>
            <a:r>
              <a:rPr lang="en-US" altLang="en-US" sz="3600" b="1" dirty="0">
                <a:latin typeface="Garamond" panose="02020404030301010803" pitchFamily="18" charset="0"/>
              </a:rPr>
              <a:t> Probability Distribution</a:t>
            </a:r>
          </a:p>
        </p:txBody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id="{25358F2C-6462-4D7B-B80A-85853029B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66628" name="Line 4">
            <a:extLst>
              <a:ext uri="{FF2B5EF4-FFF2-40B4-BE49-F238E27FC236}">
                <a16:creationId xmlns:a16="http://schemas.microsoft.com/office/drawing/2014/main" id="{4D289467-639D-4DE7-97AB-483CC2534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CCF34C-4EE1-42DA-94D6-4AE9DC25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CD0751-8233-48ED-AFFC-63336859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44DF-3DB5-4A1C-A02B-A6215C374590}" type="slidenum">
              <a:rPr lang="ar-SA" altLang="en-US"/>
              <a:pPr/>
              <a:t>20</a:t>
            </a:fld>
            <a:endParaRPr lang="en-US" altLang="en-US"/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C40BA584-AE19-47E8-8252-C544D5063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0038"/>
            <a:ext cx="7543800" cy="1295400"/>
          </a:xfrm>
        </p:spPr>
        <p:txBody>
          <a:bodyPr/>
          <a:lstStyle/>
          <a:p>
            <a:r>
              <a:rPr lang="en-US" altLang="en-US" sz="3000">
                <a:solidFill>
                  <a:schemeClr val="tx1"/>
                </a:solidFill>
              </a:rPr>
              <a:t>Example: Dicarlo Motors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6F4FC317-1D3E-41DA-91AA-735391BBD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97063"/>
            <a:ext cx="8229600" cy="4411662"/>
          </a:xfrm>
        </p:spPr>
        <p:txBody>
          <a:bodyPr/>
          <a:lstStyle/>
          <a:p>
            <a:pPr algn="l" rtl="0"/>
            <a:r>
              <a:rPr lang="en-US" altLang="en-US"/>
              <a:t>Consider the sales of automobiles at Dicarlo Motors </a:t>
            </a:r>
          </a:p>
          <a:p>
            <a:pPr algn="l" rtl="0"/>
            <a:r>
              <a:rPr lang="en-US" altLang="en-US"/>
              <a:t>we define x = no of automobiles sold during a day</a:t>
            </a:r>
          </a:p>
          <a:p>
            <a:pPr algn="l" rtl="0"/>
            <a:r>
              <a:rPr lang="en-US" altLang="en-US"/>
              <a:t>Over 300 days</a:t>
            </a:r>
            <a:r>
              <a:rPr lang="ar-SA" altLang="en-US"/>
              <a:t> </a:t>
            </a:r>
            <a:r>
              <a:rPr lang="en-US" altLang="en-US"/>
              <a:t> of operation, sales data shows the following:</a:t>
            </a:r>
            <a:endParaRPr lang="ar-SA" altLang="en-US"/>
          </a:p>
          <a:p>
            <a:pPr algn="l" rtl="0"/>
            <a:endParaRPr lang="en-US" altLang="en-US"/>
          </a:p>
        </p:txBody>
      </p:sp>
      <p:sp>
        <p:nvSpPr>
          <p:cNvPr id="701444" name="Rectangle 4">
            <a:extLst>
              <a:ext uri="{FF2B5EF4-FFF2-40B4-BE49-F238E27FC236}">
                <a16:creationId xmlns:a16="http://schemas.microsoft.com/office/drawing/2014/main" id="{539E6416-B7A8-4A66-8143-439D4FCB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701445" name="Line 5">
            <a:extLst>
              <a:ext uri="{FF2B5EF4-FFF2-40B4-BE49-F238E27FC236}">
                <a16:creationId xmlns:a16="http://schemas.microsoft.com/office/drawing/2014/main" id="{993A0FB3-8B39-4561-B2EA-A388A4039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693BB018-6C03-4995-B53A-BC341291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FF551DDD-397A-4A23-BF2D-8001C19D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EE31-F9DD-4C78-9DC3-BF6A42A56B55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957930F3-A1FA-43D2-9AEB-9118B436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12775"/>
            <a:ext cx="77724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/>
            <a:r>
              <a:rPr lang="en-US" altLang="en-US" sz="3000">
                <a:solidFill>
                  <a:schemeClr val="tx1"/>
                </a:solidFill>
              </a:rPr>
              <a:t>Example: Dicarlo Motors</a:t>
            </a:r>
          </a:p>
        </p:txBody>
      </p:sp>
      <p:graphicFrame>
        <p:nvGraphicFramePr>
          <p:cNvPr id="702467" name="Group 3">
            <a:extLst>
              <a:ext uri="{FF2B5EF4-FFF2-40B4-BE49-F238E27FC236}">
                <a16:creationId xmlns:a16="http://schemas.microsoft.com/office/drawing/2014/main" id="{15E5C272-08FD-4306-B349-6A7629E06EC3}"/>
              </a:ext>
            </a:extLst>
          </p:cNvPr>
          <p:cNvGraphicFramePr>
            <a:graphicFrameLocks noGrp="1"/>
          </p:cNvGraphicFramePr>
          <p:nvPr/>
        </p:nvGraphicFramePr>
        <p:xfrm>
          <a:off x="687388" y="1665288"/>
          <a:ext cx="7772400" cy="41402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3229591143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9706967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automobiles sold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94183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989669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85178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61214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42248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30817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78375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48682"/>
                  </a:ext>
                </a:extLst>
              </a:tr>
            </a:tbl>
          </a:graphicData>
        </a:graphic>
      </p:graphicFrame>
      <p:sp>
        <p:nvSpPr>
          <p:cNvPr id="702496" name="Rectangle 32">
            <a:extLst>
              <a:ext uri="{FF2B5EF4-FFF2-40B4-BE49-F238E27FC236}">
                <a16:creationId xmlns:a16="http://schemas.microsoft.com/office/drawing/2014/main" id="{4575EE02-7598-4D22-8ED1-89796946F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702497" name="Line 33">
            <a:extLst>
              <a:ext uri="{FF2B5EF4-FFF2-40B4-BE49-F238E27FC236}">
                <a16:creationId xmlns:a16="http://schemas.microsoft.com/office/drawing/2014/main" id="{74E6484F-770C-471D-8466-6B17757C5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28D94097-BB29-4715-8A72-A8A539E4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CA1EAAE1-D5BF-4BE0-8C0D-21CF7F3C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408F-54AB-41F6-8FF2-F5EF82408106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406771C7-94E0-4EC0-B6AD-A9BC34113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5723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/>
            <a:r>
              <a:rPr lang="en-US" altLang="en-US" sz="3000">
                <a:solidFill>
                  <a:schemeClr val="tx1"/>
                </a:solidFill>
              </a:rPr>
              <a:t>Example: Dicarlo Motors</a:t>
            </a:r>
          </a:p>
        </p:txBody>
      </p:sp>
      <p:graphicFrame>
        <p:nvGraphicFramePr>
          <p:cNvPr id="703491" name="Group 3">
            <a:extLst>
              <a:ext uri="{FF2B5EF4-FFF2-40B4-BE49-F238E27FC236}">
                <a16:creationId xmlns:a16="http://schemas.microsoft.com/office/drawing/2014/main" id="{F658E9B5-4A45-404A-B4CE-5C04C118630C}"/>
              </a:ext>
            </a:extLst>
          </p:cNvPr>
          <p:cNvGraphicFramePr>
            <a:graphicFrameLocks noGrp="1"/>
          </p:cNvGraphicFramePr>
          <p:nvPr/>
        </p:nvGraphicFramePr>
        <p:xfrm>
          <a:off x="687388" y="1809750"/>
          <a:ext cx="7772400" cy="41402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3178558927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14098366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87948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7978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631628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6509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70149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42902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892807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653396"/>
                  </a:ext>
                </a:extLst>
              </a:tr>
            </a:tbl>
          </a:graphicData>
        </a:graphic>
      </p:graphicFrame>
      <p:sp>
        <p:nvSpPr>
          <p:cNvPr id="703520" name="Rectangle 32">
            <a:extLst>
              <a:ext uri="{FF2B5EF4-FFF2-40B4-BE49-F238E27FC236}">
                <a16:creationId xmlns:a16="http://schemas.microsoft.com/office/drawing/2014/main" id="{9F41E920-C1B6-427B-B774-C4867B10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703521" name="Line 33">
            <a:extLst>
              <a:ext uri="{FF2B5EF4-FFF2-40B4-BE49-F238E27FC236}">
                <a16:creationId xmlns:a16="http://schemas.microsoft.com/office/drawing/2014/main" id="{1DB6C804-8B17-4B33-AF42-EB597357F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9015A70-D584-4DC5-BD4D-0781DE66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F2086FD-565F-4A2A-958B-5753DD7B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B84-0AAB-4903-BEAA-683C0ED88B9A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668674" name="Rectangle 2">
            <a:extLst>
              <a:ext uri="{FF2B5EF4-FFF2-40B4-BE49-F238E27FC236}">
                <a16:creationId xmlns:a16="http://schemas.microsoft.com/office/drawing/2014/main" id="{728AA4B6-AD93-494C-BFE3-49F20E8FEB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62025"/>
            <a:ext cx="7543800" cy="792163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altLang="en-US" b="0" u="sng">
                <a:solidFill>
                  <a:schemeClr val="tx1"/>
                </a:solidFill>
                <a:latin typeface="Calisto MT" panose="02040603050505030304" pitchFamily="18" charset="0"/>
              </a:rPr>
              <a:t>Overview</a:t>
            </a:r>
          </a:p>
        </p:txBody>
      </p:sp>
      <p:sp>
        <p:nvSpPr>
          <p:cNvPr id="668675" name="Rectangle 3">
            <a:extLst>
              <a:ext uri="{FF2B5EF4-FFF2-40B4-BE49-F238E27FC236}">
                <a16:creationId xmlns:a16="http://schemas.microsoft.com/office/drawing/2014/main" id="{280D94AE-43C9-49A5-9043-F9DF34F91A9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228600" y="2060575"/>
            <a:ext cx="8699500" cy="5029200"/>
          </a:xfrm>
          <a:noFill/>
        </p:spPr>
        <p:txBody>
          <a:bodyPr lIns="90488" tIns="44450" rIns="90488" bIns="44450"/>
          <a:lstStyle/>
          <a:p>
            <a:pPr algn="l" rtl="0">
              <a:lnSpc>
                <a:spcPct val="95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latin typeface="Calisto MT" panose="02040603050505030304" pitchFamily="18" charset="0"/>
              </a:rPr>
              <a:t>This chapter will deal with the construction of </a:t>
            </a:r>
          </a:p>
          <a:p>
            <a:pPr algn="ctr" rtl="0">
              <a:lnSpc>
                <a:spcPct val="95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3400" b="1" u="sng">
                <a:latin typeface="Calisto MT" panose="02040603050505030304" pitchFamily="18" charset="0"/>
              </a:rPr>
              <a:t>discrete probability distributions </a:t>
            </a:r>
            <a:endParaRPr lang="en-US" altLang="en-US" sz="2800" b="1" u="sng">
              <a:latin typeface="Calisto MT" panose="02040603050505030304" pitchFamily="18" charset="0"/>
            </a:endParaRPr>
          </a:p>
          <a:p>
            <a:pPr algn="l" rtl="0">
              <a:lnSpc>
                <a:spcPct val="95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latin typeface="Calisto MT" panose="02040603050505030304" pitchFamily="18" charset="0"/>
              </a:rPr>
              <a:t>by combining the methods of descriptive statistics presented in Chapter 2 and those of probability presented in Chapter 3.</a:t>
            </a:r>
          </a:p>
          <a:p>
            <a:pPr algn="l" rtl="0">
              <a:lnSpc>
                <a:spcPct val="95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latin typeface="Calisto MT" panose="02040603050505030304" pitchFamily="18" charset="0"/>
              </a:rPr>
              <a:t>Probability Distributions will describe what will probably happen instead of what actually did happen.</a:t>
            </a:r>
          </a:p>
        </p:txBody>
      </p:sp>
      <p:sp>
        <p:nvSpPr>
          <p:cNvPr id="668676" name="Rectangle 4">
            <a:extLst>
              <a:ext uri="{FF2B5EF4-FFF2-40B4-BE49-F238E27FC236}">
                <a16:creationId xmlns:a16="http://schemas.microsoft.com/office/drawing/2014/main" id="{5353A973-2815-426F-8D17-75030467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68677" name="Line 5">
            <a:extLst>
              <a:ext uri="{FF2B5EF4-FFF2-40B4-BE49-F238E27FC236}">
                <a16:creationId xmlns:a16="http://schemas.microsoft.com/office/drawing/2014/main" id="{30C3AB62-81B5-40ED-B723-68C97AE53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C18D096-A2EC-4AEC-A9A1-1408EC6A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7324FB1-B235-4176-B490-A62EAEDC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9E-61A3-4F15-85AF-34C2356E9B76}" type="slidenum">
              <a:rPr lang="ar-SA" altLang="en-US"/>
              <a:pPr/>
              <a:t>4</a:t>
            </a:fld>
            <a:endParaRPr lang="en-US" altLang="en-US"/>
          </a:p>
        </p:txBody>
      </p:sp>
      <p:pic>
        <p:nvPicPr>
          <p:cNvPr id="670722" name="Picture 12" descr="05_01">
            <a:extLst>
              <a:ext uri="{FF2B5EF4-FFF2-40B4-BE49-F238E27FC236}">
                <a16:creationId xmlns:a16="http://schemas.microsoft.com/office/drawing/2014/main" id="{0A515E61-86A2-4CEF-9317-15C0F29F4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35350"/>
            <a:ext cx="7891462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0723" name="Rectangle 4">
            <a:extLst>
              <a:ext uri="{FF2B5EF4-FFF2-40B4-BE49-F238E27FC236}">
                <a16:creationId xmlns:a16="http://schemas.microsoft.com/office/drawing/2014/main" id="{15B9D2E9-DB76-4BAB-9AB2-A84740010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03288"/>
            <a:ext cx="8597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Combining Descriptive Methods </a:t>
            </a:r>
          </a:p>
          <a:p>
            <a:pPr algn="ctr"/>
            <a:r>
              <a:rPr lang="en-US" altLang="en-US" sz="36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and Probabilities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D1357036-BD2C-41B3-B9DF-50BF73EB3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66938"/>
            <a:ext cx="87503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chapter we will construct probability distributions by presenting possible outcomes along with the relative frequencies we expect.</a:t>
            </a:r>
          </a:p>
        </p:txBody>
      </p:sp>
      <p:sp>
        <p:nvSpPr>
          <p:cNvPr id="670725" name="Rectangle 5">
            <a:extLst>
              <a:ext uri="{FF2B5EF4-FFF2-40B4-BE49-F238E27FC236}">
                <a16:creationId xmlns:a16="http://schemas.microsoft.com/office/drawing/2014/main" id="{0A2A5784-5D40-4833-98B1-9E2DA222A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70726" name="Line 6">
            <a:extLst>
              <a:ext uri="{FF2B5EF4-FFF2-40B4-BE49-F238E27FC236}">
                <a16:creationId xmlns:a16="http://schemas.microsoft.com/office/drawing/2014/main" id="{B033D96D-AF2D-4623-954A-BE1701C2E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8DF53-EC76-4325-9B72-000D6D36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0353D52-F166-418D-8F61-DA71D014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2C98-8686-46F7-8D3C-9188FBB61E71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672770" name="Rectangle 3">
            <a:extLst>
              <a:ext uri="{FF2B5EF4-FFF2-40B4-BE49-F238E27FC236}">
                <a16:creationId xmlns:a16="http://schemas.microsoft.com/office/drawing/2014/main" id="{ABFE130B-F474-45A8-994E-AF5EC5ECC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72771" name="Rectangle 7">
            <a:extLst>
              <a:ext uri="{FF2B5EF4-FFF2-40B4-BE49-F238E27FC236}">
                <a16:creationId xmlns:a16="http://schemas.microsoft.com/office/drawing/2014/main" id="{C8E910E0-D459-4B24-8183-D6E70F32D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48000"/>
            <a:ext cx="655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Random Variables </a:t>
            </a:r>
          </a:p>
        </p:txBody>
      </p:sp>
      <p:sp>
        <p:nvSpPr>
          <p:cNvPr id="672772" name="Rectangle 4">
            <a:extLst>
              <a:ext uri="{FF2B5EF4-FFF2-40B4-BE49-F238E27FC236}">
                <a16:creationId xmlns:a16="http://schemas.microsoft.com/office/drawing/2014/main" id="{EF6D60A9-2C7C-4B54-9D44-08D4A52B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72773" name="Line 5">
            <a:extLst>
              <a:ext uri="{FF2B5EF4-FFF2-40B4-BE49-F238E27FC236}">
                <a16:creationId xmlns:a16="http://schemas.microsoft.com/office/drawing/2014/main" id="{03E77CF7-78C4-4C72-9760-9C3493FBC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91938AD-67A8-4AC4-864E-281270CE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6D55F14-4CD9-49EB-B6A6-0A97C9F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1DF1-0C12-40E2-A2A2-C0E49A2F00F8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674818" name="Rectangle 4">
            <a:extLst>
              <a:ext uri="{FF2B5EF4-FFF2-40B4-BE49-F238E27FC236}">
                <a16:creationId xmlns:a16="http://schemas.microsoft.com/office/drawing/2014/main" id="{3E6E925E-9EE7-4FB9-A0C3-75B3842C7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23925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Key Concept</a:t>
            </a:r>
          </a:p>
        </p:txBody>
      </p:sp>
      <p:sp>
        <p:nvSpPr>
          <p:cNvPr id="674819" name="Text Box 5">
            <a:extLst>
              <a:ext uri="{FF2B5EF4-FFF2-40B4-BE49-F238E27FC236}">
                <a16:creationId xmlns:a16="http://schemas.microsoft.com/office/drawing/2014/main" id="{71C33732-0281-48D4-AF26-40B70459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2066925"/>
            <a:ext cx="8177213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26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This section introduces the important concept of a probability distribution, which gives the probability for each value of a variable that is determined by chance.</a:t>
            </a:r>
          </a:p>
          <a:p>
            <a:pPr algn="l" rtl="0">
              <a:spcBef>
                <a:spcPct val="50000"/>
              </a:spcBef>
            </a:pPr>
            <a:endParaRPr lang="en-US" altLang="en-US" sz="2600" b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74820" name="Rectangle 4">
            <a:extLst>
              <a:ext uri="{FF2B5EF4-FFF2-40B4-BE49-F238E27FC236}">
                <a16:creationId xmlns:a16="http://schemas.microsoft.com/office/drawing/2014/main" id="{20BB3ACA-4FB1-4161-8596-E1A38B13C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74821" name="Line 5">
            <a:extLst>
              <a:ext uri="{FF2B5EF4-FFF2-40B4-BE49-F238E27FC236}">
                <a16:creationId xmlns:a16="http://schemas.microsoft.com/office/drawing/2014/main" id="{8AB410A2-BA2A-48CA-8C2C-C6726C7A1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6F3C634-86EE-40A4-953E-A6D64C94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2AF0725-41C1-486C-A26C-C88838DC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3783-34D3-4C11-A59B-E6C8BAC72F8E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id="{3009F82B-B700-4350-969F-F424E57680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806450"/>
            <a:ext cx="7162800" cy="790575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altLang="en-US" sz="3600">
                <a:solidFill>
                  <a:schemeClr val="tx1"/>
                </a:solidFill>
                <a:latin typeface="Calisto MT" panose="02040603050505030304" pitchFamily="18" charset="0"/>
              </a:rPr>
              <a:t>Definitions</a:t>
            </a:r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E996C8B4-6E7D-49DF-9550-8991E66E0AF8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468313" y="1773238"/>
            <a:ext cx="8445500" cy="4800600"/>
          </a:xfrm>
          <a:noFill/>
        </p:spPr>
        <p:txBody>
          <a:bodyPr lIns="90488" tIns="44450" rIns="90488" bIns="44450"/>
          <a:lstStyle/>
          <a:p>
            <a:pPr algn="l" rtl="0">
              <a:lnSpc>
                <a:spcPct val="95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b="1" u="sng">
                <a:latin typeface="Calisto MT" panose="02040603050505030304" pitchFamily="18" charset="0"/>
              </a:rPr>
              <a:t> Random variable</a:t>
            </a:r>
            <a:r>
              <a:rPr lang="en-US" altLang="en-US" b="1">
                <a:latin typeface="Calisto MT" panose="02040603050505030304" pitchFamily="18" charset="0"/>
              </a:rPr>
              <a:t>  </a:t>
            </a:r>
          </a:p>
          <a:p>
            <a:pPr algn="l" rtl="0">
              <a:lnSpc>
                <a:spcPct val="95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b="1">
                <a:latin typeface="Calisto MT" panose="02040603050505030304" pitchFamily="18" charset="0"/>
              </a:rPr>
              <a:t>	a variable (typically represented by </a:t>
            </a:r>
            <a:r>
              <a:rPr lang="en-US" altLang="en-US" b="1" i="1">
                <a:latin typeface="Calisto MT" panose="02040603050505030304" pitchFamily="18" charset="0"/>
              </a:rPr>
              <a:t>x </a:t>
            </a:r>
            <a:r>
              <a:rPr lang="en-US" altLang="en-US" b="1">
                <a:latin typeface="Calisto MT" panose="02040603050505030304" pitchFamily="18" charset="0"/>
              </a:rPr>
              <a:t>) that has a single numerical value, determined by chance, for each outcome of a procedure</a:t>
            </a:r>
          </a:p>
          <a:p>
            <a:pPr algn="l" rtl="0">
              <a:lnSpc>
                <a:spcPct val="95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>
                <a:latin typeface="Calisto MT" panose="02040603050505030304" pitchFamily="18" charset="0"/>
              </a:rPr>
              <a:t> </a:t>
            </a:r>
            <a:r>
              <a:rPr lang="en-US" altLang="en-US" b="1" u="sng">
                <a:latin typeface="Calisto MT" panose="02040603050505030304" pitchFamily="18" charset="0"/>
              </a:rPr>
              <a:t>Probability distribution</a:t>
            </a:r>
            <a:r>
              <a:rPr lang="en-US" altLang="en-US" b="1">
                <a:latin typeface="Calisto MT" panose="02040603050505030304" pitchFamily="18" charset="0"/>
              </a:rPr>
              <a:t> </a:t>
            </a:r>
          </a:p>
          <a:p>
            <a:pPr algn="l" rtl="0">
              <a:lnSpc>
                <a:spcPct val="95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b="1">
                <a:latin typeface="Calisto MT" panose="02040603050505030304" pitchFamily="18" charset="0"/>
              </a:rPr>
              <a:t>	a description that gives the probability for each value of the random variable; often expressed in the format of a graph, table, or formula</a:t>
            </a:r>
          </a:p>
        </p:txBody>
      </p:sp>
      <p:sp>
        <p:nvSpPr>
          <p:cNvPr id="676868" name="Rectangle 4">
            <a:extLst>
              <a:ext uri="{FF2B5EF4-FFF2-40B4-BE49-F238E27FC236}">
                <a16:creationId xmlns:a16="http://schemas.microsoft.com/office/drawing/2014/main" id="{F93F0125-E1DD-4268-9125-97F8CCAFC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76869" name="Line 5">
            <a:extLst>
              <a:ext uri="{FF2B5EF4-FFF2-40B4-BE49-F238E27FC236}">
                <a16:creationId xmlns:a16="http://schemas.microsoft.com/office/drawing/2014/main" id="{0922551B-5307-486A-8948-C663AA694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3A1D49C-BA94-4F70-9C41-AC62F083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AD559A-5865-4C07-BB12-D8046FE9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31B4-92CA-48F7-81B1-6CAA03E8CD51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AE32377F-6F3E-44D8-A5A5-81145E57A3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268413"/>
            <a:ext cx="7543800" cy="739775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altLang="en-US" sz="3600">
                <a:solidFill>
                  <a:schemeClr val="tx1"/>
                </a:solidFill>
                <a:latin typeface="Calisto MT" panose="02040603050505030304" pitchFamily="18" charset="0"/>
              </a:rPr>
              <a:t>Definitions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CA6D0DDB-6885-492D-9D40-78311515F3F2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419100" y="2214563"/>
            <a:ext cx="8496300" cy="2330450"/>
          </a:xfrm>
          <a:noFill/>
        </p:spPr>
        <p:txBody>
          <a:bodyPr lIns="90488" tIns="44450" rIns="90488" bIns="44450"/>
          <a:lstStyle/>
          <a:p>
            <a:pPr marL="457200" indent="-457200" algn="l" rtl="0">
              <a:lnSpc>
                <a:spcPct val="95000"/>
              </a:lnSpc>
              <a:spcBef>
                <a:spcPct val="5000"/>
              </a:spcBef>
              <a:spcAft>
                <a:spcPct val="30000"/>
              </a:spcAft>
              <a:buClr>
                <a:schemeClr val="accent2"/>
              </a:buClr>
              <a:buFont typeface="Wingdings" panose="05000000000000000000" pitchFamily="2" charset="2"/>
              <a:buChar char="v"/>
              <a:tabLst>
                <a:tab pos="511175" algn="l"/>
              </a:tabLst>
            </a:pPr>
            <a:r>
              <a:rPr lang="en-US" altLang="en-US" sz="2600" b="1" u="sng">
                <a:latin typeface="Calisto MT" panose="02040603050505030304" pitchFamily="18" charset="0"/>
              </a:rPr>
              <a:t>Discrete random variable</a:t>
            </a:r>
            <a:r>
              <a:rPr lang="en-US" altLang="en-US" sz="2600" b="1">
                <a:latin typeface="Calisto MT" panose="02040603050505030304" pitchFamily="18" charset="0"/>
              </a:rPr>
              <a:t> </a:t>
            </a:r>
          </a:p>
          <a:p>
            <a:pPr marL="457200" indent="-457200" algn="l" rtl="0">
              <a:lnSpc>
                <a:spcPct val="95000"/>
              </a:lnSpc>
              <a:spcBef>
                <a:spcPct val="5000"/>
              </a:spcBef>
              <a:spcAft>
                <a:spcPct val="30000"/>
              </a:spcAft>
              <a:buClr>
                <a:schemeClr val="accent2"/>
              </a:buClr>
              <a:buFont typeface="Wingdings" panose="05000000000000000000" pitchFamily="2" charset="2"/>
              <a:buNone/>
              <a:tabLst>
                <a:tab pos="511175" algn="l"/>
              </a:tabLst>
            </a:pPr>
            <a:r>
              <a:rPr lang="en-US" altLang="en-US" sz="2600" b="1">
                <a:latin typeface="Calisto MT" panose="02040603050505030304" pitchFamily="18" charset="0"/>
              </a:rPr>
              <a:t>	either a finite number of values or countable number of values, where “countable” refers to the fact that there might be infinitely many values, but they result from a counting process</a:t>
            </a:r>
          </a:p>
          <a:p>
            <a:pPr marL="457200" indent="-457200" algn="l" rtl="0">
              <a:lnSpc>
                <a:spcPct val="95000"/>
              </a:lnSpc>
              <a:spcBef>
                <a:spcPct val="100000"/>
              </a:spcBef>
              <a:spcAft>
                <a:spcPct val="30000"/>
              </a:spcAft>
              <a:buClr>
                <a:schemeClr val="accent2"/>
              </a:buClr>
              <a:buFont typeface="Wingdings" panose="05000000000000000000" pitchFamily="2" charset="2"/>
              <a:buNone/>
              <a:tabLst>
                <a:tab pos="511175" algn="l"/>
              </a:tabLst>
            </a:pPr>
            <a:r>
              <a:rPr lang="en-US" altLang="en-US" sz="2600" b="1"/>
              <a:t> </a:t>
            </a:r>
          </a:p>
        </p:txBody>
      </p:sp>
      <p:sp>
        <p:nvSpPr>
          <p:cNvPr id="679942" name="Rectangle 5">
            <a:extLst>
              <a:ext uri="{FF2B5EF4-FFF2-40B4-BE49-F238E27FC236}">
                <a16:creationId xmlns:a16="http://schemas.microsoft.com/office/drawing/2014/main" id="{CA762E2B-7DF1-4431-BF65-736677AE0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97425"/>
            <a:ext cx="763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ambria Math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  The number of girls among a group of 10 people</a:t>
            </a:r>
            <a:endParaRPr lang="en-US" altLang="en-US" sz="2400" b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79943" name="Rectangle 7">
            <a:extLst>
              <a:ext uri="{FF2B5EF4-FFF2-40B4-BE49-F238E27FC236}">
                <a16:creationId xmlns:a16="http://schemas.microsoft.com/office/drawing/2014/main" id="{958B775B-DEF6-4F6E-88DC-D15C5376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79944" name="Line 8">
            <a:extLst>
              <a:ext uri="{FF2B5EF4-FFF2-40B4-BE49-F238E27FC236}">
                <a16:creationId xmlns:a16="http://schemas.microsoft.com/office/drawing/2014/main" id="{F5739B14-17B7-42DF-981D-B6485D8EB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1C5DE27F-CD8B-47AB-82FB-DAA94ABB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13</a:t>
            </a:r>
            <a:endParaRPr lang="en-US" alt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4F7DB59-9E18-4D79-A5E2-BD285ECD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B6CC-48B2-44AC-8852-6A922EF4B3B8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692228" name="Text Box 4">
            <a:extLst>
              <a:ext uri="{FF2B5EF4-FFF2-40B4-BE49-F238E27FC236}">
                <a16:creationId xmlns:a16="http://schemas.microsoft.com/office/drawing/2014/main" id="{AC0B4779-F2D0-49D0-8A8A-959D2FBBC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9138"/>
            <a:ext cx="827405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7525" indent="-517525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572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572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572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572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95000"/>
              </a:lnSpc>
              <a:spcBef>
                <a:spcPct val="5000"/>
              </a:spcBef>
              <a:spcAft>
                <a:spcPct val="300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sz="2800" b="1" u="sng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Continuous random variable</a:t>
            </a:r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l" rtl="0">
              <a:lnSpc>
                <a:spcPct val="95000"/>
              </a:lnSpc>
              <a:spcBef>
                <a:spcPct val="5000"/>
              </a:spcBef>
              <a:spcAft>
                <a:spcPct val="30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infinitely many values, and those values can be associated with measurements on a continuous scale in such a way that there are no gaps or interruptions</a:t>
            </a:r>
          </a:p>
        </p:txBody>
      </p:sp>
      <p:sp>
        <p:nvSpPr>
          <p:cNvPr id="692229" name="Text Box 14">
            <a:extLst>
              <a:ext uri="{FF2B5EF4-FFF2-40B4-BE49-F238E27FC236}">
                <a16:creationId xmlns:a16="http://schemas.microsoft.com/office/drawing/2014/main" id="{E5916534-AC8B-41E8-9721-C86CEDE07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81525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2400" b="1">
                <a:latin typeface="Cambria Math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  The amount of water that a person can drink a day ; e.g. 2.343115 gallons per day</a:t>
            </a:r>
          </a:p>
        </p:txBody>
      </p:sp>
      <p:sp>
        <p:nvSpPr>
          <p:cNvPr id="692231" name="Rectangle 7">
            <a:extLst>
              <a:ext uri="{FF2B5EF4-FFF2-40B4-BE49-F238E27FC236}">
                <a16:creationId xmlns:a16="http://schemas.microsoft.com/office/drawing/2014/main" id="{2FCA74CD-CFD2-462C-A0C3-1CEC9CB33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92232" name="Line 8">
            <a:extLst>
              <a:ext uri="{FF2B5EF4-FFF2-40B4-BE49-F238E27FC236}">
                <a16:creationId xmlns:a16="http://schemas.microsoft.com/office/drawing/2014/main" id="{F617EA5D-8F39-4E39-A085-F78BD791E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33" name="Rectangle 2">
            <a:extLst>
              <a:ext uri="{FF2B5EF4-FFF2-40B4-BE49-F238E27FC236}">
                <a16:creationId xmlns:a16="http://schemas.microsoft.com/office/drawing/2014/main" id="{CE6BD970-E6AB-46F1-8F86-72DBA471C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0"/>
            <a:ext cx="75438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solidFill>
                  <a:schemeClr val="tx1"/>
                </a:solidFill>
                <a:latin typeface="Calisto MT" panose="02040603050505030304" pitchFamily="18" charset="0"/>
              </a:rPr>
              <a:t>Definitions</a:t>
            </a:r>
          </a:p>
        </p:txBody>
      </p:sp>
      <p:sp>
        <p:nvSpPr>
          <p:cNvPr id="692234" name="Rectangle 10">
            <a:extLst>
              <a:ext uri="{FF2B5EF4-FFF2-40B4-BE49-F238E27FC236}">
                <a16:creationId xmlns:a16="http://schemas.microsoft.com/office/drawing/2014/main" id="{1046B094-171C-4A18-A32B-781C51B9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92235" name="Line 11">
            <a:extLst>
              <a:ext uri="{FF2B5EF4-FFF2-40B4-BE49-F238E27FC236}">
                <a16:creationId xmlns:a16="http://schemas.microsoft.com/office/drawing/2014/main" id="{1D80C46E-91BC-4763-98B0-D51861F96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36" name="Rectangle 12">
            <a:extLst>
              <a:ext uri="{FF2B5EF4-FFF2-40B4-BE49-F238E27FC236}">
                <a16:creationId xmlns:a16="http://schemas.microsoft.com/office/drawing/2014/main" id="{7B4BA427-8305-4B56-820A-1F602BE1B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92237" name="Line 13">
            <a:extLst>
              <a:ext uri="{FF2B5EF4-FFF2-40B4-BE49-F238E27FC236}">
                <a16:creationId xmlns:a16="http://schemas.microsoft.com/office/drawing/2014/main" id="{E2268297-A557-4759-955B-1B1E8E9AE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11482</TotalTime>
  <Words>1352</Words>
  <Application>Microsoft Office PowerPoint</Application>
  <PresentationFormat>On-screen Show (4:3)</PresentationFormat>
  <Paragraphs>246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 Unicode MS</vt:lpstr>
      <vt:lpstr>Arial</vt:lpstr>
      <vt:lpstr>Book Antiqua</vt:lpstr>
      <vt:lpstr>Calibri</vt:lpstr>
      <vt:lpstr>Calisto MT</vt:lpstr>
      <vt:lpstr>Cambria Math</vt:lpstr>
      <vt:lpstr>Garamond</vt:lpstr>
      <vt:lpstr>Monotype Sorts</vt:lpstr>
      <vt:lpstr>Symbol</vt:lpstr>
      <vt:lpstr>Times New Roman</vt:lpstr>
      <vt:lpstr>Wingdings</vt:lpstr>
      <vt:lpstr>Office Theme</vt:lpstr>
      <vt:lpstr>Microsoft Equation 3.0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Definitions</vt:lpstr>
      <vt:lpstr>Definitions</vt:lpstr>
      <vt:lpstr>PowerPoint Presentation</vt:lpstr>
      <vt:lpstr>Examples</vt:lpstr>
      <vt:lpstr>PowerPoint Presentation</vt:lpstr>
      <vt:lpstr>PowerPoint Presentation</vt:lpstr>
      <vt:lpstr>Examples of Discrete Random Variables</vt:lpstr>
      <vt:lpstr>PowerPoint Presentation</vt:lpstr>
      <vt:lpstr>Requirements for  Probability Distribution</vt:lpstr>
      <vt:lpstr>Examples</vt:lpstr>
      <vt:lpstr>Examples</vt:lpstr>
      <vt:lpstr>PowerPoint Presentation</vt:lpstr>
      <vt:lpstr>PowerPoint Presentation</vt:lpstr>
      <vt:lpstr>Example: Dicarlo Motors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63</cp:revision>
  <dcterms:modified xsi:type="dcterms:W3CDTF">2023-05-15T15:44:28Z</dcterms:modified>
</cp:coreProperties>
</file>