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7" r:id="rId2"/>
    <p:sldId id="257" r:id="rId3"/>
    <p:sldId id="258" r:id="rId4"/>
    <p:sldId id="259" r:id="rId5"/>
    <p:sldId id="260" r:id="rId6"/>
    <p:sldId id="261" r:id="rId7"/>
    <p:sldId id="262" r:id="rId8"/>
    <p:sldId id="272" r:id="rId9"/>
    <p:sldId id="273" r:id="rId10"/>
    <p:sldId id="274" r:id="rId11"/>
    <p:sldId id="275" r:id="rId12"/>
    <p:sldId id="276" r:id="rId13"/>
    <p:sldId id="277" r:id="rId14"/>
    <p:sldId id="268" r:id="rId15"/>
    <p:sldId id="269" r:id="rId16"/>
    <p:sldId id="270" r:id="rId1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p:cViewPr varScale="1">
        <p:scale>
          <a:sx n="85" d="100"/>
          <a:sy n="85" d="100"/>
        </p:scale>
        <p:origin x="948" y="84"/>
      </p:cViewPr>
      <p:guideLst>
        <p:guide orient="horz" pos="2880"/>
        <p:guide pos="2160"/>
      </p:guideLst>
    </p:cSldViewPr>
  </p:slideViewPr>
  <p:notesTextViewPr>
    <p:cViewPr>
      <p:scale>
        <a:sx n="100" d="100"/>
        <a:sy n="100" d="100"/>
      </p:scale>
      <p:origin x="0" y="0"/>
    </p:cViewPr>
  </p:notesTextViewPr>
  <p:notesViewPr>
    <p:cSldViewPr>
      <p:cViewPr varScale="1">
        <p:scale>
          <a:sx n="86" d="100"/>
          <a:sy n="86" d="100"/>
        </p:scale>
        <p:origin x="7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C88941-92C3-45C7-905B-273F38349F17}"/>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84F949E-C17D-4115-924D-84AFFFE44CED}"/>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0D4920D6-0C01-41AE-8071-449480AAC9C6}" type="datetimeFigureOut">
              <a:rPr lang="en-US" smtClean="0"/>
              <a:t>5/15/2023</a:t>
            </a:fld>
            <a:endParaRPr lang="en-US"/>
          </a:p>
        </p:txBody>
      </p:sp>
      <p:sp>
        <p:nvSpPr>
          <p:cNvPr id="4" name="Footer Placeholder 3">
            <a:extLst>
              <a:ext uri="{FF2B5EF4-FFF2-40B4-BE49-F238E27FC236}">
                <a16:creationId xmlns:a16="http://schemas.microsoft.com/office/drawing/2014/main" id="{C713D429-6AF2-4189-AEC4-9C327879BAAB}"/>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E6A2717-CEA8-4D57-A86E-AA395F391948}"/>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58EAD2EA-1D26-4D7B-A0F5-1BFA2F674BBF}" type="slidenum">
              <a:rPr lang="en-US" smtClean="0"/>
              <a:t>‹#›</a:t>
            </a:fld>
            <a:endParaRPr lang="en-US"/>
          </a:p>
        </p:txBody>
      </p:sp>
    </p:spTree>
    <p:extLst>
      <p:ext uri="{BB962C8B-B14F-4D97-AF65-F5344CB8AC3E}">
        <p14:creationId xmlns:p14="http://schemas.microsoft.com/office/powerpoint/2010/main" val="397930215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88F8D35-B007-42D8-9D28-9FBFE71FB5BE}" type="datetimeFigureOut">
              <a:rPr lang="en-US" smtClean="0"/>
              <a:t>5/15/2023</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9033521-8987-434F-A6B8-102AB64D7D37}" type="slidenum">
              <a:rPr lang="en-US" smtClean="0"/>
              <a:t>‹#›</a:t>
            </a:fld>
            <a:endParaRPr lang="en-US"/>
          </a:p>
        </p:txBody>
      </p:sp>
    </p:spTree>
    <p:extLst>
      <p:ext uri="{BB962C8B-B14F-4D97-AF65-F5344CB8AC3E}">
        <p14:creationId xmlns:p14="http://schemas.microsoft.com/office/powerpoint/2010/main" val="339573003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6A7CA79-BFB2-4152-B2C3-08F24A40203B}"/>
              </a:ext>
            </a:extLst>
          </p:cNvPr>
          <p:cNvSpPr>
            <a:spLocks noGrp="1" noChangeArrowheads="1"/>
          </p:cNvSpPr>
          <p:nvPr>
            <p:ph type="sldNum" sz="quarter" idx="5"/>
          </p:nvPr>
        </p:nvSpPr>
        <p:spPr>
          <a:ln/>
        </p:spPr>
        <p:txBody>
          <a:bodyPr/>
          <a:lstStyle/>
          <a:p>
            <a:fld id="{DD80311C-E540-4E2E-92A5-914B123820EC}" type="slidenum">
              <a:rPr lang="ar-SA" altLang="en-US"/>
              <a:pPr/>
              <a:t>8</a:t>
            </a:fld>
            <a:endParaRPr lang="en-US" altLang="en-US"/>
          </a:p>
        </p:txBody>
      </p:sp>
      <p:sp>
        <p:nvSpPr>
          <p:cNvPr id="707586" name="Rectangle 2">
            <a:extLst>
              <a:ext uri="{FF2B5EF4-FFF2-40B4-BE49-F238E27FC236}">
                <a16:creationId xmlns:a16="http://schemas.microsoft.com/office/drawing/2014/main" id="{DE7277F0-1FD8-44F1-B946-2C209162821A}"/>
              </a:ext>
            </a:extLst>
          </p:cNvPr>
          <p:cNvSpPr>
            <a:spLocks noGrp="1" noChangeArrowheads="1"/>
          </p:cNvSpPr>
          <p:nvPr>
            <p:ph type="body" idx="1"/>
          </p:nvPr>
        </p:nvSpPr>
        <p:spPr>
          <a:noFill/>
        </p:spPr>
        <p:txBody>
          <a:bodyPr/>
          <a:lstStyle/>
          <a:p>
            <a:r>
              <a:rPr lang="en-US" altLang="en-US"/>
              <a:t>In Chapter 3, we found the mean, standard deviation ,variance, and shape of the distribution for actual observed experiments.  </a:t>
            </a:r>
          </a:p>
          <a:p>
            <a:r>
              <a:rPr lang="en-US" altLang="en-US"/>
              <a:t>The probability distribution and histogram can provide the same type information. </a:t>
            </a:r>
          </a:p>
          <a:p>
            <a:r>
              <a:rPr lang="en-US" altLang="en-US"/>
              <a:t>These formulas will apply to ANY type of probability distribution as long as you have all the P (x) values for the random variables in the distribution. </a:t>
            </a:r>
          </a:p>
          <a:p>
            <a:r>
              <a:rPr lang="en-US" altLang="en-US"/>
              <a:t>In section 4 of this chapter, there will be special EASIER formulas for the special binomial distribution. </a:t>
            </a:r>
          </a:p>
          <a:p>
            <a:r>
              <a:rPr lang="en-US" altLang="en-US"/>
              <a:t>The TI-83 and TI-83 Plus calculators can find the mean, standard deviation, and variance in the same way that one finds those values for a frequency table. </a:t>
            </a:r>
          </a:p>
          <a:p>
            <a:r>
              <a:rPr lang="en-US" altLang="en-US"/>
              <a:t>With the TI-82, TI-81, and TI-85 calculators, one would have to multiply all decimal values in the P(x) column by the same factor so that there were no decimals and proceed as usual.</a:t>
            </a:r>
          </a:p>
          <a:p>
            <a:r>
              <a:rPr lang="en-US" altLang="en-US"/>
              <a:t> Page 204 of Elementary Statistics, 10</a:t>
            </a:r>
            <a:r>
              <a:rPr lang="en-US" altLang="en-US" baseline="30000"/>
              <a:t>th</a:t>
            </a:r>
            <a:r>
              <a:rPr lang="en-US" altLang="en-US"/>
              <a:t> Edition</a:t>
            </a:r>
          </a:p>
        </p:txBody>
      </p:sp>
      <p:sp>
        <p:nvSpPr>
          <p:cNvPr id="707587" name="Rectangle 3">
            <a:extLst>
              <a:ext uri="{FF2B5EF4-FFF2-40B4-BE49-F238E27FC236}">
                <a16:creationId xmlns:a16="http://schemas.microsoft.com/office/drawing/2014/main" id="{0D3C9B47-5C7B-496B-B1BF-89E6B185A244}"/>
              </a:ext>
            </a:extLst>
          </p:cNvPr>
          <p:cNvSpPr>
            <a:spLocks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7.bin"/><Relationship Id="rId4" Type="http://schemas.openxmlformats.org/officeDocument/2006/relationships/image" Target="../media/image12.wmf"/></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8.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9.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4"/>
          <p:cNvSpPr txBox="1">
            <a:spLocks noChangeArrowheads="1"/>
          </p:cNvSpPr>
          <p:nvPr/>
        </p:nvSpPr>
        <p:spPr bwMode="auto">
          <a:xfrm>
            <a:off x="1612900" y="5229225"/>
            <a:ext cx="652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ts val="3600"/>
              </a:spcBef>
              <a:spcAft>
                <a:spcPts val="3600"/>
              </a:spcAft>
              <a:defRPr/>
            </a:pPr>
            <a:r>
              <a:rPr lang="en-US" sz="2400" b="1" dirty="0"/>
              <a:t>Probabilistic and Statistical</a:t>
            </a:r>
          </a:p>
        </p:txBody>
      </p:sp>
      <p:sp>
        <p:nvSpPr>
          <p:cNvPr id="4099" name="Text Box 7"/>
          <p:cNvSpPr txBox="1">
            <a:spLocks noChangeArrowheads="1"/>
          </p:cNvSpPr>
          <p:nvPr/>
        </p:nvSpPr>
        <p:spPr bwMode="auto">
          <a:xfrm>
            <a:off x="1355725" y="2451100"/>
            <a:ext cx="7064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defRPr/>
            </a:pPr>
            <a:r>
              <a:rPr lang="en-US" sz="2000" b="1">
                <a:effectLst>
                  <a:outerShdw blurRad="38100" dist="38100" dir="2700000" algn="tl">
                    <a:srgbClr val="C0C0C0"/>
                  </a:outerShdw>
                </a:effectLst>
              </a:rPr>
              <a:t>Faculty of Applied Engineering and Urban Planning</a:t>
            </a:r>
          </a:p>
        </p:txBody>
      </p:sp>
      <p:sp>
        <p:nvSpPr>
          <p:cNvPr id="4100" name="Text Box 9"/>
          <p:cNvSpPr txBox="1">
            <a:spLocks noChangeArrowheads="1"/>
          </p:cNvSpPr>
          <p:nvPr/>
        </p:nvSpPr>
        <p:spPr bwMode="auto">
          <a:xfrm>
            <a:off x="2524125" y="3135313"/>
            <a:ext cx="471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defRPr/>
            </a:pPr>
            <a:r>
              <a:rPr lang="en-US" sz="2000" b="1" dirty="0">
                <a:effectLst>
                  <a:outerShdw blurRad="38100" dist="38100" dir="2700000" algn="tl">
                    <a:srgbClr val="C0C0C0"/>
                  </a:outerShdw>
                </a:effectLst>
              </a:rPr>
              <a:t>Civil Engineering Department</a:t>
            </a:r>
          </a:p>
        </p:txBody>
      </p:sp>
      <p:sp>
        <p:nvSpPr>
          <p:cNvPr id="4102" name="Text Box 18"/>
          <p:cNvSpPr txBox="1">
            <a:spLocks noChangeArrowheads="1"/>
          </p:cNvSpPr>
          <p:nvPr/>
        </p:nvSpPr>
        <p:spPr bwMode="auto">
          <a:xfrm>
            <a:off x="3287713" y="4508500"/>
            <a:ext cx="3176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defRPr/>
            </a:pPr>
            <a:r>
              <a:rPr lang="en-US" sz="2000" b="1" dirty="0">
                <a:effectLst>
                  <a:outerShdw blurRad="38100" dist="38100" dir="2700000" algn="tl">
                    <a:srgbClr val="C0C0C0"/>
                  </a:outerShdw>
                </a:effectLst>
              </a:rPr>
              <a:t> 2 Semester 2022/2023</a:t>
            </a:r>
            <a:r>
              <a:rPr lang="en-US" sz="2000" b="1" baseline="30000" dirty="0">
                <a:effectLst>
                  <a:outerShdw blurRad="38100" dist="38100" dir="2700000" algn="tl">
                    <a:srgbClr val="C0C0C0"/>
                  </a:outerShdw>
                </a:effectLst>
              </a:rPr>
              <a:t> </a:t>
            </a:r>
          </a:p>
        </p:txBody>
      </p:sp>
      <p:sp>
        <p:nvSpPr>
          <p:cNvPr id="7" name="Text Box 9"/>
          <p:cNvSpPr txBox="1">
            <a:spLocks noChangeArrowheads="1"/>
          </p:cNvSpPr>
          <p:nvPr/>
        </p:nvSpPr>
        <p:spPr bwMode="auto">
          <a:xfrm>
            <a:off x="2530475" y="3789363"/>
            <a:ext cx="471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defRPr/>
            </a:pPr>
            <a:r>
              <a:rPr lang="en-US" sz="2000" b="1" dirty="0">
                <a:effectLst>
                  <a:outerShdw blurRad="38100" dist="38100" dir="2700000" algn="tl">
                    <a:srgbClr val="C0C0C0"/>
                  </a:outerShdw>
                </a:effectLst>
              </a:rPr>
              <a:t>Dr. Eng. Mustafa Maher Al-</a:t>
            </a:r>
            <a:r>
              <a:rPr lang="en-US" sz="2000" b="1" dirty="0" err="1">
                <a:effectLst>
                  <a:outerShdw blurRad="38100" dist="38100" dir="2700000" algn="tl">
                    <a:srgbClr val="C0C0C0"/>
                  </a:outerShdw>
                </a:effectLst>
              </a:rPr>
              <a:t>tayeb</a:t>
            </a:r>
            <a:endParaRPr lang="en-US" sz="2000" b="1" dirty="0">
              <a:effectLst>
                <a:outerShdw blurRad="38100" dist="38100" dir="2700000" algn="tl">
                  <a:srgbClr val="C0C0C0"/>
                </a:outerShdw>
              </a:effectLst>
            </a:endParaRPr>
          </a:p>
        </p:txBody>
      </p:sp>
      <p:pic>
        <p:nvPicPr>
          <p:cNvPr id="8199" name="Picture 7" descr="C:\Users\R675F~1.BAR\AppData\Local\Temp\شعار-الجامعة-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914400"/>
            <a:ext cx="1600200"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0898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2">
            <a:extLst>
              <a:ext uri="{FF2B5EF4-FFF2-40B4-BE49-F238E27FC236}">
                <a16:creationId xmlns:a16="http://schemas.microsoft.com/office/drawing/2014/main" id="{5DD50F5C-098C-4065-8CC6-8D524D89624D}"/>
              </a:ext>
            </a:extLst>
          </p:cNvPr>
          <p:cNvSpPr>
            <a:spLocks noGrp="1"/>
          </p:cNvSpPr>
          <p:nvPr>
            <p:ph type="ftr" sz="quarter" idx="11"/>
          </p:nvPr>
        </p:nvSpPr>
        <p:spPr/>
        <p:txBody>
          <a:bodyPr/>
          <a:lstStyle/>
          <a:p>
            <a:r>
              <a:rPr lang="ar-SA" altLang="en-US"/>
              <a:t>Lecture 15</a:t>
            </a:r>
            <a:endParaRPr lang="en-US" altLang="en-US"/>
          </a:p>
        </p:txBody>
      </p:sp>
      <p:sp>
        <p:nvSpPr>
          <p:cNvPr id="13" name="Slide Number Placeholder 3">
            <a:extLst>
              <a:ext uri="{FF2B5EF4-FFF2-40B4-BE49-F238E27FC236}">
                <a16:creationId xmlns:a16="http://schemas.microsoft.com/office/drawing/2014/main" id="{4C35F62D-D0BB-4DAE-9A0D-2CB0689E00AB}"/>
              </a:ext>
            </a:extLst>
          </p:cNvPr>
          <p:cNvSpPr>
            <a:spLocks noGrp="1"/>
          </p:cNvSpPr>
          <p:nvPr>
            <p:ph type="sldNum" sz="quarter" idx="12"/>
          </p:nvPr>
        </p:nvSpPr>
        <p:spPr/>
        <p:txBody>
          <a:bodyPr/>
          <a:lstStyle/>
          <a:p>
            <a:fld id="{BB7CD26F-61B8-42C1-9390-230AA7D3E2D1}" type="slidenum">
              <a:rPr lang="ar-SA" altLang="en-US"/>
              <a:pPr/>
              <a:t>10</a:t>
            </a:fld>
            <a:endParaRPr lang="en-US" altLang="en-US"/>
          </a:p>
        </p:txBody>
      </p:sp>
      <p:sp>
        <p:nvSpPr>
          <p:cNvPr id="709744" name="Line 112">
            <a:extLst>
              <a:ext uri="{FF2B5EF4-FFF2-40B4-BE49-F238E27FC236}">
                <a16:creationId xmlns:a16="http://schemas.microsoft.com/office/drawing/2014/main" id="{2B20F522-1AA4-47B6-917D-BA6483A5B515}"/>
              </a:ext>
            </a:extLst>
          </p:cNvPr>
          <p:cNvSpPr>
            <a:spLocks noChangeShapeType="1"/>
          </p:cNvSpPr>
          <p:nvPr/>
        </p:nvSpPr>
        <p:spPr bwMode="auto">
          <a:xfrm>
            <a:off x="0" y="692150"/>
            <a:ext cx="61563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9745" name="Rectangle 113">
            <a:extLst>
              <a:ext uri="{FF2B5EF4-FFF2-40B4-BE49-F238E27FC236}">
                <a16:creationId xmlns:a16="http://schemas.microsoft.com/office/drawing/2014/main" id="{A4206AB2-4740-4D65-ACA1-D410F3266DD9}"/>
              </a:ext>
            </a:extLst>
          </p:cNvPr>
          <p:cNvSpPr>
            <a:spLocks noChangeArrowheads="1"/>
          </p:cNvSpPr>
          <p:nvPr/>
        </p:nvSpPr>
        <p:spPr bwMode="auto">
          <a:xfrm>
            <a:off x="0" y="0"/>
            <a:ext cx="75438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900" b="1">
                <a:solidFill>
                  <a:schemeClr val="tx2"/>
                </a:solidFill>
                <a:latin typeface="Arial" panose="020B0604020202020204" pitchFamily="34" charset="0"/>
                <a:cs typeface="Arial" panose="020B0604020202020204" pitchFamily="34" charset="0"/>
              </a:defRPr>
            </a:lvl1pPr>
            <a:lvl2pPr algn="l">
              <a:defRPr sz="3900" b="1">
                <a:solidFill>
                  <a:schemeClr val="tx2"/>
                </a:solidFill>
                <a:latin typeface="Arial" panose="020B0604020202020204" pitchFamily="34" charset="0"/>
                <a:cs typeface="Arial" panose="020B0604020202020204" pitchFamily="34" charset="0"/>
              </a:defRPr>
            </a:lvl2pPr>
            <a:lvl3pPr algn="l">
              <a:defRPr sz="3900" b="1">
                <a:solidFill>
                  <a:schemeClr val="tx2"/>
                </a:solidFill>
                <a:latin typeface="Arial" panose="020B0604020202020204" pitchFamily="34" charset="0"/>
                <a:cs typeface="Arial" panose="020B0604020202020204" pitchFamily="34" charset="0"/>
              </a:defRPr>
            </a:lvl3pPr>
            <a:lvl4pPr algn="l">
              <a:defRPr sz="3900" b="1">
                <a:solidFill>
                  <a:schemeClr val="tx2"/>
                </a:solidFill>
                <a:latin typeface="Arial" panose="020B0604020202020204" pitchFamily="34" charset="0"/>
                <a:cs typeface="Arial" panose="020B0604020202020204" pitchFamily="34" charset="0"/>
              </a:defRPr>
            </a:lvl4pPr>
            <a:lvl5pPr algn="l">
              <a:defRPr sz="3900" b="1">
                <a:solidFill>
                  <a:schemeClr val="tx2"/>
                </a:solidFill>
                <a:latin typeface="Arial" panose="020B0604020202020204" pitchFamily="34" charset="0"/>
                <a:cs typeface="Arial" panose="020B0604020202020204" pitchFamily="34" charset="0"/>
              </a:defRPr>
            </a:lvl5pPr>
            <a:lvl6pPr marL="4572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6pPr>
            <a:lvl7pPr marL="9144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7pPr>
            <a:lvl8pPr marL="13716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8pPr>
            <a:lvl9pPr marL="18288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9pPr>
          </a:lstStyle>
          <a:p>
            <a:r>
              <a:rPr lang="en-US" altLang="en-US" sz="2400">
                <a:solidFill>
                  <a:schemeClr val="tx1"/>
                </a:solidFill>
              </a:rPr>
              <a:t>Probabilistic and Statistical Techniques</a:t>
            </a:r>
          </a:p>
        </p:txBody>
      </p:sp>
      <p:sp>
        <p:nvSpPr>
          <p:cNvPr id="709856" name="Line 224">
            <a:extLst>
              <a:ext uri="{FF2B5EF4-FFF2-40B4-BE49-F238E27FC236}">
                <a16:creationId xmlns:a16="http://schemas.microsoft.com/office/drawing/2014/main" id="{4B9A8CEA-6DD1-420B-8349-8961F7736F88}"/>
              </a:ext>
            </a:extLst>
          </p:cNvPr>
          <p:cNvSpPr>
            <a:spLocks noChangeShapeType="1"/>
          </p:cNvSpPr>
          <p:nvPr/>
        </p:nvSpPr>
        <p:spPr bwMode="auto">
          <a:xfrm>
            <a:off x="0" y="692150"/>
            <a:ext cx="61563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9857" name="Rectangle 225">
            <a:extLst>
              <a:ext uri="{FF2B5EF4-FFF2-40B4-BE49-F238E27FC236}">
                <a16:creationId xmlns:a16="http://schemas.microsoft.com/office/drawing/2014/main" id="{EFA931C1-0ED5-428F-9EDB-8F98DAFD5D6C}"/>
              </a:ext>
            </a:extLst>
          </p:cNvPr>
          <p:cNvSpPr>
            <a:spLocks noChangeArrowheads="1"/>
          </p:cNvSpPr>
          <p:nvPr/>
        </p:nvSpPr>
        <p:spPr bwMode="auto">
          <a:xfrm>
            <a:off x="0" y="0"/>
            <a:ext cx="75438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900" b="1">
                <a:solidFill>
                  <a:schemeClr val="tx2"/>
                </a:solidFill>
                <a:latin typeface="Arial" panose="020B0604020202020204" pitchFamily="34" charset="0"/>
                <a:cs typeface="Arial" panose="020B0604020202020204" pitchFamily="34" charset="0"/>
              </a:defRPr>
            </a:lvl1pPr>
            <a:lvl2pPr algn="l">
              <a:defRPr sz="3900" b="1">
                <a:solidFill>
                  <a:schemeClr val="tx2"/>
                </a:solidFill>
                <a:latin typeface="Arial" panose="020B0604020202020204" pitchFamily="34" charset="0"/>
                <a:cs typeface="Arial" panose="020B0604020202020204" pitchFamily="34" charset="0"/>
              </a:defRPr>
            </a:lvl2pPr>
            <a:lvl3pPr algn="l">
              <a:defRPr sz="3900" b="1">
                <a:solidFill>
                  <a:schemeClr val="tx2"/>
                </a:solidFill>
                <a:latin typeface="Arial" panose="020B0604020202020204" pitchFamily="34" charset="0"/>
                <a:cs typeface="Arial" panose="020B0604020202020204" pitchFamily="34" charset="0"/>
              </a:defRPr>
            </a:lvl3pPr>
            <a:lvl4pPr algn="l">
              <a:defRPr sz="3900" b="1">
                <a:solidFill>
                  <a:schemeClr val="tx2"/>
                </a:solidFill>
                <a:latin typeface="Arial" panose="020B0604020202020204" pitchFamily="34" charset="0"/>
                <a:cs typeface="Arial" panose="020B0604020202020204" pitchFamily="34" charset="0"/>
              </a:defRPr>
            </a:lvl4pPr>
            <a:lvl5pPr algn="l">
              <a:defRPr sz="3900" b="1">
                <a:solidFill>
                  <a:schemeClr val="tx2"/>
                </a:solidFill>
                <a:latin typeface="Arial" panose="020B0604020202020204" pitchFamily="34" charset="0"/>
                <a:cs typeface="Arial" panose="020B0604020202020204" pitchFamily="34" charset="0"/>
              </a:defRPr>
            </a:lvl5pPr>
            <a:lvl6pPr marL="4572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6pPr>
            <a:lvl7pPr marL="9144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7pPr>
            <a:lvl8pPr marL="13716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8pPr>
            <a:lvl9pPr marL="18288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9pPr>
          </a:lstStyle>
          <a:p>
            <a:r>
              <a:rPr lang="en-US" altLang="en-US" sz="2400">
                <a:solidFill>
                  <a:schemeClr val="tx1"/>
                </a:solidFill>
              </a:rPr>
              <a:t>Probabilistic and Statistical Techniques</a:t>
            </a:r>
          </a:p>
        </p:txBody>
      </p:sp>
      <p:graphicFrame>
        <p:nvGraphicFramePr>
          <p:cNvPr id="709858" name="Group 226">
            <a:extLst>
              <a:ext uri="{FF2B5EF4-FFF2-40B4-BE49-F238E27FC236}">
                <a16:creationId xmlns:a16="http://schemas.microsoft.com/office/drawing/2014/main" id="{1ABD544C-42AB-4913-918F-1407EE3EEB3F}"/>
              </a:ext>
            </a:extLst>
          </p:cNvPr>
          <p:cNvGraphicFramePr>
            <a:graphicFrameLocks noGrp="1"/>
          </p:cNvGraphicFramePr>
          <p:nvPr/>
        </p:nvGraphicFramePr>
        <p:xfrm>
          <a:off x="228600" y="1887538"/>
          <a:ext cx="3657600" cy="4494220"/>
        </p:xfrm>
        <a:graphic>
          <a:graphicData uri="http://schemas.openxmlformats.org/drawingml/2006/table">
            <a:tbl>
              <a:tblPr/>
              <a:tblGrid>
                <a:gridCol w="696913">
                  <a:extLst>
                    <a:ext uri="{9D8B030D-6E8A-4147-A177-3AD203B41FA5}">
                      <a16:colId xmlns:a16="http://schemas.microsoft.com/office/drawing/2014/main" val="2425347654"/>
                    </a:ext>
                  </a:extLst>
                </a:gridCol>
                <a:gridCol w="768350">
                  <a:extLst>
                    <a:ext uri="{9D8B030D-6E8A-4147-A177-3AD203B41FA5}">
                      <a16:colId xmlns:a16="http://schemas.microsoft.com/office/drawing/2014/main" val="3860608004"/>
                    </a:ext>
                  </a:extLst>
                </a:gridCol>
                <a:gridCol w="798512">
                  <a:extLst>
                    <a:ext uri="{9D8B030D-6E8A-4147-A177-3AD203B41FA5}">
                      <a16:colId xmlns:a16="http://schemas.microsoft.com/office/drawing/2014/main" val="47932826"/>
                    </a:ext>
                  </a:extLst>
                </a:gridCol>
                <a:gridCol w="696913">
                  <a:extLst>
                    <a:ext uri="{9D8B030D-6E8A-4147-A177-3AD203B41FA5}">
                      <a16:colId xmlns:a16="http://schemas.microsoft.com/office/drawing/2014/main" val="3443876074"/>
                    </a:ext>
                  </a:extLst>
                </a:gridCol>
                <a:gridCol w="696912">
                  <a:extLst>
                    <a:ext uri="{9D8B030D-6E8A-4147-A177-3AD203B41FA5}">
                      <a16:colId xmlns:a16="http://schemas.microsoft.com/office/drawing/2014/main" val="2387280761"/>
                    </a:ext>
                  </a:extLst>
                </a:gridCol>
              </a:tblGrid>
              <a:tr h="29368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3F3F76"/>
                          </a:solidFill>
                          <a:effectLst/>
                          <a:latin typeface="Calibri" panose="020F0502020204030204" pitchFamily="34" charset="0"/>
                          <a:ea typeface="Arial Unicode MS" panose="020B0604020202020204" pitchFamily="34" charset="-128"/>
                          <a:cs typeface="Arial Unicode MS" panose="020B0604020202020204" pitchFamily="34" charset="-128"/>
                        </a:rPr>
                        <a:t>x</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FCC99"/>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3F3F76"/>
                          </a:solidFill>
                          <a:effectLst/>
                          <a:latin typeface="Calibri" panose="020F0502020204030204" pitchFamily="34" charset="0"/>
                          <a:ea typeface="Arial Unicode MS" panose="020B0604020202020204" pitchFamily="34" charset="-128"/>
                          <a:cs typeface="Arial Unicode MS" panose="020B0604020202020204" pitchFamily="34" charset="-128"/>
                        </a:rPr>
                        <a:t>P(x)</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FCC99"/>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3F3F76"/>
                          </a:solidFill>
                          <a:effectLst/>
                          <a:latin typeface="Calibri" panose="020F0502020204030204" pitchFamily="34" charset="0"/>
                          <a:ea typeface="Arial Unicode MS" panose="020B0604020202020204" pitchFamily="34" charset="-128"/>
                          <a:cs typeface="Arial Unicode MS" panose="020B0604020202020204" pitchFamily="34" charset="-128"/>
                        </a:rPr>
                        <a:t>x.P(x)</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FCC99"/>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3F3F76"/>
                          </a:solidFill>
                          <a:effectLst/>
                          <a:latin typeface="Calibri" panose="020F0502020204030204" pitchFamily="34" charset="0"/>
                          <a:ea typeface="Arial Unicode MS" panose="020B0604020202020204" pitchFamily="34" charset="-128"/>
                          <a:cs typeface="Arial Unicode MS" panose="020B0604020202020204" pitchFamily="34" charset="-128"/>
                        </a:rPr>
                        <a:t>x</a:t>
                      </a:r>
                      <a:r>
                        <a:rPr kumimoji="0" lang="en-US" altLang="en-US" sz="1500" b="0" i="0" u="none" strike="noStrike" cap="none" normalizeH="0" baseline="30000">
                          <a:ln>
                            <a:noFill/>
                          </a:ln>
                          <a:solidFill>
                            <a:srgbClr val="3F3F76"/>
                          </a:solidFill>
                          <a:effectLst/>
                          <a:latin typeface="Calibri" panose="020F0502020204030204" pitchFamily="34" charset="0"/>
                          <a:ea typeface="Arial Unicode MS" panose="020B0604020202020204" pitchFamily="34" charset="-128"/>
                          <a:cs typeface="Arial Unicode MS" panose="020B0604020202020204" pitchFamily="34" charset="-128"/>
                        </a:rPr>
                        <a:t>2</a:t>
                      </a:r>
                      <a:endParaRPr kumimoji="0" lang="en-US" altLang="en-US" sz="1500" b="0" i="0" u="none" strike="noStrike" cap="none" normalizeH="0" baseline="0">
                        <a:ln>
                          <a:noFill/>
                        </a:ln>
                        <a:solidFill>
                          <a:srgbClr val="3F3F76"/>
                        </a:solidFill>
                        <a:effectLst/>
                        <a:latin typeface="Calibri" panose="020F0502020204030204" pitchFamily="34" charset="0"/>
                        <a:ea typeface="Arial Unicode MS" panose="020B0604020202020204" pitchFamily="34" charset="-128"/>
                        <a:cs typeface="Arial Unicode MS" panose="020B0604020202020204" pitchFamily="34" charset="-128"/>
                      </a:endParaRP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FCC99"/>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3F3F76"/>
                          </a:solidFill>
                          <a:effectLst/>
                          <a:latin typeface="Calibri" panose="020F0502020204030204" pitchFamily="34" charset="0"/>
                          <a:ea typeface="Arial Unicode MS" panose="020B0604020202020204" pitchFamily="34" charset="-128"/>
                          <a:cs typeface="Arial Unicode MS" panose="020B0604020202020204" pitchFamily="34" charset="-128"/>
                        </a:rPr>
                        <a:t>x</a:t>
                      </a:r>
                      <a:r>
                        <a:rPr kumimoji="0" lang="en-US" altLang="en-US" sz="1500" b="0" i="0" u="none" strike="noStrike" cap="none" normalizeH="0" baseline="30000">
                          <a:ln>
                            <a:noFill/>
                          </a:ln>
                          <a:solidFill>
                            <a:srgbClr val="3F3F76"/>
                          </a:solidFill>
                          <a:effectLst/>
                          <a:latin typeface="Calibri" panose="020F0502020204030204" pitchFamily="34" charset="0"/>
                          <a:ea typeface="Arial Unicode MS" panose="020B0604020202020204" pitchFamily="34" charset="-128"/>
                          <a:cs typeface="Arial Unicode MS" panose="020B0604020202020204" pitchFamily="34" charset="-128"/>
                        </a:rPr>
                        <a:t>2</a:t>
                      </a:r>
                      <a:r>
                        <a:rPr kumimoji="0" lang="en-US" altLang="en-US" sz="1500" b="0" i="0" u="none" strike="noStrike" cap="none" normalizeH="0" baseline="0">
                          <a:ln>
                            <a:noFill/>
                          </a:ln>
                          <a:solidFill>
                            <a:srgbClr val="3F3F76"/>
                          </a:solidFill>
                          <a:effectLst/>
                          <a:latin typeface="Calibri" panose="020F0502020204030204" pitchFamily="34" charset="0"/>
                          <a:ea typeface="Arial Unicode MS" panose="020B0604020202020204" pitchFamily="34" charset="-128"/>
                          <a:cs typeface="Arial Unicode MS" panose="020B0604020202020204" pitchFamily="34" charset="-128"/>
                        </a:rPr>
                        <a:t>.P(x)</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205741686"/>
                  </a:ext>
                </a:extLst>
              </a:tr>
              <a:tr h="26193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FF0000"/>
                          </a:solidFill>
                          <a:effectLst/>
                          <a:latin typeface="Calibri" panose="020F0502020204030204" pitchFamily="34" charset="0"/>
                          <a:ea typeface="Arial Unicode MS" panose="020B0604020202020204" pitchFamily="34" charset="-128"/>
                          <a:cs typeface="Arial Unicode MS" panose="020B0604020202020204" pitchFamily="34" charset="-128"/>
                        </a:rPr>
                        <a:t>0</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FF0000"/>
                          </a:solidFill>
                          <a:effectLst/>
                          <a:latin typeface="Calibri" panose="020F0502020204030204" pitchFamily="34" charset="0"/>
                          <a:ea typeface="Arial Unicode MS" panose="020B0604020202020204" pitchFamily="34" charset="-128"/>
                          <a:cs typeface="Arial Unicode MS" panose="020B0604020202020204" pitchFamily="34" charset="-128"/>
                        </a:rPr>
                        <a:t>0</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0</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0</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0</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812706"/>
                  </a:ext>
                </a:extLst>
              </a:tr>
              <a:tr h="28098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FF0000"/>
                          </a:solidFill>
                          <a:effectLst/>
                          <a:latin typeface="Calibri" panose="020F0502020204030204" pitchFamily="34" charset="0"/>
                          <a:ea typeface="Arial Unicode MS" panose="020B0604020202020204" pitchFamily="34" charset="-128"/>
                          <a:cs typeface="Arial Unicode MS" panose="020B0604020202020204" pitchFamily="34" charset="-128"/>
                        </a:rPr>
                        <a:t>1</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FF0000"/>
                          </a:solidFill>
                          <a:effectLst/>
                          <a:latin typeface="Calibri" panose="020F0502020204030204" pitchFamily="34" charset="0"/>
                          <a:ea typeface="Arial Unicode MS" panose="020B0604020202020204" pitchFamily="34" charset="-128"/>
                          <a:cs typeface="Arial Unicode MS" panose="020B0604020202020204" pitchFamily="34" charset="-128"/>
                        </a:rPr>
                        <a:t>0.001</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0.001</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1</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0.001</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65560823"/>
                  </a:ext>
                </a:extLst>
              </a:tr>
              <a:tr h="26193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FF0000"/>
                          </a:solidFill>
                          <a:effectLst/>
                          <a:latin typeface="Calibri" panose="020F0502020204030204" pitchFamily="34" charset="0"/>
                          <a:ea typeface="Arial Unicode MS" panose="020B0604020202020204" pitchFamily="34" charset="-128"/>
                          <a:cs typeface="Arial Unicode MS" panose="020B0604020202020204" pitchFamily="34" charset="-128"/>
                        </a:rPr>
                        <a:t>2</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FF0000"/>
                          </a:solidFill>
                          <a:effectLst/>
                          <a:latin typeface="Calibri" panose="020F0502020204030204" pitchFamily="34" charset="0"/>
                          <a:ea typeface="Arial Unicode MS" panose="020B0604020202020204" pitchFamily="34" charset="-128"/>
                          <a:cs typeface="Arial Unicode MS" panose="020B0604020202020204" pitchFamily="34" charset="-128"/>
                        </a:rPr>
                        <a:t>0.006</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0.012</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4</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0.024</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76060226"/>
                  </a:ext>
                </a:extLst>
              </a:tr>
              <a:tr h="26193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FF0000"/>
                          </a:solidFill>
                          <a:effectLst/>
                          <a:latin typeface="Calibri" panose="020F0502020204030204" pitchFamily="34" charset="0"/>
                          <a:ea typeface="Arial Unicode MS" panose="020B0604020202020204" pitchFamily="34" charset="-128"/>
                          <a:cs typeface="Arial Unicode MS" panose="020B0604020202020204" pitchFamily="34" charset="-128"/>
                        </a:rPr>
                        <a:t>3</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FF0000"/>
                          </a:solidFill>
                          <a:effectLst/>
                          <a:latin typeface="Calibri" panose="020F0502020204030204" pitchFamily="34" charset="0"/>
                          <a:ea typeface="Arial Unicode MS" panose="020B0604020202020204" pitchFamily="34" charset="-128"/>
                          <a:cs typeface="Arial Unicode MS" panose="020B0604020202020204" pitchFamily="34" charset="-128"/>
                        </a:rPr>
                        <a:t>0.022</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0.066</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9</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0.198</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9790213"/>
                  </a:ext>
                </a:extLst>
              </a:tr>
              <a:tr h="26193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FF0000"/>
                          </a:solidFill>
                          <a:effectLst/>
                          <a:latin typeface="Calibri" panose="020F0502020204030204" pitchFamily="34" charset="0"/>
                          <a:ea typeface="Arial Unicode MS" panose="020B0604020202020204" pitchFamily="34" charset="-128"/>
                          <a:cs typeface="Arial Unicode MS" panose="020B0604020202020204" pitchFamily="34" charset="-128"/>
                        </a:rPr>
                        <a:t>4</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FF0000"/>
                          </a:solidFill>
                          <a:effectLst/>
                          <a:latin typeface="Calibri" panose="020F0502020204030204" pitchFamily="34" charset="0"/>
                          <a:ea typeface="Arial Unicode MS" panose="020B0604020202020204" pitchFamily="34" charset="-128"/>
                          <a:cs typeface="Arial Unicode MS" panose="020B0604020202020204" pitchFamily="34" charset="-128"/>
                        </a:rPr>
                        <a:t>0.061</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0.244</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16</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0.976</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8758886"/>
                  </a:ext>
                </a:extLst>
              </a:tr>
              <a:tr h="26193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FF0000"/>
                          </a:solidFill>
                          <a:effectLst/>
                          <a:latin typeface="Calibri" panose="020F0502020204030204" pitchFamily="34" charset="0"/>
                          <a:ea typeface="Arial Unicode MS" panose="020B0604020202020204" pitchFamily="34" charset="-128"/>
                          <a:cs typeface="Arial Unicode MS" panose="020B0604020202020204" pitchFamily="34" charset="-128"/>
                        </a:rPr>
                        <a:t>5</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FF0000"/>
                          </a:solidFill>
                          <a:effectLst/>
                          <a:latin typeface="Calibri" panose="020F0502020204030204" pitchFamily="34" charset="0"/>
                          <a:ea typeface="Arial Unicode MS" panose="020B0604020202020204" pitchFamily="34" charset="-128"/>
                          <a:cs typeface="Arial Unicode MS" panose="020B0604020202020204" pitchFamily="34" charset="-128"/>
                        </a:rPr>
                        <a:t>0.122</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0.61</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25</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3.05</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69138651"/>
                  </a:ext>
                </a:extLst>
              </a:tr>
              <a:tr h="26193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FF0000"/>
                          </a:solidFill>
                          <a:effectLst/>
                          <a:latin typeface="Calibri" panose="020F0502020204030204" pitchFamily="34" charset="0"/>
                          <a:ea typeface="Arial Unicode MS" panose="020B0604020202020204" pitchFamily="34" charset="-128"/>
                          <a:cs typeface="Arial Unicode MS" panose="020B0604020202020204" pitchFamily="34" charset="-128"/>
                        </a:rPr>
                        <a:t>6</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FF0000"/>
                          </a:solidFill>
                          <a:effectLst/>
                          <a:latin typeface="Calibri" panose="020F0502020204030204" pitchFamily="34" charset="0"/>
                          <a:ea typeface="Arial Unicode MS" panose="020B0604020202020204" pitchFamily="34" charset="-128"/>
                          <a:cs typeface="Arial Unicode MS" panose="020B0604020202020204" pitchFamily="34" charset="-128"/>
                        </a:rPr>
                        <a:t>0.183</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1.098</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36</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6.588</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76664589"/>
                  </a:ext>
                </a:extLst>
              </a:tr>
              <a:tr h="26193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FF0000"/>
                          </a:solidFill>
                          <a:effectLst/>
                          <a:latin typeface="Calibri" panose="020F0502020204030204" pitchFamily="34" charset="0"/>
                          <a:ea typeface="Arial Unicode MS" panose="020B0604020202020204" pitchFamily="34" charset="-128"/>
                          <a:cs typeface="Arial Unicode MS" panose="020B0604020202020204" pitchFamily="34" charset="-128"/>
                        </a:rPr>
                        <a:t>7</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FF0000"/>
                          </a:solidFill>
                          <a:effectLst/>
                          <a:latin typeface="Calibri" panose="020F0502020204030204" pitchFamily="34" charset="0"/>
                          <a:ea typeface="Arial Unicode MS" panose="020B0604020202020204" pitchFamily="34" charset="-128"/>
                          <a:cs typeface="Arial Unicode MS" panose="020B0604020202020204" pitchFamily="34" charset="-128"/>
                        </a:rPr>
                        <a:t>0.209</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1.463</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49</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10.24</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80481523"/>
                  </a:ext>
                </a:extLst>
              </a:tr>
              <a:tr h="26193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FF0000"/>
                          </a:solidFill>
                          <a:effectLst/>
                          <a:latin typeface="Calibri" panose="020F0502020204030204" pitchFamily="34" charset="0"/>
                          <a:ea typeface="Arial Unicode MS" panose="020B0604020202020204" pitchFamily="34" charset="-128"/>
                          <a:cs typeface="Arial Unicode MS" panose="020B0604020202020204" pitchFamily="34" charset="-128"/>
                        </a:rPr>
                        <a:t>8</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FF0000"/>
                          </a:solidFill>
                          <a:effectLst/>
                          <a:latin typeface="Calibri" panose="020F0502020204030204" pitchFamily="34" charset="0"/>
                          <a:ea typeface="Arial Unicode MS" panose="020B0604020202020204" pitchFamily="34" charset="-128"/>
                          <a:cs typeface="Arial Unicode MS" panose="020B0604020202020204" pitchFamily="34" charset="-128"/>
                        </a:rPr>
                        <a:t>0.183</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1.464</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64</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11.71</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56303928"/>
                  </a:ext>
                </a:extLst>
              </a:tr>
              <a:tr h="26193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FF0000"/>
                          </a:solidFill>
                          <a:effectLst/>
                          <a:latin typeface="Calibri" panose="020F0502020204030204" pitchFamily="34" charset="0"/>
                          <a:ea typeface="Arial Unicode MS" panose="020B0604020202020204" pitchFamily="34" charset="-128"/>
                          <a:cs typeface="Arial Unicode MS" panose="020B0604020202020204" pitchFamily="34" charset="-128"/>
                        </a:rPr>
                        <a:t>9</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FF0000"/>
                          </a:solidFill>
                          <a:effectLst/>
                          <a:latin typeface="Calibri" panose="020F0502020204030204" pitchFamily="34" charset="0"/>
                          <a:ea typeface="Arial Unicode MS" panose="020B0604020202020204" pitchFamily="34" charset="-128"/>
                          <a:cs typeface="Arial Unicode MS" panose="020B0604020202020204" pitchFamily="34" charset="-128"/>
                        </a:rPr>
                        <a:t>0.122</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1.098</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81</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9.882</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66724267"/>
                  </a:ext>
                </a:extLst>
              </a:tr>
              <a:tr h="26193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FF0000"/>
                          </a:solidFill>
                          <a:effectLst/>
                          <a:latin typeface="Calibri" panose="020F0502020204030204" pitchFamily="34" charset="0"/>
                          <a:ea typeface="Arial Unicode MS" panose="020B0604020202020204" pitchFamily="34" charset="-128"/>
                          <a:cs typeface="Arial Unicode MS" panose="020B0604020202020204" pitchFamily="34" charset="-128"/>
                        </a:rPr>
                        <a:t>10</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FF0000"/>
                          </a:solidFill>
                          <a:effectLst/>
                          <a:latin typeface="Calibri" panose="020F0502020204030204" pitchFamily="34" charset="0"/>
                          <a:ea typeface="Arial Unicode MS" panose="020B0604020202020204" pitchFamily="34" charset="-128"/>
                          <a:cs typeface="Arial Unicode MS" panose="020B0604020202020204" pitchFamily="34" charset="-128"/>
                        </a:rPr>
                        <a:t>0.061</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0.61</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100</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6.1</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48814270"/>
                  </a:ext>
                </a:extLst>
              </a:tr>
              <a:tr h="26193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FF0000"/>
                          </a:solidFill>
                          <a:effectLst/>
                          <a:latin typeface="Calibri" panose="020F0502020204030204" pitchFamily="34" charset="0"/>
                          <a:ea typeface="Arial Unicode MS" panose="020B0604020202020204" pitchFamily="34" charset="-128"/>
                          <a:cs typeface="Arial Unicode MS" panose="020B0604020202020204" pitchFamily="34" charset="-128"/>
                        </a:rPr>
                        <a:t>11</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FF0000"/>
                          </a:solidFill>
                          <a:effectLst/>
                          <a:latin typeface="Calibri" panose="020F0502020204030204" pitchFamily="34" charset="0"/>
                          <a:ea typeface="Arial Unicode MS" panose="020B0604020202020204" pitchFamily="34" charset="-128"/>
                          <a:cs typeface="Arial Unicode MS" panose="020B0604020202020204" pitchFamily="34" charset="-128"/>
                        </a:rPr>
                        <a:t>0.022</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0.242</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121</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2.662</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9743173"/>
                  </a:ext>
                </a:extLst>
              </a:tr>
              <a:tr h="269875">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FF0000"/>
                          </a:solidFill>
                          <a:effectLst/>
                          <a:latin typeface="Calibri" panose="020F0502020204030204" pitchFamily="34" charset="0"/>
                          <a:ea typeface="Arial Unicode MS" panose="020B0604020202020204" pitchFamily="34" charset="-128"/>
                          <a:cs typeface="Arial Unicode MS" panose="020B0604020202020204" pitchFamily="34" charset="-128"/>
                        </a:rPr>
                        <a:t>12</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FF0000"/>
                          </a:solidFill>
                          <a:effectLst/>
                          <a:latin typeface="Calibri" panose="020F0502020204030204" pitchFamily="34" charset="0"/>
                          <a:ea typeface="Arial Unicode MS" panose="020B0604020202020204" pitchFamily="34" charset="-128"/>
                          <a:cs typeface="Arial Unicode MS" panose="020B0604020202020204" pitchFamily="34" charset="-128"/>
                        </a:rPr>
                        <a:t>0.006</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0.072</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144</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0.864</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47873962"/>
                  </a:ext>
                </a:extLst>
              </a:tr>
              <a:tr h="26193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FF0000"/>
                          </a:solidFill>
                          <a:effectLst/>
                          <a:latin typeface="Calibri" panose="020F0502020204030204" pitchFamily="34" charset="0"/>
                          <a:ea typeface="Arial Unicode MS" panose="020B0604020202020204" pitchFamily="34" charset="-128"/>
                          <a:cs typeface="Arial Unicode MS" panose="020B0604020202020204" pitchFamily="34" charset="-128"/>
                        </a:rPr>
                        <a:t>13</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FF0000"/>
                          </a:solidFill>
                          <a:effectLst/>
                          <a:latin typeface="Calibri" panose="020F0502020204030204" pitchFamily="34" charset="0"/>
                          <a:ea typeface="Arial Unicode MS" panose="020B0604020202020204" pitchFamily="34" charset="-128"/>
                          <a:cs typeface="Arial Unicode MS" panose="020B0604020202020204" pitchFamily="34" charset="-128"/>
                        </a:rPr>
                        <a:t>0.001</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0.013</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169</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0.169</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80000917"/>
                  </a:ext>
                </a:extLst>
              </a:tr>
              <a:tr h="26193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FF0000"/>
                          </a:solidFill>
                          <a:effectLst/>
                          <a:latin typeface="Calibri" panose="020F0502020204030204" pitchFamily="34" charset="0"/>
                          <a:ea typeface="Arial Unicode MS" panose="020B0604020202020204" pitchFamily="34" charset="-128"/>
                          <a:cs typeface="Arial Unicode MS" panose="020B0604020202020204" pitchFamily="34" charset="-128"/>
                        </a:rPr>
                        <a:t>14</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FF0000"/>
                          </a:solidFill>
                          <a:effectLst/>
                          <a:latin typeface="Calibri" panose="020F0502020204030204" pitchFamily="34" charset="0"/>
                          <a:ea typeface="Arial Unicode MS" panose="020B0604020202020204" pitchFamily="34" charset="-128"/>
                          <a:cs typeface="Arial Unicode MS" panose="020B0604020202020204" pitchFamily="34" charset="-128"/>
                        </a:rPr>
                        <a:t>0</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0</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196</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0</a:t>
                      </a:r>
                    </a:p>
                  </a:txBody>
                  <a:tcPr marL="0" marR="0" marT="0" marB="0" anchor="b" horzOverflow="overflow">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1340189"/>
                  </a:ext>
                </a:extLst>
              </a:tr>
              <a:tr h="244475">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endPar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endParaRPr>
                    </a:p>
                  </a:txBody>
                  <a:tcPr marL="0" marR="0" marT="0" marB="0" anchor="b" horzOverflow="overflow">
                    <a:lnL>
                      <a:noFill/>
                    </a:lnL>
                    <a:lnR>
                      <a:noFill/>
                    </a:lnR>
                    <a:lnT w="6350" cap="flat" cmpd="sng" algn="ctr">
                      <a:solidFill>
                        <a:srgbClr val="7F7F7F"/>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endPar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endParaRPr>
                    </a:p>
                  </a:txBody>
                  <a:tcPr marL="0" marR="0" marT="0" marB="0" anchor="b" horzOverflow="overflow">
                    <a:lnL>
                      <a:noFill/>
                    </a:lnL>
                    <a:lnR>
                      <a:noFill/>
                    </a:lnR>
                    <a:lnT w="6350" cap="flat" cmpd="sng" algn="ctr">
                      <a:solidFill>
                        <a:srgbClr val="7F7F7F"/>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0000FF"/>
                          </a:solidFill>
                          <a:effectLst/>
                          <a:latin typeface="Calibri" panose="020F0502020204030204" pitchFamily="34" charset="0"/>
                          <a:ea typeface="Arial Unicode MS" panose="020B0604020202020204" pitchFamily="34" charset="-128"/>
                          <a:cs typeface="Arial Unicode MS" panose="020B0604020202020204" pitchFamily="34" charset="-128"/>
                        </a:rPr>
                        <a:t>6.993</a:t>
                      </a:r>
                    </a:p>
                  </a:txBody>
                  <a:tcPr marL="0" marR="0" marT="0" marB="0" anchor="b" horzOverflow="overflow">
                    <a:lnL>
                      <a:noFill/>
                    </a:lnL>
                    <a:lnR>
                      <a:noFill/>
                    </a:lnR>
                    <a:lnT w="6350" cap="flat" cmpd="sng" algn="ctr">
                      <a:solidFill>
                        <a:srgbClr val="7F7F7F"/>
                      </a:solidFill>
                      <a:prstDash val="solid"/>
                      <a:round/>
                      <a:headEnd type="none" w="med" len="med"/>
                      <a:tailEnd type="none" w="med" len="med"/>
                    </a:lnT>
                    <a:lnB>
                      <a:noFill/>
                    </a:lnB>
                    <a:lnTlToBr>
                      <a:noFill/>
                    </a:lnTlToBr>
                    <a:lnBlToTr>
                      <a:noFill/>
                    </a:lnBlToTr>
                    <a:solidFill>
                      <a:srgbClr val="FFFFAA"/>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endParaRPr kumimoji="0" lang="en-US" altLang="en-US" sz="1500" b="1" i="0" u="none" strike="noStrike" cap="none" normalizeH="0" baseline="0">
                        <a:ln>
                          <a:noFill/>
                        </a:ln>
                        <a:solidFill>
                          <a:srgbClr val="0000FF"/>
                        </a:solidFill>
                        <a:effectLst/>
                        <a:latin typeface="Calibri" panose="020F0502020204030204" pitchFamily="34" charset="0"/>
                        <a:ea typeface="Arial Unicode MS" panose="020B0604020202020204" pitchFamily="34" charset="-128"/>
                        <a:cs typeface="Arial Unicode MS" panose="020B0604020202020204" pitchFamily="34" charset="-128"/>
                      </a:endParaRPr>
                    </a:p>
                  </a:txBody>
                  <a:tcPr marL="0" marR="0" marT="0" marB="0" anchor="b" horzOverflow="overflow">
                    <a:lnL>
                      <a:noFill/>
                    </a:lnL>
                    <a:lnR>
                      <a:noFill/>
                    </a:lnR>
                    <a:lnT w="6350" cap="flat" cmpd="sng" algn="ctr">
                      <a:solidFill>
                        <a:srgbClr val="7F7F7F"/>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0000FF"/>
                          </a:solidFill>
                          <a:effectLst/>
                          <a:latin typeface="Calibri" panose="020F0502020204030204" pitchFamily="34" charset="0"/>
                          <a:ea typeface="Arial Unicode MS" panose="020B0604020202020204" pitchFamily="34" charset="-128"/>
                          <a:cs typeface="Arial Unicode MS" panose="020B0604020202020204" pitchFamily="34" charset="-128"/>
                        </a:rPr>
                        <a:t>52.47</a:t>
                      </a:r>
                    </a:p>
                  </a:txBody>
                  <a:tcPr marL="0" marR="0" marT="0" marB="0" anchor="b" horzOverflow="overflow">
                    <a:lnL>
                      <a:noFill/>
                    </a:lnL>
                    <a:lnR>
                      <a:noFill/>
                    </a:lnR>
                    <a:lnT w="6350" cap="flat" cmpd="sng" algn="ctr">
                      <a:solidFill>
                        <a:srgbClr val="7F7F7F"/>
                      </a:solidFill>
                      <a:prstDash val="solid"/>
                      <a:round/>
                      <a:headEnd type="none" w="med" len="med"/>
                      <a:tailEnd type="none" w="med" len="med"/>
                    </a:lnT>
                    <a:lnB>
                      <a:noFill/>
                    </a:lnB>
                    <a:lnTlToBr>
                      <a:noFill/>
                    </a:lnTlToBr>
                    <a:lnBlToTr>
                      <a:noFill/>
                    </a:lnBlToTr>
                    <a:solidFill>
                      <a:srgbClr val="FFFFAA"/>
                    </a:solidFill>
                  </a:tcPr>
                </a:tc>
                <a:extLst>
                  <a:ext uri="{0D108BD9-81ED-4DB2-BD59-A6C34878D82A}">
                    <a16:rowId xmlns:a16="http://schemas.microsoft.com/office/drawing/2014/main" val="529868443"/>
                  </a:ext>
                </a:extLst>
              </a:tr>
            </a:tbl>
          </a:graphicData>
        </a:graphic>
      </p:graphicFrame>
      <p:graphicFrame>
        <p:nvGraphicFramePr>
          <p:cNvPr id="709967" name="Object 2">
            <a:extLst>
              <a:ext uri="{FF2B5EF4-FFF2-40B4-BE49-F238E27FC236}">
                <a16:creationId xmlns:a16="http://schemas.microsoft.com/office/drawing/2014/main" id="{5ABD2724-48F5-41CE-A5F5-A0F656B0A800}"/>
              </a:ext>
            </a:extLst>
          </p:cNvPr>
          <p:cNvGraphicFramePr>
            <a:graphicFrameLocks noChangeAspect="1"/>
          </p:cNvGraphicFramePr>
          <p:nvPr/>
        </p:nvGraphicFramePr>
        <p:xfrm>
          <a:off x="4284663" y="2171700"/>
          <a:ext cx="4284662" cy="2265363"/>
        </p:xfrm>
        <a:graphic>
          <a:graphicData uri="http://schemas.openxmlformats.org/presentationml/2006/ole">
            <mc:AlternateContent xmlns:mc="http://schemas.openxmlformats.org/markup-compatibility/2006">
              <mc:Choice xmlns:v="urn:schemas-microsoft-com:vml" Requires="v">
                <p:oleObj spid="_x0000_s30724" name="Equation" r:id="rId3" imgW="1942920" imgH="1028520" progId="Equation.3">
                  <p:embed/>
                </p:oleObj>
              </mc:Choice>
              <mc:Fallback>
                <p:oleObj name="Equation" r:id="rId3" imgW="1942920" imgH="1028520" progId="Equation.3">
                  <p:embed/>
                  <p:pic>
                    <p:nvPicPr>
                      <p:cNvPr id="709967" name="Object 2">
                        <a:extLst>
                          <a:ext uri="{FF2B5EF4-FFF2-40B4-BE49-F238E27FC236}">
                            <a16:creationId xmlns:a16="http://schemas.microsoft.com/office/drawing/2014/main" id="{5ABD2724-48F5-41CE-A5F5-A0F656B0A8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2171700"/>
                        <a:ext cx="4284662" cy="226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9968" name="Line 336">
            <a:extLst>
              <a:ext uri="{FF2B5EF4-FFF2-40B4-BE49-F238E27FC236}">
                <a16:creationId xmlns:a16="http://schemas.microsoft.com/office/drawing/2014/main" id="{01F79C78-2861-4D89-A814-6AFA05750F56}"/>
              </a:ext>
            </a:extLst>
          </p:cNvPr>
          <p:cNvSpPr>
            <a:spLocks noChangeShapeType="1"/>
          </p:cNvSpPr>
          <p:nvPr/>
        </p:nvSpPr>
        <p:spPr bwMode="auto">
          <a:xfrm>
            <a:off x="0" y="692150"/>
            <a:ext cx="61563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9969" name="Rectangle 337">
            <a:extLst>
              <a:ext uri="{FF2B5EF4-FFF2-40B4-BE49-F238E27FC236}">
                <a16:creationId xmlns:a16="http://schemas.microsoft.com/office/drawing/2014/main" id="{4CC5043F-FF7E-4420-AF57-FCDD6B3E2647}"/>
              </a:ext>
            </a:extLst>
          </p:cNvPr>
          <p:cNvSpPr>
            <a:spLocks noChangeArrowheads="1"/>
          </p:cNvSpPr>
          <p:nvPr/>
        </p:nvSpPr>
        <p:spPr bwMode="auto">
          <a:xfrm>
            <a:off x="0" y="0"/>
            <a:ext cx="75438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900" b="1">
                <a:solidFill>
                  <a:schemeClr val="tx2"/>
                </a:solidFill>
                <a:latin typeface="Arial" panose="020B0604020202020204" pitchFamily="34" charset="0"/>
                <a:cs typeface="Arial" panose="020B0604020202020204" pitchFamily="34" charset="0"/>
              </a:defRPr>
            </a:lvl1pPr>
            <a:lvl2pPr algn="l">
              <a:defRPr sz="3900" b="1">
                <a:solidFill>
                  <a:schemeClr val="tx2"/>
                </a:solidFill>
                <a:latin typeface="Arial" panose="020B0604020202020204" pitchFamily="34" charset="0"/>
                <a:cs typeface="Arial" panose="020B0604020202020204" pitchFamily="34" charset="0"/>
              </a:defRPr>
            </a:lvl2pPr>
            <a:lvl3pPr algn="l">
              <a:defRPr sz="3900" b="1">
                <a:solidFill>
                  <a:schemeClr val="tx2"/>
                </a:solidFill>
                <a:latin typeface="Arial" panose="020B0604020202020204" pitchFamily="34" charset="0"/>
                <a:cs typeface="Arial" panose="020B0604020202020204" pitchFamily="34" charset="0"/>
              </a:defRPr>
            </a:lvl3pPr>
            <a:lvl4pPr algn="l">
              <a:defRPr sz="3900" b="1">
                <a:solidFill>
                  <a:schemeClr val="tx2"/>
                </a:solidFill>
                <a:latin typeface="Arial" panose="020B0604020202020204" pitchFamily="34" charset="0"/>
                <a:cs typeface="Arial" panose="020B0604020202020204" pitchFamily="34" charset="0"/>
              </a:defRPr>
            </a:lvl4pPr>
            <a:lvl5pPr algn="l">
              <a:defRPr sz="3900" b="1">
                <a:solidFill>
                  <a:schemeClr val="tx2"/>
                </a:solidFill>
                <a:latin typeface="Arial" panose="020B0604020202020204" pitchFamily="34" charset="0"/>
                <a:cs typeface="Arial" panose="020B0604020202020204" pitchFamily="34" charset="0"/>
              </a:defRPr>
            </a:lvl5pPr>
            <a:lvl6pPr marL="4572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6pPr>
            <a:lvl7pPr marL="9144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7pPr>
            <a:lvl8pPr marL="13716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8pPr>
            <a:lvl9pPr marL="18288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9pPr>
          </a:lstStyle>
          <a:p>
            <a:r>
              <a:rPr lang="en-US" altLang="en-US" sz="2400">
                <a:solidFill>
                  <a:schemeClr val="tx1"/>
                </a:solidFill>
              </a:rPr>
              <a:t>Probabilistic and Statistical Techniques</a:t>
            </a:r>
          </a:p>
        </p:txBody>
      </p:sp>
      <p:sp>
        <p:nvSpPr>
          <p:cNvPr id="710080" name="Line 448">
            <a:extLst>
              <a:ext uri="{FF2B5EF4-FFF2-40B4-BE49-F238E27FC236}">
                <a16:creationId xmlns:a16="http://schemas.microsoft.com/office/drawing/2014/main" id="{55D7DE73-A179-43C6-BC2E-E4B49ADC321E}"/>
              </a:ext>
            </a:extLst>
          </p:cNvPr>
          <p:cNvSpPr>
            <a:spLocks noChangeShapeType="1"/>
          </p:cNvSpPr>
          <p:nvPr/>
        </p:nvSpPr>
        <p:spPr bwMode="auto">
          <a:xfrm>
            <a:off x="0" y="692150"/>
            <a:ext cx="61563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0081" name="Rectangle 449">
            <a:extLst>
              <a:ext uri="{FF2B5EF4-FFF2-40B4-BE49-F238E27FC236}">
                <a16:creationId xmlns:a16="http://schemas.microsoft.com/office/drawing/2014/main" id="{6801BD78-2518-4FC1-8A4F-35B16528B529}"/>
              </a:ext>
            </a:extLst>
          </p:cNvPr>
          <p:cNvSpPr>
            <a:spLocks noChangeArrowheads="1"/>
          </p:cNvSpPr>
          <p:nvPr/>
        </p:nvSpPr>
        <p:spPr bwMode="auto">
          <a:xfrm>
            <a:off x="0" y="0"/>
            <a:ext cx="75438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900" b="1">
                <a:solidFill>
                  <a:schemeClr val="tx2"/>
                </a:solidFill>
                <a:latin typeface="Arial" panose="020B0604020202020204" pitchFamily="34" charset="0"/>
                <a:cs typeface="Arial" panose="020B0604020202020204" pitchFamily="34" charset="0"/>
              </a:defRPr>
            </a:lvl1pPr>
            <a:lvl2pPr algn="l">
              <a:defRPr sz="3900" b="1">
                <a:solidFill>
                  <a:schemeClr val="tx2"/>
                </a:solidFill>
                <a:latin typeface="Arial" panose="020B0604020202020204" pitchFamily="34" charset="0"/>
                <a:cs typeface="Arial" panose="020B0604020202020204" pitchFamily="34" charset="0"/>
              </a:defRPr>
            </a:lvl2pPr>
            <a:lvl3pPr algn="l">
              <a:defRPr sz="3900" b="1">
                <a:solidFill>
                  <a:schemeClr val="tx2"/>
                </a:solidFill>
                <a:latin typeface="Arial" panose="020B0604020202020204" pitchFamily="34" charset="0"/>
                <a:cs typeface="Arial" panose="020B0604020202020204" pitchFamily="34" charset="0"/>
              </a:defRPr>
            </a:lvl3pPr>
            <a:lvl4pPr algn="l">
              <a:defRPr sz="3900" b="1">
                <a:solidFill>
                  <a:schemeClr val="tx2"/>
                </a:solidFill>
                <a:latin typeface="Arial" panose="020B0604020202020204" pitchFamily="34" charset="0"/>
                <a:cs typeface="Arial" panose="020B0604020202020204" pitchFamily="34" charset="0"/>
              </a:defRPr>
            </a:lvl4pPr>
            <a:lvl5pPr algn="l">
              <a:defRPr sz="3900" b="1">
                <a:solidFill>
                  <a:schemeClr val="tx2"/>
                </a:solidFill>
                <a:latin typeface="Arial" panose="020B0604020202020204" pitchFamily="34" charset="0"/>
                <a:cs typeface="Arial" panose="020B0604020202020204" pitchFamily="34" charset="0"/>
              </a:defRPr>
            </a:lvl5pPr>
            <a:lvl6pPr marL="4572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6pPr>
            <a:lvl7pPr marL="9144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7pPr>
            <a:lvl8pPr marL="13716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8pPr>
            <a:lvl9pPr marL="18288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9pPr>
          </a:lstStyle>
          <a:p>
            <a:r>
              <a:rPr lang="en-US" altLang="en-US" sz="2400">
                <a:solidFill>
                  <a:schemeClr val="tx1"/>
                </a:solidFill>
              </a:rPr>
              <a:t>Probabilistic and Statistical Techniques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2">
            <a:extLst>
              <a:ext uri="{FF2B5EF4-FFF2-40B4-BE49-F238E27FC236}">
                <a16:creationId xmlns:a16="http://schemas.microsoft.com/office/drawing/2014/main" id="{78C0426A-F927-4787-8460-DBEC65993654}"/>
              </a:ext>
            </a:extLst>
          </p:cNvPr>
          <p:cNvSpPr>
            <a:spLocks noGrp="1"/>
          </p:cNvSpPr>
          <p:nvPr>
            <p:ph type="ftr" sz="quarter" idx="11"/>
          </p:nvPr>
        </p:nvSpPr>
        <p:spPr/>
        <p:txBody>
          <a:bodyPr/>
          <a:lstStyle/>
          <a:p>
            <a:r>
              <a:rPr lang="ar-SA" altLang="en-US"/>
              <a:t>Lecture 15</a:t>
            </a:r>
            <a:endParaRPr lang="en-US" altLang="en-US"/>
          </a:p>
        </p:txBody>
      </p:sp>
      <p:sp>
        <p:nvSpPr>
          <p:cNvPr id="11" name="Slide Number Placeholder 3">
            <a:extLst>
              <a:ext uri="{FF2B5EF4-FFF2-40B4-BE49-F238E27FC236}">
                <a16:creationId xmlns:a16="http://schemas.microsoft.com/office/drawing/2014/main" id="{0E13104F-7A64-43D8-83F1-6FBEFD7B2CB7}"/>
              </a:ext>
            </a:extLst>
          </p:cNvPr>
          <p:cNvSpPr>
            <a:spLocks noGrp="1"/>
          </p:cNvSpPr>
          <p:nvPr>
            <p:ph type="sldNum" sz="quarter" idx="12"/>
          </p:nvPr>
        </p:nvSpPr>
        <p:spPr/>
        <p:txBody>
          <a:bodyPr/>
          <a:lstStyle/>
          <a:p>
            <a:fld id="{6306550A-7861-4D14-9EF9-4897CDA18C12}" type="slidenum">
              <a:rPr lang="ar-SA" altLang="en-US"/>
              <a:pPr/>
              <a:t>11</a:t>
            </a:fld>
            <a:endParaRPr lang="en-US" altLang="en-US"/>
          </a:p>
        </p:txBody>
      </p:sp>
      <p:sp>
        <p:nvSpPr>
          <p:cNvPr id="710658" name="Rectangle 1">
            <a:extLst>
              <a:ext uri="{FF2B5EF4-FFF2-40B4-BE49-F238E27FC236}">
                <a16:creationId xmlns:a16="http://schemas.microsoft.com/office/drawing/2014/main" id="{84F428FD-9176-4B45-8738-B902B265415B}"/>
              </a:ext>
            </a:extLst>
          </p:cNvPr>
          <p:cNvSpPr>
            <a:spLocks noChangeArrowheads="1"/>
          </p:cNvSpPr>
          <p:nvPr/>
        </p:nvSpPr>
        <p:spPr bwMode="auto">
          <a:xfrm>
            <a:off x="755650" y="1530350"/>
            <a:ext cx="79248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r>
              <a:rPr lang="en-US" altLang="en-US" sz="2000" b="1">
                <a:latin typeface="Calisto MT" panose="02040603050505030304" pitchFamily="18" charset="0"/>
                <a:ea typeface="Arial Unicode MS" panose="020B0604020202020204" pitchFamily="34" charset="-128"/>
                <a:cs typeface="Arial Unicode MS" panose="020B0604020202020204" pitchFamily="34" charset="-128"/>
              </a:rPr>
              <a:t>A statistics class of 25 students is given a 5 point quiz.  </a:t>
            </a:r>
          </a:p>
          <a:p>
            <a:pPr algn="l" rtl="0"/>
            <a:r>
              <a:rPr lang="en-US" altLang="en-US" sz="2000" b="1">
                <a:latin typeface="Calisto MT" panose="02040603050505030304" pitchFamily="18" charset="0"/>
                <a:ea typeface="Arial Unicode MS" panose="020B0604020202020204" pitchFamily="34" charset="-128"/>
                <a:cs typeface="Arial Unicode MS" panose="020B0604020202020204" pitchFamily="34" charset="-128"/>
              </a:rPr>
              <a:t>3 students scored 0, </a:t>
            </a:r>
          </a:p>
          <a:p>
            <a:pPr algn="l" rtl="0"/>
            <a:r>
              <a:rPr lang="en-US" altLang="en-US" sz="2000" b="1">
                <a:latin typeface="Calisto MT" panose="02040603050505030304" pitchFamily="18" charset="0"/>
                <a:ea typeface="Arial Unicode MS" panose="020B0604020202020204" pitchFamily="34" charset="-128"/>
                <a:cs typeface="Arial Unicode MS" panose="020B0604020202020204" pitchFamily="34" charset="-128"/>
              </a:rPr>
              <a:t>1 students scored 1, </a:t>
            </a:r>
          </a:p>
          <a:p>
            <a:pPr algn="l" rtl="0"/>
            <a:r>
              <a:rPr lang="en-US" altLang="en-US" sz="2000" b="1">
                <a:latin typeface="Calisto MT" panose="02040603050505030304" pitchFamily="18" charset="0"/>
                <a:ea typeface="Arial Unicode MS" panose="020B0604020202020204" pitchFamily="34" charset="-128"/>
                <a:cs typeface="Arial Unicode MS" panose="020B0604020202020204" pitchFamily="34" charset="-128"/>
              </a:rPr>
              <a:t>4 students scored 2, </a:t>
            </a:r>
          </a:p>
          <a:p>
            <a:pPr algn="l" rtl="0"/>
            <a:r>
              <a:rPr lang="en-US" altLang="en-US" sz="2000" b="1">
                <a:latin typeface="Calisto MT" panose="02040603050505030304" pitchFamily="18" charset="0"/>
                <a:ea typeface="Arial Unicode MS" panose="020B0604020202020204" pitchFamily="34" charset="-128"/>
                <a:cs typeface="Arial Unicode MS" panose="020B0604020202020204" pitchFamily="34" charset="-128"/>
              </a:rPr>
              <a:t>8 students scored 3, </a:t>
            </a:r>
          </a:p>
          <a:p>
            <a:pPr algn="l" rtl="0"/>
            <a:r>
              <a:rPr lang="en-US" altLang="en-US" sz="2000" b="1">
                <a:latin typeface="Calisto MT" panose="02040603050505030304" pitchFamily="18" charset="0"/>
                <a:ea typeface="Arial Unicode MS" panose="020B0604020202020204" pitchFamily="34" charset="-128"/>
                <a:cs typeface="Arial Unicode MS" panose="020B0604020202020204" pitchFamily="34" charset="-128"/>
              </a:rPr>
              <a:t>6 students scored 4, </a:t>
            </a:r>
          </a:p>
          <a:p>
            <a:pPr algn="l" rtl="0"/>
            <a:r>
              <a:rPr lang="en-US" altLang="en-US" sz="2000" b="1">
                <a:latin typeface="Calisto MT" panose="02040603050505030304" pitchFamily="18" charset="0"/>
                <a:ea typeface="Arial Unicode MS" panose="020B0604020202020204" pitchFamily="34" charset="-128"/>
                <a:cs typeface="Arial Unicode MS" panose="020B0604020202020204" pitchFamily="34" charset="-128"/>
              </a:rPr>
              <a:t>and 3 students scored 5.  </a:t>
            </a:r>
          </a:p>
          <a:p>
            <a:pPr algn="l" rtl="0"/>
            <a:r>
              <a:rPr lang="en-US" altLang="en-US" sz="2000" b="1">
                <a:latin typeface="Calisto MT" panose="02040603050505030304" pitchFamily="18" charset="0"/>
                <a:ea typeface="Arial Unicode MS" panose="020B0604020202020204" pitchFamily="34" charset="-128"/>
                <a:cs typeface="Arial Unicode MS" panose="020B0604020202020204" pitchFamily="34" charset="-128"/>
              </a:rPr>
              <a:t>If a student is chosen at random, and the random variable x is the student’s quiz score then the probability distribution of x is:</a:t>
            </a:r>
          </a:p>
        </p:txBody>
      </p:sp>
      <p:sp>
        <p:nvSpPr>
          <p:cNvPr id="3" name="Title 1">
            <a:extLst>
              <a:ext uri="{FF2B5EF4-FFF2-40B4-BE49-F238E27FC236}">
                <a16:creationId xmlns:a16="http://schemas.microsoft.com/office/drawing/2014/main" id="{C2B19F82-57CA-45A1-9014-476A8F070465}"/>
              </a:ext>
            </a:extLst>
          </p:cNvPr>
          <p:cNvSpPr txBox="1">
            <a:spLocks/>
          </p:cNvSpPr>
          <p:nvPr/>
        </p:nvSpPr>
        <p:spPr>
          <a:xfrm>
            <a:off x="457200" y="773113"/>
            <a:ext cx="8229600" cy="1143000"/>
          </a:xfrm>
          <a:prstGeom prst="rect">
            <a:avLst/>
          </a:prstGeom>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0" hangingPunct="0"/>
            <a:r>
              <a:rPr lang="en-US" altLang="en-US" sz="3500" b="1" i="1">
                <a:latin typeface="Garamond" panose="02020404030301010803" pitchFamily="18" charset="0"/>
                <a:ea typeface="Arial Unicode MS" panose="020B0604020202020204" pitchFamily="34" charset="-128"/>
                <a:cs typeface="Arial Unicode MS" panose="020B0604020202020204" pitchFamily="34" charset="-128"/>
              </a:rPr>
              <a:t>Example 2</a:t>
            </a:r>
          </a:p>
        </p:txBody>
      </p:sp>
      <p:graphicFrame>
        <p:nvGraphicFramePr>
          <p:cNvPr id="4" name="Table 3">
            <a:extLst>
              <a:ext uri="{FF2B5EF4-FFF2-40B4-BE49-F238E27FC236}">
                <a16:creationId xmlns:a16="http://schemas.microsoft.com/office/drawing/2014/main" id="{857EEB7C-69E1-4C82-97E4-89704EE4CFD6}"/>
              </a:ext>
            </a:extLst>
          </p:cNvPr>
          <p:cNvGraphicFramePr>
            <a:graphicFrameLocks noGrp="1"/>
          </p:cNvGraphicFramePr>
          <p:nvPr/>
        </p:nvGraphicFramePr>
        <p:xfrm>
          <a:off x="827088" y="4611688"/>
          <a:ext cx="7543800" cy="762000"/>
        </p:xfrm>
        <a:graphic>
          <a:graphicData uri="http://schemas.openxmlformats.org/drawingml/2006/table">
            <a:tbl>
              <a:tblPr/>
              <a:tblGrid>
                <a:gridCol w="1077912">
                  <a:extLst>
                    <a:ext uri="{9D8B030D-6E8A-4147-A177-3AD203B41FA5}">
                      <a16:colId xmlns:a16="http://schemas.microsoft.com/office/drawing/2014/main" val="1155259785"/>
                    </a:ext>
                  </a:extLst>
                </a:gridCol>
                <a:gridCol w="1077913">
                  <a:extLst>
                    <a:ext uri="{9D8B030D-6E8A-4147-A177-3AD203B41FA5}">
                      <a16:colId xmlns:a16="http://schemas.microsoft.com/office/drawing/2014/main" val="1108653567"/>
                    </a:ext>
                  </a:extLst>
                </a:gridCol>
                <a:gridCol w="1076325">
                  <a:extLst>
                    <a:ext uri="{9D8B030D-6E8A-4147-A177-3AD203B41FA5}">
                      <a16:colId xmlns:a16="http://schemas.microsoft.com/office/drawing/2014/main" val="3692356569"/>
                    </a:ext>
                  </a:extLst>
                </a:gridCol>
                <a:gridCol w="1077912">
                  <a:extLst>
                    <a:ext uri="{9D8B030D-6E8A-4147-A177-3AD203B41FA5}">
                      <a16:colId xmlns:a16="http://schemas.microsoft.com/office/drawing/2014/main" val="739954401"/>
                    </a:ext>
                  </a:extLst>
                </a:gridCol>
                <a:gridCol w="1077913">
                  <a:extLst>
                    <a:ext uri="{9D8B030D-6E8A-4147-A177-3AD203B41FA5}">
                      <a16:colId xmlns:a16="http://schemas.microsoft.com/office/drawing/2014/main" val="287842252"/>
                    </a:ext>
                  </a:extLst>
                </a:gridCol>
                <a:gridCol w="1077912">
                  <a:extLst>
                    <a:ext uri="{9D8B030D-6E8A-4147-A177-3AD203B41FA5}">
                      <a16:colId xmlns:a16="http://schemas.microsoft.com/office/drawing/2014/main" val="1654129529"/>
                    </a:ext>
                  </a:extLst>
                </a:gridCol>
                <a:gridCol w="1077913">
                  <a:extLst>
                    <a:ext uri="{9D8B030D-6E8A-4147-A177-3AD203B41FA5}">
                      <a16:colId xmlns:a16="http://schemas.microsoft.com/office/drawing/2014/main" val="2806141008"/>
                    </a:ext>
                  </a:extLst>
                </a:gridCol>
              </a:tblGrid>
              <a:tr h="3810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rgbClr val="00CC00"/>
                          </a:solidFill>
                          <a:effectLst/>
                          <a:latin typeface="Times New Roman" panose="02020603050405020304" pitchFamily="18" charset="0"/>
                          <a:cs typeface="Times New Roman" panose="02020603050405020304" pitchFamily="18" charset="0"/>
                        </a:rPr>
                        <a:t>x</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AA"/>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34819286"/>
                  </a:ext>
                </a:extLst>
              </a:tr>
              <a:tr h="3810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rgbClr val="00CC00"/>
                          </a:solidFill>
                          <a:effectLst/>
                          <a:latin typeface="Times New Roman" panose="02020603050405020304" pitchFamily="18" charset="0"/>
                          <a:cs typeface="Times New Roman" panose="02020603050405020304" pitchFamily="18" charset="0"/>
                        </a:rPr>
                        <a:t>P(x)</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AA"/>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0.12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0.04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0.16</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0.32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0.24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0.12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8790064"/>
                  </a:ext>
                </a:extLst>
              </a:tr>
            </a:tbl>
          </a:graphicData>
        </a:graphic>
      </p:graphicFrame>
      <p:sp>
        <p:nvSpPr>
          <p:cNvPr id="710687" name="Rectangle 3">
            <a:extLst>
              <a:ext uri="{FF2B5EF4-FFF2-40B4-BE49-F238E27FC236}">
                <a16:creationId xmlns:a16="http://schemas.microsoft.com/office/drawing/2014/main" id="{52334C31-91A7-4796-8742-F13000D6BD0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b="1" i="1">
              <a:latin typeface="Calisto MT" panose="02040603050505030304" pitchFamily="18" charset="0"/>
              <a:ea typeface="Arial Unicode MS" panose="020B0604020202020204" pitchFamily="34" charset="-128"/>
              <a:cs typeface="Arial Unicode MS" panose="020B0604020202020204" pitchFamily="34" charset="-128"/>
            </a:endParaRPr>
          </a:p>
        </p:txBody>
      </p:sp>
      <p:sp>
        <p:nvSpPr>
          <p:cNvPr id="710692" name="Line 36">
            <a:extLst>
              <a:ext uri="{FF2B5EF4-FFF2-40B4-BE49-F238E27FC236}">
                <a16:creationId xmlns:a16="http://schemas.microsoft.com/office/drawing/2014/main" id="{282E2FD8-9F76-45F5-8B69-6C5EEF941AE2}"/>
              </a:ext>
            </a:extLst>
          </p:cNvPr>
          <p:cNvSpPr>
            <a:spLocks noChangeShapeType="1"/>
          </p:cNvSpPr>
          <p:nvPr/>
        </p:nvSpPr>
        <p:spPr bwMode="auto">
          <a:xfrm>
            <a:off x="0" y="692150"/>
            <a:ext cx="61563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0693" name="Rectangle 37">
            <a:extLst>
              <a:ext uri="{FF2B5EF4-FFF2-40B4-BE49-F238E27FC236}">
                <a16:creationId xmlns:a16="http://schemas.microsoft.com/office/drawing/2014/main" id="{E081C555-7959-491B-A784-ED0BA158FD55}"/>
              </a:ext>
            </a:extLst>
          </p:cNvPr>
          <p:cNvSpPr>
            <a:spLocks noChangeArrowheads="1"/>
          </p:cNvSpPr>
          <p:nvPr/>
        </p:nvSpPr>
        <p:spPr bwMode="auto">
          <a:xfrm>
            <a:off x="0" y="0"/>
            <a:ext cx="75438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900" b="1">
                <a:solidFill>
                  <a:schemeClr val="tx2"/>
                </a:solidFill>
                <a:latin typeface="Arial" panose="020B0604020202020204" pitchFamily="34" charset="0"/>
                <a:cs typeface="Arial" panose="020B0604020202020204" pitchFamily="34" charset="0"/>
              </a:defRPr>
            </a:lvl1pPr>
            <a:lvl2pPr algn="l">
              <a:defRPr sz="3900" b="1">
                <a:solidFill>
                  <a:schemeClr val="tx2"/>
                </a:solidFill>
                <a:latin typeface="Arial" panose="020B0604020202020204" pitchFamily="34" charset="0"/>
                <a:cs typeface="Arial" panose="020B0604020202020204" pitchFamily="34" charset="0"/>
              </a:defRPr>
            </a:lvl2pPr>
            <a:lvl3pPr algn="l">
              <a:defRPr sz="3900" b="1">
                <a:solidFill>
                  <a:schemeClr val="tx2"/>
                </a:solidFill>
                <a:latin typeface="Arial" panose="020B0604020202020204" pitchFamily="34" charset="0"/>
                <a:cs typeface="Arial" panose="020B0604020202020204" pitchFamily="34" charset="0"/>
              </a:defRPr>
            </a:lvl3pPr>
            <a:lvl4pPr algn="l">
              <a:defRPr sz="3900" b="1">
                <a:solidFill>
                  <a:schemeClr val="tx2"/>
                </a:solidFill>
                <a:latin typeface="Arial" panose="020B0604020202020204" pitchFamily="34" charset="0"/>
                <a:cs typeface="Arial" panose="020B0604020202020204" pitchFamily="34" charset="0"/>
              </a:defRPr>
            </a:lvl4pPr>
            <a:lvl5pPr algn="l">
              <a:defRPr sz="3900" b="1">
                <a:solidFill>
                  <a:schemeClr val="tx2"/>
                </a:solidFill>
                <a:latin typeface="Arial" panose="020B0604020202020204" pitchFamily="34" charset="0"/>
                <a:cs typeface="Arial" panose="020B0604020202020204" pitchFamily="34" charset="0"/>
              </a:defRPr>
            </a:lvl5pPr>
            <a:lvl6pPr marL="4572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6pPr>
            <a:lvl7pPr marL="9144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7pPr>
            <a:lvl8pPr marL="13716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8pPr>
            <a:lvl9pPr marL="18288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9pPr>
          </a:lstStyle>
          <a:p>
            <a:r>
              <a:rPr lang="en-US" altLang="en-US" sz="2400">
                <a:solidFill>
                  <a:schemeClr val="tx1"/>
                </a:solidFill>
              </a:rPr>
              <a:t>Probabilistic and Statistical Techniques</a:t>
            </a:r>
          </a:p>
        </p:txBody>
      </p:sp>
      <p:sp>
        <p:nvSpPr>
          <p:cNvPr id="710694" name="Line 38">
            <a:extLst>
              <a:ext uri="{FF2B5EF4-FFF2-40B4-BE49-F238E27FC236}">
                <a16:creationId xmlns:a16="http://schemas.microsoft.com/office/drawing/2014/main" id="{F774DAED-7C1E-45C5-87E0-37EDF00056DB}"/>
              </a:ext>
            </a:extLst>
          </p:cNvPr>
          <p:cNvSpPr>
            <a:spLocks noChangeShapeType="1"/>
          </p:cNvSpPr>
          <p:nvPr/>
        </p:nvSpPr>
        <p:spPr bwMode="auto">
          <a:xfrm>
            <a:off x="0" y="692150"/>
            <a:ext cx="61563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0695" name="Rectangle 39">
            <a:extLst>
              <a:ext uri="{FF2B5EF4-FFF2-40B4-BE49-F238E27FC236}">
                <a16:creationId xmlns:a16="http://schemas.microsoft.com/office/drawing/2014/main" id="{6EDF4005-A52E-4CAE-9103-51452AD5E5B6}"/>
              </a:ext>
            </a:extLst>
          </p:cNvPr>
          <p:cNvSpPr>
            <a:spLocks noChangeArrowheads="1"/>
          </p:cNvSpPr>
          <p:nvPr/>
        </p:nvSpPr>
        <p:spPr bwMode="auto">
          <a:xfrm>
            <a:off x="0" y="0"/>
            <a:ext cx="75438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900" b="1">
                <a:solidFill>
                  <a:schemeClr val="tx2"/>
                </a:solidFill>
                <a:latin typeface="Arial" panose="020B0604020202020204" pitchFamily="34" charset="0"/>
                <a:cs typeface="Arial" panose="020B0604020202020204" pitchFamily="34" charset="0"/>
              </a:defRPr>
            </a:lvl1pPr>
            <a:lvl2pPr algn="l">
              <a:defRPr sz="3900" b="1">
                <a:solidFill>
                  <a:schemeClr val="tx2"/>
                </a:solidFill>
                <a:latin typeface="Arial" panose="020B0604020202020204" pitchFamily="34" charset="0"/>
                <a:cs typeface="Arial" panose="020B0604020202020204" pitchFamily="34" charset="0"/>
              </a:defRPr>
            </a:lvl2pPr>
            <a:lvl3pPr algn="l">
              <a:defRPr sz="3900" b="1">
                <a:solidFill>
                  <a:schemeClr val="tx2"/>
                </a:solidFill>
                <a:latin typeface="Arial" panose="020B0604020202020204" pitchFamily="34" charset="0"/>
                <a:cs typeface="Arial" panose="020B0604020202020204" pitchFamily="34" charset="0"/>
              </a:defRPr>
            </a:lvl3pPr>
            <a:lvl4pPr algn="l">
              <a:defRPr sz="3900" b="1">
                <a:solidFill>
                  <a:schemeClr val="tx2"/>
                </a:solidFill>
                <a:latin typeface="Arial" panose="020B0604020202020204" pitchFamily="34" charset="0"/>
                <a:cs typeface="Arial" panose="020B0604020202020204" pitchFamily="34" charset="0"/>
              </a:defRPr>
            </a:lvl4pPr>
            <a:lvl5pPr algn="l">
              <a:defRPr sz="3900" b="1">
                <a:solidFill>
                  <a:schemeClr val="tx2"/>
                </a:solidFill>
                <a:latin typeface="Arial" panose="020B0604020202020204" pitchFamily="34" charset="0"/>
                <a:cs typeface="Arial" panose="020B0604020202020204" pitchFamily="34" charset="0"/>
              </a:defRPr>
            </a:lvl5pPr>
            <a:lvl6pPr marL="4572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6pPr>
            <a:lvl7pPr marL="9144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7pPr>
            <a:lvl8pPr marL="13716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8pPr>
            <a:lvl9pPr marL="18288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9pPr>
          </a:lstStyle>
          <a:p>
            <a:r>
              <a:rPr lang="en-US" altLang="en-US" sz="2400">
                <a:solidFill>
                  <a:schemeClr val="tx1"/>
                </a:solidFill>
              </a:rPr>
              <a:t>Probabilistic and Statistical Techniques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2">
            <a:extLst>
              <a:ext uri="{FF2B5EF4-FFF2-40B4-BE49-F238E27FC236}">
                <a16:creationId xmlns:a16="http://schemas.microsoft.com/office/drawing/2014/main" id="{E5E6C33D-063A-47AD-8BB7-F7A6FCFA5EA6}"/>
              </a:ext>
            </a:extLst>
          </p:cNvPr>
          <p:cNvSpPr>
            <a:spLocks noGrp="1"/>
          </p:cNvSpPr>
          <p:nvPr>
            <p:ph type="ftr" sz="quarter" idx="11"/>
          </p:nvPr>
        </p:nvSpPr>
        <p:spPr/>
        <p:txBody>
          <a:bodyPr/>
          <a:lstStyle/>
          <a:p>
            <a:r>
              <a:rPr lang="ar-SA" altLang="en-US"/>
              <a:t>Lecture 15</a:t>
            </a:r>
            <a:endParaRPr lang="en-US" altLang="en-US"/>
          </a:p>
        </p:txBody>
      </p:sp>
      <p:sp>
        <p:nvSpPr>
          <p:cNvPr id="13" name="Slide Number Placeholder 3">
            <a:extLst>
              <a:ext uri="{FF2B5EF4-FFF2-40B4-BE49-F238E27FC236}">
                <a16:creationId xmlns:a16="http://schemas.microsoft.com/office/drawing/2014/main" id="{58F0B859-168A-415F-8D4D-199A6EC0FE88}"/>
              </a:ext>
            </a:extLst>
          </p:cNvPr>
          <p:cNvSpPr>
            <a:spLocks noGrp="1"/>
          </p:cNvSpPr>
          <p:nvPr>
            <p:ph type="sldNum" sz="quarter" idx="12"/>
          </p:nvPr>
        </p:nvSpPr>
        <p:spPr/>
        <p:txBody>
          <a:bodyPr/>
          <a:lstStyle/>
          <a:p>
            <a:fld id="{F6FF2332-08C3-4A5A-BCC9-AB8F86ACDF0C}" type="slidenum">
              <a:rPr lang="ar-SA" altLang="en-US"/>
              <a:pPr/>
              <a:t>12</a:t>
            </a:fld>
            <a:endParaRPr lang="en-US" altLang="en-US"/>
          </a:p>
        </p:txBody>
      </p:sp>
      <p:sp>
        <p:nvSpPr>
          <p:cNvPr id="3" name="Title 1">
            <a:extLst>
              <a:ext uri="{FF2B5EF4-FFF2-40B4-BE49-F238E27FC236}">
                <a16:creationId xmlns:a16="http://schemas.microsoft.com/office/drawing/2014/main" id="{9CC89162-75CF-458F-BA30-7947EB67307D}"/>
              </a:ext>
            </a:extLst>
          </p:cNvPr>
          <p:cNvSpPr txBox="1">
            <a:spLocks/>
          </p:cNvSpPr>
          <p:nvPr/>
        </p:nvSpPr>
        <p:spPr>
          <a:xfrm>
            <a:off x="457200" y="773113"/>
            <a:ext cx="8229600" cy="1143000"/>
          </a:xfrm>
          <a:prstGeom prst="rect">
            <a:avLst/>
          </a:prstGeom>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0" hangingPunct="0"/>
            <a:r>
              <a:rPr lang="en-US" altLang="en-US" sz="3500" b="1" i="1">
                <a:latin typeface="Garamond" panose="02020404030301010803" pitchFamily="18" charset="0"/>
                <a:ea typeface="Arial Unicode MS" panose="020B0604020202020204" pitchFamily="34" charset="-128"/>
                <a:cs typeface="Arial Unicode MS" panose="020B0604020202020204" pitchFamily="34" charset="-128"/>
              </a:rPr>
              <a:t>Example 2</a:t>
            </a:r>
          </a:p>
        </p:txBody>
      </p:sp>
      <p:graphicFrame>
        <p:nvGraphicFramePr>
          <p:cNvPr id="711731" name="Group 51">
            <a:extLst>
              <a:ext uri="{FF2B5EF4-FFF2-40B4-BE49-F238E27FC236}">
                <a16:creationId xmlns:a16="http://schemas.microsoft.com/office/drawing/2014/main" id="{3317E54B-E2BE-4167-9DBA-7E8BE0CDF809}"/>
              </a:ext>
            </a:extLst>
          </p:cNvPr>
          <p:cNvGraphicFramePr>
            <a:graphicFrameLocks noGrp="1"/>
          </p:cNvGraphicFramePr>
          <p:nvPr/>
        </p:nvGraphicFramePr>
        <p:xfrm>
          <a:off x="827088" y="2790825"/>
          <a:ext cx="7543800" cy="1143000"/>
        </p:xfrm>
        <a:graphic>
          <a:graphicData uri="http://schemas.openxmlformats.org/drawingml/2006/table">
            <a:tbl>
              <a:tblPr/>
              <a:tblGrid>
                <a:gridCol w="1077912">
                  <a:extLst>
                    <a:ext uri="{9D8B030D-6E8A-4147-A177-3AD203B41FA5}">
                      <a16:colId xmlns:a16="http://schemas.microsoft.com/office/drawing/2014/main" val="996204403"/>
                    </a:ext>
                  </a:extLst>
                </a:gridCol>
                <a:gridCol w="1077913">
                  <a:extLst>
                    <a:ext uri="{9D8B030D-6E8A-4147-A177-3AD203B41FA5}">
                      <a16:colId xmlns:a16="http://schemas.microsoft.com/office/drawing/2014/main" val="966324892"/>
                    </a:ext>
                  </a:extLst>
                </a:gridCol>
                <a:gridCol w="1076325">
                  <a:extLst>
                    <a:ext uri="{9D8B030D-6E8A-4147-A177-3AD203B41FA5}">
                      <a16:colId xmlns:a16="http://schemas.microsoft.com/office/drawing/2014/main" val="3258448807"/>
                    </a:ext>
                  </a:extLst>
                </a:gridCol>
                <a:gridCol w="1077912">
                  <a:extLst>
                    <a:ext uri="{9D8B030D-6E8A-4147-A177-3AD203B41FA5}">
                      <a16:colId xmlns:a16="http://schemas.microsoft.com/office/drawing/2014/main" val="4255275720"/>
                    </a:ext>
                  </a:extLst>
                </a:gridCol>
                <a:gridCol w="1077913">
                  <a:extLst>
                    <a:ext uri="{9D8B030D-6E8A-4147-A177-3AD203B41FA5}">
                      <a16:colId xmlns:a16="http://schemas.microsoft.com/office/drawing/2014/main" val="4158977581"/>
                    </a:ext>
                  </a:extLst>
                </a:gridCol>
                <a:gridCol w="1077912">
                  <a:extLst>
                    <a:ext uri="{9D8B030D-6E8A-4147-A177-3AD203B41FA5}">
                      <a16:colId xmlns:a16="http://schemas.microsoft.com/office/drawing/2014/main" val="1672664164"/>
                    </a:ext>
                  </a:extLst>
                </a:gridCol>
                <a:gridCol w="1077913">
                  <a:extLst>
                    <a:ext uri="{9D8B030D-6E8A-4147-A177-3AD203B41FA5}">
                      <a16:colId xmlns:a16="http://schemas.microsoft.com/office/drawing/2014/main" val="742640266"/>
                    </a:ext>
                  </a:extLst>
                </a:gridCol>
              </a:tblGrid>
              <a:tr h="3810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rgbClr val="00CC00"/>
                          </a:solidFill>
                          <a:effectLst/>
                          <a:latin typeface="Times New Roman" panose="02020603050405020304" pitchFamily="18" charset="0"/>
                          <a:cs typeface="Times New Roman" panose="02020603050405020304" pitchFamily="18" charset="0"/>
                        </a:rPr>
                        <a:t>x</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AA"/>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77003485"/>
                  </a:ext>
                </a:extLst>
              </a:tr>
              <a:tr h="3810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rgbClr val="00CC00"/>
                          </a:solidFill>
                          <a:effectLst/>
                          <a:latin typeface="Times New Roman" panose="02020603050405020304" pitchFamily="18" charset="0"/>
                          <a:cs typeface="Times New Roman" panose="02020603050405020304" pitchFamily="18" charset="0"/>
                        </a:rPr>
                        <a:t>P(x)</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AA"/>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0.12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0.04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0.16</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0.32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0.24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0.12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10633682"/>
                  </a:ext>
                </a:extLst>
              </a:tr>
              <a:tr h="3810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rgbClr val="00CC00"/>
                          </a:solidFill>
                          <a:effectLst/>
                          <a:latin typeface="Times New Roman" panose="02020603050405020304" pitchFamily="18" charset="0"/>
                          <a:cs typeface="Times New Roman" panose="02020603050405020304" pitchFamily="18" charset="0"/>
                        </a:rPr>
                        <a:t>X*P(x)</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AA"/>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0.04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0.32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0.96</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0.96</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7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0.60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24989358"/>
                  </a:ext>
                </a:extLst>
              </a:tr>
            </a:tbl>
          </a:graphicData>
        </a:graphic>
      </p:graphicFrame>
      <p:sp>
        <p:nvSpPr>
          <p:cNvPr id="711710" name="Rectangle 3">
            <a:extLst>
              <a:ext uri="{FF2B5EF4-FFF2-40B4-BE49-F238E27FC236}">
                <a16:creationId xmlns:a16="http://schemas.microsoft.com/office/drawing/2014/main" id="{DA2BF8E8-ED10-4FA5-8733-6F3617DBDD3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b="1" i="1">
              <a:latin typeface="Calisto MT" panose="02040603050505030304" pitchFamily="18" charset="0"/>
              <a:ea typeface="Arial Unicode MS" panose="020B0604020202020204" pitchFamily="34" charset="-128"/>
              <a:cs typeface="Arial Unicode MS" panose="020B0604020202020204" pitchFamily="34" charset="-128"/>
            </a:endParaRPr>
          </a:p>
        </p:txBody>
      </p:sp>
      <p:graphicFrame>
        <p:nvGraphicFramePr>
          <p:cNvPr id="711711" name="Object 2">
            <a:extLst>
              <a:ext uri="{FF2B5EF4-FFF2-40B4-BE49-F238E27FC236}">
                <a16:creationId xmlns:a16="http://schemas.microsoft.com/office/drawing/2014/main" id="{C224B7ED-0104-45DB-A994-B3833C5A8372}"/>
              </a:ext>
            </a:extLst>
          </p:cNvPr>
          <p:cNvGraphicFramePr>
            <a:graphicFrameLocks noChangeAspect="1"/>
          </p:cNvGraphicFramePr>
          <p:nvPr/>
        </p:nvGraphicFramePr>
        <p:xfrm>
          <a:off x="1185863" y="5157788"/>
          <a:ext cx="7994650" cy="330200"/>
        </p:xfrm>
        <a:graphic>
          <a:graphicData uri="http://schemas.openxmlformats.org/presentationml/2006/ole">
            <mc:AlternateContent xmlns:mc="http://schemas.openxmlformats.org/markup-compatibility/2006">
              <mc:Choice xmlns:v="urn:schemas-microsoft-com:vml" Requires="v">
                <p:oleObj spid="_x0000_s31750" r:id="rId3" imgW="4851400" imgH="457200" progId="Equation.DSMT4">
                  <p:embed/>
                </p:oleObj>
              </mc:Choice>
              <mc:Fallback>
                <p:oleObj r:id="rId3" imgW="4851400" imgH="457200" progId="Equation.DSMT4">
                  <p:embed/>
                  <p:pic>
                    <p:nvPicPr>
                      <p:cNvPr id="711711" name="Object 2">
                        <a:extLst>
                          <a:ext uri="{FF2B5EF4-FFF2-40B4-BE49-F238E27FC236}">
                            <a16:creationId xmlns:a16="http://schemas.microsoft.com/office/drawing/2014/main" id="{C224B7ED-0104-45DB-A994-B3833C5A83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56667"/>
                      <a:stretch>
                        <a:fillRect/>
                      </a:stretch>
                    </p:blipFill>
                    <p:spPr bwMode="auto">
                      <a:xfrm>
                        <a:off x="1185863" y="5157788"/>
                        <a:ext cx="799465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1712" name="TextBox 7">
            <a:extLst>
              <a:ext uri="{FF2B5EF4-FFF2-40B4-BE49-F238E27FC236}">
                <a16:creationId xmlns:a16="http://schemas.microsoft.com/office/drawing/2014/main" id="{DC9BCAD8-74A9-425C-95B1-6CA571739CE9}"/>
              </a:ext>
            </a:extLst>
          </p:cNvPr>
          <p:cNvSpPr txBox="1">
            <a:spLocks noChangeArrowheads="1"/>
          </p:cNvSpPr>
          <p:nvPr/>
        </p:nvSpPr>
        <p:spPr bwMode="auto">
          <a:xfrm>
            <a:off x="827088" y="4581525"/>
            <a:ext cx="12541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r>
              <a:rPr lang="en-US" altLang="en-US" sz="2500" b="1" i="1" u="sng">
                <a:latin typeface="Calisto MT" panose="02040603050505030304" pitchFamily="18" charset="0"/>
                <a:ea typeface="Arial Unicode MS" panose="020B0604020202020204" pitchFamily="34" charset="-128"/>
                <a:cs typeface="Arial Unicode MS" panose="020B0604020202020204" pitchFamily="34" charset="-128"/>
              </a:rPr>
              <a:t>Solution</a:t>
            </a:r>
          </a:p>
        </p:txBody>
      </p:sp>
      <p:graphicFrame>
        <p:nvGraphicFramePr>
          <p:cNvPr id="711713" name="Object 4">
            <a:extLst>
              <a:ext uri="{FF2B5EF4-FFF2-40B4-BE49-F238E27FC236}">
                <a16:creationId xmlns:a16="http://schemas.microsoft.com/office/drawing/2014/main" id="{71C403A4-3F26-4C97-A32E-E780EB8B7716}"/>
              </a:ext>
            </a:extLst>
          </p:cNvPr>
          <p:cNvGraphicFramePr>
            <a:graphicFrameLocks noChangeAspect="1"/>
          </p:cNvGraphicFramePr>
          <p:nvPr/>
        </p:nvGraphicFramePr>
        <p:xfrm>
          <a:off x="2268538" y="4724400"/>
          <a:ext cx="2517775" cy="434975"/>
        </p:xfrm>
        <a:graphic>
          <a:graphicData uri="http://schemas.openxmlformats.org/presentationml/2006/ole">
            <mc:AlternateContent xmlns:mc="http://schemas.openxmlformats.org/markup-compatibility/2006">
              <mc:Choice xmlns:v="urn:schemas-microsoft-com:vml" Requires="v">
                <p:oleObj spid="_x0000_s31751" name="Equation" r:id="rId5" imgW="1473120" imgH="253800" progId="Equation.3">
                  <p:embed/>
                </p:oleObj>
              </mc:Choice>
              <mc:Fallback>
                <p:oleObj name="Equation" r:id="rId5" imgW="1473120" imgH="253800" progId="Equation.3">
                  <p:embed/>
                  <p:pic>
                    <p:nvPicPr>
                      <p:cNvPr id="711713" name="Object 4">
                        <a:extLst>
                          <a:ext uri="{FF2B5EF4-FFF2-40B4-BE49-F238E27FC236}">
                            <a16:creationId xmlns:a16="http://schemas.microsoft.com/office/drawing/2014/main" id="{71C403A4-3F26-4C97-A32E-E780EB8B77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4724400"/>
                        <a:ext cx="2517775"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1714" name="Rectangle 9">
            <a:extLst>
              <a:ext uri="{FF2B5EF4-FFF2-40B4-BE49-F238E27FC236}">
                <a16:creationId xmlns:a16="http://schemas.microsoft.com/office/drawing/2014/main" id="{0D005859-5754-4473-98C8-36A099C9FE04}"/>
              </a:ext>
            </a:extLst>
          </p:cNvPr>
          <p:cNvSpPr>
            <a:spLocks noChangeArrowheads="1"/>
          </p:cNvSpPr>
          <p:nvPr/>
        </p:nvSpPr>
        <p:spPr bwMode="auto">
          <a:xfrm>
            <a:off x="430213" y="1628775"/>
            <a:ext cx="47180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b="1" i="1">
                <a:latin typeface="Calisto MT" panose="02040603050505030304" pitchFamily="18" charset="0"/>
                <a:ea typeface="Arial Unicode MS" panose="020B0604020202020204" pitchFamily="34" charset="-128"/>
                <a:cs typeface="Arial Unicode MS" panose="020B0604020202020204" pitchFamily="34" charset="-128"/>
              </a:rPr>
              <a:t> Find The mean of the random variable s</a:t>
            </a:r>
          </a:p>
        </p:txBody>
      </p:sp>
      <p:sp>
        <p:nvSpPr>
          <p:cNvPr id="711715" name="Line 35">
            <a:extLst>
              <a:ext uri="{FF2B5EF4-FFF2-40B4-BE49-F238E27FC236}">
                <a16:creationId xmlns:a16="http://schemas.microsoft.com/office/drawing/2014/main" id="{D65FDEFA-5896-4BFB-A026-8BC03BDF11AF}"/>
              </a:ext>
            </a:extLst>
          </p:cNvPr>
          <p:cNvSpPr>
            <a:spLocks noChangeShapeType="1"/>
          </p:cNvSpPr>
          <p:nvPr/>
        </p:nvSpPr>
        <p:spPr bwMode="auto">
          <a:xfrm>
            <a:off x="0" y="692150"/>
            <a:ext cx="61563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1716" name="Rectangle 36">
            <a:extLst>
              <a:ext uri="{FF2B5EF4-FFF2-40B4-BE49-F238E27FC236}">
                <a16:creationId xmlns:a16="http://schemas.microsoft.com/office/drawing/2014/main" id="{B83DE2B5-7A83-4850-A354-9D45433047CD}"/>
              </a:ext>
            </a:extLst>
          </p:cNvPr>
          <p:cNvSpPr>
            <a:spLocks noChangeArrowheads="1"/>
          </p:cNvSpPr>
          <p:nvPr/>
        </p:nvSpPr>
        <p:spPr bwMode="auto">
          <a:xfrm>
            <a:off x="0" y="0"/>
            <a:ext cx="75438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900" b="1">
                <a:solidFill>
                  <a:schemeClr val="tx2"/>
                </a:solidFill>
                <a:latin typeface="Arial" panose="020B0604020202020204" pitchFamily="34" charset="0"/>
                <a:cs typeface="Arial" panose="020B0604020202020204" pitchFamily="34" charset="0"/>
              </a:defRPr>
            </a:lvl1pPr>
            <a:lvl2pPr algn="l">
              <a:defRPr sz="3900" b="1">
                <a:solidFill>
                  <a:schemeClr val="tx2"/>
                </a:solidFill>
                <a:latin typeface="Arial" panose="020B0604020202020204" pitchFamily="34" charset="0"/>
                <a:cs typeface="Arial" panose="020B0604020202020204" pitchFamily="34" charset="0"/>
              </a:defRPr>
            </a:lvl2pPr>
            <a:lvl3pPr algn="l">
              <a:defRPr sz="3900" b="1">
                <a:solidFill>
                  <a:schemeClr val="tx2"/>
                </a:solidFill>
                <a:latin typeface="Arial" panose="020B0604020202020204" pitchFamily="34" charset="0"/>
                <a:cs typeface="Arial" panose="020B0604020202020204" pitchFamily="34" charset="0"/>
              </a:defRPr>
            </a:lvl3pPr>
            <a:lvl4pPr algn="l">
              <a:defRPr sz="3900" b="1">
                <a:solidFill>
                  <a:schemeClr val="tx2"/>
                </a:solidFill>
                <a:latin typeface="Arial" panose="020B0604020202020204" pitchFamily="34" charset="0"/>
                <a:cs typeface="Arial" panose="020B0604020202020204" pitchFamily="34" charset="0"/>
              </a:defRPr>
            </a:lvl4pPr>
            <a:lvl5pPr algn="l">
              <a:defRPr sz="3900" b="1">
                <a:solidFill>
                  <a:schemeClr val="tx2"/>
                </a:solidFill>
                <a:latin typeface="Arial" panose="020B0604020202020204" pitchFamily="34" charset="0"/>
                <a:cs typeface="Arial" panose="020B0604020202020204" pitchFamily="34" charset="0"/>
              </a:defRPr>
            </a:lvl5pPr>
            <a:lvl6pPr marL="4572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6pPr>
            <a:lvl7pPr marL="9144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7pPr>
            <a:lvl8pPr marL="13716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8pPr>
            <a:lvl9pPr marL="18288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9pPr>
          </a:lstStyle>
          <a:p>
            <a:r>
              <a:rPr lang="en-US" altLang="en-US" sz="2400">
                <a:solidFill>
                  <a:schemeClr val="tx1"/>
                </a:solidFill>
              </a:rPr>
              <a:t>Probabilistic and Statistical Techniques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bject 34"/>
          <p:cNvSpPr/>
          <p:nvPr/>
        </p:nvSpPr>
        <p:spPr>
          <a:xfrm>
            <a:off x="500062" y="4214812"/>
            <a:ext cx="3786124" cy="2000250"/>
          </a:xfrm>
          <a:prstGeom prst="rect">
            <a:avLst/>
          </a:prstGeom>
          <a:blipFill>
            <a:blip r:embed="rId2" cstate="print"/>
            <a:stretch>
              <a:fillRect/>
            </a:stretch>
          </a:blipFill>
        </p:spPr>
        <p:txBody>
          <a:bodyPr wrap="square" lIns="0" tIns="0" rIns="0" bIns="0" rtlCol="0">
            <a:noAutofit/>
          </a:bodyPr>
          <a:lstStyle/>
          <a:p>
            <a:endParaRPr/>
          </a:p>
        </p:txBody>
      </p:sp>
      <p:sp>
        <p:nvSpPr>
          <p:cNvPr id="35" name="object 35"/>
          <p:cNvSpPr/>
          <p:nvPr/>
        </p:nvSpPr>
        <p:spPr>
          <a:xfrm>
            <a:off x="4786376" y="3643376"/>
            <a:ext cx="3643249" cy="2605024"/>
          </a:xfrm>
          <a:prstGeom prst="rect">
            <a:avLst/>
          </a:prstGeom>
          <a:blipFill>
            <a:blip r:embed="rId3" cstate="print"/>
            <a:stretch>
              <a:fillRect/>
            </a:stretch>
          </a:blipFill>
        </p:spPr>
        <p:txBody>
          <a:bodyPr wrap="square" lIns="0" tIns="0" rIns="0" bIns="0" rtlCol="0">
            <a:noAutofit/>
          </a:bodyPr>
          <a:lstStyle/>
          <a:p>
            <a:endParaRPr/>
          </a:p>
        </p:txBody>
      </p:sp>
      <p:sp>
        <p:nvSpPr>
          <p:cNvPr id="30" name="object 30"/>
          <p:cNvSpPr txBox="1"/>
          <p:nvPr/>
        </p:nvSpPr>
        <p:spPr>
          <a:xfrm>
            <a:off x="578916" y="1123219"/>
            <a:ext cx="7888325" cy="330200"/>
          </a:xfrm>
          <a:prstGeom prst="rect">
            <a:avLst/>
          </a:prstGeom>
        </p:spPr>
        <p:txBody>
          <a:bodyPr wrap="square" lIns="0" tIns="16224" rIns="0" bIns="0" rtlCol="0">
            <a:noAutofit/>
          </a:bodyPr>
          <a:lstStyle/>
          <a:p>
            <a:pPr marL="12700">
              <a:lnSpc>
                <a:spcPts val="2555"/>
              </a:lnSpc>
            </a:pPr>
            <a:r>
              <a:rPr sz="2400" b="1" spc="25" dirty="0">
                <a:latin typeface="Arial"/>
                <a:cs typeface="Arial"/>
              </a:rPr>
              <a:t>Ex.6 </a:t>
            </a:r>
            <a:r>
              <a:rPr sz="2400" spc="25" dirty="0">
                <a:latin typeface="Arial"/>
                <a:cs typeface="Arial"/>
              </a:rPr>
              <a:t>A box contains 5 balls. Two are numbered 3, one is</a:t>
            </a:r>
            <a:endParaRPr sz="2400">
              <a:latin typeface="Arial"/>
              <a:cs typeface="Arial"/>
            </a:endParaRPr>
          </a:p>
        </p:txBody>
      </p:sp>
      <p:sp>
        <p:nvSpPr>
          <p:cNvPr id="29" name="object 29"/>
          <p:cNvSpPr txBox="1"/>
          <p:nvPr/>
        </p:nvSpPr>
        <p:spPr>
          <a:xfrm>
            <a:off x="578916" y="1488986"/>
            <a:ext cx="1445052" cy="330504"/>
          </a:xfrm>
          <a:prstGeom prst="rect">
            <a:avLst/>
          </a:prstGeom>
        </p:spPr>
        <p:txBody>
          <a:bodyPr wrap="square" lIns="0" tIns="16224" rIns="0" bIns="0" rtlCol="0">
            <a:noAutofit/>
          </a:bodyPr>
          <a:lstStyle/>
          <a:p>
            <a:pPr marL="12700">
              <a:lnSpc>
                <a:spcPts val="2555"/>
              </a:lnSpc>
            </a:pPr>
            <a:r>
              <a:rPr sz="2400" spc="0" dirty="0">
                <a:latin typeface="Arial"/>
                <a:cs typeface="Arial"/>
              </a:rPr>
              <a:t>numbered</a:t>
            </a:r>
            <a:endParaRPr sz="2400">
              <a:latin typeface="Arial"/>
              <a:cs typeface="Arial"/>
            </a:endParaRPr>
          </a:p>
        </p:txBody>
      </p:sp>
      <p:sp>
        <p:nvSpPr>
          <p:cNvPr id="28" name="object 28"/>
          <p:cNvSpPr txBox="1"/>
          <p:nvPr/>
        </p:nvSpPr>
        <p:spPr>
          <a:xfrm>
            <a:off x="2124583" y="1488986"/>
            <a:ext cx="325148" cy="330504"/>
          </a:xfrm>
          <a:prstGeom prst="rect">
            <a:avLst/>
          </a:prstGeom>
        </p:spPr>
        <p:txBody>
          <a:bodyPr wrap="square" lIns="0" tIns="16224" rIns="0" bIns="0" rtlCol="0">
            <a:noAutofit/>
          </a:bodyPr>
          <a:lstStyle/>
          <a:p>
            <a:pPr marL="12700">
              <a:lnSpc>
                <a:spcPts val="2555"/>
              </a:lnSpc>
            </a:pPr>
            <a:r>
              <a:rPr sz="2400" spc="-2" dirty="0">
                <a:latin typeface="Arial"/>
                <a:cs typeface="Arial"/>
              </a:rPr>
              <a:t>4,</a:t>
            </a:r>
            <a:endParaRPr sz="2400">
              <a:latin typeface="Arial"/>
              <a:cs typeface="Arial"/>
            </a:endParaRPr>
          </a:p>
        </p:txBody>
      </p:sp>
      <p:sp>
        <p:nvSpPr>
          <p:cNvPr id="27" name="object 27"/>
          <p:cNvSpPr txBox="1"/>
          <p:nvPr/>
        </p:nvSpPr>
        <p:spPr>
          <a:xfrm>
            <a:off x="2551303" y="1488986"/>
            <a:ext cx="1223782" cy="330504"/>
          </a:xfrm>
          <a:prstGeom prst="rect">
            <a:avLst/>
          </a:prstGeom>
        </p:spPr>
        <p:txBody>
          <a:bodyPr wrap="square" lIns="0" tIns="16224" rIns="0" bIns="0" rtlCol="0">
            <a:noAutofit/>
          </a:bodyPr>
          <a:lstStyle/>
          <a:p>
            <a:pPr marL="12700">
              <a:lnSpc>
                <a:spcPts val="2555"/>
              </a:lnSpc>
            </a:pPr>
            <a:r>
              <a:rPr sz="2400" dirty="0">
                <a:latin typeface="Arial"/>
                <a:cs typeface="Arial"/>
              </a:rPr>
              <a:t>and  two</a:t>
            </a:r>
            <a:endParaRPr sz="2400">
              <a:latin typeface="Arial"/>
              <a:cs typeface="Arial"/>
            </a:endParaRPr>
          </a:p>
        </p:txBody>
      </p:sp>
      <p:sp>
        <p:nvSpPr>
          <p:cNvPr id="26" name="object 26"/>
          <p:cNvSpPr txBox="1"/>
          <p:nvPr/>
        </p:nvSpPr>
        <p:spPr>
          <a:xfrm>
            <a:off x="3875913" y="1488986"/>
            <a:ext cx="512042" cy="330504"/>
          </a:xfrm>
          <a:prstGeom prst="rect">
            <a:avLst/>
          </a:prstGeom>
        </p:spPr>
        <p:txBody>
          <a:bodyPr wrap="square" lIns="0" tIns="16224" rIns="0" bIns="0" rtlCol="0">
            <a:noAutofit/>
          </a:bodyPr>
          <a:lstStyle/>
          <a:p>
            <a:pPr marL="12700">
              <a:lnSpc>
                <a:spcPts val="2555"/>
              </a:lnSpc>
            </a:pPr>
            <a:r>
              <a:rPr sz="2400" dirty="0">
                <a:latin typeface="Arial"/>
                <a:cs typeface="Arial"/>
              </a:rPr>
              <a:t>are</a:t>
            </a:r>
            <a:endParaRPr sz="2400">
              <a:latin typeface="Arial"/>
              <a:cs typeface="Arial"/>
            </a:endParaRPr>
          </a:p>
        </p:txBody>
      </p:sp>
      <p:sp>
        <p:nvSpPr>
          <p:cNvPr id="25" name="object 25"/>
          <p:cNvSpPr txBox="1"/>
          <p:nvPr/>
        </p:nvSpPr>
        <p:spPr>
          <a:xfrm>
            <a:off x="4488561" y="1488986"/>
            <a:ext cx="1443832" cy="330504"/>
          </a:xfrm>
          <a:prstGeom prst="rect">
            <a:avLst/>
          </a:prstGeom>
        </p:spPr>
        <p:txBody>
          <a:bodyPr wrap="square" lIns="0" tIns="16224" rIns="0" bIns="0" rtlCol="0">
            <a:noAutofit/>
          </a:bodyPr>
          <a:lstStyle/>
          <a:p>
            <a:pPr marL="12700">
              <a:lnSpc>
                <a:spcPts val="2555"/>
              </a:lnSpc>
            </a:pPr>
            <a:r>
              <a:rPr sz="2400" spc="0" dirty="0">
                <a:latin typeface="Arial"/>
                <a:cs typeface="Arial"/>
              </a:rPr>
              <a:t>numbered</a:t>
            </a:r>
            <a:endParaRPr sz="2400">
              <a:latin typeface="Arial"/>
              <a:cs typeface="Arial"/>
            </a:endParaRPr>
          </a:p>
        </p:txBody>
      </p:sp>
      <p:sp>
        <p:nvSpPr>
          <p:cNvPr id="24" name="object 24"/>
          <p:cNvSpPr txBox="1"/>
          <p:nvPr/>
        </p:nvSpPr>
        <p:spPr>
          <a:xfrm>
            <a:off x="6032754" y="1488986"/>
            <a:ext cx="1820125" cy="330504"/>
          </a:xfrm>
          <a:prstGeom prst="rect">
            <a:avLst/>
          </a:prstGeom>
        </p:spPr>
        <p:txBody>
          <a:bodyPr wrap="square" lIns="0" tIns="16224" rIns="0" bIns="0" rtlCol="0">
            <a:noAutofit/>
          </a:bodyPr>
          <a:lstStyle/>
          <a:p>
            <a:pPr marL="12700">
              <a:lnSpc>
                <a:spcPts val="2555"/>
              </a:lnSpc>
            </a:pPr>
            <a:r>
              <a:rPr sz="2400" spc="2" dirty="0">
                <a:latin typeface="Arial"/>
                <a:cs typeface="Arial"/>
              </a:rPr>
              <a:t>5.  The  balls</a:t>
            </a:r>
            <a:endParaRPr sz="2400">
              <a:latin typeface="Arial"/>
              <a:cs typeface="Arial"/>
            </a:endParaRPr>
          </a:p>
        </p:txBody>
      </p:sp>
      <p:sp>
        <p:nvSpPr>
          <p:cNvPr id="23" name="object 23"/>
          <p:cNvSpPr txBox="1"/>
          <p:nvPr/>
        </p:nvSpPr>
        <p:spPr>
          <a:xfrm>
            <a:off x="7954772" y="1488986"/>
            <a:ext cx="512042" cy="330504"/>
          </a:xfrm>
          <a:prstGeom prst="rect">
            <a:avLst/>
          </a:prstGeom>
        </p:spPr>
        <p:txBody>
          <a:bodyPr wrap="square" lIns="0" tIns="16224" rIns="0" bIns="0" rtlCol="0">
            <a:noAutofit/>
          </a:bodyPr>
          <a:lstStyle/>
          <a:p>
            <a:pPr marL="12700">
              <a:lnSpc>
                <a:spcPts val="2555"/>
              </a:lnSpc>
            </a:pPr>
            <a:r>
              <a:rPr sz="2400" dirty="0">
                <a:latin typeface="Arial"/>
                <a:cs typeface="Arial"/>
              </a:rPr>
              <a:t>are</a:t>
            </a:r>
            <a:endParaRPr sz="2400">
              <a:latin typeface="Arial"/>
              <a:cs typeface="Arial"/>
            </a:endParaRPr>
          </a:p>
        </p:txBody>
      </p:sp>
      <p:sp>
        <p:nvSpPr>
          <p:cNvPr id="22" name="object 22"/>
          <p:cNvSpPr txBox="1"/>
          <p:nvPr/>
        </p:nvSpPr>
        <p:spPr>
          <a:xfrm>
            <a:off x="578916" y="1854993"/>
            <a:ext cx="884021" cy="330200"/>
          </a:xfrm>
          <a:prstGeom prst="rect">
            <a:avLst/>
          </a:prstGeom>
        </p:spPr>
        <p:txBody>
          <a:bodyPr wrap="square" lIns="0" tIns="16224" rIns="0" bIns="0" rtlCol="0">
            <a:noAutofit/>
          </a:bodyPr>
          <a:lstStyle/>
          <a:p>
            <a:pPr marL="12700">
              <a:lnSpc>
                <a:spcPts val="2555"/>
              </a:lnSpc>
            </a:pPr>
            <a:r>
              <a:rPr sz="2400" dirty="0">
                <a:latin typeface="Arial"/>
                <a:cs typeface="Arial"/>
              </a:rPr>
              <a:t>mixed</a:t>
            </a:r>
            <a:endParaRPr sz="2400">
              <a:latin typeface="Arial"/>
              <a:cs typeface="Arial"/>
            </a:endParaRPr>
          </a:p>
        </p:txBody>
      </p:sp>
      <p:sp>
        <p:nvSpPr>
          <p:cNvPr id="21" name="object 21"/>
          <p:cNvSpPr txBox="1"/>
          <p:nvPr/>
        </p:nvSpPr>
        <p:spPr>
          <a:xfrm>
            <a:off x="1566418" y="1854993"/>
            <a:ext cx="580440" cy="330200"/>
          </a:xfrm>
          <a:prstGeom prst="rect">
            <a:avLst/>
          </a:prstGeom>
        </p:spPr>
        <p:txBody>
          <a:bodyPr wrap="square" lIns="0" tIns="16224" rIns="0" bIns="0" rtlCol="0">
            <a:noAutofit/>
          </a:bodyPr>
          <a:lstStyle/>
          <a:p>
            <a:pPr marL="12700">
              <a:lnSpc>
                <a:spcPts val="2555"/>
              </a:lnSpc>
            </a:pPr>
            <a:r>
              <a:rPr sz="2400" spc="1" dirty="0">
                <a:latin typeface="Arial"/>
                <a:cs typeface="Arial"/>
              </a:rPr>
              <a:t>and</a:t>
            </a:r>
            <a:endParaRPr sz="2400">
              <a:latin typeface="Arial"/>
              <a:cs typeface="Arial"/>
            </a:endParaRPr>
          </a:p>
        </p:txBody>
      </p:sp>
      <p:sp>
        <p:nvSpPr>
          <p:cNvPr id="20" name="object 20"/>
          <p:cNvSpPr txBox="1"/>
          <p:nvPr/>
        </p:nvSpPr>
        <p:spPr>
          <a:xfrm>
            <a:off x="2252599" y="1854993"/>
            <a:ext cx="578612" cy="330200"/>
          </a:xfrm>
          <a:prstGeom prst="rect">
            <a:avLst/>
          </a:prstGeom>
        </p:spPr>
        <p:txBody>
          <a:bodyPr wrap="square" lIns="0" tIns="16224" rIns="0" bIns="0" rtlCol="0">
            <a:noAutofit/>
          </a:bodyPr>
          <a:lstStyle/>
          <a:p>
            <a:pPr marL="12700">
              <a:lnSpc>
                <a:spcPts val="2555"/>
              </a:lnSpc>
            </a:pPr>
            <a:r>
              <a:rPr sz="2400" dirty="0">
                <a:latin typeface="Arial"/>
                <a:cs typeface="Arial"/>
              </a:rPr>
              <a:t>one</a:t>
            </a:r>
            <a:endParaRPr sz="2400">
              <a:latin typeface="Arial"/>
              <a:cs typeface="Arial"/>
            </a:endParaRPr>
          </a:p>
        </p:txBody>
      </p:sp>
      <p:sp>
        <p:nvSpPr>
          <p:cNvPr id="19" name="object 19"/>
          <p:cNvSpPr txBox="1"/>
          <p:nvPr/>
        </p:nvSpPr>
        <p:spPr>
          <a:xfrm>
            <a:off x="2935351" y="1854993"/>
            <a:ext cx="289966" cy="330200"/>
          </a:xfrm>
          <a:prstGeom prst="rect">
            <a:avLst/>
          </a:prstGeom>
        </p:spPr>
        <p:txBody>
          <a:bodyPr wrap="square" lIns="0" tIns="16224" rIns="0" bIns="0" rtlCol="0">
            <a:noAutofit/>
          </a:bodyPr>
          <a:lstStyle/>
          <a:p>
            <a:pPr marL="12700">
              <a:lnSpc>
                <a:spcPts val="2555"/>
              </a:lnSpc>
            </a:pPr>
            <a:r>
              <a:rPr sz="2400" spc="-4" dirty="0">
                <a:latin typeface="Arial"/>
                <a:cs typeface="Arial"/>
              </a:rPr>
              <a:t>is</a:t>
            </a:r>
            <a:endParaRPr sz="2400">
              <a:latin typeface="Arial"/>
              <a:cs typeface="Arial"/>
            </a:endParaRPr>
          </a:p>
        </p:txBody>
      </p:sp>
      <p:sp>
        <p:nvSpPr>
          <p:cNvPr id="18" name="object 18"/>
          <p:cNvSpPr txBox="1"/>
          <p:nvPr/>
        </p:nvSpPr>
        <p:spPr>
          <a:xfrm>
            <a:off x="3330066" y="1854993"/>
            <a:ext cx="1206804" cy="330200"/>
          </a:xfrm>
          <a:prstGeom prst="rect">
            <a:avLst/>
          </a:prstGeom>
        </p:spPr>
        <p:txBody>
          <a:bodyPr wrap="square" lIns="0" tIns="16224" rIns="0" bIns="0" rtlCol="0">
            <a:noAutofit/>
          </a:bodyPr>
          <a:lstStyle/>
          <a:p>
            <a:pPr marL="12700">
              <a:lnSpc>
                <a:spcPts val="2555"/>
              </a:lnSpc>
            </a:pPr>
            <a:r>
              <a:rPr sz="2400" spc="0" dirty="0">
                <a:latin typeface="Arial"/>
                <a:cs typeface="Arial"/>
              </a:rPr>
              <a:t>selected</a:t>
            </a:r>
            <a:endParaRPr sz="2400">
              <a:latin typeface="Arial"/>
              <a:cs typeface="Arial"/>
            </a:endParaRPr>
          </a:p>
        </p:txBody>
      </p:sp>
      <p:sp>
        <p:nvSpPr>
          <p:cNvPr id="17" name="object 17"/>
          <p:cNvSpPr txBox="1"/>
          <p:nvPr/>
        </p:nvSpPr>
        <p:spPr>
          <a:xfrm>
            <a:off x="4640961" y="1854993"/>
            <a:ext cx="324713" cy="330200"/>
          </a:xfrm>
          <a:prstGeom prst="rect">
            <a:avLst/>
          </a:prstGeom>
        </p:spPr>
        <p:txBody>
          <a:bodyPr wrap="square" lIns="0" tIns="16224" rIns="0" bIns="0" rtlCol="0">
            <a:noAutofit/>
          </a:bodyPr>
          <a:lstStyle/>
          <a:p>
            <a:pPr marL="12700">
              <a:lnSpc>
                <a:spcPts val="2555"/>
              </a:lnSpc>
            </a:pPr>
            <a:r>
              <a:rPr sz="2400" dirty="0">
                <a:latin typeface="Arial"/>
                <a:cs typeface="Arial"/>
              </a:rPr>
              <a:t>at</a:t>
            </a:r>
            <a:endParaRPr sz="2400">
              <a:latin typeface="Arial"/>
              <a:cs typeface="Arial"/>
            </a:endParaRPr>
          </a:p>
        </p:txBody>
      </p:sp>
      <p:sp>
        <p:nvSpPr>
          <p:cNvPr id="16" name="object 16"/>
          <p:cNvSpPr txBox="1"/>
          <p:nvPr/>
        </p:nvSpPr>
        <p:spPr>
          <a:xfrm>
            <a:off x="5070729" y="1854993"/>
            <a:ext cx="1189507" cy="330200"/>
          </a:xfrm>
          <a:prstGeom prst="rect">
            <a:avLst/>
          </a:prstGeom>
        </p:spPr>
        <p:txBody>
          <a:bodyPr wrap="square" lIns="0" tIns="16224" rIns="0" bIns="0" rtlCol="0">
            <a:noAutofit/>
          </a:bodyPr>
          <a:lstStyle/>
          <a:p>
            <a:pPr marL="12700">
              <a:lnSpc>
                <a:spcPts val="2555"/>
              </a:lnSpc>
            </a:pPr>
            <a:r>
              <a:rPr sz="2400" spc="0" dirty="0">
                <a:latin typeface="Arial"/>
                <a:cs typeface="Arial"/>
              </a:rPr>
              <a:t>random.</a:t>
            </a:r>
            <a:endParaRPr sz="2400">
              <a:latin typeface="Arial"/>
              <a:cs typeface="Arial"/>
            </a:endParaRPr>
          </a:p>
        </p:txBody>
      </p:sp>
      <p:sp>
        <p:nvSpPr>
          <p:cNvPr id="15" name="object 15"/>
          <p:cNvSpPr txBox="1"/>
          <p:nvPr/>
        </p:nvSpPr>
        <p:spPr>
          <a:xfrm>
            <a:off x="6363462" y="1854993"/>
            <a:ext cx="714857" cy="330200"/>
          </a:xfrm>
          <a:prstGeom prst="rect">
            <a:avLst/>
          </a:prstGeom>
        </p:spPr>
        <p:txBody>
          <a:bodyPr wrap="square" lIns="0" tIns="16224" rIns="0" bIns="0" rtlCol="0">
            <a:noAutofit/>
          </a:bodyPr>
          <a:lstStyle/>
          <a:p>
            <a:pPr marL="12700">
              <a:lnSpc>
                <a:spcPts val="2555"/>
              </a:lnSpc>
            </a:pPr>
            <a:r>
              <a:rPr sz="2400" dirty="0">
                <a:latin typeface="Arial"/>
                <a:cs typeface="Arial"/>
              </a:rPr>
              <a:t>After</a:t>
            </a:r>
            <a:endParaRPr sz="2400">
              <a:latin typeface="Arial"/>
              <a:cs typeface="Arial"/>
            </a:endParaRPr>
          </a:p>
        </p:txBody>
      </p:sp>
      <p:sp>
        <p:nvSpPr>
          <p:cNvPr id="14" name="object 14"/>
          <p:cNvSpPr txBox="1"/>
          <p:nvPr/>
        </p:nvSpPr>
        <p:spPr>
          <a:xfrm>
            <a:off x="7181850" y="1854993"/>
            <a:ext cx="240588" cy="330200"/>
          </a:xfrm>
          <a:prstGeom prst="rect">
            <a:avLst/>
          </a:prstGeom>
        </p:spPr>
        <p:txBody>
          <a:bodyPr wrap="square" lIns="0" tIns="16224" rIns="0" bIns="0" rtlCol="0">
            <a:noAutofit/>
          </a:bodyPr>
          <a:lstStyle/>
          <a:p>
            <a:pPr marL="12700">
              <a:lnSpc>
                <a:spcPts val="2555"/>
              </a:lnSpc>
            </a:pPr>
            <a:r>
              <a:rPr sz="2400" dirty="0">
                <a:latin typeface="Arial"/>
                <a:cs typeface="Arial"/>
              </a:rPr>
              <a:t>a</a:t>
            </a:r>
            <a:endParaRPr sz="2400">
              <a:latin typeface="Arial"/>
              <a:cs typeface="Arial"/>
            </a:endParaRPr>
          </a:p>
        </p:txBody>
      </p:sp>
      <p:sp>
        <p:nvSpPr>
          <p:cNvPr id="13" name="object 13"/>
          <p:cNvSpPr txBox="1"/>
          <p:nvPr/>
        </p:nvSpPr>
        <p:spPr>
          <a:xfrm>
            <a:off x="7526274" y="1854993"/>
            <a:ext cx="939444" cy="330200"/>
          </a:xfrm>
          <a:prstGeom prst="rect">
            <a:avLst/>
          </a:prstGeom>
        </p:spPr>
        <p:txBody>
          <a:bodyPr wrap="square" lIns="0" tIns="16224" rIns="0" bIns="0" rtlCol="0">
            <a:noAutofit/>
          </a:bodyPr>
          <a:lstStyle/>
          <a:p>
            <a:pPr marL="12700">
              <a:lnSpc>
                <a:spcPts val="2555"/>
              </a:lnSpc>
            </a:pPr>
            <a:r>
              <a:rPr sz="2400" spc="4" dirty="0">
                <a:latin typeface="Arial"/>
                <a:cs typeface="Arial"/>
              </a:rPr>
              <a:t>ball  is</a:t>
            </a:r>
            <a:endParaRPr sz="2400">
              <a:latin typeface="Arial"/>
              <a:cs typeface="Arial"/>
            </a:endParaRPr>
          </a:p>
        </p:txBody>
      </p:sp>
      <p:sp>
        <p:nvSpPr>
          <p:cNvPr id="12" name="object 12"/>
          <p:cNvSpPr txBox="1"/>
          <p:nvPr/>
        </p:nvSpPr>
        <p:spPr>
          <a:xfrm>
            <a:off x="578916" y="2220753"/>
            <a:ext cx="7889900" cy="695960"/>
          </a:xfrm>
          <a:prstGeom prst="rect">
            <a:avLst/>
          </a:prstGeom>
        </p:spPr>
        <p:txBody>
          <a:bodyPr wrap="square" lIns="0" tIns="16224" rIns="0" bIns="0" rtlCol="0">
            <a:noAutofit/>
          </a:bodyPr>
          <a:lstStyle/>
          <a:p>
            <a:pPr marL="12700" marR="965">
              <a:lnSpc>
                <a:spcPts val="2555"/>
              </a:lnSpc>
            </a:pPr>
            <a:r>
              <a:rPr sz="2400" spc="69" dirty="0">
                <a:latin typeface="Arial"/>
                <a:cs typeface="Arial"/>
              </a:rPr>
              <a:t>selected, its number is recorded. Then it is replaced. If</a:t>
            </a:r>
            <a:endParaRPr sz="2400">
              <a:latin typeface="Arial"/>
              <a:cs typeface="Arial"/>
            </a:endParaRPr>
          </a:p>
          <a:p>
            <a:pPr marL="12700">
              <a:lnSpc>
                <a:spcPct val="95825"/>
              </a:lnSpc>
            </a:pPr>
            <a:r>
              <a:rPr sz="2400" spc="23" dirty="0">
                <a:latin typeface="Arial"/>
                <a:cs typeface="Arial"/>
              </a:rPr>
              <a:t>the experiment is repeated many times, find the variance</a:t>
            </a:r>
            <a:endParaRPr sz="2400">
              <a:latin typeface="Arial"/>
              <a:cs typeface="Arial"/>
            </a:endParaRPr>
          </a:p>
        </p:txBody>
      </p:sp>
      <p:sp>
        <p:nvSpPr>
          <p:cNvPr id="11" name="object 11"/>
          <p:cNvSpPr txBox="1"/>
          <p:nvPr/>
        </p:nvSpPr>
        <p:spPr>
          <a:xfrm>
            <a:off x="578916" y="2952407"/>
            <a:ext cx="1850249" cy="330504"/>
          </a:xfrm>
          <a:prstGeom prst="rect">
            <a:avLst/>
          </a:prstGeom>
        </p:spPr>
        <p:txBody>
          <a:bodyPr wrap="square" lIns="0" tIns="16224" rIns="0" bIns="0" rtlCol="0">
            <a:noAutofit/>
          </a:bodyPr>
          <a:lstStyle/>
          <a:p>
            <a:pPr marL="12700">
              <a:lnSpc>
                <a:spcPts val="2555"/>
              </a:lnSpc>
            </a:pPr>
            <a:r>
              <a:rPr sz="2400" spc="-1" dirty="0">
                <a:latin typeface="Arial"/>
                <a:cs typeface="Arial"/>
              </a:rPr>
              <a:t>and standard</a:t>
            </a:r>
            <a:endParaRPr sz="2400">
              <a:latin typeface="Arial"/>
              <a:cs typeface="Arial"/>
            </a:endParaRPr>
          </a:p>
        </p:txBody>
      </p:sp>
      <p:sp>
        <p:nvSpPr>
          <p:cNvPr id="10" name="object 10"/>
          <p:cNvSpPr txBox="1"/>
          <p:nvPr/>
        </p:nvSpPr>
        <p:spPr>
          <a:xfrm>
            <a:off x="2443099" y="2952407"/>
            <a:ext cx="1290059" cy="330504"/>
          </a:xfrm>
          <a:prstGeom prst="rect">
            <a:avLst/>
          </a:prstGeom>
        </p:spPr>
        <p:txBody>
          <a:bodyPr wrap="square" lIns="0" tIns="16224" rIns="0" bIns="0" rtlCol="0">
            <a:noAutofit/>
          </a:bodyPr>
          <a:lstStyle/>
          <a:p>
            <a:pPr marL="12700">
              <a:lnSpc>
                <a:spcPts val="2555"/>
              </a:lnSpc>
            </a:pPr>
            <a:r>
              <a:rPr sz="2400" spc="-1" dirty="0">
                <a:latin typeface="Arial"/>
                <a:cs typeface="Arial"/>
              </a:rPr>
              <a:t>deviation</a:t>
            </a:r>
            <a:endParaRPr sz="2400">
              <a:latin typeface="Arial"/>
              <a:cs typeface="Arial"/>
            </a:endParaRPr>
          </a:p>
        </p:txBody>
      </p:sp>
      <p:sp>
        <p:nvSpPr>
          <p:cNvPr id="9" name="object 9"/>
          <p:cNvSpPr txBox="1"/>
          <p:nvPr/>
        </p:nvSpPr>
        <p:spPr>
          <a:xfrm>
            <a:off x="3749166" y="2952407"/>
            <a:ext cx="324675" cy="330504"/>
          </a:xfrm>
          <a:prstGeom prst="rect">
            <a:avLst/>
          </a:prstGeom>
        </p:spPr>
        <p:txBody>
          <a:bodyPr wrap="square" lIns="0" tIns="16224" rIns="0" bIns="0" rtlCol="0">
            <a:noAutofit/>
          </a:bodyPr>
          <a:lstStyle/>
          <a:p>
            <a:pPr marL="12700">
              <a:lnSpc>
                <a:spcPts val="2555"/>
              </a:lnSpc>
            </a:pPr>
            <a:r>
              <a:rPr sz="2400" spc="-4" dirty="0">
                <a:latin typeface="Arial"/>
                <a:cs typeface="Arial"/>
              </a:rPr>
              <a:t>of</a:t>
            </a:r>
            <a:endParaRPr sz="2400">
              <a:latin typeface="Arial"/>
              <a:cs typeface="Arial"/>
            </a:endParaRPr>
          </a:p>
        </p:txBody>
      </p:sp>
      <p:sp>
        <p:nvSpPr>
          <p:cNvPr id="8" name="object 8"/>
          <p:cNvSpPr txBox="1"/>
          <p:nvPr/>
        </p:nvSpPr>
        <p:spPr>
          <a:xfrm>
            <a:off x="4087749" y="2952407"/>
            <a:ext cx="495261" cy="330504"/>
          </a:xfrm>
          <a:prstGeom prst="rect">
            <a:avLst/>
          </a:prstGeom>
        </p:spPr>
        <p:txBody>
          <a:bodyPr wrap="square" lIns="0" tIns="16224" rIns="0" bIns="0" rtlCol="0">
            <a:noAutofit/>
          </a:bodyPr>
          <a:lstStyle/>
          <a:p>
            <a:pPr marL="12700">
              <a:lnSpc>
                <a:spcPts val="2555"/>
              </a:lnSpc>
            </a:pPr>
            <a:r>
              <a:rPr sz="2400" dirty="0">
                <a:latin typeface="Arial"/>
                <a:cs typeface="Arial"/>
              </a:rPr>
              <a:t>the</a:t>
            </a:r>
            <a:endParaRPr sz="2400">
              <a:latin typeface="Arial"/>
              <a:cs typeface="Arial"/>
            </a:endParaRPr>
          </a:p>
        </p:txBody>
      </p:sp>
      <p:sp>
        <p:nvSpPr>
          <p:cNvPr id="7" name="object 7"/>
          <p:cNvSpPr txBox="1"/>
          <p:nvPr/>
        </p:nvSpPr>
        <p:spPr>
          <a:xfrm>
            <a:off x="4595241" y="2952407"/>
            <a:ext cx="1257108" cy="330504"/>
          </a:xfrm>
          <a:prstGeom prst="rect">
            <a:avLst/>
          </a:prstGeom>
        </p:spPr>
        <p:txBody>
          <a:bodyPr wrap="square" lIns="0" tIns="16224" rIns="0" bIns="0" rtlCol="0">
            <a:noAutofit/>
          </a:bodyPr>
          <a:lstStyle/>
          <a:p>
            <a:pPr marL="12700">
              <a:lnSpc>
                <a:spcPts val="2555"/>
              </a:lnSpc>
            </a:pPr>
            <a:r>
              <a:rPr sz="2400" spc="0" dirty="0">
                <a:latin typeface="Arial"/>
                <a:cs typeface="Arial"/>
              </a:rPr>
              <a:t>numbers</a:t>
            </a:r>
            <a:endParaRPr sz="2400">
              <a:latin typeface="Arial"/>
              <a:cs typeface="Arial"/>
            </a:endParaRPr>
          </a:p>
        </p:txBody>
      </p:sp>
      <p:sp>
        <p:nvSpPr>
          <p:cNvPr id="6" name="object 6"/>
          <p:cNvSpPr txBox="1"/>
          <p:nvPr/>
        </p:nvSpPr>
        <p:spPr>
          <a:xfrm>
            <a:off x="5868162" y="2952407"/>
            <a:ext cx="409494" cy="330504"/>
          </a:xfrm>
          <a:prstGeom prst="rect">
            <a:avLst/>
          </a:prstGeom>
        </p:spPr>
        <p:txBody>
          <a:bodyPr wrap="square" lIns="0" tIns="16224" rIns="0" bIns="0" rtlCol="0">
            <a:noAutofit/>
          </a:bodyPr>
          <a:lstStyle/>
          <a:p>
            <a:pPr marL="12700">
              <a:lnSpc>
                <a:spcPts val="2555"/>
              </a:lnSpc>
            </a:pPr>
            <a:r>
              <a:rPr sz="2400" spc="-4" dirty="0">
                <a:latin typeface="Arial"/>
                <a:cs typeface="Arial"/>
              </a:rPr>
              <a:t>on</a:t>
            </a:r>
            <a:endParaRPr sz="2400">
              <a:latin typeface="Arial"/>
              <a:cs typeface="Arial"/>
            </a:endParaRPr>
          </a:p>
        </p:txBody>
      </p:sp>
      <p:sp>
        <p:nvSpPr>
          <p:cNvPr id="5" name="object 5"/>
          <p:cNvSpPr txBox="1"/>
          <p:nvPr/>
        </p:nvSpPr>
        <p:spPr>
          <a:xfrm>
            <a:off x="6291834" y="2952407"/>
            <a:ext cx="495261" cy="330504"/>
          </a:xfrm>
          <a:prstGeom prst="rect">
            <a:avLst/>
          </a:prstGeom>
        </p:spPr>
        <p:txBody>
          <a:bodyPr wrap="square" lIns="0" tIns="16224" rIns="0" bIns="0" rtlCol="0">
            <a:noAutofit/>
          </a:bodyPr>
          <a:lstStyle/>
          <a:p>
            <a:pPr marL="12700">
              <a:lnSpc>
                <a:spcPts val="2555"/>
              </a:lnSpc>
            </a:pPr>
            <a:r>
              <a:rPr sz="2400" dirty="0">
                <a:latin typeface="Arial"/>
                <a:cs typeface="Arial"/>
              </a:rPr>
              <a:t>the</a:t>
            </a:r>
            <a:endParaRPr sz="2400">
              <a:latin typeface="Arial"/>
              <a:cs typeface="Arial"/>
            </a:endParaRPr>
          </a:p>
        </p:txBody>
      </p:sp>
      <p:sp>
        <p:nvSpPr>
          <p:cNvPr id="4" name="object 4"/>
          <p:cNvSpPr txBox="1"/>
          <p:nvPr/>
        </p:nvSpPr>
        <p:spPr>
          <a:xfrm>
            <a:off x="6799326" y="2952407"/>
            <a:ext cx="780824" cy="330504"/>
          </a:xfrm>
          <a:prstGeom prst="rect">
            <a:avLst/>
          </a:prstGeom>
        </p:spPr>
        <p:txBody>
          <a:bodyPr wrap="square" lIns="0" tIns="16224" rIns="0" bIns="0" rtlCol="0">
            <a:noAutofit/>
          </a:bodyPr>
          <a:lstStyle/>
          <a:p>
            <a:pPr marL="12700">
              <a:lnSpc>
                <a:spcPts val="2555"/>
              </a:lnSpc>
            </a:pPr>
            <a:r>
              <a:rPr sz="2400" spc="-3" dirty="0">
                <a:latin typeface="Arial"/>
                <a:cs typeface="Arial"/>
              </a:rPr>
              <a:t>balls.</a:t>
            </a:r>
            <a:endParaRPr sz="2400">
              <a:latin typeface="Arial"/>
              <a:cs typeface="Arial"/>
            </a:endParaRPr>
          </a:p>
        </p:txBody>
      </p:sp>
      <p:sp>
        <p:nvSpPr>
          <p:cNvPr id="3" name="object 3"/>
          <p:cNvSpPr txBox="1"/>
          <p:nvPr/>
        </p:nvSpPr>
        <p:spPr>
          <a:xfrm>
            <a:off x="578916" y="3684174"/>
            <a:ext cx="1392148" cy="330200"/>
          </a:xfrm>
          <a:prstGeom prst="rect">
            <a:avLst/>
          </a:prstGeom>
        </p:spPr>
        <p:txBody>
          <a:bodyPr wrap="square" lIns="0" tIns="16224" rIns="0" bIns="0" rtlCol="0">
            <a:noAutofit/>
          </a:bodyPr>
          <a:lstStyle/>
          <a:p>
            <a:pPr marL="12700">
              <a:lnSpc>
                <a:spcPts val="2555"/>
              </a:lnSpc>
            </a:pPr>
            <a:r>
              <a:rPr sz="2400" b="1" spc="0" dirty="0">
                <a:latin typeface="Arial"/>
                <a:cs typeface="Arial"/>
              </a:rPr>
              <a:t>Solution:</a:t>
            </a:r>
            <a:endParaRPr sz="24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500062" y="2071624"/>
            <a:ext cx="8286750" cy="2000250"/>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txBox="1"/>
          <p:nvPr/>
        </p:nvSpPr>
        <p:spPr>
          <a:xfrm>
            <a:off x="3449574" y="1277380"/>
            <a:ext cx="2088808" cy="406400"/>
          </a:xfrm>
          <a:prstGeom prst="rect">
            <a:avLst/>
          </a:prstGeom>
        </p:spPr>
        <p:txBody>
          <a:bodyPr wrap="square" lIns="0" tIns="20066" rIns="0" bIns="0" rtlCol="0">
            <a:noAutofit/>
          </a:bodyPr>
          <a:lstStyle/>
          <a:p>
            <a:pPr marL="12700">
              <a:lnSpc>
                <a:spcPts val="3160"/>
              </a:lnSpc>
            </a:pPr>
            <a:r>
              <a:rPr sz="3000" b="1" spc="-1" dirty="0">
                <a:latin typeface="Calisto MT"/>
                <a:cs typeface="Calisto MT"/>
              </a:rPr>
              <a:t>Expectation</a:t>
            </a:r>
            <a:endParaRPr sz="3000">
              <a:latin typeface="Calisto MT"/>
              <a:cs typeface="Calisto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2214626" y="2919476"/>
            <a:ext cx="5143500" cy="2081149"/>
          </a:xfrm>
          <a:prstGeom prst="rect">
            <a:avLst/>
          </a:prstGeom>
          <a:blipFill>
            <a:blip r:embed="rId2" cstate="print"/>
            <a:stretch>
              <a:fillRect/>
            </a:stretch>
          </a:blipFill>
        </p:spPr>
        <p:txBody>
          <a:bodyPr wrap="square" lIns="0" tIns="0" rIns="0" bIns="0" rtlCol="0">
            <a:noAutofit/>
          </a:bodyPr>
          <a:lstStyle/>
          <a:p>
            <a:endParaRPr/>
          </a:p>
        </p:txBody>
      </p:sp>
      <p:sp>
        <p:nvSpPr>
          <p:cNvPr id="18" name="object 18"/>
          <p:cNvSpPr/>
          <p:nvPr/>
        </p:nvSpPr>
        <p:spPr>
          <a:xfrm>
            <a:off x="2357501" y="5000625"/>
            <a:ext cx="5071999" cy="1000125"/>
          </a:xfrm>
          <a:prstGeom prst="rect">
            <a:avLst/>
          </a:prstGeom>
          <a:blipFill>
            <a:blip r:embed="rId3" cstate="print"/>
            <a:stretch>
              <a:fillRect/>
            </a:stretch>
          </a:blipFill>
        </p:spPr>
        <p:txBody>
          <a:bodyPr wrap="square" lIns="0" tIns="0" rIns="0" bIns="0" rtlCol="0">
            <a:noAutofit/>
          </a:bodyPr>
          <a:lstStyle/>
          <a:p>
            <a:endParaRPr/>
          </a:p>
        </p:txBody>
      </p:sp>
      <p:sp>
        <p:nvSpPr>
          <p:cNvPr id="13" name="object 13"/>
          <p:cNvSpPr txBox="1"/>
          <p:nvPr/>
        </p:nvSpPr>
        <p:spPr>
          <a:xfrm>
            <a:off x="721868" y="1226470"/>
            <a:ext cx="7816062" cy="330200"/>
          </a:xfrm>
          <a:prstGeom prst="rect">
            <a:avLst/>
          </a:prstGeom>
        </p:spPr>
        <p:txBody>
          <a:bodyPr wrap="square" lIns="0" tIns="16224" rIns="0" bIns="0" rtlCol="0">
            <a:noAutofit/>
          </a:bodyPr>
          <a:lstStyle/>
          <a:p>
            <a:pPr marL="12700">
              <a:lnSpc>
                <a:spcPts val="2555"/>
              </a:lnSpc>
            </a:pPr>
            <a:r>
              <a:rPr sz="2400" b="1" spc="8" dirty="0">
                <a:latin typeface="Arial"/>
                <a:cs typeface="Arial"/>
              </a:rPr>
              <a:t>Ex.7 </a:t>
            </a:r>
            <a:r>
              <a:rPr sz="2400" spc="8" dirty="0">
                <a:latin typeface="Arial"/>
                <a:cs typeface="Arial"/>
              </a:rPr>
              <a:t>One thousand tickets are sold at $1 each for a color</a:t>
            </a:r>
            <a:endParaRPr sz="2400">
              <a:latin typeface="Arial"/>
              <a:cs typeface="Arial"/>
            </a:endParaRPr>
          </a:p>
        </p:txBody>
      </p:sp>
      <p:sp>
        <p:nvSpPr>
          <p:cNvPr id="12" name="object 12"/>
          <p:cNvSpPr txBox="1"/>
          <p:nvPr/>
        </p:nvSpPr>
        <p:spPr>
          <a:xfrm>
            <a:off x="721868" y="1592230"/>
            <a:ext cx="5270119" cy="330200"/>
          </a:xfrm>
          <a:prstGeom prst="rect">
            <a:avLst/>
          </a:prstGeom>
        </p:spPr>
        <p:txBody>
          <a:bodyPr wrap="square" lIns="0" tIns="16224" rIns="0" bIns="0" rtlCol="0">
            <a:noAutofit/>
          </a:bodyPr>
          <a:lstStyle/>
          <a:p>
            <a:pPr marL="12700">
              <a:lnSpc>
                <a:spcPts val="2555"/>
              </a:lnSpc>
            </a:pPr>
            <a:r>
              <a:rPr sz="2400" spc="31" dirty="0">
                <a:latin typeface="Arial"/>
                <a:cs typeface="Arial"/>
              </a:rPr>
              <a:t>television valued at $350. What is the</a:t>
            </a:r>
            <a:endParaRPr sz="2400">
              <a:latin typeface="Arial"/>
              <a:cs typeface="Arial"/>
            </a:endParaRPr>
          </a:p>
        </p:txBody>
      </p:sp>
      <p:sp>
        <p:nvSpPr>
          <p:cNvPr id="11" name="object 11"/>
          <p:cNvSpPr txBox="1"/>
          <p:nvPr/>
        </p:nvSpPr>
        <p:spPr>
          <a:xfrm>
            <a:off x="6030595" y="1592230"/>
            <a:ext cx="1307998" cy="330200"/>
          </a:xfrm>
          <a:prstGeom prst="rect">
            <a:avLst/>
          </a:prstGeom>
        </p:spPr>
        <p:txBody>
          <a:bodyPr wrap="square" lIns="0" tIns="16224" rIns="0" bIns="0" rtlCol="0">
            <a:noAutofit/>
          </a:bodyPr>
          <a:lstStyle/>
          <a:p>
            <a:pPr marL="12700">
              <a:lnSpc>
                <a:spcPts val="2555"/>
              </a:lnSpc>
            </a:pPr>
            <a:r>
              <a:rPr sz="2400" spc="0" dirty="0">
                <a:latin typeface="Arial"/>
                <a:cs typeface="Arial"/>
              </a:rPr>
              <a:t>expected</a:t>
            </a:r>
            <a:endParaRPr sz="2400">
              <a:latin typeface="Arial"/>
              <a:cs typeface="Arial"/>
            </a:endParaRPr>
          </a:p>
        </p:txBody>
      </p:sp>
      <p:sp>
        <p:nvSpPr>
          <p:cNvPr id="10" name="object 10"/>
          <p:cNvSpPr txBox="1"/>
          <p:nvPr/>
        </p:nvSpPr>
        <p:spPr>
          <a:xfrm>
            <a:off x="7378065" y="1592230"/>
            <a:ext cx="798677" cy="330200"/>
          </a:xfrm>
          <a:prstGeom prst="rect">
            <a:avLst/>
          </a:prstGeom>
        </p:spPr>
        <p:txBody>
          <a:bodyPr wrap="square" lIns="0" tIns="16224" rIns="0" bIns="0" rtlCol="0">
            <a:noAutofit/>
          </a:bodyPr>
          <a:lstStyle/>
          <a:p>
            <a:pPr marL="12700">
              <a:lnSpc>
                <a:spcPts val="2555"/>
              </a:lnSpc>
            </a:pPr>
            <a:r>
              <a:rPr sz="2400" spc="0" dirty="0">
                <a:latin typeface="Arial"/>
                <a:cs typeface="Arial"/>
              </a:rPr>
              <a:t>value</a:t>
            </a:r>
            <a:endParaRPr sz="2400">
              <a:latin typeface="Arial"/>
              <a:cs typeface="Arial"/>
            </a:endParaRPr>
          </a:p>
        </p:txBody>
      </p:sp>
      <p:sp>
        <p:nvSpPr>
          <p:cNvPr id="9" name="object 9"/>
          <p:cNvSpPr txBox="1"/>
          <p:nvPr/>
        </p:nvSpPr>
        <p:spPr>
          <a:xfrm>
            <a:off x="8216265" y="1592230"/>
            <a:ext cx="324713" cy="330200"/>
          </a:xfrm>
          <a:prstGeom prst="rect">
            <a:avLst/>
          </a:prstGeom>
        </p:spPr>
        <p:txBody>
          <a:bodyPr wrap="square" lIns="0" tIns="16224" rIns="0" bIns="0" rtlCol="0">
            <a:noAutofit/>
          </a:bodyPr>
          <a:lstStyle/>
          <a:p>
            <a:pPr marL="12700">
              <a:lnSpc>
                <a:spcPts val="2555"/>
              </a:lnSpc>
            </a:pPr>
            <a:r>
              <a:rPr sz="2400" dirty="0">
                <a:latin typeface="Arial"/>
                <a:cs typeface="Arial"/>
              </a:rPr>
              <a:t>of</a:t>
            </a:r>
            <a:endParaRPr sz="2400">
              <a:latin typeface="Arial"/>
              <a:cs typeface="Arial"/>
            </a:endParaRPr>
          </a:p>
        </p:txBody>
      </p:sp>
      <p:sp>
        <p:nvSpPr>
          <p:cNvPr id="8" name="object 8"/>
          <p:cNvSpPr txBox="1"/>
          <p:nvPr/>
        </p:nvSpPr>
        <p:spPr>
          <a:xfrm>
            <a:off x="721868" y="1957990"/>
            <a:ext cx="1391208" cy="330200"/>
          </a:xfrm>
          <a:prstGeom prst="rect">
            <a:avLst/>
          </a:prstGeom>
        </p:spPr>
        <p:txBody>
          <a:bodyPr wrap="square" lIns="0" tIns="16224" rIns="0" bIns="0" rtlCol="0">
            <a:noAutofit/>
          </a:bodyPr>
          <a:lstStyle/>
          <a:p>
            <a:pPr marL="12700">
              <a:lnSpc>
                <a:spcPts val="2555"/>
              </a:lnSpc>
            </a:pPr>
            <a:r>
              <a:rPr sz="2400" spc="0" dirty="0">
                <a:latin typeface="Arial"/>
                <a:cs typeface="Arial"/>
              </a:rPr>
              <a:t>the gain if</a:t>
            </a:r>
            <a:endParaRPr sz="2400">
              <a:latin typeface="Arial"/>
              <a:cs typeface="Arial"/>
            </a:endParaRPr>
          </a:p>
        </p:txBody>
      </p:sp>
      <p:sp>
        <p:nvSpPr>
          <p:cNvPr id="7" name="object 7"/>
          <p:cNvSpPr txBox="1"/>
          <p:nvPr/>
        </p:nvSpPr>
        <p:spPr>
          <a:xfrm>
            <a:off x="2126996" y="1957990"/>
            <a:ext cx="562457" cy="330200"/>
          </a:xfrm>
          <a:prstGeom prst="rect">
            <a:avLst/>
          </a:prstGeom>
        </p:spPr>
        <p:txBody>
          <a:bodyPr wrap="square" lIns="0" tIns="16224" rIns="0" bIns="0" rtlCol="0">
            <a:noAutofit/>
          </a:bodyPr>
          <a:lstStyle/>
          <a:p>
            <a:pPr marL="12700">
              <a:lnSpc>
                <a:spcPts val="2555"/>
              </a:lnSpc>
            </a:pPr>
            <a:r>
              <a:rPr sz="2400" dirty="0">
                <a:latin typeface="Arial"/>
                <a:cs typeface="Arial"/>
              </a:rPr>
              <a:t>you</a:t>
            </a:r>
            <a:endParaRPr sz="2400">
              <a:latin typeface="Arial"/>
              <a:cs typeface="Arial"/>
            </a:endParaRPr>
          </a:p>
        </p:txBody>
      </p:sp>
      <p:sp>
        <p:nvSpPr>
          <p:cNvPr id="6" name="object 6"/>
          <p:cNvSpPr txBox="1"/>
          <p:nvPr/>
        </p:nvSpPr>
        <p:spPr>
          <a:xfrm>
            <a:off x="2703322" y="1957990"/>
            <a:ext cx="1324762" cy="330200"/>
          </a:xfrm>
          <a:prstGeom prst="rect">
            <a:avLst/>
          </a:prstGeom>
        </p:spPr>
        <p:txBody>
          <a:bodyPr wrap="square" lIns="0" tIns="16224" rIns="0" bIns="0" rtlCol="0">
            <a:noAutofit/>
          </a:bodyPr>
          <a:lstStyle/>
          <a:p>
            <a:pPr marL="12700">
              <a:lnSpc>
                <a:spcPts val="2555"/>
              </a:lnSpc>
            </a:pPr>
            <a:r>
              <a:rPr sz="2400" dirty="0">
                <a:latin typeface="Arial"/>
                <a:cs typeface="Arial"/>
              </a:rPr>
              <a:t>purchase</a:t>
            </a:r>
            <a:endParaRPr sz="2400">
              <a:latin typeface="Arial"/>
              <a:cs typeface="Arial"/>
            </a:endParaRPr>
          </a:p>
        </p:txBody>
      </p:sp>
      <p:sp>
        <p:nvSpPr>
          <p:cNvPr id="5" name="object 5"/>
          <p:cNvSpPr txBox="1"/>
          <p:nvPr/>
        </p:nvSpPr>
        <p:spPr>
          <a:xfrm>
            <a:off x="4042917" y="1957990"/>
            <a:ext cx="578612" cy="330200"/>
          </a:xfrm>
          <a:prstGeom prst="rect">
            <a:avLst/>
          </a:prstGeom>
        </p:spPr>
        <p:txBody>
          <a:bodyPr wrap="square" lIns="0" tIns="16224" rIns="0" bIns="0" rtlCol="0">
            <a:noAutofit/>
          </a:bodyPr>
          <a:lstStyle/>
          <a:p>
            <a:pPr marL="12700">
              <a:lnSpc>
                <a:spcPts val="2555"/>
              </a:lnSpc>
            </a:pPr>
            <a:r>
              <a:rPr sz="2400" dirty="0">
                <a:latin typeface="Arial"/>
                <a:cs typeface="Arial"/>
              </a:rPr>
              <a:t>one</a:t>
            </a:r>
            <a:endParaRPr sz="2400">
              <a:latin typeface="Arial"/>
              <a:cs typeface="Arial"/>
            </a:endParaRPr>
          </a:p>
        </p:txBody>
      </p:sp>
      <p:sp>
        <p:nvSpPr>
          <p:cNvPr id="4" name="object 4"/>
          <p:cNvSpPr txBox="1"/>
          <p:nvPr/>
        </p:nvSpPr>
        <p:spPr>
          <a:xfrm>
            <a:off x="4637659" y="1957990"/>
            <a:ext cx="951992" cy="330200"/>
          </a:xfrm>
          <a:prstGeom prst="rect">
            <a:avLst/>
          </a:prstGeom>
        </p:spPr>
        <p:txBody>
          <a:bodyPr wrap="square" lIns="0" tIns="16224" rIns="0" bIns="0" rtlCol="0">
            <a:noAutofit/>
          </a:bodyPr>
          <a:lstStyle/>
          <a:p>
            <a:pPr marL="12700">
              <a:lnSpc>
                <a:spcPts val="2555"/>
              </a:lnSpc>
            </a:pPr>
            <a:r>
              <a:rPr sz="2400" dirty="0">
                <a:latin typeface="Arial"/>
                <a:cs typeface="Arial"/>
              </a:rPr>
              <a:t>ticket?</a:t>
            </a:r>
            <a:endParaRPr sz="2400">
              <a:latin typeface="Arial"/>
              <a:cs typeface="Arial"/>
            </a:endParaRPr>
          </a:p>
        </p:txBody>
      </p:sp>
      <p:sp>
        <p:nvSpPr>
          <p:cNvPr id="3" name="object 3"/>
          <p:cNvSpPr txBox="1"/>
          <p:nvPr/>
        </p:nvSpPr>
        <p:spPr>
          <a:xfrm>
            <a:off x="721868" y="2689891"/>
            <a:ext cx="1391818" cy="330200"/>
          </a:xfrm>
          <a:prstGeom prst="rect">
            <a:avLst/>
          </a:prstGeom>
        </p:spPr>
        <p:txBody>
          <a:bodyPr wrap="square" lIns="0" tIns="16224" rIns="0" bIns="0" rtlCol="0">
            <a:noAutofit/>
          </a:bodyPr>
          <a:lstStyle/>
          <a:p>
            <a:pPr marL="12700">
              <a:lnSpc>
                <a:spcPts val="2555"/>
              </a:lnSpc>
            </a:pPr>
            <a:r>
              <a:rPr sz="2400" b="1" dirty="0">
                <a:latin typeface="Arial"/>
                <a:cs typeface="Arial"/>
              </a:rPr>
              <a:t>Solution:</a:t>
            </a:r>
            <a:endParaRPr sz="24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928687" y="3714750"/>
            <a:ext cx="7429500" cy="2000250"/>
          </a:xfrm>
          <a:prstGeom prst="rect">
            <a:avLst/>
          </a:prstGeom>
          <a:blipFill>
            <a:blip r:embed="rId2" cstate="print"/>
            <a:stretch>
              <a:fillRect/>
            </a:stretch>
          </a:blipFill>
        </p:spPr>
        <p:txBody>
          <a:bodyPr wrap="square" lIns="0" tIns="0" rIns="0" bIns="0" rtlCol="0">
            <a:noAutofit/>
          </a:bodyPr>
          <a:lstStyle/>
          <a:p>
            <a:endParaRPr/>
          </a:p>
        </p:txBody>
      </p:sp>
      <p:sp>
        <p:nvSpPr>
          <p:cNvPr id="13" name="object 13"/>
          <p:cNvSpPr txBox="1"/>
          <p:nvPr/>
        </p:nvSpPr>
        <p:spPr>
          <a:xfrm>
            <a:off x="650240" y="1154976"/>
            <a:ext cx="7818272" cy="696206"/>
          </a:xfrm>
          <a:prstGeom prst="rect">
            <a:avLst/>
          </a:prstGeom>
        </p:spPr>
        <p:txBody>
          <a:bodyPr wrap="square" lIns="0" tIns="16224" rIns="0" bIns="0" rtlCol="0">
            <a:noAutofit/>
          </a:bodyPr>
          <a:lstStyle/>
          <a:p>
            <a:pPr marL="12700" marR="274">
              <a:lnSpc>
                <a:spcPts val="2555"/>
              </a:lnSpc>
            </a:pPr>
            <a:r>
              <a:rPr sz="2400" b="1" spc="30" dirty="0">
                <a:latin typeface="Arial"/>
                <a:cs typeface="Arial"/>
              </a:rPr>
              <a:t>Ex.8 </a:t>
            </a:r>
            <a:r>
              <a:rPr sz="2400" spc="30" dirty="0">
                <a:latin typeface="Arial"/>
                <a:cs typeface="Arial"/>
              </a:rPr>
              <a:t>Six balls numbered 1, 2, 3, 5, 8, and 13 are placed</a:t>
            </a:r>
            <a:endParaRPr sz="2400">
              <a:latin typeface="Arial"/>
              <a:cs typeface="Arial"/>
            </a:endParaRPr>
          </a:p>
          <a:p>
            <a:pPr marL="12700">
              <a:lnSpc>
                <a:spcPct val="95825"/>
              </a:lnSpc>
            </a:pPr>
            <a:r>
              <a:rPr sz="2400" spc="38" dirty="0">
                <a:latin typeface="Arial"/>
                <a:cs typeface="Arial"/>
              </a:rPr>
              <a:t>in a box. A ball is selected at random, and its number is</a:t>
            </a:r>
            <a:endParaRPr sz="2400">
              <a:latin typeface="Arial"/>
              <a:cs typeface="Arial"/>
            </a:endParaRPr>
          </a:p>
        </p:txBody>
      </p:sp>
      <p:sp>
        <p:nvSpPr>
          <p:cNvPr id="12" name="object 12"/>
          <p:cNvSpPr txBox="1"/>
          <p:nvPr/>
        </p:nvSpPr>
        <p:spPr>
          <a:xfrm>
            <a:off x="650240" y="1886743"/>
            <a:ext cx="4464837" cy="330200"/>
          </a:xfrm>
          <a:prstGeom prst="rect">
            <a:avLst/>
          </a:prstGeom>
        </p:spPr>
        <p:txBody>
          <a:bodyPr wrap="square" lIns="0" tIns="16224" rIns="0" bIns="0" rtlCol="0">
            <a:noAutofit/>
          </a:bodyPr>
          <a:lstStyle/>
          <a:p>
            <a:pPr marL="12700">
              <a:lnSpc>
                <a:spcPts val="2555"/>
              </a:lnSpc>
            </a:pPr>
            <a:r>
              <a:rPr sz="2400" spc="9" dirty="0">
                <a:latin typeface="Arial"/>
                <a:cs typeface="Arial"/>
              </a:rPr>
              <a:t>recorded and then it is replaced.</a:t>
            </a:r>
            <a:endParaRPr sz="2400">
              <a:latin typeface="Arial"/>
              <a:cs typeface="Arial"/>
            </a:endParaRPr>
          </a:p>
        </p:txBody>
      </p:sp>
      <p:sp>
        <p:nvSpPr>
          <p:cNvPr id="11" name="object 11"/>
          <p:cNvSpPr txBox="1"/>
          <p:nvPr/>
        </p:nvSpPr>
        <p:spPr>
          <a:xfrm>
            <a:off x="5137531" y="1886743"/>
            <a:ext cx="662736" cy="330200"/>
          </a:xfrm>
          <a:prstGeom prst="rect">
            <a:avLst/>
          </a:prstGeom>
        </p:spPr>
        <p:txBody>
          <a:bodyPr wrap="square" lIns="0" tIns="16224" rIns="0" bIns="0" rtlCol="0">
            <a:noAutofit/>
          </a:bodyPr>
          <a:lstStyle/>
          <a:p>
            <a:pPr marL="12700">
              <a:lnSpc>
                <a:spcPts val="2555"/>
              </a:lnSpc>
            </a:pPr>
            <a:r>
              <a:rPr sz="2400" spc="-2" dirty="0">
                <a:latin typeface="Arial"/>
                <a:cs typeface="Arial"/>
              </a:rPr>
              <a:t>Find</a:t>
            </a:r>
            <a:endParaRPr sz="2400">
              <a:latin typeface="Arial"/>
              <a:cs typeface="Arial"/>
            </a:endParaRPr>
          </a:p>
        </p:txBody>
      </p:sp>
      <p:sp>
        <p:nvSpPr>
          <p:cNvPr id="10" name="object 10"/>
          <p:cNvSpPr txBox="1"/>
          <p:nvPr/>
        </p:nvSpPr>
        <p:spPr>
          <a:xfrm>
            <a:off x="5822061" y="1886743"/>
            <a:ext cx="494792" cy="330200"/>
          </a:xfrm>
          <a:prstGeom prst="rect">
            <a:avLst/>
          </a:prstGeom>
        </p:spPr>
        <p:txBody>
          <a:bodyPr wrap="square" lIns="0" tIns="16224" rIns="0" bIns="0" rtlCol="0">
            <a:noAutofit/>
          </a:bodyPr>
          <a:lstStyle/>
          <a:p>
            <a:pPr marL="12700">
              <a:lnSpc>
                <a:spcPts val="2555"/>
              </a:lnSpc>
            </a:pPr>
            <a:r>
              <a:rPr sz="2400" dirty="0">
                <a:latin typeface="Arial"/>
                <a:cs typeface="Arial"/>
              </a:rPr>
              <a:t>the</a:t>
            </a:r>
            <a:endParaRPr sz="2400">
              <a:latin typeface="Arial"/>
              <a:cs typeface="Arial"/>
            </a:endParaRPr>
          </a:p>
        </p:txBody>
      </p:sp>
      <p:sp>
        <p:nvSpPr>
          <p:cNvPr id="9" name="object 9"/>
          <p:cNvSpPr txBox="1"/>
          <p:nvPr/>
        </p:nvSpPr>
        <p:spPr>
          <a:xfrm>
            <a:off x="6338697" y="1886743"/>
            <a:ext cx="1305560" cy="330200"/>
          </a:xfrm>
          <a:prstGeom prst="rect">
            <a:avLst/>
          </a:prstGeom>
        </p:spPr>
        <p:txBody>
          <a:bodyPr wrap="square" lIns="0" tIns="16224" rIns="0" bIns="0" rtlCol="0">
            <a:noAutofit/>
          </a:bodyPr>
          <a:lstStyle/>
          <a:p>
            <a:pPr marL="12700">
              <a:lnSpc>
                <a:spcPts val="2555"/>
              </a:lnSpc>
            </a:pPr>
            <a:r>
              <a:rPr sz="2400" spc="-2" dirty="0">
                <a:latin typeface="Arial"/>
                <a:cs typeface="Arial"/>
              </a:rPr>
              <a:t>expected</a:t>
            </a:r>
            <a:endParaRPr sz="2400">
              <a:latin typeface="Arial"/>
              <a:cs typeface="Arial"/>
            </a:endParaRPr>
          </a:p>
        </p:txBody>
      </p:sp>
      <p:sp>
        <p:nvSpPr>
          <p:cNvPr id="8" name="object 8"/>
          <p:cNvSpPr txBox="1"/>
          <p:nvPr/>
        </p:nvSpPr>
        <p:spPr>
          <a:xfrm>
            <a:off x="7666482" y="1886743"/>
            <a:ext cx="801116" cy="330200"/>
          </a:xfrm>
          <a:prstGeom prst="rect">
            <a:avLst/>
          </a:prstGeom>
        </p:spPr>
        <p:txBody>
          <a:bodyPr wrap="square" lIns="0" tIns="16224" rIns="0" bIns="0" rtlCol="0">
            <a:noAutofit/>
          </a:bodyPr>
          <a:lstStyle/>
          <a:p>
            <a:pPr marL="12700">
              <a:lnSpc>
                <a:spcPts val="2555"/>
              </a:lnSpc>
            </a:pPr>
            <a:r>
              <a:rPr sz="2400" spc="1" dirty="0">
                <a:latin typeface="Arial"/>
                <a:cs typeface="Arial"/>
              </a:rPr>
              <a:t>value</a:t>
            </a:r>
            <a:endParaRPr sz="2400">
              <a:latin typeface="Arial"/>
              <a:cs typeface="Arial"/>
            </a:endParaRPr>
          </a:p>
        </p:txBody>
      </p:sp>
      <p:sp>
        <p:nvSpPr>
          <p:cNvPr id="7" name="object 7"/>
          <p:cNvSpPr txBox="1"/>
          <p:nvPr/>
        </p:nvSpPr>
        <p:spPr>
          <a:xfrm>
            <a:off x="650240" y="2252503"/>
            <a:ext cx="2101342" cy="330200"/>
          </a:xfrm>
          <a:prstGeom prst="rect">
            <a:avLst/>
          </a:prstGeom>
        </p:spPr>
        <p:txBody>
          <a:bodyPr wrap="square" lIns="0" tIns="16224" rIns="0" bIns="0" rtlCol="0">
            <a:noAutofit/>
          </a:bodyPr>
          <a:lstStyle/>
          <a:p>
            <a:pPr marL="12700">
              <a:lnSpc>
                <a:spcPts val="2555"/>
              </a:lnSpc>
            </a:pPr>
            <a:r>
              <a:rPr sz="2400" spc="0" dirty="0">
                <a:latin typeface="Arial"/>
                <a:cs typeface="Arial"/>
              </a:rPr>
              <a:t>of the numbers</a:t>
            </a:r>
            <a:endParaRPr sz="2400">
              <a:latin typeface="Arial"/>
              <a:cs typeface="Arial"/>
            </a:endParaRPr>
          </a:p>
        </p:txBody>
      </p:sp>
      <p:sp>
        <p:nvSpPr>
          <p:cNvPr id="6" name="object 6"/>
          <p:cNvSpPr txBox="1"/>
          <p:nvPr/>
        </p:nvSpPr>
        <p:spPr>
          <a:xfrm>
            <a:off x="2767330" y="2252503"/>
            <a:ext cx="579526" cy="330200"/>
          </a:xfrm>
          <a:prstGeom prst="rect">
            <a:avLst/>
          </a:prstGeom>
        </p:spPr>
        <p:txBody>
          <a:bodyPr wrap="square" lIns="0" tIns="16224" rIns="0" bIns="0" rtlCol="0">
            <a:noAutofit/>
          </a:bodyPr>
          <a:lstStyle/>
          <a:p>
            <a:pPr marL="12700">
              <a:lnSpc>
                <a:spcPts val="2555"/>
              </a:lnSpc>
            </a:pPr>
            <a:r>
              <a:rPr sz="2400" dirty="0">
                <a:latin typeface="Arial"/>
                <a:cs typeface="Arial"/>
              </a:rPr>
              <a:t>that</a:t>
            </a:r>
            <a:endParaRPr sz="2400">
              <a:latin typeface="Arial"/>
              <a:cs typeface="Arial"/>
            </a:endParaRPr>
          </a:p>
        </p:txBody>
      </p:sp>
      <p:sp>
        <p:nvSpPr>
          <p:cNvPr id="5" name="object 5"/>
          <p:cNvSpPr txBox="1"/>
          <p:nvPr/>
        </p:nvSpPr>
        <p:spPr>
          <a:xfrm>
            <a:off x="3359023" y="2252503"/>
            <a:ext cx="491744" cy="330200"/>
          </a:xfrm>
          <a:prstGeom prst="rect">
            <a:avLst/>
          </a:prstGeom>
        </p:spPr>
        <p:txBody>
          <a:bodyPr wrap="square" lIns="0" tIns="16224" rIns="0" bIns="0" rtlCol="0">
            <a:noAutofit/>
          </a:bodyPr>
          <a:lstStyle/>
          <a:p>
            <a:pPr marL="12700">
              <a:lnSpc>
                <a:spcPts val="2555"/>
              </a:lnSpc>
            </a:pPr>
            <a:r>
              <a:rPr sz="2400" spc="-4" dirty="0">
                <a:latin typeface="Arial"/>
                <a:cs typeface="Arial"/>
              </a:rPr>
              <a:t>will</a:t>
            </a:r>
            <a:endParaRPr sz="2400">
              <a:latin typeface="Arial"/>
              <a:cs typeface="Arial"/>
            </a:endParaRPr>
          </a:p>
        </p:txBody>
      </p:sp>
      <p:sp>
        <p:nvSpPr>
          <p:cNvPr id="4" name="object 4"/>
          <p:cNvSpPr txBox="1"/>
          <p:nvPr/>
        </p:nvSpPr>
        <p:spPr>
          <a:xfrm>
            <a:off x="3869563" y="2252503"/>
            <a:ext cx="884326" cy="330200"/>
          </a:xfrm>
          <a:prstGeom prst="rect">
            <a:avLst/>
          </a:prstGeom>
        </p:spPr>
        <p:txBody>
          <a:bodyPr wrap="square" lIns="0" tIns="16224" rIns="0" bIns="0" rtlCol="0">
            <a:noAutofit/>
          </a:bodyPr>
          <a:lstStyle/>
          <a:p>
            <a:pPr marL="12700">
              <a:lnSpc>
                <a:spcPts val="2555"/>
              </a:lnSpc>
            </a:pPr>
            <a:r>
              <a:rPr sz="2400" spc="-21" dirty="0">
                <a:latin typeface="Arial"/>
                <a:cs typeface="Arial"/>
              </a:rPr>
              <a:t>occur.</a:t>
            </a:r>
            <a:endParaRPr sz="2400">
              <a:latin typeface="Arial"/>
              <a:cs typeface="Arial"/>
            </a:endParaRPr>
          </a:p>
        </p:txBody>
      </p:sp>
      <p:sp>
        <p:nvSpPr>
          <p:cNvPr id="3" name="object 3"/>
          <p:cNvSpPr txBox="1"/>
          <p:nvPr/>
        </p:nvSpPr>
        <p:spPr>
          <a:xfrm>
            <a:off x="650240" y="2984277"/>
            <a:ext cx="1375308" cy="330200"/>
          </a:xfrm>
          <a:prstGeom prst="rect">
            <a:avLst/>
          </a:prstGeom>
        </p:spPr>
        <p:txBody>
          <a:bodyPr wrap="square" lIns="0" tIns="16224" rIns="0" bIns="0" rtlCol="0">
            <a:noAutofit/>
          </a:bodyPr>
          <a:lstStyle/>
          <a:p>
            <a:pPr marL="12700">
              <a:lnSpc>
                <a:spcPts val="2555"/>
              </a:lnSpc>
            </a:pPr>
            <a:r>
              <a:rPr sz="2400" b="1" dirty="0">
                <a:latin typeface="Arial"/>
                <a:cs typeface="Arial"/>
              </a:rPr>
              <a:t>Solution</a:t>
            </a:r>
            <a:r>
              <a:rPr sz="2400" dirty="0">
                <a:latin typeface="Arial"/>
                <a:cs typeface="Arial"/>
              </a:rPr>
              <a:t>:</a:t>
            </a:r>
            <a:endParaRPr sz="24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2704338" y="2774066"/>
            <a:ext cx="1973415" cy="507326"/>
          </a:xfrm>
          <a:prstGeom prst="rect">
            <a:avLst/>
          </a:prstGeom>
        </p:spPr>
        <p:txBody>
          <a:bodyPr wrap="square" lIns="0" tIns="25368" rIns="0" bIns="0" rtlCol="0">
            <a:noAutofit/>
          </a:bodyPr>
          <a:lstStyle/>
          <a:p>
            <a:pPr marL="12700">
              <a:lnSpc>
                <a:spcPts val="3995"/>
              </a:lnSpc>
            </a:pPr>
            <a:r>
              <a:rPr sz="3800" b="1" spc="-91" dirty="0">
                <a:latin typeface="Garamond"/>
                <a:cs typeface="Garamond"/>
              </a:rPr>
              <a:t>Chapter 5</a:t>
            </a:r>
            <a:endParaRPr sz="3800">
              <a:latin typeface="Garamond"/>
              <a:cs typeface="Garamond"/>
            </a:endParaRPr>
          </a:p>
        </p:txBody>
      </p:sp>
      <p:sp>
        <p:nvSpPr>
          <p:cNvPr id="8" name="object 8"/>
          <p:cNvSpPr txBox="1"/>
          <p:nvPr/>
        </p:nvSpPr>
        <p:spPr>
          <a:xfrm>
            <a:off x="4807712" y="2774066"/>
            <a:ext cx="1538429" cy="507326"/>
          </a:xfrm>
          <a:prstGeom prst="rect">
            <a:avLst/>
          </a:prstGeom>
        </p:spPr>
        <p:txBody>
          <a:bodyPr wrap="square" lIns="0" tIns="25368" rIns="0" bIns="0" rtlCol="0">
            <a:noAutofit/>
          </a:bodyPr>
          <a:lstStyle/>
          <a:p>
            <a:pPr marL="12700">
              <a:lnSpc>
                <a:spcPts val="3995"/>
              </a:lnSpc>
            </a:pPr>
            <a:r>
              <a:rPr sz="3800" b="1" spc="-47" dirty="0">
                <a:latin typeface="Garamond"/>
                <a:cs typeface="Garamond"/>
              </a:rPr>
              <a:t>(part 2)</a:t>
            </a:r>
            <a:endParaRPr sz="3800">
              <a:latin typeface="Garamond"/>
              <a:cs typeface="Garamond"/>
            </a:endParaRPr>
          </a:p>
        </p:txBody>
      </p:sp>
      <p:sp>
        <p:nvSpPr>
          <p:cNvPr id="7" name="object 7"/>
          <p:cNvSpPr txBox="1"/>
          <p:nvPr/>
        </p:nvSpPr>
        <p:spPr>
          <a:xfrm>
            <a:off x="982472" y="3433586"/>
            <a:ext cx="1170111" cy="406400"/>
          </a:xfrm>
          <a:prstGeom prst="rect">
            <a:avLst/>
          </a:prstGeom>
        </p:spPr>
        <p:txBody>
          <a:bodyPr wrap="square" lIns="0" tIns="20066" rIns="0" bIns="0" rtlCol="0">
            <a:noAutofit/>
          </a:bodyPr>
          <a:lstStyle/>
          <a:p>
            <a:pPr marL="12700">
              <a:lnSpc>
                <a:spcPts val="3160"/>
              </a:lnSpc>
            </a:pPr>
            <a:r>
              <a:rPr sz="3000" b="1" dirty="0">
                <a:latin typeface="Calisto MT"/>
                <a:cs typeface="Calisto MT"/>
              </a:rPr>
              <a:t>Mean,</a:t>
            </a:r>
            <a:endParaRPr sz="3000">
              <a:latin typeface="Calisto MT"/>
              <a:cs typeface="Calisto MT"/>
            </a:endParaRPr>
          </a:p>
        </p:txBody>
      </p:sp>
      <p:sp>
        <p:nvSpPr>
          <p:cNvPr id="6" name="object 6"/>
          <p:cNvSpPr txBox="1"/>
          <p:nvPr/>
        </p:nvSpPr>
        <p:spPr>
          <a:xfrm>
            <a:off x="2167001" y="3433586"/>
            <a:ext cx="5612677" cy="406400"/>
          </a:xfrm>
          <a:prstGeom prst="rect">
            <a:avLst/>
          </a:prstGeom>
        </p:spPr>
        <p:txBody>
          <a:bodyPr wrap="square" lIns="0" tIns="20066" rIns="0" bIns="0" rtlCol="0">
            <a:noAutofit/>
          </a:bodyPr>
          <a:lstStyle/>
          <a:p>
            <a:pPr marL="12700">
              <a:lnSpc>
                <a:spcPts val="3160"/>
              </a:lnSpc>
            </a:pPr>
            <a:r>
              <a:rPr sz="3000" b="1" spc="-8" dirty="0">
                <a:latin typeface="Calisto MT"/>
                <a:cs typeface="Calisto MT"/>
              </a:rPr>
              <a:t>Variance and Standard Deviation</a:t>
            </a:r>
            <a:endParaRPr sz="3000">
              <a:latin typeface="Calisto MT"/>
              <a:cs typeface="Calisto MT"/>
            </a:endParaRPr>
          </a:p>
        </p:txBody>
      </p:sp>
      <p:sp>
        <p:nvSpPr>
          <p:cNvPr id="5" name="object 5"/>
          <p:cNvSpPr txBox="1"/>
          <p:nvPr/>
        </p:nvSpPr>
        <p:spPr>
          <a:xfrm>
            <a:off x="7798181" y="3433586"/>
            <a:ext cx="423924" cy="406400"/>
          </a:xfrm>
          <a:prstGeom prst="rect">
            <a:avLst/>
          </a:prstGeom>
        </p:spPr>
        <p:txBody>
          <a:bodyPr wrap="square" lIns="0" tIns="20066" rIns="0" bIns="0" rtlCol="0">
            <a:noAutofit/>
          </a:bodyPr>
          <a:lstStyle/>
          <a:p>
            <a:pPr marL="12700">
              <a:lnSpc>
                <a:spcPts val="3160"/>
              </a:lnSpc>
            </a:pPr>
            <a:r>
              <a:rPr sz="3000" b="1" dirty="0">
                <a:latin typeface="Calisto MT"/>
                <a:cs typeface="Calisto MT"/>
              </a:rPr>
              <a:t>of</a:t>
            </a:r>
            <a:endParaRPr sz="3000">
              <a:latin typeface="Calisto MT"/>
              <a:cs typeface="Calisto MT"/>
            </a:endParaRPr>
          </a:p>
        </p:txBody>
      </p:sp>
      <p:sp>
        <p:nvSpPr>
          <p:cNvPr id="4" name="object 4"/>
          <p:cNvSpPr txBox="1"/>
          <p:nvPr/>
        </p:nvSpPr>
        <p:spPr>
          <a:xfrm>
            <a:off x="2567686" y="3822206"/>
            <a:ext cx="1934300" cy="406400"/>
          </a:xfrm>
          <a:prstGeom prst="rect">
            <a:avLst/>
          </a:prstGeom>
        </p:spPr>
        <p:txBody>
          <a:bodyPr wrap="square" lIns="0" tIns="20066" rIns="0" bIns="0" rtlCol="0">
            <a:noAutofit/>
          </a:bodyPr>
          <a:lstStyle/>
          <a:p>
            <a:pPr marL="12700">
              <a:lnSpc>
                <a:spcPts val="3160"/>
              </a:lnSpc>
            </a:pPr>
            <a:r>
              <a:rPr sz="3000" b="1" spc="-4" dirty="0">
                <a:latin typeface="Calisto MT"/>
                <a:cs typeface="Calisto MT"/>
              </a:rPr>
              <a:t>Probability</a:t>
            </a:r>
            <a:endParaRPr sz="3000">
              <a:latin typeface="Calisto MT"/>
              <a:cs typeface="Calisto MT"/>
            </a:endParaRPr>
          </a:p>
        </p:txBody>
      </p:sp>
      <p:sp>
        <p:nvSpPr>
          <p:cNvPr id="3" name="object 3"/>
          <p:cNvSpPr txBox="1"/>
          <p:nvPr/>
        </p:nvSpPr>
        <p:spPr>
          <a:xfrm>
            <a:off x="4518025" y="3822206"/>
            <a:ext cx="2143672" cy="406400"/>
          </a:xfrm>
          <a:prstGeom prst="rect">
            <a:avLst/>
          </a:prstGeom>
        </p:spPr>
        <p:txBody>
          <a:bodyPr wrap="square" lIns="0" tIns="20066" rIns="0" bIns="0" rtlCol="0">
            <a:noAutofit/>
          </a:bodyPr>
          <a:lstStyle/>
          <a:p>
            <a:pPr marL="12700">
              <a:lnSpc>
                <a:spcPts val="3160"/>
              </a:lnSpc>
            </a:pPr>
            <a:r>
              <a:rPr sz="3000" b="1" spc="-4" dirty="0">
                <a:latin typeface="Calisto MT"/>
                <a:cs typeface="Calisto MT"/>
              </a:rPr>
              <a:t>Distribution</a:t>
            </a:r>
            <a:endParaRPr sz="3000">
              <a:latin typeface="Calisto MT"/>
              <a:cs typeface="Calisto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500062" y="2143125"/>
            <a:ext cx="8215249" cy="3286125"/>
          </a:xfrm>
          <a:prstGeom prst="rect">
            <a:avLst/>
          </a:prstGeom>
          <a:blipFill>
            <a:blip r:embed="rId2" cstate="print"/>
            <a:stretch>
              <a:fillRect/>
            </a:stretch>
          </a:blipFill>
        </p:spPr>
        <p:txBody>
          <a:bodyPr wrap="square" lIns="0" tIns="0" rIns="0" bIns="0" rtlCol="0">
            <a:noAutofit/>
          </a:bodyPr>
          <a:lstStyle/>
          <a:p>
            <a:endParaRPr/>
          </a:p>
        </p:txBody>
      </p:sp>
      <p:sp>
        <p:nvSpPr>
          <p:cNvPr id="6" name="object 6"/>
          <p:cNvSpPr txBox="1"/>
          <p:nvPr/>
        </p:nvSpPr>
        <p:spPr>
          <a:xfrm>
            <a:off x="1822831" y="1308114"/>
            <a:ext cx="1038956" cy="406400"/>
          </a:xfrm>
          <a:prstGeom prst="rect">
            <a:avLst/>
          </a:prstGeom>
        </p:spPr>
        <p:txBody>
          <a:bodyPr wrap="square" lIns="0" tIns="20066" rIns="0" bIns="0" rtlCol="0">
            <a:noAutofit/>
          </a:bodyPr>
          <a:lstStyle/>
          <a:p>
            <a:pPr marL="12700">
              <a:lnSpc>
                <a:spcPts val="3160"/>
              </a:lnSpc>
            </a:pPr>
            <a:r>
              <a:rPr sz="3000" b="1" dirty="0">
                <a:latin typeface="Calisto MT"/>
                <a:cs typeface="Calisto MT"/>
              </a:rPr>
              <a:t>Mean</a:t>
            </a:r>
            <a:endParaRPr sz="3000">
              <a:latin typeface="Calisto MT"/>
              <a:cs typeface="Calisto MT"/>
            </a:endParaRPr>
          </a:p>
        </p:txBody>
      </p:sp>
      <p:sp>
        <p:nvSpPr>
          <p:cNvPr id="5" name="object 5"/>
          <p:cNvSpPr txBox="1"/>
          <p:nvPr/>
        </p:nvSpPr>
        <p:spPr>
          <a:xfrm>
            <a:off x="2876296" y="1308114"/>
            <a:ext cx="423924" cy="406400"/>
          </a:xfrm>
          <a:prstGeom prst="rect">
            <a:avLst/>
          </a:prstGeom>
        </p:spPr>
        <p:txBody>
          <a:bodyPr wrap="square" lIns="0" tIns="20066" rIns="0" bIns="0" rtlCol="0">
            <a:noAutofit/>
          </a:bodyPr>
          <a:lstStyle/>
          <a:p>
            <a:pPr marL="12700">
              <a:lnSpc>
                <a:spcPts val="3160"/>
              </a:lnSpc>
            </a:pPr>
            <a:r>
              <a:rPr sz="3000" b="1" dirty="0">
                <a:latin typeface="Calisto MT"/>
                <a:cs typeface="Calisto MT"/>
              </a:rPr>
              <a:t>of</a:t>
            </a:r>
            <a:endParaRPr sz="3000">
              <a:latin typeface="Calisto MT"/>
              <a:cs typeface="Calisto MT"/>
            </a:endParaRPr>
          </a:p>
        </p:txBody>
      </p:sp>
      <p:sp>
        <p:nvSpPr>
          <p:cNvPr id="4" name="object 4"/>
          <p:cNvSpPr txBox="1"/>
          <p:nvPr/>
        </p:nvSpPr>
        <p:spPr>
          <a:xfrm>
            <a:off x="3338448" y="1308114"/>
            <a:ext cx="1933157" cy="406400"/>
          </a:xfrm>
          <a:prstGeom prst="rect">
            <a:avLst/>
          </a:prstGeom>
        </p:spPr>
        <p:txBody>
          <a:bodyPr wrap="square" lIns="0" tIns="20066" rIns="0" bIns="0" rtlCol="0">
            <a:noAutofit/>
          </a:bodyPr>
          <a:lstStyle/>
          <a:p>
            <a:pPr marL="12700">
              <a:lnSpc>
                <a:spcPts val="3160"/>
              </a:lnSpc>
            </a:pPr>
            <a:r>
              <a:rPr sz="3000" b="1" spc="-4" dirty="0">
                <a:latin typeface="Calisto MT"/>
                <a:cs typeface="Calisto MT"/>
              </a:rPr>
              <a:t>Probability</a:t>
            </a:r>
            <a:endParaRPr sz="3000">
              <a:latin typeface="Calisto MT"/>
              <a:cs typeface="Calisto MT"/>
            </a:endParaRPr>
          </a:p>
        </p:txBody>
      </p:sp>
      <p:sp>
        <p:nvSpPr>
          <p:cNvPr id="3" name="object 3"/>
          <p:cNvSpPr txBox="1"/>
          <p:nvPr/>
        </p:nvSpPr>
        <p:spPr>
          <a:xfrm>
            <a:off x="5289169" y="1308114"/>
            <a:ext cx="2144815" cy="406400"/>
          </a:xfrm>
          <a:prstGeom prst="rect">
            <a:avLst/>
          </a:prstGeom>
        </p:spPr>
        <p:txBody>
          <a:bodyPr wrap="square" lIns="0" tIns="20066" rIns="0" bIns="0" rtlCol="0">
            <a:noAutofit/>
          </a:bodyPr>
          <a:lstStyle/>
          <a:p>
            <a:pPr marL="12700">
              <a:lnSpc>
                <a:spcPts val="3160"/>
              </a:lnSpc>
            </a:pPr>
            <a:r>
              <a:rPr sz="3000" b="1" spc="-4" dirty="0">
                <a:latin typeface="Calisto MT"/>
                <a:cs typeface="Calisto MT"/>
              </a:rPr>
              <a:t>Distribution</a:t>
            </a:r>
            <a:endParaRPr sz="3000">
              <a:latin typeface="Calisto MT"/>
              <a:cs typeface="Calisto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1500251" y="3357626"/>
            <a:ext cx="6143625" cy="2357374"/>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txBox="1"/>
          <p:nvPr/>
        </p:nvSpPr>
        <p:spPr>
          <a:xfrm>
            <a:off x="721868" y="1440846"/>
            <a:ext cx="1544523" cy="695960"/>
          </a:xfrm>
          <a:prstGeom prst="rect">
            <a:avLst/>
          </a:prstGeom>
        </p:spPr>
        <p:txBody>
          <a:bodyPr wrap="square" lIns="0" tIns="16224" rIns="0" bIns="0" rtlCol="0">
            <a:noAutofit/>
          </a:bodyPr>
          <a:lstStyle/>
          <a:p>
            <a:pPr marL="12700" marR="45719">
              <a:lnSpc>
                <a:spcPts val="2555"/>
              </a:lnSpc>
            </a:pPr>
            <a:r>
              <a:rPr sz="2400" b="1" spc="35" dirty="0">
                <a:latin typeface="Arial"/>
                <a:cs typeface="Arial"/>
              </a:rPr>
              <a:t>Ex 1. </a:t>
            </a:r>
            <a:r>
              <a:rPr sz="2400" spc="35" dirty="0">
                <a:latin typeface="Arial"/>
                <a:cs typeface="Arial"/>
              </a:rPr>
              <a:t>Find</a:t>
            </a:r>
            <a:endParaRPr sz="2400">
              <a:latin typeface="Arial"/>
              <a:cs typeface="Arial"/>
            </a:endParaRPr>
          </a:p>
          <a:p>
            <a:pPr marL="12700">
              <a:lnSpc>
                <a:spcPct val="95825"/>
              </a:lnSpc>
            </a:pPr>
            <a:r>
              <a:rPr sz="2400" spc="0" dirty="0">
                <a:latin typeface="Arial"/>
                <a:cs typeface="Arial"/>
              </a:rPr>
              <a:t>when a die</a:t>
            </a:r>
            <a:endParaRPr sz="2400">
              <a:latin typeface="Arial"/>
              <a:cs typeface="Arial"/>
            </a:endParaRPr>
          </a:p>
        </p:txBody>
      </p:sp>
      <p:sp>
        <p:nvSpPr>
          <p:cNvPr id="13" name="object 13"/>
          <p:cNvSpPr txBox="1"/>
          <p:nvPr/>
        </p:nvSpPr>
        <p:spPr>
          <a:xfrm>
            <a:off x="2265934" y="1440846"/>
            <a:ext cx="1365300" cy="330200"/>
          </a:xfrm>
          <a:prstGeom prst="rect">
            <a:avLst/>
          </a:prstGeom>
        </p:spPr>
        <p:txBody>
          <a:bodyPr wrap="square" lIns="0" tIns="16224" rIns="0" bIns="0" rtlCol="0">
            <a:noAutofit/>
          </a:bodyPr>
          <a:lstStyle/>
          <a:p>
            <a:pPr marL="12700">
              <a:lnSpc>
                <a:spcPts val="2555"/>
              </a:lnSpc>
            </a:pPr>
            <a:r>
              <a:rPr sz="2400" spc="23" dirty="0">
                <a:latin typeface="Arial"/>
                <a:cs typeface="Arial"/>
              </a:rPr>
              <a:t>the mean</a:t>
            </a:r>
            <a:endParaRPr sz="2400">
              <a:latin typeface="Arial"/>
              <a:cs typeface="Arial"/>
            </a:endParaRPr>
          </a:p>
        </p:txBody>
      </p:sp>
      <p:sp>
        <p:nvSpPr>
          <p:cNvPr id="12" name="object 12"/>
          <p:cNvSpPr txBox="1"/>
          <p:nvPr/>
        </p:nvSpPr>
        <p:spPr>
          <a:xfrm>
            <a:off x="3668014" y="1440846"/>
            <a:ext cx="324713" cy="330200"/>
          </a:xfrm>
          <a:prstGeom prst="rect">
            <a:avLst/>
          </a:prstGeom>
        </p:spPr>
        <p:txBody>
          <a:bodyPr wrap="square" lIns="0" tIns="16224" rIns="0" bIns="0" rtlCol="0">
            <a:noAutofit/>
          </a:bodyPr>
          <a:lstStyle/>
          <a:p>
            <a:pPr marL="12700">
              <a:lnSpc>
                <a:spcPts val="2555"/>
              </a:lnSpc>
            </a:pPr>
            <a:r>
              <a:rPr sz="2400" dirty="0">
                <a:latin typeface="Arial"/>
                <a:cs typeface="Arial"/>
              </a:rPr>
              <a:t>of</a:t>
            </a:r>
            <a:endParaRPr sz="2400">
              <a:latin typeface="Arial"/>
              <a:cs typeface="Arial"/>
            </a:endParaRPr>
          </a:p>
        </p:txBody>
      </p:sp>
      <p:sp>
        <p:nvSpPr>
          <p:cNvPr id="11" name="object 11"/>
          <p:cNvSpPr txBox="1"/>
          <p:nvPr/>
        </p:nvSpPr>
        <p:spPr>
          <a:xfrm>
            <a:off x="4029202" y="1440846"/>
            <a:ext cx="494792" cy="330200"/>
          </a:xfrm>
          <a:prstGeom prst="rect">
            <a:avLst/>
          </a:prstGeom>
        </p:spPr>
        <p:txBody>
          <a:bodyPr wrap="square" lIns="0" tIns="16224" rIns="0" bIns="0" rtlCol="0">
            <a:noAutofit/>
          </a:bodyPr>
          <a:lstStyle/>
          <a:p>
            <a:pPr marL="12700">
              <a:lnSpc>
                <a:spcPts val="2555"/>
              </a:lnSpc>
            </a:pPr>
            <a:r>
              <a:rPr sz="2400" dirty="0">
                <a:latin typeface="Arial"/>
                <a:cs typeface="Arial"/>
              </a:rPr>
              <a:t>the</a:t>
            </a:r>
            <a:endParaRPr sz="2400">
              <a:latin typeface="Arial"/>
              <a:cs typeface="Arial"/>
            </a:endParaRPr>
          </a:p>
        </p:txBody>
      </p:sp>
      <p:sp>
        <p:nvSpPr>
          <p:cNvPr id="10" name="object 10"/>
          <p:cNvSpPr txBox="1"/>
          <p:nvPr/>
        </p:nvSpPr>
        <p:spPr>
          <a:xfrm>
            <a:off x="4561459" y="1440846"/>
            <a:ext cx="1105611" cy="330200"/>
          </a:xfrm>
          <a:prstGeom prst="rect">
            <a:avLst/>
          </a:prstGeom>
        </p:spPr>
        <p:txBody>
          <a:bodyPr wrap="square" lIns="0" tIns="16224" rIns="0" bIns="0" rtlCol="0">
            <a:noAutofit/>
          </a:bodyPr>
          <a:lstStyle/>
          <a:p>
            <a:pPr marL="12700">
              <a:lnSpc>
                <a:spcPts val="2555"/>
              </a:lnSpc>
            </a:pPr>
            <a:r>
              <a:rPr sz="2400" spc="1" dirty="0">
                <a:latin typeface="Arial"/>
                <a:cs typeface="Arial"/>
              </a:rPr>
              <a:t>number</a:t>
            </a:r>
            <a:endParaRPr sz="2400">
              <a:latin typeface="Arial"/>
              <a:cs typeface="Arial"/>
            </a:endParaRPr>
          </a:p>
        </p:txBody>
      </p:sp>
      <p:sp>
        <p:nvSpPr>
          <p:cNvPr id="9" name="object 9"/>
          <p:cNvSpPr txBox="1"/>
          <p:nvPr/>
        </p:nvSpPr>
        <p:spPr>
          <a:xfrm>
            <a:off x="5704459" y="1440846"/>
            <a:ext cx="324713" cy="330200"/>
          </a:xfrm>
          <a:prstGeom prst="rect">
            <a:avLst/>
          </a:prstGeom>
        </p:spPr>
        <p:txBody>
          <a:bodyPr wrap="square" lIns="0" tIns="16224" rIns="0" bIns="0" rtlCol="0">
            <a:noAutofit/>
          </a:bodyPr>
          <a:lstStyle/>
          <a:p>
            <a:pPr marL="12700">
              <a:lnSpc>
                <a:spcPts val="2555"/>
              </a:lnSpc>
            </a:pPr>
            <a:r>
              <a:rPr sz="2400" dirty="0">
                <a:latin typeface="Arial"/>
                <a:cs typeface="Arial"/>
              </a:rPr>
              <a:t>of</a:t>
            </a:r>
            <a:endParaRPr sz="2400">
              <a:latin typeface="Arial"/>
              <a:cs typeface="Arial"/>
            </a:endParaRPr>
          </a:p>
        </p:txBody>
      </p:sp>
      <p:sp>
        <p:nvSpPr>
          <p:cNvPr id="8" name="object 8"/>
          <p:cNvSpPr txBox="1"/>
          <p:nvPr/>
        </p:nvSpPr>
        <p:spPr>
          <a:xfrm>
            <a:off x="6067171" y="1440846"/>
            <a:ext cx="799592" cy="330200"/>
          </a:xfrm>
          <a:prstGeom prst="rect">
            <a:avLst/>
          </a:prstGeom>
        </p:spPr>
        <p:txBody>
          <a:bodyPr wrap="square" lIns="0" tIns="16224" rIns="0" bIns="0" rtlCol="0">
            <a:noAutofit/>
          </a:bodyPr>
          <a:lstStyle/>
          <a:p>
            <a:pPr marL="12700">
              <a:lnSpc>
                <a:spcPts val="2555"/>
              </a:lnSpc>
            </a:pPr>
            <a:r>
              <a:rPr sz="2400" dirty="0">
                <a:latin typeface="Arial"/>
                <a:cs typeface="Arial"/>
              </a:rPr>
              <a:t>spots</a:t>
            </a:r>
            <a:endParaRPr sz="2400">
              <a:latin typeface="Arial"/>
              <a:cs typeface="Arial"/>
            </a:endParaRPr>
          </a:p>
        </p:txBody>
      </p:sp>
      <p:sp>
        <p:nvSpPr>
          <p:cNvPr id="7" name="object 7"/>
          <p:cNvSpPr txBox="1"/>
          <p:nvPr/>
        </p:nvSpPr>
        <p:spPr>
          <a:xfrm>
            <a:off x="6904101" y="1440846"/>
            <a:ext cx="579526" cy="330200"/>
          </a:xfrm>
          <a:prstGeom prst="rect">
            <a:avLst/>
          </a:prstGeom>
        </p:spPr>
        <p:txBody>
          <a:bodyPr wrap="square" lIns="0" tIns="16224" rIns="0" bIns="0" rtlCol="0">
            <a:noAutofit/>
          </a:bodyPr>
          <a:lstStyle/>
          <a:p>
            <a:pPr marL="12700">
              <a:lnSpc>
                <a:spcPts val="2555"/>
              </a:lnSpc>
            </a:pPr>
            <a:r>
              <a:rPr sz="2400" dirty="0">
                <a:latin typeface="Arial"/>
                <a:cs typeface="Arial"/>
              </a:rPr>
              <a:t>that</a:t>
            </a:r>
            <a:endParaRPr sz="2400">
              <a:latin typeface="Arial"/>
              <a:cs typeface="Arial"/>
            </a:endParaRPr>
          </a:p>
        </p:txBody>
      </p:sp>
      <p:sp>
        <p:nvSpPr>
          <p:cNvPr id="6" name="object 6"/>
          <p:cNvSpPr txBox="1"/>
          <p:nvPr/>
        </p:nvSpPr>
        <p:spPr>
          <a:xfrm>
            <a:off x="7519797" y="1440846"/>
            <a:ext cx="1019962" cy="330200"/>
          </a:xfrm>
          <a:prstGeom prst="rect">
            <a:avLst/>
          </a:prstGeom>
        </p:spPr>
        <p:txBody>
          <a:bodyPr wrap="square" lIns="0" tIns="16224" rIns="0" bIns="0" rtlCol="0">
            <a:noAutofit/>
          </a:bodyPr>
          <a:lstStyle/>
          <a:p>
            <a:pPr marL="12700">
              <a:lnSpc>
                <a:spcPts val="2555"/>
              </a:lnSpc>
            </a:pPr>
            <a:r>
              <a:rPr sz="2400" dirty="0">
                <a:latin typeface="Arial"/>
                <a:cs typeface="Arial"/>
              </a:rPr>
              <a:t>appear</a:t>
            </a:r>
            <a:endParaRPr sz="2400">
              <a:latin typeface="Arial"/>
              <a:cs typeface="Arial"/>
            </a:endParaRPr>
          </a:p>
        </p:txBody>
      </p:sp>
      <p:sp>
        <p:nvSpPr>
          <p:cNvPr id="5" name="object 5"/>
          <p:cNvSpPr txBox="1"/>
          <p:nvPr/>
        </p:nvSpPr>
        <p:spPr>
          <a:xfrm>
            <a:off x="2281174" y="1806606"/>
            <a:ext cx="289966" cy="330200"/>
          </a:xfrm>
          <a:prstGeom prst="rect">
            <a:avLst/>
          </a:prstGeom>
        </p:spPr>
        <p:txBody>
          <a:bodyPr wrap="square" lIns="0" tIns="16224" rIns="0" bIns="0" rtlCol="0">
            <a:noAutofit/>
          </a:bodyPr>
          <a:lstStyle/>
          <a:p>
            <a:pPr marL="12700">
              <a:lnSpc>
                <a:spcPts val="2555"/>
              </a:lnSpc>
            </a:pPr>
            <a:r>
              <a:rPr sz="2400" spc="-4" dirty="0">
                <a:latin typeface="Arial"/>
                <a:cs typeface="Arial"/>
              </a:rPr>
              <a:t>is</a:t>
            </a:r>
            <a:endParaRPr sz="2400">
              <a:latin typeface="Arial"/>
              <a:cs typeface="Arial"/>
            </a:endParaRPr>
          </a:p>
        </p:txBody>
      </p:sp>
      <p:sp>
        <p:nvSpPr>
          <p:cNvPr id="4" name="object 4"/>
          <p:cNvSpPr txBox="1"/>
          <p:nvPr/>
        </p:nvSpPr>
        <p:spPr>
          <a:xfrm>
            <a:off x="2585974" y="1806606"/>
            <a:ext cx="1053490" cy="330200"/>
          </a:xfrm>
          <a:prstGeom prst="rect">
            <a:avLst/>
          </a:prstGeom>
        </p:spPr>
        <p:txBody>
          <a:bodyPr wrap="square" lIns="0" tIns="16224" rIns="0" bIns="0" rtlCol="0">
            <a:noAutofit/>
          </a:bodyPr>
          <a:lstStyle/>
          <a:p>
            <a:pPr marL="12700">
              <a:lnSpc>
                <a:spcPts val="2555"/>
              </a:lnSpc>
            </a:pPr>
            <a:r>
              <a:rPr sz="2400" dirty="0">
                <a:latin typeface="Arial"/>
                <a:cs typeface="Arial"/>
              </a:rPr>
              <a:t>tossed.</a:t>
            </a:r>
            <a:endParaRPr sz="2400">
              <a:latin typeface="Arial"/>
              <a:cs typeface="Arial"/>
            </a:endParaRPr>
          </a:p>
        </p:txBody>
      </p:sp>
      <p:sp>
        <p:nvSpPr>
          <p:cNvPr id="3" name="object 3"/>
          <p:cNvSpPr txBox="1"/>
          <p:nvPr/>
        </p:nvSpPr>
        <p:spPr>
          <a:xfrm>
            <a:off x="721868" y="2904140"/>
            <a:ext cx="1375054" cy="330200"/>
          </a:xfrm>
          <a:prstGeom prst="rect">
            <a:avLst/>
          </a:prstGeom>
        </p:spPr>
        <p:txBody>
          <a:bodyPr wrap="square" lIns="0" tIns="16224" rIns="0" bIns="0" rtlCol="0">
            <a:noAutofit/>
          </a:bodyPr>
          <a:lstStyle/>
          <a:p>
            <a:pPr marL="12700">
              <a:lnSpc>
                <a:spcPts val="2555"/>
              </a:lnSpc>
            </a:pPr>
            <a:r>
              <a:rPr sz="2400" b="1" dirty="0">
                <a:latin typeface="Arial"/>
                <a:cs typeface="Arial"/>
              </a:rPr>
              <a:t>Solution</a:t>
            </a:r>
            <a:r>
              <a:rPr sz="2400" dirty="0">
                <a:latin typeface="Arial"/>
                <a:cs typeface="Arial"/>
              </a:rPr>
              <a:t>:</a:t>
            </a:r>
            <a:endParaRPr sz="24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500062" y="3405251"/>
            <a:ext cx="7858125" cy="2166874"/>
          </a:xfrm>
          <a:prstGeom prst="rect">
            <a:avLst/>
          </a:prstGeom>
          <a:blipFill>
            <a:blip r:embed="rId2" cstate="print"/>
            <a:stretch>
              <a:fillRect/>
            </a:stretch>
          </a:blipFill>
        </p:spPr>
        <p:txBody>
          <a:bodyPr wrap="square" lIns="0" tIns="0" rIns="0" bIns="0" rtlCol="0">
            <a:noAutofit/>
          </a:bodyPr>
          <a:lstStyle/>
          <a:p>
            <a:endParaRPr/>
          </a:p>
        </p:txBody>
      </p:sp>
      <p:sp>
        <p:nvSpPr>
          <p:cNvPr id="13" name="object 13"/>
          <p:cNvSpPr txBox="1"/>
          <p:nvPr/>
        </p:nvSpPr>
        <p:spPr>
          <a:xfrm>
            <a:off x="578916" y="1226470"/>
            <a:ext cx="4810734" cy="330200"/>
          </a:xfrm>
          <a:prstGeom prst="rect">
            <a:avLst/>
          </a:prstGeom>
        </p:spPr>
        <p:txBody>
          <a:bodyPr wrap="square" lIns="0" tIns="16224" rIns="0" bIns="0" rtlCol="0">
            <a:noAutofit/>
          </a:bodyPr>
          <a:lstStyle/>
          <a:p>
            <a:pPr marL="12700">
              <a:lnSpc>
                <a:spcPts val="2555"/>
              </a:lnSpc>
            </a:pPr>
            <a:r>
              <a:rPr sz="2400" b="1" spc="32" dirty="0">
                <a:latin typeface="Arial"/>
                <a:cs typeface="Arial"/>
              </a:rPr>
              <a:t>Ex 2. </a:t>
            </a:r>
            <a:r>
              <a:rPr sz="2400" spc="32" dirty="0">
                <a:latin typeface="Arial"/>
                <a:cs typeface="Arial"/>
              </a:rPr>
              <a:t>In families with five children,</a:t>
            </a:r>
            <a:endParaRPr sz="2400">
              <a:latin typeface="Arial"/>
              <a:cs typeface="Arial"/>
            </a:endParaRPr>
          </a:p>
        </p:txBody>
      </p:sp>
      <p:sp>
        <p:nvSpPr>
          <p:cNvPr id="12" name="object 12"/>
          <p:cNvSpPr txBox="1"/>
          <p:nvPr/>
        </p:nvSpPr>
        <p:spPr>
          <a:xfrm>
            <a:off x="5427345" y="1226470"/>
            <a:ext cx="562457" cy="330200"/>
          </a:xfrm>
          <a:prstGeom prst="rect">
            <a:avLst/>
          </a:prstGeom>
        </p:spPr>
        <p:txBody>
          <a:bodyPr wrap="square" lIns="0" tIns="16224" rIns="0" bIns="0" rtlCol="0">
            <a:noAutofit/>
          </a:bodyPr>
          <a:lstStyle/>
          <a:p>
            <a:pPr marL="12700">
              <a:lnSpc>
                <a:spcPts val="2555"/>
              </a:lnSpc>
            </a:pPr>
            <a:r>
              <a:rPr sz="2400" dirty="0">
                <a:latin typeface="Arial"/>
                <a:cs typeface="Arial"/>
              </a:rPr>
              <a:t>find</a:t>
            </a:r>
            <a:endParaRPr sz="2400">
              <a:latin typeface="Arial"/>
              <a:cs typeface="Arial"/>
            </a:endParaRPr>
          </a:p>
        </p:txBody>
      </p:sp>
      <p:sp>
        <p:nvSpPr>
          <p:cNvPr id="11" name="object 11"/>
          <p:cNvSpPr txBox="1"/>
          <p:nvPr/>
        </p:nvSpPr>
        <p:spPr>
          <a:xfrm>
            <a:off x="6028182" y="1226470"/>
            <a:ext cx="494791" cy="330200"/>
          </a:xfrm>
          <a:prstGeom prst="rect">
            <a:avLst/>
          </a:prstGeom>
        </p:spPr>
        <p:txBody>
          <a:bodyPr wrap="square" lIns="0" tIns="16224" rIns="0" bIns="0" rtlCol="0">
            <a:noAutofit/>
          </a:bodyPr>
          <a:lstStyle/>
          <a:p>
            <a:pPr marL="12700">
              <a:lnSpc>
                <a:spcPts val="2555"/>
              </a:lnSpc>
            </a:pPr>
            <a:r>
              <a:rPr sz="2400" dirty="0">
                <a:latin typeface="Arial"/>
                <a:cs typeface="Arial"/>
              </a:rPr>
              <a:t>the</a:t>
            </a:r>
            <a:endParaRPr sz="2400">
              <a:latin typeface="Arial"/>
              <a:cs typeface="Arial"/>
            </a:endParaRPr>
          </a:p>
        </p:txBody>
      </p:sp>
      <p:sp>
        <p:nvSpPr>
          <p:cNvPr id="10" name="object 10"/>
          <p:cNvSpPr txBox="1"/>
          <p:nvPr/>
        </p:nvSpPr>
        <p:spPr>
          <a:xfrm>
            <a:off x="6561582" y="1226470"/>
            <a:ext cx="833424" cy="330200"/>
          </a:xfrm>
          <a:prstGeom prst="rect">
            <a:avLst/>
          </a:prstGeom>
        </p:spPr>
        <p:txBody>
          <a:bodyPr wrap="square" lIns="0" tIns="16224" rIns="0" bIns="0" rtlCol="0">
            <a:noAutofit/>
          </a:bodyPr>
          <a:lstStyle/>
          <a:p>
            <a:pPr marL="12700">
              <a:lnSpc>
                <a:spcPts val="2555"/>
              </a:lnSpc>
            </a:pPr>
            <a:r>
              <a:rPr sz="2400" dirty="0">
                <a:latin typeface="Arial"/>
                <a:cs typeface="Arial"/>
              </a:rPr>
              <a:t>mean</a:t>
            </a:r>
            <a:endParaRPr sz="2400">
              <a:latin typeface="Arial"/>
              <a:cs typeface="Arial"/>
            </a:endParaRPr>
          </a:p>
        </p:txBody>
      </p:sp>
      <p:sp>
        <p:nvSpPr>
          <p:cNvPr id="9" name="object 9"/>
          <p:cNvSpPr txBox="1"/>
          <p:nvPr/>
        </p:nvSpPr>
        <p:spPr>
          <a:xfrm>
            <a:off x="7433309" y="1226470"/>
            <a:ext cx="1105611" cy="330200"/>
          </a:xfrm>
          <a:prstGeom prst="rect">
            <a:avLst/>
          </a:prstGeom>
        </p:spPr>
        <p:txBody>
          <a:bodyPr wrap="square" lIns="0" tIns="16224" rIns="0" bIns="0" rtlCol="0">
            <a:noAutofit/>
          </a:bodyPr>
          <a:lstStyle/>
          <a:p>
            <a:pPr marL="12700">
              <a:lnSpc>
                <a:spcPts val="2555"/>
              </a:lnSpc>
            </a:pPr>
            <a:r>
              <a:rPr sz="2400" spc="1" dirty="0">
                <a:latin typeface="Arial"/>
                <a:cs typeface="Arial"/>
              </a:rPr>
              <a:t>number</a:t>
            </a:r>
            <a:endParaRPr sz="2400">
              <a:latin typeface="Arial"/>
              <a:cs typeface="Arial"/>
            </a:endParaRPr>
          </a:p>
        </p:txBody>
      </p:sp>
      <p:sp>
        <p:nvSpPr>
          <p:cNvPr id="8" name="object 8"/>
          <p:cNvSpPr txBox="1"/>
          <p:nvPr/>
        </p:nvSpPr>
        <p:spPr>
          <a:xfrm>
            <a:off x="578916" y="1592230"/>
            <a:ext cx="1473199" cy="330200"/>
          </a:xfrm>
          <a:prstGeom prst="rect">
            <a:avLst/>
          </a:prstGeom>
        </p:spPr>
        <p:txBody>
          <a:bodyPr wrap="square" lIns="0" tIns="16224" rIns="0" bIns="0" rtlCol="0">
            <a:noAutofit/>
          </a:bodyPr>
          <a:lstStyle/>
          <a:p>
            <a:pPr marL="12700">
              <a:lnSpc>
                <a:spcPts val="2555"/>
              </a:lnSpc>
            </a:pPr>
            <a:r>
              <a:rPr sz="2400" spc="-1" dirty="0">
                <a:latin typeface="Arial"/>
                <a:cs typeface="Arial"/>
              </a:rPr>
              <a:t>of children</a:t>
            </a:r>
            <a:endParaRPr sz="2400">
              <a:latin typeface="Arial"/>
              <a:cs typeface="Arial"/>
            </a:endParaRPr>
          </a:p>
        </p:txBody>
      </p:sp>
      <p:sp>
        <p:nvSpPr>
          <p:cNvPr id="7" name="object 7"/>
          <p:cNvSpPr txBox="1"/>
          <p:nvPr/>
        </p:nvSpPr>
        <p:spPr>
          <a:xfrm>
            <a:off x="2069719" y="1592230"/>
            <a:ext cx="629208" cy="330200"/>
          </a:xfrm>
          <a:prstGeom prst="rect">
            <a:avLst/>
          </a:prstGeom>
        </p:spPr>
        <p:txBody>
          <a:bodyPr wrap="square" lIns="0" tIns="16224" rIns="0" bIns="0" rtlCol="0">
            <a:noAutofit/>
          </a:bodyPr>
          <a:lstStyle/>
          <a:p>
            <a:pPr marL="12700">
              <a:lnSpc>
                <a:spcPts val="2555"/>
              </a:lnSpc>
            </a:pPr>
            <a:r>
              <a:rPr sz="2400" spc="-1" dirty="0">
                <a:latin typeface="Arial"/>
                <a:cs typeface="Arial"/>
              </a:rPr>
              <a:t>who</a:t>
            </a:r>
            <a:endParaRPr sz="2400">
              <a:latin typeface="Arial"/>
              <a:cs typeface="Arial"/>
            </a:endParaRPr>
          </a:p>
        </p:txBody>
      </p:sp>
      <p:sp>
        <p:nvSpPr>
          <p:cNvPr id="6" name="object 6"/>
          <p:cNvSpPr txBox="1"/>
          <p:nvPr/>
        </p:nvSpPr>
        <p:spPr>
          <a:xfrm>
            <a:off x="2714371" y="1592230"/>
            <a:ext cx="491744" cy="330200"/>
          </a:xfrm>
          <a:prstGeom prst="rect">
            <a:avLst/>
          </a:prstGeom>
        </p:spPr>
        <p:txBody>
          <a:bodyPr wrap="square" lIns="0" tIns="16224" rIns="0" bIns="0" rtlCol="0">
            <a:noAutofit/>
          </a:bodyPr>
          <a:lstStyle/>
          <a:p>
            <a:pPr marL="12700">
              <a:lnSpc>
                <a:spcPts val="2555"/>
              </a:lnSpc>
            </a:pPr>
            <a:r>
              <a:rPr sz="2400" spc="-4" dirty="0">
                <a:latin typeface="Arial"/>
                <a:cs typeface="Arial"/>
              </a:rPr>
              <a:t>will</a:t>
            </a:r>
            <a:endParaRPr sz="2400">
              <a:latin typeface="Arial"/>
              <a:cs typeface="Arial"/>
            </a:endParaRPr>
          </a:p>
        </p:txBody>
      </p:sp>
      <p:sp>
        <p:nvSpPr>
          <p:cNvPr id="5" name="object 5"/>
          <p:cNvSpPr txBox="1"/>
          <p:nvPr/>
        </p:nvSpPr>
        <p:spPr>
          <a:xfrm>
            <a:off x="3223387" y="1592230"/>
            <a:ext cx="409448" cy="330200"/>
          </a:xfrm>
          <a:prstGeom prst="rect">
            <a:avLst/>
          </a:prstGeom>
        </p:spPr>
        <p:txBody>
          <a:bodyPr wrap="square" lIns="0" tIns="16224" rIns="0" bIns="0" rtlCol="0">
            <a:noAutofit/>
          </a:bodyPr>
          <a:lstStyle/>
          <a:p>
            <a:pPr marL="12700">
              <a:lnSpc>
                <a:spcPts val="2555"/>
              </a:lnSpc>
            </a:pPr>
            <a:r>
              <a:rPr sz="2400" dirty="0">
                <a:latin typeface="Arial"/>
                <a:cs typeface="Arial"/>
              </a:rPr>
              <a:t>be</a:t>
            </a:r>
            <a:endParaRPr sz="2400">
              <a:latin typeface="Arial"/>
              <a:cs typeface="Arial"/>
            </a:endParaRPr>
          </a:p>
        </p:txBody>
      </p:sp>
      <p:sp>
        <p:nvSpPr>
          <p:cNvPr id="4" name="object 4"/>
          <p:cNvSpPr txBox="1"/>
          <p:nvPr/>
        </p:nvSpPr>
        <p:spPr>
          <a:xfrm>
            <a:off x="3648583" y="1592230"/>
            <a:ext cx="713892" cy="330200"/>
          </a:xfrm>
          <a:prstGeom prst="rect">
            <a:avLst/>
          </a:prstGeom>
        </p:spPr>
        <p:txBody>
          <a:bodyPr wrap="square" lIns="0" tIns="16224" rIns="0" bIns="0" rtlCol="0">
            <a:noAutofit/>
          </a:bodyPr>
          <a:lstStyle/>
          <a:p>
            <a:pPr marL="12700">
              <a:lnSpc>
                <a:spcPts val="2555"/>
              </a:lnSpc>
            </a:pPr>
            <a:r>
              <a:rPr sz="2400" spc="0" dirty="0">
                <a:latin typeface="Arial"/>
                <a:cs typeface="Arial"/>
              </a:rPr>
              <a:t>girls.</a:t>
            </a:r>
            <a:endParaRPr sz="2400">
              <a:latin typeface="Arial"/>
              <a:cs typeface="Arial"/>
            </a:endParaRPr>
          </a:p>
        </p:txBody>
      </p:sp>
      <p:sp>
        <p:nvSpPr>
          <p:cNvPr id="3" name="object 3"/>
          <p:cNvSpPr txBox="1"/>
          <p:nvPr/>
        </p:nvSpPr>
        <p:spPr>
          <a:xfrm>
            <a:off x="578916" y="2689891"/>
            <a:ext cx="1392148" cy="330200"/>
          </a:xfrm>
          <a:prstGeom prst="rect">
            <a:avLst/>
          </a:prstGeom>
        </p:spPr>
        <p:txBody>
          <a:bodyPr wrap="square" lIns="0" tIns="16224" rIns="0" bIns="0" rtlCol="0">
            <a:noAutofit/>
          </a:bodyPr>
          <a:lstStyle/>
          <a:p>
            <a:pPr marL="12700">
              <a:lnSpc>
                <a:spcPts val="2555"/>
              </a:lnSpc>
            </a:pPr>
            <a:r>
              <a:rPr sz="2400" b="1" spc="0" dirty="0">
                <a:latin typeface="Arial"/>
                <a:cs typeface="Arial"/>
              </a:rPr>
              <a:t>Solution:</a:t>
            </a:r>
            <a:endParaRPr sz="24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500062" y="2214499"/>
            <a:ext cx="8286750" cy="3000375"/>
          </a:xfrm>
          <a:prstGeom prst="rect">
            <a:avLst/>
          </a:prstGeom>
          <a:blipFill>
            <a:blip r:embed="rId2" cstate="print"/>
            <a:stretch>
              <a:fillRect/>
            </a:stretch>
          </a:blipFill>
        </p:spPr>
        <p:txBody>
          <a:bodyPr wrap="square" lIns="0" tIns="0" rIns="0" bIns="0" rtlCol="0">
            <a:noAutofit/>
          </a:bodyPr>
          <a:lstStyle/>
          <a:p>
            <a:endParaRPr/>
          </a:p>
        </p:txBody>
      </p:sp>
      <p:sp>
        <p:nvSpPr>
          <p:cNvPr id="6" name="object 6"/>
          <p:cNvSpPr txBox="1"/>
          <p:nvPr/>
        </p:nvSpPr>
        <p:spPr>
          <a:xfrm>
            <a:off x="1589659" y="1113677"/>
            <a:ext cx="5611915" cy="406400"/>
          </a:xfrm>
          <a:prstGeom prst="rect">
            <a:avLst/>
          </a:prstGeom>
        </p:spPr>
        <p:txBody>
          <a:bodyPr wrap="square" lIns="0" tIns="20066" rIns="0" bIns="0" rtlCol="0">
            <a:noAutofit/>
          </a:bodyPr>
          <a:lstStyle/>
          <a:p>
            <a:pPr marL="12700">
              <a:lnSpc>
                <a:spcPts val="3160"/>
              </a:lnSpc>
            </a:pPr>
            <a:r>
              <a:rPr sz="3000" b="1" spc="-8" dirty="0">
                <a:latin typeface="Calisto MT"/>
                <a:cs typeface="Calisto MT"/>
              </a:rPr>
              <a:t>Variance and Standard Deviation</a:t>
            </a:r>
            <a:endParaRPr sz="3000">
              <a:latin typeface="Calisto MT"/>
              <a:cs typeface="Calisto MT"/>
            </a:endParaRPr>
          </a:p>
        </p:txBody>
      </p:sp>
      <p:sp>
        <p:nvSpPr>
          <p:cNvPr id="5" name="object 5"/>
          <p:cNvSpPr txBox="1"/>
          <p:nvPr/>
        </p:nvSpPr>
        <p:spPr>
          <a:xfrm>
            <a:off x="7220076" y="1113677"/>
            <a:ext cx="423924" cy="406400"/>
          </a:xfrm>
          <a:prstGeom prst="rect">
            <a:avLst/>
          </a:prstGeom>
        </p:spPr>
        <p:txBody>
          <a:bodyPr wrap="square" lIns="0" tIns="20066" rIns="0" bIns="0" rtlCol="0">
            <a:noAutofit/>
          </a:bodyPr>
          <a:lstStyle/>
          <a:p>
            <a:pPr marL="12700">
              <a:lnSpc>
                <a:spcPts val="3160"/>
              </a:lnSpc>
            </a:pPr>
            <a:r>
              <a:rPr sz="3000" b="1" dirty="0">
                <a:latin typeface="Calisto MT"/>
                <a:cs typeface="Calisto MT"/>
              </a:rPr>
              <a:t>of</a:t>
            </a:r>
            <a:endParaRPr sz="3000">
              <a:latin typeface="Calisto MT"/>
              <a:cs typeface="Calisto MT"/>
            </a:endParaRPr>
          </a:p>
        </p:txBody>
      </p:sp>
      <p:sp>
        <p:nvSpPr>
          <p:cNvPr id="4" name="object 4"/>
          <p:cNvSpPr txBox="1"/>
          <p:nvPr/>
        </p:nvSpPr>
        <p:spPr>
          <a:xfrm>
            <a:off x="2582037" y="1502297"/>
            <a:ext cx="1934300" cy="406400"/>
          </a:xfrm>
          <a:prstGeom prst="rect">
            <a:avLst/>
          </a:prstGeom>
        </p:spPr>
        <p:txBody>
          <a:bodyPr wrap="square" lIns="0" tIns="20066" rIns="0" bIns="0" rtlCol="0">
            <a:noAutofit/>
          </a:bodyPr>
          <a:lstStyle/>
          <a:p>
            <a:pPr marL="12700">
              <a:lnSpc>
                <a:spcPts val="3160"/>
              </a:lnSpc>
            </a:pPr>
            <a:r>
              <a:rPr sz="3000" b="1" spc="-4" dirty="0">
                <a:latin typeface="Calisto MT"/>
                <a:cs typeface="Calisto MT"/>
              </a:rPr>
              <a:t>Probability</a:t>
            </a:r>
            <a:endParaRPr sz="3000">
              <a:latin typeface="Calisto MT"/>
              <a:cs typeface="Calisto MT"/>
            </a:endParaRPr>
          </a:p>
        </p:txBody>
      </p:sp>
      <p:sp>
        <p:nvSpPr>
          <p:cNvPr id="3" name="object 3"/>
          <p:cNvSpPr txBox="1"/>
          <p:nvPr/>
        </p:nvSpPr>
        <p:spPr>
          <a:xfrm>
            <a:off x="4532376" y="1502297"/>
            <a:ext cx="2143672" cy="406400"/>
          </a:xfrm>
          <a:prstGeom prst="rect">
            <a:avLst/>
          </a:prstGeom>
        </p:spPr>
        <p:txBody>
          <a:bodyPr wrap="square" lIns="0" tIns="20066" rIns="0" bIns="0" rtlCol="0">
            <a:noAutofit/>
          </a:bodyPr>
          <a:lstStyle/>
          <a:p>
            <a:pPr marL="12700">
              <a:lnSpc>
                <a:spcPts val="3160"/>
              </a:lnSpc>
            </a:pPr>
            <a:r>
              <a:rPr sz="3000" b="1" spc="-4" dirty="0">
                <a:latin typeface="Calisto MT"/>
                <a:cs typeface="Calisto MT"/>
              </a:rPr>
              <a:t>Distribution</a:t>
            </a:r>
            <a:endParaRPr sz="3000">
              <a:latin typeface="Calisto MT"/>
              <a:cs typeface="Calisto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642937" y="3457575"/>
            <a:ext cx="8072374" cy="1400175"/>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txBox="1"/>
          <p:nvPr/>
        </p:nvSpPr>
        <p:spPr>
          <a:xfrm>
            <a:off x="793191" y="1440846"/>
            <a:ext cx="5893663" cy="330200"/>
          </a:xfrm>
          <a:prstGeom prst="rect">
            <a:avLst/>
          </a:prstGeom>
        </p:spPr>
        <p:txBody>
          <a:bodyPr wrap="square" lIns="0" tIns="16224" rIns="0" bIns="0" rtlCol="0">
            <a:noAutofit/>
          </a:bodyPr>
          <a:lstStyle/>
          <a:p>
            <a:pPr marL="12700">
              <a:lnSpc>
                <a:spcPts val="2555"/>
              </a:lnSpc>
            </a:pPr>
            <a:r>
              <a:rPr sz="2400" b="1" spc="55" dirty="0">
                <a:latin typeface="Arial"/>
                <a:cs typeface="Arial"/>
              </a:rPr>
              <a:t>Ex</a:t>
            </a:r>
            <a:r>
              <a:rPr sz="2400" spc="55" dirty="0">
                <a:latin typeface="Arial"/>
                <a:cs typeface="Arial"/>
              </a:rPr>
              <a:t>.3 Compute the variance and standard</a:t>
            </a:r>
            <a:endParaRPr sz="2400">
              <a:latin typeface="Arial"/>
              <a:cs typeface="Arial"/>
            </a:endParaRPr>
          </a:p>
        </p:txBody>
      </p:sp>
      <p:sp>
        <p:nvSpPr>
          <p:cNvPr id="11" name="object 11"/>
          <p:cNvSpPr txBox="1"/>
          <p:nvPr/>
        </p:nvSpPr>
        <p:spPr>
          <a:xfrm>
            <a:off x="6754495" y="1440846"/>
            <a:ext cx="1291844" cy="330200"/>
          </a:xfrm>
          <a:prstGeom prst="rect">
            <a:avLst/>
          </a:prstGeom>
        </p:spPr>
        <p:txBody>
          <a:bodyPr wrap="square" lIns="0" tIns="16224" rIns="0" bIns="0" rtlCol="0">
            <a:noAutofit/>
          </a:bodyPr>
          <a:lstStyle/>
          <a:p>
            <a:pPr marL="12700">
              <a:lnSpc>
                <a:spcPts val="2555"/>
              </a:lnSpc>
            </a:pPr>
            <a:r>
              <a:rPr sz="2400" spc="0" dirty="0">
                <a:latin typeface="Arial"/>
                <a:cs typeface="Arial"/>
              </a:rPr>
              <a:t>deviation</a:t>
            </a:r>
            <a:endParaRPr sz="2400">
              <a:latin typeface="Arial"/>
              <a:cs typeface="Arial"/>
            </a:endParaRPr>
          </a:p>
        </p:txBody>
      </p:sp>
      <p:sp>
        <p:nvSpPr>
          <p:cNvPr id="10" name="object 10"/>
          <p:cNvSpPr txBox="1"/>
          <p:nvPr/>
        </p:nvSpPr>
        <p:spPr>
          <a:xfrm>
            <a:off x="8112633" y="1440846"/>
            <a:ext cx="426821" cy="330200"/>
          </a:xfrm>
          <a:prstGeom prst="rect">
            <a:avLst/>
          </a:prstGeom>
        </p:spPr>
        <p:txBody>
          <a:bodyPr wrap="square" lIns="0" tIns="16224" rIns="0" bIns="0" rtlCol="0">
            <a:noAutofit/>
          </a:bodyPr>
          <a:lstStyle/>
          <a:p>
            <a:pPr marL="12700">
              <a:lnSpc>
                <a:spcPts val="2555"/>
              </a:lnSpc>
            </a:pPr>
            <a:r>
              <a:rPr sz="2400" dirty="0">
                <a:latin typeface="Arial"/>
                <a:cs typeface="Arial"/>
              </a:rPr>
              <a:t>for</a:t>
            </a:r>
            <a:endParaRPr sz="2400">
              <a:latin typeface="Arial"/>
              <a:cs typeface="Arial"/>
            </a:endParaRPr>
          </a:p>
        </p:txBody>
      </p:sp>
      <p:sp>
        <p:nvSpPr>
          <p:cNvPr id="9" name="object 9"/>
          <p:cNvSpPr txBox="1"/>
          <p:nvPr/>
        </p:nvSpPr>
        <p:spPr>
          <a:xfrm>
            <a:off x="793191" y="1806606"/>
            <a:ext cx="1965197" cy="330200"/>
          </a:xfrm>
          <a:prstGeom prst="rect">
            <a:avLst/>
          </a:prstGeom>
        </p:spPr>
        <p:txBody>
          <a:bodyPr wrap="square" lIns="0" tIns="16224" rIns="0" bIns="0" rtlCol="0">
            <a:noAutofit/>
          </a:bodyPr>
          <a:lstStyle/>
          <a:p>
            <a:pPr marL="12700">
              <a:lnSpc>
                <a:spcPts val="2555"/>
              </a:lnSpc>
            </a:pPr>
            <a:r>
              <a:rPr sz="2400" spc="-1" dirty="0">
                <a:latin typeface="Arial"/>
                <a:cs typeface="Arial"/>
              </a:rPr>
              <a:t>the probability</a:t>
            </a:r>
            <a:endParaRPr sz="2400">
              <a:latin typeface="Arial"/>
              <a:cs typeface="Arial"/>
            </a:endParaRPr>
          </a:p>
        </p:txBody>
      </p:sp>
      <p:sp>
        <p:nvSpPr>
          <p:cNvPr id="8" name="object 8"/>
          <p:cNvSpPr txBox="1"/>
          <p:nvPr/>
        </p:nvSpPr>
        <p:spPr>
          <a:xfrm>
            <a:off x="2776220" y="1806606"/>
            <a:ext cx="1543608" cy="330200"/>
          </a:xfrm>
          <a:prstGeom prst="rect">
            <a:avLst/>
          </a:prstGeom>
        </p:spPr>
        <p:txBody>
          <a:bodyPr wrap="square" lIns="0" tIns="16224" rIns="0" bIns="0" rtlCol="0">
            <a:noAutofit/>
          </a:bodyPr>
          <a:lstStyle/>
          <a:p>
            <a:pPr marL="12700">
              <a:lnSpc>
                <a:spcPts val="2555"/>
              </a:lnSpc>
            </a:pPr>
            <a:r>
              <a:rPr sz="2400" spc="0" dirty="0">
                <a:latin typeface="Arial"/>
                <a:cs typeface="Arial"/>
              </a:rPr>
              <a:t>distribution</a:t>
            </a:r>
            <a:endParaRPr sz="2400">
              <a:latin typeface="Arial"/>
              <a:cs typeface="Arial"/>
            </a:endParaRPr>
          </a:p>
        </p:txBody>
      </p:sp>
      <p:sp>
        <p:nvSpPr>
          <p:cNvPr id="7" name="object 7"/>
          <p:cNvSpPr txBox="1"/>
          <p:nvPr/>
        </p:nvSpPr>
        <p:spPr>
          <a:xfrm>
            <a:off x="4337050" y="1806606"/>
            <a:ext cx="307035" cy="330200"/>
          </a:xfrm>
          <a:prstGeom prst="rect">
            <a:avLst/>
          </a:prstGeom>
        </p:spPr>
        <p:txBody>
          <a:bodyPr wrap="square" lIns="0" tIns="16224" rIns="0" bIns="0" rtlCol="0">
            <a:noAutofit/>
          </a:bodyPr>
          <a:lstStyle/>
          <a:p>
            <a:pPr marL="12700">
              <a:lnSpc>
                <a:spcPts val="2555"/>
              </a:lnSpc>
            </a:pPr>
            <a:r>
              <a:rPr sz="2400" spc="-4" dirty="0">
                <a:latin typeface="Arial"/>
                <a:cs typeface="Arial"/>
              </a:rPr>
              <a:t>in</a:t>
            </a:r>
            <a:endParaRPr sz="2400">
              <a:latin typeface="Arial"/>
              <a:cs typeface="Arial"/>
            </a:endParaRPr>
          </a:p>
        </p:txBody>
      </p:sp>
      <p:sp>
        <p:nvSpPr>
          <p:cNvPr id="6" name="object 6"/>
          <p:cNvSpPr txBox="1"/>
          <p:nvPr/>
        </p:nvSpPr>
        <p:spPr>
          <a:xfrm>
            <a:off x="4660138" y="1806606"/>
            <a:ext cx="1254658" cy="330200"/>
          </a:xfrm>
          <a:prstGeom prst="rect">
            <a:avLst/>
          </a:prstGeom>
        </p:spPr>
        <p:txBody>
          <a:bodyPr wrap="square" lIns="0" tIns="16224" rIns="0" bIns="0" rtlCol="0">
            <a:noAutofit/>
          </a:bodyPr>
          <a:lstStyle/>
          <a:p>
            <a:pPr marL="12700">
              <a:lnSpc>
                <a:spcPts val="2555"/>
              </a:lnSpc>
            </a:pPr>
            <a:r>
              <a:rPr sz="2400" spc="-2" dirty="0">
                <a:latin typeface="Arial"/>
                <a:cs typeface="Arial"/>
              </a:rPr>
              <a:t>Example</a:t>
            </a:r>
            <a:endParaRPr sz="2400">
              <a:latin typeface="Arial"/>
              <a:cs typeface="Arial"/>
            </a:endParaRPr>
          </a:p>
        </p:txBody>
      </p:sp>
      <p:sp>
        <p:nvSpPr>
          <p:cNvPr id="5" name="object 5"/>
          <p:cNvSpPr txBox="1"/>
          <p:nvPr/>
        </p:nvSpPr>
        <p:spPr>
          <a:xfrm>
            <a:off x="5931535" y="1806606"/>
            <a:ext cx="325018" cy="330200"/>
          </a:xfrm>
          <a:prstGeom prst="rect">
            <a:avLst/>
          </a:prstGeom>
        </p:spPr>
        <p:txBody>
          <a:bodyPr wrap="square" lIns="0" tIns="16224" rIns="0" bIns="0" rtlCol="0">
            <a:noAutofit/>
          </a:bodyPr>
          <a:lstStyle/>
          <a:p>
            <a:pPr marL="12700">
              <a:lnSpc>
                <a:spcPts val="2555"/>
              </a:lnSpc>
            </a:pPr>
            <a:r>
              <a:rPr sz="2400" dirty="0">
                <a:latin typeface="Arial"/>
                <a:cs typeface="Arial"/>
              </a:rPr>
              <a:t>1.</a:t>
            </a:r>
            <a:endParaRPr sz="2400">
              <a:latin typeface="Arial"/>
              <a:cs typeface="Arial"/>
            </a:endParaRPr>
          </a:p>
        </p:txBody>
      </p:sp>
      <p:sp>
        <p:nvSpPr>
          <p:cNvPr id="4" name="object 4"/>
          <p:cNvSpPr txBox="1"/>
          <p:nvPr/>
        </p:nvSpPr>
        <p:spPr>
          <a:xfrm>
            <a:off x="793191" y="2538380"/>
            <a:ext cx="1290320" cy="330200"/>
          </a:xfrm>
          <a:prstGeom prst="rect">
            <a:avLst/>
          </a:prstGeom>
        </p:spPr>
        <p:txBody>
          <a:bodyPr wrap="square" lIns="0" tIns="16224" rIns="0" bIns="0" rtlCol="0">
            <a:noAutofit/>
          </a:bodyPr>
          <a:lstStyle/>
          <a:p>
            <a:pPr marL="12700">
              <a:lnSpc>
                <a:spcPts val="2555"/>
              </a:lnSpc>
            </a:pPr>
            <a:r>
              <a:rPr sz="2400" b="1" dirty="0">
                <a:latin typeface="Arial"/>
                <a:cs typeface="Arial"/>
              </a:rPr>
              <a:t>Solution</a:t>
            </a:r>
            <a:endParaRPr sz="2400">
              <a:latin typeface="Arial"/>
              <a:cs typeface="Arial"/>
            </a:endParaRPr>
          </a:p>
        </p:txBody>
      </p:sp>
      <p:sp>
        <p:nvSpPr>
          <p:cNvPr id="3" name="object 3"/>
          <p:cNvSpPr txBox="1"/>
          <p:nvPr/>
        </p:nvSpPr>
        <p:spPr>
          <a:xfrm>
            <a:off x="2091944" y="2538380"/>
            <a:ext cx="155854" cy="330200"/>
          </a:xfrm>
          <a:prstGeom prst="rect">
            <a:avLst/>
          </a:prstGeom>
        </p:spPr>
        <p:txBody>
          <a:bodyPr wrap="square" lIns="0" tIns="16224" rIns="0" bIns="0" rtlCol="0">
            <a:noAutofit/>
          </a:bodyPr>
          <a:lstStyle/>
          <a:p>
            <a:pPr marL="12700">
              <a:lnSpc>
                <a:spcPts val="2555"/>
              </a:lnSpc>
            </a:pPr>
            <a:r>
              <a:rPr sz="2400" dirty="0">
                <a:latin typeface="Arial"/>
                <a:cs typeface="Arial"/>
              </a:rPr>
              <a:t>:</a:t>
            </a:r>
            <a:endParaRPr sz="24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2">
            <a:extLst>
              <a:ext uri="{FF2B5EF4-FFF2-40B4-BE49-F238E27FC236}">
                <a16:creationId xmlns:a16="http://schemas.microsoft.com/office/drawing/2014/main" id="{31F682E6-2DA6-4182-9641-1392FD8AA299}"/>
              </a:ext>
            </a:extLst>
          </p:cNvPr>
          <p:cNvSpPr>
            <a:spLocks noGrp="1"/>
          </p:cNvSpPr>
          <p:nvPr>
            <p:ph type="ftr" sz="quarter" idx="11"/>
          </p:nvPr>
        </p:nvSpPr>
        <p:spPr/>
        <p:txBody>
          <a:bodyPr/>
          <a:lstStyle/>
          <a:p>
            <a:r>
              <a:rPr lang="ar-SA" altLang="en-US"/>
              <a:t>Lecture 15</a:t>
            </a:r>
            <a:endParaRPr lang="en-US" altLang="en-US"/>
          </a:p>
        </p:txBody>
      </p:sp>
      <p:sp>
        <p:nvSpPr>
          <p:cNvPr id="11" name="Slide Number Placeholder 3">
            <a:extLst>
              <a:ext uri="{FF2B5EF4-FFF2-40B4-BE49-F238E27FC236}">
                <a16:creationId xmlns:a16="http://schemas.microsoft.com/office/drawing/2014/main" id="{395139AD-C921-486D-B020-D42AEE43244E}"/>
              </a:ext>
            </a:extLst>
          </p:cNvPr>
          <p:cNvSpPr>
            <a:spLocks noGrp="1"/>
          </p:cNvSpPr>
          <p:nvPr>
            <p:ph type="sldNum" sz="quarter" idx="12"/>
          </p:nvPr>
        </p:nvSpPr>
        <p:spPr/>
        <p:txBody>
          <a:bodyPr/>
          <a:lstStyle/>
          <a:p>
            <a:fld id="{CED6C64A-75CD-4FB3-8A78-988E87D7FA5E}" type="slidenum">
              <a:rPr lang="ar-SA" altLang="en-US"/>
              <a:pPr/>
              <a:t>8</a:t>
            </a:fld>
            <a:endParaRPr lang="en-US" altLang="en-US"/>
          </a:p>
        </p:txBody>
      </p:sp>
      <p:sp>
        <p:nvSpPr>
          <p:cNvPr id="32771" name="Rectangle 3">
            <a:extLst>
              <a:ext uri="{FF2B5EF4-FFF2-40B4-BE49-F238E27FC236}">
                <a16:creationId xmlns:a16="http://schemas.microsoft.com/office/drawing/2014/main" id="{E2FF1977-D9E5-4293-969A-0E0157BF207B}"/>
              </a:ext>
            </a:extLst>
          </p:cNvPr>
          <p:cNvSpPr>
            <a:spLocks noChangeArrowheads="1"/>
          </p:cNvSpPr>
          <p:nvPr/>
        </p:nvSpPr>
        <p:spPr bwMode="auto">
          <a:xfrm>
            <a:off x="514350" y="549275"/>
            <a:ext cx="8172450" cy="1462088"/>
          </a:xfrm>
          <a:prstGeom prst="rect">
            <a:avLst/>
          </a:prstGeom>
          <a:noFill/>
          <a:ln w="12700">
            <a:noFill/>
            <a:miter lim="800000"/>
            <a:headEnd/>
            <a:tailEnd/>
          </a:ln>
          <a:effectLst/>
        </p:spPr>
        <p:txBody>
          <a:bodyPr lIns="90488" tIns="44450" rIns="90488" bIns="4445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0">
              <a:lnSpc>
                <a:spcPct val="85000"/>
              </a:lnSpc>
            </a:pPr>
            <a:r>
              <a:rPr lang="en-US" altLang="en-US" sz="3000" b="1">
                <a:latin typeface="Calisto MT" panose="02040603050505030304" pitchFamily="18" charset="0"/>
                <a:ea typeface="Arial Unicode MS" panose="020B0604020202020204" pitchFamily="34" charset="-128"/>
                <a:cs typeface="Arial Unicode MS" panose="020B0604020202020204" pitchFamily="34" charset="-128"/>
              </a:rPr>
              <a:t>Mean, Variance and Standard Deviation of a </a:t>
            </a:r>
          </a:p>
          <a:p>
            <a:pPr algn="ctr" rtl="0">
              <a:lnSpc>
                <a:spcPct val="85000"/>
              </a:lnSpc>
            </a:pPr>
            <a:r>
              <a:rPr lang="en-US" altLang="en-US" sz="3000" b="1">
                <a:latin typeface="Calisto MT" panose="02040603050505030304" pitchFamily="18" charset="0"/>
                <a:ea typeface="Arial Unicode MS" panose="020B0604020202020204" pitchFamily="34" charset="-128"/>
                <a:cs typeface="Arial Unicode MS" panose="020B0604020202020204" pitchFamily="34" charset="-128"/>
              </a:rPr>
              <a:t>Probability Distribution</a:t>
            </a:r>
          </a:p>
        </p:txBody>
      </p:sp>
      <p:sp>
        <p:nvSpPr>
          <p:cNvPr id="706563" name="Rectangle 2">
            <a:extLst>
              <a:ext uri="{FF2B5EF4-FFF2-40B4-BE49-F238E27FC236}">
                <a16:creationId xmlns:a16="http://schemas.microsoft.com/office/drawing/2014/main" id="{EDD9901E-46A7-4CE6-B438-6781F3184325}"/>
              </a:ext>
            </a:extLst>
          </p:cNvPr>
          <p:cNvSpPr>
            <a:spLocks noChangeArrowheads="1"/>
          </p:cNvSpPr>
          <p:nvPr>
            <p:ph type="body" idx="4294967295"/>
          </p:nvPr>
        </p:nvSpPr>
        <p:spPr>
          <a:xfrm>
            <a:off x="609600" y="1981200"/>
            <a:ext cx="8208963" cy="4114800"/>
          </a:xfrm>
          <a:noFill/>
        </p:spPr>
        <p:txBody>
          <a:bodyPr lIns="90488" tIns="44450" rIns="90488" bIns="44450"/>
          <a:lstStyle/>
          <a:p>
            <a:pPr algn="l" rtl="0">
              <a:buFont typeface="Wingdings" panose="05000000000000000000" pitchFamily="2" charset="2"/>
              <a:buNone/>
            </a:pPr>
            <a:r>
              <a:rPr lang="en-US" altLang="en-US" sz="2600" b="1"/>
              <a:t>		    			    Mean	</a:t>
            </a:r>
          </a:p>
          <a:p>
            <a:pPr algn="l" rtl="0">
              <a:buFont typeface="Wingdings" panose="05000000000000000000" pitchFamily="2" charset="2"/>
              <a:buNone/>
            </a:pPr>
            <a:endParaRPr lang="en-US" altLang="en-US" sz="2600" b="1"/>
          </a:p>
          <a:p>
            <a:pPr algn="l" rtl="0">
              <a:buFont typeface="Wingdings" panose="05000000000000000000" pitchFamily="2" charset="2"/>
              <a:buNone/>
            </a:pPr>
            <a:r>
              <a:rPr lang="en-US" altLang="en-US" b="1"/>
              <a:t>					   </a:t>
            </a:r>
            <a:r>
              <a:rPr lang="en-US" altLang="en-US" sz="2600" b="1"/>
              <a:t>Variance</a:t>
            </a:r>
          </a:p>
          <a:p>
            <a:pPr algn="l" rtl="0">
              <a:buFont typeface="Wingdings" panose="05000000000000000000" pitchFamily="2" charset="2"/>
              <a:buNone/>
            </a:pPr>
            <a:endParaRPr lang="en-US" altLang="en-US" sz="2600" b="1"/>
          </a:p>
          <a:p>
            <a:pPr algn="l" rtl="0">
              <a:buFont typeface="Wingdings" panose="05000000000000000000" pitchFamily="2" charset="2"/>
              <a:buNone/>
            </a:pPr>
            <a:r>
              <a:rPr lang="en-US" altLang="en-US" sz="1900" b="1"/>
              <a:t>					     </a:t>
            </a:r>
            <a:r>
              <a:rPr lang="en-US" altLang="en-US" sz="2600" b="1"/>
              <a:t>Variance (shortcut)</a:t>
            </a:r>
          </a:p>
          <a:p>
            <a:pPr algn="l" rtl="0">
              <a:buFont typeface="Wingdings" panose="05000000000000000000" pitchFamily="2" charset="2"/>
              <a:buNone/>
            </a:pPr>
            <a:endParaRPr lang="en-US" altLang="en-US" sz="2600" b="1"/>
          </a:p>
          <a:p>
            <a:pPr algn="l" rtl="0">
              <a:buFont typeface="Wingdings" panose="05000000000000000000" pitchFamily="2" charset="2"/>
              <a:buNone/>
            </a:pPr>
            <a:r>
              <a:rPr lang="en-US" altLang="en-US" sz="1900" b="1"/>
              <a:t>	   				     </a:t>
            </a:r>
            <a:r>
              <a:rPr lang="en-US" altLang="en-US" sz="2600" b="1"/>
              <a:t>Standard Deviation</a:t>
            </a:r>
          </a:p>
          <a:p>
            <a:pPr algn="l" rtl="0">
              <a:buFont typeface="Wingdings" panose="05000000000000000000" pitchFamily="2" charset="2"/>
              <a:buNone/>
            </a:pPr>
            <a:endParaRPr lang="en-US" altLang="en-US" sz="2600" b="1"/>
          </a:p>
        </p:txBody>
      </p:sp>
      <p:graphicFrame>
        <p:nvGraphicFramePr>
          <p:cNvPr id="706564" name="Object 2">
            <a:extLst>
              <a:ext uri="{FF2B5EF4-FFF2-40B4-BE49-F238E27FC236}">
                <a16:creationId xmlns:a16="http://schemas.microsoft.com/office/drawing/2014/main" id="{190AA9F4-5A68-4361-B2ED-50B22DC6B74A}"/>
              </a:ext>
            </a:extLst>
          </p:cNvPr>
          <p:cNvGraphicFramePr>
            <a:graphicFrameLocks noChangeAspect="1"/>
          </p:cNvGraphicFramePr>
          <p:nvPr/>
        </p:nvGraphicFramePr>
        <p:xfrm>
          <a:off x="685800" y="1828800"/>
          <a:ext cx="2819400" cy="687388"/>
        </p:xfrm>
        <a:graphic>
          <a:graphicData uri="http://schemas.openxmlformats.org/presentationml/2006/ole">
            <mc:AlternateContent xmlns:mc="http://schemas.openxmlformats.org/markup-compatibility/2006">
              <mc:Choice xmlns:v="urn:schemas-microsoft-com:vml" Requires="v">
                <p:oleObj spid="_x0000_s29706" name="Equation" r:id="rId4" imgW="1041120" imgH="253800" progId="Equation.3">
                  <p:embed/>
                </p:oleObj>
              </mc:Choice>
              <mc:Fallback>
                <p:oleObj name="Equation" r:id="rId4" imgW="1041120" imgH="253800" progId="Equation.3">
                  <p:embed/>
                  <p:pic>
                    <p:nvPicPr>
                      <p:cNvPr id="706564" name="Object 2">
                        <a:extLst>
                          <a:ext uri="{FF2B5EF4-FFF2-40B4-BE49-F238E27FC236}">
                            <a16:creationId xmlns:a16="http://schemas.microsoft.com/office/drawing/2014/main" id="{190AA9F4-5A68-4361-B2ED-50B22DC6B7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828800"/>
                        <a:ext cx="2819400" cy="687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565" name="Object 3">
            <a:extLst>
              <a:ext uri="{FF2B5EF4-FFF2-40B4-BE49-F238E27FC236}">
                <a16:creationId xmlns:a16="http://schemas.microsoft.com/office/drawing/2014/main" id="{DF26C37E-E022-4DFB-BD5F-E4D367068B4F}"/>
              </a:ext>
            </a:extLst>
          </p:cNvPr>
          <p:cNvGraphicFramePr>
            <a:graphicFrameLocks noChangeAspect="1"/>
          </p:cNvGraphicFramePr>
          <p:nvPr/>
        </p:nvGraphicFramePr>
        <p:xfrm>
          <a:off x="685800" y="2895600"/>
          <a:ext cx="3581400" cy="592138"/>
        </p:xfrm>
        <a:graphic>
          <a:graphicData uri="http://schemas.openxmlformats.org/presentationml/2006/ole">
            <mc:AlternateContent xmlns:mc="http://schemas.openxmlformats.org/markup-compatibility/2006">
              <mc:Choice xmlns:v="urn:schemas-microsoft-com:vml" Requires="v">
                <p:oleObj spid="_x0000_s29707" name="Equation" r:id="rId6" imgW="1536480" imgH="253800" progId="Equation.3">
                  <p:embed/>
                </p:oleObj>
              </mc:Choice>
              <mc:Fallback>
                <p:oleObj name="Equation" r:id="rId6" imgW="1536480" imgH="253800" progId="Equation.3">
                  <p:embed/>
                  <p:pic>
                    <p:nvPicPr>
                      <p:cNvPr id="706565" name="Object 3">
                        <a:extLst>
                          <a:ext uri="{FF2B5EF4-FFF2-40B4-BE49-F238E27FC236}">
                            <a16:creationId xmlns:a16="http://schemas.microsoft.com/office/drawing/2014/main" id="{DF26C37E-E022-4DFB-BD5F-E4D367068B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2895600"/>
                        <a:ext cx="3581400"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566" name="Object 4">
            <a:extLst>
              <a:ext uri="{FF2B5EF4-FFF2-40B4-BE49-F238E27FC236}">
                <a16:creationId xmlns:a16="http://schemas.microsoft.com/office/drawing/2014/main" id="{19E071CF-D894-46C2-BF96-1DDB5ABD2F11}"/>
              </a:ext>
            </a:extLst>
          </p:cNvPr>
          <p:cNvGraphicFramePr>
            <a:graphicFrameLocks noChangeAspect="1"/>
          </p:cNvGraphicFramePr>
          <p:nvPr/>
        </p:nvGraphicFramePr>
        <p:xfrm>
          <a:off x="755650" y="4005263"/>
          <a:ext cx="3403600" cy="592137"/>
        </p:xfrm>
        <a:graphic>
          <a:graphicData uri="http://schemas.openxmlformats.org/presentationml/2006/ole">
            <mc:AlternateContent xmlns:mc="http://schemas.openxmlformats.org/markup-compatibility/2006">
              <mc:Choice xmlns:v="urn:schemas-microsoft-com:vml" Requires="v">
                <p:oleObj spid="_x0000_s29708" name="Equation" r:id="rId8" imgW="1460160" imgH="253800" progId="Equation.3">
                  <p:embed/>
                </p:oleObj>
              </mc:Choice>
              <mc:Fallback>
                <p:oleObj name="Equation" r:id="rId8" imgW="1460160" imgH="253800" progId="Equation.3">
                  <p:embed/>
                  <p:pic>
                    <p:nvPicPr>
                      <p:cNvPr id="706566" name="Object 4">
                        <a:extLst>
                          <a:ext uri="{FF2B5EF4-FFF2-40B4-BE49-F238E27FC236}">
                            <a16:creationId xmlns:a16="http://schemas.microsoft.com/office/drawing/2014/main" id="{19E071CF-D894-46C2-BF96-1DDB5ABD2F1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5650" y="4005263"/>
                        <a:ext cx="3403600" cy="592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567" name="Object 5">
            <a:extLst>
              <a:ext uri="{FF2B5EF4-FFF2-40B4-BE49-F238E27FC236}">
                <a16:creationId xmlns:a16="http://schemas.microsoft.com/office/drawing/2014/main" id="{33E92B24-7EB2-4E0A-82A9-47108642BD04}"/>
              </a:ext>
            </a:extLst>
          </p:cNvPr>
          <p:cNvGraphicFramePr>
            <a:graphicFrameLocks noChangeAspect="1"/>
          </p:cNvGraphicFramePr>
          <p:nvPr/>
        </p:nvGraphicFramePr>
        <p:xfrm>
          <a:off x="755650" y="5084763"/>
          <a:ext cx="3551238" cy="709612"/>
        </p:xfrm>
        <a:graphic>
          <a:graphicData uri="http://schemas.openxmlformats.org/presentationml/2006/ole">
            <mc:AlternateContent xmlns:mc="http://schemas.openxmlformats.org/markup-compatibility/2006">
              <mc:Choice xmlns:v="urn:schemas-microsoft-com:vml" Requires="v">
                <p:oleObj spid="_x0000_s29709" name="Equation" r:id="rId10" imgW="1523880" imgH="304560" progId="Equation.3">
                  <p:embed/>
                </p:oleObj>
              </mc:Choice>
              <mc:Fallback>
                <p:oleObj name="Equation" r:id="rId10" imgW="1523880" imgH="304560" progId="Equation.3">
                  <p:embed/>
                  <p:pic>
                    <p:nvPicPr>
                      <p:cNvPr id="706567" name="Object 5">
                        <a:extLst>
                          <a:ext uri="{FF2B5EF4-FFF2-40B4-BE49-F238E27FC236}">
                            <a16:creationId xmlns:a16="http://schemas.microsoft.com/office/drawing/2014/main" id="{33E92B24-7EB2-4E0A-82A9-47108642BD0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5650" y="5084763"/>
                        <a:ext cx="3551238" cy="70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568" name="Line 8">
            <a:extLst>
              <a:ext uri="{FF2B5EF4-FFF2-40B4-BE49-F238E27FC236}">
                <a16:creationId xmlns:a16="http://schemas.microsoft.com/office/drawing/2014/main" id="{B704BF26-1A78-4E55-B611-7D1192992EA8}"/>
              </a:ext>
            </a:extLst>
          </p:cNvPr>
          <p:cNvSpPr>
            <a:spLocks noChangeShapeType="1"/>
          </p:cNvSpPr>
          <p:nvPr/>
        </p:nvSpPr>
        <p:spPr bwMode="auto">
          <a:xfrm>
            <a:off x="0" y="692150"/>
            <a:ext cx="61563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569" name="Rectangle 9">
            <a:extLst>
              <a:ext uri="{FF2B5EF4-FFF2-40B4-BE49-F238E27FC236}">
                <a16:creationId xmlns:a16="http://schemas.microsoft.com/office/drawing/2014/main" id="{111E3448-F44A-4C35-9092-1344567F08F7}"/>
              </a:ext>
            </a:extLst>
          </p:cNvPr>
          <p:cNvSpPr>
            <a:spLocks noChangeArrowheads="1"/>
          </p:cNvSpPr>
          <p:nvPr/>
        </p:nvSpPr>
        <p:spPr bwMode="auto">
          <a:xfrm>
            <a:off x="0" y="0"/>
            <a:ext cx="75438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900" b="1">
                <a:solidFill>
                  <a:schemeClr val="tx2"/>
                </a:solidFill>
                <a:latin typeface="Arial" panose="020B0604020202020204" pitchFamily="34" charset="0"/>
                <a:cs typeface="Arial" panose="020B0604020202020204" pitchFamily="34" charset="0"/>
              </a:defRPr>
            </a:lvl1pPr>
            <a:lvl2pPr algn="l">
              <a:defRPr sz="3900" b="1">
                <a:solidFill>
                  <a:schemeClr val="tx2"/>
                </a:solidFill>
                <a:latin typeface="Arial" panose="020B0604020202020204" pitchFamily="34" charset="0"/>
                <a:cs typeface="Arial" panose="020B0604020202020204" pitchFamily="34" charset="0"/>
              </a:defRPr>
            </a:lvl2pPr>
            <a:lvl3pPr algn="l">
              <a:defRPr sz="3900" b="1">
                <a:solidFill>
                  <a:schemeClr val="tx2"/>
                </a:solidFill>
                <a:latin typeface="Arial" panose="020B0604020202020204" pitchFamily="34" charset="0"/>
                <a:cs typeface="Arial" panose="020B0604020202020204" pitchFamily="34" charset="0"/>
              </a:defRPr>
            </a:lvl3pPr>
            <a:lvl4pPr algn="l">
              <a:defRPr sz="3900" b="1">
                <a:solidFill>
                  <a:schemeClr val="tx2"/>
                </a:solidFill>
                <a:latin typeface="Arial" panose="020B0604020202020204" pitchFamily="34" charset="0"/>
                <a:cs typeface="Arial" panose="020B0604020202020204" pitchFamily="34" charset="0"/>
              </a:defRPr>
            </a:lvl4pPr>
            <a:lvl5pPr algn="l">
              <a:defRPr sz="3900" b="1">
                <a:solidFill>
                  <a:schemeClr val="tx2"/>
                </a:solidFill>
                <a:latin typeface="Arial" panose="020B0604020202020204" pitchFamily="34" charset="0"/>
                <a:cs typeface="Arial" panose="020B0604020202020204" pitchFamily="34" charset="0"/>
              </a:defRPr>
            </a:lvl5pPr>
            <a:lvl6pPr marL="4572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6pPr>
            <a:lvl7pPr marL="9144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7pPr>
            <a:lvl8pPr marL="13716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8pPr>
            <a:lvl9pPr marL="18288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9pPr>
          </a:lstStyle>
          <a:p>
            <a:r>
              <a:rPr lang="en-US" altLang="en-US" sz="2400">
                <a:solidFill>
                  <a:schemeClr val="tx1"/>
                </a:solidFill>
              </a:rPr>
              <a:t>Probabilistic and Statistical Techniques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a:extLst>
              <a:ext uri="{FF2B5EF4-FFF2-40B4-BE49-F238E27FC236}">
                <a16:creationId xmlns:a16="http://schemas.microsoft.com/office/drawing/2014/main" id="{2C2B6367-6602-417C-B229-FC132D042EF1}"/>
              </a:ext>
            </a:extLst>
          </p:cNvPr>
          <p:cNvSpPr>
            <a:spLocks noGrp="1"/>
          </p:cNvSpPr>
          <p:nvPr>
            <p:ph type="ftr" sz="quarter" idx="11"/>
          </p:nvPr>
        </p:nvSpPr>
        <p:spPr/>
        <p:txBody>
          <a:bodyPr/>
          <a:lstStyle/>
          <a:p>
            <a:r>
              <a:rPr lang="ar-SA" altLang="en-US"/>
              <a:t>Lecture 15</a:t>
            </a:r>
            <a:endParaRPr lang="en-US" altLang="en-US"/>
          </a:p>
        </p:txBody>
      </p:sp>
      <p:sp>
        <p:nvSpPr>
          <p:cNvPr id="7" name="Slide Number Placeholder 3">
            <a:extLst>
              <a:ext uri="{FF2B5EF4-FFF2-40B4-BE49-F238E27FC236}">
                <a16:creationId xmlns:a16="http://schemas.microsoft.com/office/drawing/2014/main" id="{99A6ECB0-DD3F-4943-9B55-951A9ECE6279}"/>
              </a:ext>
            </a:extLst>
          </p:cNvPr>
          <p:cNvSpPr>
            <a:spLocks noGrp="1"/>
          </p:cNvSpPr>
          <p:nvPr>
            <p:ph type="sldNum" sz="quarter" idx="12"/>
          </p:nvPr>
        </p:nvSpPr>
        <p:spPr/>
        <p:txBody>
          <a:bodyPr/>
          <a:lstStyle/>
          <a:p>
            <a:fld id="{E68E1FCC-1BAA-4A19-B605-5D7AC2AED7E4}" type="slidenum">
              <a:rPr lang="ar-SA" altLang="en-US"/>
              <a:pPr/>
              <a:t>9</a:t>
            </a:fld>
            <a:endParaRPr lang="en-US" altLang="en-US"/>
          </a:p>
        </p:txBody>
      </p:sp>
      <p:sp>
        <p:nvSpPr>
          <p:cNvPr id="708610" name="Title 1">
            <a:extLst>
              <a:ext uri="{FF2B5EF4-FFF2-40B4-BE49-F238E27FC236}">
                <a16:creationId xmlns:a16="http://schemas.microsoft.com/office/drawing/2014/main" id="{51C85AB7-0B8A-4FD1-A1B9-168EED1AB2C4}"/>
              </a:ext>
            </a:extLst>
          </p:cNvPr>
          <p:cNvSpPr>
            <a:spLocks noGrp="1"/>
          </p:cNvSpPr>
          <p:nvPr>
            <p:ph type="title" idx="4294967295"/>
          </p:nvPr>
        </p:nvSpPr>
        <p:spPr>
          <a:xfrm>
            <a:off x="457200" y="473075"/>
            <a:ext cx="8229600" cy="1371600"/>
          </a:xfrm>
        </p:spPr>
        <p:txBody>
          <a:bodyPr anchor="ctr"/>
          <a:lstStyle/>
          <a:p>
            <a:pPr algn="ctr"/>
            <a:r>
              <a:rPr lang="en-US" altLang="en-US" sz="3500" i="1">
                <a:solidFill>
                  <a:schemeClr val="tx1"/>
                </a:solidFill>
                <a:latin typeface="Garamond" panose="02020404030301010803" pitchFamily="18" charset="0"/>
              </a:rPr>
              <a:t>Example</a:t>
            </a:r>
            <a:r>
              <a:rPr lang="en-US" altLang="en-US" sz="4800" i="1">
                <a:solidFill>
                  <a:schemeClr val="tx1"/>
                </a:solidFill>
                <a:latin typeface="Garamond" panose="02020404030301010803" pitchFamily="18" charset="0"/>
              </a:rPr>
              <a:t> </a:t>
            </a:r>
            <a:r>
              <a:rPr lang="en-US" altLang="en-US" sz="3500" i="1">
                <a:solidFill>
                  <a:schemeClr val="tx1"/>
                </a:solidFill>
                <a:latin typeface="Garamond" panose="02020404030301010803" pitchFamily="18" charset="0"/>
              </a:rPr>
              <a:t>1</a:t>
            </a:r>
          </a:p>
        </p:txBody>
      </p:sp>
      <p:sp>
        <p:nvSpPr>
          <p:cNvPr id="9" name="TextBox 8">
            <a:extLst>
              <a:ext uri="{FF2B5EF4-FFF2-40B4-BE49-F238E27FC236}">
                <a16:creationId xmlns:a16="http://schemas.microsoft.com/office/drawing/2014/main" id="{100EF48C-4F5A-4C7A-A269-219B02BC56B4}"/>
              </a:ext>
            </a:extLst>
          </p:cNvPr>
          <p:cNvSpPr txBox="1"/>
          <p:nvPr/>
        </p:nvSpPr>
        <p:spPr>
          <a:xfrm>
            <a:off x="533400" y="1928813"/>
            <a:ext cx="7924800" cy="30130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r>
              <a:rPr lang="en-US" altLang="en-US" sz="2400" b="1">
                <a:latin typeface="Calisto MT" panose="02040603050505030304" pitchFamily="18" charset="0"/>
                <a:ea typeface="Arial Unicode MS" panose="020B0604020202020204" pitchFamily="34" charset="-128"/>
                <a:cs typeface="Arial Unicode MS" panose="020B0604020202020204" pitchFamily="34" charset="-128"/>
              </a:rPr>
              <a:t>The following table describing the probability distribution for number of girls among 14 randomly selected newborn babies.  Assuming that we repeat the study of randomly selecting 14 newborn babies and counting the number of girls each time, find:</a:t>
            </a:r>
          </a:p>
          <a:p>
            <a:pPr algn="l" rtl="0">
              <a:buFontTx/>
              <a:buChar char="•"/>
            </a:pPr>
            <a:r>
              <a:rPr lang="en-US" altLang="en-US" sz="2400" b="1">
                <a:latin typeface="Calisto MT" panose="02040603050505030304" pitchFamily="18" charset="0"/>
                <a:ea typeface="Arial Unicode MS" panose="020B0604020202020204" pitchFamily="34" charset="-128"/>
                <a:cs typeface="Arial Unicode MS" panose="020B0604020202020204" pitchFamily="34" charset="-128"/>
              </a:rPr>
              <a:t>The mean number of girls</a:t>
            </a:r>
          </a:p>
          <a:p>
            <a:pPr algn="l" rtl="0">
              <a:buFontTx/>
              <a:buChar char="•"/>
            </a:pPr>
            <a:r>
              <a:rPr lang="en-US" altLang="en-US" sz="2400" b="1">
                <a:latin typeface="Calisto MT" panose="02040603050505030304" pitchFamily="18" charset="0"/>
                <a:ea typeface="Arial Unicode MS" panose="020B0604020202020204" pitchFamily="34" charset="-128"/>
                <a:cs typeface="Arial Unicode MS" panose="020B0604020202020204" pitchFamily="34" charset="-128"/>
              </a:rPr>
              <a:t>The variance</a:t>
            </a:r>
          </a:p>
          <a:p>
            <a:pPr algn="l" rtl="0">
              <a:buFontTx/>
              <a:buChar char="•"/>
            </a:pPr>
            <a:r>
              <a:rPr lang="en-US" altLang="en-US" sz="2400" b="1">
                <a:latin typeface="Calisto MT" panose="02040603050505030304" pitchFamily="18" charset="0"/>
                <a:ea typeface="Arial Unicode MS" panose="020B0604020202020204" pitchFamily="34" charset="-128"/>
                <a:cs typeface="Arial Unicode MS" panose="020B0604020202020204" pitchFamily="34" charset="-128"/>
              </a:rPr>
              <a:t>The Standard deviation </a:t>
            </a:r>
          </a:p>
        </p:txBody>
      </p:sp>
      <p:sp>
        <p:nvSpPr>
          <p:cNvPr id="708612" name="Line 4">
            <a:extLst>
              <a:ext uri="{FF2B5EF4-FFF2-40B4-BE49-F238E27FC236}">
                <a16:creationId xmlns:a16="http://schemas.microsoft.com/office/drawing/2014/main" id="{61CFCF55-D2C7-48FC-B1B5-5DF3220B3937}"/>
              </a:ext>
            </a:extLst>
          </p:cNvPr>
          <p:cNvSpPr>
            <a:spLocks noChangeShapeType="1"/>
          </p:cNvSpPr>
          <p:nvPr/>
        </p:nvSpPr>
        <p:spPr bwMode="auto">
          <a:xfrm>
            <a:off x="0" y="692150"/>
            <a:ext cx="61563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8613" name="Rectangle 5">
            <a:extLst>
              <a:ext uri="{FF2B5EF4-FFF2-40B4-BE49-F238E27FC236}">
                <a16:creationId xmlns:a16="http://schemas.microsoft.com/office/drawing/2014/main" id="{A2F77746-9F6B-4716-80CA-BA027A8AF28B}"/>
              </a:ext>
            </a:extLst>
          </p:cNvPr>
          <p:cNvSpPr>
            <a:spLocks noChangeArrowheads="1"/>
          </p:cNvSpPr>
          <p:nvPr/>
        </p:nvSpPr>
        <p:spPr bwMode="auto">
          <a:xfrm>
            <a:off x="0" y="0"/>
            <a:ext cx="75438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900" b="1">
                <a:solidFill>
                  <a:schemeClr val="tx2"/>
                </a:solidFill>
                <a:latin typeface="Arial" panose="020B0604020202020204" pitchFamily="34" charset="0"/>
                <a:cs typeface="Arial" panose="020B0604020202020204" pitchFamily="34" charset="0"/>
              </a:defRPr>
            </a:lvl1pPr>
            <a:lvl2pPr algn="l">
              <a:defRPr sz="3900" b="1">
                <a:solidFill>
                  <a:schemeClr val="tx2"/>
                </a:solidFill>
                <a:latin typeface="Arial" panose="020B0604020202020204" pitchFamily="34" charset="0"/>
                <a:cs typeface="Arial" panose="020B0604020202020204" pitchFamily="34" charset="0"/>
              </a:defRPr>
            </a:lvl2pPr>
            <a:lvl3pPr algn="l">
              <a:defRPr sz="3900" b="1">
                <a:solidFill>
                  <a:schemeClr val="tx2"/>
                </a:solidFill>
                <a:latin typeface="Arial" panose="020B0604020202020204" pitchFamily="34" charset="0"/>
                <a:cs typeface="Arial" panose="020B0604020202020204" pitchFamily="34" charset="0"/>
              </a:defRPr>
            </a:lvl3pPr>
            <a:lvl4pPr algn="l">
              <a:defRPr sz="3900" b="1">
                <a:solidFill>
                  <a:schemeClr val="tx2"/>
                </a:solidFill>
                <a:latin typeface="Arial" panose="020B0604020202020204" pitchFamily="34" charset="0"/>
                <a:cs typeface="Arial" panose="020B0604020202020204" pitchFamily="34" charset="0"/>
              </a:defRPr>
            </a:lvl4pPr>
            <a:lvl5pPr algn="l">
              <a:defRPr sz="3900" b="1">
                <a:solidFill>
                  <a:schemeClr val="tx2"/>
                </a:solidFill>
                <a:latin typeface="Arial" panose="020B0604020202020204" pitchFamily="34" charset="0"/>
                <a:cs typeface="Arial" panose="020B0604020202020204" pitchFamily="34" charset="0"/>
              </a:defRPr>
            </a:lvl5pPr>
            <a:lvl6pPr marL="4572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6pPr>
            <a:lvl7pPr marL="9144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7pPr>
            <a:lvl8pPr marL="13716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8pPr>
            <a:lvl9pPr marL="18288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9pPr>
          </a:lstStyle>
          <a:p>
            <a:r>
              <a:rPr lang="en-US" altLang="en-US" sz="2400">
                <a:solidFill>
                  <a:schemeClr val="tx1"/>
                </a:solidFill>
              </a:rPr>
              <a:t>Probabilistic and Statistical Techniques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15571</TotalTime>
  <Words>819</Words>
  <Application>Microsoft Office PowerPoint</Application>
  <PresentationFormat>On-screen Show (4:3)</PresentationFormat>
  <Paragraphs>277</Paragraphs>
  <Slides>16</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6" baseType="lpstr">
      <vt:lpstr>Arial Unicode MS</vt:lpstr>
      <vt:lpstr>Arial</vt:lpstr>
      <vt:lpstr>Calibri</vt:lpstr>
      <vt:lpstr>Calisto MT</vt:lpstr>
      <vt:lpstr>Garamond</vt:lpstr>
      <vt:lpstr>Times New Roman</vt:lpstr>
      <vt:lpstr>Wingdings</vt:lpstr>
      <vt:lpstr>Office Theme</vt:lpstr>
      <vt:lpstr>Microsoft Equation 3.0</vt:lpstr>
      <vt:lpstr>Equation.DSMT4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1</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65</cp:revision>
  <dcterms:modified xsi:type="dcterms:W3CDTF">2023-05-18T11:55:49Z</dcterms:modified>
</cp:coreProperties>
</file>