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7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57" r:id="rId20"/>
    <p:sldId id="258" r:id="rId21"/>
    <p:sldId id="259" r:id="rId22"/>
    <p:sldId id="260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>
      <p:cViewPr varScale="1">
        <p:scale>
          <a:sx n="68" d="100"/>
          <a:sy n="68" d="100"/>
        </p:scale>
        <p:origin x="142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7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C88941-92C3-45C7-905B-273F38349F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F949E-C17D-4115-924D-84AFFFE44C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920D6-0C01-41AE-8071-449480AAC9C6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3D429-6AF2-4189-AEC4-9C327879BAA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A2717-CEA8-4D57-A86E-AA395F3919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AD2EA-1D26-4D7B-A0F5-1BFA2F674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021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F8D35-B007-42D8-9D28-9FBFE71FB5BE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33521-8987-434F-A6B8-102AB64D7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3003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4"/>
          <p:cNvSpPr txBox="1">
            <a:spLocks noChangeArrowheads="1"/>
          </p:cNvSpPr>
          <p:nvPr/>
        </p:nvSpPr>
        <p:spPr bwMode="auto">
          <a:xfrm>
            <a:off x="1612900" y="5229225"/>
            <a:ext cx="6527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ts val="3600"/>
              </a:spcBef>
              <a:spcAft>
                <a:spcPts val="3600"/>
              </a:spcAft>
              <a:defRPr/>
            </a:pPr>
            <a:r>
              <a:rPr lang="en-US" sz="2400" b="1" dirty="0"/>
              <a:t>Probabilistic and Statistical</a:t>
            </a:r>
          </a:p>
        </p:txBody>
      </p:sp>
      <p:sp>
        <p:nvSpPr>
          <p:cNvPr id="4099" name="Text Box 7"/>
          <p:cNvSpPr txBox="1">
            <a:spLocks noChangeArrowheads="1"/>
          </p:cNvSpPr>
          <p:nvPr/>
        </p:nvSpPr>
        <p:spPr bwMode="auto">
          <a:xfrm>
            <a:off x="1355725" y="2451100"/>
            <a:ext cx="7064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2000" b="1">
                <a:effectLst>
                  <a:outerShdw blurRad="38100" dist="38100" dir="2700000" algn="tl">
                    <a:srgbClr val="C0C0C0"/>
                  </a:outerShdw>
                </a:effectLst>
              </a:rPr>
              <a:t>Faculty of Applied Engineering and Urban Planning</a:t>
            </a:r>
          </a:p>
        </p:txBody>
      </p:sp>
      <p:sp>
        <p:nvSpPr>
          <p:cNvPr id="4100" name="Text Box 9"/>
          <p:cNvSpPr txBox="1">
            <a:spLocks noChangeArrowheads="1"/>
          </p:cNvSpPr>
          <p:nvPr/>
        </p:nvSpPr>
        <p:spPr bwMode="auto">
          <a:xfrm>
            <a:off x="2524125" y="3135313"/>
            <a:ext cx="4714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Civil Engineering Department</a:t>
            </a:r>
          </a:p>
        </p:txBody>
      </p:sp>
      <p:sp>
        <p:nvSpPr>
          <p:cNvPr id="4102" name="Text Box 18"/>
          <p:cNvSpPr txBox="1">
            <a:spLocks noChangeArrowheads="1"/>
          </p:cNvSpPr>
          <p:nvPr/>
        </p:nvSpPr>
        <p:spPr bwMode="auto">
          <a:xfrm>
            <a:off x="3287713" y="4508500"/>
            <a:ext cx="3176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2 Semester 2022/2023</a:t>
            </a:r>
            <a:r>
              <a:rPr lang="en-US" sz="2000" b="1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530475" y="3789363"/>
            <a:ext cx="4714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2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Dr. Eng. Mustafa Maher Al-</a:t>
            </a:r>
            <a:r>
              <a:rPr lang="en-US" sz="20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tayeb</a:t>
            </a:r>
            <a:endParaRPr lang="en-US" sz="2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8199" name="Picture 7" descr="C:\Users\R675F~1.BAR\AppData\Local\Temp\شعار-الجامعة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914400"/>
            <a:ext cx="1600200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089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 txBox="1"/>
          <p:nvPr/>
        </p:nvSpPr>
        <p:spPr>
          <a:xfrm>
            <a:off x="612140" y="899323"/>
            <a:ext cx="8116904" cy="695959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34" dirty="0">
                <a:latin typeface="Calisto MT"/>
                <a:cs typeface="Calisto MT"/>
              </a:rPr>
              <a:t>Ex.3 Each sample of water has a 10% chance of containing</a:t>
            </a:r>
            <a:endParaRPr sz="2400">
              <a:latin typeface="Calisto MT"/>
              <a:cs typeface="Calisto MT"/>
            </a:endParaRPr>
          </a:p>
          <a:p>
            <a:pPr marL="12700" marR="1075">
              <a:lnSpc>
                <a:spcPct val="98429"/>
              </a:lnSpc>
            </a:pPr>
            <a:r>
              <a:rPr sz="2400" b="1" spc="24" dirty="0">
                <a:latin typeface="Calisto MT"/>
                <a:cs typeface="Calisto MT"/>
              </a:rPr>
              <a:t>a particular organic pollutant. Assume that the samples are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2140" y="1630843"/>
            <a:ext cx="3473676" cy="106197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 marR="33578">
              <a:lnSpc>
                <a:spcPts val="2550"/>
              </a:lnSpc>
            </a:pPr>
            <a:r>
              <a:rPr sz="2400" b="1" spc="34" dirty="0">
                <a:latin typeface="Calisto MT"/>
                <a:cs typeface="Calisto MT"/>
              </a:rPr>
              <a:t>independent with regard</a:t>
            </a:r>
            <a:endParaRPr sz="2400">
              <a:latin typeface="Calisto MT"/>
              <a:cs typeface="Calisto MT"/>
            </a:endParaRPr>
          </a:p>
          <a:p>
            <a:pPr marL="12700">
              <a:lnSpc>
                <a:spcPct val="98429"/>
              </a:lnSpc>
            </a:pPr>
            <a:r>
              <a:rPr sz="2400" b="1" spc="38" dirty="0">
                <a:latin typeface="Calisto MT"/>
                <a:cs typeface="Calisto MT"/>
              </a:rPr>
              <a:t>Find the probability that</a:t>
            </a:r>
            <a:endParaRPr sz="2400">
              <a:latin typeface="Calisto MT"/>
              <a:cs typeface="Calisto MT"/>
            </a:endParaRPr>
          </a:p>
          <a:p>
            <a:pPr marL="12700" marR="54002">
              <a:lnSpc>
                <a:spcPct val="98429"/>
              </a:lnSpc>
              <a:spcBef>
                <a:spcPts val="45"/>
              </a:spcBef>
            </a:pPr>
            <a:r>
              <a:rPr sz="2400" b="1" spc="-1" dirty="0">
                <a:latin typeface="Calisto MT"/>
                <a:cs typeface="Calisto MT"/>
              </a:rPr>
              <a:t>contain the pollutant.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17975" y="1630843"/>
            <a:ext cx="346781" cy="69630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 marR="4999">
              <a:lnSpc>
                <a:spcPts val="2550"/>
              </a:lnSpc>
            </a:pPr>
            <a:r>
              <a:rPr sz="2400" b="1" spc="-9" dirty="0">
                <a:latin typeface="Calisto MT"/>
                <a:cs typeface="Calisto MT"/>
              </a:rPr>
              <a:t>to</a:t>
            </a:r>
            <a:endParaRPr sz="2400">
              <a:latin typeface="Calisto MT"/>
              <a:cs typeface="Calisto MT"/>
            </a:endParaRPr>
          </a:p>
          <a:p>
            <a:pPr marL="20320">
              <a:lnSpc>
                <a:spcPct val="98429"/>
              </a:lnSpc>
            </a:pPr>
            <a:r>
              <a:rPr sz="2400" b="1" spc="4" dirty="0">
                <a:latin typeface="Calisto MT"/>
                <a:cs typeface="Calisto MT"/>
              </a:rPr>
              <a:t>in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12691" y="1630843"/>
            <a:ext cx="501269" cy="69630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24892">
              <a:lnSpc>
                <a:spcPts val="2550"/>
              </a:lnSpc>
            </a:pPr>
            <a:r>
              <a:rPr sz="2400" b="1" spc="-3" dirty="0">
                <a:latin typeface="Calisto MT"/>
                <a:cs typeface="Calisto MT"/>
              </a:rPr>
              <a:t>the</a:t>
            </a:r>
            <a:endParaRPr sz="2400">
              <a:latin typeface="Calisto MT"/>
              <a:cs typeface="Calisto MT"/>
            </a:endParaRPr>
          </a:p>
          <a:p>
            <a:pPr marL="12700" marR="10435">
              <a:lnSpc>
                <a:spcPct val="98429"/>
              </a:lnSpc>
            </a:pPr>
            <a:r>
              <a:rPr sz="2400" b="1" dirty="0">
                <a:latin typeface="Calisto MT"/>
                <a:cs typeface="Calisto MT"/>
              </a:rPr>
              <a:t>the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76571" y="1630843"/>
            <a:ext cx="1620366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39" dirty="0">
                <a:latin typeface="Calisto MT"/>
                <a:cs typeface="Calisto MT"/>
              </a:rPr>
              <a:t>presence of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80657" y="1630843"/>
            <a:ext cx="1948836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32" dirty="0">
                <a:latin typeface="Calisto MT"/>
                <a:cs typeface="Calisto MT"/>
              </a:rPr>
              <a:t>the pollutant.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52187" y="1996643"/>
            <a:ext cx="647508" cy="33050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9" dirty="0">
                <a:latin typeface="Calisto MT"/>
                <a:cs typeface="Calisto MT"/>
              </a:rPr>
              <a:t>next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47385" y="1996643"/>
            <a:ext cx="381919" cy="33050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dirty="0">
                <a:latin typeface="Calisto MT"/>
                <a:cs typeface="Calisto MT"/>
              </a:rPr>
              <a:t>18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78677" y="1996643"/>
            <a:ext cx="1215381" cy="33050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15" dirty="0">
                <a:latin typeface="Calisto MT"/>
                <a:cs typeface="Calisto MT"/>
              </a:rPr>
              <a:t>samples,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43978" y="1996643"/>
            <a:ext cx="1009056" cy="33050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7" dirty="0">
                <a:latin typeface="Calisto MT"/>
                <a:cs typeface="Calisto MT"/>
              </a:rPr>
              <a:t>exactly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01634" y="1996643"/>
            <a:ext cx="226697" cy="33050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dirty="0">
                <a:latin typeface="Calisto MT"/>
                <a:cs typeface="Calisto MT"/>
              </a:rPr>
              <a:t>2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2140" y="3094137"/>
            <a:ext cx="1308629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3" dirty="0">
                <a:latin typeface="Calisto MT"/>
                <a:cs typeface="Calisto MT"/>
              </a:rPr>
              <a:t>Solution: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0168" y="3985293"/>
            <a:ext cx="442090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spc="4" dirty="0">
                <a:latin typeface="Calisto MT"/>
                <a:cs typeface="Calisto MT"/>
              </a:rPr>
              <a:t>Let</a:t>
            </a:r>
            <a:endParaRPr sz="2000">
              <a:latin typeface="Calisto MT"/>
              <a:cs typeface="Calisto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96136" y="3985293"/>
            <a:ext cx="721112" cy="2799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b="1" spc="-2" dirty="0">
                <a:latin typeface="Calisto MT"/>
                <a:cs typeface="Calisto MT"/>
              </a:rPr>
              <a:t>n=18,</a:t>
            </a:r>
            <a:endParaRPr sz="2000">
              <a:latin typeface="Calisto MT"/>
              <a:cs typeface="Calisto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19986" y="3985293"/>
            <a:ext cx="2647192" cy="1080290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94155">
              <a:lnSpc>
                <a:spcPts val="2145"/>
              </a:lnSpc>
            </a:pPr>
            <a:r>
              <a:rPr sz="2000" b="1" spc="0" dirty="0">
                <a:latin typeface="Calisto MT"/>
                <a:cs typeface="Calisto MT"/>
              </a:rPr>
              <a:t>x=2, p=0.1 &amp; q=0.9</a:t>
            </a:r>
            <a:endParaRPr sz="2000">
              <a:latin typeface="Calisto MT"/>
              <a:cs typeface="Calisto MT"/>
            </a:endParaRPr>
          </a:p>
          <a:p>
            <a:pPr marL="386869">
              <a:lnSpc>
                <a:spcPts val="4823"/>
              </a:lnSpc>
              <a:spcBef>
                <a:spcPts val="461"/>
              </a:spcBef>
            </a:pPr>
            <a:r>
              <a:rPr sz="4150" i="1" spc="-38" dirty="0">
                <a:latin typeface="Times New Roman"/>
                <a:cs typeface="Times New Roman"/>
              </a:rPr>
              <a:t>P( x )</a:t>
            </a:r>
            <a:r>
              <a:rPr sz="4150" spc="125" dirty="0">
                <a:latin typeface="Symbol"/>
                <a:cs typeface="Symbol"/>
              </a:rPr>
              <a:t></a:t>
            </a:r>
            <a:r>
              <a:rPr sz="3675" i="1" spc="-38" baseline="-24846" dirty="0">
                <a:latin typeface="Times New Roman"/>
                <a:cs typeface="Times New Roman"/>
              </a:rPr>
              <a:t>n </a:t>
            </a:r>
            <a:r>
              <a:rPr sz="4150" i="1" spc="-38" dirty="0">
                <a:latin typeface="Times New Roman"/>
                <a:cs typeface="Times New Roman"/>
              </a:rPr>
              <a:t>C</a:t>
            </a:r>
            <a:r>
              <a:rPr sz="3675" i="1" spc="-38" baseline="-24846" dirty="0">
                <a:latin typeface="Times New Roman"/>
                <a:cs typeface="Times New Roman"/>
              </a:rPr>
              <a:t>x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19367" y="4356503"/>
            <a:ext cx="591918" cy="339026"/>
          </a:xfrm>
          <a:prstGeom prst="rect">
            <a:avLst/>
          </a:prstGeom>
        </p:spPr>
        <p:txBody>
          <a:bodyPr wrap="square" lIns="0" tIns="16637" rIns="0" bIns="0" rtlCol="0">
            <a:noAutofit/>
          </a:bodyPr>
          <a:lstStyle/>
          <a:p>
            <a:pPr marL="12700">
              <a:lnSpc>
                <a:spcPts val="2620"/>
              </a:lnSpc>
            </a:pPr>
            <a:r>
              <a:rPr sz="2450" i="1" spc="112" dirty="0">
                <a:latin typeface="Times New Roman"/>
                <a:cs typeface="Times New Roman"/>
              </a:rPr>
              <a:t>n</a:t>
            </a:r>
            <a:r>
              <a:rPr sz="2450" spc="261" dirty="0">
                <a:latin typeface="Symbol"/>
                <a:cs typeface="Symbol"/>
              </a:rPr>
              <a:t></a:t>
            </a:r>
            <a:r>
              <a:rPr sz="2450" i="1" spc="112" dirty="0">
                <a:latin typeface="Times New Roman"/>
                <a:cs typeface="Times New Roman"/>
              </a:rPr>
              <a:t>x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56779" y="4361434"/>
            <a:ext cx="214716" cy="334095"/>
          </a:xfrm>
          <a:prstGeom prst="rect">
            <a:avLst/>
          </a:prstGeom>
        </p:spPr>
        <p:txBody>
          <a:bodyPr wrap="square" lIns="0" tIns="16351" rIns="0" bIns="0" rtlCol="0">
            <a:noAutofit/>
          </a:bodyPr>
          <a:lstStyle/>
          <a:p>
            <a:pPr marL="12700">
              <a:lnSpc>
                <a:spcPts val="2575"/>
              </a:lnSpc>
            </a:pPr>
            <a:r>
              <a:rPr sz="2450" i="1" spc="53" dirty="0">
                <a:latin typeface="Times New Roman"/>
                <a:cs typeface="Times New Roman"/>
              </a:rPr>
              <a:t>x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66968" y="4412482"/>
            <a:ext cx="1432893" cy="563343"/>
          </a:xfrm>
          <a:prstGeom prst="rect">
            <a:avLst/>
          </a:prstGeom>
        </p:spPr>
        <p:txBody>
          <a:bodyPr wrap="square" lIns="0" tIns="28162" rIns="0" bIns="0" rtlCol="0">
            <a:noAutofit/>
          </a:bodyPr>
          <a:lstStyle/>
          <a:p>
            <a:pPr marL="12700">
              <a:lnSpc>
                <a:spcPts val="4435"/>
              </a:lnSpc>
            </a:pPr>
            <a:r>
              <a:rPr sz="4150" spc="20" dirty="0">
                <a:latin typeface="Symbol"/>
                <a:cs typeface="Symbol"/>
              </a:rPr>
              <a:t></a:t>
            </a:r>
            <a:r>
              <a:rPr sz="4150" spc="-81" dirty="0">
                <a:latin typeface="Times New Roman"/>
                <a:cs typeface="Times New Roman"/>
              </a:rPr>
              <a:t> </a:t>
            </a:r>
            <a:r>
              <a:rPr sz="4150" i="1" spc="-81" dirty="0">
                <a:latin typeface="Times New Roman"/>
                <a:cs typeface="Times New Roman"/>
              </a:rPr>
              <a:t>P  </a:t>
            </a:r>
            <a:r>
              <a:rPr sz="4150" spc="20" dirty="0">
                <a:latin typeface="Symbol"/>
                <a:cs typeface="Symbol"/>
              </a:rPr>
              <a:t></a:t>
            </a:r>
            <a:r>
              <a:rPr sz="4150" spc="-81" dirty="0">
                <a:latin typeface="Times New Roman"/>
                <a:cs typeface="Times New Roman"/>
              </a:rPr>
              <a:t> </a:t>
            </a:r>
            <a:r>
              <a:rPr sz="4150" i="1" spc="-81" dirty="0">
                <a:latin typeface="Times New Roman"/>
                <a:cs typeface="Times New Roman"/>
              </a:rPr>
              <a:t>q</a:t>
            </a:r>
            <a:endParaRPr sz="4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53958" y="5272555"/>
            <a:ext cx="1025418" cy="406849"/>
          </a:xfrm>
          <a:prstGeom prst="rect">
            <a:avLst/>
          </a:prstGeom>
        </p:spPr>
        <p:txBody>
          <a:bodyPr wrap="square" lIns="0" tIns="20066" rIns="0" bIns="0" rtlCol="0">
            <a:noAutofit/>
          </a:bodyPr>
          <a:lstStyle/>
          <a:p>
            <a:pPr marL="12700">
              <a:lnSpc>
                <a:spcPts val="3160"/>
              </a:lnSpc>
            </a:pPr>
            <a:r>
              <a:rPr sz="2700" i="1" spc="46" dirty="0">
                <a:latin typeface="Times New Roman"/>
                <a:cs typeface="Times New Roman"/>
              </a:rPr>
              <a:t>P</a:t>
            </a:r>
            <a:r>
              <a:rPr sz="2325" spc="46" baseline="43014" dirty="0">
                <a:latin typeface="Times New Roman"/>
                <a:cs typeface="Times New Roman"/>
              </a:rPr>
              <a:t>2 </a:t>
            </a:r>
            <a:r>
              <a:rPr sz="2700" spc="5" dirty="0">
                <a:latin typeface="Symbol"/>
                <a:cs typeface="Symbol"/>
              </a:rPr>
              <a:t></a:t>
            </a:r>
            <a:r>
              <a:rPr sz="2700" spc="46" dirty="0">
                <a:latin typeface="Times New Roman"/>
                <a:cs typeface="Times New Roman"/>
              </a:rPr>
              <a:t> </a:t>
            </a:r>
            <a:r>
              <a:rPr sz="2700" i="1" spc="46" dirty="0">
                <a:latin typeface="Times New Roman"/>
                <a:cs typeface="Times New Roman"/>
              </a:rPr>
              <a:t>q</a:t>
            </a:r>
            <a:r>
              <a:rPr sz="2325" spc="46" baseline="43014" dirty="0">
                <a:latin typeface="Times New Roman"/>
                <a:cs typeface="Times New Roman"/>
              </a:rPr>
              <a:t>16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65962" y="5305849"/>
            <a:ext cx="888389" cy="373556"/>
          </a:xfrm>
          <a:prstGeom prst="rect">
            <a:avLst/>
          </a:prstGeom>
        </p:spPr>
        <p:txBody>
          <a:bodyPr wrap="square" lIns="0" tIns="18478" rIns="0" bIns="0" rtlCol="0">
            <a:noAutofit/>
          </a:bodyPr>
          <a:lstStyle/>
          <a:p>
            <a:pPr marL="12700">
              <a:lnSpc>
                <a:spcPts val="2910"/>
              </a:lnSpc>
            </a:pPr>
            <a:r>
              <a:rPr sz="2700" i="1" spc="10" dirty="0">
                <a:latin typeface="Times New Roman"/>
                <a:cs typeface="Times New Roman"/>
              </a:rPr>
              <a:t>P</a:t>
            </a:r>
            <a:r>
              <a:rPr sz="2700" spc="10" dirty="0">
                <a:latin typeface="Times New Roman"/>
                <a:cs typeface="Times New Roman"/>
              </a:rPr>
              <a:t>(3)</a:t>
            </a:r>
            <a:r>
              <a:rPr sz="2700" spc="28" dirty="0">
                <a:latin typeface="Symbol"/>
                <a:cs typeface="Symbol"/>
              </a:rPr>
              <a:t>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01046" y="5305849"/>
            <a:ext cx="578516" cy="373556"/>
          </a:xfrm>
          <a:prstGeom prst="rect">
            <a:avLst/>
          </a:prstGeom>
        </p:spPr>
        <p:txBody>
          <a:bodyPr wrap="square" lIns="0" tIns="18478" rIns="0" bIns="0" rtlCol="0">
            <a:noAutofit/>
          </a:bodyPr>
          <a:lstStyle/>
          <a:p>
            <a:pPr marL="12700">
              <a:lnSpc>
                <a:spcPts val="2910"/>
              </a:lnSpc>
            </a:pPr>
            <a:r>
              <a:rPr sz="2700" i="1" spc="35" dirty="0">
                <a:latin typeface="Times New Roman"/>
                <a:cs typeface="Times New Roman"/>
              </a:rPr>
              <a:t>C  </a:t>
            </a:r>
            <a:r>
              <a:rPr sz="2700" spc="5" dirty="0">
                <a:latin typeface="Symbol"/>
                <a:cs typeface="Symbol"/>
              </a:rPr>
              <a:t>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69336" y="5511890"/>
            <a:ext cx="625649" cy="225304"/>
          </a:xfrm>
          <a:prstGeom prst="rect">
            <a:avLst/>
          </a:prstGeom>
        </p:spPr>
        <p:txBody>
          <a:bodyPr wrap="square" lIns="0" tIns="10795" rIns="0" bIns="0" rtlCol="0">
            <a:noAutofit/>
          </a:bodyPr>
          <a:lstStyle/>
          <a:p>
            <a:pPr marL="12700">
              <a:lnSpc>
                <a:spcPts val="1700"/>
              </a:lnSpc>
            </a:pPr>
            <a:r>
              <a:rPr sz="1550" spc="100" dirty="0">
                <a:latin typeface="Times New Roman"/>
                <a:cs typeface="Times New Roman"/>
              </a:rPr>
              <a:t>1</a:t>
            </a:r>
            <a:r>
              <a:rPr sz="1550" spc="0" dirty="0">
                <a:latin typeface="Times New Roman"/>
                <a:cs typeface="Times New Roman"/>
              </a:rPr>
              <a:t>8    </a:t>
            </a:r>
            <a:r>
              <a:rPr sz="1550" spc="91" dirty="0">
                <a:latin typeface="Times New Roman"/>
                <a:cs typeface="Times New Roman"/>
              </a:rPr>
              <a:t> </a:t>
            </a:r>
            <a:r>
              <a:rPr sz="1550" spc="22" dirty="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01046" y="5804990"/>
            <a:ext cx="2401500" cy="478232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2700" i="1" spc="-44" dirty="0">
                <a:latin typeface="Times New Roman"/>
                <a:cs typeface="Times New Roman"/>
              </a:rPr>
              <a:t>C  </a:t>
            </a:r>
            <a:r>
              <a:rPr sz="2700" spc="-217" dirty="0">
                <a:latin typeface="Symbol"/>
                <a:cs typeface="Symbol"/>
              </a:rPr>
              <a:t></a:t>
            </a:r>
            <a:r>
              <a:rPr sz="2700" spc="-44" dirty="0">
                <a:latin typeface="Times New Roman"/>
                <a:cs typeface="Times New Roman"/>
              </a:rPr>
              <a:t> </a:t>
            </a:r>
            <a:r>
              <a:rPr sz="3550" spc="-217" dirty="0">
                <a:latin typeface="Symbol"/>
                <a:cs typeface="Symbol"/>
              </a:rPr>
              <a:t></a:t>
            </a:r>
            <a:r>
              <a:rPr sz="2700" spc="-44" dirty="0">
                <a:latin typeface="Times New Roman"/>
                <a:cs typeface="Times New Roman"/>
              </a:rPr>
              <a:t>0.1</a:t>
            </a:r>
            <a:r>
              <a:rPr sz="3550" spc="-217" dirty="0">
                <a:latin typeface="Symbol"/>
                <a:cs typeface="Symbol"/>
              </a:rPr>
              <a:t></a:t>
            </a:r>
            <a:r>
              <a:rPr sz="2325" spc="-44" baseline="52365" dirty="0">
                <a:latin typeface="Times New Roman"/>
                <a:cs typeface="Times New Roman"/>
              </a:rPr>
              <a:t>2 </a:t>
            </a:r>
            <a:r>
              <a:rPr sz="2700" spc="-217" dirty="0">
                <a:latin typeface="Symbol"/>
                <a:cs typeface="Symbol"/>
              </a:rPr>
              <a:t></a:t>
            </a:r>
            <a:r>
              <a:rPr sz="2700" spc="-44" dirty="0">
                <a:latin typeface="Times New Roman"/>
                <a:cs typeface="Times New Roman"/>
              </a:rPr>
              <a:t> </a:t>
            </a:r>
            <a:r>
              <a:rPr sz="3550" spc="-217" dirty="0">
                <a:latin typeface="Symbol"/>
                <a:cs typeface="Symbol"/>
              </a:rPr>
              <a:t></a:t>
            </a:r>
            <a:r>
              <a:rPr sz="2700" spc="-44" dirty="0">
                <a:latin typeface="Times New Roman"/>
                <a:cs typeface="Times New Roman"/>
              </a:rPr>
              <a:t>0.9</a:t>
            </a:r>
            <a:r>
              <a:rPr sz="3550" spc="-217" dirty="0">
                <a:latin typeface="Symbol"/>
                <a:cs typeface="Symbol"/>
              </a:rPr>
              <a:t></a:t>
            </a:r>
            <a:r>
              <a:rPr sz="2325" spc="-44" baseline="52365" dirty="0">
                <a:latin typeface="Times New Roman"/>
                <a:cs typeface="Times New Roman"/>
              </a:rPr>
              <a:t>16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5962" y="5897424"/>
            <a:ext cx="888389" cy="373556"/>
          </a:xfrm>
          <a:prstGeom prst="rect">
            <a:avLst/>
          </a:prstGeom>
        </p:spPr>
        <p:txBody>
          <a:bodyPr wrap="square" lIns="0" tIns="18478" rIns="0" bIns="0" rtlCol="0">
            <a:noAutofit/>
          </a:bodyPr>
          <a:lstStyle/>
          <a:p>
            <a:pPr marL="12700">
              <a:lnSpc>
                <a:spcPts val="2910"/>
              </a:lnSpc>
            </a:pPr>
            <a:r>
              <a:rPr sz="2700" i="1" spc="10" dirty="0">
                <a:latin typeface="Times New Roman"/>
                <a:cs typeface="Times New Roman"/>
              </a:rPr>
              <a:t>P</a:t>
            </a:r>
            <a:r>
              <a:rPr sz="2700" spc="10" dirty="0">
                <a:latin typeface="Times New Roman"/>
                <a:cs typeface="Times New Roman"/>
              </a:rPr>
              <a:t>(3)</a:t>
            </a:r>
            <a:r>
              <a:rPr sz="2700" spc="28" dirty="0">
                <a:latin typeface="Symbol"/>
                <a:cs typeface="Symbol"/>
              </a:rPr>
              <a:t>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69336" y="6103462"/>
            <a:ext cx="625649" cy="225304"/>
          </a:xfrm>
          <a:prstGeom prst="rect">
            <a:avLst/>
          </a:prstGeom>
        </p:spPr>
        <p:txBody>
          <a:bodyPr wrap="square" lIns="0" tIns="10795" rIns="0" bIns="0" rtlCol="0">
            <a:noAutofit/>
          </a:bodyPr>
          <a:lstStyle/>
          <a:p>
            <a:pPr marL="12700">
              <a:lnSpc>
                <a:spcPts val="1700"/>
              </a:lnSpc>
            </a:pPr>
            <a:r>
              <a:rPr sz="1550" spc="100" dirty="0">
                <a:latin typeface="Times New Roman"/>
                <a:cs typeface="Times New Roman"/>
              </a:rPr>
              <a:t>1</a:t>
            </a:r>
            <a:r>
              <a:rPr sz="1550" spc="0" dirty="0">
                <a:latin typeface="Times New Roman"/>
                <a:cs typeface="Times New Roman"/>
              </a:rPr>
              <a:t>8    </a:t>
            </a:r>
            <a:r>
              <a:rPr sz="1550" spc="91" dirty="0">
                <a:latin typeface="Times New Roman"/>
                <a:cs typeface="Times New Roman"/>
              </a:rPr>
              <a:t> </a:t>
            </a:r>
            <a:r>
              <a:rPr sz="1550" spc="22" dirty="0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2452143" y="5758317"/>
            <a:ext cx="43828" cy="25127"/>
          </a:xfrm>
          <a:custGeom>
            <a:avLst/>
            <a:gdLst/>
            <a:ahLst/>
            <a:cxnLst/>
            <a:rect l="l" t="t" r="r" b="b"/>
            <a:pathLst>
              <a:path w="43828" h="25127">
                <a:moveTo>
                  <a:pt x="0" y="25127"/>
                </a:moveTo>
                <a:lnTo>
                  <a:pt x="43828" y="0"/>
                </a:lnTo>
              </a:path>
            </a:pathLst>
          </a:custGeom>
          <a:ln w="143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95971" y="5765788"/>
            <a:ext cx="63989" cy="143965"/>
          </a:xfrm>
          <a:custGeom>
            <a:avLst/>
            <a:gdLst/>
            <a:ahLst/>
            <a:cxnLst/>
            <a:rect l="l" t="t" r="r" b="b"/>
            <a:pathLst>
              <a:path w="63989" h="143965">
                <a:moveTo>
                  <a:pt x="0" y="0"/>
                </a:moveTo>
                <a:lnTo>
                  <a:pt x="63989" y="143965"/>
                </a:lnTo>
              </a:path>
            </a:pathLst>
          </a:custGeom>
          <a:ln w="284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66918" y="5492808"/>
            <a:ext cx="84178" cy="416944"/>
          </a:xfrm>
          <a:custGeom>
            <a:avLst/>
            <a:gdLst/>
            <a:ahLst/>
            <a:cxnLst/>
            <a:rect l="l" t="t" r="r" b="b"/>
            <a:pathLst>
              <a:path w="84178" h="416944">
                <a:moveTo>
                  <a:pt x="0" y="416944"/>
                </a:moveTo>
                <a:lnTo>
                  <a:pt x="84178" y="0"/>
                </a:lnTo>
              </a:path>
            </a:pathLst>
          </a:custGeom>
          <a:ln w="145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51097" y="5492808"/>
            <a:ext cx="1266099" cy="0"/>
          </a:xfrm>
          <a:custGeom>
            <a:avLst/>
            <a:gdLst/>
            <a:ahLst/>
            <a:cxnLst/>
            <a:rect l="l" t="t" r="r" b="b"/>
            <a:pathLst>
              <a:path w="1266099">
                <a:moveTo>
                  <a:pt x="0" y="0"/>
                </a:moveTo>
                <a:lnTo>
                  <a:pt x="1266099" y="0"/>
                </a:lnTo>
              </a:path>
            </a:pathLst>
          </a:custGeom>
          <a:ln w="142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90068" y="5758317"/>
            <a:ext cx="43828" cy="25127"/>
          </a:xfrm>
          <a:custGeom>
            <a:avLst/>
            <a:gdLst/>
            <a:ahLst/>
            <a:cxnLst/>
            <a:rect l="l" t="t" r="r" b="b"/>
            <a:pathLst>
              <a:path w="43828" h="25127">
                <a:moveTo>
                  <a:pt x="0" y="25127"/>
                </a:moveTo>
                <a:lnTo>
                  <a:pt x="43828" y="0"/>
                </a:lnTo>
              </a:path>
            </a:pathLst>
          </a:custGeom>
          <a:ln w="1434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33897" y="5765788"/>
            <a:ext cx="64017" cy="143965"/>
          </a:xfrm>
          <a:custGeom>
            <a:avLst/>
            <a:gdLst/>
            <a:ahLst/>
            <a:cxnLst/>
            <a:rect l="l" t="t" r="r" b="b"/>
            <a:pathLst>
              <a:path w="64017" h="143965">
                <a:moveTo>
                  <a:pt x="0" y="0"/>
                </a:moveTo>
                <a:lnTo>
                  <a:pt x="64017" y="143965"/>
                </a:lnTo>
              </a:path>
            </a:pathLst>
          </a:custGeom>
          <a:ln w="2840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04873" y="5492808"/>
            <a:ext cx="84149" cy="416944"/>
          </a:xfrm>
          <a:custGeom>
            <a:avLst/>
            <a:gdLst/>
            <a:ahLst/>
            <a:cxnLst/>
            <a:rect l="l" t="t" r="r" b="b"/>
            <a:pathLst>
              <a:path w="84149" h="416944">
                <a:moveTo>
                  <a:pt x="0" y="416944"/>
                </a:moveTo>
                <a:lnTo>
                  <a:pt x="84149" y="0"/>
                </a:lnTo>
              </a:path>
            </a:pathLst>
          </a:custGeom>
          <a:ln w="145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89023" y="5492808"/>
            <a:ext cx="1470585" cy="0"/>
          </a:xfrm>
          <a:custGeom>
            <a:avLst/>
            <a:gdLst/>
            <a:ahLst/>
            <a:cxnLst/>
            <a:rect l="l" t="t" r="r" b="b"/>
            <a:pathLst>
              <a:path w="1470585">
                <a:moveTo>
                  <a:pt x="0" y="0"/>
                </a:moveTo>
                <a:lnTo>
                  <a:pt x="1470585" y="0"/>
                </a:lnTo>
              </a:path>
            </a:pathLst>
          </a:custGeom>
          <a:ln w="1426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835656" y="940098"/>
            <a:ext cx="3569595" cy="482904"/>
          </a:xfrm>
          <a:prstGeom prst="rect">
            <a:avLst/>
          </a:prstGeom>
        </p:spPr>
        <p:txBody>
          <a:bodyPr wrap="square" lIns="0" tIns="24130" rIns="0" bIns="0" rtlCol="0">
            <a:noAutofit/>
          </a:bodyPr>
          <a:lstStyle/>
          <a:p>
            <a:pPr marL="12700">
              <a:lnSpc>
                <a:spcPts val="3800"/>
              </a:lnSpc>
            </a:pPr>
            <a:r>
              <a:rPr sz="3600" b="1" spc="0" dirty="0">
                <a:latin typeface="Garamond"/>
                <a:cs typeface="Garamond"/>
              </a:rPr>
              <a:t>Example 3 (cont.)</a:t>
            </a:r>
            <a:endParaRPr sz="3600">
              <a:latin typeface="Garamond"/>
              <a:cs typeface="Garamon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2140" y="1485047"/>
            <a:ext cx="7059674" cy="1427861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 marR="54002">
              <a:lnSpc>
                <a:spcPts val="2550"/>
              </a:lnSpc>
            </a:pPr>
            <a:r>
              <a:rPr sz="2400" b="1" spc="-25" dirty="0">
                <a:latin typeface="Calisto MT"/>
                <a:cs typeface="Calisto MT"/>
              </a:rPr>
              <a:t>Also,</a:t>
            </a:r>
            <a:endParaRPr sz="2400">
              <a:latin typeface="Calisto MT"/>
              <a:cs typeface="Calisto MT"/>
            </a:endParaRPr>
          </a:p>
          <a:p>
            <a:pPr marL="12700">
              <a:lnSpc>
                <a:spcPct val="98429"/>
              </a:lnSpc>
            </a:pPr>
            <a:r>
              <a:rPr sz="2400" b="1" spc="-3" dirty="0">
                <a:latin typeface="Calisto MT"/>
                <a:cs typeface="Calisto MT"/>
              </a:rPr>
              <a:t>Find the probability that in the next 18 samples, that</a:t>
            </a:r>
            <a:endParaRPr sz="2400">
              <a:latin typeface="Calisto MT"/>
              <a:cs typeface="Calisto MT"/>
            </a:endParaRPr>
          </a:p>
          <a:p>
            <a:pPr marL="12700" marR="54002">
              <a:lnSpc>
                <a:spcPct val="98429"/>
              </a:lnSpc>
              <a:spcBef>
                <a:spcPts val="45"/>
              </a:spcBef>
            </a:pPr>
            <a:r>
              <a:rPr sz="2400" b="1" spc="-2" dirty="0">
                <a:latin typeface="Calisto MT"/>
                <a:cs typeface="Calisto MT"/>
              </a:rPr>
              <a:t>contain the pollutant.</a:t>
            </a:r>
            <a:endParaRPr sz="2400">
              <a:latin typeface="Calisto MT"/>
              <a:cs typeface="Calisto MT"/>
            </a:endParaRPr>
          </a:p>
          <a:p>
            <a:pPr marL="12700" marR="54002">
              <a:lnSpc>
                <a:spcPct val="98429"/>
              </a:lnSpc>
              <a:spcBef>
                <a:spcPts val="45"/>
              </a:spcBef>
            </a:pPr>
            <a:r>
              <a:rPr sz="2400" b="1" spc="24" dirty="0">
                <a:latin typeface="Calisto MT"/>
                <a:cs typeface="Calisto MT"/>
              </a:rPr>
              <a:t>Let n=18, p=0.1 &amp; q=0.9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75626" y="1850807"/>
            <a:ext cx="226496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dirty="0">
                <a:latin typeface="Calisto MT"/>
                <a:cs typeface="Calisto MT"/>
              </a:rPr>
              <a:t>3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08798" y="1850807"/>
            <a:ext cx="356572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dirty="0">
                <a:latin typeface="Calisto MT"/>
                <a:cs typeface="Calisto MT"/>
              </a:rPr>
              <a:t>or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73033" y="1850807"/>
            <a:ext cx="226496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dirty="0">
                <a:latin typeface="Calisto MT"/>
                <a:cs typeface="Calisto MT"/>
              </a:rPr>
              <a:t>4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07264" y="3180295"/>
            <a:ext cx="158128" cy="225441"/>
          </a:xfrm>
          <a:prstGeom prst="rect">
            <a:avLst/>
          </a:prstGeom>
        </p:spPr>
        <p:txBody>
          <a:bodyPr wrap="square" lIns="0" tIns="10826" rIns="0" bIns="0" rtlCol="0">
            <a:noAutofit/>
          </a:bodyPr>
          <a:lstStyle/>
          <a:p>
            <a:pPr marL="12700">
              <a:lnSpc>
                <a:spcPts val="1705"/>
              </a:lnSpc>
            </a:pPr>
            <a:r>
              <a:rPr sz="1600" spc="31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99700" y="3177100"/>
            <a:ext cx="613022" cy="228636"/>
          </a:xfrm>
          <a:prstGeom prst="rect">
            <a:avLst/>
          </a:prstGeom>
        </p:spPr>
        <p:txBody>
          <a:bodyPr wrap="square" lIns="0" tIns="11017" rIns="0" bIns="0" rtlCol="0">
            <a:noAutofit/>
          </a:bodyPr>
          <a:lstStyle/>
          <a:p>
            <a:pPr marL="12700">
              <a:lnSpc>
                <a:spcPts val="1735"/>
              </a:lnSpc>
            </a:pPr>
            <a:r>
              <a:rPr sz="1600" spc="22" dirty="0">
                <a:latin typeface="Times New Roman"/>
                <a:cs typeface="Times New Roman"/>
              </a:rPr>
              <a:t>(18</a:t>
            </a:r>
            <a:r>
              <a:rPr sz="1600" spc="55" dirty="0">
                <a:latin typeface="Symbol"/>
                <a:cs typeface="Symbol"/>
              </a:rPr>
              <a:t></a:t>
            </a:r>
            <a:r>
              <a:rPr sz="1600" spc="22" dirty="0">
                <a:latin typeface="Times New Roman"/>
                <a:cs typeface="Times New Roman"/>
              </a:rPr>
              <a:t>3)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03869" y="3180295"/>
            <a:ext cx="158128" cy="225441"/>
          </a:xfrm>
          <a:prstGeom prst="rect">
            <a:avLst/>
          </a:prstGeom>
        </p:spPr>
        <p:txBody>
          <a:bodyPr wrap="square" lIns="0" tIns="10826" rIns="0" bIns="0" rtlCol="0">
            <a:noAutofit/>
          </a:bodyPr>
          <a:lstStyle/>
          <a:p>
            <a:pPr marL="12700">
              <a:lnSpc>
                <a:spcPts val="1705"/>
              </a:lnSpc>
            </a:pPr>
            <a:r>
              <a:rPr sz="1600" spc="31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02584" y="3177100"/>
            <a:ext cx="625868" cy="228636"/>
          </a:xfrm>
          <a:prstGeom prst="rect">
            <a:avLst/>
          </a:prstGeom>
        </p:spPr>
        <p:txBody>
          <a:bodyPr wrap="square" lIns="0" tIns="11017" rIns="0" bIns="0" rtlCol="0">
            <a:noAutofit/>
          </a:bodyPr>
          <a:lstStyle/>
          <a:p>
            <a:pPr marL="12700">
              <a:lnSpc>
                <a:spcPts val="1735"/>
              </a:lnSpc>
            </a:pPr>
            <a:r>
              <a:rPr sz="1600" spc="32" dirty="0">
                <a:latin typeface="Times New Roman"/>
                <a:cs typeface="Times New Roman"/>
              </a:rPr>
              <a:t>(18</a:t>
            </a:r>
            <a:r>
              <a:rPr sz="1600" spc="104" dirty="0">
                <a:latin typeface="Symbol"/>
                <a:cs typeface="Symbol"/>
              </a:rPr>
              <a:t></a:t>
            </a:r>
            <a:r>
              <a:rPr sz="1600" spc="32" dirty="0">
                <a:latin typeface="Times New Roman"/>
                <a:cs typeface="Times New Roman"/>
              </a:rPr>
              <a:t>4)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92977" y="3213622"/>
            <a:ext cx="1642205" cy="373998"/>
          </a:xfrm>
          <a:prstGeom prst="rect">
            <a:avLst/>
          </a:prstGeom>
        </p:spPr>
        <p:txBody>
          <a:bodyPr wrap="square" lIns="0" tIns="18478" rIns="0" bIns="0" rtlCol="0">
            <a:noAutofit/>
          </a:bodyPr>
          <a:lstStyle/>
          <a:p>
            <a:pPr marL="12700">
              <a:lnSpc>
                <a:spcPts val="2910"/>
              </a:lnSpc>
            </a:pPr>
            <a:r>
              <a:rPr sz="2700" i="1" spc="-19" dirty="0">
                <a:latin typeface="Times New Roman"/>
                <a:cs typeface="Times New Roman"/>
              </a:rPr>
              <a:t>P</a:t>
            </a:r>
            <a:r>
              <a:rPr sz="2700" spc="-19" dirty="0">
                <a:latin typeface="Times New Roman"/>
                <a:cs typeface="Times New Roman"/>
              </a:rPr>
              <a:t>(3) </a:t>
            </a:r>
            <a:r>
              <a:rPr sz="2700" spc="0" dirty="0">
                <a:latin typeface="Symbol"/>
                <a:cs typeface="Symbol"/>
              </a:rPr>
              <a:t></a:t>
            </a:r>
            <a:r>
              <a:rPr sz="2700" spc="-19" dirty="0">
                <a:latin typeface="Times New Roman"/>
                <a:cs typeface="Times New Roman"/>
              </a:rPr>
              <a:t> </a:t>
            </a:r>
            <a:r>
              <a:rPr sz="2700" i="1" spc="-19" dirty="0">
                <a:latin typeface="Times New Roman"/>
                <a:cs typeface="Times New Roman"/>
              </a:rPr>
              <a:t>P</a:t>
            </a:r>
            <a:r>
              <a:rPr sz="2700" spc="-19" dirty="0">
                <a:latin typeface="Times New Roman"/>
                <a:cs typeface="Times New Roman"/>
              </a:rPr>
              <a:t>(4)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23307" y="3213622"/>
            <a:ext cx="835311" cy="431497"/>
          </a:xfrm>
          <a:prstGeom prst="rect">
            <a:avLst/>
          </a:prstGeom>
        </p:spPr>
        <p:txBody>
          <a:bodyPr wrap="square" lIns="0" tIns="21113" rIns="0" bIns="0" rtlCol="0">
            <a:noAutofit/>
          </a:bodyPr>
          <a:lstStyle/>
          <a:p>
            <a:pPr marL="12700">
              <a:lnSpc>
                <a:spcPts val="3325"/>
              </a:lnSpc>
            </a:pPr>
            <a:r>
              <a:rPr sz="2700" spc="-40" dirty="0">
                <a:latin typeface="Symbol"/>
                <a:cs typeface="Symbol"/>
              </a:rPr>
              <a:t></a:t>
            </a:r>
            <a:r>
              <a:rPr sz="2400" spc="73" baseline="-12682" dirty="0">
                <a:latin typeface="Times New Roman"/>
                <a:cs typeface="Times New Roman"/>
              </a:rPr>
              <a:t>18</a:t>
            </a:r>
            <a:r>
              <a:rPr sz="4050" i="1" spc="73" baseline="7515" dirty="0">
                <a:latin typeface="Times New Roman"/>
                <a:cs typeface="Times New Roman"/>
              </a:rPr>
              <a:t>C</a:t>
            </a:r>
            <a:r>
              <a:rPr sz="2400" spc="73" baseline="-12682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39493" y="3213622"/>
            <a:ext cx="921110" cy="373998"/>
          </a:xfrm>
          <a:prstGeom prst="rect">
            <a:avLst/>
          </a:prstGeom>
        </p:spPr>
        <p:txBody>
          <a:bodyPr wrap="square" lIns="0" tIns="18478" rIns="0" bIns="0" rtlCol="0">
            <a:noAutofit/>
          </a:bodyPr>
          <a:lstStyle/>
          <a:p>
            <a:pPr marL="12700">
              <a:lnSpc>
                <a:spcPts val="2910"/>
              </a:lnSpc>
            </a:pPr>
            <a:r>
              <a:rPr sz="2700" spc="6" dirty="0">
                <a:latin typeface="Symbol"/>
                <a:cs typeface="Symbol"/>
              </a:rPr>
              <a:t></a:t>
            </a:r>
            <a:r>
              <a:rPr sz="2700" spc="-76" dirty="0">
                <a:latin typeface="Times New Roman"/>
                <a:cs typeface="Times New Roman"/>
              </a:rPr>
              <a:t> </a:t>
            </a:r>
            <a:r>
              <a:rPr sz="2700" i="1" spc="-76" dirty="0">
                <a:latin typeface="Times New Roman"/>
                <a:cs typeface="Times New Roman"/>
              </a:rPr>
              <a:t>P  </a:t>
            </a:r>
            <a:r>
              <a:rPr sz="2700" spc="6" dirty="0">
                <a:latin typeface="Symbol"/>
                <a:cs typeface="Symbol"/>
              </a:rPr>
              <a:t></a:t>
            </a:r>
            <a:r>
              <a:rPr sz="2700" spc="-76" dirty="0">
                <a:latin typeface="Times New Roman"/>
                <a:cs typeface="Times New Roman"/>
              </a:rPr>
              <a:t> </a:t>
            </a:r>
            <a:r>
              <a:rPr sz="2700" i="1" spc="-76" dirty="0">
                <a:latin typeface="Times New Roman"/>
                <a:cs typeface="Times New Roman"/>
              </a:rPr>
              <a:t>q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01184" y="3213622"/>
            <a:ext cx="841620" cy="431497"/>
          </a:xfrm>
          <a:prstGeom prst="rect">
            <a:avLst/>
          </a:prstGeom>
        </p:spPr>
        <p:txBody>
          <a:bodyPr wrap="square" lIns="0" tIns="21113" rIns="0" bIns="0" rtlCol="0">
            <a:noAutofit/>
          </a:bodyPr>
          <a:lstStyle/>
          <a:p>
            <a:pPr marL="12700">
              <a:lnSpc>
                <a:spcPts val="3325"/>
              </a:lnSpc>
            </a:pPr>
            <a:r>
              <a:rPr sz="2700" spc="3" dirty="0">
                <a:latin typeface="Symbol"/>
                <a:cs typeface="Symbol"/>
              </a:rPr>
              <a:t></a:t>
            </a:r>
            <a:r>
              <a:rPr sz="2400" spc="76" baseline="-12682" dirty="0">
                <a:latin typeface="Times New Roman"/>
                <a:cs typeface="Times New Roman"/>
              </a:rPr>
              <a:t>18</a:t>
            </a:r>
            <a:r>
              <a:rPr sz="4050" i="1" spc="76" baseline="7515" dirty="0">
                <a:latin typeface="Times New Roman"/>
                <a:cs typeface="Times New Roman"/>
              </a:rPr>
              <a:t>C</a:t>
            </a:r>
            <a:r>
              <a:rPr sz="2400" spc="76" baseline="-12682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30760" y="3213622"/>
            <a:ext cx="432305" cy="373998"/>
          </a:xfrm>
          <a:prstGeom prst="rect">
            <a:avLst/>
          </a:prstGeom>
        </p:spPr>
        <p:txBody>
          <a:bodyPr wrap="square" lIns="0" tIns="18478" rIns="0" bIns="0" rtlCol="0">
            <a:noAutofit/>
          </a:bodyPr>
          <a:lstStyle/>
          <a:p>
            <a:pPr marL="12700">
              <a:lnSpc>
                <a:spcPts val="2910"/>
              </a:lnSpc>
            </a:pPr>
            <a:r>
              <a:rPr sz="2700" dirty="0">
                <a:latin typeface="Symbol"/>
                <a:cs typeface="Symbol"/>
              </a:rPr>
              <a:t></a:t>
            </a:r>
            <a:r>
              <a:rPr sz="2700" spc="-112" dirty="0">
                <a:latin typeface="Times New Roman"/>
                <a:cs typeface="Times New Roman"/>
              </a:rPr>
              <a:t> </a:t>
            </a:r>
            <a:r>
              <a:rPr sz="2700" i="1" spc="-112" dirty="0">
                <a:latin typeface="Times New Roman"/>
                <a:cs typeface="Times New Roman"/>
              </a:rPr>
              <a:t>P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0860" y="3213622"/>
            <a:ext cx="382628" cy="373998"/>
          </a:xfrm>
          <a:prstGeom prst="rect">
            <a:avLst/>
          </a:prstGeom>
        </p:spPr>
        <p:txBody>
          <a:bodyPr wrap="square" lIns="0" tIns="18478" rIns="0" bIns="0" rtlCol="0">
            <a:noAutofit/>
          </a:bodyPr>
          <a:lstStyle/>
          <a:p>
            <a:pPr marL="12700">
              <a:lnSpc>
                <a:spcPts val="2910"/>
              </a:lnSpc>
            </a:pPr>
            <a:r>
              <a:rPr sz="2700" spc="12" dirty="0">
                <a:latin typeface="Symbol"/>
                <a:cs typeface="Symbol"/>
              </a:rPr>
              <a:t></a:t>
            </a:r>
            <a:r>
              <a:rPr sz="2700" spc="-163" dirty="0">
                <a:latin typeface="Times New Roman"/>
                <a:cs typeface="Times New Roman"/>
              </a:rPr>
              <a:t> </a:t>
            </a:r>
            <a:r>
              <a:rPr sz="2700" i="1" spc="-163" dirty="0">
                <a:latin typeface="Times New Roman"/>
                <a:cs typeface="Times New Roman"/>
              </a:rPr>
              <a:t>q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340" y="4228882"/>
            <a:ext cx="4366897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2" dirty="0">
                <a:latin typeface="Calisto MT"/>
                <a:cs typeface="Calisto MT"/>
              </a:rPr>
              <a:t>Find mean &amp; standard deviation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8918" y="4923998"/>
            <a:ext cx="611416" cy="973809"/>
          </a:xfrm>
          <a:prstGeom prst="rect">
            <a:avLst/>
          </a:prstGeom>
        </p:spPr>
        <p:txBody>
          <a:bodyPr wrap="square" lIns="0" tIns="19494" rIns="0" bIns="0" rtlCol="0">
            <a:noAutofit/>
          </a:bodyPr>
          <a:lstStyle/>
          <a:p>
            <a:pPr marL="44699" marR="4876">
              <a:lnSpc>
                <a:spcPts val="3070"/>
              </a:lnSpc>
            </a:pPr>
            <a:r>
              <a:rPr sz="2850" spc="14" dirty="0">
                <a:latin typeface="Symbol"/>
                <a:cs typeface="Symbol"/>
              </a:rPr>
              <a:t></a:t>
            </a:r>
            <a:r>
              <a:rPr sz="2850" spc="20" dirty="0">
                <a:latin typeface="Times New Roman"/>
                <a:cs typeface="Times New Roman"/>
              </a:rPr>
              <a:t> </a:t>
            </a:r>
            <a:r>
              <a:rPr sz="2700" spc="14" dirty="0">
                <a:latin typeface="Symbol"/>
                <a:cs typeface="Symbol"/>
              </a:rPr>
              <a:t></a:t>
            </a:r>
            <a:endParaRPr sz="2700">
              <a:latin typeface="Symbol"/>
              <a:cs typeface="Symbol"/>
            </a:endParaRPr>
          </a:p>
          <a:p>
            <a:pPr marL="12700">
              <a:lnSpc>
                <a:spcPts val="3475"/>
              </a:lnSpc>
              <a:spcBef>
                <a:spcPts val="1143"/>
              </a:spcBef>
            </a:pPr>
            <a:r>
              <a:rPr sz="2850" spc="14" dirty="0">
                <a:latin typeface="Symbol"/>
                <a:cs typeface="Symbol"/>
              </a:rPr>
              <a:t></a:t>
            </a:r>
            <a:r>
              <a:rPr sz="2850" spc="233" dirty="0">
                <a:latin typeface="Times New Roman"/>
                <a:cs typeface="Times New Roman"/>
              </a:rPr>
              <a:t> </a:t>
            </a:r>
            <a:r>
              <a:rPr sz="2700" spc="14" dirty="0">
                <a:latin typeface="Symbol"/>
                <a:cs typeface="Symbol"/>
              </a:rPr>
              <a:t>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21364" y="4939951"/>
            <a:ext cx="2459239" cy="373810"/>
          </a:xfrm>
          <a:prstGeom prst="rect">
            <a:avLst/>
          </a:prstGeom>
        </p:spPr>
        <p:txBody>
          <a:bodyPr wrap="square" lIns="0" tIns="18478" rIns="0" bIns="0" rtlCol="0">
            <a:noAutofit/>
          </a:bodyPr>
          <a:lstStyle/>
          <a:p>
            <a:pPr marL="12700">
              <a:lnSpc>
                <a:spcPts val="2910"/>
              </a:lnSpc>
            </a:pPr>
            <a:r>
              <a:rPr sz="2700" i="1" spc="-62" dirty="0">
                <a:latin typeface="Times New Roman"/>
                <a:cs typeface="Times New Roman"/>
              </a:rPr>
              <a:t>np </a:t>
            </a:r>
            <a:r>
              <a:rPr sz="2700" spc="28" dirty="0">
                <a:latin typeface="Symbol"/>
                <a:cs typeface="Symbol"/>
              </a:rPr>
              <a:t></a:t>
            </a:r>
            <a:r>
              <a:rPr sz="2700" spc="-62" dirty="0">
                <a:latin typeface="Times New Roman"/>
                <a:cs typeface="Times New Roman"/>
              </a:rPr>
              <a:t> 18(0.1) </a:t>
            </a:r>
            <a:r>
              <a:rPr sz="2700" spc="28" dirty="0">
                <a:latin typeface="Symbol"/>
                <a:cs typeface="Symbol"/>
              </a:rPr>
              <a:t></a:t>
            </a:r>
            <a:r>
              <a:rPr sz="2700" spc="-62" dirty="0">
                <a:latin typeface="Times New Roman"/>
                <a:cs typeface="Times New Roman"/>
              </a:rPr>
              <a:t> 1.8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59983" y="5525988"/>
            <a:ext cx="1606182" cy="373810"/>
          </a:xfrm>
          <a:prstGeom prst="rect">
            <a:avLst/>
          </a:prstGeom>
        </p:spPr>
        <p:txBody>
          <a:bodyPr wrap="square" lIns="0" tIns="18478" rIns="0" bIns="0" rtlCol="0">
            <a:noAutofit/>
          </a:bodyPr>
          <a:lstStyle/>
          <a:p>
            <a:pPr marL="12700">
              <a:lnSpc>
                <a:spcPts val="2910"/>
              </a:lnSpc>
            </a:pPr>
            <a:r>
              <a:rPr sz="2700" i="1" spc="55" dirty="0">
                <a:latin typeface="Times New Roman"/>
                <a:cs typeface="Times New Roman"/>
              </a:rPr>
              <a:t>np</a:t>
            </a:r>
            <a:r>
              <a:rPr sz="2700" spc="55" dirty="0">
                <a:latin typeface="Times New Roman"/>
                <a:cs typeface="Times New Roman"/>
              </a:rPr>
              <a:t>(1</a:t>
            </a:r>
            <a:r>
              <a:rPr sz="2700" spc="14" dirty="0">
                <a:latin typeface="Symbol"/>
                <a:cs typeface="Symbol"/>
              </a:rPr>
              <a:t></a:t>
            </a:r>
            <a:r>
              <a:rPr sz="2700" spc="55" dirty="0">
                <a:latin typeface="Times New Roman"/>
                <a:cs typeface="Times New Roman"/>
              </a:rPr>
              <a:t> </a:t>
            </a:r>
            <a:r>
              <a:rPr sz="2700" i="1" spc="55" dirty="0">
                <a:latin typeface="Times New Roman"/>
                <a:cs typeface="Times New Roman"/>
              </a:rPr>
              <a:t>p</a:t>
            </a:r>
            <a:r>
              <a:rPr sz="2700" spc="55" dirty="0">
                <a:latin typeface="Times New Roman"/>
                <a:cs typeface="Times New Roman"/>
              </a:rPr>
              <a:t>) </a:t>
            </a:r>
            <a:r>
              <a:rPr sz="2700" spc="14" dirty="0">
                <a:latin typeface="Symbol"/>
                <a:cs typeface="Symbol"/>
              </a:rPr>
              <a:t>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60325" y="5525988"/>
            <a:ext cx="2488782" cy="373810"/>
          </a:xfrm>
          <a:prstGeom prst="rect">
            <a:avLst/>
          </a:prstGeom>
        </p:spPr>
        <p:txBody>
          <a:bodyPr wrap="square" lIns="0" tIns="18478" rIns="0" bIns="0" rtlCol="0">
            <a:noAutofit/>
          </a:bodyPr>
          <a:lstStyle/>
          <a:p>
            <a:pPr marL="12700">
              <a:lnSpc>
                <a:spcPts val="2910"/>
              </a:lnSpc>
            </a:pPr>
            <a:r>
              <a:rPr sz="2700" spc="-45" dirty="0">
                <a:latin typeface="Times New Roman"/>
                <a:cs typeface="Times New Roman"/>
              </a:rPr>
              <a:t>1.8(1</a:t>
            </a:r>
            <a:r>
              <a:rPr sz="2700" spc="14" dirty="0">
                <a:latin typeface="Symbol"/>
                <a:cs typeface="Symbol"/>
              </a:rPr>
              <a:t></a:t>
            </a:r>
            <a:r>
              <a:rPr sz="2700" spc="-45" dirty="0">
                <a:latin typeface="Times New Roman"/>
                <a:cs typeface="Times New Roman"/>
              </a:rPr>
              <a:t> 0.1) </a:t>
            </a:r>
            <a:r>
              <a:rPr sz="2700" spc="14" dirty="0">
                <a:latin typeface="Symbol"/>
                <a:cs typeface="Symbol"/>
              </a:rPr>
              <a:t></a:t>
            </a:r>
            <a:r>
              <a:rPr sz="2700" spc="-45" dirty="0">
                <a:latin typeface="Times New Roman"/>
                <a:cs typeface="Times New Roman"/>
              </a:rPr>
              <a:t> 1.27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220979" y="295655"/>
            <a:ext cx="8700516" cy="6365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4800" y="328675"/>
            <a:ext cx="8532876" cy="6197536"/>
          </a:xfrm>
          <a:custGeom>
            <a:avLst/>
            <a:gdLst/>
            <a:ahLst/>
            <a:cxnLst/>
            <a:rect l="l" t="t" r="r" b="b"/>
            <a:pathLst>
              <a:path w="8532876" h="6197536">
                <a:moveTo>
                  <a:pt x="0" y="128904"/>
                </a:moveTo>
                <a:lnTo>
                  <a:pt x="825" y="114230"/>
                </a:lnTo>
                <a:lnTo>
                  <a:pt x="3241" y="100041"/>
                </a:lnTo>
                <a:lnTo>
                  <a:pt x="7159" y="86426"/>
                </a:lnTo>
                <a:lnTo>
                  <a:pt x="12488" y="73475"/>
                </a:lnTo>
                <a:lnTo>
                  <a:pt x="19139" y="61276"/>
                </a:lnTo>
                <a:lnTo>
                  <a:pt x="27022" y="49919"/>
                </a:lnTo>
                <a:lnTo>
                  <a:pt x="36047" y="39494"/>
                </a:lnTo>
                <a:lnTo>
                  <a:pt x="46125" y="30090"/>
                </a:lnTo>
                <a:lnTo>
                  <a:pt x="57166" y="21796"/>
                </a:lnTo>
                <a:lnTo>
                  <a:pt x="69079" y="14702"/>
                </a:lnTo>
                <a:lnTo>
                  <a:pt x="81776" y="8896"/>
                </a:lnTo>
                <a:lnTo>
                  <a:pt x="95167" y="4469"/>
                </a:lnTo>
                <a:lnTo>
                  <a:pt x="109161" y="1509"/>
                </a:lnTo>
                <a:lnTo>
                  <a:pt x="123669" y="106"/>
                </a:lnTo>
                <a:lnTo>
                  <a:pt x="128968" y="0"/>
                </a:lnTo>
                <a:lnTo>
                  <a:pt x="8403844" y="0"/>
                </a:lnTo>
                <a:lnTo>
                  <a:pt x="8418509" y="822"/>
                </a:lnTo>
                <a:lnTo>
                  <a:pt x="8432693" y="3232"/>
                </a:lnTo>
                <a:lnTo>
                  <a:pt x="8446306" y="7139"/>
                </a:lnTo>
                <a:lnTo>
                  <a:pt x="8459258" y="12454"/>
                </a:lnTo>
                <a:lnTo>
                  <a:pt x="8471459" y="19089"/>
                </a:lnTo>
                <a:lnTo>
                  <a:pt x="8482819" y="26953"/>
                </a:lnTo>
                <a:lnTo>
                  <a:pt x="8493249" y="35958"/>
                </a:lnTo>
                <a:lnTo>
                  <a:pt x="8502658" y="46015"/>
                </a:lnTo>
                <a:lnTo>
                  <a:pt x="8510956" y="57035"/>
                </a:lnTo>
                <a:lnTo>
                  <a:pt x="8518054" y="68928"/>
                </a:lnTo>
                <a:lnTo>
                  <a:pt x="8523862" y="81605"/>
                </a:lnTo>
                <a:lnTo>
                  <a:pt x="8528290" y="94978"/>
                </a:lnTo>
                <a:lnTo>
                  <a:pt x="8531247" y="108956"/>
                </a:lnTo>
                <a:lnTo>
                  <a:pt x="8532645" y="123452"/>
                </a:lnTo>
                <a:lnTo>
                  <a:pt x="8532749" y="128904"/>
                </a:lnTo>
                <a:lnTo>
                  <a:pt x="8532876" y="6068568"/>
                </a:lnTo>
                <a:lnTo>
                  <a:pt x="8531924" y="6083238"/>
                </a:lnTo>
                <a:lnTo>
                  <a:pt x="8529511" y="6097426"/>
                </a:lnTo>
                <a:lnTo>
                  <a:pt x="8525599" y="6111043"/>
                </a:lnTo>
                <a:lnTo>
                  <a:pt x="8520276" y="6123998"/>
                </a:lnTo>
                <a:lnTo>
                  <a:pt x="8513633" y="6136203"/>
                </a:lnTo>
                <a:lnTo>
                  <a:pt x="8505758" y="6147566"/>
                </a:lnTo>
                <a:lnTo>
                  <a:pt x="8496740" y="6157998"/>
                </a:lnTo>
                <a:lnTo>
                  <a:pt x="8486670" y="6167411"/>
                </a:lnTo>
                <a:lnTo>
                  <a:pt x="8475637" y="6175713"/>
                </a:lnTo>
                <a:lnTo>
                  <a:pt x="8463729" y="6182815"/>
                </a:lnTo>
                <a:lnTo>
                  <a:pt x="8451037" y="6188627"/>
                </a:lnTo>
                <a:lnTo>
                  <a:pt x="8437649" y="6193060"/>
                </a:lnTo>
                <a:lnTo>
                  <a:pt x="8423655" y="6196024"/>
                </a:lnTo>
                <a:lnTo>
                  <a:pt x="8409144" y="6197429"/>
                </a:lnTo>
                <a:lnTo>
                  <a:pt x="8403844" y="6197536"/>
                </a:lnTo>
                <a:lnTo>
                  <a:pt x="128968" y="6197536"/>
                </a:lnTo>
                <a:lnTo>
                  <a:pt x="114301" y="6196711"/>
                </a:lnTo>
                <a:lnTo>
                  <a:pt x="100116" y="6194296"/>
                </a:lnTo>
                <a:lnTo>
                  <a:pt x="86502" y="6190380"/>
                </a:lnTo>
                <a:lnTo>
                  <a:pt x="73549" y="6185053"/>
                </a:lnTo>
                <a:lnTo>
                  <a:pt x="61347" y="6178405"/>
                </a:lnTo>
                <a:lnTo>
                  <a:pt x="49986" y="6170526"/>
                </a:lnTo>
                <a:lnTo>
                  <a:pt x="39554" y="6161505"/>
                </a:lnTo>
                <a:lnTo>
                  <a:pt x="30142" y="6151431"/>
                </a:lnTo>
                <a:lnTo>
                  <a:pt x="21840" y="6140395"/>
                </a:lnTo>
                <a:lnTo>
                  <a:pt x="14737" y="6128486"/>
                </a:lnTo>
                <a:lnTo>
                  <a:pt x="8922" y="6115795"/>
                </a:lnTo>
                <a:lnTo>
                  <a:pt x="4486" y="6102409"/>
                </a:lnTo>
                <a:lnTo>
                  <a:pt x="1518" y="6088420"/>
                </a:lnTo>
                <a:lnTo>
                  <a:pt x="108" y="6073917"/>
                </a:lnTo>
                <a:lnTo>
                  <a:pt x="0" y="6068568"/>
                </a:lnTo>
                <a:lnTo>
                  <a:pt x="0" y="128904"/>
                </a:lnTo>
                <a:close/>
              </a:path>
            </a:pathLst>
          </a:custGeom>
          <a:ln w="12700">
            <a:solidFill>
              <a:srgbClr val="A3A2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7250" y="3786251"/>
            <a:ext cx="7358126" cy="1642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21868" y="1369472"/>
            <a:ext cx="7818501" cy="69596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1828">
              <a:lnSpc>
                <a:spcPts val="2555"/>
              </a:lnSpc>
            </a:pPr>
            <a:r>
              <a:rPr sz="2400" spc="27" dirty="0">
                <a:latin typeface="Arial"/>
                <a:cs typeface="Arial"/>
              </a:rPr>
              <a:t>Ex.4 A survey found that one out of five Americans says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400" spc="51" dirty="0">
                <a:latin typeface="Arial"/>
                <a:cs typeface="Arial"/>
              </a:rPr>
              <a:t>he or she has visited a doctor in any given month. If 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1868" y="2100992"/>
            <a:ext cx="7175982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53" dirty="0">
                <a:latin typeface="Arial"/>
                <a:cs typeface="Arial"/>
              </a:rPr>
              <a:t>people are selected at random, find the probability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60233" y="2100992"/>
            <a:ext cx="578307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" dirty="0">
                <a:latin typeface="Arial"/>
                <a:cs typeface="Arial"/>
              </a:rPr>
              <a:t>that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1868" y="2466759"/>
            <a:ext cx="1272551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" dirty="0">
                <a:latin typeface="Arial"/>
                <a:cs typeface="Arial"/>
              </a:rPr>
              <a:t>exactly 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08124" y="2466759"/>
            <a:ext cx="493125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" dirty="0">
                <a:latin typeface="Arial"/>
                <a:cs typeface="Arial"/>
              </a:rPr>
              <a:t>will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17394" y="2466759"/>
            <a:ext cx="731717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" dirty="0">
                <a:latin typeface="Arial"/>
                <a:cs typeface="Arial"/>
              </a:rPr>
              <a:t>have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64154" y="2466759"/>
            <a:ext cx="934917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>
                <a:latin typeface="Arial"/>
                <a:cs typeface="Arial"/>
              </a:rPr>
              <a:t>visited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3606" y="2466759"/>
            <a:ext cx="240803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66971" y="2466759"/>
            <a:ext cx="918136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>
                <a:latin typeface="Arial"/>
                <a:cs typeface="Arial"/>
              </a:rPr>
              <a:t>doctor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9659" y="2466759"/>
            <a:ext cx="544688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" dirty="0">
                <a:latin typeface="Arial"/>
                <a:cs typeface="Arial"/>
              </a:rPr>
              <a:t>last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57443" y="2466759"/>
            <a:ext cx="1003582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month.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1868" y="3198526"/>
            <a:ext cx="125465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" dirty="0">
                <a:latin typeface="Arial"/>
                <a:cs typeface="Arial"/>
              </a:rPr>
              <a:t>Solution: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220979" y="295655"/>
            <a:ext cx="8700516" cy="6365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4800" y="328675"/>
            <a:ext cx="8532876" cy="6197536"/>
          </a:xfrm>
          <a:custGeom>
            <a:avLst/>
            <a:gdLst/>
            <a:ahLst/>
            <a:cxnLst/>
            <a:rect l="l" t="t" r="r" b="b"/>
            <a:pathLst>
              <a:path w="8532876" h="6197536">
                <a:moveTo>
                  <a:pt x="0" y="128904"/>
                </a:moveTo>
                <a:lnTo>
                  <a:pt x="825" y="114230"/>
                </a:lnTo>
                <a:lnTo>
                  <a:pt x="3241" y="100041"/>
                </a:lnTo>
                <a:lnTo>
                  <a:pt x="7159" y="86426"/>
                </a:lnTo>
                <a:lnTo>
                  <a:pt x="12488" y="73475"/>
                </a:lnTo>
                <a:lnTo>
                  <a:pt x="19139" y="61276"/>
                </a:lnTo>
                <a:lnTo>
                  <a:pt x="27022" y="49919"/>
                </a:lnTo>
                <a:lnTo>
                  <a:pt x="36047" y="39494"/>
                </a:lnTo>
                <a:lnTo>
                  <a:pt x="46125" y="30090"/>
                </a:lnTo>
                <a:lnTo>
                  <a:pt x="57166" y="21796"/>
                </a:lnTo>
                <a:lnTo>
                  <a:pt x="69079" y="14702"/>
                </a:lnTo>
                <a:lnTo>
                  <a:pt x="81776" y="8896"/>
                </a:lnTo>
                <a:lnTo>
                  <a:pt x="95167" y="4469"/>
                </a:lnTo>
                <a:lnTo>
                  <a:pt x="109161" y="1509"/>
                </a:lnTo>
                <a:lnTo>
                  <a:pt x="123669" y="106"/>
                </a:lnTo>
                <a:lnTo>
                  <a:pt x="128968" y="0"/>
                </a:lnTo>
                <a:lnTo>
                  <a:pt x="8403844" y="0"/>
                </a:lnTo>
                <a:lnTo>
                  <a:pt x="8418509" y="822"/>
                </a:lnTo>
                <a:lnTo>
                  <a:pt x="8432693" y="3232"/>
                </a:lnTo>
                <a:lnTo>
                  <a:pt x="8446306" y="7139"/>
                </a:lnTo>
                <a:lnTo>
                  <a:pt x="8459258" y="12454"/>
                </a:lnTo>
                <a:lnTo>
                  <a:pt x="8471459" y="19089"/>
                </a:lnTo>
                <a:lnTo>
                  <a:pt x="8482819" y="26953"/>
                </a:lnTo>
                <a:lnTo>
                  <a:pt x="8493249" y="35958"/>
                </a:lnTo>
                <a:lnTo>
                  <a:pt x="8502658" y="46015"/>
                </a:lnTo>
                <a:lnTo>
                  <a:pt x="8510956" y="57035"/>
                </a:lnTo>
                <a:lnTo>
                  <a:pt x="8518054" y="68928"/>
                </a:lnTo>
                <a:lnTo>
                  <a:pt x="8523862" y="81605"/>
                </a:lnTo>
                <a:lnTo>
                  <a:pt x="8528290" y="94978"/>
                </a:lnTo>
                <a:lnTo>
                  <a:pt x="8531247" y="108956"/>
                </a:lnTo>
                <a:lnTo>
                  <a:pt x="8532645" y="123452"/>
                </a:lnTo>
                <a:lnTo>
                  <a:pt x="8532749" y="128904"/>
                </a:lnTo>
                <a:lnTo>
                  <a:pt x="8532876" y="6068568"/>
                </a:lnTo>
                <a:lnTo>
                  <a:pt x="8531924" y="6083238"/>
                </a:lnTo>
                <a:lnTo>
                  <a:pt x="8529511" y="6097426"/>
                </a:lnTo>
                <a:lnTo>
                  <a:pt x="8525599" y="6111043"/>
                </a:lnTo>
                <a:lnTo>
                  <a:pt x="8520276" y="6123998"/>
                </a:lnTo>
                <a:lnTo>
                  <a:pt x="8513633" y="6136203"/>
                </a:lnTo>
                <a:lnTo>
                  <a:pt x="8505758" y="6147566"/>
                </a:lnTo>
                <a:lnTo>
                  <a:pt x="8496740" y="6157998"/>
                </a:lnTo>
                <a:lnTo>
                  <a:pt x="8486670" y="6167411"/>
                </a:lnTo>
                <a:lnTo>
                  <a:pt x="8475637" y="6175713"/>
                </a:lnTo>
                <a:lnTo>
                  <a:pt x="8463729" y="6182815"/>
                </a:lnTo>
                <a:lnTo>
                  <a:pt x="8451037" y="6188627"/>
                </a:lnTo>
                <a:lnTo>
                  <a:pt x="8437649" y="6193060"/>
                </a:lnTo>
                <a:lnTo>
                  <a:pt x="8423655" y="6196024"/>
                </a:lnTo>
                <a:lnTo>
                  <a:pt x="8409144" y="6197429"/>
                </a:lnTo>
                <a:lnTo>
                  <a:pt x="8403844" y="6197536"/>
                </a:lnTo>
                <a:lnTo>
                  <a:pt x="128968" y="6197536"/>
                </a:lnTo>
                <a:lnTo>
                  <a:pt x="114301" y="6196711"/>
                </a:lnTo>
                <a:lnTo>
                  <a:pt x="100116" y="6194296"/>
                </a:lnTo>
                <a:lnTo>
                  <a:pt x="86502" y="6190380"/>
                </a:lnTo>
                <a:lnTo>
                  <a:pt x="73549" y="6185053"/>
                </a:lnTo>
                <a:lnTo>
                  <a:pt x="61347" y="6178405"/>
                </a:lnTo>
                <a:lnTo>
                  <a:pt x="49986" y="6170526"/>
                </a:lnTo>
                <a:lnTo>
                  <a:pt x="39554" y="6161505"/>
                </a:lnTo>
                <a:lnTo>
                  <a:pt x="30142" y="6151431"/>
                </a:lnTo>
                <a:lnTo>
                  <a:pt x="21840" y="6140395"/>
                </a:lnTo>
                <a:lnTo>
                  <a:pt x="14737" y="6128486"/>
                </a:lnTo>
                <a:lnTo>
                  <a:pt x="8922" y="6115795"/>
                </a:lnTo>
                <a:lnTo>
                  <a:pt x="4486" y="6102409"/>
                </a:lnTo>
                <a:lnTo>
                  <a:pt x="1518" y="6088420"/>
                </a:lnTo>
                <a:lnTo>
                  <a:pt x="108" y="6073917"/>
                </a:lnTo>
                <a:lnTo>
                  <a:pt x="0" y="6068568"/>
                </a:lnTo>
                <a:lnTo>
                  <a:pt x="0" y="128904"/>
                </a:lnTo>
                <a:close/>
              </a:path>
            </a:pathLst>
          </a:custGeom>
          <a:ln w="12700">
            <a:solidFill>
              <a:srgbClr val="A3A2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57501" y="3438525"/>
            <a:ext cx="5357749" cy="2847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21868" y="864431"/>
            <a:ext cx="7740002" cy="304292"/>
          </a:xfrm>
          <a:prstGeom prst="rect">
            <a:avLst/>
          </a:prstGeom>
        </p:spPr>
        <p:txBody>
          <a:bodyPr wrap="square" lIns="0" tIns="14890" rIns="0" bIns="0" rtlCol="0">
            <a:noAutofit/>
          </a:bodyPr>
          <a:lstStyle/>
          <a:p>
            <a:pPr marL="12700">
              <a:lnSpc>
                <a:spcPts val="2345"/>
              </a:lnSpc>
            </a:pPr>
            <a:r>
              <a:rPr sz="2200" spc="-7" dirty="0">
                <a:latin typeface="Arial"/>
                <a:cs typeface="Arial"/>
              </a:rPr>
              <a:t>Ex.5 A survey from Teenage Research Unlimited (Northbrook,</a:t>
            </a:r>
            <a:endParaRPr sz="2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1868" y="1199711"/>
            <a:ext cx="3046430" cy="304292"/>
          </a:xfrm>
          <a:prstGeom prst="rect">
            <a:avLst/>
          </a:prstGeom>
        </p:spPr>
        <p:txBody>
          <a:bodyPr wrap="square" lIns="0" tIns="14890" rIns="0" bIns="0" rtlCol="0">
            <a:noAutofit/>
          </a:bodyPr>
          <a:lstStyle/>
          <a:p>
            <a:pPr marL="12700">
              <a:lnSpc>
                <a:spcPts val="2345"/>
              </a:lnSpc>
            </a:pPr>
            <a:r>
              <a:rPr sz="2200" spc="45" dirty="0">
                <a:latin typeface="Arial"/>
                <a:cs typeface="Arial"/>
              </a:rPr>
              <a:t>Illinois) found that 30%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28034" y="1199711"/>
            <a:ext cx="4634231" cy="304292"/>
          </a:xfrm>
          <a:prstGeom prst="rect">
            <a:avLst/>
          </a:prstGeom>
        </p:spPr>
        <p:txBody>
          <a:bodyPr wrap="square" lIns="0" tIns="14890" rIns="0" bIns="0" rtlCol="0">
            <a:noAutofit/>
          </a:bodyPr>
          <a:lstStyle/>
          <a:p>
            <a:pPr marL="12700">
              <a:lnSpc>
                <a:spcPts val="2345"/>
              </a:lnSpc>
            </a:pPr>
            <a:r>
              <a:rPr sz="2200" spc="40" dirty="0">
                <a:latin typeface="Arial"/>
                <a:cs typeface="Arial"/>
              </a:rPr>
              <a:t>of teenage consumers receive their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1868" y="1534991"/>
            <a:ext cx="1201208" cy="304292"/>
          </a:xfrm>
          <a:prstGeom prst="rect">
            <a:avLst/>
          </a:prstGeom>
        </p:spPr>
        <p:txBody>
          <a:bodyPr wrap="square" lIns="0" tIns="14890" rIns="0" bIns="0" rtlCol="0">
            <a:noAutofit/>
          </a:bodyPr>
          <a:lstStyle/>
          <a:p>
            <a:pPr marL="12700">
              <a:lnSpc>
                <a:spcPts val="2345"/>
              </a:lnSpc>
            </a:pPr>
            <a:r>
              <a:rPr sz="2200" spc="1" dirty="0">
                <a:latin typeface="Arial"/>
                <a:cs typeface="Arial"/>
              </a:rPr>
              <a:t>spending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43176" y="1534991"/>
            <a:ext cx="905583" cy="304292"/>
          </a:xfrm>
          <a:prstGeom prst="rect">
            <a:avLst/>
          </a:prstGeom>
        </p:spPr>
        <p:txBody>
          <a:bodyPr wrap="square" lIns="0" tIns="14890" rIns="0" bIns="0" rtlCol="0">
            <a:noAutofit/>
          </a:bodyPr>
          <a:lstStyle/>
          <a:p>
            <a:pPr marL="12700">
              <a:lnSpc>
                <a:spcPts val="2345"/>
              </a:lnSpc>
            </a:pPr>
            <a:r>
              <a:rPr sz="2200" spc="1" dirty="0">
                <a:latin typeface="Arial"/>
                <a:cs typeface="Arial"/>
              </a:rPr>
              <a:t>money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67558" y="1534991"/>
            <a:ext cx="626970" cy="304292"/>
          </a:xfrm>
          <a:prstGeom prst="rect">
            <a:avLst/>
          </a:prstGeom>
        </p:spPr>
        <p:txBody>
          <a:bodyPr wrap="square" lIns="0" tIns="14890" rIns="0" bIns="0" rtlCol="0">
            <a:noAutofit/>
          </a:bodyPr>
          <a:lstStyle/>
          <a:p>
            <a:pPr marL="12700">
              <a:lnSpc>
                <a:spcPts val="2345"/>
              </a:lnSpc>
            </a:pPr>
            <a:r>
              <a:rPr sz="2200" spc="3" dirty="0">
                <a:latin typeface="Arial"/>
                <a:cs typeface="Arial"/>
              </a:rPr>
              <a:t>from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14317" y="1534991"/>
            <a:ext cx="1170942" cy="304292"/>
          </a:xfrm>
          <a:prstGeom prst="rect">
            <a:avLst/>
          </a:prstGeom>
        </p:spPr>
        <p:txBody>
          <a:bodyPr wrap="square" lIns="0" tIns="14890" rIns="0" bIns="0" rtlCol="0">
            <a:noAutofit/>
          </a:bodyPr>
          <a:lstStyle/>
          <a:p>
            <a:pPr marL="12700">
              <a:lnSpc>
                <a:spcPts val="2345"/>
              </a:lnSpc>
            </a:pPr>
            <a:r>
              <a:rPr sz="2200" spc="3" dirty="0">
                <a:latin typeface="Arial"/>
                <a:cs typeface="Arial"/>
              </a:rPr>
              <a:t>part-time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04003" y="1534991"/>
            <a:ext cx="658353" cy="304292"/>
          </a:xfrm>
          <a:prstGeom prst="rect">
            <a:avLst/>
          </a:prstGeom>
        </p:spPr>
        <p:txBody>
          <a:bodyPr wrap="square" lIns="0" tIns="14890" rIns="0" bIns="0" rtlCol="0">
            <a:noAutofit/>
          </a:bodyPr>
          <a:lstStyle/>
          <a:p>
            <a:pPr marL="12700">
              <a:lnSpc>
                <a:spcPts val="2345"/>
              </a:lnSpc>
            </a:pPr>
            <a:r>
              <a:rPr sz="2200" spc="2" dirty="0">
                <a:latin typeface="Arial"/>
                <a:cs typeface="Arial"/>
              </a:rPr>
              <a:t>jobs.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81243" y="1534991"/>
            <a:ext cx="222681" cy="304292"/>
          </a:xfrm>
          <a:prstGeom prst="rect">
            <a:avLst/>
          </a:prstGeom>
        </p:spPr>
        <p:txBody>
          <a:bodyPr wrap="square" lIns="0" tIns="14890" rIns="0" bIns="0" rtlCol="0">
            <a:noAutofit/>
          </a:bodyPr>
          <a:lstStyle/>
          <a:p>
            <a:pPr marL="12700">
              <a:lnSpc>
                <a:spcPts val="2345"/>
              </a:lnSpc>
            </a:pPr>
            <a:r>
              <a:rPr sz="2200" dirty="0">
                <a:latin typeface="Arial"/>
                <a:cs typeface="Arial"/>
              </a:rPr>
              <a:t>If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11951" y="1534991"/>
            <a:ext cx="300596" cy="639572"/>
          </a:xfrm>
          <a:prstGeom prst="rect">
            <a:avLst/>
          </a:prstGeom>
        </p:spPr>
        <p:txBody>
          <a:bodyPr wrap="square" lIns="0" tIns="14890" rIns="0" bIns="0" rtlCol="0">
            <a:noAutofit/>
          </a:bodyPr>
          <a:lstStyle/>
          <a:p>
            <a:pPr marL="23368" marR="41833">
              <a:lnSpc>
                <a:spcPts val="2345"/>
              </a:lnSpc>
            </a:pPr>
            <a:r>
              <a:rPr sz="2200" dirty="0">
                <a:latin typeface="Arial"/>
                <a:cs typeface="Arial"/>
              </a:rPr>
              <a:t>5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200" spc="4" dirty="0">
                <a:latin typeface="Arial"/>
                <a:cs typeface="Arial"/>
              </a:rPr>
              <a:t>at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64249" y="1534991"/>
            <a:ext cx="1308024" cy="304292"/>
          </a:xfrm>
          <a:prstGeom prst="rect">
            <a:avLst/>
          </a:prstGeom>
        </p:spPr>
        <p:txBody>
          <a:bodyPr wrap="square" lIns="0" tIns="14890" rIns="0" bIns="0" rtlCol="0">
            <a:noAutofit/>
          </a:bodyPr>
          <a:lstStyle/>
          <a:p>
            <a:pPr marL="12700">
              <a:lnSpc>
                <a:spcPts val="2345"/>
              </a:lnSpc>
            </a:pPr>
            <a:r>
              <a:rPr sz="2200" spc="0" dirty="0">
                <a:latin typeface="Arial"/>
                <a:cs typeface="Arial"/>
              </a:rPr>
              <a:t>teenagers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92236" y="1534991"/>
            <a:ext cx="471906" cy="304292"/>
          </a:xfrm>
          <a:prstGeom prst="rect">
            <a:avLst/>
          </a:prstGeom>
        </p:spPr>
        <p:txBody>
          <a:bodyPr wrap="square" lIns="0" tIns="14890" rIns="0" bIns="0" rtlCol="0">
            <a:noAutofit/>
          </a:bodyPr>
          <a:lstStyle/>
          <a:p>
            <a:pPr marL="12700">
              <a:lnSpc>
                <a:spcPts val="2345"/>
              </a:lnSpc>
            </a:pPr>
            <a:r>
              <a:rPr sz="2200" spc="4" dirty="0">
                <a:latin typeface="Arial"/>
                <a:cs typeface="Arial"/>
              </a:rPr>
              <a:t>are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1868" y="1870271"/>
            <a:ext cx="3079742" cy="304292"/>
          </a:xfrm>
          <a:prstGeom prst="rect">
            <a:avLst/>
          </a:prstGeom>
        </p:spPr>
        <p:txBody>
          <a:bodyPr wrap="square" lIns="0" tIns="14890" rIns="0" bIns="0" rtlCol="0">
            <a:noAutofit/>
          </a:bodyPr>
          <a:lstStyle/>
          <a:p>
            <a:pPr marL="12700">
              <a:lnSpc>
                <a:spcPts val="2345"/>
              </a:lnSpc>
            </a:pPr>
            <a:r>
              <a:rPr sz="2200" spc="4" dirty="0">
                <a:latin typeface="Arial"/>
                <a:cs typeface="Arial"/>
              </a:rPr>
              <a:t>selected at random, find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21938" y="1870271"/>
            <a:ext cx="454893" cy="304292"/>
          </a:xfrm>
          <a:prstGeom prst="rect">
            <a:avLst/>
          </a:prstGeom>
        </p:spPr>
        <p:txBody>
          <a:bodyPr wrap="square" lIns="0" tIns="14890" rIns="0" bIns="0" rtlCol="0">
            <a:noAutofit/>
          </a:bodyPr>
          <a:lstStyle/>
          <a:p>
            <a:pPr marL="12700">
              <a:lnSpc>
                <a:spcPts val="2345"/>
              </a:lnSpc>
            </a:pPr>
            <a:r>
              <a:rPr sz="2200" dirty="0">
                <a:latin typeface="Arial"/>
                <a:cs typeface="Arial"/>
              </a:rPr>
              <a:t>the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97426" y="1870271"/>
            <a:ext cx="1340375" cy="304292"/>
          </a:xfrm>
          <a:prstGeom prst="rect">
            <a:avLst/>
          </a:prstGeom>
        </p:spPr>
        <p:txBody>
          <a:bodyPr wrap="square" lIns="0" tIns="14890" rIns="0" bIns="0" rtlCol="0">
            <a:noAutofit/>
          </a:bodyPr>
          <a:lstStyle/>
          <a:p>
            <a:pPr marL="12700">
              <a:lnSpc>
                <a:spcPts val="2345"/>
              </a:lnSpc>
            </a:pPr>
            <a:r>
              <a:rPr sz="2200" spc="1" dirty="0">
                <a:latin typeface="Arial"/>
                <a:cs typeface="Arial"/>
              </a:rPr>
              <a:t>probability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58739" y="1870271"/>
            <a:ext cx="532983" cy="304292"/>
          </a:xfrm>
          <a:prstGeom prst="rect">
            <a:avLst/>
          </a:prstGeom>
        </p:spPr>
        <p:txBody>
          <a:bodyPr wrap="square" lIns="0" tIns="14890" rIns="0" bIns="0" rtlCol="0">
            <a:noAutofit/>
          </a:bodyPr>
          <a:lstStyle/>
          <a:p>
            <a:pPr marL="12700">
              <a:lnSpc>
                <a:spcPts val="2345"/>
              </a:lnSpc>
            </a:pPr>
            <a:r>
              <a:rPr sz="2200" spc="1" dirty="0">
                <a:latin typeface="Arial"/>
                <a:cs typeface="Arial"/>
              </a:rPr>
              <a:t>that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32245" y="1870271"/>
            <a:ext cx="658484" cy="304292"/>
          </a:xfrm>
          <a:prstGeom prst="rect">
            <a:avLst/>
          </a:prstGeom>
        </p:spPr>
        <p:txBody>
          <a:bodyPr wrap="square" lIns="0" tIns="14890" rIns="0" bIns="0" rtlCol="0">
            <a:noAutofit/>
          </a:bodyPr>
          <a:lstStyle/>
          <a:p>
            <a:pPr marL="12700">
              <a:lnSpc>
                <a:spcPts val="2345"/>
              </a:lnSpc>
            </a:pPr>
            <a:r>
              <a:rPr sz="2200" spc="3" dirty="0">
                <a:latin typeface="Arial"/>
                <a:cs typeface="Arial"/>
              </a:rPr>
              <a:t>least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11949" y="1870271"/>
            <a:ext cx="222297" cy="304292"/>
          </a:xfrm>
          <a:prstGeom prst="rect">
            <a:avLst/>
          </a:prstGeom>
        </p:spPr>
        <p:txBody>
          <a:bodyPr wrap="square" lIns="0" tIns="14890" rIns="0" bIns="0" rtlCol="0">
            <a:noAutofit/>
          </a:bodyPr>
          <a:lstStyle/>
          <a:p>
            <a:pPr marL="12700">
              <a:lnSpc>
                <a:spcPts val="2345"/>
              </a:lnSpc>
            </a:pPr>
            <a:r>
              <a:rPr sz="2200" dirty="0">
                <a:latin typeface="Arial"/>
                <a:cs typeface="Arial"/>
              </a:rPr>
              <a:t>3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54265" y="1870271"/>
            <a:ext cx="300596" cy="304292"/>
          </a:xfrm>
          <a:prstGeom prst="rect">
            <a:avLst/>
          </a:prstGeom>
        </p:spPr>
        <p:txBody>
          <a:bodyPr wrap="square" lIns="0" tIns="14890" rIns="0" bIns="0" rtlCol="0">
            <a:noAutofit/>
          </a:bodyPr>
          <a:lstStyle/>
          <a:p>
            <a:pPr marL="12700">
              <a:lnSpc>
                <a:spcPts val="2345"/>
              </a:lnSpc>
            </a:pPr>
            <a:r>
              <a:rPr sz="2200" spc="4" dirty="0">
                <a:latin typeface="Arial"/>
                <a:cs typeface="Arial"/>
              </a:rPr>
              <a:t>of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74305" y="1870271"/>
            <a:ext cx="687768" cy="304292"/>
          </a:xfrm>
          <a:prstGeom prst="rect">
            <a:avLst/>
          </a:prstGeom>
        </p:spPr>
        <p:txBody>
          <a:bodyPr wrap="square" lIns="0" tIns="14890" rIns="0" bIns="0" rtlCol="0">
            <a:noAutofit/>
          </a:bodyPr>
          <a:lstStyle/>
          <a:p>
            <a:pPr marL="12700">
              <a:lnSpc>
                <a:spcPts val="2345"/>
              </a:lnSpc>
            </a:pPr>
            <a:r>
              <a:rPr sz="2200" spc="1" dirty="0">
                <a:latin typeface="Arial"/>
                <a:cs typeface="Arial"/>
              </a:rPr>
              <a:t>them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1868" y="2205558"/>
            <a:ext cx="2317056" cy="304596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>
              <a:lnSpc>
                <a:spcPts val="2350"/>
              </a:lnSpc>
            </a:pPr>
            <a:r>
              <a:rPr sz="2200" spc="-4" dirty="0">
                <a:latin typeface="Arial"/>
                <a:cs typeface="Arial"/>
              </a:rPr>
              <a:t>will have part-time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2318" y="2205558"/>
            <a:ext cx="658484" cy="304596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>
              <a:lnSpc>
                <a:spcPts val="2350"/>
              </a:lnSpc>
            </a:pPr>
            <a:r>
              <a:rPr sz="2200" spc="2" dirty="0">
                <a:latin typeface="Arial"/>
                <a:cs typeface="Arial"/>
              </a:rPr>
              <a:t>jobs.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1868" y="2876365"/>
            <a:ext cx="1155177" cy="304292"/>
          </a:xfrm>
          <a:prstGeom prst="rect">
            <a:avLst/>
          </a:prstGeom>
        </p:spPr>
        <p:txBody>
          <a:bodyPr wrap="square" lIns="0" tIns="14890" rIns="0" bIns="0" rtlCol="0">
            <a:noAutofit/>
          </a:bodyPr>
          <a:lstStyle/>
          <a:p>
            <a:pPr marL="12700">
              <a:lnSpc>
                <a:spcPts val="2345"/>
              </a:lnSpc>
            </a:pPr>
            <a:r>
              <a:rPr sz="2200" spc="2" dirty="0">
                <a:latin typeface="Arial"/>
                <a:cs typeface="Arial"/>
              </a:rPr>
              <a:t>Solution: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220979" y="295655"/>
            <a:ext cx="8700516" cy="6365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4800" y="328675"/>
            <a:ext cx="8532876" cy="6197536"/>
          </a:xfrm>
          <a:custGeom>
            <a:avLst/>
            <a:gdLst/>
            <a:ahLst/>
            <a:cxnLst/>
            <a:rect l="l" t="t" r="r" b="b"/>
            <a:pathLst>
              <a:path w="8532876" h="6197536">
                <a:moveTo>
                  <a:pt x="0" y="128904"/>
                </a:moveTo>
                <a:lnTo>
                  <a:pt x="825" y="114230"/>
                </a:lnTo>
                <a:lnTo>
                  <a:pt x="3241" y="100041"/>
                </a:lnTo>
                <a:lnTo>
                  <a:pt x="7159" y="86426"/>
                </a:lnTo>
                <a:lnTo>
                  <a:pt x="12488" y="73475"/>
                </a:lnTo>
                <a:lnTo>
                  <a:pt x="19139" y="61276"/>
                </a:lnTo>
                <a:lnTo>
                  <a:pt x="27022" y="49919"/>
                </a:lnTo>
                <a:lnTo>
                  <a:pt x="36047" y="39494"/>
                </a:lnTo>
                <a:lnTo>
                  <a:pt x="46125" y="30090"/>
                </a:lnTo>
                <a:lnTo>
                  <a:pt x="57166" y="21796"/>
                </a:lnTo>
                <a:lnTo>
                  <a:pt x="69079" y="14702"/>
                </a:lnTo>
                <a:lnTo>
                  <a:pt x="81776" y="8896"/>
                </a:lnTo>
                <a:lnTo>
                  <a:pt x="95167" y="4469"/>
                </a:lnTo>
                <a:lnTo>
                  <a:pt x="109161" y="1509"/>
                </a:lnTo>
                <a:lnTo>
                  <a:pt x="123669" y="106"/>
                </a:lnTo>
                <a:lnTo>
                  <a:pt x="128968" y="0"/>
                </a:lnTo>
                <a:lnTo>
                  <a:pt x="8403844" y="0"/>
                </a:lnTo>
                <a:lnTo>
                  <a:pt x="8418509" y="822"/>
                </a:lnTo>
                <a:lnTo>
                  <a:pt x="8432693" y="3232"/>
                </a:lnTo>
                <a:lnTo>
                  <a:pt x="8446306" y="7139"/>
                </a:lnTo>
                <a:lnTo>
                  <a:pt x="8459258" y="12454"/>
                </a:lnTo>
                <a:lnTo>
                  <a:pt x="8471459" y="19089"/>
                </a:lnTo>
                <a:lnTo>
                  <a:pt x="8482819" y="26953"/>
                </a:lnTo>
                <a:lnTo>
                  <a:pt x="8493249" y="35958"/>
                </a:lnTo>
                <a:lnTo>
                  <a:pt x="8502658" y="46015"/>
                </a:lnTo>
                <a:lnTo>
                  <a:pt x="8510956" y="57035"/>
                </a:lnTo>
                <a:lnTo>
                  <a:pt x="8518054" y="68928"/>
                </a:lnTo>
                <a:lnTo>
                  <a:pt x="8523862" y="81605"/>
                </a:lnTo>
                <a:lnTo>
                  <a:pt x="8528290" y="94978"/>
                </a:lnTo>
                <a:lnTo>
                  <a:pt x="8531247" y="108956"/>
                </a:lnTo>
                <a:lnTo>
                  <a:pt x="8532645" y="123452"/>
                </a:lnTo>
                <a:lnTo>
                  <a:pt x="8532749" y="128904"/>
                </a:lnTo>
                <a:lnTo>
                  <a:pt x="8532876" y="6068568"/>
                </a:lnTo>
                <a:lnTo>
                  <a:pt x="8531924" y="6083238"/>
                </a:lnTo>
                <a:lnTo>
                  <a:pt x="8529511" y="6097426"/>
                </a:lnTo>
                <a:lnTo>
                  <a:pt x="8525599" y="6111043"/>
                </a:lnTo>
                <a:lnTo>
                  <a:pt x="8520276" y="6123998"/>
                </a:lnTo>
                <a:lnTo>
                  <a:pt x="8513633" y="6136203"/>
                </a:lnTo>
                <a:lnTo>
                  <a:pt x="8505758" y="6147566"/>
                </a:lnTo>
                <a:lnTo>
                  <a:pt x="8496740" y="6157998"/>
                </a:lnTo>
                <a:lnTo>
                  <a:pt x="8486670" y="6167411"/>
                </a:lnTo>
                <a:lnTo>
                  <a:pt x="8475637" y="6175713"/>
                </a:lnTo>
                <a:lnTo>
                  <a:pt x="8463729" y="6182815"/>
                </a:lnTo>
                <a:lnTo>
                  <a:pt x="8451037" y="6188627"/>
                </a:lnTo>
                <a:lnTo>
                  <a:pt x="8437649" y="6193060"/>
                </a:lnTo>
                <a:lnTo>
                  <a:pt x="8423655" y="6196024"/>
                </a:lnTo>
                <a:lnTo>
                  <a:pt x="8409144" y="6197429"/>
                </a:lnTo>
                <a:lnTo>
                  <a:pt x="8403844" y="6197536"/>
                </a:lnTo>
                <a:lnTo>
                  <a:pt x="128968" y="6197536"/>
                </a:lnTo>
                <a:lnTo>
                  <a:pt x="114301" y="6196711"/>
                </a:lnTo>
                <a:lnTo>
                  <a:pt x="100116" y="6194296"/>
                </a:lnTo>
                <a:lnTo>
                  <a:pt x="86502" y="6190380"/>
                </a:lnTo>
                <a:lnTo>
                  <a:pt x="73549" y="6185053"/>
                </a:lnTo>
                <a:lnTo>
                  <a:pt x="61347" y="6178405"/>
                </a:lnTo>
                <a:lnTo>
                  <a:pt x="49986" y="6170526"/>
                </a:lnTo>
                <a:lnTo>
                  <a:pt x="39554" y="6161505"/>
                </a:lnTo>
                <a:lnTo>
                  <a:pt x="30142" y="6151431"/>
                </a:lnTo>
                <a:lnTo>
                  <a:pt x="21840" y="6140395"/>
                </a:lnTo>
                <a:lnTo>
                  <a:pt x="14737" y="6128486"/>
                </a:lnTo>
                <a:lnTo>
                  <a:pt x="8922" y="6115795"/>
                </a:lnTo>
                <a:lnTo>
                  <a:pt x="4486" y="6102409"/>
                </a:lnTo>
                <a:lnTo>
                  <a:pt x="1518" y="6088420"/>
                </a:lnTo>
                <a:lnTo>
                  <a:pt x="108" y="6073917"/>
                </a:lnTo>
                <a:lnTo>
                  <a:pt x="0" y="6068568"/>
                </a:lnTo>
                <a:lnTo>
                  <a:pt x="0" y="128904"/>
                </a:lnTo>
                <a:close/>
              </a:path>
            </a:pathLst>
          </a:custGeom>
          <a:ln w="12700">
            <a:solidFill>
              <a:srgbClr val="A3A2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2937" y="1785937"/>
            <a:ext cx="7929499" cy="4286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64335" y="859806"/>
            <a:ext cx="771108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spc="0" dirty="0">
                <a:latin typeface="Arial"/>
                <a:cs typeface="Arial"/>
              </a:rPr>
              <a:t>Using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38039" y="859806"/>
            <a:ext cx="658106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spc="0" dirty="0">
                <a:latin typeface="Arial"/>
                <a:cs typeface="Arial"/>
              </a:rPr>
              <a:t>table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00778" y="859806"/>
            <a:ext cx="3095275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spc="-2" dirty="0">
                <a:latin typeface="Arial"/>
                <a:cs typeface="Arial"/>
              </a:rPr>
              <a:t>to Calculate the Binomial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99922" y="859806"/>
            <a:ext cx="1376582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spc="-1" dirty="0">
                <a:latin typeface="Arial"/>
                <a:cs typeface="Arial"/>
              </a:rPr>
              <a:t>Probability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61487" y="1164606"/>
            <a:ext cx="710026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spc="-28" dirty="0">
                <a:latin typeface="Arial"/>
                <a:cs typeface="Arial"/>
              </a:rPr>
              <a:t>Table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4618" y="1164606"/>
            <a:ext cx="247330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dirty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29126" y="1164606"/>
            <a:ext cx="1751473" cy="279908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b="1" spc="-13" dirty="0">
                <a:latin typeface="Arial"/>
                <a:cs typeface="Arial"/>
              </a:rPr>
              <a:t>in Appendix A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500037" y="357002"/>
            <a:ext cx="8358413" cy="6500994"/>
          </a:xfrm>
          <a:prstGeom prst="rect">
            <a:avLst/>
          </a:prstGeom>
        </p:spPr>
        <p:txBody>
          <a:bodyPr wrap="square" lIns="0" tIns="2866" rIns="0" bIns="0" rtlCol="0">
            <a:noAutofit/>
          </a:bodyPr>
          <a:lstStyle/>
          <a:p>
            <a:pPr>
              <a:lnSpc>
                <a:spcPts val="650"/>
              </a:lnSpc>
            </a:pPr>
            <a:endParaRPr sz="650" dirty="0"/>
          </a:p>
          <a:p>
            <a:pPr marR="142696" algn="r">
              <a:lnSpc>
                <a:spcPct val="95825"/>
              </a:lnSpc>
              <a:spcBef>
                <a:spcPts val="46000"/>
              </a:spcBef>
            </a:pP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28675"/>
            <a:ext cx="8532876" cy="6197536"/>
          </a:xfrm>
          <a:custGeom>
            <a:avLst/>
            <a:gdLst/>
            <a:ahLst/>
            <a:cxnLst/>
            <a:rect l="l" t="t" r="r" b="b"/>
            <a:pathLst>
              <a:path w="8532876" h="6197536">
                <a:moveTo>
                  <a:pt x="0" y="128904"/>
                </a:moveTo>
                <a:lnTo>
                  <a:pt x="825" y="114230"/>
                </a:lnTo>
                <a:lnTo>
                  <a:pt x="3241" y="100041"/>
                </a:lnTo>
                <a:lnTo>
                  <a:pt x="7159" y="86426"/>
                </a:lnTo>
                <a:lnTo>
                  <a:pt x="12488" y="73475"/>
                </a:lnTo>
                <a:lnTo>
                  <a:pt x="19139" y="61276"/>
                </a:lnTo>
                <a:lnTo>
                  <a:pt x="27022" y="49919"/>
                </a:lnTo>
                <a:lnTo>
                  <a:pt x="36047" y="39494"/>
                </a:lnTo>
                <a:lnTo>
                  <a:pt x="46125" y="30090"/>
                </a:lnTo>
                <a:lnTo>
                  <a:pt x="57166" y="21796"/>
                </a:lnTo>
                <a:lnTo>
                  <a:pt x="69079" y="14702"/>
                </a:lnTo>
                <a:lnTo>
                  <a:pt x="81776" y="8896"/>
                </a:lnTo>
                <a:lnTo>
                  <a:pt x="95167" y="4469"/>
                </a:lnTo>
                <a:lnTo>
                  <a:pt x="109161" y="1509"/>
                </a:lnTo>
                <a:lnTo>
                  <a:pt x="123669" y="106"/>
                </a:lnTo>
                <a:lnTo>
                  <a:pt x="128968" y="0"/>
                </a:lnTo>
                <a:lnTo>
                  <a:pt x="8403844" y="0"/>
                </a:lnTo>
                <a:lnTo>
                  <a:pt x="8418509" y="822"/>
                </a:lnTo>
                <a:lnTo>
                  <a:pt x="8432693" y="3232"/>
                </a:lnTo>
                <a:lnTo>
                  <a:pt x="8446306" y="7139"/>
                </a:lnTo>
                <a:lnTo>
                  <a:pt x="8459258" y="12454"/>
                </a:lnTo>
                <a:lnTo>
                  <a:pt x="8471459" y="19089"/>
                </a:lnTo>
                <a:lnTo>
                  <a:pt x="8482819" y="26953"/>
                </a:lnTo>
                <a:lnTo>
                  <a:pt x="8493249" y="35958"/>
                </a:lnTo>
                <a:lnTo>
                  <a:pt x="8502658" y="46015"/>
                </a:lnTo>
                <a:lnTo>
                  <a:pt x="8510956" y="57035"/>
                </a:lnTo>
                <a:lnTo>
                  <a:pt x="8518054" y="68928"/>
                </a:lnTo>
                <a:lnTo>
                  <a:pt x="8523862" y="81605"/>
                </a:lnTo>
                <a:lnTo>
                  <a:pt x="8528290" y="94978"/>
                </a:lnTo>
                <a:lnTo>
                  <a:pt x="8531247" y="108956"/>
                </a:lnTo>
                <a:lnTo>
                  <a:pt x="8532645" y="123452"/>
                </a:lnTo>
                <a:lnTo>
                  <a:pt x="8532749" y="128904"/>
                </a:lnTo>
                <a:lnTo>
                  <a:pt x="8532876" y="6068568"/>
                </a:lnTo>
                <a:lnTo>
                  <a:pt x="8531924" y="6083238"/>
                </a:lnTo>
                <a:lnTo>
                  <a:pt x="8529511" y="6097426"/>
                </a:lnTo>
                <a:lnTo>
                  <a:pt x="8525599" y="6111043"/>
                </a:lnTo>
                <a:lnTo>
                  <a:pt x="8520276" y="6123998"/>
                </a:lnTo>
                <a:lnTo>
                  <a:pt x="8513633" y="6136203"/>
                </a:lnTo>
                <a:lnTo>
                  <a:pt x="8505758" y="6147566"/>
                </a:lnTo>
                <a:lnTo>
                  <a:pt x="8496740" y="6157998"/>
                </a:lnTo>
                <a:lnTo>
                  <a:pt x="8486670" y="6167411"/>
                </a:lnTo>
                <a:lnTo>
                  <a:pt x="8475637" y="6175713"/>
                </a:lnTo>
                <a:lnTo>
                  <a:pt x="8463729" y="6182815"/>
                </a:lnTo>
                <a:lnTo>
                  <a:pt x="8451037" y="6188627"/>
                </a:lnTo>
                <a:lnTo>
                  <a:pt x="8437649" y="6193060"/>
                </a:lnTo>
                <a:lnTo>
                  <a:pt x="8423655" y="6196024"/>
                </a:lnTo>
                <a:lnTo>
                  <a:pt x="8409144" y="6197429"/>
                </a:lnTo>
                <a:lnTo>
                  <a:pt x="8403844" y="6197536"/>
                </a:lnTo>
                <a:lnTo>
                  <a:pt x="128968" y="6197536"/>
                </a:lnTo>
                <a:lnTo>
                  <a:pt x="114301" y="6196711"/>
                </a:lnTo>
                <a:lnTo>
                  <a:pt x="100116" y="6194296"/>
                </a:lnTo>
                <a:lnTo>
                  <a:pt x="86502" y="6190380"/>
                </a:lnTo>
                <a:lnTo>
                  <a:pt x="73549" y="6185053"/>
                </a:lnTo>
                <a:lnTo>
                  <a:pt x="61347" y="6178405"/>
                </a:lnTo>
                <a:lnTo>
                  <a:pt x="49986" y="6170526"/>
                </a:lnTo>
                <a:lnTo>
                  <a:pt x="39554" y="6161505"/>
                </a:lnTo>
                <a:lnTo>
                  <a:pt x="30142" y="6151431"/>
                </a:lnTo>
                <a:lnTo>
                  <a:pt x="21840" y="6140395"/>
                </a:lnTo>
                <a:lnTo>
                  <a:pt x="14737" y="6128486"/>
                </a:lnTo>
                <a:lnTo>
                  <a:pt x="8922" y="6115795"/>
                </a:lnTo>
                <a:lnTo>
                  <a:pt x="4486" y="6102409"/>
                </a:lnTo>
                <a:lnTo>
                  <a:pt x="1518" y="6088420"/>
                </a:lnTo>
                <a:lnTo>
                  <a:pt x="108" y="6073917"/>
                </a:lnTo>
                <a:lnTo>
                  <a:pt x="0" y="6068568"/>
                </a:lnTo>
                <a:lnTo>
                  <a:pt x="0" y="128904"/>
                </a:lnTo>
                <a:close/>
              </a:path>
            </a:pathLst>
          </a:custGeom>
          <a:ln w="12700">
            <a:solidFill>
              <a:srgbClr val="A3A2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7569" y="176946"/>
            <a:ext cx="8640881" cy="6500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42"/>
          <p:cNvSpPr/>
          <p:nvPr/>
        </p:nvSpPr>
        <p:spPr>
          <a:xfrm>
            <a:off x="220979" y="295655"/>
            <a:ext cx="8700516" cy="6365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4800" y="328675"/>
            <a:ext cx="8532749" cy="6197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45693" y="1213112"/>
            <a:ext cx="8137686" cy="709317"/>
          </a:xfrm>
          <a:prstGeom prst="rect">
            <a:avLst/>
          </a:prstGeom>
        </p:spPr>
        <p:txBody>
          <a:bodyPr wrap="square" lIns="0" tIns="17018" rIns="0" bIns="0" rtlCol="0">
            <a:noAutofit/>
          </a:bodyPr>
          <a:lstStyle/>
          <a:p>
            <a:pPr marL="12700">
              <a:lnSpc>
                <a:spcPts val="2680"/>
              </a:lnSpc>
            </a:pPr>
            <a:r>
              <a:rPr sz="2400" spc="59" dirty="0">
                <a:latin typeface="Arial"/>
                <a:cs typeface="Arial"/>
              </a:rPr>
              <a:t>Ex.6 There is a </a:t>
            </a:r>
            <a:r>
              <a:rPr sz="2550" b="1" spc="59" dirty="0">
                <a:latin typeface="Arial"/>
                <a:cs typeface="Arial"/>
              </a:rPr>
              <a:t>0.54 </a:t>
            </a:r>
            <a:r>
              <a:rPr sz="2400" spc="59" dirty="0">
                <a:latin typeface="Arial"/>
                <a:cs typeface="Arial"/>
              </a:rPr>
              <a:t>probability that a randomly selected</a:t>
            </a:r>
            <a:endParaRPr sz="2400">
              <a:latin typeface="Arial"/>
              <a:cs typeface="Arial"/>
            </a:endParaRPr>
          </a:p>
          <a:p>
            <a:pPr marL="12700" marR="1253">
              <a:lnSpc>
                <a:spcPct val="95825"/>
              </a:lnSpc>
            </a:pPr>
            <a:r>
              <a:rPr sz="2400" spc="23" dirty="0">
                <a:latin typeface="Arial"/>
                <a:cs typeface="Arial"/>
              </a:rPr>
              <a:t>freshman at a two-year college will return the second year.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063365" y="1944632"/>
            <a:ext cx="953626" cy="346684"/>
          </a:xfrm>
          <a:prstGeom prst="rect">
            <a:avLst/>
          </a:prstGeom>
        </p:spPr>
        <p:txBody>
          <a:bodyPr wrap="square" lIns="0" tIns="17018" rIns="0" bIns="0" rtlCol="0">
            <a:noAutofit/>
          </a:bodyPr>
          <a:lstStyle/>
          <a:p>
            <a:pPr marL="12700">
              <a:lnSpc>
                <a:spcPts val="2680"/>
              </a:lnSpc>
            </a:pPr>
            <a:r>
              <a:rPr sz="2400" spc="37" dirty="0">
                <a:latin typeface="Arial"/>
                <a:cs typeface="Arial"/>
              </a:rPr>
              <a:t>that  </a:t>
            </a:r>
            <a:r>
              <a:rPr sz="2550" b="1" spc="37" dirty="0">
                <a:latin typeface="Arial"/>
                <a:cs typeface="Arial"/>
              </a:rPr>
              <a:t>5</a:t>
            </a:r>
            <a:endParaRPr sz="25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45693" y="1957990"/>
            <a:ext cx="326542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4" dirty="0"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01369" y="1957990"/>
            <a:ext cx="731926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each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863979" y="1957990"/>
            <a:ext cx="799591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case,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95397" y="1957990"/>
            <a:ext cx="1138224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assume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44262" y="1957990"/>
            <a:ext cx="134244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>
                <a:latin typeface="Arial"/>
                <a:cs typeface="Arial"/>
              </a:rPr>
              <a:t>freshmen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589014" y="1957990"/>
            <a:ext cx="494792" cy="69634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41655" marR="45720">
              <a:lnSpc>
                <a:spcPts val="2555"/>
              </a:lnSpc>
            </a:pPr>
            <a:r>
              <a:rPr sz="2400" spc="-14" dirty="0">
                <a:latin typeface="Arial"/>
                <a:cs typeface="Arial"/>
              </a:rPr>
              <a:t>at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400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072376" y="1957990"/>
            <a:ext cx="24058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442708" y="1957990"/>
            <a:ext cx="1240027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>
                <a:latin typeface="Arial"/>
                <a:cs typeface="Arial"/>
              </a:rPr>
              <a:t>two-year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45693" y="2324131"/>
            <a:ext cx="103764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>
                <a:latin typeface="Arial"/>
                <a:cs typeface="Arial"/>
              </a:rPr>
              <a:t>college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19199" y="2324131"/>
            <a:ext cx="51308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3" dirty="0">
                <a:latin typeface="Arial"/>
                <a:cs typeface="Arial"/>
              </a:rPr>
              <a:t>are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68423" y="2324131"/>
            <a:ext cx="1326286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1" dirty="0">
                <a:latin typeface="Arial"/>
                <a:cs typeface="Arial"/>
              </a:rPr>
              <a:t>randomly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31716" y="2324131"/>
            <a:ext cx="120528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>
                <a:latin typeface="Arial"/>
                <a:cs typeface="Arial"/>
              </a:rPr>
              <a:t>selected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74742" y="2324131"/>
            <a:ext cx="578612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89498" y="2324131"/>
            <a:ext cx="562457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find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20204" y="2324131"/>
            <a:ext cx="1460093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probability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5693" y="2689891"/>
            <a:ext cx="1288796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" dirty="0">
                <a:latin typeface="Arial"/>
                <a:cs typeface="Arial"/>
              </a:rPr>
              <a:t>indicated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29025" y="3225173"/>
            <a:ext cx="2624844" cy="346684"/>
          </a:xfrm>
          <a:prstGeom prst="rect">
            <a:avLst/>
          </a:prstGeom>
        </p:spPr>
        <p:txBody>
          <a:bodyPr wrap="square" lIns="0" tIns="17018" rIns="0" bIns="0" rtlCol="0">
            <a:noAutofit/>
          </a:bodyPr>
          <a:lstStyle/>
          <a:p>
            <a:pPr marL="12700">
              <a:lnSpc>
                <a:spcPts val="2680"/>
              </a:lnSpc>
            </a:pPr>
            <a:r>
              <a:rPr sz="2400" dirty="0">
                <a:latin typeface="Arial"/>
                <a:cs typeface="Arial"/>
              </a:rPr>
              <a:t>that</a:t>
            </a:r>
            <a:r>
              <a:rPr sz="2400" spc="609" dirty="0">
                <a:latin typeface="Arial"/>
                <a:cs typeface="Arial"/>
              </a:rPr>
              <a:t> </a:t>
            </a:r>
            <a:r>
              <a:rPr sz="2550" b="1" spc="0" dirty="0">
                <a:latin typeface="Arial"/>
                <a:cs typeface="Arial"/>
              </a:rPr>
              <a:t>at</a:t>
            </a:r>
            <a:r>
              <a:rPr sz="2550" b="1" spc="448" dirty="0">
                <a:latin typeface="Arial"/>
                <a:cs typeface="Arial"/>
              </a:rPr>
              <a:t> </a:t>
            </a:r>
            <a:r>
              <a:rPr sz="2550" b="1" spc="0" dirty="0">
                <a:latin typeface="Arial"/>
                <a:cs typeface="Arial"/>
              </a:rPr>
              <a:t>least</a:t>
            </a:r>
            <a:r>
              <a:rPr sz="2550" b="1" spc="333" dirty="0">
                <a:latin typeface="Arial"/>
                <a:cs typeface="Arial"/>
              </a:rPr>
              <a:t> </a:t>
            </a:r>
            <a:r>
              <a:rPr sz="2550" b="1" spc="0" dirty="0">
                <a:latin typeface="Arial"/>
                <a:cs typeface="Arial"/>
              </a:rPr>
              <a:t>four</a:t>
            </a:r>
            <a:endParaRPr sz="25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5693" y="3238531"/>
            <a:ext cx="955088" cy="1609168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48240">
              <a:lnSpc>
                <a:spcPts val="2555"/>
              </a:lnSpc>
            </a:pPr>
            <a:r>
              <a:rPr sz="2400" spc="0" dirty="0">
                <a:latin typeface="Arial"/>
                <a:cs typeface="Arial"/>
              </a:rPr>
              <a:t>• Find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550" b="1" dirty="0">
                <a:latin typeface="Arial"/>
                <a:cs typeface="Arial"/>
              </a:rPr>
              <a:t>return</a:t>
            </a:r>
            <a:endParaRPr sz="2550">
              <a:latin typeface="Arial"/>
              <a:cs typeface="Arial"/>
            </a:endParaRPr>
          </a:p>
          <a:p>
            <a:pPr marL="12700" marR="48240">
              <a:lnSpc>
                <a:spcPct val="95825"/>
              </a:lnSpc>
              <a:spcBef>
                <a:spcPts val="1503"/>
              </a:spcBef>
            </a:pPr>
            <a:r>
              <a:rPr sz="2400" spc="0" dirty="0">
                <a:latin typeface="Arial"/>
                <a:cs typeface="Arial"/>
              </a:rPr>
              <a:t>• Find</a:t>
            </a:r>
            <a:endParaRPr sz="2400">
              <a:latin typeface="Arial"/>
              <a:cs typeface="Arial"/>
            </a:endParaRPr>
          </a:p>
          <a:p>
            <a:pPr marL="12700" marR="928">
              <a:lnSpc>
                <a:spcPct val="95825"/>
              </a:lnSpc>
              <a:spcBef>
                <a:spcPts val="25"/>
              </a:spcBef>
            </a:pPr>
            <a:r>
              <a:rPr sz="2550" b="1" dirty="0">
                <a:latin typeface="Arial"/>
                <a:cs typeface="Arial"/>
              </a:rPr>
              <a:t>return</a:t>
            </a:r>
            <a:endParaRPr sz="25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90599" y="3238531"/>
            <a:ext cx="528319" cy="2154681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45719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30987" marR="29686">
              <a:lnSpc>
                <a:spcPct val="95825"/>
              </a:lnSpc>
            </a:pPr>
            <a:r>
              <a:rPr sz="2550" b="1" dirty="0">
                <a:latin typeface="Arial"/>
                <a:cs typeface="Arial"/>
              </a:rPr>
              <a:t>for</a:t>
            </a:r>
            <a:endParaRPr sz="2550">
              <a:latin typeface="Arial"/>
              <a:cs typeface="Arial"/>
            </a:endParaRPr>
          </a:p>
          <a:p>
            <a:pPr marL="17271" marR="19911">
              <a:lnSpc>
                <a:spcPct val="95825"/>
              </a:lnSpc>
              <a:spcBef>
                <a:spcPts val="1503"/>
              </a:spcBef>
            </a:pPr>
            <a:r>
              <a:rPr sz="2400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30987" marR="30140">
              <a:lnSpc>
                <a:spcPct val="95825"/>
              </a:lnSpc>
              <a:spcBef>
                <a:spcPts val="25"/>
              </a:spcBef>
            </a:pPr>
            <a:r>
              <a:rPr sz="2550" b="1" dirty="0">
                <a:latin typeface="Arial"/>
                <a:cs typeface="Arial"/>
              </a:rPr>
              <a:t>for</a:t>
            </a:r>
            <a:endParaRPr sz="2550">
              <a:latin typeface="Arial"/>
              <a:cs typeface="Arial"/>
            </a:endParaRPr>
          </a:p>
          <a:p>
            <a:pPr marL="46228">
              <a:lnSpc>
                <a:spcPct val="95825"/>
              </a:lnSpc>
              <a:spcBef>
                <a:spcPts val="1539"/>
              </a:spcBef>
            </a:pPr>
            <a:r>
              <a:rPr sz="2400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75814" y="3238531"/>
            <a:ext cx="146100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>
                <a:latin typeface="Arial"/>
                <a:cs typeface="Arial"/>
              </a:rPr>
              <a:t>probability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42126" y="3238531"/>
            <a:ext cx="321665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4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55383" y="3238531"/>
            <a:ext cx="494792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39076" y="3238531"/>
            <a:ext cx="134244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>
                <a:latin typeface="Arial"/>
                <a:cs typeface="Arial"/>
              </a:rPr>
              <a:t>freshmen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99614" y="3590927"/>
            <a:ext cx="2390082" cy="347005"/>
          </a:xfrm>
          <a:prstGeom prst="rect">
            <a:avLst/>
          </a:prstGeom>
        </p:spPr>
        <p:txBody>
          <a:bodyPr wrap="square" lIns="0" tIns="17018" rIns="0" bIns="0" rtlCol="0">
            <a:noAutofit/>
          </a:bodyPr>
          <a:lstStyle/>
          <a:p>
            <a:pPr marL="12700">
              <a:lnSpc>
                <a:spcPts val="2680"/>
              </a:lnSpc>
            </a:pPr>
            <a:r>
              <a:rPr sz="2550" b="1" dirty="0">
                <a:latin typeface="Arial"/>
                <a:cs typeface="Arial"/>
              </a:rPr>
              <a:t>the</a:t>
            </a:r>
            <a:r>
              <a:rPr sz="2550" b="1" spc="-202" dirty="0">
                <a:latin typeface="Arial"/>
                <a:cs typeface="Arial"/>
              </a:rPr>
              <a:t> </a:t>
            </a:r>
            <a:r>
              <a:rPr sz="2550" b="1" spc="-78" dirty="0">
                <a:latin typeface="Arial"/>
                <a:cs typeface="Arial"/>
              </a:rPr>
              <a:t>secon</a:t>
            </a:r>
            <a:r>
              <a:rPr sz="2550" b="1" spc="-77" dirty="0">
                <a:latin typeface="Arial"/>
                <a:cs typeface="Arial"/>
              </a:rPr>
              <a:t>d</a:t>
            </a:r>
            <a:r>
              <a:rPr sz="2550" b="1" spc="62" dirty="0">
                <a:latin typeface="Arial"/>
                <a:cs typeface="Arial"/>
              </a:rPr>
              <a:t> </a:t>
            </a:r>
            <a:r>
              <a:rPr sz="2550" b="1" spc="-86" dirty="0">
                <a:latin typeface="Arial"/>
                <a:cs typeface="Arial"/>
              </a:rPr>
              <a:t>y</a:t>
            </a:r>
            <a:r>
              <a:rPr sz="2550" b="1" spc="-56" dirty="0">
                <a:latin typeface="Arial"/>
                <a:cs typeface="Arial"/>
              </a:rPr>
              <a:t>e</a:t>
            </a:r>
            <a:r>
              <a:rPr sz="2550" b="1" spc="-61" dirty="0">
                <a:latin typeface="Arial"/>
                <a:cs typeface="Arial"/>
              </a:rPr>
              <a:t>a</a:t>
            </a:r>
            <a:r>
              <a:rPr sz="2550" b="1" spc="-39" dirty="0">
                <a:latin typeface="Arial"/>
                <a:cs typeface="Arial"/>
              </a:rPr>
              <a:t>r</a:t>
            </a:r>
            <a:endParaRPr sz="25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41216" y="4135255"/>
            <a:ext cx="1016034" cy="346684"/>
          </a:xfrm>
          <a:prstGeom prst="rect">
            <a:avLst/>
          </a:prstGeom>
        </p:spPr>
        <p:txBody>
          <a:bodyPr wrap="square" lIns="0" tIns="17018" rIns="0" bIns="0" rtlCol="0">
            <a:noAutofit/>
          </a:bodyPr>
          <a:lstStyle/>
          <a:p>
            <a:pPr marL="12700">
              <a:lnSpc>
                <a:spcPts val="2680"/>
              </a:lnSpc>
            </a:pPr>
            <a:r>
              <a:rPr sz="2400" spc="89" dirty="0">
                <a:latin typeface="Arial"/>
                <a:cs typeface="Arial"/>
              </a:rPr>
              <a:t>that </a:t>
            </a:r>
            <a:r>
              <a:rPr sz="2550" b="1" spc="89" dirty="0">
                <a:latin typeface="Arial"/>
                <a:cs typeface="Arial"/>
              </a:rPr>
              <a:t>at</a:t>
            </a:r>
            <a:endParaRPr sz="25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51070" y="4135255"/>
            <a:ext cx="801759" cy="346684"/>
          </a:xfrm>
          <a:prstGeom prst="rect">
            <a:avLst/>
          </a:prstGeom>
        </p:spPr>
        <p:txBody>
          <a:bodyPr wrap="square" lIns="0" tIns="17018" rIns="0" bIns="0" rtlCol="0">
            <a:noAutofit/>
          </a:bodyPr>
          <a:lstStyle/>
          <a:p>
            <a:pPr marL="12700">
              <a:lnSpc>
                <a:spcPts val="2680"/>
              </a:lnSpc>
            </a:pPr>
            <a:r>
              <a:rPr sz="2550" b="1" dirty="0">
                <a:latin typeface="Arial"/>
                <a:cs typeface="Arial"/>
              </a:rPr>
              <a:t>most</a:t>
            </a:r>
            <a:endParaRPr sz="25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45658" y="4135255"/>
            <a:ext cx="597848" cy="346684"/>
          </a:xfrm>
          <a:prstGeom prst="rect">
            <a:avLst/>
          </a:prstGeom>
        </p:spPr>
        <p:txBody>
          <a:bodyPr wrap="square" lIns="0" tIns="17018" rIns="0" bIns="0" rtlCol="0">
            <a:noAutofit/>
          </a:bodyPr>
          <a:lstStyle/>
          <a:p>
            <a:pPr marL="12700">
              <a:lnSpc>
                <a:spcPts val="2680"/>
              </a:lnSpc>
            </a:pPr>
            <a:r>
              <a:rPr sz="2550" b="1" spc="-19" dirty="0">
                <a:latin typeface="Arial"/>
                <a:cs typeface="Arial"/>
              </a:rPr>
              <a:t>t</a:t>
            </a:r>
            <a:r>
              <a:rPr sz="2550" b="1" spc="14" dirty="0">
                <a:latin typeface="Arial"/>
                <a:cs typeface="Arial"/>
              </a:rPr>
              <a:t>w</a:t>
            </a:r>
            <a:r>
              <a:rPr sz="2550" b="1" spc="0" dirty="0">
                <a:latin typeface="Arial"/>
                <a:cs typeface="Arial"/>
              </a:rPr>
              <a:t>o</a:t>
            </a:r>
            <a:endParaRPr sz="25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83435" y="4148613"/>
            <a:ext cx="146100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>
                <a:latin typeface="Arial"/>
                <a:cs typeface="Arial"/>
              </a:rPr>
              <a:t>probability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34506" y="4148613"/>
            <a:ext cx="321665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4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50811" y="4148613"/>
            <a:ext cx="494792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40600" y="4148613"/>
            <a:ext cx="1340611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>
                <a:latin typeface="Arial"/>
                <a:cs typeface="Arial"/>
              </a:rPr>
              <a:t>freshmen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99614" y="4501015"/>
            <a:ext cx="5304849" cy="895324"/>
          </a:xfrm>
          <a:prstGeom prst="rect">
            <a:avLst/>
          </a:prstGeom>
        </p:spPr>
        <p:txBody>
          <a:bodyPr wrap="square" lIns="0" tIns="17018" rIns="0" bIns="0" rtlCol="0">
            <a:noAutofit/>
          </a:bodyPr>
          <a:lstStyle/>
          <a:p>
            <a:pPr marL="12700" marR="48192">
              <a:lnSpc>
                <a:spcPts val="2680"/>
              </a:lnSpc>
            </a:pPr>
            <a:r>
              <a:rPr sz="2550" b="1" spc="-40" dirty="0">
                <a:latin typeface="Arial"/>
                <a:cs typeface="Arial"/>
              </a:rPr>
              <a:t>the second year</a:t>
            </a:r>
            <a:endParaRPr sz="2550">
              <a:latin typeface="Arial"/>
              <a:cs typeface="Arial"/>
            </a:endParaRPr>
          </a:p>
          <a:p>
            <a:pPr marL="72136">
              <a:lnSpc>
                <a:spcPct val="95825"/>
              </a:lnSpc>
              <a:spcBef>
                <a:spcPts val="1311"/>
              </a:spcBef>
            </a:pPr>
            <a:r>
              <a:rPr sz="2400" spc="13" dirty="0">
                <a:latin typeface="Arial"/>
                <a:cs typeface="Arial"/>
              </a:rPr>
              <a:t>probability that </a:t>
            </a:r>
            <a:r>
              <a:rPr sz="2550" b="1" spc="13" dirty="0">
                <a:latin typeface="Arial"/>
                <a:cs typeface="Arial"/>
              </a:rPr>
              <a:t>more than one </a:t>
            </a:r>
            <a:r>
              <a:rPr sz="2400" spc="13" dirty="0">
                <a:latin typeface="Arial"/>
                <a:cs typeface="Arial"/>
              </a:rPr>
              <a:t>of 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5693" y="5063013"/>
            <a:ext cx="177800" cy="330199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1537" y="5063013"/>
            <a:ext cx="662736" cy="330199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" dirty="0">
                <a:latin typeface="Arial"/>
                <a:cs typeface="Arial"/>
              </a:rPr>
              <a:t>Find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42124" y="5063013"/>
            <a:ext cx="1340611" cy="330199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>
                <a:latin typeface="Arial"/>
                <a:cs typeface="Arial"/>
              </a:rPr>
              <a:t>freshmen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5693" y="5420317"/>
            <a:ext cx="954159" cy="346684"/>
          </a:xfrm>
          <a:prstGeom prst="rect">
            <a:avLst/>
          </a:prstGeom>
        </p:spPr>
        <p:txBody>
          <a:bodyPr wrap="square" lIns="0" tIns="17018" rIns="0" bIns="0" rtlCol="0">
            <a:noAutofit/>
          </a:bodyPr>
          <a:lstStyle/>
          <a:p>
            <a:pPr marL="12700">
              <a:lnSpc>
                <a:spcPts val="2680"/>
              </a:lnSpc>
            </a:pPr>
            <a:r>
              <a:rPr sz="2550" b="1" dirty="0">
                <a:latin typeface="Arial"/>
                <a:cs typeface="Arial"/>
              </a:rPr>
              <a:t>return</a:t>
            </a:r>
            <a:endParaRPr sz="25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8887" y="5420317"/>
            <a:ext cx="2881359" cy="346684"/>
          </a:xfrm>
          <a:prstGeom prst="rect">
            <a:avLst/>
          </a:prstGeom>
        </p:spPr>
        <p:txBody>
          <a:bodyPr wrap="square" lIns="0" tIns="17018" rIns="0" bIns="0" rtlCol="0">
            <a:noAutofit/>
          </a:bodyPr>
          <a:lstStyle/>
          <a:p>
            <a:pPr marL="12700">
              <a:lnSpc>
                <a:spcPts val="2680"/>
              </a:lnSpc>
            </a:pPr>
            <a:r>
              <a:rPr sz="2550" b="1" dirty="0">
                <a:latin typeface="Arial"/>
                <a:cs typeface="Arial"/>
              </a:rPr>
              <a:t>for</a:t>
            </a:r>
            <a:r>
              <a:rPr sz="2550" b="1" spc="-175" dirty="0">
                <a:latin typeface="Arial"/>
                <a:cs typeface="Arial"/>
              </a:rPr>
              <a:t> </a:t>
            </a:r>
            <a:r>
              <a:rPr sz="2550" b="1" spc="0" dirty="0">
                <a:latin typeface="Arial"/>
                <a:cs typeface="Arial"/>
              </a:rPr>
              <a:t>the</a:t>
            </a:r>
            <a:r>
              <a:rPr sz="2550" b="1" spc="-197" dirty="0">
                <a:latin typeface="Arial"/>
                <a:cs typeface="Arial"/>
              </a:rPr>
              <a:t> </a:t>
            </a:r>
            <a:r>
              <a:rPr sz="2550" b="1" spc="-59" dirty="0">
                <a:latin typeface="Arial"/>
                <a:cs typeface="Arial"/>
              </a:rPr>
              <a:t>second</a:t>
            </a:r>
            <a:r>
              <a:rPr sz="2550" b="1" spc="-25" dirty="0">
                <a:latin typeface="Arial"/>
                <a:cs typeface="Arial"/>
              </a:rPr>
              <a:t> </a:t>
            </a:r>
            <a:r>
              <a:rPr sz="2550" b="1" spc="-95" dirty="0">
                <a:latin typeface="Arial"/>
                <a:cs typeface="Arial"/>
              </a:rPr>
              <a:t>y</a:t>
            </a:r>
            <a:r>
              <a:rPr sz="2550" b="1" spc="-63" dirty="0">
                <a:latin typeface="Arial"/>
                <a:cs typeface="Arial"/>
              </a:rPr>
              <a:t>ear</a:t>
            </a:r>
            <a:endParaRPr sz="2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220979" y="295655"/>
            <a:ext cx="8700516" cy="6365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4800" y="328675"/>
            <a:ext cx="8532876" cy="6197536"/>
          </a:xfrm>
          <a:custGeom>
            <a:avLst/>
            <a:gdLst/>
            <a:ahLst/>
            <a:cxnLst/>
            <a:rect l="l" t="t" r="r" b="b"/>
            <a:pathLst>
              <a:path w="8532876" h="6197536">
                <a:moveTo>
                  <a:pt x="0" y="128904"/>
                </a:moveTo>
                <a:lnTo>
                  <a:pt x="825" y="114230"/>
                </a:lnTo>
                <a:lnTo>
                  <a:pt x="3241" y="100041"/>
                </a:lnTo>
                <a:lnTo>
                  <a:pt x="7159" y="86426"/>
                </a:lnTo>
                <a:lnTo>
                  <a:pt x="12488" y="73475"/>
                </a:lnTo>
                <a:lnTo>
                  <a:pt x="19139" y="61276"/>
                </a:lnTo>
                <a:lnTo>
                  <a:pt x="27022" y="49919"/>
                </a:lnTo>
                <a:lnTo>
                  <a:pt x="36047" y="39494"/>
                </a:lnTo>
                <a:lnTo>
                  <a:pt x="46125" y="30090"/>
                </a:lnTo>
                <a:lnTo>
                  <a:pt x="57166" y="21796"/>
                </a:lnTo>
                <a:lnTo>
                  <a:pt x="69079" y="14702"/>
                </a:lnTo>
                <a:lnTo>
                  <a:pt x="81776" y="8896"/>
                </a:lnTo>
                <a:lnTo>
                  <a:pt x="95167" y="4469"/>
                </a:lnTo>
                <a:lnTo>
                  <a:pt x="109161" y="1509"/>
                </a:lnTo>
                <a:lnTo>
                  <a:pt x="123669" y="106"/>
                </a:lnTo>
                <a:lnTo>
                  <a:pt x="128968" y="0"/>
                </a:lnTo>
                <a:lnTo>
                  <a:pt x="8403844" y="0"/>
                </a:lnTo>
                <a:lnTo>
                  <a:pt x="8418509" y="822"/>
                </a:lnTo>
                <a:lnTo>
                  <a:pt x="8432693" y="3232"/>
                </a:lnTo>
                <a:lnTo>
                  <a:pt x="8446306" y="7139"/>
                </a:lnTo>
                <a:lnTo>
                  <a:pt x="8459258" y="12454"/>
                </a:lnTo>
                <a:lnTo>
                  <a:pt x="8471459" y="19089"/>
                </a:lnTo>
                <a:lnTo>
                  <a:pt x="8482819" y="26953"/>
                </a:lnTo>
                <a:lnTo>
                  <a:pt x="8493249" y="35958"/>
                </a:lnTo>
                <a:lnTo>
                  <a:pt x="8502658" y="46015"/>
                </a:lnTo>
                <a:lnTo>
                  <a:pt x="8510956" y="57035"/>
                </a:lnTo>
                <a:lnTo>
                  <a:pt x="8518054" y="68928"/>
                </a:lnTo>
                <a:lnTo>
                  <a:pt x="8523862" y="81605"/>
                </a:lnTo>
                <a:lnTo>
                  <a:pt x="8528290" y="94978"/>
                </a:lnTo>
                <a:lnTo>
                  <a:pt x="8531247" y="108956"/>
                </a:lnTo>
                <a:lnTo>
                  <a:pt x="8532645" y="123452"/>
                </a:lnTo>
                <a:lnTo>
                  <a:pt x="8532749" y="128904"/>
                </a:lnTo>
                <a:lnTo>
                  <a:pt x="8532876" y="6068568"/>
                </a:lnTo>
                <a:lnTo>
                  <a:pt x="8531924" y="6083238"/>
                </a:lnTo>
                <a:lnTo>
                  <a:pt x="8529511" y="6097426"/>
                </a:lnTo>
                <a:lnTo>
                  <a:pt x="8525599" y="6111043"/>
                </a:lnTo>
                <a:lnTo>
                  <a:pt x="8520276" y="6123998"/>
                </a:lnTo>
                <a:lnTo>
                  <a:pt x="8513633" y="6136203"/>
                </a:lnTo>
                <a:lnTo>
                  <a:pt x="8505758" y="6147566"/>
                </a:lnTo>
                <a:lnTo>
                  <a:pt x="8496740" y="6157998"/>
                </a:lnTo>
                <a:lnTo>
                  <a:pt x="8486670" y="6167411"/>
                </a:lnTo>
                <a:lnTo>
                  <a:pt x="8475637" y="6175713"/>
                </a:lnTo>
                <a:lnTo>
                  <a:pt x="8463729" y="6182815"/>
                </a:lnTo>
                <a:lnTo>
                  <a:pt x="8451037" y="6188627"/>
                </a:lnTo>
                <a:lnTo>
                  <a:pt x="8437649" y="6193060"/>
                </a:lnTo>
                <a:lnTo>
                  <a:pt x="8423655" y="6196024"/>
                </a:lnTo>
                <a:lnTo>
                  <a:pt x="8409144" y="6197429"/>
                </a:lnTo>
                <a:lnTo>
                  <a:pt x="8403844" y="6197536"/>
                </a:lnTo>
                <a:lnTo>
                  <a:pt x="128968" y="6197536"/>
                </a:lnTo>
                <a:lnTo>
                  <a:pt x="114301" y="6196711"/>
                </a:lnTo>
                <a:lnTo>
                  <a:pt x="100116" y="6194296"/>
                </a:lnTo>
                <a:lnTo>
                  <a:pt x="86502" y="6190380"/>
                </a:lnTo>
                <a:lnTo>
                  <a:pt x="73549" y="6185053"/>
                </a:lnTo>
                <a:lnTo>
                  <a:pt x="61347" y="6178405"/>
                </a:lnTo>
                <a:lnTo>
                  <a:pt x="49986" y="6170526"/>
                </a:lnTo>
                <a:lnTo>
                  <a:pt x="39554" y="6161505"/>
                </a:lnTo>
                <a:lnTo>
                  <a:pt x="30142" y="6151431"/>
                </a:lnTo>
                <a:lnTo>
                  <a:pt x="21840" y="6140395"/>
                </a:lnTo>
                <a:lnTo>
                  <a:pt x="14737" y="6128486"/>
                </a:lnTo>
                <a:lnTo>
                  <a:pt x="8922" y="6115795"/>
                </a:lnTo>
                <a:lnTo>
                  <a:pt x="4486" y="6102409"/>
                </a:lnTo>
                <a:lnTo>
                  <a:pt x="1518" y="6088420"/>
                </a:lnTo>
                <a:lnTo>
                  <a:pt x="108" y="6073917"/>
                </a:lnTo>
                <a:lnTo>
                  <a:pt x="0" y="6068568"/>
                </a:lnTo>
                <a:lnTo>
                  <a:pt x="0" y="128904"/>
                </a:lnTo>
                <a:close/>
              </a:path>
            </a:pathLst>
          </a:custGeom>
          <a:ln w="12700">
            <a:solidFill>
              <a:srgbClr val="A3A2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9600" y="4648200"/>
            <a:ext cx="4648200" cy="0"/>
          </a:xfrm>
          <a:custGeom>
            <a:avLst/>
            <a:gdLst/>
            <a:ahLst/>
            <a:cxnLst/>
            <a:rect l="l" t="t" r="r" b="b"/>
            <a:pathLst>
              <a:path w="4648200">
                <a:moveTo>
                  <a:pt x="0" y="0"/>
                </a:moveTo>
                <a:lnTo>
                  <a:pt x="4648200" y="0"/>
                </a:lnTo>
              </a:path>
            </a:pathLst>
          </a:custGeom>
          <a:ln w="57150">
            <a:solidFill>
              <a:srgbClr val="E2DE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9600" y="3352800"/>
            <a:ext cx="4648200" cy="0"/>
          </a:xfrm>
          <a:custGeom>
            <a:avLst/>
            <a:gdLst/>
            <a:ahLst/>
            <a:cxnLst/>
            <a:rect l="l" t="t" r="r" b="b"/>
            <a:pathLst>
              <a:path w="4648200">
                <a:moveTo>
                  <a:pt x="0" y="0"/>
                </a:moveTo>
                <a:lnTo>
                  <a:pt x="4648200" y="0"/>
                </a:lnTo>
              </a:path>
            </a:pathLst>
          </a:custGeom>
          <a:ln w="57150">
            <a:solidFill>
              <a:srgbClr val="E2DED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8340" y="1480475"/>
            <a:ext cx="1951950" cy="93446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 marR="58099">
              <a:lnSpc>
                <a:spcPts val="2550"/>
              </a:lnSpc>
            </a:pPr>
            <a:r>
              <a:rPr sz="2400" b="1" spc="-3" dirty="0">
                <a:latin typeface="Calisto MT"/>
                <a:cs typeface="Calisto MT"/>
              </a:rPr>
              <a:t>Solution:</a:t>
            </a:r>
            <a:endParaRPr sz="2400">
              <a:latin typeface="Calisto MT"/>
              <a:cs typeface="Calisto MT"/>
            </a:endParaRPr>
          </a:p>
          <a:p>
            <a:pPr marL="142985">
              <a:lnSpc>
                <a:spcPct val="102091"/>
              </a:lnSpc>
              <a:spcBef>
                <a:spcPts val="978"/>
              </a:spcBef>
            </a:pPr>
            <a:r>
              <a:rPr sz="3000" i="1" spc="-15" dirty="0">
                <a:latin typeface="Times New Roman"/>
                <a:cs typeface="Times New Roman"/>
              </a:rPr>
              <a:t>P</a:t>
            </a:r>
            <a:r>
              <a:rPr sz="3000" spc="-15" dirty="0">
                <a:latin typeface="Times New Roman"/>
                <a:cs typeface="Times New Roman"/>
              </a:rPr>
              <a:t>(4) </a:t>
            </a:r>
            <a:r>
              <a:rPr sz="3000" spc="0" dirty="0">
                <a:latin typeface="Symbol"/>
                <a:cs typeface="Symbol"/>
              </a:rPr>
              <a:t>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i="1" spc="-15" dirty="0">
                <a:latin typeface="Times New Roman"/>
                <a:cs typeface="Times New Roman"/>
              </a:rPr>
              <a:t>P</a:t>
            </a:r>
            <a:r>
              <a:rPr sz="3000" spc="-15" dirty="0">
                <a:latin typeface="Times New Roman"/>
                <a:cs typeface="Times New Roman"/>
              </a:rPr>
              <a:t>(5)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50870" y="2585284"/>
            <a:ext cx="172357" cy="247668"/>
          </a:xfrm>
          <a:prstGeom prst="rect">
            <a:avLst/>
          </a:prstGeom>
        </p:spPr>
        <p:txBody>
          <a:bodyPr wrap="square" lIns="0" tIns="11969" rIns="0" bIns="0" rtlCol="0">
            <a:noAutofit/>
          </a:bodyPr>
          <a:lstStyle/>
          <a:p>
            <a:pPr marL="12700">
              <a:lnSpc>
                <a:spcPts val="1885"/>
              </a:lnSpc>
            </a:pPr>
            <a:r>
              <a:rPr sz="1750" spc="16" dirty="0">
                <a:latin typeface="Times New Roman"/>
                <a:cs typeface="Times New Roman"/>
              </a:rPr>
              <a:t>4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40680" y="2585284"/>
            <a:ext cx="172357" cy="247668"/>
          </a:xfrm>
          <a:prstGeom prst="rect">
            <a:avLst/>
          </a:prstGeom>
        </p:spPr>
        <p:txBody>
          <a:bodyPr wrap="square" lIns="0" tIns="11969" rIns="0" bIns="0" rtlCol="0">
            <a:noAutofit/>
          </a:bodyPr>
          <a:lstStyle/>
          <a:p>
            <a:pPr marL="12700">
              <a:lnSpc>
                <a:spcPts val="1885"/>
              </a:lnSpc>
            </a:pPr>
            <a:r>
              <a:rPr sz="1750" spc="16" dirty="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10832" y="2585284"/>
            <a:ext cx="172357" cy="247668"/>
          </a:xfrm>
          <a:prstGeom prst="rect">
            <a:avLst/>
          </a:prstGeom>
        </p:spPr>
        <p:txBody>
          <a:bodyPr wrap="square" lIns="0" tIns="11969" rIns="0" bIns="0" rtlCol="0">
            <a:noAutofit/>
          </a:bodyPr>
          <a:lstStyle/>
          <a:p>
            <a:pPr marL="12700">
              <a:lnSpc>
                <a:spcPts val="1885"/>
              </a:lnSpc>
            </a:pPr>
            <a:r>
              <a:rPr sz="1750" spc="16" dirty="0">
                <a:latin typeface="Times New Roman"/>
                <a:cs typeface="Times New Roman"/>
              </a:rPr>
              <a:t>5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18386" y="2585284"/>
            <a:ext cx="172357" cy="247668"/>
          </a:xfrm>
          <a:prstGeom prst="rect">
            <a:avLst/>
          </a:prstGeom>
        </p:spPr>
        <p:txBody>
          <a:bodyPr wrap="square" lIns="0" tIns="11969" rIns="0" bIns="0" rtlCol="0">
            <a:noAutofit/>
          </a:bodyPr>
          <a:lstStyle/>
          <a:p>
            <a:pPr marL="12700">
              <a:lnSpc>
                <a:spcPts val="1885"/>
              </a:lnSpc>
            </a:pPr>
            <a:r>
              <a:rPr sz="1750" spc="16" dirty="0">
                <a:latin typeface="Times New Roman"/>
                <a:cs typeface="Times New Roman"/>
              </a:rPr>
              <a:t>0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7072" y="2622323"/>
            <a:ext cx="1721503" cy="476616"/>
          </a:xfrm>
          <a:prstGeom prst="rect">
            <a:avLst/>
          </a:prstGeom>
        </p:spPr>
        <p:txBody>
          <a:bodyPr wrap="square" lIns="0" tIns="23431" rIns="0" bIns="0" rtlCol="0">
            <a:noAutofit/>
          </a:bodyPr>
          <a:lstStyle/>
          <a:p>
            <a:pPr marL="12700">
              <a:lnSpc>
                <a:spcPts val="3690"/>
              </a:lnSpc>
            </a:pPr>
            <a:r>
              <a:rPr sz="3000" spc="37" dirty="0">
                <a:latin typeface="Symbol"/>
                <a:cs typeface="Symbol"/>
              </a:rPr>
              <a:t></a:t>
            </a:r>
            <a:r>
              <a:rPr sz="2625" spc="-30" baseline="-11595" dirty="0">
                <a:latin typeface="Times New Roman"/>
                <a:cs typeface="Times New Roman"/>
              </a:rPr>
              <a:t>5 </a:t>
            </a:r>
            <a:r>
              <a:rPr sz="4500" i="1" spc="-30" baseline="7730" dirty="0">
                <a:latin typeface="Times New Roman"/>
                <a:cs typeface="Times New Roman"/>
              </a:rPr>
              <a:t>C</a:t>
            </a:r>
            <a:r>
              <a:rPr sz="2625" spc="-30" baseline="-11595" dirty="0">
                <a:latin typeface="Times New Roman"/>
                <a:cs typeface="Times New Roman"/>
              </a:rPr>
              <a:t>4 </a:t>
            </a:r>
            <a:r>
              <a:rPr sz="3000" spc="37" dirty="0">
                <a:latin typeface="Symbol"/>
                <a:cs typeface="Symbol"/>
              </a:rPr>
              <a:t></a:t>
            </a:r>
            <a:r>
              <a:rPr sz="4500" spc="-30" baseline="7730" dirty="0">
                <a:latin typeface="Times New Roman"/>
                <a:cs typeface="Times New Roman"/>
              </a:rPr>
              <a:t> 0.54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46508" y="2622323"/>
            <a:ext cx="1766625" cy="476616"/>
          </a:xfrm>
          <a:prstGeom prst="rect">
            <a:avLst/>
          </a:prstGeom>
        </p:spPr>
        <p:txBody>
          <a:bodyPr wrap="square" lIns="0" tIns="23431" rIns="0" bIns="0" rtlCol="0">
            <a:noAutofit/>
          </a:bodyPr>
          <a:lstStyle/>
          <a:p>
            <a:pPr marL="12700">
              <a:lnSpc>
                <a:spcPts val="3690"/>
              </a:lnSpc>
            </a:pPr>
            <a:r>
              <a:rPr sz="3000" spc="78" dirty="0">
                <a:latin typeface="Symbol"/>
                <a:cs typeface="Symbol"/>
              </a:rPr>
              <a:t></a:t>
            </a:r>
            <a:r>
              <a:rPr sz="4500" spc="-34" baseline="7730" dirty="0">
                <a:latin typeface="Times New Roman"/>
                <a:cs typeface="Times New Roman"/>
              </a:rPr>
              <a:t> 0.46 </a:t>
            </a:r>
            <a:r>
              <a:rPr sz="3000" spc="78" dirty="0">
                <a:latin typeface="Symbol"/>
                <a:cs typeface="Symbol"/>
              </a:rPr>
              <a:t></a:t>
            </a:r>
            <a:r>
              <a:rPr sz="2625" spc="-34" baseline="-11595" dirty="0">
                <a:latin typeface="Times New Roman"/>
                <a:cs typeface="Times New Roman"/>
              </a:rPr>
              <a:t>5 </a:t>
            </a:r>
            <a:r>
              <a:rPr sz="4500" i="1" spc="-34" baseline="7730" dirty="0">
                <a:latin typeface="Times New Roman"/>
                <a:cs typeface="Times New Roman"/>
              </a:rPr>
              <a:t>C</a:t>
            </a:r>
            <a:r>
              <a:rPr sz="2625" spc="-34" baseline="-11595" dirty="0">
                <a:latin typeface="Times New Roman"/>
                <a:cs typeface="Times New Roman"/>
              </a:rPr>
              <a:t>5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99041" y="2622323"/>
            <a:ext cx="886828" cy="412731"/>
          </a:xfrm>
          <a:prstGeom prst="rect">
            <a:avLst/>
          </a:prstGeom>
        </p:spPr>
        <p:txBody>
          <a:bodyPr wrap="square" lIns="0" tIns="20478" rIns="0" bIns="0" rtlCol="0">
            <a:noAutofit/>
          </a:bodyPr>
          <a:lstStyle/>
          <a:p>
            <a:pPr marL="12700">
              <a:lnSpc>
                <a:spcPts val="3225"/>
              </a:lnSpc>
            </a:pPr>
            <a:r>
              <a:rPr sz="3000" spc="14" dirty="0">
                <a:latin typeface="Symbol"/>
                <a:cs typeface="Symbol"/>
              </a:rPr>
              <a:t></a:t>
            </a:r>
            <a:r>
              <a:rPr sz="3000" spc="-91" dirty="0">
                <a:latin typeface="Times New Roman"/>
                <a:cs typeface="Times New Roman"/>
              </a:rPr>
              <a:t> 0.54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03439" y="2622323"/>
            <a:ext cx="886828" cy="412731"/>
          </a:xfrm>
          <a:prstGeom prst="rect">
            <a:avLst/>
          </a:prstGeom>
        </p:spPr>
        <p:txBody>
          <a:bodyPr wrap="square" lIns="0" tIns="20478" rIns="0" bIns="0" rtlCol="0">
            <a:noAutofit/>
          </a:bodyPr>
          <a:lstStyle/>
          <a:p>
            <a:pPr marL="12700">
              <a:lnSpc>
                <a:spcPts val="3225"/>
              </a:lnSpc>
            </a:pPr>
            <a:r>
              <a:rPr sz="3000" spc="14" dirty="0">
                <a:latin typeface="Symbol"/>
                <a:cs typeface="Symbol"/>
              </a:rPr>
              <a:t></a:t>
            </a:r>
            <a:r>
              <a:rPr sz="3000" spc="-90" dirty="0">
                <a:latin typeface="Times New Roman"/>
                <a:cs typeface="Times New Roman"/>
              </a:rPr>
              <a:t> 0.46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9033" y="3783522"/>
            <a:ext cx="1059843" cy="412670"/>
          </a:xfrm>
          <a:prstGeom prst="rect">
            <a:avLst/>
          </a:prstGeom>
        </p:spPr>
        <p:txBody>
          <a:bodyPr wrap="square" lIns="0" tIns="20447" rIns="0" bIns="0" rtlCol="0">
            <a:noAutofit/>
          </a:bodyPr>
          <a:lstStyle/>
          <a:p>
            <a:pPr marL="12700">
              <a:lnSpc>
                <a:spcPts val="3220"/>
              </a:lnSpc>
            </a:pPr>
            <a:r>
              <a:rPr sz="3000" i="1" spc="-27" dirty="0">
                <a:latin typeface="Times New Roman"/>
                <a:cs typeface="Times New Roman"/>
              </a:rPr>
              <a:t>P</a:t>
            </a:r>
            <a:r>
              <a:rPr sz="3000" spc="-27" dirty="0">
                <a:latin typeface="Times New Roman"/>
                <a:cs typeface="Times New Roman"/>
              </a:rPr>
              <a:t>(0) </a:t>
            </a:r>
            <a:r>
              <a:rPr sz="3000" spc="81" dirty="0">
                <a:latin typeface="Symbol"/>
                <a:cs typeface="Symbol"/>
              </a:rPr>
              <a:t>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7328" y="3783522"/>
            <a:ext cx="1771786" cy="412670"/>
          </a:xfrm>
          <a:prstGeom prst="rect">
            <a:avLst/>
          </a:prstGeom>
        </p:spPr>
        <p:txBody>
          <a:bodyPr wrap="square" lIns="0" tIns="20447" rIns="0" bIns="0" rtlCol="0">
            <a:noAutofit/>
          </a:bodyPr>
          <a:lstStyle/>
          <a:p>
            <a:pPr marL="12700">
              <a:lnSpc>
                <a:spcPts val="3220"/>
              </a:lnSpc>
            </a:pPr>
            <a:r>
              <a:rPr sz="3000" i="1" spc="-54" dirty="0">
                <a:latin typeface="Times New Roman"/>
                <a:cs typeface="Times New Roman"/>
              </a:rPr>
              <a:t>P</a:t>
            </a:r>
            <a:r>
              <a:rPr sz="3000" spc="-54" dirty="0">
                <a:latin typeface="Times New Roman"/>
                <a:cs typeface="Times New Roman"/>
              </a:rPr>
              <a:t>(1) </a:t>
            </a:r>
            <a:r>
              <a:rPr sz="3000" spc="0" dirty="0">
                <a:latin typeface="Symbol"/>
                <a:cs typeface="Symbol"/>
              </a:rPr>
              <a:t></a:t>
            </a:r>
            <a:r>
              <a:rPr sz="3000" spc="-54" dirty="0">
                <a:latin typeface="Times New Roman"/>
                <a:cs typeface="Times New Roman"/>
              </a:rPr>
              <a:t> </a:t>
            </a:r>
            <a:r>
              <a:rPr sz="3000" i="1" spc="-54" dirty="0">
                <a:latin typeface="Times New Roman"/>
                <a:cs typeface="Times New Roman"/>
              </a:rPr>
              <a:t>P</a:t>
            </a:r>
            <a:r>
              <a:rPr sz="3000" spc="-54" dirty="0">
                <a:latin typeface="Times New Roman"/>
                <a:cs typeface="Times New Roman"/>
              </a:rPr>
              <a:t>(2)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6092" y="4977322"/>
            <a:ext cx="3153437" cy="412670"/>
          </a:xfrm>
          <a:prstGeom prst="rect">
            <a:avLst/>
          </a:prstGeom>
        </p:spPr>
        <p:txBody>
          <a:bodyPr wrap="square" lIns="0" tIns="20447" rIns="0" bIns="0" rtlCol="0">
            <a:noAutofit/>
          </a:bodyPr>
          <a:lstStyle/>
          <a:p>
            <a:pPr marL="12700">
              <a:lnSpc>
                <a:spcPts val="3220"/>
              </a:lnSpc>
            </a:pPr>
            <a:r>
              <a:rPr sz="3000" i="1" spc="-41" dirty="0">
                <a:latin typeface="Times New Roman"/>
                <a:cs typeface="Times New Roman"/>
              </a:rPr>
              <a:t>P</a:t>
            </a:r>
            <a:r>
              <a:rPr sz="3000" spc="-41" dirty="0">
                <a:latin typeface="Times New Roman"/>
                <a:cs typeface="Times New Roman"/>
              </a:rPr>
              <a:t>(2) </a:t>
            </a:r>
            <a:r>
              <a:rPr sz="3000" spc="27" dirty="0">
                <a:latin typeface="Symbol"/>
                <a:cs typeface="Symbol"/>
              </a:rPr>
              <a:t></a:t>
            </a:r>
            <a:r>
              <a:rPr sz="3000" spc="-41" dirty="0">
                <a:latin typeface="Times New Roman"/>
                <a:cs typeface="Times New Roman"/>
              </a:rPr>
              <a:t> </a:t>
            </a:r>
            <a:r>
              <a:rPr sz="3000" i="1" spc="-41" dirty="0">
                <a:latin typeface="Times New Roman"/>
                <a:cs typeface="Times New Roman"/>
              </a:rPr>
              <a:t>P</a:t>
            </a:r>
            <a:r>
              <a:rPr sz="3000" spc="-41" dirty="0">
                <a:latin typeface="Times New Roman"/>
                <a:cs typeface="Times New Roman"/>
              </a:rPr>
              <a:t>(3) </a:t>
            </a:r>
            <a:r>
              <a:rPr sz="3000" spc="27" dirty="0">
                <a:latin typeface="Symbol"/>
                <a:cs typeface="Symbol"/>
              </a:rPr>
              <a:t></a:t>
            </a:r>
            <a:r>
              <a:rPr sz="3000" spc="-41" dirty="0">
                <a:latin typeface="Times New Roman"/>
                <a:cs typeface="Times New Roman"/>
              </a:rPr>
              <a:t> </a:t>
            </a:r>
            <a:r>
              <a:rPr sz="3000" i="1" spc="-41" dirty="0">
                <a:latin typeface="Times New Roman"/>
                <a:cs typeface="Times New Roman"/>
              </a:rPr>
              <a:t>P</a:t>
            </a:r>
            <a:r>
              <a:rPr sz="3000" spc="-41" dirty="0">
                <a:latin typeface="Times New Roman"/>
                <a:cs typeface="Times New Roman"/>
              </a:rPr>
              <a:t>(4) </a:t>
            </a:r>
            <a:r>
              <a:rPr sz="3000" spc="27" dirty="0">
                <a:latin typeface="Symbol"/>
                <a:cs typeface="Symbol"/>
              </a:rPr>
              <a:t>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7554" y="4983411"/>
            <a:ext cx="770805" cy="406582"/>
          </a:xfrm>
          <a:prstGeom prst="rect">
            <a:avLst/>
          </a:prstGeom>
        </p:spPr>
        <p:txBody>
          <a:bodyPr wrap="square" lIns="0" tIns="20097" rIns="0" bIns="0" rtlCol="0">
            <a:noAutofit/>
          </a:bodyPr>
          <a:lstStyle/>
          <a:p>
            <a:pPr marL="12700">
              <a:lnSpc>
                <a:spcPts val="3165"/>
              </a:lnSpc>
            </a:pPr>
            <a:r>
              <a:rPr sz="3000" i="1" spc="14" dirty="0">
                <a:latin typeface="Times New Roman"/>
                <a:cs typeface="Times New Roman"/>
              </a:rPr>
              <a:t>P</a:t>
            </a:r>
            <a:r>
              <a:rPr sz="3000" spc="14" dirty="0">
                <a:latin typeface="Times New Roman"/>
                <a:cs typeface="Times New Roman"/>
              </a:rPr>
              <a:t>(5)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/>
          <p:nvPr/>
        </p:nvSpPr>
        <p:spPr>
          <a:xfrm>
            <a:off x="304800" y="328675"/>
            <a:ext cx="8532876" cy="6197536"/>
          </a:xfrm>
          <a:custGeom>
            <a:avLst/>
            <a:gdLst/>
            <a:ahLst/>
            <a:cxnLst/>
            <a:rect l="l" t="t" r="r" b="b"/>
            <a:pathLst>
              <a:path w="8532876" h="6197536">
                <a:moveTo>
                  <a:pt x="0" y="128904"/>
                </a:moveTo>
                <a:lnTo>
                  <a:pt x="825" y="114230"/>
                </a:lnTo>
                <a:lnTo>
                  <a:pt x="3241" y="100041"/>
                </a:lnTo>
                <a:lnTo>
                  <a:pt x="7159" y="86426"/>
                </a:lnTo>
                <a:lnTo>
                  <a:pt x="12488" y="73475"/>
                </a:lnTo>
                <a:lnTo>
                  <a:pt x="19139" y="61276"/>
                </a:lnTo>
                <a:lnTo>
                  <a:pt x="27022" y="49919"/>
                </a:lnTo>
                <a:lnTo>
                  <a:pt x="36047" y="39494"/>
                </a:lnTo>
                <a:lnTo>
                  <a:pt x="46125" y="30090"/>
                </a:lnTo>
                <a:lnTo>
                  <a:pt x="57166" y="21796"/>
                </a:lnTo>
                <a:lnTo>
                  <a:pt x="69079" y="14702"/>
                </a:lnTo>
                <a:lnTo>
                  <a:pt x="81776" y="8896"/>
                </a:lnTo>
                <a:lnTo>
                  <a:pt x="95167" y="4469"/>
                </a:lnTo>
                <a:lnTo>
                  <a:pt x="109161" y="1509"/>
                </a:lnTo>
                <a:lnTo>
                  <a:pt x="123669" y="106"/>
                </a:lnTo>
                <a:lnTo>
                  <a:pt x="128968" y="0"/>
                </a:lnTo>
                <a:lnTo>
                  <a:pt x="8403844" y="0"/>
                </a:lnTo>
                <a:lnTo>
                  <a:pt x="8418509" y="822"/>
                </a:lnTo>
                <a:lnTo>
                  <a:pt x="8432693" y="3232"/>
                </a:lnTo>
                <a:lnTo>
                  <a:pt x="8446306" y="7139"/>
                </a:lnTo>
                <a:lnTo>
                  <a:pt x="8459258" y="12454"/>
                </a:lnTo>
                <a:lnTo>
                  <a:pt x="8471459" y="19089"/>
                </a:lnTo>
                <a:lnTo>
                  <a:pt x="8482819" y="26953"/>
                </a:lnTo>
                <a:lnTo>
                  <a:pt x="8493249" y="35958"/>
                </a:lnTo>
                <a:lnTo>
                  <a:pt x="8502658" y="46015"/>
                </a:lnTo>
                <a:lnTo>
                  <a:pt x="8510956" y="57035"/>
                </a:lnTo>
                <a:lnTo>
                  <a:pt x="8518054" y="68928"/>
                </a:lnTo>
                <a:lnTo>
                  <a:pt x="8523862" y="81605"/>
                </a:lnTo>
                <a:lnTo>
                  <a:pt x="8528290" y="94978"/>
                </a:lnTo>
                <a:lnTo>
                  <a:pt x="8531247" y="108956"/>
                </a:lnTo>
                <a:lnTo>
                  <a:pt x="8532645" y="123452"/>
                </a:lnTo>
                <a:lnTo>
                  <a:pt x="8532749" y="128904"/>
                </a:lnTo>
                <a:lnTo>
                  <a:pt x="8532876" y="6068568"/>
                </a:lnTo>
                <a:lnTo>
                  <a:pt x="8531924" y="6083238"/>
                </a:lnTo>
                <a:lnTo>
                  <a:pt x="8529511" y="6097426"/>
                </a:lnTo>
                <a:lnTo>
                  <a:pt x="8525599" y="6111043"/>
                </a:lnTo>
                <a:lnTo>
                  <a:pt x="8520276" y="6123998"/>
                </a:lnTo>
                <a:lnTo>
                  <a:pt x="8513633" y="6136203"/>
                </a:lnTo>
                <a:lnTo>
                  <a:pt x="8505758" y="6147566"/>
                </a:lnTo>
                <a:lnTo>
                  <a:pt x="8496740" y="6157998"/>
                </a:lnTo>
                <a:lnTo>
                  <a:pt x="8486670" y="6167411"/>
                </a:lnTo>
                <a:lnTo>
                  <a:pt x="8475637" y="6175713"/>
                </a:lnTo>
                <a:lnTo>
                  <a:pt x="8463729" y="6182815"/>
                </a:lnTo>
                <a:lnTo>
                  <a:pt x="8451037" y="6188627"/>
                </a:lnTo>
                <a:lnTo>
                  <a:pt x="8437649" y="6193060"/>
                </a:lnTo>
                <a:lnTo>
                  <a:pt x="8423655" y="6196024"/>
                </a:lnTo>
                <a:lnTo>
                  <a:pt x="8409144" y="6197429"/>
                </a:lnTo>
                <a:lnTo>
                  <a:pt x="8403844" y="6197536"/>
                </a:lnTo>
                <a:lnTo>
                  <a:pt x="128968" y="6197536"/>
                </a:lnTo>
                <a:lnTo>
                  <a:pt x="114301" y="6196711"/>
                </a:lnTo>
                <a:lnTo>
                  <a:pt x="100116" y="6194296"/>
                </a:lnTo>
                <a:lnTo>
                  <a:pt x="86502" y="6190380"/>
                </a:lnTo>
                <a:lnTo>
                  <a:pt x="73549" y="6185053"/>
                </a:lnTo>
                <a:lnTo>
                  <a:pt x="61347" y="6178405"/>
                </a:lnTo>
                <a:lnTo>
                  <a:pt x="49986" y="6170526"/>
                </a:lnTo>
                <a:lnTo>
                  <a:pt x="39554" y="6161505"/>
                </a:lnTo>
                <a:lnTo>
                  <a:pt x="30142" y="6151431"/>
                </a:lnTo>
                <a:lnTo>
                  <a:pt x="21840" y="6140395"/>
                </a:lnTo>
                <a:lnTo>
                  <a:pt x="14737" y="6128486"/>
                </a:lnTo>
                <a:lnTo>
                  <a:pt x="8922" y="6115795"/>
                </a:lnTo>
                <a:lnTo>
                  <a:pt x="4486" y="6102409"/>
                </a:lnTo>
                <a:lnTo>
                  <a:pt x="1518" y="6088420"/>
                </a:lnTo>
                <a:lnTo>
                  <a:pt x="108" y="6073917"/>
                </a:lnTo>
                <a:lnTo>
                  <a:pt x="0" y="6068568"/>
                </a:lnTo>
                <a:lnTo>
                  <a:pt x="0" y="128904"/>
                </a:lnTo>
                <a:close/>
              </a:path>
            </a:pathLst>
          </a:custGeom>
          <a:ln w="12700">
            <a:solidFill>
              <a:srgbClr val="A3A2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47217" y="1596548"/>
            <a:ext cx="679500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" dirty="0">
                <a:latin typeface="Arial"/>
                <a:cs typeface="Arial"/>
              </a:rPr>
              <a:t>Ex.7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10767" y="1596548"/>
            <a:ext cx="595376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990470" y="1596548"/>
            <a:ext cx="1006195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80" dirty="0">
                <a:latin typeface="Arial"/>
                <a:cs typeface="Arial"/>
              </a:rPr>
              <a:t>rate 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81909" y="1596548"/>
            <a:ext cx="1084275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" dirty="0">
                <a:latin typeface="Arial"/>
                <a:cs typeface="Arial"/>
              </a:rPr>
              <a:t>on-time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51198" y="1596548"/>
            <a:ext cx="867867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>
                <a:latin typeface="Arial"/>
                <a:cs typeface="Arial"/>
              </a:rPr>
              <a:t>flights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03698" y="1596548"/>
            <a:ext cx="426821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for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714238" y="1596548"/>
            <a:ext cx="1628952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commercial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427468" y="1596548"/>
            <a:ext cx="54599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1" dirty="0">
                <a:latin typeface="Arial"/>
                <a:cs typeface="Arial"/>
              </a:rPr>
              <a:t>jets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976108" y="1596548"/>
            <a:ext cx="593852" cy="1061719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93472">
              <a:lnSpc>
                <a:spcPts val="2555"/>
              </a:lnSpc>
            </a:pPr>
            <a:r>
              <a:rPr sz="2400" spc="3" dirty="0">
                <a:latin typeface="Arial"/>
                <a:cs typeface="Arial"/>
              </a:rPr>
              <a:t>are</a:t>
            </a:r>
            <a:endParaRPr sz="2400">
              <a:latin typeface="Arial"/>
              <a:cs typeface="Arial"/>
            </a:endParaRPr>
          </a:p>
          <a:p>
            <a:pPr marL="12700" marR="3712" indent="271272">
              <a:lnSpc>
                <a:spcPct val="100041"/>
              </a:lnSpc>
            </a:pPr>
            <a:r>
              <a:rPr sz="2400" dirty="0">
                <a:latin typeface="Arial"/>
                <a:cs typeface="Arial"/>
              </a:rPr>
              <a:t>of r</a:t>
            </a:r>
            <a:r>
              <a:rPr sz="2400" spc="-9" dirty="0">
                <a:latin typeface="Arial"/>
                <a:cs typeface="Arial"/>
              </a:rPr>
              <a:t>a</a:t>
            </a:r>
            <a:r>
              <a:rPr sz="2400" spc="0" dirty="0">
                <a:latin typeface="Arial"/>
                <a:cs typeface="Arial"/>
              </a:rPr>
              <a:t>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7217" y="1962308"/>
            <a:ext cx="1767941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1" dirty="0">
                <a:latin typeface="Arial"/>
                <a:cs typeface="Arial"/>
              </a:rPr>
              <a:t>continuously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89657" y="1962308"/>
            <a:ext cx="1071473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>
                <a:latin typeface="Arial"/>
                <a:cs typeface="Arial"/>
              </a:rPr>
              <a:t>tracked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35349" y="1962308"/>
            <a:ext cx="392379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by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01718" y="1962308"/>
            <a:ext cx="494792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71338" y="1962308"/>
            <a:ext cx="663346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" dirty="0">
                <a:latin typeface="Arial"/>
                <a:cs typeface="Arial"/>
              </a:rPr>
              <a:t>U.S.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08954" y="1962308"/>
            <a:ext cx="1863293" cy="69596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212598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Department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sz="2400" spc="47" dirty="0">
                <a:latin typeface="Arial"/>
                <a:cs typeface="Arial"/>
              </a:rPr>
              <a:t>had the best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7217" y="2328068"/>
            <a:ext cx="5512765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14" dirty="0">
                <a:latin typeface="Arial"/>
                <a:cs typeface="Arial"/>
              </a:rPr>
              <a:t>Transportation. Recently, Southwest Air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7217" y="2680470"/>
            <a:ext cx="1478076" cy="709571"/>
          </a:xfrm>
          <a:prstGeom prst="rect">
            <a:avLst/>
          </a:prstGeom>
        </p:spPr>
        <p:txBody>
          <a:bodyPr wrap="square" lIns="0" tIns="17018" rIns="0" bIns="0" rtlCol="0">
            <a:noAutofit/>
          </a:bodyPr>
          <a:lstStyle/>
          <a:p>
            <a:pPr marL="12700" marR="45719">
              <a:lnSpc>
                <a:spcPts val="2680"/>
              </a:lnSpc>
            </a:pPr>
            <a:r>
              <a:rPr sz="2400" spc="43" dirty="0">
                <a:latin typeface="Arial"/>
                <a:cs typeface="Arial"/>
              </a:rPr>
              <a:t>with  </a:t>
            </a:r>
            <a:r>
              <a:rPr sz="2550" b="1" spc="43" dirty="0">
                <a:latin typeface="Arial"/>
                <a:cs typeface="Arial"/>
              </a:rPr>
              <a:t>80%</a:t>
            </a:r>
            <a:endParaRPr sz="255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400" spc="0" dirty="0">
                <a:latin typeface="Arial"/>
                <a:cs typeface="Arial"/>
              </a:rPr>
              <a:t>conducted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23313" y="2680470"/>
            <a:ext cx="392379" cy="709571"/>
          </a:xfrm>
          <a:prstGeom prst="rect">
            <a:avLst/>
          </a:prstGeom>
        </p:spPr>
        <p:txBody>
          <a:bodyPr wrap="square" lIns="0" tIns="17018" rIns="0" bIns="0" rtlCol="0">
            <a:noAutofit/>
          </a:bodyPr>
          <a:lstStyle/>
          <a:p>
            <a:pPr marL="20319" marR="24044">
              <a:lnSpc>
                <a:spcPts val="2680"/>
              </a:lnSpc>
            </a:pPr>
            <a:r>
              <a:rPr sz="2550" b="1" dirty="0">
                <a:latin typeface="Arial"/>
                <a:cs typeface="Arial"/>
              </a:rPr>
              <a:t>of</a:t>
            </a:r>
            <a:endParaRPr sz="255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400" dirty="0">
                <a:latin typeface="Arial"/>
                <a:cs typeface="Arial"/>
              </a:rPr>
              <a:t>by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32329" y="2680470"/>
            <a:ext cx="431123" cy="346684"/>
          </a:xfrm>
          <a:prstGeom prst="rect">
            <a:avLst/>
          </a:prstGeom>
        </p:spPr>
        <p:txBody>
          <a:bodyPr wrap="square" lIns="0" tIns="17018" rIns="0" bIns="0" rtlCol="0">
            <a:noAutofit/>
          </a:bodyPr>
          <a:lstStyle/>
          <a:p>
            <a:pPr marL="12700">
              <a:lnSpc>
                <a:spcPts val="2680"/>
              </a:lnSpc>
            </a:pPr>
            <a:r>
              <a:rPr sz="2550" b="1" spc="4" dirty="0">
                <a:latin typeface="Arial"/>
                <a:cs typeface="Arial"/>
              </a:rPr>
              <a:t>its</a:t>
            </a:r>
            <a:endParaRPr sz="25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03829" y="2680470"/>
            <a:ext cx="984944" cy="346684"/>
          </a:xfrm>
          <a:prstGeom prst="rect">
            <a:avLst/>
          </a:prstGeom>
        </p:spPr>
        <p:txBody>
          <a:bodyPr wrap="square" lIns="0" tIns="17018" rIns="0" bIns="0" rtlCol="0">
            <a:noAutofit/>
          </a:bodyPr>
          <a:lstStyle/>
          <a:p>
            <a:pPr marL="12700">
              <a:lnSpc>
                <a:spcPts val="2680"/>
              </a:lnSpc>
            </a:pPr>
            <a:r>
              <a:rPr sz="2550" b="1" dirty="0">
                <a:latin typeface="Arial"/>
                <a:cs typeface="Arial"/>
              </a:rPr>
              <a:t>f</a:t>
            </a:r>
            <a:r>
              <a:rPr sz="2550" b="1" spc="-14" dirty="0">
                <a:latin typeface="Arial"/>
                <a:cs typeface="Arial"/>
              </a:rPr>
              <a:t>l</a:t>
            </a:r>
            <a:r>
              <a:rPr sz="2550" b="1" spc="0" dirty="0">
                <a:latin typeface="Arial"/>
                <a:cs typeface="Arial"/>
              </a:rPr>
              <a:t>i</a:t>
            </a:r>
            <a:r>
              <a:rPr sz="2550" b="1" spc="-9" dirty="0">
                <a:latin typeface="Arial"/>
                <a:cs typeface="Arial"/>
              </a:rPr>
              <a:t>g</a:t>
            </a:r>
            <a:r>
              <a:rPr sz="2550" b="1" spc="0" dirty="0">
                <a:latin typeface="Arial"/>
                <a:cs typeface="Arial"/>
              </a:rPr>
              <a:t>hts</a:t>
            </a:r>
            <a:endParaRPr sz="25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30446" y="2680470"/>
            <a:ext cx="1192208" cy="346684"/>
          </a:xfrm>
          <a:prstGeom prst="rect">
            <a:avLst/>
          </a:prstGeom>
        </p:spPr>
        <p:txBody>
          <a:bodyPr wrap="square" lIns="0" tIns="17018" rIns="0" bIns="0" rtlCol="0">
            <a:noAutofit/>
          </a:bodyPr>
          <a:lstStyle/>
          <a:p>
            <a:pPr marL="12700">
              <a:lnSpc>
                <a:spcPts val="2680"/>
              </a:lnSpc>
            </a:pPr>
            <a:r>
              <a:rPr sz="2550" b="1" spc="-46" dirty="0">
                <a:latin typeface="Arial"/>
                <a:cs typeface="Arial"/>
              </a:rPr>
              <a:t>arriving</a:t>
            </a:r>
            <a:endParaRPr sz="25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63946" y="2680470"/>
            <a:ext cx="442400" cy="346684"/>
          </a:xfrm>
          <a:prstGeom prst="rect">
            <a:avLst/>
          </a:prstGeom>
        </p:spPr>
        <p:txBody>
          <a:bodyPr wrap="square" lIns="0" tIns="17018" rIns="0" bIns="0" rtlCol="0">
            <a:noAutofit/>
          </a:bodyPr>
          <a:lstStyle/>
          <a:p>
            <a:pPr marL="12700">
              <a:lnSpc>
                <a:spcPts val="2680"/>
              </a:lnSpc>
            </a:pPr>
            <a:r>
              <a:rPr sz="2550" b="1" spc="-14" dirty="0">
                <a:latin typeface="Arial"/>
                <a:cs typeface="Arial"/>
              </a:rPr>
              <a:t>on</a:t>
            </a:r>
            <a:endParaRPr sz="25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49416" y="2680470"/>
            <a:ext cx="783167" cy="346684"/>
          </a:xfrm>
          <a:prstGeom prst="rect">
            <a:avLst/>
          </a:prstGeom>
        </p:spPr>
        <p:txBody>
          <a:bodyPr wrap="square" lIns="0" tIns="17018" rIns="0" bIns="0" rtlCol="0">
            <a:noAutofit/>
          </a:bodyPr>
          <a:lstStyle/>
          <a:p>
            <a:pPr marL="12700">
              <a:lnSpc>
                <a:spcPts val="2680"/>
              </a:lnSpc>
            </a:pPr>
            <a:r>
              <a:rPr sz="2550" b="1" dirty="0">
                <a:latin typeface="Arial"/>
                <a:cs typeface="Arial"/>
              </a:rPr>
              <a:t>t</a:t>
            </a:r>
            <a:r>
              <a:rPr sz="2550" b="1" spc="-14" dirty="0">
                <a:latin typeface="Arial"/>
                <a:cs typeface="Arial"/>
              </a:rPr>
              <a:t>i</a:t>
            </a:r>
            <a:r>
              <a:rPr sz="2550" b="1" spc="0" dirty="0">
                <a:latin typeface="Arial"/>
                <a:cs typeface="Arial"/>
              </a:rPr>
              <a:t>me</a:t>
            </a:r>
            <a:r>
              <a:rPr sz="2400" spc="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74483" y="2693828"/>
            <a:ext cx="274421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75296" y="2693828"/>
            <a:ext cx="56123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" dirty="0">
                <a:latin typeface="Arial"/>
                <a:cs typeface="Arial"/>
              </a:rPr>
              <a:t>test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81161" y="2693828"/>
            <a:ext cx="289966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4" dirty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34409" y="3046484"/>
            <a:ext cx="1783901" cy="346684"/>
          </a:xfrm>
          <a:prstGeom prst="rect">
            <a:avLst/>
          </a:prstGeom>
        </p:spPr>
        <p:txBody>
          <a:bodyPr wrap="square" lIns="0" tIns="17018" rIns="0" bIns="0" rtlCol="0">
            <a:noAutofit/>
          </a:bodyPr>
          <a:lstStyle/>
          <a:p>
            <a:pPr marL="12700">
              <a:lnSpc>
                <a:spcPts val="2680"/>
              </a:lnSpc>
            </a:pPr>
            <a:r>
              <a:rPr sz="2400" spc="56" dirty="0">
                <a:latin typeface="Arial"/>
                <a:cs typeface="Arial"/>
              </a:rPr>
              <a:t>selecting </a:t>
            </a:r>
            <a:r>
              <a:rPr sz="2550" b="1" spc="56" dirty="0">
                <a:latin typeface="Arial"/>
                <a:cs typeface="Arial"/>
              </a:rPr>
              <a:t>15</a:t>
            </a:r>
            <a:endParaRPr sz="25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12358" y="3046484"/>
            <a:ext cx="1581743" cy="346684"/>
          </a:xfrm>
          <a:prstGeom prst="rect">
            <a:avLst/>
          </a:prstGeom>
        </p:spPr>
        <p:txBody>
          <a:bodyPr wrap="square" lIns="0" tIns="17018" rIns="0" bIns="0" rtlCol="0">
            <a:noAutofit/>
          </a:bodyPr>
          <a:lstStyle/>
          <a:p>
            <a:pPr marL="12700">
              <a:lnSpc>
                <a:spcPts val="2680"/>
              </a:lnSpc>
            </a:pPr>
            <a:r>
              <a:rPr sz="2550" b="1" spc="-60" dirty="0">
                <a:latin typeface="Arial"/>
                <a:cs typeface="Arial"/>
              </a:rPr>
              <a:t>southwest</a:t>
            </a:r>
            <a:endParaRPr sz="25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89011" y="3046484"/>
            <a:ext cx="984944" cy="346684"/>
          </a:xfrm>
          <a:prstGeom prst="rect">
            <a:avLst/>
          </a:prstGeom>
        </p:spPr>
        <p:txBody>
          <a:bodyPr wrap="square" lIns="0" tIns="17018" rIns="0" bIns="0" rtlCol="0">
            <a:noAutofit/>
          </a:bodyPr>
          <a:lstStyle/>
          <a:p>
            <a:pPr marL="12700">
              <a:lnSpc>
                <a:spcPts val="2680"/>
              </a:lnSpc>
            </a:pPr>
            <a:r>
              <a:rPr sz="2550" b="1" dirty="0">
                <a:latin typeface="Arial"/>
                <a:cs typeface="Arial"/>
              </a:rPr>
              <a:t>f</a:t>
            </a:r>
            <a:r>
              <a:rPr sz="2550" b="1" spc="-14" dirty="0">
                <a:latin typeface="Arial"/>
                <a:cs typeface="Arial"/>
              </a:rPr>
              <a:t>l</a:t>
            </a:r>
            <a:r>
              <a:rPr sz="2550" b="1" spc="0" dirty="0">
                <a:latin typeface="Arial"/>
                <a:cs typeface="Arial"/>
              </a:rPr>
              <a:t>i</a:t>
            </a:r>
            <a:r>
              <a:rPr sz="2550" b="1" spc="-9" dirty="0">
                <a:latin typeface="Arial"/>
                <a:cs typeface="Arial"/>
              </a:rPr>
              <a:t>g</a:t>
            </a:r>
            <a:r>
              <a:rPr sz="2550" b="1" spc="0" dirty="0">
                <a:latin typeface="Arial"/>
                <a:cs typeface="Arial"/>
              </a:rPr>
              <a:t>hts</a:t>
            </a:r>
            <a:endParaRPr sz="25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12517" y="3059842"/>
            <a:ext cx="1325067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>
                <a:latin typeface="Arial"/>
                <a:cs typeface="Arial"/>
              </a:rPr>
              <a:t>randomly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7217" y="3425602"/>
            <a:ext cx="1984349" cy="330199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>
                <a:latin typeface="Arial"/>
                <a:cs typeface="Arial"/>
              </a:rPr>
              <a:t>and observing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48509" y="3425602"/>
            <a:ext cx="3833901" cy="330199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>
                <a:latin typeface="Arial"/>
                <a:cs typeface="Arial"/>
              </a:rPr>
              <a:t>whether they arrive on time.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98901" y="3960884"/>
            <a:ext cx="1717283" cy="891194"/>
          </a:xfrm>
          <a:prstGeom prst="rect">
            <a:avLst/>
          </a:prstGeom>
        </p:spPr>
        <p:txBody>
          <a:bodyPr wrap="square" lIns="0" tIns="17018" rIns="0" bIns="0" rtlCol="0">
            <a:noAutofit/>
          </a:bodyPr>
          <a:lstStyle/>
          <a:p>
            <a:pPr marL="12700" marR="18192">
              <a:lnSpc>
                <a:spcPts val="2680"/>
              </a:lnSpc>
            </a:pPr>
            <a:r>
              <a:rPr sz="2400" spc="-32" dirty="0">
                <a:latin typeface="Arial"/>
                <a:cs typeface="Arial"/>
              </a:rPr>
              <a:t>that </a:t>
            </a:r>
            <a:r>
              <a:rPr sz="2550" b="1" spc="-32" dirty="0">
                <a:latin typeface="Arial"/>
                <a:cs typeface="Arial"/>
              </a:rPr>
              <a:t>exactly</a:t>
            </a:r>
            <a:endParaRPr sz="2550">
              <a:latin typeface="Arial"/>
              <a:cs typeface="Arial"/>
            </a:endParaRPr>
          </a:p>
          <a:p>
            <a:pPr marL="14224">
              <a:lnSpc>
                <a:spcPct val="95825"/>
              </a:lnSpc>
              <a:spcBef>
                <a:spcPts val="1278"/>
              </a:spcBef>
            </a:pPr>
            <a:r>
              <a:rPr sz="2400" spc="-11" dirty="0">
                <a:latin typeface="Arial"/>
                <a:cs typeface="Arial"/>
              </a:rPr>
              <a:t>that </a:t>
            </a:r>
            <a:r>
              <a:rPr sz="2550" b="1" spc="-11" dirty="0">
                <a:latin typeface="Arial"/>
                <a:cs typeface="Arial"/>
              </a:rPr>
              <a:t>at least</a:t>
            </a:r>
            <a:endParaRPr sz="2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10734" y="3960884"/>
            <a:ext cx="428733" cy="891194"/>
          </a:xfrm>
          <a:prstGeom prst="rect">
            <a:avLst/>
          </a:prstGeom>
        </p:spPr>
        <p:txBody>
          <a:bodyPr wrap="square" lIns="0" tIns="17018" rIns="0" bIns="0" rtlCol="0">
            <a:noAutofit/>
          </a:bodyPr>
          <a:lstStyle/>
          <a:p>
            <a:pPr marL="12700" marR="16813">
              <a:lnSpc>
                <a:spcPts val="2680"/>
              </a:lnSpc>
            </a:pPr>
            <a:r>
              <a:rPr sz="2550" b="1" dirty="0">
                <a:latin typeface="Arial"/>
                <a:cs typeface="Arial"/>
              </a:rPr>
              <a:t>10</a:t>
            </a:r>
            <a:endParaRPr sz="2550">
              <a:latin typeface="Arial"/>
              <a:cs typeface="Arial"/>
            </a:endParaRPr>
          </a:p>
          <a:p>
            <a:pPr marL="29463">
              <a:lnSpc>
                <a:spcPct val="95825"/>
              </a:lnSpc>
              <a:spcBef>
                <a:spcPts val="1278"/>
              </a:spcBef>
            </a:pPr>
            <a:r>
              <a:rPr sz="2550" b="1" spc="-4" dirty="0">
                <a:latin typeface="Arial"/>
                <a:cs typeface="Arial"/>
              </a:rPr>
              <a:t>10</a:t>
            </a:r>
            <a:endParaRPr sz="25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34406" y="3960884"/>
            <a:ext cx="1004803" cy="891194"/>
          </a:xfrm>
          <a:prstGeom prst="rect">
            <a:avLst/>
          </a:prstGeom>
        </p:spPr>
        <p:txBody>
          <a:bodyPr wrap="square" lIns="0" tIns="17018" rIns="0" bIns="0" rtlCol="0">
            <a:noAutofit/>
          </a:bodyPr>
          <a:lstStyle/>
          <a:p>
            <a:pPr marL="12700" marR="15896">
              <a:lnSpc>
                <a:spcPts val="2680"/>
              </a:lnSpc>
            </a:pPr>
            <a:r>
              <a:rPr sz="2550" b="1" dirty="0">
                <a:latin typeface="Arial"/>
                <a:cs typeface="Arial"/>
              </a:rPr>
              <a:t>f</a:t>
            </a:r>
            <a:r>
              <a:rPr sz="2550" b="1" spc="4" dirty="0">
                <a:latin typeface="Arial"/>
                <a:cs typeface="Arial"/>
              </a:rPr>
              <a:t>l</a:t>
            </a:r>
            <a:r>
              <a:rPr sz="2550" b="1" spc="0" dirty="0">
                <a:latin typeface="Arial"/>
                <a:cs typeface="Arial"/>
              </a:rPr>
              <a:t>ights</a:t>
            </a:r>
            <a:endParaRPr sz="2550">
              <a:latin typeface="Arial"/>
              <a:cs typeface="Arial"/>
            </a:endParaRPr>
          </a:p>
          <a:p>
            <a:pPr marL="29464">
              <a:lnSpc>
                <a:spcPct val="95825"/>
              </a:lnSpc>
              <a:spcBef>
                <a:spcPts val="1278"/>
              </a:spcBef>
            </a:pPr>
            <a:r>
              <a:rPr sz="2550" b="1" dirty="0">
                <a:latin typeface="Arial"/>
                <a:cs typeface="Arial"/>
              </a:rPr>
              <a:t>flig</a:t>
            </a:r>
            <a:r>
              <a:rPr sz="2550" b="1" spc="-4" dirty="0">
                <a:latin typeface="Arial"/>
                <a:cs typeface="Arial"/>
              </a:rPr>
              <a:t>h</a:t>
            </a:r>
            <a:r>
              <a:rPr sz="2550" b="1" spc="0" dirty="0">
                <a:latin typeface="Arial"/>
                <a:cs typeface="Arial"/>
              </a:rPr>
              <a:t>ts</a:t>
            </a:r>
            <a:endParaRPr sz="25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7217" y="3974242"/>
            <a:ext cx="177952" cy="874706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152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399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6193" y="3974242"/>
            <a:ext cx="666422" cy="874706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3685">
              <a:lnSpc>
                <a:spcPts val="2555"/>
              </a:lnSpc>
            </a:pPr>
            <a:r>
              <a:rPr sz="2400" spc="-2" dirty="0">
                <a:latin typeface="Arial"/>
                <a:cs typeface="Arial"/>
              </a:rPr>
              <a:t>Find</a:t>
            </a:r>
            <a:endParaRPr sz="2400">
              <a:latin typeface="Arial"/>
              <a:cs typeface="Arial"/>
            </a:endParaRPr>
          </a:p>
          <a:p>
            <a:pPr marL="15747">
              <a:lnSpc>
                <a:spcPct val="95825"/>
              </a:lnSpc>
              <a:spcBef>
                <a:spcPts val="1399"/>
              </a:spcBef>
            </a:pPr>
            <a:r>
              <a:rPr sz="2400" spc="-2" dirty="0">
                <a:latin typeface="Arial"/>
                <a:cs typeface="Arial"/>
              </a:rPr>
              <a:t>Find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4399" y="3974242"/>
            <a:ext cx="496785" cy="874706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1993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14223">
              <a:lnSpc>
                <a:spcPct val="95825"/>
              </a:lnSpc>
              <a:spcBef>
                <a:spcPts val="1399"/>
              </a:spcBef>
            </a:pPr>
            <a:r>
              <a:rPr sz="2400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1891" y="3974242"/>
            <a:ext cx="1463355" cy="874706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4176">
              <a:lnSpc>
                <a:spcPts val="2555"/>
              </a:lnSpc>
            </a:pPr>
            <a:r>
              <a:rPr sz="2400" spc="0" dirty="0">
                <a:latin typeface="Arial"/>
                <a:cs typeface="Arial"/>
              </a:rPr>
              <a:t>probability</a:t>
            </a:r>
            <a:endParaRPr sz="2400">
              <a:latin typeface="Arial"/>
              <a:cs typeface="Arial"/>
            </a:endParaRPr>
          </a:p>
          <a:p>
            <a:pPr marL="15747">
              <a:lnSpc>
                <a:spcPct val="95825"/>
              </a:lnSpc>
              <a:spcBef>
                <a:spcPts val="1399"/>
              </a:spcBef>
            </a:pPr>
            <a:r>
              <a:rPr sz="2400" spc="0" dirty="0">
                <a:latin typeface="Arial"/>
                <a:cs typeface="Arial"/>
              </a:rPr>
              <a:t>probability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31356" y="3974242"/>
            <a:ext cx="850691" cy="874706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16962">
              <a:lnSpc>
                <a:spcPts val="2555"/>
              </a:lnSpc>
            </a:pPr>
            <a:r>
              <a:rPr sz="2400" spc="0" dirty="0">
                <a:latin typeface="Arial"/>
                <a:cs typeface="Arial"/>
              </a:rPr>
              <a:t>arrive</a:t>
            </a:r>
            <a:endParaRPr sz="2400">
              <a:latin typeface="Arial"/>
              <a:cs typeface="Arial"/>
            </a:endParaRPr>
          </a:p>
          <a:p>
            <a:pPr marL="29464">
              <a:lnSpc>
                <a:spcPct val="95825"/>
              </a:lnSpc>
              <a:spcBef>
                <a:spcPts val="1399"/>
              </a:spcBef>
            </a:pPr>
            <a:r>
              <a:rPr sz="2400" dirty="0">
                <a:latin typeface="Arial"/>
                <a:cs typeface="Arial"/>
              </a:rPr>
              <a:t>arrive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80224" y="3974242"/>
            <a:ext cx="1070559" cy="874706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on time</a:t>
            </a:r>
            <a:endParaRPr sz="2400">
              <a:latin typeface="Arial"/>
              <a:cs typeface="Arial"/>
            </a:endParaRPr>
          </a:p>
          <a:p>
            <a:pPr marL="27940" marR="45720">
              <a:lnSpc>
                <a:spcPct val="95825"/>
              </a:lnSpc>
              <a:spcBef>
                <a:spcPts val="1399"/>
              </a:spcBef>
            </a:pPr>
            <a:r>
              <a:rPr sz="2400" spc="-2" dirty="0">
                <a:latin typeface="Arial"/>
                <a:cs typeface="Arial"/>
              </a:rPr>
              <a:t>late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304800" y="328675"/>
            <a:ext cx="8532876" cy="6197536"/>
          </a:xfrm>
          <a:custGeom>
            <a:avLst/>
            <a:gdLst/>
            <a:ahLst/>
            <a:cxnLst/>
            <a:rect l="l" t="t" r="r" b="b"/>
            <a:pathLst>
              <a:path w="8532876" h="6197536">
                <a:moveTo>
                  <a:pt x="0" y="128904"/>
                </a:moveTo>
                <a:lnTo>
                  <a:pt x="825" y="114230"/>
                </a:lnTo>
                <a:lnTo>
                  <a:pt x="3241" y="100041"/>
                </a:lnTo>
                <a:lnTo>
                  <a:pt x="7159" y="86426"/>
                </a:lnTo>
                <a:lnTo>
                  <a:pt x="12488" y="73475"/>
                </a:lnTo>
                <a:lnTo>
                  <a:pt x="19139" y="61276"/>
                </a:lnTo>
                <a:lnTo>
                  <a:pt x="27022" y="49919"/>
                </a:lnTo>
                <a:lnTo>
                  <a:pt x="36047" y="39494"/>
                </a:lnTo>
                <a:lnTo>
                  <a:pt x="46125" y="30090"/>
                </a:lnTo>
                <a:lnTo>
                  <a:pt x="57166" y="21796"/>
                </a:lnTo>
                <a:lnTo>
                  <a:pt x="69079" y="14702"/>
                </a:lnTo>
                <a:lnTo>
                  <a:pt x="81776" y="8896"/>
                </a:lnTo>
                <a:lnTo>
                  <a:pt x="95167" y="4469"/>
                </a:lnTo>
                <a:lnTo>
                  <a:pt x="109161" y="1509"/>
                </a:lnTo>
                <a:lnTo>
                  <a:pt x="123669" y="106"/>
                </a:lnTo>
                <a:lnTo>
                  <a:pt x="128968" y="0"/>
                </a:lnTo>
                <a:lnTo>
                  <a:pt x="8403844" y="0"/>
                </a:lnTo>
                <a:lnTo>
                  <a:pt x="8418509" y="822"/>
                </a:lnTo>
                <a:lnTo>
                  <a:pt x="8432693" y="3232"/>
                </a:lnTo>
                <a:lnTo>
                  <a:pt x="8446306" y="7139"/>
                </a:lnTo>
                <a:lnTo>
                  <a:pt x="8459258" y="12454"/>
                </a:lnTo>
                <a:lnTo>
                  <a:pt x="8471459" y="19089"/>
                </a:lnTo>
                <a:lnTo>
                  <a:pt x="8482819" y="26953"/>
                </a:lnTo>
                <a:lnTo>
                  <a:pt x="8493249" y="35958"/>
                </a:lnTo>
                <a:lnTo>
                  <a:pt x="8502658" y="46015"/>
                </a:lnTo>
                <a:lnTo>
                  <a:pt x="8510956" y="57035"/>
                </a:lnTo>
                <a:lnTo>
                  <a:pt x="8518054" y="68928"/>
                </a:lnTo>
                <a:lnTo>
                  <a:pt x="8523862" y="81605"/>
                </a:lnTo>
                <a:lnTo>
                  <a:pt x="8528290" y="94978"/>
                </a:lnTo>
                <a:lnTo>
                  <a:pt x="8531247" y="108956"/>
                </a:lnTo>
                <a:lnTo>
                  <a:pt x="8532645" y="123452"/>
                </a:lnTo>
                <a:lnTo>
                  <a:pt x="8532749" y="128904"/>
                </a:lnTo>
                <a:lnTo>
                  <a:pt x="8532876" y="6068568"/>
                </a:lnTo>
                <a:lnTo>
                  <a:pt x="8531924" y="6083238"/>
                </a:lnTo>
                <a:lnTo>
                  <a:pt x="8529511" y="6097426"/>
                </a:lnTo>
                <a:lnTo>
                  <a:pt x="8525599" y="6111043"/>
                </a:lnTo>
                <a:lnTo>
                  <a:pt x="8520276" y="6123998"/>
                </a:lnTo>
                <a:lnTo>
                  <a:pt x="8513633" y="6136203"/>
                </a:lnTo>
                <a:lnTo>
                  <a:pt x="8505758" y="6147566"/>
                </a:lnTo>
                <a:lnTo>
                  <a:pt x="8496740" y="6157998"/>
                </a:lnTo>
                <a:lnTo>
                  <a:pt x="8486670" y="6167411"/>
                </a:lnTo>
                <a:lnTo>
                  <a:pt x="8475637" y="6175713"/>
                </a:lnTo>
                <a:lnTo>
                  <a:pt x="8463729" y="6182815"/>
                </a:lnTo>
                <a:lnTo>
                  <a:pt x="8451037" y="6188627"/>
                </a:lnTo>
                <a:lnTo>
                  <a:pt x="8437649" y="6193060"/>
                </a:lnTo>
                <a:lnTo>
                  <a:pt x="8423655" y="6196024"/>
                </a:lnTo>
                <a:lnTo>
                  <a:pt x="8409144" y="6197429"/>
                </a:lnTo>
                <a:lnTo>
                  <a:pt x="8403844" y="6197536"/>
                </a:lnTo>
                <a:lnTo>
                  <a:pt x="128968" y="6197536"/>
                </a:lnTo>
                <a:lnTo>
                  <a:pt x="114301" y="6196711"/>
                </a:lnTo>
                <a:lnTo>
                  <a:pt x="100116" y="6194296"/>
                </a:lnTo>
                <a:lnTo>
                  <a:pt x="86502" y="6190380"/>
                </a:lnTo>
                <a:lnTo>
                  <a:pt x="73549" y="6185053"/>
                </a:lnTo>
                <a:lnTo>
                  <a:pt x="61347" y="6178405"/>
                </a:lnTo>
                <a:lnTo>
                  <a:pt x="49986" y="6170526"/>
                </a:lnTo>
                <a:lnTo>
                  <a:pt x="39554" y="6161505"/>
                </a:lnTo>
                <a:lnTo>
                  <a:pt x="30142" y="6151431"/>
                </a:lnTo>
                <a:lnTo>
                  <a:pt x="21840" y="6140395"/>
                </a:lnTo>
                <a:lnTo>
                  <a:pt x="14737" y="6128486"/>
                </a:lnTo>
                <a:lnTo>
                  <a:pt x="8922" y="6115795"/>
                </a:lnTo>
                <a:lnTo>
                  <a:pt x="4486" y="6102409"/>
                </a:lnTo>
                <a:lnTo>
                  <a:pt x="1518" y="6088420"/>
                </a:lnTo>
                <a:lnTo>
                  <a:pt x="108" y="6073917"/>
                </a:lnTo>
                <a:lnTo>
                  <a:pt x="0" y="6068568"/>
                </a:lnTo>
                <a:lnTo>
                  <a:pt x="0" y="128904"/>
                </a:lnTo>
                <a:close/>
              </a:path>
            </a:pathLst>
          </a:custGeom>
          <a:ln w="12700">
            <a:solidFill>
              <a:srgbClr val="A3A2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58416" y="2786530"/>
            <a:ext cx="2222360" cy="1031239"/>
          </a:xfrm>
          <a:prstGeom prst="rect">
            <a:avLst/>
          </a:prstGeom>
        </p:spPr>
        <p:txBody>
          <a:bodyPr wrap="square" lIns="0" tIns="24161" rIns="0" bIns="0" rtlCol="0">
            <a:noAutofit/>
          </a:bodyPr>
          <a:lstStyle/>
          <a:p>
            <a:pPr marL="587247" marR="5295">
              <a:lnSpc>
                <a:spcPts val="3804"/>
              </a:lnSpc>
            </a:pPr>
            <a:r>
              <a:rPr sz="3600" b="1" spc="0" dirty="0">
                <a:latin typeface="Garamond"/>
                <a:cs typeface="Garamond"/>
              </a:rPr>
              <a:t>Chapter</a:t>
            </a:r>
            <a:endParaRPr sz="3600">
              <a:latin typeface="Garamond"/>
              <a:cs typeface="Garamond"/>
            </a:endParaRPr>
          </a:p>
          <a:p>
            <a:pPr marL="12700">
              <a:lnSpc>
                <a:spcPts val="4045"/>
              </a:lnSpc>
              <a:spcBef>
                <a:spcPts val="282"/>
              </a:spcBef>
            </a:pPr>
            <a:r>
              <a:rPr sz="3600" b="1" spc="-4" dirty="0">
                <a:latin typeface="Garamond"/>
                <a:cs typeface="Garamond"/>
              </a:rPr>
              <a:t>Probability</a:t>
            </a:r>
            <a:endParaRPr sz="3600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94378" y="2786530"/>
            <a:ext cx="308292" cy="482600"/>
          </a:xfrm>
          <a:prstGeom prst="rect">
            <a:avLst/>
          </a:prstGeom>
        </p:spPr>
        <p:txBody>
          <a:bodyPr wrap="square" lIns="0" tIns="24130" rIns="0" bIns="0" rtlCol="0">
            <a:noAutofit/>
          </a:bodyPr>
          <a:lstStyle/>
          <a:p>
            <a:pPr marL="12700">
              <a:lnSpc>
                <a:spcPts val="3800"/>
              </a:lnSpc>
            </a:pPr>
            <a:r>
              <a:rPr sz="3600" b="1" dirty="0">
                <a:latin typeface="Garamond"/>
                <a:cs typeface="Garamond"/>
              </a:rPr>
              <a:t>5</a:t>
            </a:r>
            <a:endParaRPr sz="3600">
              <a:latin typeface="Garamond"/>
              <a:cs typeface="Garamon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6338" y="2786530"/>
            <a:ext cx="1534847" cy="482600"/>
          </a:xfrm>
          <a:prstGeom prst="rect">
            <a:avLst/>
          </a:prstGeom>
        </p:spPr>
        <p:txBody>
          <a:bodyPr wrap="square" lIns="0" tIns="24130" rIns="0" bIns="0" rtlCol="0">
            <a:noAutofit/>
          </a:bodyPr>
          <a:lstStyle/>
          <a:p>
            <a:pPr marL="12700">
              <a:lnSpc>
                <a:spcPts val="3800"/>
              </a:lnSpc>
            </a:pPr>
            <a:r>
              <a:rPr sz="3600" b="1" spc="16" dirty="0">
                <a:latin typeface="Garamond"/>
                <a:cs typeface="Garamond"/>
              </a:rPr>
              <a:t>(part 4)</a:t>
            </a:r>
            <a:endParaRPr sz="36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01998" y="3335170"/>
            <a:ext cx="2655669" cy="482600"/>
          </a:xfrm>
          <a:prstGeom prst="rect">
            <a:avLst/>
          </a:prstGeom>
        </p:spPr>
        <p:txBody>
          <a:bodyPr wrap="square" lIns="0" tIns="24130" rIns="0" bIns="0" rtlCol="0">
            <a:noAutofit/>
          </a:bodyPr>
          <a:lstStyle/>
          <a:p>
            <a:pPr marL="12700">
              <a:lnSpc>
                <a:spcPts val="3800"/>
              </a:lnSpc>
            </a:pPr>
            <a:r>
              <a:rPr sz="3600" b="1" spc="0" dirty="0">
                <a:latin typeface="Garamond"/>
                <a:cs typeface="Garamond"/>
              </a:rPr>
              <a:t>Distributions</a:t>
            </a:r>
            <a:endParaRPr sz="36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2775966" y="2435756"/>
            <a:ext cx="1969706" cy="482600"/>
          </a:xfrm>
          <a:prstGeom prst="rect">
            <a:avLst/>
          </a:prstGeom>
        </p:spPr>
        <p:txBody>
          <a:bodyPr wrap="square" lIns="0" tIns="24130" rIns="0" bIns="0" rtlCol="0">
            <a:noAutofit/>
          </a:bodyPr>
          <a:lstStyle/>
          <a:p>
            <a:pPr marL="12700">
              <a:lnSpc>
                <a:spcPts val="3800"/>
              </a:lnSpc>
            </a:pPr>
            <a:r>
              <a:rPr sz="3600" b="1" spc="0" dirty="0">
                <a:latin typeface="Garamond"/>
                <a:cs typeface="Garamond"/>
              </a:rPr>
              <a:t>Chapter 5</a:t>
            </a:r>
            <a:endParaRPr sz="3600">
              <a:latin typeface="Garamond"/>
              <a:cs typeface="Garamon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9340" y="2435756"/>
            <a:ext cx="1534720" cy="482600"/>
          </a:xfrm>
          <a:prstGeom prst="rect">
            <a:avLst/>
          </a:prstGeom>
        </p:spPr>
        <p:txBody>
          <a:bodyPr wrap="square" lIns="0" tIns="24130" rIns="0" bIns="0" rtlCol="0">
            <a:noAutofit/>
          </a:bodyPr>
          <a:lstStyle/>
          <a:p>
            <a:pPr marL="12700">
              <a:lnSpc>
                <a:spcPts val="3800"/>
              </a:lnSpc>
            </a:pPr>
            <a:r>
              <a:rPr sz="3600" b="1" spc="15" dirty="0">
                <a:latin typeface="Garamond"/>
                <a:cs typeface="Garamond"/>
              </a:rPr>
              <a:t>(part 3)</a:t>
            </a:r>
            <a:endParaRPr sz="3600">
              <a:latin typeface="Garamond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7430" y="2984396"/>
            <a:ext cx="4708494" cy="482600"/>
          </a:xfrm>
          <a:prstGeom prst="rect">
            <a:avLst/>
          </a:prstGeom>
        </p:spPr>
        <p:txBody>
          <a:bodyPr wrap="square" lIns="0" tIns="24130" rIns="0" bIns="0" rtlCol="0">
            <a:noAutofit/>
          </a:bodyPr>
          <a:lstStyle/>
          <a:p>
            <a:pPr marL="12700">
              <a:lnSpc>
                <a:spcPts val="3800"/>
              </a:lnSpc>
            </a:pPr>
            <a:r>
              <a:rPr sz="3600" b="1" spc="-1" dirty="0">
                <a:latin typeface="Garamond"/>
                <a:cs typeface="Garamond"/>
              </a:rPr>
              <a:t>Probability Distribution</a:t>
            </a:r>
            <a:endParaRPr sz="3600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2870" y="3670522"/>
            <a:ext cx="1803587" cy="432308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b="1" spc="-1" dirty="0">
                <a:latin typeface="Arial"/>
                <a:cs typeface="Arial"/>
              </a:rPr>
              <a:t>Binomial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98666" y="3670522"/>
            <a:ext cx="2188116" cy="432308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b="1" spc="0" dirty="0">
                <a:latin typeface="Arial"/>
                <a:cs typeface="Arial"/>
              </a:rPr>
              <a:t>Probability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08583" y="3670522"/>
            <a:ext cx="2594617" cy="432308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b="1" spc="0" dirty="0">
                <a:latin typeface="Arial"/>
                <a:cs typeface="Arial"/>
              </a:rPr>
              <a:t>Distributions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571500" y="3743325"/>
            <a:ext cx="8144481" cy="26860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algn="r">
              <a:lnSpc>
                <a:spcPts val="1140"/>
              </a:lnSpc>
              <a:spcBef>
                <a:spcPts val="19065"/>
              </a:spcBef>
            </a:pPr>
            <a:r>
              <a:rPr sz="1000" spc="-5" dirty="0">
                <a:solidFill>
                  <a:srgbClr val="A7A299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0979" y="295655"/>
            <a:ext cx="8700516" cy="6365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" y="328675"/>
            <a:ext cx="8532876" cy="6197536"/>
          </a:xfrm>
          <a:custGeom>
            <a:avLst/>
            <a:gdLst/>
            <a:ahLst/>
            <a:cxnLst/>
            <a:rect l="l" t="t" r="r" b="b"/>
            <a:pathLst>
              <a:path w="8532876" h="6197536">
                <a:moveTo>
                  <a:pt x="0" y="128904"/>
                </a:moveTo>
                <a:lnTo>
                  <a:pt x="825" y="114230"/>
                </a:lnTo>
                <a:lnTo>
                  <a:pt x="3241" y="100041"/>
                </a:lnTo>
                <a:lnTo>
                  <a:pt x="7159" y="86426"/>
                </a:lnTo>
                <a:lnTo>
                  <a:pt x="12488" y="73475"/>
                </a:lnTo>
                <a:lnTo>
                  <a:pt x="19139" y="61276"/>
                </a:lnTo>
                <a:lnTo>
                  <a:pt x="27022" y="49919"/>
                </a:lnTo>
                <a:lnTo>
                  <a:pt x="36047" y="39494"/>
                </a:lnTo>
                <a:lnTo>
                  <a:pt x="46125" y="30090"/>
                </a:lnTo>
                <a:lnTo>
                  <a:pt x="57166" y="21796"/>
                </a:lnTo>
                <a:lnTo>
                  <a:pt x="69079" y="14702"/>
                </a:lnTo>
                <a:lnTo>
                  <a:pt x="81776" y="8896"/>
                </a:lnTo>
                <a:lnTo>
                  <a:pt x="95167" y="4469"/>
                </a:lnTo>
                <a:lnTo>
                  <a:pt x="109161" y="1509"/>
                </a:lnTo>
                <a:lnTo>
                  <a:pt x="123669" y="106"/>
                </a:lnTo>
                <a:lnTo>
                  <a:pt x="128968" y="0"/>
                </a:lnTo>
                <a:lnTo>
                  <a:pt x="8403844" y="0"/>
                </a:lnTo>
                <a:lnTo>
                  <a:pt x="8418509" y="822"/>
                </a:lnTo>
                <a:lnTo>
                  <a:pt x="8432693" y="3232"/>
                </a:lnTo>
                <a:lnTo>
                  <a:pt x="8446306" y="7139"/>
                </a:lnTo>
                <a:lnTo>
                  <a:pt x="8459258" y="12454"/>
                </a:lnTo>
                <a:lnTo>
                  <a:pt x="8471459" y="19089"/>
                </a:lnTo>
                <a:lnTo>
                  <a:pt x="8482819" y="26953"/>
                </a:lnTo>
                <a:lnTo>
                  <a:pt x="8493249" y="35958"/>
                </a:lnTo>
                <a:lnTo>
                  <a:pt x="8502658" y="46015"/>
                </a:lnTo>
                <a:lnTo>
                  <a:pt x="8510956" y="57035"/>
                </a:lnTo>
                <a:lnTo>
                  <a:pt x="8518054" y="68928"/>
                </a:lnTo>
                <a:lnTo>
                  <a:pt x="8523862" y="81605"/>
                </a:lnTo>
                <a:lnTo>
                  <a:pt x="8528290" y="94978"/>
                </a:lnTo>
                <a:lnTo>
                  <a:pt x="8531247" y="108956"/>
                </a:lnTo>
                <a:lnTo>
                  <a:pt x="8532645" y="123452"/>
                </a:lnTo>
                <a:lnTo>
                  <a:pt x="8532749" y="128904"/>
                </a:lnTo>
                <a:lnTo>
                  <a:pt x="8532876" y="6068568"/>
                </a:lnTo>
                <a:lnTo>
                  <a:pt x="8531924" y="6083238"/>
                </a:lnTo>
                <a:lnTo>
                  <a:pt x="8529511" y="6097426"/>
                </a:lnTo>
                <a:lnTo>
                  <a:pt x="8525599" y="6111043"/>
                </a:lnTo>
                <a:lnTo>
                  <a:pt x="8520276" y="6123998"/>
                </a:lnTo>
                <a:lnTo>
                  <a:pt x="8513633" y="6136203"/>
                </a:lnTo>
                <a:lnTo>
                  <a:pt x="8505758" y="6147566"/>
                </a:lnTo>
                <a:lnTo>
                  <a:pt x="8496740" y="6157998"/>
                </a:lnTo>
                <a:lnTo>
                  <a:pt x="8486670" y="6167411"/>
                </a:lnTo>
                <a:lnTo>
                  <a:pt x="8475637" y="6175713"/>
                </a:lnTo>
                <a:lnTo>
                  <a:pt x="8463729" y="6182815"/>
                </a:lnTo>
                <a:lnTo>
                  <a:pt x="8451037" y="6188627"/>
                </a:lnTo>
                <a:lnTo>
                  <a:pt x="8437649" y="6193060"/>
                </a:lnTo>
                <a:lnTo>
                  <a:pt x="8423655" y="6196024"/>
                </a:lnTo>
                <a:lnTo>
                  <a:pt x="8409144" y="6197429"/>
                </a:lnTo>
                <a:lnTo>
                  <a:pt x="8403844" y="6197536"/>
                </a:lnTo>
                <a:lnTo>
                  <a:pt x="128968" y="6197536"/>
                </a:lnTo>
                <a:lnTo>
                  <a:pt x="114301" y="6196711"/>
                </a:lnTo>
                <a:lnTo>
                  <a:pt x="100116" y="6194296"/>
                </a:lnTo>
                <a:lnTo>
                  <a:pt x="86502" y="6190380"/>
                </a:lnTo>
                <a:lnTo>
                  <a:pt x="73549" y="6185053"/>
                </a:lnTo>
                <a:lnTo>
                  <a:pt x="61347" y="6178405"/>
                </a:lnTo>
                <a:lnTo>
                  <a:pt x="49986" y="6170526"/>
                </a:lnTo>
                <a:lnTo>
                  <a:pt x="39554" y="6161505"/>
                </a:lnTo>
                <a:lnTo>
                  <a:pt x="30142" y="6151431"/>
                </a:lnTo>
                <a:lnTo>
                  <a:pt x="21840" y="6140395"/>
                </a:lnTo>
                <a:lnTo>
                  <a:pt x="14737" y="6128486"/>
                </a:lnTo>
                <a:lnTo>
                  <a:pt x="8922" y="6115795"/>
                </a:lnTo>
                <a:lnTo>
                  <a:pt x="4486" y="6102409"/>
                </a:lnTo>
                <a:lnTo>
                  <a:pt x="1518" y="6088420"/>
                </a:lnTo>
                <a:lnTo>
                  <a:pt x="108" y="6073917"/>
                </a:lnTo>
                <a:lnTo>
                  <a:pt x="0" y="6068568"/>
                </a:lnTo>
                <a:lnTo>
                  <a:pt x="0" y="128904"/>
                </a:lnTo>
                <a:close/>
              </a:path>
            </a:pathLst>
          </a:custGeom>
          <a:ln w="12700">
            <a:solidFill>
              <a:srgbClr val="A3A2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062" y="1462024"/>
            <a:ext cx="8215249" cy="21812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1500" y="3743325"/>
            <a:ext cx="8143875" cy="2686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2430018" y="797718"/>
            <a:ext cx="4180433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b="1" spc="-1" dirty="0">
                <a:latin typeface="Arial"/>
                <a:cs typeface="Arial"/>
              </a:rPr>
              <a:t>The Multinomial Distribution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220979" y="295655"/>
            <a:ext cx="8700516" cy="6365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4800" y="328675"/>
            <a:ext cx="8532876" cy="6197536"/>
          </a:xfrm>
          <a:custGeom>
            <a:avLst/>
            <a:gdLst/>
            <a:ahLst/>
            <a:cxnLst/>
            <a:rect l="l" t="t" r="r" b="b"/>
            <a:pathLst>
              <a:path w="8532876" h="6197536">
                <a:moveTo>
                  <a:pt x="0" y="128904"/>
                </a:moveTo>
                <a:lnTo>
                  <a:pt x="825" y="114230"/>
                </a:lnTo>
                <a:lnTo>
                  <a:pt x="3241" y="100041"/>
                </a:lnTo>
                <a:lnTo>
                  <a:pt x="7159" y="86426"/>
                </a:lnTo>
                <a:lnTo>
                  <a:pt x="12488" y="73475"/>
                </a:lnTo>
                <a:lnTo>
                  <a:pt x="19139" y="61276"/>
                </a:lnTo>
                <a:lnTo>
                  <a:pt x="27022" y="49919"/>
                </a:lnTo>
                <a:lnTo>
                  <a:pt x="36047" y="39494"/>
                </a:lnTo>
                <a:lnTo>
                  <a:pt x="46125" y="30090"/>
                </a:lnTo>
                <a:lnTo>
                  <a:pt x="57166" y="21796"/>
                </a:lnTo>
                <a:lnTo>
                  <a:pt x="69079" y="14702"/>
                </a:lnTo>
                <a:lnTo>
                  <a:pt x="81776" y="8896"/>
                </a:lnTo>
                <a:lnTo>
                  <a:pt x="95167" y="4469"/>
                </a:lnTo>
                <a:lnTo>
                  <a:pt x="109161" y="1509"/>
                </a:lnTo>
                <a:lnTo>
                  <a:pt x="123669" y="106"/>
                </a:lnTo>
                <a:lnTo>
                  <a:pt x="128968" y="0"/>
                </a:lnTo>
                <a:lnTo>
                  <a:pt x="8403844" y="0"/>
                </a:lnTo>
                <a:lnTo>
                  <a:pt x="8418509" y="822"/>
                </a:lnTo>
                <a:lnTo>
                  <a:pt x="8432693" y="3232"/>
                </a:lnTo>
                <a:lnTo>
                  <a:pt x="8446306" y="7139"/>
                </a:lnTo>
                <a:lnTo>
                  <a:pt x="8459258" y="12454"/>
                </a:lnTo>
                <a:lnTo>
                  <a:pt x="8471459" y="19089"/>
                </a:lnTo>
                <a:lnTo>
                  <a:pt x="8482819" y="26953"/>
                </a:lnTo>
                <a:lnTo>
                  <a:pt x="8493249" y="35958"/>
                </a:lnTo>
                <a:lnTo>
                  <a:pt x="8502658" y="46015"/>
                </a:lnTo>
                <a:lnTo>
                  <a:pt x="8510956" y="57035"/>
                </a:lnTo>
                <a:lnTo>
                  <a:pt x="8518054" y="68928"/>
                </a:lnTo>
                <a:lnTo>
                  <a:pt x="8523862" y="81605"/>
                </a:lnTo>
                <a:lnTo>
                  <a:pt x="8528290" y="94978"/>
                </a:lnTo>
                <a:lnTo>
                  <a:pt x="8531247" y="108956"/>
                </a:lnTo>
                <a:lnTo>
                  <a:pt x="8532645" y="123452"/>
                </a:lnTo>
                <a:lnTo>
                  <a:pt x="8532749" y="128904"/>
                </a:lnTo>
                <a:lnTo>
                  <a:pt x="8532876" y="6068568"/>
                </a:lnTo>
                <a:lnTo>
                  <a:pt x="8531924" y="6083238"/>
                </a:lnTo>
                <a:lnTo>
                  <a:pt x="8529511" y="6097426"/>
                </a:lnTo>
                <a:lnTo>
                  <a:pt x="8525599" y="6111043"/>
                </a:lnTo>
                <a:lnTo>
                  <a:pt x="8520276" y="6123998"/>
                </a:lnTo>
                <a:lnTo>
                  <a:pt x="8513633" y="6136203"/>
                </a:lnTo>
                <a:lnTo>
                  <a:pt x="8505758" y="6147566"/>
                </a:lnTo>
                <a:lnTo>
                  <a:pt x="8496740" y="6157998"/>
                </a:lnTo>
                <a:lnTo>
                  <a:pt x="8486670" y="6167411"/>
                </a:lnTo>
                <a:lnTo>
                  <a:pt x="8475637" y="6175713"/>
                </a:lnTo>
                <a:lnTo>
                  <a:pt x="8463729" y="6182815"/>
                </a:lnTo>
                <a:lnTo>
                  <a:pt x="8451037" y="6188627"/>
                </a:lnTo>
                <a:lnTo>
                  <a:pt x="8437649" y="6193060"/>
                </a:lnTo>
                <a:lnTo>
                  <a:pt x="8423655" y="6196024"/>
                </a:lnTo>
                <a:lnTo>
                  <a:pt x="8409144" y="6197429"/>
                </a:lnTo>
                <a:lnTo>
                  <a:pt x="8403844" y="6197536"/>
                </a:lnTo>
                <a:lnTo>
                  <a:pt x="128968" y="6197536"/>
                </a:lnTo>
                <a:lnTo>
                  <a:pt x="114301" y="6196711"/>
                </a:lnTo>
                <a:lnTo>
                  <a:pt x="100116" y="6194296"/>
                </a:lnTo>
                <a:lnTo>
                  <a:pt x="86502" y="6190380"/>
                </a:lnTo>
                <a:lnTo>
                  <a:pt x="73549" y="6185053"/>
                </a:lnTo>
                <a:lnTo>
                  <a:pt x="61347" y="6178405"/>
                </a:lnTo>
                <a:lnTo>
                  <a:pt x="49986" y="6170526"/>
                </a:lnTo>
                <a:lnTo>
                  <a:pt x="39554" y="6161505"/>
                </a:lnTo>
                <a:lnTo>
                  <a:pt x="30142" y="6151431"/>
                </a:lnTo>
                <a:lnTo>
                  <a:pt x="21840" y="6140395"/>
                </a:lnTo>
                <a:lnTo>
                  <a:pt x="14737" y="6128486"/>
                </a:lnTo>
                <a:lnTo>
                  <a:pt x="8922" y="6115795"/>
                </a:lnTo>
                <a:lnTo>
                  <a:pt x="4486" y="6102409"/>
                </a:lnTo>
                <a:lnTo>
                  <a:pt x="1518" y="6088420"/>
                </a:lnTo>
                <a:lnTo>
                  <a:pt x="108" y="6073917"/>
                </a:lnTo>
                <a:lnTo>
                  <a:pt x="0" y="6068568"/>
                </a:lnTo>
                <a:lnTo>
                  <a:pt x="0" y="128904"/>
                </a:lnTo>
                <a:close/>
              </a:path>
            </a:pathLst>
          </a:custGeom>
          <a:ln w="12700">
            <a:solidFill>
              <a:srgbClr val="A3A2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00251" y="4071937"/>
            <a:ext cx="6429375" cy="3571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00251" y="4714938"/>
            <a:ext cx="6143625" cy="785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50240" y="1226470"/>
            <a:ext cx="698093" cy="106172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b="1" dirty="0">
                <a:latin typeface="Arial"/>
                <a:cs typeface="Arial"/>
              </a:rPr>
              <a:t>Ex.1</a:t>
            </a:r>
            <a:endParaRPr sz="2400">
              <a:latin typeface="Arial"/>
              <a:cs typeface="Arial"/>
            </a:endParaRPr>
          </a:p>
          <a:p>
            <a:pPr marL="12700" marR="10824">
              <a:lnSpc>
                <a:spcPct val="95825"/>
              </a:lnSpc>
            </a:pPr>
            <a:r>
              <a:rPr sz="2400" dirty="0">
                <a:latin typeface="Arial"/>
                <a:cs typeface="Arial"/>
              </a:rPr>
              <a:t>30%</a:t>
            </a:r>
            <a:endParaRPr sz="2400">
              <a:latin typeface="Arial"/>
              <a:cs typeface="Arial"/>
            </a:endParaRPr>
          </a:p>
          <a:p>
            <a:pPr marL="12700" marR="10668">
              <a:lnSpc>
                <a:spcPct val="95825"/>
              </a:lnSpc>
              <a:spcBef>
                <a:spcPts val="120"/>
              </a:spcBef>
            </a:pPr>
            <a:r>
              <a:rPr sz="2400" spc="79" dirty="0">
                <a:latin typeface="Arial"/>
                <a:cs typeface="Arial"/>
              </a:rPr>
              <a:t>as 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50010" y="1226470"/>
            <a:ext cx="5938850" cy="106172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66040">
              <a:lnSpc>
                <a:spcPts val="2555"/>
              </a:lnSpc>
            </a:pPr>
            <a:r>
              <a:rPr sz="2400" spc="59" dirty="0">
                <a:latin typeface="Arial"/>
                <a:cs typeface="Arial"/>
              </a:rPr>
              <a:t>In a large city, 50% of the people choose</a:t>
            </a:r>
            <a:endParaRPr sz="2400">
              <a:latin typeface="Arial"/>
              <a:cs typeface="Arial"/>
            </a:endParaRPr>
          </a:p>
          <a:p>
            <a:pPr marL="53848" marR="12552" indent="-41148">
              <a:lnSpc>
                <a:spcPct val="100041"/>
              </a:lnSpc>
            </a:pPr>
            <a:r>
              <a:rPr sz="2400" dirty="0">
                <a:latin typeface="Arial"/>
                <a:cs typeface="Arial"/>
              </a:rPr>
              <a:t>choo</a:t>
            </a:r>
            <a:r>
              <a:rPr sz="2400" spc="14" dirty="0">
                <a:latin typeface="Arial"/>
                <a:cs typeface="Arial"/>
              </a:rPr>
              <a:t>s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4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dinner</a:t>
            </a:r>
            <a:r>
              <a:rPr sz="2400" spc="4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</a:t>
            </a:r>
            <a:r>
              <a:rPr sz="2400" spc="4" dirty="0">
                <a:latin typeface="Arial"/>
                <a:cs typeface="Arial"/>
              </a:rPr>
              <a:t>n</a:t>
            </a:r>
            <a:r>
              <a:rPr sz="2400" spc="0" dirty="0">
                <a:latin typeface="Arial"/>
                <a:cs typeface="Arial"/>
              </a:rPr>
              <a:t>d</a:t>
            </a:r>
            <a:r>
              <a:rPr sz="2400" spc="4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</a:t>
            </a:r>
            <a:r>
              <a:rPr sz="2400" spc="3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pl</a:t>
            </a:r>
            <a:r>
              <a:rPr sz="2400" spc="-9" dirty="0">
                <a:latin typeface="Arial"/>
                <a:cs typeface="Arial"/>
              </a:rPr>
              <a:t>a</a:t>
            </a:r>
            <a:r>
              <a:rPr sz="2400" spc="-179" dirty="0">
                <a:latin typeface="Arial"/>
                <a:cs typeface="Arial"/>
              </a:rPr>
              <a:t>y</a:t>
            </a:r>
            <a:r>
              <a:rPr sz="2400" spc="0" dirty="0">
                <a:latin typeface="Arial"/>
                <a:cs typeface="Arial"/>
              </a:rPr>
              <a:t>,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and</a:t>
            </a:r>
            <a:r>
              <a:rPr sz="2400" spc="4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20%</a:t>
            </a:r>
            <a:r>
              <a:rPr sz="2400" spc="4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c</a:t>
            </a:r>
            <a:r>
              <a:rPr sz="2400" spc="4" dirty="0">
                <a:latin typeface="Arial"/>
                <a:cs typeface="Arial"/>
              </a:rPr>
              <a:t>h</a:t>
            </a:r>
            <a:r>
              <a:rPr sz="2400" spc="0" dirty="0">
                <a:latin typeface="Arial"/>
                <a:cs typeface="Arial"/>
              </a:rPr>
              <a:t>oose leisu</a:t>
            </a:r>
            <a:r>
              <a:rPr sz="2400" spc="9" dirty="0">
                <a:latin typeface="Arial"/>
                <a:cs typeface="Arial"/>
              </a:rPr>
              <a:t>r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31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activit</a:t>
            </a:r>
            <a:r>
              <a:rPr sz="2400" spc="-179" dirty="0">
                <a:latin typeface="Arial"/>
                <a:cs typeface="Arial"/>
              </a:rPr>
              <a:t>y</a:t>
            </a:r>
            <a:r>
              <a:rPr sz="2400" spc="0" dirty="0">
                <a:latin typeface="Arial"/>
                <a:cs typeface="Arial"/>
              </a:rPr>
              <a:t>.</a:t>
            </a:r>
            <a:r>
              <a:rPr sz="2400" spc="309" dirty="0">
                <a:latin typeface="Arial"/>
                <a:cs typeface="Arial"/>
              </a:rPr>
              <a:t> </a:t>
            </a:r>
            <a:r>
              <a:rPr sz="2400" spc="-4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f</a:t>
            </a:r>
            <a:r>
              <a:rPr sz="2400" spc="30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a</a:t>
            </a:r>
            <a:r>
              <a:rPr sz="2400" spc="31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sample</a:t>
            </a:r>
            <a:r>
              <a:rPr sz="2400" spc="325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of</a:t>
            </a:r>
            <a:r>
              <a:rPr sz="2400" spc="309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5</a:t>
            </a:r>
            <a:r>
              <a:rPr sz="2400" spc="314" dirty="0">
                <a:latin typeface="Arial"/>
                <a:cs typeface="Arial"/>
              </a:rPr>
              <a:t> </a:t>
            </a:r>
            <a:r>
              <a:rPr sz="2400" spc="0" dirty="0">
                <a:latin typeface="Arial"/>
                <a:cs typeface="Arial"/>
              </a:rPr>
              <a:t>pe</a:t>
            </a:r>
            <a:r>
              <a:rPr sz="2400" spc="-4" dirty="0">
                <a:latin typeface="Arial"/>
                <a:cs typeface="Arial"/>
              </a:rPr>
              <a:t>o</a:t>
            </a:r>
            <a:r>
              <a:rPr sz="2400" spc="4" dirty="0">
                <a:latin typeface="Arial"/>
                <a:cs typeface="Arial"/>
              </a:rPr>
              <a:t>pl</a:t>
            </a:r>
            <a:r>
              <a:rPr sz="2400" spc="0" dirty="0">
                <a:latin typeface="Arial"/>
                <a:cs typeface="Arial"/>
              </a:rPr>
              <a:t>e</a:t>
            </a:r>
            <a:r>
              <a:rPr sz="2400" spc="319" dirty="0">
                <a:latin typeface="Arial"/>
                <a:cs typeface="Arial"/>
              </a:rPr>
              <a:t> </a:t>
            </a:r>
            <a:r>
              <a:rPr sz="2400" spc="-4" dirty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85482" y="1226470"/>
            <a:ext cx="1324762" cy="106172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72136">
              <a:lnSpc>
                <a:spcPts val="2555"/>
              </a:lnSpc>
            </a:pPr>
            <a:r>
              <a:rPr sz="2400" spc="41" dirty="0">
                <a:latin typeface="Arial"/>
                <a:cs typeface="Arial"/>
              </a:rPr>
              <a:t>a movie,</a:t>
            </a:r>
            <a:endParaRPr sz="2400">
              <a:latin typeface="Arial"/>
              <a:cs typeface="Arial"/>
            </a:endParaRPr>
          </a:p>
          <a:p>
            <a:pPr marL="12700" marR="5541" indent="15240">
              <a:lnSpc>
                <a:spcPct val="100041"/>
              </a:lnSpc>
            </a:pPr>
            <a:r>
              <a:rPr sz="2400" dirty="0">
                <a:latin typeface="Arial"/>
                <a:cs typeface="Arial"/>
              </a:rPr>
              <a:t>sho</a:t>
            </a:r>
            <a:r>
              <a:rPr sz="2400" spc="14" dirty="0">
                <a:latin typeface="Arial"/>
                <a:cs typeface="Arial"/>
              </a:rPr>
              <a:t>p</a:t>
            </a:r>
            <a:r>
              <a:rPr sz="2400" spc="0" dirty="0">
                <a:latin typeface="Arial"/>
                <a:cs typeface="Arial"/>
              </a:rPr>
              <a:t>ping rand</a:t>
            </a:r>
            <a:r>
              <a:rPr sz="2400" spc="4" dirty="0">
                <a:latin typeface="Arial"/>
                <a:cs typeface="Arial"/>
              </a:rPr>
              <a:t>o</a:t>
            </a:r>
            <a:r>
              <a:rPr sz="2400" spc="0" dirty="0">
                <a:latin typeface="Arial"/>
                <a:cs typeface="Arial"/>
              </a:rPr>
              <a:t>mly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0240" y="2324131"/>
            <a:ext cx="5302377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16" dirty="0">
                <a:latin typeface="Arial"/>
                <a:cs typeface="Arial"/>
              </a:rPr>
              <a:t>selected, find the probability that 3 are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48553" y="2324131"/>
            <a:ext cx="1254963" cy="69596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43180">
              <a:lnSpc>
                <a:spcPts val="2555"/>
              </a:lnSpc>
            </a:pPr>
            <a:r>
              <a:rPr sz="2400" spc="1" dirty="0">
                <a:latin typeface="Arial"/>
                <a:cs typeface="Arial"/>
              </a:rPr>
              <a:t>planning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</a:pPr>
            <a:r>
              <a:rPr sz="2400" spc="0" dirty="0">
                <a:latin typeface="Arial"/>
                <a:cs typeface="Arial"/>
              </a:rPr>
              <a:t>mall.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30618" y="2324131"/>
            <a:ext cx="326542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4" dirty="0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82661" y="2324131"/>
            <a:ext cx="40944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go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18526" y="2324131"/>
            <a:ext cx="326542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4" dirty="0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70570" y="2324131"/>
            <a:ext cx="24058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0240" y="2689891"/>
            <a:ext cx="1561236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0" dirty="0">
                <a:latin typeface="Arial"/>
                <a:cs typeface="Arial"/>
              </a:rPr>
              <a:t>movie, 1 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23262" y="2689891"/>
            <a:ext cx="24058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77770" y="2689891"/>
            <a:ext cx="69077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37" dirty="0">
                <a:latin typeface="Arial"/>
                <a:cs typeface="Arial"/>
              </a:rPr>
              <a:t>play,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83763" y="2689891"/>
            <a:ext cx="578612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78123" y="2689891"/>
            <a:ext cx="24058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32630" y="2689891"/>
            <a:ext cx="326542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4" dirty="0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9435" y="2689891"/>
            <a:ext cx="24058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23943" y="2689891"/>
            <a:ext cx="1305864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" dirty="0">
                <a:latin typeface="Arial"/>
                <a:cs typeface="Arial"/>
              </a:rPr>
              <a:t>shopping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240" y="3421411"/>
            <a:ext cx="1392072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b="1" dirty="0">
                <a:latin typeface="Arial"/>
                <a:cs typeface="Arial"/>
              </a:rPr>
              <a:t>Solution: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220979" y="295655"/>
            <a:ext cx="8700516" cy="6365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4800" y="328675"/>
            <a:ext cx="8532876" cy="6197536"/>
          </a:xfrm>
          <a:custGeom>
            <a:avLst/>
            <a:gdLst/>
            <a:ahLst/>
            <a:cxnLst/>
            <a:rect l="l" t="t" r="r" b="b"/>
            <a:pathLst>
              <a:path w="8532876" h="6197536">
                <a:moveTo>
                  <a:pt x="0" y="128904"/>
                </a:moveTo>
                <a:lnTo>
                  <a:pt x="825" y="114230"/>
                </a:lnTo>
                <a:lnTo>
                  <a:pt x="3241" y="100041"/>
                </a:lnTo>
                <a:lnTo>
                  <a:pt x="7159" y="86426"/>
                </a:lnTo>
                <a:lnTo>
                  <a:pt x="12488" y="73475"/>
                </a:lnTo>
                <a:lnTo>
                  <a:pt x="19139" y="61276"/>
                </a:lnTo>
                <a:lnTo>
                  <a:pt x="27022" y="49919"/>
                </a:lnTo>
                <a:lnTo>
                  <a:pt x="36047" y="39494"/>
                </a:lnTo>
                <a:lnTo>
                  <a:pt x="46125" y="30090"/>
                </a:lnTo>
                <a:lnTo>
                  <a:pt x="57166" y="21796"/>
                </a:lnTo>
                <a:lnTo>
                  <a:pt x="69079" y="14702"/>
                </a:lnTo>
                <a:lnTo>
                  <a:pt x="81776" y="8896"/>
                </a:lnTo>
                <a:lnTo>
                  <a:pt x="95167" y="4469"/>
                </a:lnTo>
                <a:lnTo>
                  <a:pt x="109161" y="1509"/>
                </a:lnTo>
                <a:lnTo>
                  <a:pt x="123669" y="106"/>
                </a:lnTo>
                <a:lnTo>
                  <a:pt x="128968" y="0"/>
                </a:lnTo>
                <a:lnTo>
                  <a:pt x="8403844" y="0"/>
                </a:lnTo>
                <a:lnTo>
                  <a:pt x="8418509" y="822"/>
                </a:lnTo>
                <a:lnTo>
                  <a:pt x="8432693" y="3232"/>
                </a:lnTo>
                <a:lnTo>
                  <a:pt x="8446306" y="7139"/>
                </a:lnTo>
                <a:lnTo>
                  <a:pt x="8459258" y="12454"/>
                </a:lnTo>
                <a:lnTo>
                  <a:pt x="8471459" y="19089"/>
                </a:lnTo>
                <a:lnTo>
                  <a:pt x="8482819" y="26953"/>
                </a:lnTo>
                <a:lnTo>
                  <a:pt x="8493249" y="35958"/>
                </a:lnTo>
                <a:lnTo>
                  <a:pt x="8502658" y="46015"/>
                </a:lnTo>
                <a:lnTo>
                  <a:pt x="8510956" y="57035"/>
                </a:lnTo>
                <a:lnTo>
                  <a:pt x="8518054" y="68928"/>
                </a:lnTo>
                <a:lnTo>
                  <a:pt x="8523862" y="81605"/>
                </a:lnTo>
                <a:lnTo>
                  <a:pt x="8528290" y="94978"/>
                </a:lnTo>
                <a:lnTo>
                  <a:pt x="8531247" y="108956"/>
                </a:lnTo>
                <a:lnTo>
                  <a:pt x="8532645" y="123452"/>
                </a:lnTo>
                <a:lnTo>
                  <a:pt x="8532749" y="128904"/>
                </a:lnTo>
                <a:lnTo>
                  <a:pt x="8532876" y="6068568"/>
                </a:lnTo>
                <a:lnTo>
                  <a:pt x="8531924" y="6083238"/>
                </a:lnTo>
                <a:lnTo>
                  <a:pt x="8529511" y="6097426"/>
                </a:lnTo>
                <a:lnTo>
                  <a:pt x="8525599" y="6111043"/>
                </a:lnTo>
                <a:lnTo>
                  <a:pt x="8520276" y="6123998"/>
                </a:lnTo>
                <a:lnTo>
                  <a:pt x="8513633" y="6136203"/>
                </a:lnTo>
                <a:lnTo>
                  <a:pt x="8505758" y="6147566"/>
                </a:lnTo>
                <a:lnTo>
                  <a:pt x="8496740" y="6157998"/>
                </a:lnTo>
                <a:lnTo>
                  <a:pt x="8486670" y="6167411"/>
                </a:lnTo>
                <a:lnTo>
                  <a:pt x="8475637" y="6175713"/>
                </a:lnTo>
                <a:lnTo>
                  <a:pt x="8463729" y="6182815"/>
                </a:lnTo>
                <a:lnTo>
                  <a:pt x="8451037" y="6188627"/>
                </a:lnTo>
                <a:lnTo>
                  <a:pt x="8437649" y="6193060"/>
                </a:lnTo>
                <a:lnTo>
                  <a:pt x="8423655" y="6196024"/>
                </a:lnTo>
                <a:lnTo>
                  <a:pt x="8409144" y="6197429"/>
                </a:lnTo>
                <a:lnTo>
                  <a:pt x="8403844" y="6197536"/>
                </a:lnTo>
                <a:lnTo>
                  <a:pt x="128968" y="6197536"/>
                </a:lnTo>
                <a:lnTo>
                  <a:pt x="114301" y="6196711"/>
                </a:lnTo>
                <a:lnTo>
                  <a:pt x="100116" y="6194296"/>
                </a:lnTo>
                <a:lnTo>
                  <a:pt x="86502" y="6190380"/>
                </a:lnTo>
                <a:lnTo>
                  <a:pt x="73549" y="6185053"/>
                </a:lnTo>
                <a:lnTo>
                  <a:pt x="61347" y="6178405"/>
                </a:lnTo>
                <a:lnTo>
                  <a:pt x="49986" y="6170526"/>
                </a:lnTo>
                <a:lnTo>
                  <a:pt x="39554" y="6161505"/>
                </a:lnTo>
                <a:lnTo>
                  <a:pt x="30142" y="6151431"/>
                </a:lnTo>
                <a:lnTo>
                  <a:pt x="21840" y="6140395"/>
                </a:lnTo>
                <a:lnTo>
                  <a:pt x="14737" y="6128486"/>
                </a:lnTo>
                <a:lnTo>
                  <a:pt x="8922" y="6115795"/>
                </a:lnTo>
                <a:lnTo>
                  <a:pt x="4486" y="6102409"/>
                </a:lnTo>
                <a:lnTo>
                  <a:pt x="1518" y="6088420"/>
                </a:lnTo>
                <a:lnTo>
                  <a:pt x="108" y="6073917"/>
                </a:lnTo>
                <a:lnTo>
                  <a:pt x="0" y="6068568"/>
                </a:lnTo>
                <a:lnTo>
                  <a:pt x="0" y="128904"/>
                </a:lnTo>
                <a:close/>
              </a:path>
            </a:pathLst>
          </a:custGeom>
          <a:ln w="12700">
            <a:solidFill>
              <a:srgbClr val="A3A2A2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43000" y="3857561"/>
            <a:ext cx="6572250" cy="12144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50240" y="1369472"/>
            <a:ext cx="7887461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b="1" spc="24" dirty="0">
                <a:latin typeface="Arial"/>
                <a:cs typeface="Arial"/>
              </a:rPr>
              <a:t>Ex.2 </a:t>
            </a:r>
            <a:r>
              <a:rPr sz="2400" spc="24" dirty="0">
                <a:latin typeface="Arial"/>
                <a:cs typeface="Arial"/>
              </a:rPr>
              <a:t>A box contains 4 white balls, 3 red balls, and 3 blue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0240" y="1735232"/>
            <a:ext cx="3565372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20" dirty="0">
                <a:latin typeface="Arial"/>
                <a:cs typeface="Arial"/>
              </a:rPr>
              <a:t>balls. A ball is selected at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12463" y="1735232"/>
            <a:ext cx="4327372" cy="69596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47751">
              <a:lnSpc>
                <a:spcPts val="2555"/>
              </a:lnSpc>
            </a:pPr>
            <a:r>
              <a:rPr sz="2400" spc="22" dirty="0">
                <a:latin typeface="Arial"/>
                <a:cs typeface="Arial"/>
              </a:rPr>
              <a:t>random, and its color is written</a:t>
            </a:r>
            <a:endParaRPr sz="2400">
              <a:latin typeface="Arial"/>
              <a:cs typeface="Arial"/>
            </a:endParaRPr>
          </a:p>
          <a:p>
            <a:pPr marL="12700" marR="304">
              <a:lnSpc>
                <a:spcPct val="95825"/>
              </a:lnSpc>
            </a:pPr>
            <a:r>
              <a:rPr sz="2400" spc="24" dirty="0">
                <a:latin typeface="Arial"/>
                <a:cs typeface="Arial"/>
              </a:rPr>
              <a:t>time. Find the probability that if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0240" y="2100992"/>
            <a:ext cx="1485036" cy="696271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30" dirty="0">
                <a:latin typeface="Arial"/>
                <a:cs typeface="Arial"/>
              </a:rPr>
              <a:t>down. It is</a:t>
            </a:r>
            <a:endParaRPr sz="2400">
              <a:latin typeface="Arial"/>
              <a:cs typeface="Arial"/>
            </a:endParaRPr>
          </a:p>
          <a:p>
            <a:pPr marL="12700" marR="8048">
              <a:lnSpc>
                <a:spcPct val="95825"/>
              </a:lnSpc>
            </a:pPr>
            <a:r>
              <a:rPr sz="2400" spc="0" dirty="0">
                <a:latin typeface="Arial"/>
                <a:cs typeface="Arial"/>
              </a:rPr>
              <a:t>5 balls are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40966" y="2100992"/>
            <a:ext cx="1290059" cy="696271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40131" marR="21380">
              <a:lnSpc>
                <a:spcPts val="2555"/>
              </a:lnSpc>
            </a:pPr>
            <a:r>
              <a:rPr sz="2400" spc="1" dirty="0">
                <a:latin typeface="Arial"/>
                <a:cs typeface="Arial"/>
              </a:rPr>
              <a:t>replaced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2400" spc="-1" dirty="0">
                <a:latin typeface="Arial"/>
                <a:cs typeface="Arial"/>
              </a:rPr>
              <a:t>selected,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45891" y="2100992"/>
            <a:ext cx="731926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each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45891" y="2466759"/>
            <a:ext cx="240803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00399" y="2466759"/>
            <a:ext cx="512042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are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26179" y="2466759"/>
            <a:ext cx="866879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1" dirty="0">
                <a:latin typeface="Arial"/>
                <a:cs typeface="Arial"/>
              </a:rPr>
              <a:t>white,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07051" y="2466759"/>
            <a:ext cx="240803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1813" y="2466759"/>
            <a:ext cx="512042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are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86069" y="2466759"/>
            <a:ext cx="596861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red,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95669" y="2466759"/>
            <a:ext cx="578659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4" dirty="0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90029" y="2466759"/>
            <a:ext cx="240803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44918" y="2466759"/>
            <a:ext cx="290097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4" dirty="0">
                <a:latin typeface="Arial"/>
                <a:cs typeface="Arial"/>
              </a:rPr>
              <a:t>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9718" y="2466759"/>
            <a:ext cx="730532" cy="33050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-2" dirty="0">
                <a:latin typeface="Arial"/>
                <a:cs typeface="Arial"/>
              </a:rPr>
              <a:t>blue.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240" y="3198526"/>
            <a:ext cx="1375308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b="1" dirty="0">
                <a:latin typeface="Arial"/>
                <a:cs typeface="Arial"/>
              </a:rPr>
              <a:t>Solution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3288919" y="1333417"/>
            <a:ext cx="2666774" cy="532892"/>
          </a:xfrm>
          <a:prstGeom prst="rect">
            <a:avLst/>
          </a:prstGeom>
        </p:spPr>
        <p:txBody>
          <a:bodyPr wrap="square" lIns="0" tIns="26638" rIns="0" bIns="0" rtlCol="0">
            <a:noAutofit/>
          </a:bodyPr>
          <a:lstStyle/>
          <a:p>
            <a:pPr marL="12700">
              <a:lnSpc>
                <a:spcPts val="4195"/>
              </a:lnSpc>
            </a:pPr>
            <a:r>
              <a:rPr sz="4000" b="1" i="1" spc="1" dirty="0">
                <a:latin typeface="Calisto MT"/>
                <a:cs typeface="Calisto MT"/>
              </a:rPr>
              <a:t>Key Concept</a:t>
            </a:r>
            <a:endParaRPr sz="4000">
              <a:latin typeface="Calisto MT"/>
              <a:cs typeface="Calisto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4065" y="2367864"/>
            <a:ext cx="666959" cy="33050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2" dirty="0">
                <a:latin typeface="Calisto MT"/>
                <a:cs typeface="Calisto MT"/>
              </a:rPr>
              <a:t>This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92733" y="2367864"/>
            <a:ext cx="1015699" cy="33050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0" dirty="0">
                <a:latin typeface="Calisto MT"/>
                <a:cs typeface="Calisto MT"/>
              </a:rPr>
              <a:t>section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58593" y="2367864"/>
            <a:ext cx="1542359" cy="33050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50" dirty="0">
                <a:latin typeface="Calisto MT"/>
                <a:cs typeface="Calisto MT"/>
              </a:rPr>
              <a:t>presents  a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50614" y="2367864"/>
            <a:ext cx="2274587" cy="33050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30" dirty="0">
                <a:latin typeface="Calisto MT"/>
                <a:cs typeface="Calisto MT"/>
              </a:rPr>
              <a:t>basic  definition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78600" y="2367864"/>
            <a:ext cx="740354" cy="33050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4" dirty="0">
                <a:latin typeface="Calisto MT"/>
                <a:cs typeface="Calisto MT"/>
              </a:rPr>
              <a:t>o</a:t>
            </a:r>
            <a:r>
              <a:rPr sz="2400" b="1" spc="0" dirty="0">
                <a:latin typeface="Calisto MT"/>
                <a:cs typeface="Calisto MT"/>
              </a:rPr>
              <a:t>f  </a:t>
            </a:r>
            <a:r>
              <a:rPr sz="2400" b="1" spc="94" dirty="0">
                <a:latin typeface="Calisto MT"/>
                <a:cs typeface="Calisto MT"/>
              </a:rPr>
              <a:t> </a:t>
            </a:r>
            <a:r>
              <a:rPr sz="2400" b="1" spc="0" dirty="0">
                <a:latin typeface="Calisto MT"/>
                <a:cs typeface="Calisto MT"/>
              </a:rPr>
              <a:t>a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68870" y="2367864"/>
            <a:ext cx="1259703" cy="33050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dirty="0">
                <a:latin typeface="Calisto MT"/>
                <a:cs typeface="Calisto MT"/>
              </a:rPr>
              <a:t>binomial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4065" y="2733838"/>
            <a:ext cx="8254268" cy="69596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11" dirty="0">
                <a:latin typeface="Calisto MT"/>
                <a:cs typeface="Calisto MT"/>
              </a:rPr>
              <a:t>distribution along with notation, and it presents methods for</a:t>
            </a:r>
            <a:endParaRPr sz="2400">
              <a:latin typeface="Calisto MT"/>
              <a:cs typeface="Calisto MT"/>
            </a:endParaRPr>
          </a:p>
          <a:p>
            <a:pPr marL="12700" marR="45720">
              <a:lnSpc>
                <a:spcPct val="98429"/>
              </a:lnSpc>
            </a:pPr>
            <a:r>
              <a:rPr sz="2400" b="1" spc="-7" dirty="0">
                <a:latin typeface="Calisto MT"/>
                <a:cs typeface="Calisto MT"/>
              </a:rPr>
              <a:t>finding probability values.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4065" y="4197045"/>
            <a:ext cx="1299372" cy="33050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1" dirty="0">
                <a:latin typeface="Calisto MT"/>
                <a:cs typeface="Calisto MT"/>
              </a:rPr>
              <a:t>Binomial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90141" y="4197045"/>
            <a:ext cx="1529261" cy="33050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2" dirty="0">
                <a:latin typeface="Calisto MT"/>
                <a:cs typeface="Calisto MT"/>
              </a:rPr>
              <a:t>probability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37966" y="4197045"/>
            <a:ext cx="1761373" cy="33050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2" dirty="0">
                <a:latin typeface="Calisto MT"/>
                <a:cs typeface="Calisto MT"/>
              </a:rPr>
              <a:t>distributions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17312" y="4197045"/>
            <a:ext cx="814780" cy="33050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18" dirty="0">
                <a:latin typeface="Calisto MT"/>
                <a:cs typeface="Calisto MT"/>
              </a:rPr>
              <a:t>allow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50000" y="4197045"/>
            <a:ext cx="361755" cy="33050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4" dirty="0">
                <a:latin typeface="Calisto MT"/>
                <a:cs typeface="Calisto MT"/>
              </a:rPr>
              <a:t>us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30059" y="4197045"/>
            <a:ext cx="341896" cy="33050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9" dirty="0">
                <a:latin typeface="Calisto MT"/>
                <a:cs typeface="Calisto MT"/>
              </a:rPr>
              <a:t>to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90308" y="4197045"/>
            <a:ext cx="624317" cy="33050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dirty="0">
                <a:latin typeface="Calisto MT"/>
                <a:cs typeface="Calisto MT"/>
              </a:rPr>
              <a:t>deal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31226" y="4197045"/>
            <a:ext cx="695108" cy="33050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1" dirty="0">
                <a:latin typeface="Calisto MT"/>
                <a:cs typeface="Calisto MT"/>
              </a:rPr>
              <a:t>with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065" y="4563019"/>
            <a:ext cx="8252278" cy="69596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20" dirty="0">
                <a:latin typeface="Calisto MT"/>
                <a:cs typeface="Calisto MT"/>
              </a:rPr>
              <a:t>circumstances in which the outcomes belong to two relevant</a:t>
            </a:r>
            <a:endParaRPr sz="2400">
              <a:latin typeface="Calisto MT"/>
              <a:cs typeface="Calisto MT"/>
            </a:endParaRPr>
          </a:p>
          <a:p>
            <a:pPr marL="12700" marR="45720">
              <a:lnSpc>
                <a:spcPct val="98429"/>
              </a:lnSpc>
            </a:pPr>
            <a:r>
              <a:rPr sz="2400" b="1" spc="-5" dirty="0">
                <a:latin typeface="Calisto MT"/>
                <a:cs typeface="Calisto MT"/>
              </a:rPr>
              <a:t>categories such as acceptable/defective or survived/died.</a:t>
            </a:r>
            <a:endParaRPr sz="2400">
              <a:latin typeface="Calisto MT"/>
              <a:cs typeface="Calisto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 txBox="1"/>
          <p:nvPr/>
        </p:nvSpPr>
        <p:spPr>
          <a:xfrm>
            <a:off x="558190" y="1039523"/>
            <a:ext cx="8049791" cy="1368559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2952790" marR="2973424" algn="ctr">
              <a:lnSpc>
                <a:spcPts val="3370"/>
              </a:lnSpc>
            </a:pPr>
            <a:r>
              <a:rPr sz="3200" b="1" spc="0" dirty="0">
                <a:latin typeface="Calisto MT"/>
                <a:cs typeface="Calisto MT"/>
              </a:rPr>
              <a:t>Definitions</a:t>
            </a:r>
            <a:endParaRPr sz="3200">
              <a:latin typeface="Calisto MT"/>
              <a:cs typeface="Calisto MT"/>
            </a:endParaRPr>
          </a:p>
          <a:p>
            <a:pPr marL="12700">
              <a:lnSpc>
                <a:spcPct val="100004"/>
              </a:lnSpc>
              <a:spcBef>
                <a:spcPts val="1471"/>
              </a:spcBef>
            </a:pPr>
            <a:r>
              <a:rPr sz="2400" b="1" dirty="0">
                <a:latin typeface="Calisto MT"/>
                <a:cs typeface="Calisto MT"/>
              </a:rPr>
              <a:t>A</a:t>
            </a:r>
            <a:r>
              <a:rPr sz="2400" b="1" spc="-9" dirty="0">
                <a:latin typeface="Calisto MT"/>
                <a:cs typeface="Calisto MT"/>
              </a:rPr>
              <a:t> </a:t>
            </a:r>
            <a:r>
              <a:rPr sz="2400" b="1" spc="0" dirty="0">
                <a:latin typeface="Calisto MT"/>
                <a:cs typeface="Calisto MT"/>
              </a:rPr>
              <a:t>b</a:t>
            </a:r>
            <a:r>
              <a:rPr sz="2400" b="1" spc="-9" dirty="0">
                <a:latin typeface="Calisto MT"/>
                <a:cs typeface="Calisto MT"/>
              </a:rPr>
              <a:t>i</a:t>
            </a:r>
            <a:r>
              <a:rPr sz="2400" b="1" spc="0" dirty="0">
                <a:latin typeface="Calisto MT"/>
                <a:cs typeface="Calisto MT"/>
              </a:rPr>
              <a:t>n</a:t>
            </a:r>
            <a:r>
              <a:rPr sz="2400" b="1" spc="-9" dirty="0">
                <a:latin typeface="Calisto MT"/>
                <a:cs typeface="Calisto MT"/>
              </a:rPr>
              <a:t>o</a:t>
            </a:r>
            <a:r>
              <a:rPr sz="2400" b="1" spc="0" dirty="0">
                <a:latin typeface="Calisto MT"/>
                <a:cs typeface="Calisto MT"/>
              </a:rPr>
              <a:t>mi</a:t>
            </a:r>
            <a:r>
              <a:rPr sz="2400" b="1" spc="-25" dirty="0">
                <a:latin typeface="Calisto MT"/>
                <a:cs typeface="Calisto MT"/>
              </a:rPr>
              <a:t>a</a:t>
            </a:r>
            <a:r>
              <a:rPr sz="2400" b="1" spc="0" dirty="0">
                <a:latin typeface="Calisto MT"/>
                <a:cs typeface="Calisto MT"/>
              </a:rPr>
              <a:t>l</a:t>
            </a:r>
            <a:r>
              <a:rPr sz="2400" b="1" spc="54" dirty="0">
                <a:latin typeface="Calisto MT"/>
                <a:cs typeface="Calisto MT"/>
              </a:rPr>
              <a:t> </a:t>
            </a:r>
            <a:r>
              <a:rPr sz="2400" b="1" spc="0" dirty="0">
                <a:latin typeface="Calisto MT"/>
                <a:cs typeface="Calisto MT"/>
              </a:rPr>
              <a:t>p</a:t>
            </a:r>
            <a:r>
              <a:rPr sz="2400" b="1" spc="-39" dirty="0">
                <a:latin typeface="Calisto MT"/>
                <a:cs typeface="Calisto MT"/>
              </a:rPr>
              <a:t>r</a:t>
            </a:r>
            <a:r>
              <a:rPr sz="2400" b="1" spc="0" dirty="0">
                <a:latin typeface="Calisto MT"/>
                <a:cs typeface="Calisto MT"/>
              </a:rPr>
              <a:t>oba</a:t>
            </a:r>
            <a:r>
              <a:rPr sz="2400" b="1" spc="-9" dirty="0">
                <a:latin typeface="Calisto MT"/>
                <a:cs typeface="Calisto MT"/>
              </a:rPr>
              <a:t>b</a:t>
            </a:r>
            <a:r>
              <a:rPr sz="2400" b="1" spc="0" dirty="0">
                <a:latin typeface="Calisto MT"/>
                <a:cs typeface="Calisto MT"/>
              </a:rPr>
              <a:t>ility</a:t>
            </a:r>
            <a:r>
              <a:rPr sz="2400" b="1" spc="44" dirty="0">
                <a:latin typeface="Calisto MT"/>
                <a:cs typeface="Calisto MT"/>
              </a:rPr>
              <a:t> </a:t>
            </a:r>
            <a:r>
              <a:rPr sz="2400" b="1" spc="0" dirty="0">
                <a:latin typeface="Calisto MT"/>
                <a:cs typeface="Calisto MT"/>
              </a:rPr>
              <a:t>d</a:t>
            </a:r>
            <a:r>
              <a:rPr sz="2400" b="1" spc="-9" dirty="0">
                <a:latin typeface="Calisto MT"/>
                <a:cs typeface="Calisto MT"/>
              </a:rPr>
              <a:t>i</a:t>
            </a:r>
            <a:r>
              <a:rPr sz="2400" b="1" spc="0" dirty="0">
                <a:latin typeface="Calisto MT"/>
                <a:cs typeface="Calisto MT"/>
              </a:rPr>
              <a:t>st</a:t>
            </a:r>
            <a:r>
              <a:rPr sz="2400" b="1" spc="-34" dirty="0">
                <a:latin typeface="Calisto MT"/>
                <a:cs typeface="Calisto MT"/>
              </a:rPr>
              <a:t>r</a:t>
            </a:r>
            <a:r>
              <a:rPr sz="2400" b="1" spc="0" dirty="0">
                <a:latin typeface="Calisto MT"/>
                <a:cs typeface="Calisto MT"/>
              </a:rPr>
              <a:t>ib</a:t>
            </a:r>
            <a:r>
              <a:rPr sz="2400" b="1" spc="9" dirty="0">
                <a:latin typeface="Calisto MT"/>
                <a:cs typeface="Calisto MT"/>
              </a:rPr>
              <a:t>u</a:t>
            </a:r>
            <a:r>
              <a:rPr sz="2400" b="1" spc="-9" dirty="0">
                <a:latin typeface="Calisto MT"/>
                <a:cs typeface="Calisto MT"/>
              </a:rPr>
              <a:t>t</a:t>
            </a:r>
            <a:r>
              <a:rPr sz="2400" b="1" spc="0" dirty="0">
                <a:latin typeface="Calisto MT"/>
                <a:cs typeface="Calisto MT"/>
              </a:rPr>
              <a:t>ion</a:t>
            </a:r>
            <a:r>
              <a:rPr sz="2400" b="1" spc="44" dirty="0">
                <a:latin typeface="Calisto MT"/>
                <a:cs typeface="Calisto MT"/>
              </a:rPr>
              <a:t> </a:t>
            </a:r>
            <a:r>
              <a:rPr sz="2400" b="1" spc="-34" dirty="0">
                <a:latin typeface="Calisto MT"/>
                <a:cs typeface="Calisto MT"/>
              </a:rPr>
              <a:t>r</a:t>
            </a:r>
            <a:r>
              <a:rPr sz="2400" b="1" spc="0" dirty="0">
                <a:latin typeface="Calisto MT"/>
                <a:cs typeface="Calisto MT"/>
              </a:rPr>
              <a:t>esul</a:t>
            </a:r>
            <a:r>
              <a:rPr sz="2400" b="1" spc="-4" dirty="0">
                <a:latin typeface="Calisto MT"/>
                <a:cs typeface="Calisto MT"/>
              </a:rPr>
              <a:t>t</a:t>
            </a:r>
            <a:r>
              <a:rPr sz="2400" b="1" spc="0" dirty="0">
                <a:latin typeface="Calisto MT"/>
                <a:cs typeface="Calisto MT"/>
              </a:rPr>
              <a:t>s</a:t>
            </a:r>
            <a:r>
              <a:rPr sz="2400" b="1" spc="44" dirty="0">
                <a:latin typeface="Calisto MT"/>
                <a:cs typeface="Calisto MT"/>
              </a:rPr>
              <a:t> </a:t>
            </a:r>
            <a:r>
              <a:rPr sz="2400" b="1" spc="0" dirty="0">
                <a:latin typeface="Calisto MT"/>
                <a:cs typeface="Calisto MT"/>
              </a:rPr>
              <a:t>f</a:t>
            </a:r>
            <a:r>
              <a:rPr sz="2400" b="1" spc="-34" dirty="0">
                <a:latin typeface="Calisto MT"/>
                <a:cs typeface="Calisto MT"/>
              </a:rPr>
              <a:t>r</a:t>
            </a:r>
            <a:r>
              <a:rPr sz="2400" b="1" spc="0" dirty="0">
                <a:latin typeface="Calisto MT"/>
                <a:cs typeface="Calisto MT"/>
              </a:rPr>
              <a:t>om</a:t>
            </a:r>
            <a:r>
              <a:rPr sz="2400" b="1" spc="34" dirty="0">
                <a:latin typeface="Calisto MT"/>
                <a:cs typeface="Calisto MT"/>
              </a:rPr>
              <a:t> </a:t>
            </a:r>
            <a:r>
              <a:rPr sz="2400" b="1" spc="0" dirty="0">
                <a:latin typeface="Calisto MT"/>
                <a:cs typeface="Calisto MT"/>
              </a:rPr>
              <a:t>a p</a:t>
            </a:r>
            <a:r>
              <a:rPr sz="2400" b="1" spc="-39" dirty="0">
                <a:latin typeface="Calisto MT"/>
                <a:cs typeface="Calisto MT"/>
              </a:rPr>
              <a:t>r</a:t>
            </a:r>
            <a:r>
              <a:rPr sz="2400" b="1" spc="0" dirty="0">
                <a:latin typeface="Calisto MT"/>
                <a:cs typeface="Calisto MT"/>
              </a:rPr>
              <a:t>o</a:t>
            </a:r>
            <a:r>
              <a:rPr sz="2400" b="1" spc="-9" dirty="0">
                <a:latin typeface="Calisto MT"/>
                <a:cs typeface="Calisto MT"/>
              </a:rPr>
              <a:t>c</a:t>
            </a:r>
            <a:r>
              <a:rPr sz="2400" b="1" spc="9" dirty="0">
                <a:latin typeface="Calisto MT"/>
                <a:cs typeface="Calisto MT"/>
              </a:rPr>
              <a:t>e</a:t>
            </a:r>
            <a:r>
              <a:rPr sz="2400" b="1" spc="0" dirty="0">
                <a:latin typeface="Calisto MT"/>
                <a:cs typeface="Calisto MT"/>
              </a:rPr>
              <a:t>du</a:t>
            </a:r>
            <a:r>
              <a:rPr sz="2400" b="1" spc="-9" dirty="0">
                <a:latin typeface="Calisto MT"/>
                <a:cs typeface="Calisto MT"/>
              </a:rPr>
              <a:t>r</a:t>
            </a:r>
            <a:r>
              <a:rPr sz="2400" b="1" spc="0" dirty="0">
                <a:latin typeface="Calisto MT"/>
                <a:cs typeface="Calisto MT"/>
              </a:rPr>
              <a:t>e </a:t>
            </a:r>
            <a:r>
              <a:rPr sz="2400" b="1" spc="-9" dirty="0">
                <a:latin typeface="Calisto MT"/>
                <a:cs typeface="Calisto MT"/>
              </a:rPr>
              <a:t>t</a:t>
            </a:r>
            <a:r>
              <a:rPr sz="2400" b="1" spc="0" dirty="0">
                <a:latin typeface="Calisto MT"/>
                <a:cs typeface="Calisto MT"/>
              </a:rPr>
              <a:t>h</a:t>
            </a:r>
            <a:r>
              <a:rPr sz="2400" b="1" spc="-29" dirty="0">
                <a:latin typeface="Calisto MT"/>
                <a:cs typeface="Calisto MT"/>
              </a:rPr>
              <a:t>a</a:t>
            </a:r>
            <a:r>
              <a:rPr sz="2400" b="1" spc="0" dirty="0">
                <a:latin typeface="Calisto MT"/>
                <a:cs typeface="Calisto MT"/>
              </a:rPr>
              <a:t>t</a:t>
            </a:r>
            <a:r>
              <a:rPr sz="2400" b="1" spc="25" dirty="0">
                <a:latin typeface="Calisto MT"/>
                <a:cs typeface="Calisto MT"/>
              </a:rPr>
              <a:t> </a:t>
            </a:r>
            <a:r>
              <a:rPr sz="2400" b="1" spc="0" dirty="0">
                <a:latin typeface="Calisto MT"/>
                <a:cs typeface="Calisto MT"/>
              </a:rPr>
              <a:t>m</a:t>
            </a:r>
            <a:r>
              <a:rPr sz="2400" b="1" spc="4" dirty="0">
                <a:latin typeface="Calisto MT"/>
                <a:cs typeface="Calisto MT"/>
              </a:rPr>
              <a:t>e</a:t>
            </a:r>
            <a:r>
              <a:rPr sz="2400" b="1" spc="0" dirty="0">
                <a:latin typeface="Calisto MT"/>
                <a:cs typeface="Calisto MT"/>
              </a:rPr>
              <a:t>e</a:t>
            </a:r>
            <a:r>
              <a:rPr sz="2400" b="1" spc="-9" dirty="0">
                <a:latin typeface="Calisto MT"/>
                <a:cs typeface="Calisto MT"/>
              </a:rPr>
              <a:t>t</a:t>
            </a:r>
            <a:r>
              <a:rPr sz="2400" b="1" spc="0" dirty="0">
                <a:latin typeface="Calisto MT"/>
                <a:cs typeface="Calisto MT"/>
              </a:rPr>
              <a:t>s </a:t>
            </a:r>
            <a:r>
              <a:rPr sz="2400" b="1" spc="-25" dirty="0">
                <a:latin typeface="Calisto MT"/>
                <a:cs typeface="Calisto MT"/>
              </a:rPr>
              <a:t>a</a:t>
            </a:r>
            <a:r>
              <a:rPr sz="2400" b="1" spc="0" dirty="0">
                <a:latin typeface="Calisto MT"/>
                <a:cs typeface="Calisto MT"/>
              </a:rPr>
              <a:t>ll</a:t>
            </a:r>
            <a:r>
              <a:rPr sz="2400" b="1" spc="29" dirty="0">
                <a:latin typeface="Calisto MT"/>
                <a:cs typeface="Calisto MT"/>
              </a:rPr>
              <a:t> </a:t>
            </a:r>
            <a:r>
              <a:rPr sz="2400" b="1" spc="-9" dirty="0">
                <a:latin typeface="Calisto MT"/>
                <a:cs typeface="Calisto MT"/>
              </a:rPr>
              <a:t>t</a:t>
            </a:r>
            <a:r>
              <a:rPr sz="2400" b="1" spc="0" dirty="0">
                <a:latin typeface="Calisto MT"/>
                <a:cs typeface="Calisto MT"/>
              </a:rPr>
              <a:t>he</a:t>
            </a:r>
            <a:r>
              <a:rPr sz="2400" b="1" spc="9" dirty="0">
                <a:latin typeface="Calisto MT"/>
                <a:cs typeface="Calisto MT"/>
              </a:rPr>
              <a:t> </a:t>
            </a:r>
            <a:r>
              <a:rPr sz="2400" b="1" spc="0" dirty="0">
                <a:latin typeface="Calisto MT"/>
                <a:cs typeface="Calisto MT"/>
              </a:rPr>
              <a:t>fo</a:t>
            </a:r>
            <a:r>
              <a:rPr sz="2400" b="1" spc="-4" dirty="0">
                <a:latin typeface="Calisto MT"/>
                <a:cs typeface="Calisto MT"/>
              </a:rPr>
              <a:t>l</a:t>
            </a:r>
            <a:r>
              <a:rPr sz="2400" b="1" spc="0" dirty="0">
                <a:latin typeface="Calisto MT"/>
                <a:cs typeface="Calisto MT"/>
              </a:rPr>
              <a:t>l</a:t>
            </a:r>
            <a:r>
              <a:rPr sz="2400" b="1" spc="-89" dirty="0">
                <a:latin typeface="Calisto MT"/>
                <a:cs typeface="Calisto MT"/>
              </a:rPr>
              <a:t>o</a:t>
            </a:r>
            <a:r>
              <a:rPr sz="2400" b="1" spc="0" dirty="0">
                <a:latin typeface="Calisto MT"/>
                <a:cs typeface="Calisto MT"/>
              </a:rPr>
              <a:t>wi</a:t>
            </a:r>
            <a:r>
              <a:rPr sz="2400" b="1" spc="-9" dirty="0">
                <a:latin typeface="Calisto MT"/>
                <a:cs typeface="Calisto MT"/>
              </a:rPr>
              <a:t>n</a:t>
            </a:r>
            <a:r>
              <a:rPr sz="2400" b="1" spc="0" dirty="0">
                <a:latin typeface="Calisto MT"/>
                <a:cs typeface="Calisto MT"/>
              </a:rPr>
              <a:t>g</a:t>
            </a:r>
            <a:r>
              <a:rPr sz="2400" b="1" spc="25" dirty="0">
                <a:latin typeface="Calisto MT"/>
                <a:cs typeface="Calisto MT"/>
              </a:rPr>
              <a:t> </a:t>
            </a:r>
            <a:r>
              <a:rPr sz="2400" b="1" spc="-34" dirty="0">
                <a:latin typeface="Calisto MT"/>
                <a:cs typeface="Calisto MT"/>
              </a:rPr>
              <a:t>r</a:t>
            </a:r>
            <a:r>
              <a:rPr sz="2400" b="1" spc="9" dirty="0">
                <a:latin typeface="Calisto MT"/>
                <a:cs typeface="Calisto MT"/>
              </a:rPr>
              <a:t>e</a:t>
            </a:r>
            <a:r>
              <a:rPr sz="2400" b="1" spc="-14" dirty="0">
                <a:latin typeface="Calisto MT"/>
                <a:cs typeface="Calisto MT"/>
              </a:rPr>
              <a:t>q</a:t>
            </a:r>
            <a:r>
              <a:rPr sz="2400" b="1" spc="0" dirty="0">
                <a:latin typeface="Calisto MT"/>
                <a:cs typeface="Calisto MT"/>
              </a:rPr>
              <a:t>ui</a:t>
            </a:r>
            <a:r>
              <a:rPr sz="2400" b="1" spc="-9" dirty="0">
                <a:latin typeface="Calisto MT"/>
                <a:cs typeface="Calisto MT"/>
              </a:rPr>
              <a:t>r</a:t>
            </a:r>
            <a:r>
              <a:rPr sz="2400" b="1" spc="0" dirty="0">
                <a:latin typeface="Calisto MT"/>
                <a:cs typeface="Calisto MT"/>
              </a:rPr>
              <a:t>e</a:t>
            </a:r>
            <a:r>
              <a:rPr sz="2400" b="1" spc="4" dirty="0">
                <a:latin typeface="Calisto MT"/>
                <a:cs typeface="Calisto MT"/>
              </a:rPr>
              <a:t>m</a:t>
            </a:r>
            <a:r>
              <a:rPr sz="2400" b="1" spc="0" dirty="0">
                <a:latin typeface="Calisto MT"/>
                <a:cs typeface="Calisto MT"/>
              </a:rPr>
              <a:t>e</a:t>
            </a:r>
            <a:r>
              <a:rPr sz="2400" b="1" spc="4" dirty="0">
                <a:latin typeface="Calisto MT"/>
                <a:cs typeface="Calisto MT"/>
              </a:rPr>
              <a:t>n</a:t>
            </a:r>
            <a:r>
              <a:rPr sz="2400" b="1" spc="-9" dirty="0">
                <a:latin typeface="Calisto MT"/>
                <a:cs typeface="Calisto MT"/>
              </a:rPr>
              <a:t>t</a:t>
            </a:r>
            <a:r>
              <a:rPr sz="2400" b="1" spc="9" dirty="0">
                <a:latin typeface="Calisto MT"/>
                <a:cs typeface="Calisto MT"/>
              </a:rPr>
              <a:t>s</a:t>
            </a:r>
            <a:r>
              <a:rPr sz="2400" b="1" spc="0" dirty="0">
                <a:latin typeface="Calisto MT"/>
                <a:cs typeface="Calisto MT"/>
              </a:rPr>
              <a:t>: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3793" y="2606203"/>
            <a:ext cx="2401388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34" dirty="0">
                <a:latin typeface="Calisto MT"/>
                <a:cs typeface="Calisto MT"/>
              </a:rPr>
              <a:t>1. The procedure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96285" y="2606203"/>
            <a:ext cx="3808650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0" dirty="0">
                <a:latin typeface="Calisto MT"/>
                <a:cs typeface="Calisto MT"/>
              </a:rPr>
              <a:t>has a </a:t>
            </a:r>
            <a:r>
              <a:rPr sz="2400" b="1" u="heavy" spc="0" dirty="0">
                <a:latin typeface="Calisto MT"/>
                <a:cs typeface="Calisto MT"/>
              </a:rPr>
              <a:t>fixed number of trials</a:t>
            </a:r>
            <a:r>
              <a:rPr sz="2400" b="1" spc="0" dirty="0">
                <a:latin typeface="Calisto MT"/>
                <a:cs typeface="Calisto MT"/>
              </a:rPr>
              <a:t>.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3793" y="3182529"/>
            <a:ext cx="333015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7" dirty="0">
                <a:latin typeface="Calisto MT"/>
                <a:cs typeface="Calisto MT"/>
              </a:rPr>
              <a:t>2.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27277" y="3182529"/>
            <a:ext cx="1950469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9" dirty="0">
                <a:latin typeface="Calisto MT"/>
                <a:cs typeface="Calisto MT"/>
              </a:rPr>
              <a:t>The outcomes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98089" y="3182529"/>
            <a:ext cx="5538954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27" dirty="0">
                <a:latin typeface="Calisto MT"/>
                <a:cs typeface="Calisto MT"/>
              </a:rPr>
              <a:t>of each trial must be independent of one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3793" y="3548289"/>
            <a:ext cx="1169717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34" dirty="0">
                <a:latin typeface="Calisto MT"/>
                <a:cs typeface="Calisto MT"/>
              </a:rPr>
              <a:t>another.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3793" y="4114582"/>
            <a:ext cx="334468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9" dirty="0">
                <a:latin typeface="Calisto MT"/>
                <a:cs typeface="Calisto MT"/>
              </a:rPr>
              <a:t>3.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40993" y="4114582"/>
            <a:ext cx="1932026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11" dirty="0">
                <a:latin typeface="Calisto MT"/>
                <a:cs typeface="Calisto MT"/>
              </a:rPr>
              <a:t>Each trial can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90469" y="4114582"/>
            <a:ext cx="5649058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5" dirty="0">
                <a:latin typeface="Calisto MT"/>
                <a:cs typeface="Calisto MT"/>
              </a:rPr>
              <a:t>have only two outcomes or outcomes that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40993" y="4480342"/>
            <a:ext cx="7604628" cy="69596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7" dirty="0">
                <a:latin typeface="Calisto MT"/>
                <a:cs typeface="Calisto MT"/>
              </a:rPr>
              <a:t>can be reduced to two outcomes. These outcomes can be</a:t>
            </a:r>
            <a:endParaRPr sz="2400">
              <a:latin typeface="Calisto MT"/>
              <a:cs typeface="Calisto MT"/>
            </a:endParaRPr>
          </a:p>
          <a:p>
            <a:pPr marL="12700" marR="45720">
              <a:lnSpc>
                <a:spcPts val="2880"/>
              </a:lnSpc>
              <a:spcBef>
                <a:spcPts val="16"/>
              </a:spcBef>
            </a:pPr>
            <a:r>
              <a:rPr sz="2400" b="1" spc="0" dirty="0">
                <a:latin typeface="Calisto MT"/>
                <a:cs typeface="Calisto MT"/>
              </a:rPr>
              <a:t>considered as either success or failure</a:t>
            </a:r>
            <a:r>
              <a:rPr sz="2400" spc="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8916" y="5472187"/>
            <a:ext cx="333015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7" dirty="0">
                <a:latin typeface="Calisto MT"/>
                <a:cs typeface="Calisto MT"/>
              </a:rPr>
              <a:t>4.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3444" y="5472187"/>
            <a:ext cx="589891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4" dirty="0">
                <a:latin typeface="Calisto MT"/>
                <a:cs typeface="Calisto MT"/>
              </a:rPr>
              <a:t>The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67002" y="5472187"/>
            <a:ext cx="1528368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3" dirty="0">
                <a:latin typeface="Calisto MT"/>
                <a:cs typeface="Calisto MT"/>
              </a:rPr>
              <a:t>probability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81299" y="5472187"/>
            <a:ext cx="343000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4" dirty="0">
                <a:latin typeface="Calisto MT"/>
                <a:cs typeface="Calisto MT"/>
              </a:rPr>
              <a:t>of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29354" y="5472187"/>
            <a:ext cx="1330125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64" dirty="0">
                <a:latin typeface="Calisto MT"/>
                <a:cs typeface="Calisto MT"/>
              </a:rPr>
              <a:t>a success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45405" y="5472187"/>
            <a:ext cx="1125655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2" dirty="0">
                <a:latin typeface="Calisto MT"/>
                <a:cs typeface="Calisto MT"/>
              </a:rPr>
              <a:t>remains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54318" y="5472187"/>
            <a:ext cx="490368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dirty="0">
                <a:latin typeface="Calisto MT"/>
                <a:cs typeface="Calisto MT"/>
              </a:rPr>
              <a:t>the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27342" y="5472187"/>
            <a:ext cx="742059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3" dirty="0">
                <a:latin typeface="Calisto MT"/>
                <a:cs typeface="Calisto MT"/>
              </a:rPr>
              <a:t>same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53350" y="5472187"/>
            <a:ext cx="339039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4" dirty="0">
                <a:latin typeface="Calisto MT"/>
                <a:cs typeface="Calisto MT"/>
              </a:rPr>
              <a:t>in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75752" y="5472187"/>
            <a:ext cx="406630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1" dirty="0">
                <a:latin typeface="Calisto MT"/>
                <a:cs typeface="Calisto MT"/>
              </a:rPr>
              <a:t>all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6116" y="5837947"/>
            <a:ext cx="845029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18" dirty="0">
                <a:latin typeface="Calisto MT"/>
                <a:cs typeface="Calisto MT"/>
              </a:rPr>
              <a:t>trials.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1532" y="2693162"/>
            <a:ext cx="7856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5521428" y="2693162"/>
            <a:ext cx="7955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5874079" y="2693162"/>
            <a:ext cx="9692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571500" y="857250"/>
            <a:ext cx="8143875" cy="3143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1500" y="4357751"/>
            <a:ext cx="8143875" cy="19287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1864233" y="971629"/>
            <a:ext cx="5436819" cy="707093"/>
          </a:xfrm>
          <a:prstGeom prst="rect">
            <a:avLst/>
          </a:prstGeom>
        </p:spPr>
        <p:txBody>
          <a:bodyPr wrap="square" lIns="0" tIns="18764" rIns="0" bIns="0" rtlCol="0">
            <a:noAutofit/>
          </a:bodyPr>
          <a:lstStyle/>
          <a:p>
            <a:pPr marL="50800" marR="45720">
              <a:lnSpc>
                <a:spcPts val="2955"/>
              </a:lnSpc>
            </a:pPr>
            <a:r>
              <a:rPr sz="2800" b="1" spc="-3" dirty="0">
                <a:latin typeface="Calisto MT"/>
                <a:cs typeface="Calisto MT"/>
              </a:rPr>
              <a:t>Methods for Finding Probabilities</a:t>
            </a:r>
            <a:endParaRPr sz="2800">
              <a:latin typeface="Calisto MT"/>
              <a:cs typeface="Calisto MT"/>
            </a:endParaRPr>
          </a:p>
          <a:p>
            <a:pPr marL="12700">
              <a:lnSpc>
                <a:spcPts val="2560"/>
              </a:lnSpc>
            </a:pPr>
            <a:r>
              <a:rPr sz="2400" b="1" spc="-1" dirty="0">
                <a:latin typeface="Calisto MT"/>
                <a:cs typeface="Calisto MT"/>
              </a:rPr>
              <a:t>Using the Binomial Probability Formula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51213" y="2131037"/>
            <a:ext cx="591330" cy="340065"/>
          </a:xfrm>
          <a:prstGeom prst="rect">
            <a:avLst/>
          </a:prstGeom>
        </p:spPr>
        <p:txBody>
          <a:bodyPr wrap="square" lIns="0" tIns="16700" rIns="0" bIns="0" rtlCol="0">
            <a:noAutofit/>
          </a:bodyPr>
          <a:lstStyle/>
          <a:p>
            <a:pPr marL="12700">
              <a:lnSpc>
                <a:spcPts val="2630"/>
              </a:lnSpc>
            </a:pPr>
            <a:r>
              <a:rPr sz="2450" i="1" spc="110" dirty="0">
                <a:latin typeface="Times New Roman"/>
                <a:cs typeface="Times New Roman"/>
              </a:rPr>
              <a:t>n</a:t>
            </a:r>
            <a:r>
              <a:rPr sz="2450" spc="269" dirty="0">
                <a:latin typeface="Symbol"/>
                <a:cs typeface="Symbol"/>
              </a:rPr>
              <a:t></a:t>
            </a:r>
            <a:r>
              <a:rPr sz="2450" i="1" spc="110" dirty="0">
                <a:latin typeface="Times New Roman"/>
                <a:cs typeface="Times New Roman"/>
              </a:rPr>
              <a:t>x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86731" y="2135984"/>
            <a:ext cx="215296" cy="335118"/>
          </a:xfrm>
          <a:prstGeom prst="rect">
            <a:avLst/>
          </a:prstGeom>
        </p:spPr>
        <p:txBody>
          <a:bodyPr wrap="square" lIns="0" tIns="16383" rIns="0" bIns="0" rtlCol="0">
            <a:noAutofit/>
          </a:bodyPr>
          <a:lstStyle/>
          <a:p>
            <a:pPr marL="12700">
              <a:lnSpc>
                <a:spcPts val="2580"/>
              </a:lnSpc>
            </a:pPr>
            <a:r>
              <a:rPr sz="2450" i="1" spc="64" dirty="0">
                <a:latin typeface="Times New Roman"/>
                <a:cs typeface="Times New Roman"/>
              </a:rPr>
              <a:t>x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40199" y="2187004"/>
            <a:ext cx="2423480" cy="1211712"/>
          </a:xfrm>
          <a:prstGeom prst="rect">
            <a:avLst/>
          </a:prstGeom>
        </p:spPr>
        <p:txBody>
          <a:bodyPr wrap="square" lIns="0" tIns="32353" rIns="0" bIns="0" rtlCol="0">
            <a:noAutofit/>
          </a:bodyPr>
          <a:lstStyle/>
          <a:p>
            <a:pPr marL="12700">
              <a:lnSpc>
                <a:spcPts val="5095"/>
              </a:lnSpc>
            </a:pPr>
            <a:r>
              <a:rPr sz="6300" i="1" spc="135" baseline="7592" dirty="0">
                <a:latin typeface="Times New Roman"/>
                <a:cs typeface="Times New Roman"/>
              </a:rPr>
              <a:t>P</a:t>
            </a:r>
            <a:r>
              <a:rPr sz="6300" spc="135" baseline="7592" dirty="0">
                <a:latin typeface="Times New Roman"/>
                <a:cs typeface="Times New Roman"/>
              </a:rPr>
              <a:t>(</a:t>
            </a:r>
            <a:r>
              <a:rPr sz="6300" i="1" spc="135" baseline="7592" dirty="0">
                <a:latin typeface="Times New Roman"/>
                <a:cs typeface="Times New Roman"/>
              </a:rPr>
              <a:t>x</a:t>
            </a:r>
            <a:r>
              <a:rPr sz="6300" spc="135" baseline="7592" dirty="0">
                <a:latin typeface="Times New Roman"/>
                <a:cs typeface="Times New Roman"/>
              </a:rPr>
              <a:t>)</a:t>
            </a:r>
            <a:r>
              <a:rPr sz="4200" spc="83" dirty="0">
                <a:latin typeface="Symbol"/>
                <a:cs typeface="Symbol"/>
              </a:rPr>
              <a:t></a:t>
            </a:r>
            <a:r>
              <a:rPr sz="3675" i="1" spc="135" baseline="-11831" dirty="0">
                <a:latin typeface="Times New Roman"/>
                <a:cs typeface="Times New Roman"/>
              </a:rPr>
              <a:t>n </a:t>
            </a:r>
            <a:r>
              <a:rPr sz="6300" i="1" spc="135" baseline="7592" dirty="0">
                <a:latin typeface="Times New Roman"/>
                <a:cs typeface="Times New Roman"/>
              </a:rPr>
              <a:t>C</a:t>
            </a:r>
            <a:r>
              <a:rPr sz="3675" i="1" spc="135" baseline="-11831" dirty="0">
                <a:latin typeface="Times New Roman"/>
                <a:cs typeface="Times New Roman"/>
              </a:rPr>
              <a:t>x </a:t>
            </a:r>
            <a:r>
              <a:rPr sz="4200" spc="83" dirty="0">
                <a:latin typeface="Symbol"/>
                <a:cs typeface="Symbol"/>
              </a:rPr>
              <a:t></a:t>
            </a:r>
            <a:endParaRPr sz="4200">
              <a:latin typeface="Symbol"/>
              <a:cs typeface="Symbol"/>
            </a:endParaRPr>
          </a:p>
          <a:p>
            <a:pPr marL="32988" marR="94309">
              <a:lnSpc>
                <a:spcPct val="102091"/>
              </a:lnSpc>
              <a:spcBef>
                <a:spcPts val="180"/>
              </a:spcBef>
            </a:pPr>
            <a:r>
              <a:rPr sz="3250" i="1" spc="-15" dirty="0">
                <a:latin typeface="Times New Roman"/>
                <a:cs typeface="Times New Roman"/>
              </a:rPr>
              <a:t>x </a:t>
            </a:r>
            <a:r>
              <a:rPr sz="3250" spc="0" dirty="0">
                <a:latin typeface="Symbol"/>
                <a:cs typeface="Symbol"/>
              </a:rPr>
              <a:t></a:t>
            </a:r>
            <a:r>
              <a:rPr sz="3250" spc="-15" dirty="0">
                <a:latin typeface="Times New Roman"/>
                <a:cs typeface="Times New Roman"/>
              </a:rPr>
              <a:t> </a:t>
            </a:r>
            <a:r>
              <a:rPr sz="3250" i="1" spc="-15" dirty="0">
                <a:latin typeface="Times New Roman"/>
                <a:cs typeface="Times New Roman"/>
              </a:rPr>
              <a:t>0,1,2,...,n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50096" y="2187004"/>
            <a:ext cx="581205" cy="564364"/>
          </a:xfrm>
          <a:prstGeom prst="rect">
            <a:avLst/>
          </a:prstGeom>
        </p:spPr>
        <p:txBody>
          <a:bodyPr wrap="square" lIns="0" tIns="28194" rIns="0" bIns="0" rtlCol="0">
            <a:noAutofit/>
          </a:bodyPr>
          <a:lstStyle/>
          <a:p>
            <a:pPr marL="12700">
              <a:lnSpc>
                <a:spcPts val="4440"/>
              </a:lnSpc>
            </a:pPr>
            <a:r>
              <a:rPr sz="4200" spc="41" dirty="0">
                <a:latin typeface="Symbol"/>
                <a:cs typeface="Symbol"/>
              </a:rPr>
              <a:t></a:t>
            </a:r>
            <a:r>
              <a:rPr sz="4200" spc="-247" dirty="0">
                <a:latin typeface="Times New Roman"/>
                <a:cs typeface="Times New Roman"/>
              </a:rPr>
              <a:t> </a:t>
            </a:r>
            <a:r>
              <a:rPr sz="4200" i="1" spc="-247" dirty="0">
                <a:latin typeface="Times New Roman"/>
                <a:cs typeface="Times New Roman"/>
              </a:rPr>
              <a:t>q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71140" y="2195477"/>
            <a:ext cx="381646" cy="555891"/>
          </a:xfrm>
          <a:prstGeom prst="rect">
            <a:avLst/>
          </a:prstGeom>
        </p:spPr>
        <p:txBody>
          <a:bodyPr wrap="square" lIns="0" tIns="27686" rIns="0" bIns="0" rtlCol="0">
            <a:noAutofit/>
          </a:bodyPr>
          <a:lstStyle/>
          <a:p>
            <a:pPr marL="12700">
              <a:lnSpc>
                <a:spcPts val="4360"/>
              </a:lnSpc>
            </a:pPr>
            <a:r>
              <a:rPr sz="4200" i="1" spc="83" dirty="0">
                <a:latin typeface="Times New Roman"/>
                <a:cs typeface="Times New Roman"/>
              </a:rPr>
              <a:t>p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168" y="3366226"/>
            <a:ext cx="781679" cy="330199"/>
          </a:xfrm>
          <a:prstGeom prst="rect">
            <a:avLst/>
          </a:prstGeom>
        </p:spPr>
        <p:txBody>
          <a:bodyPr wrap="square" lIns="0" tIns="16446" rIns="0" bIns="0" rtlCol="0">
            <a:noAutofit/>
          </a:bodyPr>
          <a:lstStyle/>
          <a:p>
            <a:pPr marL="12700">
              <a:lnSpc>
                <a:spcPts val="2590"/>
              </a:lnSpc>
            </a:pPr>
            <a:r>
              <a:rPr sz="2400" b="1" i="1" spc="0" dirty="0">
                <a:latin typeface="Calisto MT"/>
                <a:cs typeface="Calisto MT"/>
              </a:rPr>
              <a:t>where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0168" y="3947109"/>
            <a:ext cx="242638" cy="1976587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dirty="0">
                <a:solidFill>
                  <a:srgbClr val="FF0000"/>
                </a:solidFill>
                <a:latin typeface="Calisto MT"/>
                <a:cs typeface="Calisto MT"/>
              </a:rPr>
              <a:t>n</a:t>
            </a:r>
            <a:endParaRPr sz="2400">
              <a:latin typeface="Calisto MT"/>
              <a:cs typeface="Calisto MT"/>
            </a:endParaRPr>
          </a:p>
          <a:p>
            <a:pPr marL="12700" marR="10736">
              <a:lnSpc>
                <a:spcPts val="2834"/>
              </a:lnSpc>
              <a:spcBef>
                <a:spcPts val="1357"/>
              </a:spcBef>
            </a:pPr>
            <a:r>
              <a:rPr sz="2400" b="1" dirty="0">
                <a:solidFill>
                  <a:srgbClr val="FF0000"/>
                </a:solidFill>
                <a:latin typeface="Calisto MT"/>
                <a:cs typeface="Calisto MT"/>
              </a:rPr>
              <a:t>x </a:t>
            </a:r>
            <a:endParaRPr sz="2400">
              <a:latin typeface="Calisto MT"/>
              <a:cs typeface="Calisto MT"/>
            </a:endParaRPr>
          </a:p>
          <a:p>
            <a:pPr marL="12700" marR="10736">
              <a:lnSpc>
                <a:spcPts val="2834"/>
              </a:lnSpc>
              <a:spcBef>
                <a:spcPts val="1485"/>
              </a:spcBef>
            </a:pPr>
            <a:r>
              <a:rPr sz="2400" b="1" dirty="0">
                <a:solidFill>
                  <a:srgbClr val="FF0000"/>
                </a:solidFill>
                <a:latin typeface="Calisto MT"/>
                <a:cs typeface="Calisto MT"/>
              </a:rPr>
              <a:t>p</a:t>
            </a:r>
            <a:endParaRPr sz="2400">
              <a:latin typeface="Calisto MT"/>
              <a:cs typeface="Calisto MT"/>
            </a:endParaRPr>
          </a:p>
          <a:p>
            <a:pPr marL="12700" marR="12718">
              <a:lnSpc>
                <a:spcPct val="98429"/>
              </a:lnSpc>
              <a:spcBef>
                <a:spcPts val="1625"/>
              </a:spcBef>
            </a:pPr>
            <a:r>
              <a:rPr sz="2400" b="1" dirty="0">
                <a:solidFill>
                  <a:srgbClr val="FF0000"/>
                </a:solidFill>
                <a:latin typeface="Calisto MT"/>
                <a:cs typeface="Calisto MT"/>
              </a:rPr>
              <a:t>q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4864" y="3947109"/>
            <a:ext cx="288384" cy="1976587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26415">
              <a:lnSpc>
                <a:spcPts val="2550"/>
              </a:lnSpc>
            </a:pPr>
            <a:r>
              <a:rPr sz="2400" b="1" dirty="0">
                <a:latin typeface="Calisto MT"/>
                <a:cs typeface="Calisto MT"/>
              </a:rPr>
              <a:t>=</a:t>
            </a:r>
            <a:endParaRPr sz="2400">
              <a:latin typeface="Calisto MT"/>
              <a:cs typeface="Calisto MT"/>
            </a:endParaRPr>
          </a:p>
          <a:p>
            <a:pPr marL="15747" marR="10917">
              <a:lnSpc>
                <a:spcPct val="98429"/>
              </a:lnSpc>
              <a:spcBef>
                <a:spcPts val="1357"/>
              </a:spcBef>
            </a:pPr>
            <a:r>
              <a:rPr sz="2400" b="1" dirty="0">
                <a:latin typeface="Calisto MT"/>
                <a:cs typeface="Calisto MT"/>
              </a:rPr>
              <a:t>=</a:t>
            </a:r>
            <a:endParaRPr sz="2400">
              <a:latin typeface="Calisto MT"/>
              <a:cs typeface="Calisto MT"/>
            </a:endParaRPr>
          </a:p>
          <a:p>
            <a:pPr marL="18796" marR="7869">
              <a:lnSpc>
                <a:spcPct val="98429"/>
              </a:lnSpc>
              <a:spcBef>
                <a:spcPts val="1485"/>
              </a:spcBef>
            </a:pPr>
            <a:r>
              <a:rPr sz="2400" b="1" dirty="0">
                <a:latin typeface="Calisto MT"/>
                <a:cs typeface="Calisto MT"/>
              </a:rPr>
              <a:t>=</a:t>
            </a:r>
            <a:endParaRPr sz="2400">
              <a:latin typeface="Calisto MT"/>
              <a:cs typeface="Calisto MT"/>
            </a:endParaRPr>
          </a:p>
          <a:p>
            <a:pPr marL="12700" marR="13965">
              <a:lnSpc>
                <a:spcPct val="98429"/>
              </a:lnSpc>
              <a:spcBef>
                <a:spcPts val="1487"/>
              </a:spcBef>
            </a:pPr>
            <a:r>
              <a:rPr sz="2400" b="1" dirty="0">
                <a:latin typeface="Calisto MT"/>
                <a:cs typeface="Calisto MT"/>
              </a:rPr>
              <a:t>=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6500" y="3947109"/>
            <a:ext cx="5570903" cy="1976587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26087" marR="45720">
              <a:lnSpc>
                <a:spcPts val="2550"/>
              </a:lnSpc>
            </a:pPr>
            <a:r>
              <a:rPr sz="2400" b="1" spc="4" dirty="0">
                <a:latin typeface="Calisto MT"/>
                <a:cs typeface="Calisto MT"/>
              </a:rPr>
              <a:t>number of trials</a:t>
            </a:r>
            <a:endParaRPr sz="2400">
              <a:latin typeface="Calisto MT"/>
              <a:cs typeface="Calisto MT"/>
            </a:endParaRPr>
          </a:p>
          <a:p>
            <a:pPr marL="18796" marR="542439" indent="-3048">
              <a:lnSpc>
                <a:spcPts val="2834"/>
              </a:lnSpc>
              <a:spcBef>
                <a:spcPts val="1357"/>
              </a:spcBef>
            </a:pPr>
            <a:r>
              <a:rPr sz="2400" b="1" spc="3" dirty="0">
                <a:latin typeface="Calisto MT"/>
                <a:cs typeface="Calisto MT"/>
              </a:rPr>
              <a:t>number of successes among </a:t>
            </a:r>
            <a:r>
              <a:rPr sz="2400" b="1" spc="3" dirty="0">
                <a:solidFill>
                  <a:srgbClr val="FF0000"/>
                </a:solidFill>
                <a:latin typeface="Calisto MT"/>
                <a:cs typeface="Calisto MT"/>
              </a:rPr>
              <a:t>n </a:t>
            </a:r>
            <a:r>
              <a:rPr sz="2400" b="1" spc="3" dirty="0">
                <a:latin typeface="Calisto MT"/>
                <a:cs typeface="Calisto MT"/>
              </a:rPr>
              <a:t>trials </a:t>
            </a:r>
            <a:endParaRPr sz="2400">
              <a:latin typeface="Calisto MT"/>
              <a:cs typeface="Calisto MT"/>
            </a:endParaRPr>
          </a:p>
          <a:p>
            <a:pPr marL="18796" marR="542439">
              <a:lnSpc>
                <a:spcPts val="2834"/>
              </a:lnSpc>
              <a:spcBef>
                <a:spcPts val="1485"/>
              </a:spcBef>
            </a:pPr>
            <a:r>
              <a:rPr sz="2400" b="1" spc="2" dirty="0">
                <a:latin typeface="Calisto MT"/>
                <a:cs typeface="Calisto MT"/>
              </a:rPr>
              <a:t>probability of success in any one trial</a:t>
            </a:r>
            <a:endParaRPr sz="2400">
              <a:latin typeface="Calisto MT"/>
              <a:cs typeface="Calisto MT"/>
            </a:endParaRPr>
          </a:p>
          <a:p>
            <a:pPr marL="12700">
              <a:lnSpc>
                <a:spcPct val="98429"/>
              </a:lnSpc>
              <a:spcBef>
                <a:spcPts val="1625"/>
              </a:spcBef>
            </a:pPr>
            <a:r>
              <a:rPr sz="2400" b="1" spc="3" dirty="0">
                <a:latin typeface="Calisto MT"/>
                <a:cs typeface="Calisto MT"/>
              </a:rPr>
              <a:t>probability of failure in any one trial (</a:t>
            </a:r>
            <a:r>
              <a:rPr sz="2400" b="1" spc="3" dirty="0">
                <a:solidFill>
                  <a:srgbClr val="FF0000"/>
                </a:solidFill>
                <a:latin typeface="Calisto MT"/>
                <a:cs typeface="Calisto MT"/>
              </a:rPr>
              <a:t>q =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84085" y="5593497"/>
            <a:ext cx="800508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0" dirty="0">
                <a:solidFill>
                  <a:srgbClr val="FF0000"/>
                </a:solidFill>
                <a:latin typeface="Calisto MT"/>
                <a:cs typeface="Calisto MT"/>
              </a:rPr>
              <a:t>1 – p</a:t>
            </a:r>
            <a:r>
              <a:rPr sz="2400" b="1" spc="0" dirty="0">
                <a:latin typeface="Calisto MT"/>
                <a:cs typeface="Calisto MT"/>
              </a:rPr>
              <a:t>)</a:t>
            </a:r>
            <a:endParaRPr sz="2400">
              <a:latin typeface="Calisto MT"/>
              <a:cs typeface="Calisto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428625" y="2714625"/>
            <a:ext cx="8286750" cy="2000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34412" y="1072895"/>
            <a:ext cx="4192524" cy="655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13104" y="1542287"/>
            <a:ext cx="6835140" cy="6583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91206" y="1260034"/>
            <a:ext cx="1619005" cy="418592"/>
          </a:xfrm>
          <a:prstGeom prst="rect">
            <a:avLst/>
          </a:prstGeom>
        </p:spPr>
        <p:txBody>
          <a:bodyPr wrap="square" lIns="0" tIns="20891" rIns="0" bIns="0" rtlCol="0">
            <a:noAutofit/>
          </a:bodyPr>
          <a:lstStyle/>
          <a:p>
            <a:pPr marL="12700">
              <a:lnSpc>
                <a:spcPts val="3290"/>
              </a:lnSpc>
            </a:pPr>
            <a:r>
              <a:rPr sz="3100" spc="-1" dirty="0">
                <a:latin typeface="Calisto MT"/>
                <a:cs typeface="Calisto MT"/>
              </a:rPr>
              <a:t>Binomial</a:t>
            </a:r>
            <a:endParaRPr sz="3100">
              <a:latin typeface="Calisto MT"/>
              <a:cs typeface="Calisto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27935" y="1260034"/>
            <a:ext cx="2002287" cy="418592"/>
          </a:xfrm>
          <a:prstGeom prst="rect">
            <a:avLst/>
          </a:prstGeom>
        </p:spPr>
        <p:txBody>
          <a:bodyPr wrap="square" lIns="0" tIns="20891" rIns="0" bIns="0" rtlCol="0">
            <a:noAutofit/>
          </a:bodyPr>
          <a:lstStyle/>
          <a:p>
            <a:pPr marL="12700">
              <a:lnSpc>
                <a:spcPts val="3290"/>
              </a:lnSpc>
            </a:pPr>
            <a:r>
              <a:rPr sz="3100" spc="-1" dirty="0">
                <a:latin typeface="Calisto MT"/>
                <a:cs typeface="Calisto MT"/>
              </a:rPr>
              <a:t>distribution</a:t>
            </a:r>
            <a:endParaRPr sz="3100">
              <a:latin typeface="Calisto MT"/>
              <a:cs typeface="Calisto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9517" y="1729426"/>
            <a:ext cx="1163990" cy="418592"/>
          </a:xfrm>
          <a:prstGeom prst="rect">
            <a:avLst/>
          </a:prstGeom>
        </p:spPr>
        <p:txBody>
          <a:bodyPr wrap="square" lIns="0" tIns="20891" rIns="0" bIns="0" rtlCol="0">
            <a:noAutofit/>
          </a:bodyPr>
          <a:lstStyle/>
          <a:p>
            <a:pPr marL="12700">
              <a:lnSpc>
                <a:spcPts val="3290"/>
              </a:lnSpc>
            </a:pPr>
            <a:r>
              <a:rPr sz="3100" spc="-2" dirty="0">
                <a:latin typeface="Calisto MT"/>
                <a:cs typeface="Calisto MT"/>
              </a:rPr>
              <a:t>Mean,</a:t>
            </a:r>
            <a:endParaRPr sz="3100">
              <a:latin typeface="Calisto MT"/>
              <a:cs typeface="Calisto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51845" y="1729426"/>
            <a:ext cx="1534867" cy="418592"/>
          </a:xfrm>
          <a:prstGeom prst="rect">
            <a:avLst/>
          </a:prstGeom>
        </p:spPr>
        <p:txBody>
          <a:bodyPr wrap="square" lIns="0" tIns="20891" rIns="0" bIns="0" rtlCol="0">
            <a:noAutofit/>
          </a:bodyPr>
          <a:lstStyle/>
          <a:p>
            <a:pPr marL="12700">
              <a:lnSpc>
                <a:spcPts val="3290"/>
              </a:lnSpc>
            </a:pPr>
            <a:r>
              <a:rPr sz="3100" spc="-31" dirty="0">
                <a:latin typeface="Calisto MT"/>
                <a:cs typeface="Calisto MT"/>
              </a:rPr>
              <a:t>Variance</a:t>
            </a:r>
            <a:endParaRPr sz="3100">
              <a:latin typeface="Calisto MT"/>
              <a:cs typeface="Calisto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06919" y="1729426"/>
            <a:ext cx="391368" cy="418592"/>
          </a:xfrm>
          <a:prstGeom prst="rect">
            <a:avLst/>
          </a:prstGeom>
        </p:spPr>
        <p:txBody>
          <a:bodyPr wrap="square" lIns="0" tIns="20891" rIns="0" bIns="0" rtlCol="0">
            <a:noAutofit/>
          </a:bodyPr>
          <a:lstStyle/>
          <a:p>
            <a:pPr marL="12700">
              <a:lnSpc>
                <a:spcPts val="3290"/>
              </a:lnSpc>
            </a:pPr>
            <a:r>
              <a:rPr sz="3100" dirty="0">
                <a:latin typeface="Calisto MT"/>
                <a:cs typeface="Calisto MT"/>
              </a:rPr>
              <a:t>&amp;</a:t>
            </a:r>
            <a:endParaRPr sz="3100">
              <a:latin typeface="Calisto MT"/>
              <a:cs typeface="Calisto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14266" y="1729426"/>
            <a:ext cx="1586369" cy="418592"/>
          </a:xfrm>
          <a:prstGeom prst="rect">
            <a:avLst/>
          </a:prstGeom>
        </p:spPr>
        <p:txBody>
          <a:bodyPr wrap="square" lIns="0" tIns="20891" rIns="0" bIns="0" rtlCol="0">
            <a:noAutofit/>
          </a:bodyPr>
          <a:lstStyle/>
          <a:p>
            <a:pPr marL="12700">
              <a:lnSpc>
                <a:spcPts val="3290"/>
              </a:lnSpc>
            </a:pPr>
            <a:r>
              <a:rPr sz="3100" spc="-1" dirty="0">
                <a:latin typeface="Calisto MT"/>
                <a:cs typeface="Calisto MT"/>
              </a:rPr>
              <a:t>Standard</a:t>
            </a:r>
            <a:endParaRPr sz="3100">
              <a:latin typeface="Calisto MT"/>
              <a:cs typeface="Calisto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21242" y="1729426"/>
            <a:ext cx="1628549" cy="418592"/>
          </a:xfrm>
          <a:prstGeom prst="rect">
            <a:avLst/>
          </a:prstGeom>
        </p:spPr>
        <p:txBody>
          <a:bodyPr wrap="square" lIns="0" tIns="20891" rIns="0" bIns="0" rtlCol="0">
            <a:noAutofit/>
          </a:bodyPr>
          <a:lstStyle/>
          <a:p>
            <a:pPr marL="12700">
              <a:lnSpc>
                <a:spcPts val="3290"/>
              </a:lnSpc>
            </a:pPr>
            <a:r>
              <a:rPr sz="3100" spc="-6" dirty="0">
                <a:latin typeface="Calisto MT"/>
                <a:cs typeface="Calisto MT"/>
              </a:rPr>
              <a:t>deviation</a:t>
            </a:r>
            <a:endParaRPr sz="3100">
              <a:latin typeface="Calisto MT"/>
              <a:cs typeface="Calisto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/>
          <p:nvPr/>
        </p:nvSpPr>
        <p:spPr>
          <a:xfrm>
            <a:off x="688340" y="1113572"/>
            <a:ext cx="694669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3" dirty="0">
                <a:latin typeface="Calisto MT"/>
                <a:cs typeface="Calisto MT"/>
              </a:rPr>
              <a:t>Ex.1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68882" y="1113572"/>
            <a:ext cx="578379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1" dirty="0">
                <a:latin typeface="Calisto MT"/>
                <a:cs typeface="Calisto MT"/>
              </a:rPr>
              <a:t>Use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33346" y="1113572"/>
            <a:ext cx="1831570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0" dirty="0">
                <a:latin typeface="Calisto MT"/>
                <a:cs typeface="Calisto MT"/>
              </a:rPr>
              <a:t>the  binomial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50919" y="1113572"/>
            <a:ext cx="1529892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1" dirty="0">
                <a:latin typeface="Calisto MT"/>
                <a:cs typeface="Calisto MT"/>
              </a:rPr>
              <a:t>probability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66613" y="1113572"/>
            <a:ext cx="1137920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10" dirty="0">
                <a:latin typeface="Calisto MT"/>
                <a:cs typeface="Calisto MT"/>
              </a:rPr>
              <a:t>formula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90384" y="1113572"/>
            <a:ext cx="1036495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87" dirty="0">
                <a:latin typeface="Calisto MT"/>
                <a:cs typeface="Calisto MT"/>
              </a:rPr>
              <a:t>to find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10906" y="1113572"/>
            <a:ext cx="490368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dirty="0">
                <a:latin typeface="Calisto MT"/>
                <a:cs typeface="Calisto MT"/>
              </a:rPr>
              <a:t>the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8340" y="1479332"/>
            <a:ext cx="7814238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13" dirty="0">
                <a:latin typeface="Calisto MT"/>
                <a:cs typeface="Calisto MT"/>
              </a:rPr>
              <a:t>probability of getting exactly 3 correct responses among 5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8340" y="1845132"/>
            <a:ext cx="7169242" cy="696173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21" dirty="0">
                <a:latin typeface="Calisto MT"/>
                <a:cs typeface="Calisto MT"/>
              </a:rPr>
              <a:t>different requests from directory assistance. Assume</a:t>
            </a:r>
            <a:endParaRPr sz="2400">
              <a:latin typeface="Calisto MT"/>
              <a:cs typeface="Calisto MT"/>
            </a:endParaRPr>
          </a:p>
          <a:p>
            <a:pPr marL="12700" marR="45765">
              <a:lnSpc>
                <a:spcPct val="98429"/>
              </a:lnSpc>
            </a:pPr>
            <a:r>
              <a:rPr sz="2400" b="1" spc="2" dirty="0">
                <a:latin typeface="Calisto MT"/>
                <a:cs typeface="Calisto MT"/>
              </a:rPr>
              <a:t>in general the responses is correct 90% of the time.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96606" y="1845132"/>
            <a:ext cx="603036" cy="33050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3" dirty="0">
                <a:latin typeface="Calisto MT"/>
                <a:cs typeface="Calisto MT"/>
              </a:rPr>
              <a:t>that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8540" y="3141127"/>
            <a:ext cx="7060545" cy="691642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 marR="49616">
              <a:lnSpc>
                <a:spcPts val="2550"/>
              </a:lnSpc>
            </a:pPr>
            <a:r>
              <a:rPr sz="2400" b="1" spc="-3" dirty="0">
                <a:latin typeface="Calisto MT"/>
                <a:cs typeface="Calisto MT"/>
              </a:rPr>
              <a:t>Solution:</a:t>
            </a:r>
            <a:endParaRPr sz="2400">
              <a:latin typeface="Calisto MT"/>
              <a:cs typeface="Calisto MT"/>
            </a:endParaRPr>
          </a:p>
          <a:p>
            <a:pPr marL="12700">
              <a:lnSpc>
                <a:spcPts val="2845"/>
              </a:lnSpc>
              <a:spcBef>
                <a:spcPts val="14"/>
              </a:spcBef>
            </a:pPr>
            <a:r>
              <a:rPr sz="2400" b="1" spc="-2" dirty="0">
                <a:latin typeface="Calisto MT"/>
                <a:cs typeface="Calisto MT"/>
              </a:rPr>
              <a:t>That is Find P(3) given that n=5, x=3, </a:t>
            </a:r>
            <a:r>
              <a:rPr sz="2400" b="1" i="1" spc="-2" dirty="0">
                <a:latin typeface="Calisto MT"/>
                <a:cs typeface="Calisto MT"/>
              </a:rPr>
              <a:t>p=0.9 &amp; q=0.1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49588" y="4029687"/>
            <a:ext cx="591330" cy="340065"/>
          </a:xfrm>
          <a:prstGeom prst="rect">
            <a:avLst/>
          </a:prstGeom>
        </p:spPr>
        <p:txBody>
          <a:bodyPr wrap="square" lIns="0" tIns="16700" rIns="0" bIns="0" rtlCol="0">
            <a:noAutofit/>
          </a:bodyPr>
          <a:lstStyle/>
          <a:p>
            <a:pPr marL="12700">
              <a:lnSpc>
                <a:spcPts val="2630"/>
              </a:lnSpc>
            </a:pPr>
            <a:r>
              <a:rPr sz="2450" i="1" spc="110" dirty="0">
                <a:latin typeface="Times New Roman"/>
                <a:cs typeface="Times New Roman"/>
              </a:rPr>
              <a:t>n</a:t>
            </a:r>
            <a:r>
              <a:rPr sz="2450" spc="269" dirty="0">
                <a:latin typeface="Symbol"/>
                <a:cs typeface="Symbol"/>
              </a:rPr>
              <a:t></a:t>
            </a:r>
            <a:r>
              <a:rPr sz="2450" i="1" spc="110" dirty="0">
                <a:latin typeface="Times New Roman"/>
                <a:cs typeface="Times New Roman"/>
              </a:rPr>
              <a:t>x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85106" y="4034634"/>
            <a:ext cx="215296" cy="335118"/>
          </a:xfrm>
          <a:prstGeom prst="rect">
            <a:avLst/>
          </a:prstGeom>
        </p:spPr>
        <p:txBody>
          <a:bodyPr wrap="square" lIns="0" tIns="16383" rIns="0" bIns="0" rtlCol="0">
            <a:noAutofit/>
          </a:bodyPr>
          <a:lstStyle/>
          <a:p>
            <a:pPr marL="12700">
              <a:lnSpc>
                <a:spcPts val="2580"/>
              </a:lnSpc>
            </a:pPr>
            <a:r>
              <a:rPr sz="2450" i="1" spc="64" dirty="0">
                <a:latin typeface="Times New Roman"/>
                <a:cs typeface="Times New Roman"/>
              </a:rPr>
              <a:t>x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38574" y="4085654"/>
            <a:ext cx="2166311" cy="654126"/>
          </a:xfrm>
          <a:prstGeom prst="rect">
            <a:avLst/>
          </a:prstGeom>
        </p:spPr>
        <p:txBody>
          <a:bodyPr wrap="square" lIns="0" tIns="32353" rIns="0" bIns="0" rtlCol="0">
            <a:noAutofit/>
          </a:bodyPr>
          <a:lstStyle/>
          <a:p>
            <a:pPr marL="12700">
              <a:lnSpc>
                <a:spcPts val="5095"/>
              </a:lnSpc>
            </a:pPr>
            <a:r>
              <a:rPr sz="6300" i="1" spc="112" baseline="7592" dirty="0">
                <a:latin typeface="Times New Roman"/>
                <a:cs typeface="Times New Roman"/>
              </a:rPr>
              <a:t>P</a:t>
            </a:r>
            <a:r>
              <a:rPr sz="6300" spc="112" baseline="7592" dirty="0">
                <a:latin typeface="Times New Roman"/>
                <a:cs typeface="Times New Roman"/>
              </a:rPr>
              <a:t>(</a:t>
            </a:r>
            <a:r>
              <a:rPr sz="6300" i="1" spc="112" baseline="7592" dirty="0">
                <a:latin typeface="Times New Roman"/>
                <a:cs typeface="Times New Roman"/>
              </a:rPr>
              <a:t>x</a:t>
            </a:r>
            <a:r>
              <a:rPr sz="6300" spc="112" baseline="7592" dirty="0">
                <a:latin typeface="Times New Roman"/>
                <a:cs typeface="Times New Roman"/>
              </a:rPr>
              <a:t>)</a:t>
            </a:r>
            <a:r>
              <a:rPr sz="4200" spc="125" dirty="0">
                <a:latin typeface="Symbol"/>
                <a:cs typeface="Symbol"/>
              </a:rPr>
              <a:t></a:t>
            </a:r>
            <a:r>
              <a:rPr sz="3675" i="1" spc="112" baseline="-11831" dirty="0">
                <a:latin typeface="Times New Roman"/>
                <a:cs typeface="Times New Roman"/>
              </a:rPr>
              <a:t>n </a:t>
            </a:r>
            <a:r>
              <a:rPr sz="6300" i="1" spc="112" baseline="7592" dirty="0">
                <a:latin typeface="Times New Roman"/>
                <a:cs typeface="Times New Roman"/>
              </a:rPr>
              <a:t>C</a:t>
            </a:r>
            <a:r>
              <a:rPr sz="3675" i="1" spc="112" baseline="-11831" dirty="0">
                <a:latin typeface="Times New Roman"/>
                <a:cs typeface="Times New Roman"/>
              </a:rPr>
              <a:t>x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04009" y="4085654"/>
            <a:ext cx="1425666" cy="564364"/>
          </a:xfrm>
          <a:prstGeom prst="rect">
            <a:avLst/>
          </a:prstGeom>
        </p:spPr>
        <p:txBody>
          <a:bodyPr wrap="square" lIns="0" tIns="28194" rIns="0" bIns="0" rtlCol="0">
            <a:noAutofit/>
          </a:bodyPr>
          <a:lstStyle/>
          <a:p>
            <a:pPr marL="12700">
              <a:lnSpc>
                <a:spcPts val="4440"/>
              </a:lnSpc>
            </a:pPr>
            <a:r>
              <a:rPr sz="4200" spc="20" dirty="0">
                <a:latin typeface="Symbol"/>
                <a:cs typeface="Symbol"/>
              </a:rPr>
              <a:t></a:t>
            </a:r>
            <a:r>
              <a:rPr sz="4200" spc="-23" dirty="0">
                <a:latin typeface="Times New Roman"/>
                <a:cs typeface="Times New Roman"/>
              </a:rPr>
              <a:t> </a:t>
            </a:r>
            <a:r>
              <a:rPr sz="4200" i="1" spc="-23" dirty="0">
                <a:latin typeface="Times New Roman"/>
                <a:cs typeface="Times New Roman"/>
              </a:rPr>
              <a:t>p  </a:t>
            </a:r>
            <a:r>
              <a:rPr sz="4200" spc="20" dirty="0">
                <a:latin typeface="Symbol"/>
                <a:cs typeface="Symbol"/>
              </a:rPr>
              <a:t></a:t>
            </a:r>
            <a:r>
              <a:rPr sz="4200" spc="-23" dirty="0">
                <a:latin typeface="Times New Roman"/>
                <a:cs typeface="Times New Roman"/>
              </a:rPr>
              <a:t> </a:t>
            </a:r>
            <a:r>
              <a:rPr sz="4200" i="1" spc="-23" dirty="0">
                <a:latin typeface="Times New Roman"/>
                <a:cs typeface="Times New Roman"/>
              </a:rPr>
              <a:t>q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83813" y="4983612"/>
            <a:ext cx="1124581" cy="410042"/>
          </a:xfrm>
          <a:prstGeom prst="rect">
            <a:avLst/>
          </a:prstGeom>
        </p:spPr>
        <p:txBody>
          <a:bodyPr wrap="square" lIns="0" tIns="20224" rIns="0" bIns="0" rtlCol="0">
            <a:noAutofit/>
          </a:bodyPr>
          <a:lstStyle/>
          <a:p>
            <a:pPr marL="12700">
              <a:lnSpc>
                <a:spcPts val="3185"/>
              </a:lnSpc>
            </a:pPr>
            <a:r>
              <a:rPr sz="2700" i="1" spc="28" dirty="0">
                <a:latin typeface="Times New Roman"/>
                <a:cs typeface="Times New Roman"/>
              </a:rPr>
              <a:t>P</a:t>
            </a:r>
            <a:r>
              <a:rPr sz="2325" spc="28" baseline="43014" dirty="0">
                <a:latin typeface="Times New Roman"/>
                <a:cs typeface="Times New Roman"/>
              </a:rPr>
              <a:t>3 </a:t>
            </a:r>
            <a:r>
              <a:rPr sz="2700" spc="35" dirty="0">
                <a:latin typeface="Symbol"/>
                <a:cs typeface="Symbol"/>
              </a:rPr>
              <a:t></a:t>
            </a:r>
            <a:r>
              <a:rPr sz="2700" spc="28" dirty="0">
                <a:latin typeface="Times New Roman"/>
                <a:cs typeface="Times New Roman"/>
              </a:rPr>
              <a:t> </a:t>
            </a:r>
            <a:r>
              <a:rPr sz="2700" i="1" spc="28" dirty="0">
                <a:latin typeface="Times New Roman"/>
                <a:cs typeface="Times New Roman"/>
              </a:rPr>
              <a:t>q</a:t>
            </a:r>
            <a:r>
              <a:rPr sz="2325" spc="28" baseline="43014" dirty="0">
                <a:latin typeface="Times New Roman"/>
                <a:cs typeface="Times New Roman"/>
              </a:rPr>
              <a:t>5</a:t>
            </a:r>
            <a:r>
              <a:rPr sz="2325" spc="35" baseline="40374" dirty="0">
                <a:latin typeface="Symbol"/>
                <a:cs typeface="Symbol"/>
              </a:rPr>
              <a:t></a:t>
            </a:r>
            <a:r>
              <a:rPr sz="2325" spc="28" baseline="43014" dirty="0">
                <a:latin typeface="Times New Roman"/>
                <a:cs typeface="Times New Roman"/>
              </a:rPr>
              <a:t>3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2985" y="5020099"/>
            <a:ext cx="1516213" cy="373556"/>
          </a:xfrm>
          <a:prstGeom prst="rect">
            <a:avLst/>
          </a:prstGeom>
        </p:spPr>
        <p:txBody>
          <a:bodyPr wrap="square" lIns="0" tIns="18478" rIns="0" bIns="0" rtlCol="0">
            <a:noAutofit/>
          </a:bodyPr>
          <a:lstStyle/>
          <a:p>
            <a:pPr marL="12700">
              <a:lnSpc>
                <a:spcPts val="2910"/>
              </a:lnSpc>
            </a:pPr>
            <a:r>
              <a:rPr sz="2700" i="1" spc="168" dirty="0">
                <a:latin typeface="Times New Roman"/>
                <a:cs typeface="Times New Roman"/>
              </a:rPr>
              <a:t>P</a:t>
            </a:r>
            <a:r>
              <a:rPr sz="2700" spc="168" dirty="0">
                <a:latin typeface="Times New Roman"/>
                <a:cs typeface="Times New Roman"/>
              </a:rPr>
              <a:t>(3)</a:t>
            </a:r>
            <a:r>
              <a:rPr sz="2700" spc="6" dirty="0">
                <a:latin typeface="Symbol"/>
                <a:cs typeface="Symbol"/>
              </a:rPr>
              <a:t></a:t>
            </a:r>
            <a:r>
              <a:rPr sz="2700" spc="168" dirty="0">
                <a:latin typeface="Times New Roman"/>
                <a:cs typeface="Times New Roman"/>
              </a:rPr>
              <a:t> </a:t>
            </a:r>
            <a:r>
              <a:rPr sz="2700" i="1" spc="168" dirty="0">
                <a:latin typeface="Times New Roman"/>
                <a:cs typeface="Times New Roman"/>
              </a:rPr>
              <a:t>C </a:t>
            </a:r>
            <a:r>
              <a:rPr sz="2700" spc="6" dirty="0">
                <a:latin typeface="Symbol"/>
                <a:cs typeface="Symbol"/>
              </a:rPr>
              <a:t>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2252" y="5226140"/>
            <a:ext cx="519345" cy="225304"/>
          </a:xfrm>
          <a:prstGeom prst="rect">
            <a:avLst/>
          </a:prstGeom>
        </p:spPr>
        <p:txBody>
          <a:bodyPr wrap="square" lIns="0" tIns="10795" rIns="0" bIns="0" rtlCol="0">
            <a:noAutofit/>
          </a:bodyPr>
          <a:lstStyle/>
          <a:p>
            <a:pPr marL="12700">
              <a:lnSpc>
                <a:spcPts val="1700"/>
              </a:lnSpc>
            </a:pPr>
            <a:r>
              <a:rPr sz="1550" spc="0" dirty="0">
                <a:latin typeface="Times New Roman"/>
                <a:cs typeface="Times New Roman"/>
              </a:rPr>
              <a:t>5    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spc="30" dirty="0">
                <a:latin typeface="Times New Roman"/>
                <a:cs typeface="Times New Roman"/>
              </a:rPr>
              <a:t>3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2985" y="5519240"/>
            <a:ext cx="3437866" cy="478232"/>
          </a:xfrm>
          <a:prstGeom prst="rect">
            <a:avLst/>
          </a:prstGeom>
        </p:spPr>
        <p:txBody>
          <a:bodyPr wrap="square" lIns="0" tIns="23907" rIns="0" bIns="0" rtlCol="0">
            <a:noAutofit/>
          </a:bodyPr>
          <a:lstStyle/>
          <a:p>
            <a:pPr marL="12700">
              <a:lnSpc>
                <a:spcPts val="3765"/>
              </a:lnSpc>
            </a:pPr>
            <a:r>
              <a:rPr sz="2700" i="1" spc="32" dirty="0">
                <a:latin typeface="Times New Roman"/>
                <a:cs typeface="Times New Roman"/>
              </a:rPr>
              <a:t>P</a:t>
            </a:r>
            <a:r>
              <a:rPr sz="2700" spc="32" dirty="0">
                <a:latin typeface="Times New Roman"/>
                <a:cs typeface="Times New Roman"/>
              </a:rPr>
              <a:t>(3)</a:t>
            </a:r>
            <a:r>
              <a:rPr sz="2700" spc="-193" dirty="0">
                <a:latin typeface="Symbol"/>
                <a:cs typeface="Symbol"/>
              </a:rPr>
              <a:t></a:t>
            </a:r>
            <a:r>
              <a:rPr sz="2700" spc="32" dirty="0">
                <a:latin typeface="Times New Roman"/>
                <a:cs typeface="Times New Roman"/>
              </a:rPr>
              <a:t> </a:t>
            </a:r>
            <a:r>
              <a:rPr sz="2700" i="1" spc="32" dirty="0">
                <a:latin typeface="Times New Roman"/>
                <a:cs typeface="Times New Roman"/>
              </a:rPr>
              <a:t>C </a:t>
            </a:r>
            <a:r>
              <a:rPr sz="2700" spc="-193" dirty="0">
                <a:latin typeface="Symbol"/>
                <a:cs typeface="Symbol"/>
              </a:rPr>
              <a:t></a:t>
            </a:r>
            <a:r>
              <a:rPr sz="2700" spc="32" dirty="0">
                <a:latin typeface="Times New Roman"/>
                <a:cs typeface="Times New Roman"/>
              </a:rPr>
              <a:t> </a:t>
            </a:r>
            <a:r>
              <a:rPr sz="3550" spc="-193" dirty="0">
                <a:latin typeface="Symbol"/>
                <a:cs typeface="Symbol"/>
              </a:rPr>
              <a:t></a:t>
            </a:r>
            <a:r>
              <a:rPr sz="2700" spc="32" dirty="0">
                <a:latin typeface="Times New Roman"/>
                <a:cs typeface="Times New Roman"/>
              </a:rPr>
              <a:t>0.9</a:t>
            </a:r>
            <a:r>
              <a:rPr sz="3550" spc="-193" dirty="0">
                <a:latin typeface="Symbol"/>
                <a:cs typeface="Symbol"/>
              </a:rPr>
              <a:t></a:t>
            </a:r>
            <a:r>
              <a:rPr sz="2325" spc="32" baseline="52365" dirty="0">
                <a:latin typeface="Times New Roman"/>
                <a:cs typeface="Times New Roman"/>
              </a:rPr>
              <a:t>3 </a:t>
            </a:r>
            <a:r>
              <a:rPr sz="2700" spc="-193" dirty="0">
                <a:latin typeface="Symbol"/>
                <a:cs typeface="Symbol"/>
              </a:rPr>
              <a:t></a:t>
            </a:r>
            <a:r>
              <a:rPr sz="2700" spc="32" dirty="0">
                <a:latin typeface="Times New Roman"/>
                <a:cs typeface="Times New Roman"/>
              </a:rPr>
              <a:t> </a:t>
            </a:r>
            <a:r>
              <a:rPr sz="3550" spc="-193" dirty="0">
                <a:latin typeface="Symbol"/>
                <a:cs typeface="Symbol"/>
              </a:rPr>
              <a:t></a:t>
            </a:r>
            <a:r>
              <a:rPr sz="2700" spc="32" dirty="0">
                <a:latin typeface="Times New Roman"/>
                <a:cs typeface="Times New Roman"/>
              </a:rPr>
              <a:t>0.1</a:t>
            </a:r>
            <a:r>
              <a:rPr sz="3550" spc="-193" dirty="0">
                <a:latin typeface="Symbol"/>
                <a:cs typeface="Symbol"/>
              </a:rPr>
              <a:t></a:t>
            </a:r>
            <a:r>
              <a:rPr sz="2325" spc="32" baseline="52365" dirty="0">
                <a:latin typeface="Times New Roman"/>
                <a:cs typeface="Times New Roman"/>
              </a:rPr>
              <a:t>5</a:t>
            </a:r>
            <a:r>
              <a:rPr sz="2325" spc="-193" baseline="49151" dirty="0">
                <a:latin typeface="Symbol"/>
                <a:cs typeface="Symbol"/>
              </a:rPr>
              <a:t></a:t>
            </a:r>
            <a:r>
              <a:rPr sz="2325" spc="32" baseline="52365" dirty="0">
                <a:latin typeface="Times New Roman"/>
                <a:cs typeface="Times New Roman"/>
              </a:rPr>
              <a:t>3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42725" y="5611674"/>
            <a:ext cx="2798476" cy="373556"/>
          </a:xfrm>
          <a:prstGeom prst="rect">
            <a:avLst/>
          </a:prstGeom>
        </p:spPr>
        <p:txBody>
          <a:bodyPr wrap="square" lIns="0" tIns="18478" rIns="0" bIns="0" rtlCol="0">
            <a:noAutofit/>
          </a:bodyPr>
          <a:lstStyle/>
          <a:p>
            <a:pPr marL="12700">
              <a:lnSpc>
                <a:spcPts val="2910"/>
              </a:lnSpc>
            </a:pPr>
            <a:r>
              <a:rPr sz="2700" spc="21" dirty="0">
                <a:latin typeface="Symbol"/>
                <a:cs typeface="Symbol"/>
              </a:rPr>
              <a:t></a:t>
            </a:r>
            <a:r>
              <a:rPr sz="2700" spc="-57" dirty="0">
                <a:latin typeface="Times New Roman"/>
                <a:cs typeface="Times New Roman"/>
              </a:rPr>
              <a:t> 10</a:t>
            </a:r>
            <a:r>
              <a:rPr sz="2700" spc="21" dirty="0">
                <a:latin typeface="Symbol"/>
                <a:cs typeface="Symbol"/>
              </a:rPr>
              <a:t></a:t>
            </a:r>
            <a:r>
              <a:rPr sz="2700" spc="-57" dirty="0">
                <a:latin typeface="Times New Roman"/>
                <a:cs typeface="Times New Roman"/>
              </a:rPr>
              <a:t> 0.729</a:t>
            </a:r>
            <a:r>
              <a:rPr sz="2700" spc="21" dirty="0">
                <a:latin typeface="Symbol"/>
                <a:cs typeface="Symbol"/>
              </a:rPr>
              <a:t></a:t>
            </a:r>
            <a:r>
              <a:rPr sz="2700" spc="-57" dirty="0">
                <a:latin typeface="Times New Roman"/>
                <a:cs typeface="Times New Roman"/>
              </a:rPr>
              <a:t> 0.01 </a:t>
            </a:r>
            <a:r>
              <a:rPr sz="2700" spc="21" dirty="0">
                <a:latin typeface="Symbol"/>
                <a:cs typeface="Symbol"/>
              </a:rPr>
              <a:t>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34399" y="5617147"/>
            <a:ext cx="1023504" cy="368083"/>
          </a:xfrm>
          <a:prstGeom prst="rect">
            <a:avLst/>
          </a:prstGeom>
        </p:spPr>
        <p:txBody>
          <a:bodyPr wrap="square" lIns="0" tIns="18129" rIns="0" bIns="0" rtlCol="0">
            <a:noAutofit/>
          </a:bodyPr>
          <a:lstStyle/>
          <a:p>
            <a:pPr marL="12700">
              <a:lnSpc>
                <a:spcPts val="2855"/>
              </a:lnSpc>
            </a:pPr>
            <a:r>
              <a:rPr sz="2700" spc="1" dirty="0">
                <a:latin typeface="Times New Roman"/>
                <a:cs typeface="Times New Roman"/>
              </a:rPr>
              <a:t>0.0729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12252" y="5817712"/>
            <a:ext cx="519345" cy="225304"/>
          </a:xfrm>
          <a:prstGeom prst="rect">
            <a:avLst/>
          </a:prstGeom>
        </p:spPr>
        <p:txBody>
          <a:bodyPr wrap="square" lIns="0" tIns="10795" rIns="0" bIns="0" rtlCol="0">
            <a:noAutofit/>
          </a:bodyPr>
          <a:lstStyle/>
          <a:p>
            <a:pPr marL="12700">
              <a:lnSpc>
                <a:spcPts val="1700"/>
              </a:lnSpc>
            </a:pPr>
            <a:r>
              <a:rPr sz="1550" spc="0" dirty="0">
                <a:latin typeface="Times New Roman"/>
                <a:cs typeface="Times New Roman"/>
              </a:rPr>
              <a:t>5    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spc="30" dirty="0">
                <a:latin typeface="Times New Roman"/>
                <a:cs typeface="Times New Roman"/>
              </a:rPr>
              <a:t>3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 txBox="1"/>
          <p:nvPr/>
        </p:nvSpPr>
        <p:spPr>
          <a:xfrm>
            <a:off x="688340" y="1041984"/>
            <a:ext cx="2553433" cy="696173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 marR="12334">
              <a:lnSpc>
                <a:spcPts val="2550"/>
              </a:lnSpc>
            </a:pPr>
            <a:r>
              <a:rPr sz="2400" b="1" spc="24" dirty="0">
                <a:latin typeface="Calisto MT"/>
                <a:cs typeface="Calisto MT"/>
              </a:rPr>
              <a:t>Ex.2 Consider the</a:t>
            </a:r>
            <a:endParaRPr sz="2400">
              <a:latin typeface="Calisto MT"/>
              <a:cs typeface="Calisto MT"/>
            </a:endParaRPr>
          </a:p>
          <a:p>
            <a:pPr marL="12700">
              <a:lnSpc>
                <a:spcPct val="98429"/>
              </a:lnSpc>
            </a:pPr>
            <a:r>
              <a:rPr sz="2400" b="1" spc="30" dirty="0">
                <a:latin typeface="Calisto MT"/>
                <a:cs typeface="Calisto MT"/>
              </a:rPr>
              <a:t>If we let the event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243199" y="1041984"/>
            <a:ext cx="5259369" cy="1061933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32512">
              <a:lnSpc>
                <a:spcPts val="2550"/>
              </a:lnSpc>
            </a:pPr>
            <a:r>
              <a:rPr sz="2400" b="1" spc="36" dirty="0">
                <a:latin typeface="Calisto MT"/>
                <a:cs typeface="Calisto MT"/>
              </a:rPr>
              <a:t>experiment of flipping a coin 3 times.</a:t>
            </a:r>
            <a:endParaRPr sz="2400">
              <a:latin typeface="Calisto MT"/>
              <a:cs typeface="Calisto MT"/>
            </a:endParaRPr>
          </a:p>
          <a:p>
            <a:pPr marL="12700" marR="6475" indent="24384">
              <a:lnSpc>
                <a:spcPct val="100004"/>
              </a:lnSpc>
            </a:pPr>
            <a:r>
              <a:rPr sz="2400" b="1" spc="-4" dirty="0">
                <a:latin typeface="Calisto MT"/>
                <a:cs typeface="Calisto MT"/>
              </a:rPr>
              <a:t>o</a:t>
            </a:r>
            <a:r>
              <a:rPr sz="2400" b="1" spc="0" dirty="0">
                <a:latin typeface="Calisto MT"/>
                <a:cs typeface="Calisto MT"/>
              </a:rPr>
              <a:t>f</a:t>
            </a:r>
            <a:r>
              <a:rPr sz="2400" b="1" spc="329" dirty="0">
                <a:latin typeface="Calisto MT"/>
                <a:cs typeface="Calisto MT"/>
              </a:rPr>
              <a:t> </a:t>
            </a:r>
            <a:r>
              <a:rPr sz="2400" b="1" spc="-44" dirty="0">
                <a:latin typeface="Calisto MT"/>
                <a:cs typeface="Calisto MT"/>
              </a:rPr>
              <a:t>g</a:t>
            </a:r>
            <a:r>
              <a:rPr sz="2400" b="1" spc="9" dirty="0">
                <a:latin typeface="Calisto MT"/>
                <a:cs typeface="Calisto MT"/>
              </a:rPr>
              <a:t>e</a:t>
            </a:r>
            <a:r>
              <a:rPr sz="2400" b="1" spc="-9" dirty="0">
                <a:latin typeface="Calisto MT"/>
                <a:cs typeface="Calisto MT"/>
              </a:rPr>
              <a:t>t</a:t>
            </a:r>
            <a:r>
              <a:rPr sz="2400" b="1" spc="0" dirty="0">
                <a:latin typeface="Calisto MT"/>
                <a:cs typeface="Calisto MT"/>
              </a:rPr>
              <a:t>ti</a:t>
            </a:r>
            <a:r>
              <a:rPr sz="2400" b="1" spc="9" dirty="0">
                <a:latin typeface="Calisto MT"/>
                <a:cs typeface="Calisto MT"/>
              </a:rPr>
              <a:t>n</a:t>
            </a:r>
            <a:r>
              <a:rPr sz="2400" b="1" spc="0" dirty="0">
                <a:latin typeface="Calisto MT"/>
                <a:cs typeface="Calisto MT"/>
              </a:rPr>
              <a:t>g</a:t>
            </a:r>
            <a:r>
              <a:rPr sz="2400" b="1" spc="150" dirty="0">
                <a:latin typeface="Calisto MT"/>
                <a:cs typeface="Calisto MT"/>
              </a:rPr>
              <a:t> </a:t>
            </a:r>
            <a:r>
              <a:rPr sz="2400" b="1" spc="0" dirty="0">
                <a:latin typeface="Calisto MT"/>
                <a:cs typeface="Calisto MT"/>
              </a:rPr>
              <a:t>t</a:t>
            </a:r>
            <a:r>
              <a:rPr sz="2400" b="1" spc="-9" dirty="0">
                <a:latin typeface="Calisto MT"/>
                <a:cs typeface="Calisto MT"/>
              </a:rPr>
              <a:t>a</a:t>
            </a:r>
            <a:r>
              <a:rPr sz="2400" b="1" spc="0" dirty="0">
                <a:latin typeface="Calisto MT"/>
                <a:cs typeface="Calisto MT"/>
              </a:rPr>
              <a:t>i</a:t>
            </a:r>
            <a:r>
              <a:rPr sz="2400" b="1" spc="9" dirty="0">
                <a:latin typeface="Calisto MT"/>
                <a:cs typeface="Calisto MT"/>
              </a:rPr>
              <a:t>l</a:t>
            </a:r>
            <a:r>
              <a:rPr sz="2400" b="1" spc="0" dirty="0">
                <a:latin typeface="Calisto MT"/>
                <a:cs typeface="Calisto MT"/>
              </a:rPr>
              <a:t>s</a:t>
            </a:r>
            <a:r>
              <a:rPr sz="2400" b="1" spc="159" dirty="0">
                <a:latin typeface="Calisto MT"/>
                <a:cs typeface="Calisto MT"/>
              </a:rPr>
              <a:t> </a:t>
            </a:r>
            <a:r>
              <a:rPr sz="2400" b="1" spc="-4" dirty="0">
                <a:latin typeface="Calisto MT"/>
                <a:cs typeface="Calisto MT"/>
              </a:rPr>
              <a:t>o</a:t>
            </a:r>
            <a:r>
              <a:rPr sz="2400" b="1" spc="0" dirty="0">
                <a:latin typeface="Calisto MT"/>
                <a:cs typeface="Calisto MT"/>
              </a:rPr>
              <a:t>n</a:t>
            </a:r>
            <a:r>
              <a:rPr sz="2400" b="1" spc="164" dirty="0">
                <a:latin typeface="Calisto MT"/>
                <a:cs typeface="Calisto MT"/>
              </a:rPr>
              <a:t> </a:t>
            </a:r>
            <a:r>
              <a:rPr sz="2400" b="1" spc="0" dirty="0">
                <a:latin typeface="Calisto MT"/>
                <a:cs typeface="Calisto MT"/>
              </a:rPr>
              <a:t>a</a:t>
            </a:r>
            <a:r>
              <a:rPr sz="2400" b="1" spc="144" dirty="0">
                <a:latin typeface="Calisto MT"/>
                <a:cs typeface="Calisto MT"/>
              </a:rPr>
              <a:t> </a:t>
            </a:r>
            <a:r>
              <a:rPr sz="2400" b="1" spc="94" dirty="0">
                <a:latin typeface="Calisto MT"/>
                <a:cs typeface="Calisto MT"/>
              </a:rPr>
              <a:t>f</a:t>
            </a:r>
            <a:r>
              <a:rPr sz="2400" b="1" spc="0" dirty="0">
                <a:latin typeface="Calisto MT"/>
                <a:cs typeface="Calisto MT"/>
              </a:rPr>
              <a:t>l</a:t>
            </a:r>
            <a:r>
              <a:rPr sz="2400" b="1" spc="-9" dirty="0">
                <a:latin typeface="Calisto MT"/>
                <a:cs typeface="Calisto MT"/>
              </a:rPr>
              <a:t>i</a:t>
            </a:r>
            <a:r>
              <a:rPr sz="2400" b="1" spc="0" dirty="0">
                <a:latin typeface="Calisto MT"/>
                <a:cs typeface="Calisto MT"/>
              </a:rPr>
              <a:t>p</a:t>
            </a:r>
            <a:r>
              <a:rPr sz="2400" b="1" spc="179" dirty="0">
                <a:latin typeface="Calisto MT"/>
                <a:cs typeface="Calisto MT"/>
              </a:rPr>
              <a:t> </a:t>
            </a:r>
            <a:r>
              <a:rPr sz="2400" b="1" spc="0" dirty="0">
                <a:latin typeface="Calisto MT"/>
                <a:cs typeface="Calisto MT"/>
              </a:rPr>
              <a:t>be</a:t>
            </a:r>
            <a:r>
              <a:rPr sz="2400" b="1" spc="159" dirty="0">
                <a:latin typeface="Calisto MT"/>
                <a:cs typeface="Calisto MT"/>
              </a:rPr>
              <a:t> </a:t>
            </a:r>
            <a:r>
              <a:rPr sz="2400" b="1" spc="0" dirty="0">
                <a:latin typeface="Calisto MT"/>
                <a:cs typeface="Calisto MT"/>
              </a:rPr>
              <a:t>c</a:t>
            </a:r>
            <a:r>
              <a:rPr sz="2400" b="1" spc="-9" dirty="0">
                <a:latin typeface="Calisto MT"/>
                <a:cs typeface="Calisto MT"/>
              </a:rPr>
              <a:t>o</a:t>
            </a:r>
            <a:r>
              <a:rPr sz="2400" b="1" spc="4" dirty="0">
                <a:latin typeface="Calisto MT"/>
                <a:cs typeface="Calisto MT"/>
              </a:rPr>
              <a:t>n</a:t>
            </a:r>
            <a:r>
              <a:rPr sz="2400" b="1" spc="0" dirty="0">
                <a:latin typeface="Calisto MT"/>
                <a:cs typeface="Calisto MT"/>
              </a:rPr>
              <a:t>sid</a:t>
            </a:r>
            <a:r>
              <a:rPr sz="2400" b="1" spc="9" dirty="0">
                <a:latin typeface="Calisto MT"/>
                <a:cs typeface="Calisto MT"/>
              </a:rPr>
              <a:t>e</a:t>
            </a:r>
            <a:r>
              <a:rPr sz="2400" b="1" spc="-9" dirty="0">
                <a:latin typeface="Calisto MT"/>
                <a:cs typeface="Calisto MT"/>
              </a:rPr>
              <a:t>r</a:t>
            </a:r>
            <a:r>
              <a:rPr sz="2400" b="1" spc="0" dirty="0">
                <a:latin typeface="Calisto MT"/>
                <a:cs typeface="Calisto MT"/>
              </a:rPr>
              <a:t>ed the</a:t>
            </a:r>
            <a:r>
              <a:rPr sz="2400" b="1" spc="504" dirty="0">
                <a:latin typeface="Calisto MT"/>
                <a:cs typeface="Calisto MT"/>
              </a:rPr>
              <a:t> </a:t>
            </a:r>
            <a:r>
              <a:rPr sz="2400" b="1" spc="-9" dirty="0">
                <a:latin typeface="Calisto MT"/>
                <a:cs typeface="Calisto MT"/>
              </a:rPr>
              <a:t>ra</a:t>
            </a:r>
            <a:r>
              <a:rPr sz="2400" b="1" spc="0" dirty="0">
                <a:latin typeface="Calisto MT"/>
                <a:cs typeface="Calisto MT"/>
              </a:rPr>
              <a:t>ndom</a:t>
            </a:r>
            <a:r>
              <a:rPr sz="2400" b="1" spc="499" dirty="0">
                <a:latin typeface="Calisto MT"/>
                <a:cs typeface="Calisto MT"/>
              </a:rPr>
              <a:t> </a:t>
            </a:r>
            <a:r>
              <a:rPr sz="2400" b="1" spc="-84" dirty="0">
                <a:latin typeface="Calisto MT"/>
                <a:cs typeface="Calisto MT"/>
              </a:rPr>
              <a:t>v</a:t>
            </a:r>
            <a:r>
              <a:rPr sz="2400" b="1" spc="0" dirty="0">
                <a:latin typeface="Calisto MT"/>
                <a:cs typeface="Calisto MT"/>
              </a:rPr>
              <a:t>a</a:t>
            </a:r>
            <a:r>
              <a:rPr sz="2400" b="1" spc="-9" dirty="0">
                <a:latin typeface="Calisto MT"/>
                <a:cs typeface="Calisto MT"/>
              </a:rPr>
              <a:t>r</a:t>
            </a:r>
            <a:r>
              <a:rPr sz="2400" b="1" spc="14" dirty="0">
                <a:latin typeface="Calisto MT"/>
                <a:cs typeface="Calisto MT"/>
              </a:rPr>
              <a:t>i</a:t>
            </a:r>
            <a:r>
              <a:rPr sz="2400" b="1" spc="-9" dirty="0">
                <a:latin typeface="Calisto MT"/>
                <a:cs typeface="Calisto MT"/>
              </a:rPr>
              <a:t>a</a:t>
            </a:r>
            <a:r>
              <a:rPr sz="2400" b="1" spc="0" dirty="0">
                <a:latin typeface="Calisto MT"/>
                <a:cs typeface="Calisto MT"/>
              </a:rPr>
              <a:t>b</a:t>
            </a:r>
            <a:r>
              <a:rPr sz="2400" b="1" spc="-4" dirty="0">
                <a:latin typeface="Calisto MT"/>
                <a:cs typeface="Calisto MT"/>
              </a:rPr>
              <a:t>l</a:t>
            </a:r>
            <a:r>
              <a:rPr sz="2400" b="1" spc="0" dirty="0">
                <a:latin typeface="Calisto MT"/>
                <a:cs typeface="Calisto MT"/>
              </a:rPr>
              <a:t>e</a:t>
            </a:r>
            <a:r>
              <a:rPr sz="2400" b="1" spc="499" dirty="0">
                <a:latin typeface="Calisto MT"/>
                <a:cs typeface="Calisto MT"/>
              </a:rPr>
              <a:t> </a:t>
            </a:r>
            <a:r>
              <a:rPr sz="2400" b="1" spc="0" dirty="0">
                <a:latin typeface="Calisto MT"/>
                <a:cs typeface="Calisto MT"/>
              </a:rPr>
              <a:t>T</a:t>
            </a:r>
            <a:r>
              <a:rPr sz="2400" b="1" spc="504" dirty="0">
                <a:latin typeface="Calisto MT"/>
                <a:cs typeface="Calisto MT"/>
              </a:rPr>
              <a:t> </a:t>
            </a:r>
            <a:r>
              <a:rPr sz="2400" b="1" spc="-9" dirty="0">
                <a:latin typeface="Calisto MT"/>
                <a:cs typeface="Calisto MT"/>
              </a:rPr>
              <a:t>r</a:t>
            </a:r>
            <a:r>
              <a:rPr sz="2400" b="1" spc="0" dirty="0">
                <a:latin typeface="Calisto MT"/>
                <a:cs typeface="Calisto MT"/>
              </a:rPr>
              <a:t>e</a:t>
            </a:r>
            <a:r>
              <a:rPr sz="2400" b="1" spc="4" dirty="0">
                <a:latin typeface="Calisto MT"/>
                <a:cs typeface="Calisto MT"/>
              </a:rPr>
              <a:t>p</a:t>
            </a:r>
            <a:r>
              <a:rPr sz="2400" b="1" spc="-25" dirty="0">
                <a:latin typeface="Calisto MT"/>
                <a:cs typeface="Calisto MT"/>
              </a:rPr>
              <a:t>r</a:t>
            </a:r>
            <a:r>
              <a:rPr sz="2400" b="1" spc="0" dirty="0">
                <a:latin typeface="Calisto MT"/>
                <a:cs typeface="Calisto MT"/>
              </a:rPr>
              <a:t>ese</a:t>
            </a:r>
            <a:r>
              <a:rPr sz="2400" b="1" spc="4" dirty="0">
                <a:latin typeface="Calisto MT"/>
                <a:cs typeface="Calisto MT"/>
              </a:rPr>
              <a:t>n</a:t>
            </a:r>
            <a:r>
              <a:rPr sz="2400" b="1" spc="-9" dirty="0">
                <a:latin typeface="Calisto MT"/>
                <a:cs typeface="Calisto MT"/>
              </a:rPr>
              <a:t>t</a:t>
            </a:r>
            <a:r>
              <a:rPr sz="2400" b="1" spc="0" dirty="0">
                <a:latin typeface="Calisto MT"/>
                <a:cs typeface="Calisto MT"/>
              </a:rPr>
              <a:t>s</a:t>
            </a:r>
            <a:r>
              <a:rPr sz="2400" b="1" spc="514" dirty="0">
                <a:latin typeface="Calisto MT"/>
                <a:cs typeface="Calisto MT"/>
              </a:rPr>
              <a:t> </a:t>
            </a:r>
            <a:r>
              <a:rPr sz="2400" b="1" spc="0" dirty="0">
                <a:latin typeface="Calisto MT"/>
                <a:cs typeface="Calisto MT"/>
              </a:rPr>
              <a:t>the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88340" y="1773718"/>
            <a:ext cx="1500022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0" dirty="0">
                <a:latin typeface="Calisto MT"/>
                <a:cs typeface="Calisto MT"/>
              </a:rPr>
              <a:t>“success”,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256790" y="1773718"/>
            <a:ext cx="895977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77" dirty="0">
                <a:latin typeface="Calisto MT"/>
                <a:cs typeface="Calisto MT"/>
              </a:rPr>
              <a:t>and if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88340" y="2139478"/>
            <a:ext cx="1085727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2" dirty="0">
                <a:latin typeface="Calisto MT"/>
                <a:cs typeface="Calisto MT"/>
              </a:rPr>
              <a:t>number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894077" y="2139478"/>
            <a:ext cx="343000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4" dirty="0">
                <a:latin typeface="Calisto MT"/>
                <a:cs typeface="Calisto MT"/>
              </a:rPr>
              <a:t>of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78710" y="2139478"/>
            <a:ext cx="2094836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17" dirty="0">
                <a:latin typeface="Calisto MT"/>
                <a:cs typeface="Calisto MT"/>
              </a:rPr>
              <a:t>tails  obtained,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96511" y="2139478"/>
            <a:ext cx="825343" cy="66463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 marR="45765">
              <a:lnSpc>
                <a:spcPts val="2550"/>
              </a:lnSpc>
            </a:pPr>
            <a:r>
              <a:rPr sz="2400" b="1" dirty="0">
                <a:latin typeface="Calisto MT"/>
                <a:cs typeface="Calisto MT"/>
              </a:rPr>
              <a:t>then</a:t>
            </a:r>
            <a:endParaRPr sz="2400">
              <a:latin typeface="Calisto MT"/>
              <a:cs typeface="Calisto MT"/>
            </a:endParaRPr>
          </a:p>
          <a:p>
            <a:pPr marL="66039">
              <a:lnSpc>
                <a:spcPts val="2655"/>
              </a:lnSpc>
              <a:spcBef>
                <a:spcPts val="5"/>
              </a:spcBef>
            </a:pPr>
            <a:r>
              <a:rPr sz="2400" spc="85" dirty="0">
                <a:latin typeface="Calisto MT"/>
                <a:cs typeface="Calisto MT"/>
              </a:rPr>
              <a:t>, and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81625" y="2139478"/>
            <a:ext cx="277395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dirty="0">
                <a:latin typeface="Calisto MT"/>
                <a:cs typeface="Calisto MT"/>
              </a:rPr>
              <a:t>T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77865" y="2139478"/>
            <a:ext cx="601702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1" dirty="0">
                <a:latin typeface="Calisto MT"/>
                <a:cs typeface="Calisto MT"/>
              </a:rPr>
              <a:t>will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01765" y="2139478"/>
            <a:ext cx="375381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9" dirty="0">
                <a:latin typeface="Calisto MT"/>
                <a:cs typeface="Calisto MT"/>
              </a:rPr>
              <a:t>be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97065" y="2139478"/>
            <a:ext cx="1502238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0" dirty="0">
                <a:latin typeface="Calisto MT"/>
                <a:cs typeface="Calisto MT"/>
              </a:rPr>
              <a:t>binomially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24786" y="2473608"/>
            <a:ext cx="1391383" cy="727971"/>
          </a:xfrm>
          <a:prstGeom prst="rect">
            <a:avLst/>
          </a:prstGeom>
        </p:spPr>
        <p:txBody>
          <a:bodyPr wrap="square" lIns="0" tIns="17716" rIns="0" bIns="0" rtlCol="0">
            <a:noAutofit/>
          </a:bodyPr>
          <a:lstStyle/>
          <a:p>
            <a:pPr marL="49275">
              <a:lnSpc>
                <a:spcPts val="2790"/>
              </a:lnSpc>
            </a:pPr>
            <a:r>
              <a:rPr sz="2400" b="1" spc="49" dirty="0">
                <a:latin typeface="Calisto MT"/>
                <a:cs typeface="Calisto MT"/>
              </a:rPr>
              <a:t>with </a:t>
            </a:r>
            <a:r>
              <a:rPr sz="2400" spc="49" dirty="0">
                <a:latin typeface="Calisto MT"/>
                <a:cs typeface="Calisto MT"/>
              </a:rPr>
              <a:t>n=3</a:t>
            </a:r>
            <a:endParaRPr sz="2400">
              <a:latin typeface="Calisto MT"/>
              <a:cs typeface="Calisto MT"/>
            </a:endParaRPr>
          </a:p>
          <a:p>
            <a:pPr marL="12700" marR="16707">
              <a:lnSpc>
                <a:spcPct val="98429"/>
              </a:lnSpc>
            </a:pPr>
            <a:r>
              <a:rPr sz="2400" b="1" spc="7" dirty="0">
                <a:latin typeface="Calisto MT"/>
                <a:cs typeface="Calisto MT"/>
              </a:rPr>
              <a:t>of exactly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612007" y="2473608"/>
            <a:ext cx="978029" cy="727971"/>
          </a:xfrm>
          <a:prstGeom prst="rect">
            <a:avLst/>
          </a:prstGeom>
        </p:spPr>
        <p:txBody>
          <a:bodyPr wrap="square" lIns="0" tIns="16351" rIns="0" bIns="0" rtlCol="0">
            <a:noAutofit/>
          </a:bodyPr>
          <a:lstStyle/>
          <a:p>
            <a:pPr marL="73659">
              <a:lnSpc>
                <a:spcPts val="2575"/>
              </a:lnSpc>
            </a:pPr>
            <a:r>
              <a:rPr sz="2400" spc="-3" dirty="0">
                <a:latin typeface="Calisto MT"/>
                <a:cs typeface="Calisto MT"/>
              </a:rPr>
              <a:t>,p=0.5</a:t>
            </a:r>
            <a:endParaRPr sz="2400">
              <a:latin typeface="Calisto MT"/>
              <a:cs typeface="Calisto MT"/>
            </a:endParaRPr>
          </a:p>
          <a:p>
            <a:pPr marL="12700" marR="15601">
              <a:lnSpc>
                <a:spcPct val="98429"/>
              </a:lnSpc>
              <a:spcBef>
                <a:spcPts val="141"/>
              </a:spcBef>
            </a:pPr>
            <a:r>
              <a:rPr sz="2400" b="1" spc="-14" dirty="0">
                <a:latin typeface="Calisto MT"/>
                <a:cs typeface="Calisto MT"/>
              </a:rPr>
              <a:t>2 tails.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82209" y="2473608"/>
            <a:ext cx="828677" cy="330504"/>
          </a:xfrm>
          <a:prstGeom prst="rect">
            <a:avLst/>
          </a:prstGeom>
        </p:spPr>
        <p:txBody>
          <a:bodyPr wrap="square" lIns="0" tIns="16351" rIns="0" bIns="0" rtlCol="0">
            <a:noAutofit/>
          </a:bodyPr>
          <a:lstStyle/>
          <a:p>
            <a:pPr marL="12700">
              <a:lnSpc>
                <a:spcPts val="2575"/>
              </a:lnSpc>
            </a:pPr>
            <a:r>
              <a:rPr sz="2400" spc="-2" dirty="0">
                <a:latin typeface="Calisto MT"/>
                <a:cs typeface="Calisto MT"/>
              </a:rPr>
              <a:t>q=0.5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8340" y="2503881"/>
            <a:ext cx="1523187" cy="697697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 marR="10947">
              <a:lnSpc>
                <a:spcPts val="2550"/>
              </a:lnSpc>
            </a:pPr>
            <a:r>
              <a:rPr sz="2400" b="1" spc="-1" dirty="0">
                <a:latin typeface="Calisto MT"/>
                <a:cs typeface="Calisto MT"/>
              </a:rPr>
              <a:t>distributed</a:t>
            </a:r>
            <a:endParaRPr sz="2400">
              <a:latin typeface="Calisto MT"/>
              <a:cs typeface="Calisto MT"/>
            </a:endParaRPr>
          </a:p>
          <a:p>
            <a:pPr marL="12700">
              <a:lnSpc>
                <a:spcPct val="98429"/>
              </a:lnSpc>
            </a:pPr>
            <a:r>
              <a:rPr sz="2400" b="1" spc="-6" dirty="0">
                <a:latin typeface="Calisto MT"/>
                <a:cs typeface="Calisto MT"/>
              </a:rPr>
              <a:t>probability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72225" y="2503881"/>
            <a:ext cx="176194" cy="33050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dirty="0">
                <a:latin typeface="Calisto MT"/>
                <a:cs typeface="Calisto MT"/>
              </a:rPr>
              <a:t>.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08445" y="2503881"/>
            <a:ext cx="1341694" cy="33050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2" dirty="0">
                <a:latin typeface="Calisto MT"/>
                <a:cs typeface="Calisto MT"/>
              </a:rPr>
              <a:t>Calculate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12430" y="2503881"/>
            <a:ext cx="490833" cy="330504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dirty="0">
                <a:latin typeface="Calisto MT"/>
                <a:cs typeface="Calisto MT"/>
              </a:rPr>
              <a:t>the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8340" y="3602899"/>
            <a:ext cx="1308629" cy="330200"/>
          </a:xfrm>
          <a:prstGeom prst="rect">
            <a:avLst/>
          </a:prstGeom>
        </p:spPr>
        <p:txBody>
          <a:bodyPr wrap="square" lIns="0" tIns="16192" rIns="0" bIns="0" rtlCol="0">
            <a:noAutofit/>
          </a:bodyPr>
          <a:lstStyle/>
          <a:p>
            <a:pPr marL="12700">
              <a:lnSpc>
                <a:spcPts val="2550"/>
              </a:lnSpc>
            </a:pPr>
            <a:r>
              <a:rPr sz="2400" b="1" spc="-3" dirty="0">
                <a:latin typeface="Calisto MT"/>
                <a:cs typeface="Calisto MT"/>
              </a:rPr>
              <a:t>Solution:</a:t>
            </a:r>
            <a:endParaRPr sz="2400">
              <a:latin typeface="Calisto MT"/>
              <a:cs typeface="Calisto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98573" y="4652671"/>
            <a:ext cx="270394" cy="418716"/>
          </a:xfrm>
          <a:prstGeom prst="rect">
            <a:avLst/>
          </a:prstGeom>
        </p:spPr>
        <p:txBody>
          <a:bodyPr wrap="square" lIns="0" tIns="7461" rIns="0" bIns="0" rtlCol="0">
            <a:noAutofit/>
          </a:bodyPr>
          <a:lstStyle/>
          <a:p>
            <a:pPr marL="140201">
              <a:lnSpc>
                <a:spcPts val="1175"/>
              </a:lnSpc>
            </a:pPr>
            <a:r>
              <a:rPr sz="2025" spc="39" baseline="-10736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  <a:p>
            <a:pPr marL="12700" marR="25970">
              <a:lnSpc>
                <a:spcPts val="2110"/>
              </a:lnSpc>
              <a:spcBef>
                <a:spcPts val="46"/>
              </a:spcBef>
            </a:pPr>
            <a:r>
              <a:rPr sz="2350" spc="62" dirty="0">
                <a:latin typeface="Symbol"/>
                <a:cs typeface="Symbol"/>
              </a:rPr>
              <a:t>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80717" y="4652671"/>
            <a:ext cx="142892" cy="198535"/>
          </a:xfrm>
          <a:prstGeom prst="rect">
            <a:avLst/>
          </a:prstGeom>
        </p:spPr>
        <p:txBody>
          <a:bodyPr wrap="square" lIns="0" tIns="9461" rIns="0" bIns="0" rtlCol="0">
            <a:noAutofit/>
          </a:bodyPr>
          <a:lstStyle/>
          <a:p>
            <a:pPr marL="12700">
              <a:lnSpc>
                <a:spcPts val="1490"/>
              </a:lnSpc>
            </a:pPr>
            <a:r>
              <a:rPr sz="1350" spc="39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91656" y="4677330"/>
            <a:ext cx="356395" cy="796138"/>
          </a:xfrm>
          <a:prstGeom prst="rect">
            <a:avLst/>
          </a:prstGeom>
        </p:spPr>
        <p:txBody>
          <a:bodyPr wrap="square" lIns="0" tIns="18383" rIns="0" bIns="0" rtlCol="0">
            <a:noAutofit/>
          </a:bodyPr>
          <a:lstStyle/>
          <a:p>
            <a:pPr marL="12700">
              <a:lnSpc>
                <a:spcPts val="2895"/>
              </a:lnSpc>
            </a:pPr>
            <a:r>
              <a:rPr sz="2350" u="sng" spc="178" dirty="0">
                <a:latin typeface="Times New Roman"/>
                <a:cs typeface="Times New Roman"/>
              </a:rPr>
              <a:t>1</a:t>
            </a:r>
            <a:r>
              <a:rPr sz="2025" spc="178" baseline="47239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  <a:p>
            <a:pPr marL="17685" marR="52751">
              <a:lnSpc>
                <a:spcPct val="95825"/>
              </a:lnSpc>
              <a:spcBef>
                <a:spcPts val="525"/>
              </a:spcBef>
            </a:pPr>
            <a:r>
              <a:rPr sz="2350" spc="81" dirty="0">
                <a:latin typeface="Times New Roman"/>
                <a:cs typeface="Times New Roman"/>
              </a:rPr>
              <a:t>2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84795" y="4732040"/>
            <a:ext cx="226926" cy="322367"/>
          </a:xfrm>
          <a:prstGeom prst="rect">
            <a:avLst/>
          </a:prstGeom>
        </p:spPr>
        <p:txBody>
          <a:bodyPr wrap="square" lIns="0" tIns="15748" rIns="0" bIns="0" rtlCol="0">
            <a:noAutofit/>
          </a:bodyPr>
          <a:lstStyle/>
          <a:p>
            <a:pPr marL="12700">
              <a:lnSpc>
                <a:spcPts val="2480"/>
              </a:lnSpc>
            </a:pPr>
            <a:r>
              <a:rPr sz="2350" u="sng" spc="81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58875" y="4732040"/>
            <a:ext cx="226926" cy="322367"/>
          </a:xfrm>
          <a:prstGeom prst="rect">
            <a:avLst/>
          </a:prstGeom>
        </p:spPr>
        <p:txBody>
          <a:bodyPr wrap="square" lIns="0" tIns="15748" rIns="0" bIns="0" rtlCol="0">
            <a:noAutofit/>
          </a:bodyPr>
          <a:lstStyle/>
          <a:p>
            <a:pPr marL="12700">
              <a:lnSpc>
                <a:spcPts val="2480"/>
              </a:lnSpc>
            </a:pPr>
            <a:r>
              <a:rPr sz="2350" u="sng" spc="81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12952" y="4732040"/>
            <a:ext cx="231988" cy="741429"/>
          </a:xfrm>
          <a:prstGeom prst="rect">
            <a:avLst/>
          </a:prstGeom>
        </p:spPr>
        <p:txBody>
          <a:bodyPr wrap="square" lIns="0" tIns="15748" rIns="0" bIns="0" rtlCol="0">
            <a:noAutofit/>
          </a:bodyPr>
          <a:lstStyle/>
          <a:p>
            <a:pPr marL="17761">
              <a:lnSpc>
                <a:spcPts val="2480"/>
              </a:lnSpc>
            </a:pPr>
            <a:r>
              <a:rPr sz="2350" u="sng" spc="81" dirty="0">
                <a:latin typeface="Times New Roman"/>
                <a:cs typeface="Times New Roman"/>
              </a:rPr>
              <a:t>3</a:t>
            </a:r>
            <a:endParaRPr sz="2350">
              <a:latin typeface="Times New Roman"/>
              <a:cs typeface="Times New Roman"/>
            </a:endParaRPr>
          </a:p>
          <a:p>
            <a:pPr marL="12700" marR="5061">
              <a:lnSpc>
                <a:spcPct val="95825"/>
              </a:lnSpc>
              <a:spcBef>
                <a:spcPts val="530"/>
              </a:spcBef>
            </a:pPr>
            <a:r>
              <a:rPr sz="2350" spc="81" dirty="0">
                <a:latin typeface="Times New Roman"/>
                <a:cs typeface="Times New Roman"/>
              </a:rPr>
              <a:t>8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04235" y="4749021"/>
            <a:ext cx="190507" cy="322367"/>
          </a:xfrm>
          <a:prstGeom prst="rect">
            <a:avLst/>
          </a:prstGeom>
        </p:spPr>
        <p:txBody>
          <a:bodyPr wrap="square" lIns="0" tIns="16033" rIns="0" bIns="0" rtlCol="0">
            <a:noAutofit/>
          </a:bodyPr>
          <a:lstStyle/>
          <a:p>
            <a:pPr marL="12700">
              <a:lnSpc>
                <a:spcPts val="2525"/>
              </a:lnSpc>
            </a:pPr>
            <a:r>
              <a:rPr sz="2350" spc="62" dirty="0">
                <a:latin typeface="Symbol"/>
                <a:cs typeface="Symbol"/>
              </a:rPr>
              <a:t>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78001" y="4749021"/>
            <a:ext cx="190507" cy="322367"/>
          </a:xfrm>
          <a:prstGeom prst="rect">
            <a:avLst/>
          </a:prstGeom>
        </p:spPr>
        <p:txBody>
          <a:bodyPr wrap="square" lIns="0" tIns="16033" rIns="0" bIns="0" rtlCol="0">
            <a:noAutofit/>
          </a:bodyPr>
          <a:lstStyle/>
          <a:p>
            <a:pPr marL="12700">
              <a:lnSpc>
                <a:spcPts val="2525"/>
              </a:lnSpc>
            </a:pPr>
            <a:r>
              <a:rPr sz="2350" spc="62" dirty="0">
                <a:latin typeface="Symbol"/>
                <a:cs typeface="Symbol"/>
              </a:rPr>
              <a:t>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72339" y="4749021"/>
            <a:ext cx="190507" cy="322367"/>
          </a:xfrm>
          <a:prstGeom prst="rect">
            <a:avLst/>
          </a:prstGeom>
        </p:spPr>
        <p:txBody>
          <a:bodyPr wrap="square" lIns="0" tIns="16033" rIns="0" bIns="0" rtlCol="0">
            <a:noAutofit/>
          </a:bodyPr>
          <a:lstStyle/>
          <a:p>
            <a:pPr marL="12700">
              <a:lnSpc>
                <a:spcPts val="2525"/>
              </a:lnSpc>
            </a:pPr>
            <a:r>
              <a:rPr sz="2350" spc="62" dirty="0">
                <a:latin typeface="Symbol"/>
                <a:cs typeface="Symbol"/>
              </a:rPr>
              <a:t>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8544" y="4914537"/>
            <a:ext cx="875919" cy="327110"/>
          </a:xfrm>
          <a:prstGeom prst="rect">
            <a:avLst/>
          </a:prstGeom>
        </p:spPr>
        <p:txBody>
          <a:bodyPr wrap="square" lIns="0" tIns="16033" rIns="0" bIns="0" rtlCol="0">
            <a:noAutofit/>
          </a:bodyPr>
          <a:lstStyle/>
          <a:p>
            <a:pPr marL="12700">
              <a:lnSpc>
                <a:spcPts val="2525"/>
              </a:lnSpc>
            </a:pPr>
            <a:r>
              <a:rPr sz="2350" i="1" spc="59" dirty="0">
                <a:latin typeface="Times New Roman"/>
                <a:cs typeface="Times New Roman"/>
              </a:rPr>
              <a:t>P</a:t>
            </a:r>
            <a:r>
              <a:rPr sz="2350" spc="59" dirty="0">
                <a:latin typeface="Times New Roman"/>
                <a:cs typeface="Times New Roman"/>
              </a:rPr>
              <a:t>(2) </a:t>
            </a:r>
            <a:r>
              <a:rPr sz="2350" spc="89" dirty="0">
                <a:latin typeface="Symbol"/>
                <a:cs typeface="Symbol"/>
              </a:rPr>
              <a:t>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57730" y="4914537"/>
            <a:ext cx="645524" cy="327110"/>
          </a:xfrm>
          <a:prstGeom prst="rect">
            <a:avLst/>
          </a:prstGeom>
        </p:spPr>
        <p:txBody>
          <a:bodyPr wrap="square" lIns="0" tIns="16033" rIns="0" bIns="0" rtlCol="0">
            <a:noAutofit/>
          </a:bodyPr>
          <a:lstStyle/>
          <a:p>
            <a:pPr marL="12700">
              <a:lnSpc>
                <a:spcPts val="2525"/>
              </a:lnSpc>
            </a:pPr>
            <a:r>
              <a:rPr sz="2350" spc="44" dirty="0">
                <a:latin typeface="Symbol"/>
                <a:cs typeface="Symbol"/>
              </a:rPr>
              <a:t></a:t>
            </a:r>
            <a:r>
              <a:rPr sz="2350" spc="78" dirty="0">
                <a:latin typeface="Times New Roman"/>
                <a:cs typeface="Times New Roman"/>
              </a:rPr>
              <a:t> 3</a:t>
            </a:r>
            <a:r>
              <a:rPr sz="2350" spc="44" dirty="0">
                <a:latin typeface="Symbol"/>
                <a:cs typeface="Symbol"/>
              </a:rPr>
              <a:t>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62414" y="4914537"/>
            <a:ext cx="242311" cy="322367"/>
          </a:xfrm>
          <a:prstGeom prst="rect">
            <a:avLst/>
          </a:prstGeom>
        </p:spPr>
        <p:txBody>
          <a:bodyPr wrap="square" lIns="0" tIns="16033" rIns="0" bIns="0" rtlCol="0">
            <a:noAutofit/>
          </a:bodyPr>
          <a:lstStyle/>
          <a:p>
            <a:pPr marL="12700">
              <a:lnSpc>
                <a:spcPts val="2525"/>
              </a:lnSpc>
            </a:pPr>
            <a:r>
              <a:rPr sz="2350" spc="89" dirty="0">
                <a:latin typeface="Symbol"/>
                <a:cs typeface="Symbol"/>
              </a:rPr>
              <a:t>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54081" y="4914537"/>
            <a:ext cx="832226" cy="327110"/>
          </a:xfrm>
          <a:prstGeom prst="rect">
            <a:avLst/>
          </a:prstGeom>
        </p:spPr>
        <p:txBody>
          <a:bodyPr wrap="square" lIns="0" tIns="16033" rIns="0" bIns="0" rtlCol="0">
            <a:noAutofit/>
          </a:bodyPr>
          <a:lstStyle/>
          <a:p>
            <a:pPr marL="12700">
              <a:lnSpc>
                <a:spcPts val="2525"/>
              </a:lnSpc>
            </a:pPr>
            <a:r>
              <a:rPr sz="2350" dirty="0">
                <a:latin typeface="Symbol"/>
                <a:cs typeface="Symbol"/>
              </a:rPr>
              <a:t></a:t>
            </a:r>
            <a:r>
              <a:rPr sz="2350" spc="20" dirty="0">
                <a:latin typeface="Times New Roman"/>
                <a:cs typeface="Times New Roman"/>
              </a:rPr>
              <a:t> .375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37003" y="4919280"/>
            <a:ext cx="483865" cy="374466"/>
          </a:xfrm>
          <a:prstGeom prst="rect">
            <a:avLst/>
          </a:prstGeom>
        </p:spPr>
        <p:txBody>
          <a:bodyPr wrap="square" lIns="0" tIns="18256" rIns="0" bIns="0" rtlCol="0">
            <a:noAutofit/>
          </a:bodyPr>
          <a:lstStyle/>
          <a:p>
            <a:pPr marL="12700">
              <a:lnSpc>
                <a:spcPts val="2875"/>
              </a:lnSpc>
            </a:pPr>
            <a:r>
              <a:rPr sz="2025" spc="99" baseline="-12883" dirty="0">
                <a:latin typeface="Times New Roman"/>
                <a:cs typeface="Times New Roman"/>
              </a:rPr>
              <a:t>3</a:t>
            </a:r>
            <a:r>
              <a:rPr sz="2350" i="1" spc="99" dirty="0">
                <a:latin typeface="Times New Roman"/>
                <a:cs typeface="Times New Roman"/>
              </a:rPr>
              <a:t>C</a:t>
            </a:r>
            <a:r>
              <a:rPr sz="2025" spc="99" baseline="-12883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04235" y="4995515"/>
            <a:ext cx="1258611" cy="322367"/>
          </a:xfrm>
          <a:prstGeom prst="rect">
            <a:avLst/>
          </a:prstGeom>
        </p:spPr>
        <p:txBody>
          <a:bodyPr wrap="square" lIns="0" tIns="16033" rIns="0" bIns="0" rtlCol="0">
            <a:noAutofit/>
          </a:bodyPr>
          <a:lstStyle/>
          <a:p>
            <a:pPr marL="12700">
              <a:lnSpc>
                <a:spcPts val="2525"/>
              </a:lnSpc>
            </a:pPr>
            <a:r>
              <a:rPr sz="2350" spc="0" dirty="0">
                <a:latin typeface="Symbol"/>
                <a:cs typeface="Symbol"/>
              </a:rPr>
              <a:t></a:t>
            </a:r>
            <a:r>
              <a:rPr sz="2350" spc="0" dirty="0">
                <a:latin typeface="Times New Roman"/>
                <a:cs typeface="Times New Roman"/>
              </a:rPr>
              <a:t>  </a:t>
            </a:r>
            <a:r>
              <a:rPr sz="2350" spc="455" dirty="0">
                <a:latin typeface="Times New Roman"/>
                <a:cs typeface="Times New Roman"/>
              </a:rPr>
              <a:t> </a:t>
            </a:r>
            <a:r>
              <a:rPr sz="2350" spc="0" dirty="0">
                <a:latin typeface="Symbol"/>
                <a:cs typeface="Symbol"/>
              </a:rPr>
              <a:t></a:t>
            </a:r>
            <a:r>
              <a:rPr sz="2350" spc="0" dirty="0">
                <a:latin typeface="Times New Roman"/>
                <a:cs typeface="Times New Roman"/>
              </a:rPr>
              <a:t> </a:t>
            </a:r>
            <a:r>
              <a:rPr sz="2350" spc="137" dirty="0">
                <a:latin typeface="Times New Roman"/>
                <a:cs typeface="Times New Roman"/>
              </a:rPr>
              <a:t> </a:t>
            </a:r>
            <a:r>
              <a:rPr sz="2350" spc="0" dirty="0">
                <a:latin typeface="Symbol"/>
                <a:cs typeface="Symbol"/>
              </a:rPr>
              <a:t></a:t>
            </a:r>
            <a:r>
              <a:rPr sz="2350" spc="0" dirty="0">
                <a:latin typeface="Times New Roman"/>
                <a:cs typeface="Times New Roman"/>
              </a:rPr>
              <a:t>  </a:t>
            </a:r>
            <a:r>
              <a:rPr sz="2350" spc="455" dirty="0">
                <a:latin typeface="Times New Roman"/>
                <a:cs typeface="Times New Roman"/>
              </a:rPr>
              <a:t> </a:t>
            </a:r>
            <a:r>
              <a:rPr sz="2350" spc="62" dirty="0">
                <a:latin typeface="Symbol"/>
                <a:cs typeface="Symbol"/>
              </a:rPr>
              <a:t>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89780" y="5151102"/>
            <a:ext cx="226926" cy="322367"/>
          </a:xfrm>
          <a:prstGeom prst="rect">
            <a:avLst/>
          </a:prstGeom>
        </p:spPr>
        <p:txBody>
          <a:bodyPr wrap="square" lIns="0" tIns="15748" rIns="0" bIns="0" rtlCol="0">
            <a:noAutofit/>
          </a:bodyPr>
          <a:lstStyle/>
          <a:p>
            <a:pPr marL="12700">
              <a:lnSpc>
                <a:spcPts val="2480"/>
              </a:lnSpc>
            </a:pPr>
            <a:r>
              <a:rPr sz="2350" spc="81" dirty="0">
                <a:latin typeface="Times New Roman"/>
                <a:cs typeface="Times New Roman"/>
              </a:rPr>
              <a:t>2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3860" y="5151102"/>
            <a:ext cx="226926" cy="322367"/>
          </a:xfrm>
          <a:prstGeom prst="rect">
            <a:avLst/>
          </a:prstGeom>
        </p:spPr>
        <p:txBody>
          <a:bodyPr wrap="square" lIns="0" tIns="15748" rIns="0" bIns="0" rtlCol="0">
            <a:noAutofit/>
          </a:bodyPr>
          <a:lstStyle/>
          <a:p>
            <a:pPr marL="12700">
              <a:lnSpc>
                <a:spcPts val="2480"/>
              </a:lnSpc>
            </a:pPr>
            <a:r>
              <a:rPr sz="2350" spc="81" dirty="0">
                <a:latin typeface="Times New Roman"/>
                <a:cs typeface="Times New Roman"/>
              </a:rPr>
              <a:t>2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04235" y="5181574"/>
            <a:ext cx="1258611" cy="322367"/>
          </a:xfrm>
          <a:prstGeom prst="rect">
            <a:avLst/>
          </a:prstGeom>
        </p:spPr>
        <p:txBody>
          <a:bodyPr wrap="square" lIns="0" tIns="16033" rIns="0" bIns="0" rtlCol="0">
            <a:noAutofit/>
          </a:bodyPr>
          <a:lstStyle/>
          <a:p>
            <a:pPr marL="12700">
              <a:lnSpc>
                <a:spcPts val="2525"/>
              </a:lnSpc>
            </a:pPr>
            <a:r>
              <a:rPr sz="2350" spc="0" dirty="0">
                <a:latin typeface="Symbol"/>
                <a:cs typeface="Symbol"/>
              </a:rPr>
              <a:t></a:t>
            </a:r>
            <a:r>
              <a:rPr sz="2350" spc="0" dirty="0">
                <a:latin typeface="Times New Roman"/>
                <a:cs typeface="Times New Roman"/>
              </a:rPr>
              <a:t>  </a:t>
            </a:r>
            <a:r>
              <a:rPr sz="2350" spc="455" dirty="0">
                <a:latin typeface="Times New Roman"/>
                <a:cs typeface="Times New Roman"/>
              </a:rPr>
              <a:t> </a:t>
            </a:r>
            <a:r>
              <a:rPr sz="2350" spc="0" dirty="0">
                <a:latin typeface="Symbol"/>
                <a:cs typeface="Symbol"/>
              </a:rPr>
              <a:t></a:t>
            </a:r>
            <a:r>
              <a:rPr sz="2350" spc="0" dirty="0">
                <a:latin typeface="Times New Roman"/>
                <a:cs typeface="Times New Roman"/>
              </a:rPr>
              <a:t> </a:t>
            </a:r>
            <a:r>
              <a:rPr sz="2350" spc="137" dirty="0">
                <a:latin typeface="Times New Roman"/>
                <a:cs typeface="Times New Roman"/>
              </a:rPr>
              <a:t> </a:t>
            </a:r>
            <a:r>
              <a:rPr sz="2350" spc="0" dirty="0">
                <a:latin typeface="Symbol"/>
                <a:cs typeface="Symbol"/>
              </a:rPr>
              <a:t></a:t>
            </a:r>
            <a:r>
              <a:rPr sz="2350" spc="0" dirty="0">
                <a:latin typeface="Times New Roman"/>
                <a:cs typeface="Times New Roman"/>
              </a:rPr>
              <a:t>  </a:t>
            </a:r>
            <a:r>
              <a:rPr sz="2350" spc="455" dirty="0">
                <a:latin typeface="Times New Roman"/>
                <a:cs typeface="Times New Roman"/>
              </a:rPr>
              <a:t> </a:t>
            </a:r>
            <a:r>
              <a:rPr sz="2350" spc="62" dirty="0">
                <a:latin typeface="Symbol"/>
                <a:cs typeface="Symbol"/>
              </a:rPr>
              <a:t></a:t>
            </a:r>
            <a:endParaRPr sz="23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15582</TotalTime>
  <Words>1187</Words>
  <Application>Microsoft Office PowerPoint</Application>
  <PresentationFormat>On-screen Show (4:3)</PresentationFormat>
  <Paragraphs>421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Calisto MT</vt:lpstr>
      <vt:lpstr>Garamond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Sara Najjar</cp:lastModifiedBy>
  <cp:revision>67</cp:revision>
  <dcterms:modified xsi:type="dcterms:W3CDTF">2023-06-11T12:43:58Z</dcterms:modified>
</cp:coreProperties>
</file>