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2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C88941-92C3-45C7-905B-273F38349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949E-C17D-4115-924D-84AFFFE44C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20D6-0C01-41AE-8071-449480AAC9C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D429-6AF2-4189-AEC4-9C327879BA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2717-CEA8-4D57-A86E-AA395F391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AD2EA-1D26-4D7B-A0F5-1BFA2F67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2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F8D35-B007-42D8-9D28-9FBFE71FB5B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3521-8987-434F-A6B8-102AB64D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B41CE-56A9-47C5-9996-1F4B40A1AE90}" type="datetime1">
              <a:rPr lang="ar-SA" altLang="en-US" smtClean="0"/>
              <a:t>29/07/1444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altLang="en-US"/>
              <a:t>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A92DB-5DFA-41EE-8AAB-2E04451F64BF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93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"/>
          <p:cNvSpPr txBox="1">
            <a:spLocks noChangeArrowheads="1"/>
          </p:cNvSpPr>
          <p:nvPr/>
        </p:nvSpPr>
        <p:spPr bwMode="auto">
          <a:xfrm>
            <a:off x="1612900" y="5229225"/>
            <a:ext cx="652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3600"/>
              </a:spcBef>
              <a:spcAft>
                <a:spcPts val="3600"/>
              </a:spcAft>
              <a:defRPr/>
            </a:pPr>
            <a:r>
              <a:rPr lang="en-US" sz="2400" b="1" dirty="0"/>
              <a:t>Probabilistic and Statistical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355725" y="2451100"/>
            <a:ext cx="706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Applied Engineering and Urban Planning</a:t>
            </a: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2524125" y="313531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Civil Engineering Department</a:t>
            </a:r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3287713" y="4508500"/>
            <a:ext cx="317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Semester 2022/2023</a:t>
            </a:r>
            <a:r>
              <a:rPr lang="en-US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30475" y="378936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Eng. Mustafa Maher Al-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tayeb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9" name="Picture 7" descr="C:\Users\R675F~1.BAR\AppData\Local\Temp\شعار-الجامعة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6002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29380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9381" name="Picture 5" descr="T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337343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922338" y="1924050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179388" y="2133600"/>
            <a:ext cx="4876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  <a:buFont typeface="Wingdings" panose="05000000000000000000" pitchFamily="2" charset="2"/>
              <a:buNone/>
            </a:pPr>
            <a:r>
              <a:rPr lang="en-US" altLang="en-US" sz="2400" b="1">
                <a:latin typeface="Garamond" panose="02020404030301010803" pitchFamily="18" charset="0"/>
              </a:rPr>
              <a:t>   are the smallest numbers that can actually belong to different classes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323850" y="1052513"/>
            <a:ext cx="45720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tx1"/>
                </a:solidFill>
              </a:rPr>
              <a:t>Lower Class Limits</a:t>
            </a:r>
          </a:p>
        </p:txBody>
      </p:sp>
      <p:grpSp>
        <p:nvGrpSpPr>
          <p:cNvPr id="229385" name="Group 9"/>
          <p:cNvGrpSpPr>
            <a:grpSpLocks/>
          </p:cNvGrpSpPr>
          <p:nvPr/>
        </p:nvGrpSpPr>
        <p:grpSpPr bwMode="auto">
          <a:xfrm>
            <a:off x="460375" y="3692525"/>
            <a:ext cx="5592763" cy="2286000"/>
            <a:chOff x="333" y="2362"/>
            <a:chExt cx="3523" cy="1440"/>
          </a:xfrm>
        </p:grpSpPr>
        <p:sp>
          <p:nvSpPr>
            <p:cNvPr id="229386" name="Rectangle 10"/>
            <p:cNvSpPr>
              <a:spLocks noChangeArrowheads="1"/>
            </p:cNvSpPr>
            <p:nvPr/>
          </p:nvSpPr>
          <p:spPr bwMode="auto">
            <a:xfrm>
              <a:off x="333" y="2691"/>
              <a:ext cx="1435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800" b="1">
                  <a:ea typeface="Arial Unicode MS" pitchFamily="34" charset="-128"/>
                </a:rPr>
                <a:t>Lower Class</a:t>
              </a:r>
            </a:p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800" b="1">
                  <a:ea typeface="Arial Unicode MS" pitchFamily="34" charset="-128"/>
                </a:rPr>
                <a:t>Limits</a:t>
              </a:r>
            </a:p>
          </p:txBody>
        </p:sp>
        <p:grpSp>
          <p:nvGrpSpPr>
            <p:cNvPr id="229387" name="Group 11"/>
            <p:cNvGrpSpPr>
              <a:grpSpLocks/>
            </p:cNvGrpSpPr>
            <p:nvPr/>
          </p:nvGrpSpPr>
          <p:grpSpPr bwMode="auto">
            <a:xfrm>
              <a:off x="3584" y="2362"/>
              <a:ext cx="272" cy="1440"/>
              <a:chOff x="3584" y="2472"/>
              <a:chExt cx="272" cy="1440"/>
            </a:xfrm>
          </p:grpSpPr>
          <p:sp>
            <p:nvSpPr>
              <p:cNvPr id="229388" name="Oval 12"/>
              <p:cNvSpPr>
                <a:spLocks noChangeArrowheads="1"/>
              </p:cNvSpPr>
              <p:nvPr/>
            </p:nvSpPr>
            <p:spPr bwMode="auto">
              <a:xfrm>
                <a:off x="3584" y="2472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89" name="Oval 13"/>
              <p:cNvSpPr>
                <a:spLocks noChangeArrowheads="1"/>
              </p:cNvSpPr>
              <p:nvPr/>
            </p:nvSpPr>
            <p:spPr bwMode="auto">
              <a:xfrm>
                <a:off x="3584" y="2712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90" name="Oval 14"/>
              <p:cNvSpPr>
                <a:spLocks noChangeArrowheads="1"/>
              </p:cNvSpPr>
              <p:nvPr/>
            </p:nvSpPr>
            <p:spPr bwMode="auto">
              <a:xfrm>
                <a:off x="3584" y="2944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91" name="Oval 15"/>
              <p:cNvSpPr>
                <a:spLocks noChangeArrowheads="1"/>
              </p:cNvSpPr>
              <p:nvPr/>
            </p:nvSpPr>
            <p:spPr bwMode="auto">
              <a:xfrm>
                <a:off x="3584" y="3184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92" name="Oval 16"/>
              <p:cNvSpPr>
                <a:spLocks noChangeArrowheads="1"/>
              </p:cNvSpPr>
              <p:nvPr/>
            </p:nvSpPr>
            <p:spPr bwMode="auto">
              <a:xfrm>
                <a:off x="3584" y="3440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93" name="Oval 17"/>
              <p:cNvSpPr>
                <a:spLocks noChangeArrowheads="1"/>
              </p:cNvSpPr>
              <p:nvPr/>
            </p:nvSpPr>
            <p:spPr bwMode="auto">
              <a:xfrm>
                <a:off x="3584" y="3680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9394" name="Group 18"/>
            <p:cNvGrpSpPr>
              <a:grpSpLocks/>
            </p:cNvGrpSpPr>
            <p:nvPr/>
          </p:nvGrpSpPr>
          <p:grpSpPr bwMode="auto">
            <a:xfrm>
              <a:off x="1828" y="2482"/>
              <a:ext cx="1680" cy="1200"/>
              <a:chOff x="1728" y="2592"/>
              <a:chExt cx="1680" cy="1200"/>
            </a:xfrm>
          </p:grpSpPr>
          <p:sp>
            <p:nvSpPr>
              <p:cNvPr id="229395" name="Line 19"/>
              <p:cNvSpPr>
                <a:spLocks noChangeShapeType="1"/>
              </p:cNvSpPr>
              <p:nvPr/>
            </p:nvSpPr>
            <p:spPr bwMode="auto">
              <a:xfrm>
                <a:off x="1728" y="3168"/>
                <a:ext cx="168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96" name="Line 20"/>
              <p:cNvSpPr>
                <a:spLocks noChangeShapeType="1"/>
              </p:cNvSpPr>
              <p:nvPr/>
            </p:nvSpPr>
            <p:spPr bwMode="auto">
              <a:xfrm>
                <a:off x="1728" y="3168"/>
                <a:ext cx="168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97" name="Line 21"/>
              <p:cNvSpPr>
                <a:spLocks noChangeShapeType="1"/>
              </p:cNvSpPr>
              <p:nvPr/>
            </p:nvSpPr>
            <p:spPr bwMode="auto">
              <a:xfrm>
                <a:off x="1752" y="3152"/>
                <a:ext cx="1656" cy="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98" name="Line 22"/>
              <p:cNvSpPr>
                <a:spLocks noChangeShapeType="1"/>
              </p:cNvSpPr>
              <p:nvPr/>
            </p:nvSpPr>
            <p:spPr bwMode="auto">
              <a:xfrm flipV="1">
                <a:off x="1776" y="2832"/>
                <a:ext cx="16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399" name="Line 23"/>
              <p:cNvSpPr>
                <a:spLocks noChangeShapeType="1"/>
              </p:cNvSpPr>
              <p:nvPr/>
            </p:nvSpPr>
            <p:spPr bwMode="auto">
              <a:xfrm flipV="1">
                <a:off x="1776" y="2592"/>
                <a:ext cx="1632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439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0404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0405" name="Picture 5" descr="T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1514475"/>
            <a:ext cx="3373437" cy="47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323850" y="981075"/>
            <a:ext cx="434340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tx1"/>
                </a:solidFill>
              </a:rPr>
              <a:t>Upper Class Limits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990600" y="6858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533400" y="3352800"/>
            <a:ext cx="8382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381000" y="2209800"/>
            <a:ext cx="47942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  <a:buFont typeface="Wingdings" panose="05000000000000000000" pitchFamily="2" charset="2"/>
              <a:buNone/>
            </a:pPr>
            <a:r>
              <a:rPr lang="en-US" altLang="en-US" sz="2400" b="1">
                <a:latin typeface="Garamond" panose="02020404030301010803" pitchFamily="18" charset="0"/>
              </a:rPr>
              <a:t>   are the largest numbers that can actually belong to different classes</a:t>
            </a:r>
          </a:p>
        </p:txBody>
      </p:sp>
      <p:grpSp>
        <p:nvGrpSpPr>
          <p:cNvPr id="230411" name="Group 11"/>
          <p:cNvGrpSpPr>
            <a:grpSpLocks/>
          </p:cNvGrpSpPr>
          <p:nvPr/>
        </p:nvGrpSpPr>
        <p:grpSpPr bwMode="auto">
          <a:xfrm>
            <a:off x="555625" y="3743325"/>
            <a:ext cx="5972175" cy="2286000"/>
            <a:chOff x="350" y="2472"/>
            <a:chExt cx="3762" cy="1440"/>
          </a:xfrm>
        </p:grpSpPr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350" y="2669"/>
              <a:ext cx="1423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800" b="1">
                  <a:ea typeface="Arial Unicode MS" pitchFamily="34" charset="-128"/>
                </a:rPr>
                <a:t>Upper Class</a:t>
              </a:r>
            </a:p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800" b="1">
                  <a:ea typeface="Arial Unicode MS" pitchFamily="34" charset="-128"/>
                </a:rPr>
                <a:t>Limits</a:t>
              </a:r>
            </a:p>
          </p:txBody>
        </p:sp>
        <p:grpSp>
          <p:nvGrpSpPr>
            <p:cNvPr id="230413" name="Group 13"/>
            <p:cNvGrpSpPr>
              <a:grpSpLocks/>
            </p:cNvGrpSpPr>
            <p:nvPr/>
          </p:nvGrpSpPr>
          <p:grpSpPr bwMode="auto">
            <a:xfrm>
              <a:off x="3840" y="2472"/>
              <a:ext cx="272" cy="1440"/>
              <a:chOff x="3664" y="2472"/>
              <a:chExt cx="272" cy="1440"/>
            </a:xfrm>
          </p:grpSpPr>
          <p:sp>
            <p:nvSpPr>
              <p:cNvPr id="230414" name="Oval 14"/>
              <p:cNvSpPr>
                <a:spLocks noChangeArrowheads="1"/>
              </p:cNvSpPr>
              <p:nvPr/>
            </p:nvSpPr>
            <p:spPr bwMode="auto">
              <a:xfrm>
                <a:off x="3664" y="2472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5" name="Oval 15"/>
              <p:cNvSpPr>
                <a:spLocks noChangeArrowheads="1"/>
              </p:cNvSpPr>
              <p:nvPr/>
            </p:nvSpPr>
            <p:spPr bwMode="auto">
              <a:xfrm>
                <a:off x="3664" y="2712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6" name="Oval 16"/>
              <p:cNvSpPr>
                <a:spLocks noChangeArrowheads="1"/>
              </p:cNvSpPr>
              <p:nvPr/>
            </p:nvSpPr>
            <p:spPr bwMode="auto">
              <a:xfrm>
                <a:off x="3664" y="2944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7" name="Oval 17"/>
              <p:cNvSpPr>
                <a:spLocks noChangeArrowheads="1"/>
              </p:cNvSpPr>
              <p:nvPr/>
            </p:nvSpPr>
            <p:spPr bwMode="auto">
              <a:xfrm>
                <a:off x="3664" y="3184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8" name="Oval 18"/>
              <p:cNvSpPr>
                <a:spLocks noChangeArrowheads="1"/>
              </p:cNvSpPr>
              <p:nvPr/>
            </p:nvSpPr>
            <p:spPr bwMode="auto">
              <a:xfrm>
                <a:off x="3664" y="3440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19" name="Oval 19"/>
              <p:cNvSpPr>
                <a:spLocks noChangeArrowheads="1"/>
              </p:cNvSpPr>
              <p:nvPr/>
            </p:nvSpPr>
            <p:spPr bwMode="auto">
              <a:xfrm>
                <a:off x="3664" y="3680"/>
                <a:ext cx="272" cy="232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0420" name="Group 20"/>
            <p:cNvGrpSpPr>
              <a:grpSpLocks/>
            </p:cNvGrpSpPr>
            <p:nvPr/>
          </p:nvGrpSpPr>
          <p:grpSpPr bwMode="auto">
            <a:xfrm>
              <a:off x="1988" y="2592"/>
              <a:ext cx="1812" cy="1152"/>
              <a:chOff x="1836" y="2592"/>
              <a:chExt cx="1812" cy="1152"/>
            </a:xfrm>
          </p:grpSpPr>
          <p:sp>
            <p:nvSpPr>
              <p:cNvPr id="230421" name="Line 21"/>
              <p:cNvSpPr>
                <a:spLocks noChangeShapeType="1"/>
              </p:cNvSpPr>
              <p:nvPr/>
            </p:nvSpPr>
            <p:spPr bwMode="auto">
              <a:xfrm flipV="1">
                <a:off x="1848" y="2832"/>
                <a:ext cx="180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2" name="Line 22"/>
              <p:cNvSpPr>
                <a:spLocks noChangeShapeType="1"/>
              </p:cNvSpPr>
              <p:nvPr/>
            </p:nvSpPr>
            <p:spPr bwMode="auto">
              <a:xfrm>
                <a:off x="1852" y="2912"/>
                <a:ext cx="1796" cy="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3" name="Line 23"/>
              <p:cNvSpPr>
                <a:spLocks noChangeShapeType="1"/>
              </p:cNvSpPr>
              <p:nvPr/>
            </p:nvSpPr>
            <p:spPr bwMode="auto">
              <a:xfrm>
                <a:off x="1844" y="2928"/>
                <a:ext cx="180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4" name="Line 24"/>
              <p:cNvSpPr>
                <a:spLocks noChangeShapeType="1"/>
              </p:cNvSpPr>
              <p:nvPr/>
            </p:nvSpPr>
            <p:spPr bwMode="auto">
              <a:xfrm>
                <a:off x="1836" y="2940"/>
                <a:ext cx="1812" cy="5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5" name="Line 25"/>
              <p:cNvSpPr>
                <a:spLocks noChangeShapeType="1"/>
              </p:cNvSpPr>
              <p:nvPr/>
            </p:nvSpPr>
            <p:spPr bwMode="auto">
              <a:xfrm>
                <a:off x="1840" y="2968"/>
                <a:ext cx="1808" cy="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26" name="Line 26"/>
              <p:cNvSpPr>
                <a:spLocks noChangeShapeType="1"/>
              </p:cNvSpPr>
              <p:nvPr/>
            </p:nvSpPr>
            <p:spPr bwMode="auto">
              <a:xfrm flipV="1">
                <a:off x="1856" y="2592"/>
                <a:ext cx="1792" cy="2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40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11662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1428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990600" y="6858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457200" y="2133600"/>
            <a:ext cx="45275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574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146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718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290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  <a:buFont typeface="Wingdings" panose="05000000000000000000" pitchFamily="2" charset="2"/>
              <a:buNone/>
            </a:pPr>
            <a:r>
              <a:rPr lang="en-US" altLang="en-US" sz="2400" b="1">
                <a:latin typeface="Garamond" panose="02020404030301010803" pitchFamily="18" charset="0"/>
              </a:rPr>
              <a:t>are the numbers used to separate classes, but without the gaps created by class limits</a:t>
            </a:r>
          </a:p>
          <a:p>
            <a:pPr algn="l" rtl="0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</a:pP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749300" y="3784600"/>
            <a:ext cx="8382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323850" y="1052513"/>
            <a:ext cx="3938588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500" b="1">
                <a:ea typeface="Arial Unicode MS" pitchFamily="34" charset="-128"/>
              </a:rPr>
              <a:t>Class Boundaries</a:t>
            </a:r>
            <a:endParaRPr lang="en-US" altLang="en-US" sz="3500">
              <a:ea typeface="Arial Unicode MS" pitchFamily="34" charset="-128"/>
            </a:endParaRPr>
          </a:p>
        </p:txBody>
      </p:sp>
      <p:sp>
        <p:nvSpPr>
          <p:cNvPr id="231434" name="Text Box 10"/>
          <p:cNvSpPr txBox="1">
            <a:spLocks noChangeArrowheads="1"/>
          </p:cNvSpPr>
          <p:nvPr/>
        </p:nvSpPr>
        <p:spPr bwMode="auto">
          <a:xfrm>
            <a:off x="6324600" y="3063875"/>
            <a:ext cx="23622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  <a:ea typeface="Arial Unicode MS" pitchFamily="34" charset="-128"/>
              </a:rPr>
              <a:t>Editor:  Substitute Table 2-2</a:t>
            </a:r>
          </a:p>
        </p:txBody>
      </p:sp>
      <p:pic>
        <p:nvPicPr>
          <p:cNvPr id="231435" name="Picture 11" descr="T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1517650"/>
            <a:ext cx="337343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1436" name="Group 12"/>
          <p:cNvGrpSpPr>
            <a:grpSpLocks/>
          </p:cNvGrpSpPr>
          <p:nvPr/>
        </p:nvGrpSpPr>
        <p:grpSpPr bwMode="auto">
          <a:xfrm>
            <a:off x="511175" y="3581400"/>
            <a:ext cx="4676775" cy="2547938"/>
            <a:chOff x="322" y="2384"/>
            <a:chExt cx="3001" cy="1685"/>
          </a:xfrm>
        </p:grpSpPr>
        <p:sp>
          <p:nvSpPr>
            <p:cNvPr id="231437" name="Rectangle 13"/>
            <p:cNvSpPr>
              <a:spLocks noChangeArrowheads="1"/>
            </p:cNvSpPr>
            <p:nvPr/>
          </p:nvSpPr>
          <p:spPr bwMode="auto">
            <a:xfrm>
              <a:off x="322" y="2760"/>
              <a:ext cx="1548" cy="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3200" b="1">
                  <a:ea typeface="Arial Unicode MS" pitchFamily="34" charset="-128"/>
                </a:rPr>
                <a:t>Class</a:t>
              </a:r>
            </a:p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3200" b="1">
                  <a:ea typeface="Arial Unicode MS" pitchFamily="34" charset="-128"/>
                </a:rPr>
                <a:t>Boundaries</a:t>
              </a:r>
            </a:p>
          </p:txBody>
        </p:sp>
        <p:grpSp>
          <p:nvGrpSpPr>
            <p:cNvPr id="231438" name="Group 14"/>
            <p:cNvGrpSpPr>
              <a:grpSpLocks/>
            </p:cNvGrpSpPr>
            <p:nvPr/>
          </p:nvGrpSpPr>
          <p:grpSpPr bwMode="auto">
            <a:xfrm>
              <a:off x="1822" y="2384"/>
              <a:ext cx="1501" cy="1685"/>
              <a:chOff x="1822" y="2384"/>
              <a:chExt cx="1501" cy="1685"/>
            </a:xfrm>
          </p:grpSpPr>
          <p:grpSp>
            <p:nvGrpSpPr>
              <p:cNvPr id="231439" name="Group 15"/>
              <p:cNvGrpSpPr>
                <a:grpSpLocks/>
              </p:cNvGrpSpPr>
              <p:nvPr/>
            </p:nvGrpSpPr>
            <p:grpSpPr bwMode="auto">
              <a:xfrm>
                <a:off x="1822" y="2570"/>
                <a:ext cx="1058" cy="1278"/>
                <a:chOff x="1886" y="2418"/>
                <a:chExt cx="1378" cy="1278"/>
              </a:xfrm>
            </p:grpSpPr>
            <p:sp>
              <p:nvSpPr>
                <p:cNvPr id="23144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898" y="2418"/>
                  <a:ext cx="1344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4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902" y="2666"/>
                  <a:ext cx="1324" cy="3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4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886" y="2880"/>
                  <a:ext cx="1330" cy="1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43" name="Line 19"/>
                <p:cNvSpPr>
                  <a:spLocks noChangeShapeType="1"/>
                </p:cNvSpPr>
                <p:nvPr/>
              </p:nvSpPr>
              <p:spPr bwMode="auto">
                <a:xfrm>
                  <a:off x="1902" y="3006"/>
                  <a:ext cx="1314" cy="1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44" name="Line 20"/>
                <p:cNvSpPr>
                  <a:spLocks noChangeShapeType="1"/>
                </p:cNvSpPr>
                <p:nvPr/>
              </p:nvSpPr>
              <p:spPr bwMode="auto">
                <a:xfrm>
                  <a:off x="1902" y="3006"/>
                  <a:ext cx="1314" cy="2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45" name="Line 21"/>
                <p:cNvSpPr>
                  <a:spLocks noChangeShapeType="1"/>
                </p:cNvSpPr>
                <p:nvPr/>
              </p:nvSpPr>
              <p:spPr bwMode="auto">
                <a:xfrm>
                  <a:off x="1918" y="3014"/>
                  <a:ext cx="1346" cy="49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446" name="Line 22"/>
                <p:cNvSpPr>
                  <a:spLocks noChangeShapeType="1"/>
                </p:cNvSpPr>
                <p:nvPr/>
              </p:nvSpPr>
              <p:spPr bwMode="auto">
                <a:xfrm>
                  <a:off x="1920" y="3024"/>
                  <a:ext cx="1344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1447" name="Text Box 23"/>
              <p:cNvSpPr txBox="1">
                <a:spLocks noChangeArrowheads="1"/>
              </p:cNvSpPr>
              <p:nvPr/>
            </p:nvSpPr>
            <p:spPr bwMode="auto">
              <a:xfrm>
                <a:off x="2888" y="2384"/>
                <a:ext cx="435" cy="1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rtl="0" eaLnBrk="0" hangingPunct="0">
                  <a:lnSpc>
                    <a:spcPct val="11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20.5</a:t>
                </a:r>
              </a:p>
              <a:p>
                <a:pPr algn="ctr" rtl="0" eaLnBrk="0" hangingPunct="0">
                  <a:lnSpc>
                    <a:spcPct val="11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30.5</a:t>
                </a:r>
              </a:p>
              <a:p>
                <a:pPr algn="ctr" rtl="0" eaLnBrk="0" hangingPunct="0">
                  <a:lnSpc>
                    <a:spcPct val="11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40.5</a:t>
                </a:r>
              </a:p>
              <a:p>
                <a:pPr algn="ctr" rtl="0" eaLnBrk="0" hangingPunct="0">
                  <a:lnSpc>
                    <a:spcPct val="11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50.5</a:t>
                </a:r>
              </a:p>
              <a:p>
                <a:pPr algn="ctr" rtl="0" eaLnBrk="0" hangingPunct="0">
                  <a:lnSpc>
                    <a:spcPct val="11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60.5</a:t>
                </a:r>
              </a:p>
              <a:p>
                <a:pPr algn="ctr" rtl="0" eaLnBrk="0" hangingPunct="0">
                  <a:lnSpc>
                    <a:spcPct val="11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70.5</a:t>
                </a:r>
              </a:p>
              <a:p>
                <a:pPr algn="ctr" rtl="0" eaLnBrk="0" hangingPunct="0">
                  <a:lnSpc>
                    <a:spcPct val="11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80.5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761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609600" y="3124200"/>
            <a:ext cx="8382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250825" y="1052513"/>
            <a:ext cx="407511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500" b="1">
                <a:ea typeface="Arial Unicode MS" pitchFamily="34" charset="-128"/>
              </a:rPr>
              <a:t>Class Midpoints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314700" y="2508250"/>
            <a:ext cx="2166938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395288" y="1989138"/>
            <a:ext cx="46863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sz="2500">
                <a:latin typeface="Garamond" panose="02020404030301010803" pitchFamily="18" charset="0"/>
                <a:ea typeface="Arial Unicode MS" pitchFamily="34" charset="-128"/>
              </a:rPr>
              <a:t>can be found by adding the lower class limit to the upper class limit and  dividing the sum by two</a:t>
            </a:r>
          </a:p>
        </p:txBody>
      </p:sp>
      <p:pic>
        <p:nvPicPr>
          <p:cNvPr id="232457" name="Picture 9" descr="T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1517650"/>
            <a:ext cx="337343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2458" name="Group 10"/>
          <p:cNvGrpSpPr>
            <a:grpSpLocks/>
          </p:cNvGrpSpPr>
          <p:nvPr/>
        </p:nvGrpSpPr>
        <p:grpSpPr bwMode="auto">
          <a:xfrm>
            <a:off x="635000" y="3702050"/>
            <a:ext cx="4760913" cy="2378075"/>
            <a:chOff x="400" y="2440"/>
            <a:chExt cx="2999" cy="1498"/>
          </a:xfrm>
        </p:grpSpPr>
        <p:sp>
          <p:nvSpPr>
            <p:cNvPr id="232459" name="Rectangle 11"/>
            <p:cNvSpPr>
              <a:spLocks noChangeArrowheads="1"/>
            </p:cNvSpPr>
            <p:nvPr/>
          </p:nvSpPr>
          <p:spPr bwMode="auto">
            <a:xfrm>
              <a:off x="400" y="2772"/>
              <a:ext cx="1173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800" b="1">
                  <a:ea typeface="Arial Unicode MS" pitchFamily="34" charset="-128"/>
                </a:rPr>
                <a:t>Class</a:t>
              </a:r>
            </a:p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800" b="1">
                  <a:ea typeface="Arial Unicode MS" pitchFamily="34" charset="-128"/>
                </a:rPr>
                <a:t>Midpoints</a:t>
              </a:r>
            </a:p>
          </p:txBody>
        </p:sp>
        <p:grpSp>
          <p:nvGrpSpPr>
            <p:cNvPr id="232460" name="Group 12"/>
            <p:cNvGrpSpPr>
              <a:grpSpLocks/>
            </p:cNvGrpSpPr>
            <p:nvPr/>
          </p:nvGrpSpPr>
          <p:grpSpPr bwMode="auto">
            <a:xfrm>
              <a:off x="1678" y="2440"/>
              <a:ext cx="1721" cy="1498"/>
              <a:chOff x="1678" y="2440"/>
              <a:chExt cx="1721" cy="1498"/>
            </a:xfrm>
          </p:grpSpPr>
          <p:grpSp>
            <p:nvGrpSpPr>
              <p:cNvPr id="232461" name="Group 13"/>
              <p:cNvGrpSpPr>
                <a:grpSpLocks/>
              </p:cNvGrpSpPr>
              <p:nvPr/>
            </p:nvGrpSpPr>
            <p:grpSpPr bwMode="auto">
              <a:xfrm>
                <a:off x="1678" y="2618"/>
                <a:ext cx="1250" cy="1174"/>
                <a:chOff x="1678" y="2618"/>
                <a:chExt cx="1356" cy="1174"/>
              </a:xfrm>
            </p:grpSpPr>
            <p:sp>
              <p:nvSpPr>
                <p:cNvPr id="23246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690" y="2618"/>
                  <a:ext cx="1344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46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694" y="2866"/>
                  <a:ext cx="1324" cy="3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46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678" y="3080"/>
                  <a:ext cx="1330" cy="1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465" name="Line 17"/>
                <p:cNvSpPr>
                  <a:spLocks noChangeShapeType="1"/>
                </p:cNvSpPr>
                <p:nvPr/>
              </p:nvSpPr>
              <p:spPr bwMode="auto">
                <a:xfrm>
                  <a:off x="1694" y="3206"/>
                  <a:ext cx="1282" cy="1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466" name="Line 18"/>
                <p:cNvSpPr>
                  <a:spLocks noChangeShapeType="1"/>
                </p:cNvSpPr>
                <p:nvPr/>
              </p:nvSpPr>
              <p:spPr bwMode="auto">
                <a:xfrm>
                  <a:off x="1694" y="3206"/>
                  <a:ext cx="1282" cy="3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467" name="Line 19"/>
                <p:cNvSpPr>
                  <a:spLocks noChangeShapeType="1"/>
                </p:cNvSpPr>
                <p:nvPr/>
              </p:nvSpPr>
              <p:spPr bwMode="auto">
                <a:xfrm>
                  <a:off x="1710" y="3214"/>
                  <a:ext cx="1314" cy="5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2468" name="Text Box 20"/>
              <p:cNvSpPr txBox="1">
                <a:spLocks noChangeArrowheads="1"/>
              </p:cNvSpPr>
              <p:nvPr/>
            </p:nvSpPr>
            <p:spPr bwMode="auto">
              <a:xfrm>
                <a:off x="2972" y="2440"/>
                <a:ext cx="427" cy="1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rtl="0" eaLnBrk="0" hangingPunct="0">
                  <a:lnSpc>
                    <a:spcPct val="12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25.5</a:t>
                </a:r>
              </a:p>
              <a:p>
                <a:pPr algn="ctr" rtl="0" eaLnBrk="0" hangingPunct="0">
                  <a:lnSpc>
                    <a:spcPct val="12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35.5</a:t>
                </a:r>
              </a:p>
              <a:p>
                <a:pPr algn="ctr" rtl="0" eaLnBrk="0" hangingPunct="0">
                  <a:lnSpc>
                    <a:spcPct val="12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45.5</a:t>
                </a:r>
              </a:p>
              <a:p>
                <a:pPr algn="ctr" rtl="0" eaLnBrk="0" hangingPunct="0">
                  <a:lnSpc>
                    <a:spcPct val="12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55.5</a:t>
                </a:r>
              </a:p>
              <a:p>
                <a:pPr algn="ctr" rtl="0" eaLnBrk="0" hangingPunct="0">
                  <a:lnSpc>
                    <a:spcPct val="12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65.5</a:t>
                </a:r>
              </a:p>
              <a:p>
                <a:pPr algn="ctr" rtl="0" eaLnBrk="0" hangingPunct="0">
                  <a:lnSpc>
                    <a:spcPct val="125000"/>
                  </a:lnSpc>
                </a:pPr>
                <a:r>
                  <a:rPr lang="en-US" altLang="en-US" sz="2000" b="1">
                    <a:solidFill>
                      <a:schemeClr val="hlink"/>
                    </a:solidFill>
                    <a:ea typeface="Arial Unicode MS" pitchFamily="34" charset="-128"/>
                  </a:rPr>
                  <a:t>75.5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7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11662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395288" y="1052513"/>
            <a:ext cx="2725737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500" b="1">
                <a:ea typeface="Arial Unicode MS" pitchFamily="34" charset="-128"/>
              </a:rPr>
              <a:t>Class Width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323850" y="2060575"/>
            <a:ext cx="457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574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146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718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290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  <a:buFont typeface="Wingdings" panose="05000000000000000000" pitchFamily="2" charset="2"/>
              <a:buNone/>
            </a:pPr>
            <a:r>
              <a:rPr lang="en-US" altLang="en-US" sz="2400"/>
              <a:t>is the difference between two consecutive lower class limits or two consecutive class boundaries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6202363" y="2468563"/>
            <a:ext cx="23622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  <a:ea typeface="Arial Unicode MS" pitchFamily="34" charset="-128"/>
              </a:rPr>
              <a:t>Editor:  Substitute Table 2-2</a:t>
            </a:r>
          </a:p>
        </p:txBody>
      </p:sp>
      <p:pic>
        <p:nvPicPr>
          <p:cNvPr id="233480" name="Picture 8" descr="T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1511300"/>
            <a:ext cx="337343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3481" name="Group 9"/>
          <p:cNvGrpSpPr>
            <a:grpSpLocks/>
          </p:cNvGrpSpPr>
          <p:nvPr/>
        </p:nvGrpSpPr>
        <p:grpSpPr bwMode="auto">
          <a:xfrm>
            <a:off x="1079500" y="3708400"/>
            <a:ext cx="4273550" cy="2378075"/>
            <a:chOff x="680" y="2448"/>
            <a:chExt cx="2692" cy="1498"/>
          </a:xfrm>
        </p:grpSpPr>
        <p:sp>
          <p:nvSpPr>
            <p:cNvPr id="233482" name="Rectangle 10"/>
            <p:cNvSpPr>
              <a:spLocks noChangeArrowheads="1"/>
            </p:cNvSpPr>
            <p:nvPr/>
          </p:nvSpPr>
          <p:spPr bwMode="auto">
            <a:xfrm>
              <a:off x="680" y="2738"/>
              <a:ext cx="867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rtl="0" eaLnBrk="0" hangingPunct="0">
                <a:lnSpc>
                  <a:spcPct val="90000"/>
                </a:lnSpc>
              </a:pPr>
              <a:r>
                <a:rPr lang="en-US" altLang="en-US" sz="3200" b="1">
                  <a:ea typeface="Arial Unicode MS" pitchFamily="34" charset="-128"/>
                </a:rPr>
                <a:t>Class </a:t>
              </a:r>
            </a:p>
            <a:p>
              <a:pPr algn="l" rtl="0" eaLnBrk="0" hangingPunct="0">
                <a:lnSpc>
                  <a:spcPct val="90000"/>
                </a:lnSpc>
              </a:pPr>
              <a:r>
                <a:rPr lang="en-US" altLang="en-US" sz="3200" b="1">
                  <a:ea typeface="Arial Unicode MS" pitchFamily="34" charset="-128"/>
                </a:rPr>
                <a:t>Width</a:t>
              </a:r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3078" y="2448"/>
              <a:ext cx="294" cy="1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rtl="0" eaLnBrk="0" hangingPunct="0">
                <a:lnSpc>
                  <a:spcPct val="125000"/>
                </a:lnSpc>
              </a:pPr>
              <a:r>
                <a:rPr lang="en-US" altLang="en-US" sz="2000" b="1">
                  <a:solidFill>
                    <a:schemeClr val="hlink"/>
                  </a:solidFill>
                  <a:ea typeface="Arial Unicode MS" pitchFamily="34" charset="-128"/>
                </a:rPr>
                <a:t>10</a:t>
              </a:r>
            </a:p>
            <a:p>
              <a:pPr algn="ctr" rtl="0" eaLnBrk="0" hangingPunct="0">
                <a:lnSpc>
                  <a:spcPct val="125000"/>
                </a:lnSpc>
              </a:pPr>
              <a:r>
                <a:rPr lang="en-US" altLang="en-US" sz="2000" b="1">
                  <a:solidFill>
                    <a:schemeClr val="hlink"/>
                  </a:solidFill>
                  <a:ea typeface="Arial Unicode MS" pitchFamily="34" charset="-128"/>
                </a:rPr>
                <a:t>10</a:t>
              </a:r>
            </a:p>
            <a:p>
              <a:pPr algn="ctr" rtl="0" eaLnBrk="0" hangingPunct="0">
                <a:lnSpc>
                  <a:spcPct val="125000"/>
                </a:lnSpc>
              </a:pPr>
              <a:r>
                <a:rPr lang="en-US" altLang="en-US" sz="2000" b="1">
                  <a:solidFill>
                    <a:schemeClr val="hlink"/>
                  </a:solidFill>
                  <a:ea typeface="Arial Unicode MS" pitchFamily="34" charset="-128"/>
                </a:rPr>
                <a:t>10</a:t>
              </a:r>
            </a:p>
            <a:p>
              <a:pPr algn="ctr" rtl="0" eaLnBrk="0" hangingPunct="0">
                <a:lnSpc>
                  <a:spcPct val="125000"/>
                </a:lnSpc>
              </a:pPr>
              <a:r>
                <a:rPr lang="en-US" altLang="en-US" sz="2000" b="1">
                  <a:solidFill>
                    <a:schemeClr val="hlink"/>
                  </a:solidFill>
                  <a:ea typeface="Arial Unicode MS" pitchFamily="34" charset="-128"/>
                </a:rPr>
                <a:t>10</a:t>
              </a:r>
            </a:p>
            <a:p>
              <a:pPr algn="ctr" rtl="0" eaLnBrk="0" hangingPunct="0">
                <a:lnSpc>
                  <a:spcPct val="125000"/>
                </a:lnSpc>
              </a:pPr>
              <a:r>
                <a:rPr lang="en-US" altLang="en-US" sz="2000" b="1">
                  <a:solidFill>
                    <a:schemeClr val="hlink"/>
                  </a:solidFill>
                  <a:ea typeface="Arial Unicode MS" pitchFamily="34" charset="-128"/>
                </a:rPr>
                <a:t>10</a:t>
              </a:r>
            </a:p>
            <a:p>
              <a:pPr algn="ctr" rtl="0" eaLnBrk="0" hangingPunct="0">
                <a:lnSpc>
                  <a:spcPct val="125000"/>
                </a:lnSpc>
              </a:pPr>
              <a:r>
                <a:rPr lang="en-US" altLang="en-US" sz="2000" b="1">
                  <a:solidFill>
                    <a:schemeClr val="hlink"/>
                  </a:solidFill>
                  <a:ea typeface="Arial Unicode MS" pitchFamily="34" charset="-128"/>
                </a:rPr>
                <a:t>10</a:t>
              </a:r>
            </a:p>
          </p:txBody>
        </p:sp>
        <p:grpSp>
          <p:nvGrpSpPr>
            <p:cNvPr id="233484" name="Group 12"/>
            <p:cNvGrpSpPr>
              <a:grpSpLocks/>
            </p:cNvGrpSpPr>
            <p:nvPr/>
          </p:nvGrpSpPr>
          <p:grpSpPr bwMode="auto">
            <a:xfrm>
              <a:off x="1570" y="2632"/>
              <a:ext cx="1462" cy="1120"/>
              <a:chOff x="1570" y="2632"/>
              <a:chExt cx="1462" cy="1120"/>
            </a:xfrm>
          </p:grpSpPr>
          <p:sp>
            <p:nvSpPr>
              <p:cNvPr id="233485" name="Line 13"/>
              <p:cNvSpPr>
                <a:spLocks noChangeShapeType="1"/>
              </p:cNvSpPr>
              <p:nvPr/>
            </p:nvSpPr>
            <p:spPr bwMode="auto">
              <a:xfrm flipV="1">
                <a:off x="1570" y="2632"/>
                <a:ext cx="1453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86" name="Line 14"/>
              <p:cNvSpPr>
                <a:spLocks noChangeShapeType="1"/>
              </p:cNvSpPr>
              <p:nvPr/>
            </p:nvSpPr>
            <p:spPr bwMode="auto">
              <a:xfrm flipV="1">
                <a:off x="1586" y="2880"/>
                <a:ext cx="1434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87" name="Line 15"/>
              <p:cNvSpPr>
                <a:spLocks noChangeShapeType="1"/>
              </p:cNvSpPr>
              <p:nvPr/>
            </p:nvSpPr>
            <p:spPr bwMode="auto">
              <a:xfrm>
                <a:off x="1586" y="3048"/>
                <a:ext cx="1434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88" name="Line 16"/>
              <p:cNvSpPr>
                <a:spLocks noChangeShapeType="1"/>
              </p:cNvSpPr>
              <p:nvPr/>
            </p:nvSpPr>
            <p:spPr bwMode="auto">
              <a:xfrm>
                <a:off x="1603" y="3048"/>
                <a:ext cx="1417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89" name="Line 17"/>
              <p:cNvSpPr>
                <a:spLocks noChangeShapeType="1"/>
              </p:cNvSpPr>
              <p:nvPr/>
            </p:nvSpPr>
            <p:spPr bwMode="auto">
              <a:xfrm>
                <a:off x="1586" y="3048"/>
                <a:ext cx="1446" cy="7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0" name="Line 18"/>
              <p:cNvSpPr>
                <a:spLocks noChangeShapeType="1"/>
              </p:cNvSpPr>
              <p:nvPr/>
            </p:nvSpPr>
            <p:spPr bwMode="auto">
              <a:xfrm>
                <a:off x="1654" y="3072"/>
                <a:ext cx="137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4500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533400" y="2743200"/>
            <a:ext cx="8128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038" tIns="46038" rIns="46038" bIns="46038"/>
          <a:lstStyle>
            <a:lvl1pPr marL="285750" indent="-285750" defTabSz="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defTabSz="5715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5715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 defTabSz="5715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 defTabSz="5715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57450" indent="-171450" algn="r" defTabSz="571500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14650" indent="-171450" algn="r" defTabSz="571500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71850" indent="-171450" algn="r" defTabSz="571500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29050" indent="-171450" algn="r" defTabSz="571500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5000"/>
              </a:lnSpc>
              <a:spcBef>
                <a:spcPct val="45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2600" dirty="0">
                <a:latin typeface="Calisto MT" panose="02040603050505030304" pitchFamily="18" charset="0"/>
              </a:rPr>
              <a:t>1. 	Large data sets can be summarized.</a:t>
            </a:r>
          </a:p>
          <a:p>
            <a:pPr algn="l" rtl="0">
              <a:lnSpc>
                <a:spcPct val="95000"/>
              </a:lnSpc>
              <a:spcBef>
                <a:spcPct val="45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2600" dirty="0">
                <a:latin typeface="Calisto MT" panose="02040603050505030304" pitchFamily="18" charset="0"/>
              </a:rPr>
              <a:t>2. 	We can gain some insight into the nature of data.</a:t>
            </a:r>
          </a:p>
          <a:p>
            <a:pPr algn="l" rtl="0">
              <a:lnSpc>
                <a:spcPct val="95000"/>
              </a:lnSpc>
              <a:spcBef>
                <a:spcPct val="45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2600" dirty="0">
                <a:latin typeface="Calisto MT" panose="02040603050505030304" pitchFamily="18" charset="0"/>
              </a:rPr>
              <a:t>3. 	We have a basis for constructing important graphs such as Histogram.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685800" y="1447800"/>
            <a:ext cx="6248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 rtl="0" eaLnBrk="0" hangingPunct="0">
              <a:lnSpc>
                <a:spcPct val="90000"/>
              </a:lnSpc>
            </a:pPr>
            <a:r>
              <a:rPr lang="en-US" altLang="en-US" sz="4000" b="1">
                <a:latin typeface="Garamond" panose="02020404030301010803" pitchFamily="18" charset="0"/>
                <a:ea typeface="Arial Unicode MS" pitchFamily="34" charset="-128"/>
              </a:rPr>
              <a:t>Reasons for Constructing </a:t>
            </a:r>
          </a:p>
          <a:p>
            <a:pPr algn="l" rtl="0" eaLnBrk="0" hangingPunct="0">
              <a:lnSpc>
                <a:spcPct val="90000"/>
              </a:lnSpc>
            </a:pPr>
            <a:r>
              <a:rPr lang="en-US" altLang="en-US" sz="4000" b="1">
                <a:latin typeface="Garamond" panose="02020404030301010803" pitchFamily="18" charset="0"/>
                <a:ea typeface="Arial Unicode MS" pitchFamily="34" charset="-128"/>
              </a:rPr>
              <a:t>Frequency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655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01775"/>
            <a:ext cx="8229600" cy="4411663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5524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990600" y="1763713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533400" y="3516313"/>
            <a:ext cx="8610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 defTabSz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28700" indent="-457200" defTabSz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71700" indent="-457200" defTabSz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43200" indent="-457200" defTabSz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200400" indent="-457200" algn="r" defTabSz="74295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657600" indent="-457200" algn="r" defTabSz="74295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114800" indent="-457200" algn="r" defTabSz="74295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572000" indent="-457200" algn="r" defTabSz="742950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lnSpc>
                <a:spcPct val="110000"/>
              </a:lnSpc>
              <a:spcBef>
                <a:spcPct val="600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en-US" altLang="en-US" sz="2200">
                <a:ea typeface="Arial Unicode MS" pitchFamily="34" charset="-128"/>
              </a:rPr>
              <a:t>3.  	Starting point:  Begin by choosing a lower limit of the first class.</a:t>
            </a:r>
          </a:p>
          <a:p>
            <a:pPr algn="l" rtl="0" eaLnBrk="0" hangingPunct="0">
              <a:lnSpc>
                <a:spcPct val="110000"/>
              </a:lnSpc>
              <a:spcBef>
                <a:spcPct val="6000"/>
              </a:spcBef>
              <a:spcAft>
                <a:spcPct val="30000"/>
              </a:spcAft>
              <a:buFont typeface="Arial" panose="020B0604020202020204" pitchFamily="34" charset="0"/>
              <a:buAutoNum type="arabicPeriod" startAt="4"/>
            </a:pPr>
            <a:r>
              <a:rPr lang="en-US" altLang="en-US" sz="2200">
                <a:ea typeface="Arial Unicode MS" pitchFamily="34" charset="-128"/>
              </a:rPr>
              <a:t>Using the lower limit of the first class and class width, proceed to list the lower class limits.</a:t>
            </a:r>
          </a:p>
          <a:p>
            <a:pPr algn="l" rtl="0" eaLnBrk="0" hangingPunct="0">
              <a:lnSpc>
                <a:spcPct val="110000"/>
              </a:lnSpc>
              <a:spcBef>
                <a:spcPct val="600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en-US" altLang="en-US" sz="2200">
                <a:ea typeface="Arial Unicode MS" pitchFamily="34" charset="-128"/>
              </a:rPr>
              <a:t>5.   List  the lower class limits in a vertical column and proceed to enter the upper class limits.</a:t>
            </a:r>
          </a:p>
          <a:p>
            <a:pPr algn="l" rtl="0" eaLnBrk="0" hangingPunct="0">
              <a:lnSpc>
                <a:spcPct val="110000"/>
              </a:lnSpc>
              <a:spcBef>
                <a:spcPct val="600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en-US" altLang="en-US" sz="2200">
                <a:ea typeface="Arial Unicode MS" pitchFamily="34" charset="-128"/>
              </a:rPr>
              <a:t>6. 	Go through the data set putting each data value in its class interval</a:t>
            </a:r>
            <a:endParaRPr lang="en-US" altLang="en-US" sz="2200">
              <a:solidFill>
                <a:schemeClr val="hlink"/>
              </a:solidFill>
              <a:ea typeface="Arial Unicode MS" pitchFamily="34" charset="-128"/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684213" y="908050"/>
            <a:ext cx="69278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200" b="1">
                <a:latin typeface="Garamond" panose="02020404030301010803" pitchFamily="18" charset="0"/>
                <a:ea typeface="Arial Unicode MS" pitchFamily="34" charset="-128"/>
              </a:rPr>
              <a:t>Constructing A Frequency Distribution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250825" y="1627188"/>
            <a:ext cx="8893175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10000"/>
              </a:lnSpc>
              <a:spcBef>
                <a:spcPct val="6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200"/>
              <a:t>	1.  Decide on the number of classes (should be between 5 and 20).</a:t>
            </a:r>
          </a:p>
          <a:p>
            <a:pPr algn="l" rtl="0"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2200"/>
              <a:t>	2.  Calculate class width </a:t>
            </a:r>
          </a:p>
          <a:p>
            <a:pPr algn="l" rtl="0">
              <a:lnSpc>
                <a:spcPct val="11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endParaRPr lang="en-US" altLang="en-US" sz="2200"/>
          </a:p>
        </p:txBody>
      </p:sp>
      <p:grpSp>
        <p:nvGrpSpPr>
          <p:cNvPr id="235529" name="Group 9"/>
          <p:cNvGrpSpPr>
            <a:grpSpLocks/>
          </p:cNvGrpSpPr>
          <p:nvPr/>
        </p:nvGrpSpPr>
        <p:grpSpPr bwMode="auto">
          <a:xfrm>
            <a:off x="685800" y="2830513"/>
            <a:ext cx="7615238" cy="795337"/>
            <a:chOff x="326" y="1264"/>
            <a:chExt cx="5155" cy="607"/>
          </a:xfrm>
        </p:grpSpPr>
        <p:sp>
          <p:nvSpPr>
            <p:cNvPr id="235530" name="Rectangle 10"/>
            <p:cNvSpPr>
              <a:spLocks noChangeArrowheads="1"/>
            </p:cNvSpPr>
            <p:nvPr/>
          </p:nvSpPr>
          <p:spPr bwMode="auto">
            <a:xfrm>
              <a:off x="326" y="1348"/>
              <a:ext cx="1499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400" b="1">
                  <a:solidFill>
                    <a:schemeClr val="hlink"/>
                  </a:solidFill>
                  <a:ea typeface="Arial Unicode MS" pitchFamily="34" charset="-128"/>
                </a:rPr>
                <a:t>class width  </a:t>
              </a:r>
              <a:r>
                <a:rPr lang="en-US" altLang="en-US" sz="3200" b="1">
                  <a:solidFill>
                    <a:schemeClr val="hlink"/>
                  </a:solidFill>
                  <a:ea typeface="Arial Unicode MS" pitchFamily="34" charset="-128"/>
                  <a:sym typeface="Symbol" panose="05050102010706020507" pitchFamily="18" charset="2"/>
                </a:rPr>
                <a:t></a:t>
              </a:r>
              <a:endParaRPr lang="en-US" altLang="en-US" sz="2400" b="1">
                <a:solidFill>
                  <a:schemeClr val="hlink"/>
                </a:solidFill>
                <a:ea typeface="Arial Unicode MS" pitchFamily="34" charset="-128"/>
              </a:endParaRPr>
            </a:p>
          </p:txBody>
        </p:sp>
        <p:sp>
          <p:nvSpPr>
            <p:cNvPr id="235531" name="Rectangle 11"/>
            <p:cNvSpPr>
              <a:spLocks noChangeArrowheads="1"/>
            </p:cNvSpPr>
            <p:nvPr/>
          </p:nvSpPr>
          <p:spPr bwMode="auto">
            <a:xfrm>
              <a:off x="1805" y="1264"/>
              <a:ext cx="367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400" b="1">
                  <a:solidFill>
                    <a:schemeClr val="hlink"/>
                  </a:solidFill>
                  <a:ea typeface="Arial Unicode MS" pitchFamily="34" charset="-128"/>
                </a:rPr>
                <a:t>(maximum value) – (minimum value)</a:t>
              </a:r>
            </a:p>
          </p:txBody>
        </p:sp>
        <p:sp>
          <p:nvSpPr>
            <p:cNvPr id="235532" name="Rectangle 12"/>
            <p:cNvSpPr>
              <a:spLocks noChangeArrowheads="1"/>
            </p:cNvSpPr>
            <p:nvPr/>
          </p:nvSpPr>
          <p:spPr bwMode="auto">
            <a:xfrm>
              <a:off x="2741" y="1552"/>
              <a:ext cx="193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400" b="1">
                  <a:solidFill>
                    <a:schemeClr val="hlink"/>
                  </a:solidFill>
                  <a:ea typeface="Arial Unicode MS" pitchFamily="34" charset="-128"/>
                </a:rPr>
                <a:t>number of classes</a:t>
              </a:r>
            </a:p>
          </p:txBody>
        </p:sp>
        <p:sp>
          <p:nvSpPr>
            <p:cNvPr id="235533" name="Line 13"/>
            <p:cNvSpPr>
              <a:spLocks noChangeShapeType="1"/>
            </p:cNvSpPr>
            <p:nvPr/>
          </p:nvSpPr>
          <p:spPr bwMode="auto">
            <a:xfrm>
              <a:off x="2010" y="1558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58052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684213" y="1125538"/>
            <a:ext cx="69278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200" b="1">
                <a:latin typeface="Garamond" panose="02020404030301010803" pitchFamily="18" charset="0"/>
                <a:ea typeface="Arial Unicode MS" pitchFamily="34" charset="-128"/>
              </a:rPr>
              <a:t>Constructing A Frequency Distribution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50825" y="2057400"/>
            <a:ext cx="8537575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10000"/>
              </a:lnSpc>
              <a:spcBef>
                <a:spcPct val="6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400" b="1"/>
              <a:t>	1.  Decide on the number of classes (should be between 5 and 20).</a:t>
            </a:r>
          </a:p>
          <a:p>
            <a:pPr algn="l" rtl="0">
              <a:lnSpc>
                <a:spcPct val="110000"/>
              </a:lnSpc>
              <a:spcBef>
                <a:spcPct val="6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200"/>
              <a:t>A useful recipe to determine the number of classes (K) is the “2 to the k rule”. This guide suggests you select the smallest number k for the number of classes such that 2</a:t>
            </a:r>
            <a:r>
              <a:rPr lang="en-US" altLang="en-US" sz="2200" baseline="30000"/>
              <a:t>k </a:t>
            </a:r>
            <a:r>
              <a:rPr lang="en-US" altLang="en-US" sz="2200"/>
              <a:t>is greater than the number of observations n.</a:t>
            </a:r>
          </a:p>
          <a:p>
            <a:pPr algn="l" rtl="0"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00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6548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611188" y="1196975"/>
            <a:ext cx="78295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4000" b="1">
                <a:ea typeface="Arial Unicode MS" pitchFamily="34" charset="-128"/>
              </a:rPr>
              <a:t>Relative Frequency Distribution</a:t>
            </a:r>
          </a:p>
        </p:txBody>
      </p:sp>
      <p:grpSp>
        <p:nvGrpSpPr>
          <p:cNvPr id="236550" name="Group 6"/>
          <p:cNvGrpSpPr>
            <a:grpSpLocks/>
          </p:cNvGrpSpPr>
          <p:nvPr/>
        </p:nvGrpSpPr>
        <p:grpSpPr bwMode="auto">
          <a:xfrm>
            <a:off x="579438" y="4746625"/>
            <a:ext cx="7656512" cy="1044575"/>
            <a:chOff x="365" y="2170"/>
            <a:chExt cx="4823" cy="658"/>
          </a:xfrm>
        </p:grpSpPr>
        <p:sp>
          <p:nvSpPr>
            <p:cNvPr id="236551" name="Rectangle 7"/>
            <p:cNvSpPr>
              <a:spLocks noChangeArrowheads="1"/>
            </p:cNvSpPr>
            <p:nvPr/>
          </p:nvSpPr>
          <p:spPr bwMode="auto">
            <a:xfrm>
              <a:off x="365" y="2350"/>
              <a:ext cx="2365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800" b="1">
                  <a:solidFill>
                    <a:schemeClr val="hlink"/>
                  </a:solidFill>
                  <a:ea typeface="Arial Unicode MS" pitchFamily="34" charset="-128"/>
                </a:rPr>
                <a:t>Relative Frequency =</a:t>
              </a:r>
            </a:p>
          </p:txBody>
        </p:sp>
        <p:sp>
          <p:nvSpPr>
            <p:cNvPr id="236552" name="Rectangle 8"/>
            <p:cNvSpPr>
              <a:spLocks noChangeArrowheads="1"/>
            </p:cNvSpPr>
            <p:nvPr/>
          </p:nvSpPr>
          <p:spPr bwMode="auto">
            <a:xfrm>
              <a:off x="2981" y="2170"/>
              <a:ext cx="181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800" b="1">
                  <a:solidFill>
                    <a:schemeClr val="hlink"/>
                  </a:solidFill>
                  <a:ea typeface="Arial Unicode MS" pitchFamily="34" charset="-128"/>
                </a:rPr>
                <a:t>class frequency</a:t>
              </a:r>
            </a:p>
          </p:txBody>
        </p:sp>
        <p:sp>
          <p:nvSpPr>
            <p:cNvPr id="236553" name="Rectangle 9"/>
            <p:cNvSpPr>
              <a:spLocks noChangeArrowheads="1"/>
            </p:cNvSpPr>
            <p:nvPr/>
          </p:nvSpPr>
          <p:spPr bwMode="auto">
            <a:xfrm>
              <a:off x="2706" y="2530"/>
              <a:ext cx="248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rtl="0" eaLnBrk="0" hangingPunct="0">
                <a:lnSpc>
                  <a:spcPct val="90000"/>
                </a:lnSpc>
              </a:pPr>
              <a:r>
                <a:rPr lang="en-US" altLang="en-US" sz="2800" b="1">
                  <a:solidFill>
                    <a:schemeClr val="hlink"/>
                  </a:solidFill>
                  <a:ea typeface="Arial Unicode MS" pitchFamily="34" charset="-128"/>
                </a:rPr>
                <a:t>sum of all frequencies</a:t>
              </a:r>
            </a:p>
          </p:txBody>
        </p:sp>
        <p:sp>
          <p:nvSpPr>
            <p:cNvPr id="236554" name="Line 10"/>
            <p:cNvSpPr>
              <a:spLocks noChangeShapeType="1"/>
            </p:cNvSpPr>
            <p:nvPr/>
          </p:nvSpPr>
          <p:spPr bwMode="auto">
            <a:xfrm>
              <a:off x="2777" y="2480"/>
              <a:ext cx="236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228600" y="2667000"/>
            <a:ext cx="8293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spcAft>
                <a:spcPct val="50000"/>
              </a:spcAft>
              <a:buSzPct val="150000"/>
              <a:buFont typeface="Wingdings" panose="05000000000000000000" pitchFamily="2" charset="2"/>
              <a:buNone/>
            </a:pPr>
            <a:r>
              <a:rPr lang="en-US" altLang="en-US" sz="2600" dirty="0"/>
              <a:t>	includes the same class limits as a frequency distribution, but relative frequencies are used instead of actual frequencies</a:t>
            </a:r>
          </a:p>
        </p:txBody>
      </p:sp>
    </p:spTree>
    <p:extLst>
      <p:ext uri="{BB962C8B-B14F-4D97-AF65-F5344CB8AC3E}">
        <p14:creationId xmlns:p14="http://schemas.microsoft.com/office/powerpoint/2010/main" val="92096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7572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50825" y="908050"/>
            <a:ext cx="47244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500" b="1">
                <a:ea typeface="Arial Unicode MS" pitchFamily="34" charset="-128"/>
              </a:rPr>
              <a:t>Relative Frequency Distribution</a:t>
            </a:r>
          </a:p>
        </p:txBody>
      </p:sp>
      <p:pic>
        <p:nvPicPr>
          <p:cNvPr id="237574" name="Picture 6" descr="T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32512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676400" y="5638800"/>
            <a:ext cx="27130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2000" b="1">
                <a:ea typeface="Arial Unicode MS" pitchFamily="34" charset="-128"/>
              </a:rPr>
              <a:t>Total Frequency = 76</a:t>
            </a:r>
          </a:p>
        </p:txBody>
      </p:sp>
    </p:spTree>
    <p:extLst>
      <p:ext uri="{BB962C8B-B14F-4D97-AF65-F5344CB8AC3E}">
        <p14:creationId xmlns:p14="http://schemas.microsoft.com/office/powerpoint/2010/main" val="26566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125965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900113" y="2636838"/>
            <a:ext cx="68405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ea typeface="Arial Unicode MS" pitchFamily="34" charset="-128"/>
              </a:rPr>
              <a:t>Chapter 2</a:t>
            </a:r>
          </a:p>
          <a:p>
            <a:pPr algn="ctr">
              <a:spcBef>
                <a:spcPct val="50000"/>
              </a:spcBef>
            </a:pPr>
            <a:r>
              <a:rPr lang="en-US" altLang="en-US" sz="3200" b="1">
                <a:ea typeface="Arial Unicode MS" pitchFamily="34" charset="-128"/>
              </a:rPr>
              <a:t>Summarizing and Graphing Data</a:t>
            </a:r>
          </a:p>
        </p:txBody>
      </p:sp>
    </p:spTree>
    <p:extLst>
      <p:ext uri="{BB962C8B-B14F-4D97-AF65-F5344CB8AC3E}">
        <p14:creationId xmlns:p14="http://schemas.microsoft.com/office/powerpoint/2010/main" val="191740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8596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0" y="1052513"/>
            <a:ext cx="47244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500" b="1">
                <a:ea typeface="Arial Unicode MS" pitchFamily="34" charset="-128"/>
              </a:rPr>
              <a:t>Relative Frequency Distribution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295400" y="3581400"/>
            <a:ext cx="2514600" cy="166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2200" b="1">
                <a:ea typeface="Arial Unicode MS" pitchFamily="34" charset="-128"/>
              </a:rPr>
              <a:t>28/76 = 37%</a:t>
            </a:r>
          </a:p>
          <a:p>
            <a:pPr algn="ctr" rtl="0" eaLnBrk="0" hangingPunct="0">
              <a:lnSpc>
                <a:spcPct val="90000"/>
              </a:lnSpc>
            </a:pPr>
            <a:endParaRPr lang="en-US" altLang="en-US" sz="500" b="1">
              <a:ea typeface="Arial Unicode MS" pitchFamily="34" charset="-128"/>
            </a:endParaRPr>
          </a:p>
          <a:p>
            <a:pPr algn="ctr" rtl="0" eaLnBrk="0" hangingPunct="0">
              <a:lnSpc>
                <a:spcPct val="90000"/>
              </a:lnSpc>
            </a:pPr>
            <a:r>
              <a:rPr lang="en-US" altLang="en-US" sz="2200" b="1">
                <a:ea typeface="Arial Unicode MS" pitchFamily="34" charset="-128"/>
              </a:rPr>
              <a:t>30/76 = 39%</a:t>
            </a:r>
          </a:p>
          <a:p>
            <a:pPr algn="ctr" rtl="0" eaLnBrk="0" hangingPunct="0">
              <a:lnSpc>
                <a:spcPct val="90000"/>
              </a:lnSpc>
            </a:pPr>
            <a:endParaRPr lang="en-US" altLang="en-US" sz="2200" b="1">
              <a:ea typeface="Arial Unicode MS" pitchFamily="34" charset="-128"/>
            </a:endParaRPr>
          </a:p>
          <a:p>
            <a:pPr algn="ctr" rtl="0" eaLnBrk="0" hangingPunct="0">
              <a:lnSpc>
                <a:spcPct val="90000"/>
              </a:lnSpc>
            </a:pPr>
            <a:r>
              <a:rPr lang="en-US" altLang="en-US" sz="2200" b="1">
                <a:ea typeface="Arial Unicode MS" pitchFamily="34" charset="-128"/>
              </a:rPr>
              <a:t>etc.</a:t>
            </a:r>
          </a:p>
          <a:p>
            <a:pPr algn="ctr" rtl="0">
              <a:lnSpc>
                <a:spcPct val="90000"/>
              </a:lnSpc>
            </a:pPr>
            <a:endParaRPr lang="en-US" altLang="en-US" sz="2200" b="1">
              <a:ea typeface="Arial Unicode MS" pitchFamily="34" charset="-128"/>
            </a:endParaRPr>
          </a:p>
        </p:txBody>
      </p:sp>
      <p:pic>
        <p:nvPicPr>
          <p:cNvPr id="238599" name="Picture 7" descr="T0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3160713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13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6309" name="Picture 5" descr="T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28775"/>
            <a:ext cx="31496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0" y="1125538"/>
            <a:ext cx="5205413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500" b="1">
                <a:ea typeface="Arial Unicode MS" pitchFamily="34" charset="-128"/>
              </a:rPr>
              <a:t>Cumulative 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98787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7315200" y="4800600"/>
            <a:ext cx="1376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1600" b="1">
                <a:solidFill>
                  <a:schemeClr val="hlink"/>
                </a:solidFill>
                <a:ea typeface="Arial Unicode MS" pitchFamily="34" charset="-128"/>
              </a:rPr>
              <a:t>Cumulative</a:t>
            </a:r>
          </a:p>
          <a:p>
            <a:pPr algn="ctr" rtl="0" eaLnBrk="0" hangingPunct="0">
              <a:lnSpc>
                <a:spcPct val="90000"/>
              </a:lnSpc>
            </a:pPr>
            <a:r>
              <a:rPr lang="en-US" altLang="en-US" sz="1600" b="1">
                <a:solidFill>
                  <a:schemeClr val="hlink"/>
                </a:solidFill>
                <a:ea typeface="Arial Unicode MS" pitchFamily="34" charset="-128"/>
              </a:rPr>
              <a:t>Frequencies</a:t>
            </a:r>
          </a:p>
        </p:txBody>
      </p:sp>
      <p:grpSp>
        <p:nvGrpSpPr>
          <p:cNvPr id="239622" name="Group 6"/>
          <p:cNvGrpSpPr>
            <a:grpSpLocks/>
          </p:cNvGrpSpPr>
          <p:nvPr/>
        </p:nvGrpSpPr>
        <p:grpSpPr bwMode="auto">
          <a:xfrm>
            <a:off x="6862763" y="4276725"/>
            <a:ext cx="446087" cy="1550988"/>
            <a:chOff x="4183" y="1325"/>
            <a:chExt cx="281" cy="1296"/>
          </a:xfrm>
        </p:grpSpPr>
        <p:sp>
          <p:nvSpPr>
            <p:cNvPr id="239623" name="Freeform 7"/>
            <p:cNvSpPr>
              <a:spLocks noChangeArrowheads="1"/>
            </p:cNvSpPr>
            <p:nvPr/>
          </p:nvSpPr>
          <p:spPr bwMode="auto">
            <a:xfrm>
              <a:off x="4337" y="1913"/>
              <a:ext cx="127" cy="60"/>
            </a:xfrm>
            <a:custGeom>
              <a:avLst/>
              <a:gdLst>
                <a:gd name="T0" fmla="*/ 0 w 127"/>
                <a:gd name="T1" fmla="*/ 0 h 60"/>
                <a:gd name="T2" fmla="*/ 127 w 127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7" h="60">
                  <a:moveTo>
                    <a:pt x="0" y="0"/>
                  </a:moveTo>
                  <a:lnTo>
                    <a:pt x="127" y="60"/>
                  </a:lnTo>
                </a:path>
              </a:pathLst>
            </a:cu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9624" name="Group 8"/>
            <p:cNvGrpSpPr>
              <a:grpSpLocks/>
            </p:cNvGrpSpPr>
            <p:nvPr/>
          </p:nvGrpSpPr>
          <p:grpSpPr bwMode="auto">
            <a:xfrm>
              <a:off x="4183" y="1325"/>
              <a:ext cx="274" cy="1296"/>
              <a:chOff x="4183" y="1325"/>
              <a:chExt cx="274" cy="1296"/>
            </a:xfrm>
          </p:grpSpPr>
          <p:sp>
            <p:nvSpPr>
              <p:cNvPr id="239625" name="Freeform 9"/>
              <p:cNvSpPr>
                <a:spLocks noChangeArrowheads="1"/>
              </p:cNvSpPr>
              <p:nvPr/>
            </p:nvSpPr>
            <p:spPr bwMode="auto">
              <a:xfrm>
                <a:off x="4339" y="1973"/>
                <a:ext cx="118" cy="50"/>
              </a:xfrm>
              <a:custGeom>
                <a:avLst/>
                <a:gdLst>
                  <a:gd name="T0" fmla="*/ 0 w 118"/>
                  <a:gd name="T1" fmla="*/ 50 h 50"/>
                  <a:gd name="T2" fmla="*/ 118 w 118"/>
                  <a:gd name="T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8" h="50">
                    <a:moveTo>
                      <a:pt x="0" y="50"/>
                    </a:moveTo>
                    <a:lnTo>
                      <a:pt x="118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6" name="Freeform 10"/>
              <p:cNvSpPr>
                <a:spLocks noChangeArrowheads="1"/>
              </p:cNvSpPr>
              <p:nvPr/>
            </p:nvSpPr>
            <p:spPr bwMode="auto">
              <a:xfrm>
                <a:off x="4330" y="1378"/>
                <a:ext cx="4" cy="554"/>
              </a:xfrm>
              <a:custGeom>
                <a:avLst/>
                <a:gdLst>
                  <a:gd name="T0" fmla="*/ 0 w 4"/>
                  <a:gd name="T1" fmla="*/ 554 h 554"/>
                  <a:gd name="T2" fmla="*/ 4 w 4"/>
                  <a:gd name="T3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554">
                    <a:moveTo>
                      <a:pt x="0" y="554"/>
                    </a:moveTo>
                    <a:lnTo>
                      <a:pt x="4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7" name="Line 11"/>
              <p:cNvSpPr>
                <a:spLocks noChangeShapeType="1"/>
              </p:cNvSpPr>
              <p:nvPr/>
            </p:nvSpPr>
            <p:spPr bwMode="auto">
              <a:xfrm flipV="1">
                <a:off x="4333" y="2009"/>
                <a:ext cx="0" cy="579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8" name="Freeform 12"/>
              <p:cNvSpPr>
                <a:spLocks noChangeArrowheads="1"/>
              </p:cNvSpPr>
              <p:nvPr/>
            </p:nvSpPr>
            <p:spPr bwMode="auto">
              <a:xfrm>
                <a:off x="4186" y="1325"/>
                <a:ext cx="153" cy="60"/>
              </a:xfrm>
              <a:custGeom>
                <a:avLst/>
                <a:gdLst>
                  <a:gd name="T0" fmla="*/ 153 w 153"/>
                  <a:gd name="T1" fmla="*/ 60 h 60"/>
                  <a:gd name="T2" fmla="*/ 0 w 153"/>
                  <a:gd name="T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3" h="60">
                    <a:moveTo>
                      <a:pt x="153" y="60"/>
                    </a:moveTo>
                    <a:lnTo>
                      <a:pt x="0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9" name="Freeform 13"/>
              <p:cNvSpPr>
                <a:spLocks noChangeArrowheads="1"/>
              </p:cNvSpPr>
              <p:nvPr/>
            </p:nvSpPr>
            <p:spPr bwMode="auto">
              <a:xfrm>
                <a:off x="4183" y="2566"/>
                <a:ext cx="151" cy="55"/>
              </a:xfrm>
              <a:custGeom>
                <a:avLst/>
                <a:gdLst>
                  <a:gd name="T0" fmla="*/ 151 w 151"/>
                  <a:gd name="T1" fmla="*/ 0 h 55"/>
                  <a:gd name="T2" fmla="*/ 0 w 151"/>
                  <a:gd name="T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1" h="55">
                    <a:moveTo>
                      <a:pt x="151" y="0"/>
                    </a:moveTo>
                    <a:lnTo>
                      <a:pt x="0" y="55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250825" y="981075"/>
            <a:ext cx="5205413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500" b="1">
                <a:ea typeface="Arial Unicode MS" pitchFamily="34" charset="-128"/>
              </a:rPr>
              <a:t>Cumulative Frequency Distribution</a:t>
            </a:r>
          </a:p>
        </p:txBody>
      </p:sp>
      <p:pic>
        <p:nvPicPr>
          <p:cNvPr id="239631" name="Picture 15" descr="T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1990725"/>
            <a:ext cx="290671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3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0644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27313" y="981075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tx1"/>
                </a:solidFill>
                <a:latin typeface="Garamond" panose="02020404030301010803" pitchFamily="18" charset="0"/>
              </a:rPr>
              <a:t>Frequency Tables</a:t>
            </a:r>
          </a:p>
        </p:txBody>
      </p:sp>
      <p:pic>
        <p:nvPicPr>
          <p:cNvPr id="240646" name="Picture 6" descr="T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255838"/>
            <a:ext cx="2778125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647" name="Picture 7" descr="T02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2212975"/>
            <a:ext cx="257175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0648" name="Picture 8" descr="T02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8" y="2254250"/>
            <a:ext cx="2541587" cy="38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2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1668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468313" y="1052513"/>
            <a:ext cx="86756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Critical Thinking Interpreting Frequency Distributions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304800" y="2349500"/>
            <a:ext cx="8062913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spcAft>
                <a:spcPct val="50000"/>
              </a:spcAft>
              <a:buSzPct val="150000"/>
              <a:buFont typeface="Wingdings" panose="05000000000000000000" pitchFamily="2" charset="2"/>
              <a:buNone/>
            </a:pPr>
            <a:r>
              <a:rPr lang="en-US" altLang="en-US" sz="2300">
                <a:latin typeface="Calisto MT" panose="02040603050505030304" pitchFamily="18" charset="0"/>
              </a:rPr>
              <a:t>	In later chapters, there will be frequent reference to data with a normal distribution.  One key characteristic of a normal distribution is that it has a </a:t>
            </a:r>
            <a:r>
              <a:rPr lang="en-US" altLang="en-US" sz="2300" b="1">
                <a:latin typeface="Calisto MT" panose="02040603050505030304" pitchFamily="18" charset="0"/>
              </a:rPr>
              <a:t>“bell” shape</a:t>
            </a:r>
            <a:r>
              <a:rPr lang="en-US" altLang="en-US" sz="2300">
                <a:latin typeface="Calisto MT" panose="02040603050505030304" pitchFamily="18" charset="0"/>
              </a:rPr>
              <a:t>.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457200" y="4102100"/>
            <a:ext cx="8305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57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457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4572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574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146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718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29050" indent="-171450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spcAft>
                <a:spcPct val="50000"/>
              </a:spcAft>
              <a:buClr>
                <a:schemeClr val="accent2"/>
              </a:buClr>
              <a:buSzPct val="150000"/>
              <a:buFontTx/>
              <a:buChar char="•"/>
            </a:pPr>
            <a:r>
              <a:rPr lang="en-US" altLang="en-US" sz="2200">
                <a:latin typeface="Calisto MT" panose="02040603050505030304" pitchFamily="18" charset="0"/>
              </a:rPr>
              <a:t>The frequencies start low, then increase to some maximum frequency, then decrease to a low frequency.</a:t>
            </a:r>
          </a:p>
          <a:p>
            <a:pPr algn="l" rtl="0">
              <a:spcBef>
                <a:spcPct val="50000"/>
              </a:spcBef>
              <a:spcAft>
                <a:spcPct val="50000"/>
              </a:spcAft>
              <a:buClr>
                <a:schemeClr val="accent2"/>
              </a:buClr>
              <a:buSzPct val="150000"/>
              <a:buFontTx/>
              <a:buChar char="•"/>
            </a:pPr>
            <a:r>
              <a:rPr lang="en-US" altLang="en-US" sz="2200">
                <a:latin typeface="Calisto MT" panose="02040603050505030304" pitchFamily="18" charset="0"/>
              </a:rPr>
              <a:t>The distribution should be approximately symmetric.</a:t>
            </a:r>
          </a:p>
          <a:p>
            <a:pPr algn="l" rtl="0">
              <a:spcBef>
                <a:spcPct val="50000"/>
              </a:spcBef>
              <a:spcAft>
                <a:spcPct val="5000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None/>
            </a:pPr>
            <a:endParaRPr lang="en-US" altLang="en-US" sz="220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4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2692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1219200" y="3124200"/>
            <a:ext cx="65532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/>
            <a:r>
              <a:rPr lang="en-US" altLang="en-US" sz="4500" b="1">
                <a:latin typeface="Garamond" panose="02020404030301010803" pitchFamily="18" charset="0"/>
                <a:ea typeface="Arial Unicode MS" pitchFamily="34" charset="-128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224480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11662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3716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457200" y="1752600"/>
            <a:ext cx="786130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300">
                <a:solidFill>
                  <a:schemeClr val="tx1"/>
                </a:solidFill>
                <a:latin typeface="Garamond" panose="02020404030301010803" pitchFamily="18" charset="0"/>
              </a:rPr>
              <a:t>Key Concept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838200" y="3048000"/>
            <a:ext cx="6781800" cy="1739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3600">
                <a:latin typeface="Calisto MT" panose="02040603050505030304" pitchFamily="18" charset="0"/>
                <a:ea typeface="Arial Unicode MS" pitchFamily="34" charset="-128"/>
                <a:cs typeface="AL-Mateen Outline" pitchFamily="2" charset="0"/>
              </a:rPr>
              <a:t>A histogram is an important type of graph that portrays the nature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157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2195513" y="981075"/>
            <a:ext cx="4114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4000" b="1">
                <a:latin typeface="Calisto MT" panose="02040603050505030304" pitchFamily="18" charset="0"/>
                <a:ea typeface="Arial Unicode MS" pitchFamily="34" charset="-128"/>
              </a:rPr>
              <a:t>Histogram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0" y="1700213"/>
            <a:ext cx="7812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400" b="1">
                <a:latin typeface="Garamond" panose="02020404030301010803" pitchFamily="18" charset="0"/>
                <a:ea typeface="Arial Unicode MS" pitchFamily="34" charset="-128"/>
                <a:cs typeface="Al-Mawash Shatt Al-Arab" pitchFamily="2" charset="0"/>
              </a:rPr>
              <a:t>A bar graph in which the horizontal scale represents the classes of data values and the vertical scale represents the frequencies</a:t>
            </a:r>
          </a:p>
        </p:txBody>
      </p:sp>
      <p:pic>
        <p:nvPicPr>
          <p:cNvPr id="245767" name="Picture 7" descr="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997200"/>
            <a:ext cx="3125788" cy="35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68" name="Picture 8" descr="T02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7200"/>
            <a:ext cx="2528887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8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6788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250825" y="981075"/>
            <a:ext cx="85058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500" b="1">
                <a:latin typeface="Calisto MT" panose="02040603050505030304" pitchFamily="18" charset="0"/>
                <a:ea typeface="Arial Unicode MS" pitchFamily="34" charset="-128"/>
              </a:rPr>
              <a:t>Relative Frequency Histogram </a:t>
            </a:r>
          </a:p>
          <a:p>
            <a:pPr algn="ctr" rtl="0" eaLnBrk="0" hangingPunct="0">
              <a:lnSpc>
                <a:spcPct val="90000"/>
              </a:lnSpc>
            </a:pPr>
            <a:endParaRPr lang="en-US" altLang="en-US" sz="3500" b="1">
              <a:latin typeface="Calisto MT" panose="02040603050505030304" pitchFamily="18" charset="0"/>
              <a:ea typeface="Arial Unicode MS" pitchFamily="34" charset="-128"/>
            </a:endParaRP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468313" y="1700213"/>
            <a:ext cx="8064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400" b="1">
                <a:latin typeface="Garamond" panose="02020404030301010803" pitchFamily="18" charset="0"/>
                <a:ea typeface="Arial Unicode MS" pitchFamily="34" charset="-128"/>
              </a:rPr>
              <a:t>Has the same shape and horizontal scale as a histogram, but the vertical scale is marked with relative frequencies instead of actual frequencies</a:t>
            </a:r>
          </a:p>
        </p:txBody>
      </p:sp>
      <p:pic>
        <p:nvPicPr>
          <p:cNvPr id="246791" name="Picture 7" descr="0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2852738"/>
            <a:ext cx="3368675" cy="372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2" name="Picture 8" descr="T02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24175"/>
            <a:ext cx="2346325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579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411662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7812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1908175" y="1125538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500">
                <a:solidFill>
                  <a:schemeClr val="tx1"/>
                </a:solidFill>
                <a:latin typeface="Calisto MT" panose="02040603050505030304" pitchFamily="18" charset="0"/>
              </a:rPr>
              <a:t>Critical Thinking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7848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  <a:spcAft>
                <a:spcPct val="50000"/>
              </a:spcAft>
              <a:buSzPct val="150000"/>
              <a:buFont typeface="Arial" panose="020B0604020202020204" pitchFamily="34" charset="0"/>
              <a:buNone/>
            </a:pPr>
            <a:r>
              <a:rPr lang="en-US" altLang="en-US" sz="2800">
                <a:latin typeface="Calisto MT" panose="02040603050505030304" pitchFamily="18" charset="0"/>
                <a:ea typeface="Arial Unicode MS" pitchFamily="34" charset="-128"/>
              </a:rPr>
              <a:t>One key characteristic of a normal distribution is that it has </a:t>
            </a:r>
            <a:r>
              <a:rPr lang="en-US" altLang="en-US" sz="2800" b="1">
                <a:latin typeface="Calisto MT" panose="02040603050505030304" pitchFamily="18" charset="0"/>
                <a:ea typeface="Arial Unicode MS" pitchFamily="34" charset="-128"/>
              </a:rPr>
              <a:t>a “bell” shape</a:t>
            </a:r>
            <a:r>
              <a:rPr lang="en-US" altLang="en-US" sz="2800">
                <a:latin typeface="Calisto MT" panose="02040603050505030304" pitchFamily="18" charset="0"/>
                <a:ea typeface="Arial Unicode MS" pitchFamily="34" charset="-128"/>
              </a:rPr>
              <a:t>.  The histogram below illustrates this.</a:t>
            </a:r>
          </a:p>
        </p:txBody>
      </p:sp>
      <p:pic>
        <p:nvPicPr>
          <p:cNvPr id="247815" name="Picture 7" descr="SD02_p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44958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23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21188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762000" y="2133600"/>
            <a:ext cx="7489825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itchFamily="34" charset="-128"/>
              </a:rPr>
              <a:t>2-1  Overview</a:t>
            </a:r>
          </a:p>
          <a:p>
            <a:pPr algn="l" rt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itchFamily="34" charset="-128"/>
              </a:rPr>
              <a:t>2-2  Frequency Distributions</a:t>
            </a:r>
          </a:p>
          <a:p>
            <a:pPr algn="l" rt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itchFamily="34" charset="-128"/>
              </a:rPr>
              <a:t>2-3  Histograms</a:t>
            </a:r>
          </a:p>
          <a:p>
            <a:pPr algn="l" rt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itchFamily="34" charset="-128"/>
              </a:rPr>
              <a:t>2-4  Statistical Graphics</a:t>
            </a:r>
          </a:p>
        </p:txBody>
      </p:sp>
    </p:spTree>
    <p:extLst>
      <p:ext uri="{BB962C8B-B14F-4D97-AF65-F5344CB8AC3E}">
        <p14:creationId xmlns:p14="http://schemas.microsoft.com/office/powerpoint/2010/main" val="178271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4740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371600" y="3200400"/>
            <a:ext cx="65532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/>
            <a:r>
              <a:rPr lang="en-US" altLang="en-US" sz="4000" b="1">
                <a:latin typeface="Garamond" panose="02020404030301010803" pitchFamily="18" charset="0"/>
                <a:ea typeface="Arial Unicode MS" pitchFamily="34" charset="-128"/>
              </a:rPr>
              <a:t>Statistical Graphics</a:t>
            </a:r>
          </a:p>
        </p:txBody>
      </p:sp>
    </p:spTree>
    <p:extLst>
      <p:ext uri="{BB962C8B-B14F-4D97-AF65-F5344CB8AC3E}">
        <p14:creationId xmlns:p14="http://schemas.microsoft.com/office/powerpoint/2010/main" val="219821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8836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2555875" y="1484313"/>
            <a:ext cx="3657600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300">
                <a:solidFill>
                  <a:schemeClr val="tx1"/>
                </a:solidFill>
                <a:latin typeface="Garamond" panose="02020404030301010803" pitchFamily="18" charset="0"/>
              </a:rPr>
              <a:t>Key Concept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533400" y="2590800"/>
            <a:ext cx="83058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>
                <a:latin typeface="Calisto MT" panose="02040603050505030304" pitchFamily="18" charset="0"/>
                <a:ea typeface="Arial Unicode MS" pitchFamily="34" charset="-128"/>
              </a:rPr>
              <a:t>   This section presents other graphs beyond histograms commonly used in statistical analysis. </a:t>
            </a:r>
          </a:p>
          <a:p>
            <a:pPr algn="l" rtl="0" eaLnBrk="0" hangingPunct="0">
              <a:spcBef>
                <a:spcPct val="50000"/>
              </a:spcBef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>
                <a:latin typeface="Calisto MT" panose="02040603050505030304" pitchFamily="18" charset="0"/>
                <a:ea typeface="Arial Unicode MS" pitchFamily="34" charset="-128"/>
              </a:rPr>
              <a:t>   The main objective is to </a:t>
            </a:r>
            <a:r>
              <a:rPr lang="en-US" altLang="en-US" sz="2800" b="1" u="sng">
                <a:latin typeface="Calisto MT" panose="02040603050505030304" pitchFamily="18" charset="0"/>
                <a:ea typeface="Arial Unicode MS" pitchFamily="34" charset="-128"/>
              </a:rPr>
              <a:t>understand</a:t>
            </a:r>
            <a:r>
              <a:rPr lang="en-US" altLang="en-US" sz="2800">
                <a:latin typeface="Calisto MT" panose="02040603050505030304" pitchFamily="18" charset="0"/>
                <a:ea typeface="Arial Unicode MS" pitchFamily="34" charset="-128"/>
              </a:rPr>
              <a:t> a data set by using a suitable graph that is effective in revealing some important characteristic.</a:t>
            </a:r>
          </a:p>
        </p:txBody>
      </p:sp>
    </p:spTree>
    <p:extLst>
      <p:ext uri="{BB962C8B-B14F-4D97-AF65-F5344CB8AC3E}">
        <p14:creationId xmlns:p14="http://schemas.microsoft.com/office/powerpoint/2010/main" val="36843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23988"/>
            <a:ext cx="8229600" cy="4411662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59076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9079" name="Group 7"/>
          <p:cNvGrpSpPr>
            <a:grpSpLocks/>
          </p:cNvGrpSpPr>
          <p:nvPr/>
        </p:nvGrpSpPr>
        <p:grpSpPr bwMode="auto">
          <a:xfrm>
            <a:off x="2576513" y="2686050"/>
            <a:ext cx="1004887" cy="155575"/>
            <a:chOff x="1559" y="1243"/>
            <a:chExt cx="633" cy="98"/>
          </a:xfrm>
        </p:grpSpPr>
        <p:sp>
          <p:nvSpPr>
            <p:cNvPr id="259080" name="Line 8"/>
            <p:cNvSpPr>
              <a:spLocks noChangeShapeType="1"/>
            </p:cNvSpPr>
            <p:nvPr/>
          </p:nvSpPr>
          <p:spPr bwMode="auto">
            <a:xfrm>
              <a:off x="1559" y="1243"/>
              <a:ext cx="63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081" name="Line 9"/>
            <p:cNvSpPr>
              <a:spLocks noChangeShapeType="1"/>
            </p:cNvSpPr>
            <p:nvPr/>
          </p:nvSpPr>
          <p:spPr bwMode="auto">
            <a:xfrm>
              <a:off x="2181" y="1247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082" name="Group 10"/>
          <p:cNvGrpSpPr>
            <a:grpSpLocks/>
          </p:cNvGrpSpPr>
          <p:nvPr/>
        </p:nvGrpSpPr>
        <p:grpSpPr bwMode="auto">
          <a:xfrm>
            <a:off x="2554288" y="1814513"/>
            <a:ext cx="1465262" cy="274637"/>
            <a:chOff x="1545" y="700"/>
            <a:chExt cx="914" cy="173"/>
          </a:xfrm>
        </p:grpSpPr>
        <p:sp>
          <p:nvSpPr>
            <p:cNvPr id="259083" name="Line 11"/>
            <p:cNvSpPr>
              <a:spLocks noChangeShapeType="1"/>
            </p:cNvSpPr>
            <p:nvPr/>
          </p:nvSpPr>
          <p:spPr bwMode="auto">
            <a:xfrm flipH="1">
              <a:off x="1545" y="700"/>
              <a:ext cx="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>
              <a:off x="1545" y="700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085" name="Group 13"/>
          <p:cNvGrpSpPr>
            <a:grpSpLocks/>
          </p:cNvGrpSpPr>
          <p:nvPr/>
        </p:nvGrpSpPr>
        <p:grpSpPr bwMode="auto">
          <a:xfrm>
            <a:off x="5287963" y="1817688"/>
            <a:ext cx="1444625" cy="276225"/>
            <a:chOff x="3267" y="705"/>
            <a:chExt cx="910" cy="174"/>
          </a:xfrm>
        </p:grpSpPr>
        <p:sp>
          <p:nvSpPr>
            <p:cNvPr id="259086" name="Line 14"/>
            <p:cNvSpPr>
              <a:spLocks noChangeShapeType="1"/>
            </p:cNvSpPr>
            <p:nvPr/>
          </p:nvSpPr>
          <p:spPr bwMode="auto">
            <a:xfrm>
              <a:off x="4177" y="70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87" name="Line 15"/>
            <p:cNvSpPr>
              <a:spLocks noChangeShapeType="1"/>
            </p:cNvSpPr>
            <p:nvPr/>
          </p:nvSpPr>
          <p:spPr bwMode="auto">
            <a:xfrm flipH="1">
              <a:off x="3267" y="705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088" name="Rectangle 16"/>
          <p:cNvSpPr>
            <a:spLocks noChangeArrowheads="1"/>
          </p:cNvSpPr>
          <p:nvPr/>
        </p:nvSpPr>
        <p:spPr bwMode="auto">
          <a:xfrm>
            <a:off x="611188" y="765175"/>
            <a:ext cx="77724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3333CC"/>
                </a:solidFill>
              </a:rPr>
              <a:t>Tabular and Graphical Procedures</a:t>
            </a:r>
          </a:p>
        </p:txBody>
      </p:sp>
      <p:sp>
        <p:nvSpPr>
          <p:cNvPr id="259089" name="Text Box 17"/>
          <p:cNvSpPr txBox="1">
            <a:spLocks noChangeArrowheads="1"/>
          </p:cNvSpPr>
          <p:nvPr/>
        </p:nvSpPr>
        <p:spPr bwMode="auto">
          <a:xfrm>
            <a:off x="1438275" y="2098675"/>
            <a:ext cx="2233613" cy="439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en-US" sz="2200">
                <a:latin typeface="Book Antiqua" panose="02040602050305030304" pitchFamily="18" charset="0"/>
              </a:rPr>
              <a:t>Qualitative Data</a:t>
            </a:r>
          </a:p>
        </p:txBody>
      </p:sp>
      <p:sp>
        <p:nvSpPr>
          <p:cNvPr id="259090" name="Text Box 18"/>
          <p:cNvSpPr txBox="1">
            <a:spLocks noChangeArrowheads="1"/>
          </p:cNvSpPr>
          <p:nvPr/>
        </p:nvSpPr>
        <p:spPr bwMode="auto">
          <a:xfrm>
            <a:off x="5508625" y="2125663"/>
            <a:ext cx="2405063" cy="439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en-US" sz="2200">
                <a:latin typeface="Book Antiqua" panose="02040602050305030304" pitchFamily="18" charset="0"/>
              </a:rPr>
              <a:t>Quantitative Data</a:t>
            </a:r>
          </a:p>
        </p:txBody>
      </p:sp>
      <p:sp>
        <p:nvSpPr>
          <p:cNvPr id="259091" name="Text Box 19"/>
          <p:cNvSpPr txBox="1">
            <a:spLocks noChangeArrowheads="1"/>
          </p:cNvSpPr>
          <p:nvPr/>
        </p:nvSpPr>
        <p:spPr bwMode="auto">
          <a:xfrm>
            <a:off x="900113" y="2846388"/>
            <a:ext cx="128905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Tabular</a:t>
            </a:r>
          </a:p>
          <a:p>
            <a:pPr algn="l" rtl="0" eaLnBrk="0" hangingPunct="0"/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Methods</a:t>
            </a:r>
          </a:p>
        </p:txBody>
      </p:sp>
      <p:sp>
        <p:nvSpPr>
          <p:cNvPr id="259092" name="Text Box 20"/>
          <p:cNvSpPr txBox="1">
            <a:spLocks noChangeArrowheads="1"/>
          </p:cNvSpPr>
          <p:nvPr/>
        </p:nvSpPr>
        <p:spPr bwMode="auto">
          <a:xfrm>
            <a:off x="5003800" y="2846388"/>
            <a:ext cx="128905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Tabular</a:t>
            </a:r>
          </a:p>
          <a:p>
            <a:pPr algn="l" rtl="0" eaLnBrk="0" hangingPunct="0"/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Methods</a:t>
            </a:r>
          </a:p>
        </p:txBody>
      </p:sp>
      <p:sp>
        <p:nvSpPr>
          <p:cNvPr id="259093" name="Text Box 21"/>
          <p:cNvSpPr txBox="1">
            <a:spLocks noChangeArrowheads="1"/>
          </p:cNvSpPr>
          <p:nvPr/>
        </p:nvSpPr>
        <p:spPr bwMode="auto">
          <a:xfrm>
            <a:off x="2843213" y="2846388"/>
            <a:ext cx="141605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Graphical</a:t>
            </a:r>
          </a:p>
          <a:p>
            <a:pPr algn="l" rtl="0" eaLnBrk="0" hangingPunct="0"/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Methods</a:t>
            </a:r>
          </a:p>
        </p:txBody>
      </p:sp>
      <p:sp>
        <p:nvSpPr>
          <p:cNvPr id="259094" name="Text Box 22"/>
          <p:cNvSpPr txBox="1">
            <a:spLocks noChangeArrowheads="1"/>
          </p:cNvSpPr>
          <p:nvPr/>
        </p:nvSpPr>
        <p:spPr bwMode="auto">
          <a:xfrm>
            <a:off x="7019925" y="2846388"/>
            <a:ext cx="141605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Graphical</a:t>
            </a:r>
          </a:p>
          <a:p>
            <a:pPr algn="l" rtl="0" eaLnBrk="0" hangingPunct="0"/>
            <a:r>
              <a:rPr lang="en-US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Methods</a:t>
            </a:r>
          </a:p>
        </p:txBody>
      </p:sp>
      <p:sp>
        <p:nvSpPr>
          <p:cNvPr id="259095" name="Rectangle 23"/>
          <p:cNvSpPr>
            <a:spLocks noChangeArrowheads="1"/>
          </p:cNvSpPr>
          <p:nvPr/>
        </p:nvSpPr>
        <p:spPr bwMode="auto">
          <a:xfrm>
            <a:off x="539750" y="3736975"/>
            <a:ext cx="2019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Frequency</a:t>
            </a:r>
          </a:p>
          <a:p>
            <a:pPr algn="l" rtl="0" eaLnBrk="0" hangingPunct="0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   Distribution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Rel. Freq. Dist.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Percent Freq. </a:t>
            </a:r>
          </a:p>
          <a:p>
            <a:pPr algn="l" rtl="0" eaLnBrk="0" hangingPunct="0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   Distribution</a:t>
            </a:r>
          </a:p>
          <a:p>
            <a:pPr algn="l" rtl="0" eaLnBrk="0" hangingPunct="0"/>
            <a:endParaRPr lang="en-US" altLang="en-US" sz="2000"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59096" name="Rectangle 24"/>
          <p:cNvSpPr>
            <a:spLocks noChangeArrowheads="1"/>
          </p:cNvSpPr>
          <p:nvPr/>
        </p:nvSpPr>
        <p:spPr bwMode="auto">
          <a:xfrm>
            <a:off x="2843213" y="3638550"/>
            <a:ext cx="15525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Bar Graph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Pie Chart</a:t>
            </a:r>
          </a:p>
        </p:txBody>
      </p:sp>
      <p:sp>
        <p:nvSpPr>
          <p:cNvPr id="259097" name="Rectangle 25"/>
          <p:cNvSpPr>
            <a:spLocks noChangeArrowheads="1"/>
          </p:cNvSpPr>
          <p:nvPr/>
        </p:nvSpPr>
        <p:spPr bwMode="auto">
          <a:xfrm>
            <a:off x="4678363" y="4194175"/>
            <a:ext cx="2019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Frequency</a:t>
            </a:r>
          </a:p>
          <a:p>
            <a:pPr algn="l" rtl="0" eaLnBrk="0" hangingPunct="0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   Distribution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Rel. Freq. Dist.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Cum. Freq. Dist.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Cum. Rel. Freq.</a:t>
            </a:r>
          </a:p>
          <a:p>
            <a:pPr algn="l" rtl="0" eaLnBrk="0" hangingPunct="0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   Distribution 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Stem-and-Leaf</a:t>
            </a:r>
          </a:p>
          <a:p>
            <a:pPr algn="l" rtl="0" eaLnBrk="0" hangingPunct="0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   Display</a:t>
            </a:r>
          </a:p>
          <a:p>
            <a:pPr algn="l" rtl="0" eaLnBrk="0" hangingPunct="0"/>
            <a:endParaRPr lang="en-US" altLang="en-US" sz="2000"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59098" name="Rectangle 26"/>
          <p:cNvSpPr>
            <a:spLocks noChangeArrowheads="1"/>
          </p:cNvSpPr>
          <p:nvPr/>
        </p:nvSpPr>
        <p:spPr bwMode="auto">
          <a:xfrm>
            <a:off x="7092950" y="4005263"/>
            <a:ext cx="1601788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Dot Plot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Histogram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Ogive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Scatter</a:t>
            </a:r>
          </a:p>
          <a:p>
            <a:pPr algn="l" rtl="0" eaLnBrk="0" hangingPunct="0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   Diagram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Frequency </a:t>
            </a:r>
          </a:p>
          <a:p>
            <a:pPr algn="l" rtl="0" eaLnBrk="0" hangingPunct="0">
              <a:buFontTx/>
              <a:buChar char="•"/>
            </a:pPr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Polygon</a:t>
            </a:r>
          </a:p>
          <a:p>
            <a:pPr algn="l" rtl="0" eaLnBrk="0" hangingPunct="0"/>
            <a:endParaRPr lang="en-US" altLang="en-US" sz="2000"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59099" name="Line 27"/>
          <p:cNvSpPr>
            <a:spLocks noChangeShapeType="1"/>
          </p:cNvSpPr>
          <p:nvPr/>
        </p:nvSpPr>
        <p:spPr bwMode="auto">
          <a:xfrm>
            <a:off x="1511300" y="3632200"/>
            <a:ext cx="0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00" name="Line 28"/>
          <p:cNvSpPr>
            <a:spLocks noChangeShapeType="1"/>
          </p:cNvSpPr>
          <p:nvPr/>
        </p:nvSpPr>
        <p:spPr bwMode="auto">
          <a:xfrm>
            <a:off x="5692775" y="3632200"/>
            <a:ext cx="0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01" name="Line 29"/>
          <p:cNvSpPr>
            <a:spLocks noChangeShapeType="1"/>
          </p:cNvSpPr>
          <p:nvPr/>
        </p:nvSpPr>
        <p:spPr bwMode="auto">
          <a:xfrm>
            <a:off x="7740650" y="3632200"/>
            <a:ext cx="0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02" name="Line 30"/>
          <p:cNvSpPr>
            <a:spLocks noChangeShapeType="1"/>
          </p:cNvSpPr>
          <p:nvPr/>
        </p:nvSpPr>
        <p:spPr bwMode="auto">
          <a:xfrm>
            <a:off x="3559175" y="3632200"/>
            <a:ext cx="0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9103" name="Group 31"/>
          <p:cNvGrpSpPr>
            <a:grpSpLocks/>
          </p:cNvGrpSpPr>
          <p:nvPr/>
        </p:nvGrpSpPr>
        <p:grpSpPr bwMode="auto">
          <a:xfrm>
            <a:off x="5670550" y="2538413"/>
            <a:ext cx="1071563" cy="301625"/>
            <a:chOff x="3508" y="1153"/>
            <a:chExt cx="675" cy="190"/>
          </a:xfrm>
        </p:grpSpPr>
        <p:sp>
          <p:nvSpPr>
            <p:cNvPr id="259104" name="Line 32"/>
            <p:cNvSpPr>
              <a:spLocks noChangeShapeType="1"/>
            </p:cNvSpPr>
            <p:nvPr/>
          </p:nvSpPr>
          <p:spPr bwMode="auto">
            <a:xfrm flipV="1">
              <a:off x="3508" y="1241"/>
              <a:ext cx="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5" name="Line 33"/>
            <p:cNvSpPr>
              <a:spLocks noChangeShapeType="1"/>
            </p:cNvSpPr>
            <p:nvPr/>
          </p:nvSpPr>
          <p:spPr bwMode="auto">
            <a:xfrm>
              <a:off x="4177" y="1153"/>
              <a:ext cx="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06" name="Line 34"/>
            <p:cNvSpPr>
              <a:spLocks noChangeShapeType="1"/>
            </p:cNvSpPr>
            <p:nvPr/>
          </p:nvSpPr>
          <p:spPr bwMode="auto">
            <a:xfrm>
              <a:off x="3511" y="1241"/>
              <a:ext cx="2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107" name="Oval 35"/>
          <p:cNvSpPr>
            <a:spLocks noChangeArrowheads="1"/>
          </p:cNvSpPr>
          <p:nvPr/>
        </p:nvSpPr>
        <p:spPr bwMode="auto">
          <a:xfrm>
            <a:off x="4025900" y="1570038"/>
            <a:ext cx="1257300" cy="4953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rtl="0" eaLnBrk="0" hangingPunct="0"/>
            <a:r>
              <a:rPr lang="en-US" alt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Data</a:t>
            </a:r>
          </a:p>
        </p:txBody>
      </p:sp>
      <p:grpSp>
        <p:nvGrpSpPr>
          <p:cNvPr id="259108" name="Group 36"/>
          <p:cNvGrpSpPr>
            <a:grpSpLocks/>
          </p:cNvGrpSpPr>
          <p:nvPr/>
        </p:nvGrpSpPr>
        <p:grpSpPr bwMode="auto">
          <a:xfrm>
            <a:off x="1493838" y="2554288"/>
            <a:ext cx="1081087" cy="282575"/>
            <a:chOff x="877" y="1163"/>
            <a:chExt cx="681" cy="178"/>
          </a:xfrm>
        </p:grpSpPr>
        <p:sp>
          <p:nvSpPr>
            <p:cNvPr id="259109" name="Line 37"/>
            <p:cNvSpPr>
              <a:spLocks noChangeShapeType="1"/>
            </p:cNvSpPr>
            <p:nvPr/>
          </p:nvSpPr>
          <p:spPr bwMode="auto">
            <a:xfrm>
              <a:off x="877" y="1246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0" name="Line 38"/>
            <p:cNvSpPr>
              <a:spLocks noChangeShapeType="1"/>
            </p:cNvSpPr>
            <p:nvPr/>
          </p:nvSpPr>
          <p:spPr bwMode="auto">
            <a:xfrm>
              <a:off x="1554" y="1163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1" name="Line 39"/>
            <p:cNvSpPr>
              <a:spLocks noChangeShapeType="1"/>
            </p:cNvSpPr>
            <p:nvPr/>
          </p:nvSpPr>
          <p:spPr bwMode="auto">
            <a:xfrm flipH="1">
              <a:off x="881" y="1249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112" name="Group 40"/>
          <p:cNvGrpSpPr>
            <a:grpSpLocks/>
          </p:cNvGrpSpPr>
          <p:nvPr/>
        </p:nvGrpSpPr>
        <p:grpSpPr bwMode="auto">
          <a:xfrm>
            <a:off x="6737350" y="2676525"/>
            <a:ext cx="1003300" cy="166688"/>
            <a:chOff x="4180" y="1240"/>
            <a:chExt cx="632" cy="105"/>
          </a:xfrm>
        </p:grpSpPr>
        <p:sp>
          <p:nvSpPr>
            <p:cNvPr id="259113" name="Line 41"/>
            <p:cNvSpPr>
              <a:spLocks noChangeShapeType="1"/>
            </p:cNvSpPr>
            <p:nvPr/>
          </p:nvSpPr>
          <p:spPr bwMode="auto">
            <a:xfrm>
              <a:off x="4180" y="1240"/>
              <a:ext cx="63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114" name="Line 42"/>
            <p:cNvSpPr>
              <a:spLocks noChangeShapeType="1"/>
            </p:cNvSpPr>
            <p:nvPr/>
          </p:nvSpPr>
          <p:spPr bwMode="auto">
            <a:xfrm>
              <a:off x="4807" y="1245"/>
              <a:ext cx="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115" name="AutoShape 43"/>
          <p:cNvSpPr>
            <a:spLocks noChangeArrowheads="1"/>
          </p:cNvSpPr>
          <p:nvPr/>
        </p:nvSpPr>
        <p:spPr bwMode="auto">
          <a:xfrm rot="5400000">
            <a:off x="606425" y="31638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16" name="AutoShape 44"/>
          <p:cNvSpPr>
            <a:spLocks noChangeArrowheads="1"/>
          </p:cNvSpPr>
          <p:nvPr/>
        </p:nvSpPr>
        <p:spPr bwMode="auto">
          <a:xfrm rot="5400000">
            <a:off x="2587625" y="31829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17" name="AutoShape 45"/>
          <p:cNvSpPr>
            <a:spLocks noChangeArrowheads="1"/>
          </p:cNvSpPr>
          <p:nvPr/>
        </p:nvSpPr>
        <p:spPr bwMode="auto">
          <a:xfrm rot="5400000">
            <a:off x="4778375" y="320198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118" name="AutoShape 46"/>
          <p:cNvSpPr>
            <a:spLocks noChangeArrowheads="1"/>
          </p:cNvSpPr>
          <p:nvPr/>
        </p:nvSpPr>
        <p:spPr bwMode="auto">
          <a:xfrm rot="5400000">
            <a:off x="6759575" y="31829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59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5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5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59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25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5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5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5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5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59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25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25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259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25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25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 autoUpdateAnimBg="0"/>
      <p:bldP spid="259090" grpId="0" animBg="1" autoUpdateAnimBg="0"/>
      <p:bldP spid="259091" grpId="0" animBg="1" autoUpdateAnimBg="0"/>
      <p:bldP spid="259092" grpId="0" animBg="1" autoUpdateAnimBg="0"/>
      <p:bldP spid="259093" grpId="0" animBg="1" autoUpdateAnimBg="0"/>
      <p:bldP spid="259094" grpId="0" animBg="1" autoUpdateAnimBg="0"/>
      <p:bldP spid="259095" grpId="0" autoUpdateAnimBg="0"/>
      <p:bldP spid="259096" grpId="0" autoUpdateAnimBg="0"/>
      <p:bldP spid="259097" grpId="0" autoUpdateAnimBg="0"/>
      <p:bldP spid="259098" grpId="0" autoUpdateAnimBg="0"/>
      <p:bldP spid="25910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49860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468313" y="1196975"/>
            <a:ext cx="7162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rtl="0" eaLnBrk="0" hangingPunct="0"/>
            <a:r>
              <a:rPr lang="en-US" altLang="en-US" sz="4000" b="1" i="1">
                <a:latin typeface="Calisto MT" panose="02040603050505030304" pitchFamily="18" charset="0"/>
                <a:ea typeface="Arial Unicode MS" pitchFamily="34" charset="-128"/>
              </a:rPr>
              <a:t>Frequency Polygon</a:t>
            </a:r>
          </a:p>
        </p:txBody>
      </p:sp>
      <p:pic>
        <p:nvPicPr>
          <p:cNvPr id="249862" name="Picture 6" descr="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4114800" cy="32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434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400">
                <a:latin typeface="Calisto MT" panose="02040603050505030304" pitchFamily="18" charset="0"/>
                <a:ea typeface="Arial Unicode MS" pitchFamily="34" charset="-128"/>
              </a:rPr>
              <a:t>Uses line segments connected to points directly above class midpoint values</a:t>
            </a:r>
          </a:p>
        </p:txBody>
      </p:sp>
    </p:spTree>
    <p:extLst>
      <p:ext uri="{BB962C8B-B14F-4D97-AF65-F5344CB8AC3E}">
        <p14:creationId xmlns:p14="http://schemas.microsoft.com/office/powerpoint/2010/main" val="2969794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611188" y="1125538"/>
            <a:ext cx="7162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rtl="0" eaLnBrk="0" hangingPunct="0"/>
            <a:r>
              <a:rPr lang="en-US" altLang="en-US" sz="4000" b="1" i="1">
                <a:latin typeface="Calisto MT" panose="02040603050505030304" pitchFamily="18" charset="0"/>
                <a:ea typeface="Arial Unicode MS" pitchFamily="34" charset="-128"/>
              </a:rPr>
              <a:t>Ogive  (S – Curve)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457200" y="2209800"/>
            <a:ext cx="36099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800">
                <a:latin typeface="Calisto MT" panose="02040603050505030304" pitchFamily="18" charset="0"/>
                <a:ea typeface="Arial Unicode MS" pitchFamily="34" charset="-128"/>
              </a:rPr>
              <a:t>A line graph that depicts </a:t>
            </a:r>
            <a:r>
              <a:rPr lang="en-US" altLang="en-US" sz="2800" b="1">
                <a:solidFill>
                  <a:schemeClr val="hlink"/>
                </a:solidFill>
                <a:latin typeface="Calisto MT" panose="02040603050505030304" pitchFamily="18" charset="0"/>
                <a:ea typeface="Arial Unicode MS" pitchFamily="34" charset="-128"/>
              </a:rPr>
              <a:t>cumulative</a:t>
            </a:r>
            <a:r>
              <a:rPr lang="en-US" altLang="en-US" sz="2800">
                <a:latin typeface="Calisto MT" panose="02040603050505030304" pitchFamily="18" charset="0"/>
                <a:ea typeface="Arial Unicode MS" pitchFamily="34" charset="-128"/>
              </a:rPr>
              <a:t> frequencies</a:t>
            </a:r>
          </a:p>
        </p:txBody>
      </p:sp>
      <p:pic>
        <p:nvPicPr>
          <p:cNvPr id="250887" name="Picture 7" descr="02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3946525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6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51908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971550" y="1268413"/>
            <a:ext cx="71628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rtl="0" eaLnBrk="0" hangingPunct="0"/>
            <a:r>
              <a:rPr lang="en-US" altLang="en-US" sz="4000" b="1" i="1">
                <a:latin typeface="Calisto MT" panose="02040603050505030304" pitchFamily="18" charset="0"/>
                <a:ea typeface="Arial Unicode MS" pitchFamily="34" charset="-128"/>
              </a:rPr>
              <a:t>Dot Plot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611188" y="2205038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400">
                <a:latin typeface="Calisto MT" panose="02040603050505030304" pitchFamily="18" charset="0"/>
                <a:ea typeface="Arial Unicode MS" pitchFamily="34" charset="-128"/>
              </a:rPr>
              <a:t>Consists of a graph in which each data value is plotted as a point (or dot) along a scale of values</a:t>
            </a:r>
          </a:p>
        </p:txBody>
      </p:sp>
      <p:pic>
        <p:nvPicPr>
          <p:cNvPr id="251911" name="Picture 7" descr="MT02_p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6985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93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60100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971550" y="908050"/>
            <a:ext cx="71628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rtl="0" eaLnBrk="0" hangingPunct="0"/>
            <a:r>
              <a:rPr lang="en-US" altLang="en-US" sz="4000" b="1" i="1">
                <a:latin typeface="Calisto MT" panose="02040603050505030304" pitchFamily="18" charset="0"/>
                <a:ea typeface="Arial Unicode MS" pitchFamily="34" charset="-128"/>
              </a:rPr>
              <a:t>Bar Graph</a:t>
            </a:r>
          </a:p>
        </p:txBody>
      </p:sp>
      <p:sp>
        <p:nvSpPr>
          <p:cNvPr id="260104" name="Rectangle 8"/>
          <p:cNvSpPr>
            <a:spLocks noChangeArrowheads="1"/>
          </p:cNvSpPr>
          <p:nvPr/>
        </p:nvSpPr>
        <p:spPr bwMode="auto">
          <a:xfrm>
            <a:off x="666750" y="1714500"/>
            <a:ext cx="84772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buClr>
                <a:srgbClr val="66FFFF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latin typeface="Book Antiqua" panose="02040602050305030304" pitchFamily="18" charset="0"/>
              </a:rPr>
              <a:t>   A </a:t>
            </a:r>
            <a:r>
              <a:rPr lang="en-US" altLang="en-US" sz="2000" u="sng">
                <a:latin typeface="Book Antiqua" panose="02040602050305030304" pitchFamily="18" charset="0"/>
              </a:rPr>
              <a:t>bar graph</a:t>
            </a:r>
            <a:r>
              <a:rPr lang="en-US" altLang="en-US" sz="2000">
                <a:latin typeface="Book Antiqua" panose="02040602050305030304" pitchFamily="18" charset="0"/>
              </a:rPr>
              <a:t> is a graphical device for depicting qualitative data.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666750" y="2590800"/>
            <a:ext cx="76962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buClr>
                <a:srgbClr val="66FFFF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latin typeface="Book Antiqua" panose="02040602050305030304" pitchFamily="18" charset="0"/>
              </a:rPr>
              <a:t>   On one axis (usually the horizontal axis), we specify</a:t>
            </a:r>
          </a:p>
          <a:p>
            <a:pPr algn="l" rtl="0" eaLnBrk="0" hangingPunct="0">
              <a:buClr>
                <a:srgbClr val="66FFFF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Book Antiqua" panose="02040602050305030304" pitchFamily="18" charset="0"/>
              </a:rPr>
              <a:t>      the labels that are used for each of the classes.</a:t>
            </a:r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666750" y="3619500"/>
            <a:ext cx="76962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buClr>
                <a:srgbClr val="66FFFF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latin typeface="Book Antiqua" panose="02040602050305030304" pitchFamily="18" charset="0"/>
              </a:rPr>
              <a:t>   A </a:t>
            </a:r>
            <a:r>
              <a:rPr lang="en-US" altLang="en-US" sz="2000" u="sng">
                <a:latin typeface="Book Antiqua" panose="02040602050305030304" pitchFamily="18" charset="0"/>
              </a:rPr>
              <a:t>frequency</a:t>
            </a:r>
            <a:r>
              <a:rPr lang="en-US" altLang="en-US" sz="2000">
                <a:latin typeface="Book Antiqua" panose="02040602050305030304" pitchFamily="18" charset="0"/>
              </a:rPr>
              <a:t>, </a:t>
            </a:r>
            <a:r>
              <a:rPr lang="en-US" altLang="en-US" sz="2000" u="sng">
                <a:latin typeface="Book Antiqua" panose="02040602050305030304" pitchFamily="18" charset="0"/>
              </a:rPr>
              <a:t>relative frequency</a:t>
            </a:r>
            <a:r>
              <a:rPr lang="en-US" altLang="en-US" sz="2000">
                <a:latin typeface="Book Antiqua" panose="02040602050305030304" pitchFamily="18" charset="0"/>
              </a:rPr>
              <a:t>, or </a:t>
            </a:r>
            <a:r>
              <a:rPr lang="en-US" altLang="en-US" sz="2000" u="sng">
                <a:latin typeface="Book Antiqua" panose="02040602050305030304" pitchFamily="18" charset="0"/>
              </a:rPr>
              <a:t>percent frequency</a:t>
            </a:r>
          </a:p>
          <a:p>
            <a:pPr algn="l" rtl="0" eaLnBrk="0" hangingPunct="0">
              <a:buFont typeface="Wingdings" panose="05000000000000000000" pitchFamily="2" charset="2"/>
              <a:buNone/>
            </a:pPr>
            <a:r>
              <a:rPr lang="en-US" altLang="en-US" sz="2000">
                <a:latin typeface="Book Antiqua" panose="02040602050305030304" pitchFamily="18" charset="0"/>
              </a:rPr>
              <a:t>      scale can be used for the other axis (usually the vertical axis).</a:t>
            </a:r>
          </a:p>
        </p:txBody>
      </p:sp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666750" y="4667250"/>
            <a:ext cx="76962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buClr>
                <a:srgbClr val="66FFFF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latin typeface="Book Antiqua" panose="02040602050305030304" pitchFamily="18" charset="0"/>
              </a:rPr>
              <a:t>   Using a </a:t>
            </a:r>
            <a:r>
              <a:rPr lang="en-US" altLang="en-US" sz="2000" u="sng">
                <a:latin typeface="Book Antiqua" panose="02040602050305030304" pitchFamily="18" charset="0"/>
              </a:rPr>
              <a:t>bar of fixed width</a:t>
            </a:r>
            <a:r>
              <a:rPr lang="en-US" altLang="en-US" sz="2000">
                <a:latin typeface="Book Antiqua" panose="02040602050305030304" pitchFamily="18" charset="0"/>
              </a:rPr>
              <a:t> drawn above each class</a:t>
            </a:r>
          </a:p>
          <a:p>
            <a:pPr algn="l" rtl="0" eaLnBrk="0" hangingPunct="0">
              <a:buFont typeface="Wingdings" panose="05000000000000000000" pitchFamily="2" charset="2"/>
              <a:buNone/>
            </a:pPr>
            <a:r>
              <a:rPr lang="en-US" altLang="en-US" sz="2000">
                <a:latin typeface="Book Antiqua" panose="02040602050305030304" pitchFamily="18" charset="0"/>
              </a:rPr>
              <a:t>      label, we extend the height appropriately.</a:t>
            </a:r>
          </a:p>
        </p:txBody>
      </p:sp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539750" y="5661025"/>
            <a:ext cx="673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rtl="0" eaLnBrk="0" hangingPunct="0">
              <a:buClr>
                <a:srgbClr val="66FFFF"/>
              </a:buClr>
              <a:buFont typeface="Wingdings" panose="05000000000000000000" pitchFamily="2" charset="2"/>
              <a:buChar char="n"/>
            </a:pPr>
            <a:r>
              <a:rPr lang="en-US" altLang="en-US" sz="2000">
                <a:latin typeface="Book Antiqua" panose="02040602050305030304" pitchFamily="18" charset="0"/>
              </a:rPr>
              <a:t>   The </a:t>
            </a:r>
            <a:r>
              <a:rPr lang="en-US" altLang="en-US" sz="2000" u="sng">
                <a:latin typeface="Book Antiqua" panose="02040602050305030304" pitchFamily="18" charset="0"/>
              </a:rPr>
              <a:t>bars are separated</a:t>
            </a:r>
            <a:r>
              <a:rPr lang="en-US" altLang="en-US" sz="2000">
                <a:latin typeface="Book Antiqua" panose="02040602050305030304" pitchFamily="18" charset="0"/>
              </a:rPr>
              <a:t> to emphasize the fact that each</a:t>
            </a:r>
          </a:p>
          <a:p>
            <a:pPr lvl="1" algn="l" rtl="0" eaLnBrk="0" hangingPunct="0">
              <a:buClr>
                <a:srgbClr val="66FFFF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Book Antiqua" panose="02040602050305030304" pitchFamily="18" charset="0"/>
              </a:rPr>
              <a:t>      class is a separate category.</a:t>
            </a:r>
          </a:p>
        </p:txBody>
      </p:sp>
      <p:sp>
        <p:nvSpPr>
          <p:cNvPr id="260131" name="Rectangle 35"/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60132" name="Line 36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4" grpId="0" autoUpdateAnimBg="0"/>
      <p:bldP spid="260105" grpId="0" autoUpdateAnimBg="0"/>
      <p:bldP spid="260106" grpId="0" autoUpdateAnimBg="0"/>
      <p:bldP spid="260107" grpId="0" autoUpdateAnimBg="0"/>
      <p:bldP spid="2601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971550" y="1700213"/>
            <a:ext cx="7200900" cy="48974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Line 5"/>
          <p:cNvSpPr>
            <a:spLocks noChangeShapeType="1"/>
          </p:cNvSpPr>
          <p:nvPr/>
        </p:nvSpPr>
        <p:spPr bwMode="auto">
          <a:xfrm>
            <a:off x="1847850" y="5889625"/>
            <a:ext cx="5132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 flipH="1" flipV="1">
            <a:off x="1851025" y="2019300"/>
            <a:ext cx="0" cy="386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2011363" y="5934075"/>
            <a:ext cx="7112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2000">
                <a:latin typeface="Book Antiqua" panose="02040602050305030304" pitchFamily="18" charset="0"/>
              </a:rPr>
              <a:t>Poor</a:t>
            </a:r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2832100" y="5959475"/>
            <a:ext cx="11334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2000">
                <a:latin typeface="Book Antiqua" panose="02040602050305030304" pitchFamily="18" charset="0"/>
              </a:rPr>
              <a:t>Below</a:t>
            </a:r>
          </a:p>
          <a:p>
            <a:pPr algn="ctr" rtl="0" eaLnBrk="0" hangingPunct="0">
              <a:lnSpc>
                <a:spcPct val="90000"/>
              </a:lnSpc>
            </a:pPr>
            <a:r>
              <a:rPr lang="en-US" altLang="en-US" sz="2000">
                <a:latin typeface="Book Antiqua" panose="02040602050305030304" pitchFamily="18" charset="0"/>
              </a:rPr>
              <a:t>Average</a:t>
            </a: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3865563" y="5934075"/>
            <a:ext cx="11334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2000">
                <a:latin typeface="Book Antiqua" panose="02040602050305030304" pitchFamily="18" charset="0"/>
              </a:rPr>
              <a:t>Average</a:t>
            </a:r>
          </a:p>
        </p:txBody>
      </p:sp>
      <p:sp>
        <p:nvSpPr>
          <p:cNvPr id="261130" name="Rectangle 10"/>
          <p:cNvSpPr>
            <a:spLocks noChangeArrowheads="1"/>
          </p:cNvSpPr>
          <p:nvPr/>
        </p:nvSpPr>
        <p:spPr bwMode="auto">
          <a:xfrm>
            <a:off x="4840288" y="5957888"/>
            <a:ext cx="11334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2000">
                <a:latin typeface="Book Antiqua" panose="02040602050305030304" pitchFamily="18" charset="0"/>
              </a:rPr>
              <a:t> Above</a:t>
            </a:r>
          </a:p>
          <a:p>
            <a:pPr algn="ctr" rtl="0" eaLnBrk="0" hangingPunct="0">
              <a:lnSpc>
                <a:spcPct val="90000"/>
              </a:lnSpc>
            </a:pPr>
            <a:r>
              <a:rPr lang="en-US" altLang="en-US" sz="2000">
                <a:latin typeface="Book Antiqua" panose="02040602050305030304" pitchFamily="18" charset="0"/>
              </a:rPr>
              <a:t>Average</a:t>
            </a:r>
          </a:p>
        </p:txBody>
      </p:sp>
      <p:sp>
        <p:nvSpPr>
          <p:cNvPr id="261131" name="Rectangle 11"/>
          <p:cNvSpPr>
            <a:spLocks noChangeArrowheads="1"/>
          </p:cNvSpPr>
          <p:nvPr/>
        </p:nvSpPr>
        <p:spPr bwMode="auto">
          <a:xfrm>
            <a:off x="5881688" y="5932488"/>
            <a:ext cx="1204912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2000">
                <a:latin typeface="Book Antiqua" panose="02040602050305030304" pitchFamily="18" charset="0"/>
              </a:rPr>
              <a:t>Excellent</a:t>
            </a:r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 rot="16200000">
            <a:off x="534987" y="3582988"/>
            <a:ext cx="1393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rtl="0" eaLnBrk="0" hangingPunct="0"/>
            <a:r>
              <a:rPr lang="en-US" altLang="en-US" sz="2000" b="1">
                <a:latin typeface="Book Antiqua" panose="02040602050305030304" pitchFamily="18" charset="0"/>
              </a:rPr>
              <a:t>Frequency</a:t>
            </a:r>
          </a:p>
        </p:txBody>
      </p:sp>
      <p:grpSp>
        <p:nvGrpSpPr>
          <p:cNvPr id="261135" name="Group 15"/>
          <p:cNvGrpSpPr>
            <a:grpSpLocks/>
          </p:cNvGrpSpPr>
          <p:nvPr/>
        </p:nvGrpSpPr>
        <p:grpSpPr bwMode="auto">
          <a:xfrm>
            <a:off x="1857375" y="5880100"/>
            <a:ext cx="5130800" cy="122238"/>
            <a:chOff x="1170" y="3402"/>
            <a:chExt cx="3232" cy="77"/>
          </a:xfrm>
        </p:grpSpPr>
        <p:sp>
          <p:nvSpPr>
            <p:cNvPr id="261136" name="Line 16"/>
            <p:cNvSpPr>
              <a:spLocks noChangeShapeType="1"/>
            </p:cNvSpPr>
            <p:nvPr/>
          </p:nvSpPr>
          <p:spPr bwMode="auto">
            <a:xfrm rot="-5400000">
              <a:off x="1781" y="3435"/>
              <a:ext cx="69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7" name="Line 17"/>
            <p:cNvSpPr>
              <a:spLocks noChangeShapeType="1"/>
            </p:cNvSpPr>
            <p:nvPr/>
          </p:nvSpPr>
          <p:spPr bwMode="auto">
            <a:xfrm rot="5400000" flipH="1">
              <a:off x="2429" y="3435"/>
              <a:ext cx="69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8" name="Line 18"/>
            <p:cNvSpPr>
              <a:spLocks noChangeShapeType="1"/>
            </p:cNvSpPr>
            <p:nvPr/>
          </p:nvSpPr>
          <p:spPr bwMode="auto">
            <a:xfrm rot="5400000" flipH="1">
              <a:off x="3077" y="3435"/>
              <a:ext cx="69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 rot="-5400000">
              <a:off x="3709" y="3435"/>
              <a:ext cx="69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/>
            <p:cNvSpPr>
              <a:spLocks noChangeShapeType="1"/>
            </p:cNvSpPr>
            <p:nvPr/>
          </p:nvSpPr>
          <p:spPr bwMode="auto">
            <a:xfrm rot="5400000" flipH="1">
              <a:off x="4361" y="3439"/>
              <a:ext cx="77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/>
            <p:cNvSpPr>
              <a:spLocks noChangeShapeType="1"/>
            </p:cNvSpPr>
            <p:nvPr/>
          </p:nvSpPr>
          <p:spPr bwMode="auto">
            <a:xfrm rot="5400000" flipH="1">
              <a:off x="1135" y="3437"/>
              <a:ext cx="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2" name="Rectangle 22"/>
          <p:cNvSpPr>
            <a:spLocks noChangeArrowheads="1"/>
          </p:cNvSpPr>
          <p:nvPr/>
        </p:nvSpPr>
        <p:spPr bwMode="auto">
          <a:xfrm>
            <a:off x="684213" y="836613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0" hangingPunct="0"/>
            <a:r>
              <a:rPr lang="en-US" altLang="en-US" sz="2800" b="1" i="1">
                <a:latin typeface="Book Antiqua" panose="02040602050305030304" pitchFamily="18" charset="0"/>
              </a:rPr>
              <a:t>Bar Graph</a:t>
            </a:r>
          </a:p>
        </p:txBody>
      </p:sp>
      <p:grpSp>
        <p:nvGrpSpPr>
          <p:cNvPr id="261143" name="Group 23"/>
          <p:cNvGrpSpPr>
            <a:grpSpLocks/>
          </p:cNvGrpSpPr>
          <p:nvPr/>
        </p:nvGrpSpPr>
        <p:grpSpPr bwMode="auto">
          <a:xfrm>
            <a:off x="1763713" y="2017713"/>
            <a:ext cx="5210175" cy="3473450"/>
            <a:chOff x="1111" y="1029"/>
            <a:chExt cx="3282" cy="2188"/>
          </a:xfrm>
        </p:grpSpPr>
        <p:grpSp>
          <p:nvGrpSpPr>
            <p:cNvPr id="261144" name="Group 24"/>
            <p:cNvGrpSpPr>
              <a:grpSpLocks/>
            </p:cNvGrpSpPr>
            <p:nvPr/>
          </p:nvGrpSpPr>
          <p:grpSpPr bwMode="auto">
            <a:xfrm>
              <a:off x="1123" y="1277"/>
              <a:ext cx="3270" cy="1940"/>
              <a:chOff x="1123" y="1277"/>
              <a:chExt cx="3270" cy="1940"/>
            </a:xfrm>
          </p:grpSpPr>
          <p:sp>
            <p:nvSpPr>
              <p:cNvPr id="261145" name="Line 25"/>
              <p:cNvSpPr>
                <a:spLocks noChangeShapeType="1"/>
              </p:cNvSpPr>
              <p:nvPr/>
            </p:nvSpPr>
            <p:spPr bwMode="auto">
              <a:xfrm rot="5400000">
                <a:off x="2755" y="1585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6" name="Line 26"/>
              <p:cNvSpPr>
                <a:spLocks noChangeShapeType="1"/>
              </p:cNvSpPr>
              <p:nvPr/>
            </p:nvSpPr>
            <p:spPr bwMode="auto">
              <a:xfrm rot="5400000">
                <a:off x="2756" y="1105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7" name="Line 27"/>
              <p:cNvSpPr>
                <a:spLocks noChangeShapeType="1"/>
              </p:cNvSpPr>
              <p:nvPr/>
            </p:nvSpPr>
            <p:spPr bwMode="auto">
              <a:xfrm rot="5400000">
                <a:off x="2755" y="-355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8" name="Line 28"/>
              <p:cNvSpPr>
                <a:spLocks noChangeShapeType="1"/>
              </p:cNvSpPr>
              <p:nvPr/>
            </p:nvSpPr>
            <p:spPr bwMode="auto">
              <a:xfrm rot="5400000">
                <a:off x="2757" y="121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9" name="Line 29"/>
              <p:cNvSpPr>
                <a:spLocks noChangeShapeType="1"/>
              </p:cNvSpPr>
              <p:nvPr/>
            </p:nvSpPr>
            <p:spPr bwMode="auto">
              <a:xfrm rot="5400000">
                <a:off x="2757" y="617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0" name="Line 30"/>
              <p:cNvSpPr>
                <a:spLocks noChangeShapeType="1"/>
              </p:cNvSpPr>
              <p:nvPr/>
            </p:nvSpPr>
            <p:spPr bwMode="auto">
              <a:xfrm rot="5400000">
                <a:off x="2760" y="1345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1" name="Line 31"/>
              <p:cNvSpPr>
                <a:spLocks noChangeShapeType="1"/>
              </p:cNvSpPr>
              <p:nvPr/>
            </p:nvSpPr>
            <p:spPr bwMode="auto">
              <a:xfrm rot="5400000">
                <a:off x="2755" y="-115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2" name="Line 32"/>
              <p:cNvSpPr>
                <a:spLocks noChangeShapeType="1"/>
              </p:cNvSpPr>
              <p:nvPr/>
            </p:nvSpPr>
            <p:spPr bwMode="auto">
              <a:xfrm rot="5400000">
                <a:off x="2761" y="373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3" name="Line 33"/>
              <p:cNvSpPr>
                <a:spLocks noChangeShapeType="1"/>
              </p:cNvSpPr>
              <p:nvPr/>
            </p:nvSpPr>
            <p:spPr bwMode="auto">
              <a:xfrm rot="5400000">
                <a:off x="2761" y="857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1154" name="Line 34"/>
            <p:cNvSpPr>
              <a:spLocks noChangeShapeType="1"/>
            </p:cNvSpPr>
            <p:nvPr/>
          </p:nvSpPr>
          <p:spPr bwMode="auto">
            <a:xfrm rot="5400000">
              <a:off x="2743" y="-603"/>
              <a:ext cx="0" cy="3264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155" name="Group 35"/>
          <p:cNvGrpSpPr>
            <a:grpSpLocks/>
          </p:cNvGrpSpPr>
          <p:nvPr/>
        </p:nvGrpSpPr>
        <p:grpSpPr bwMode="auto">
          <a:xfrm>
            <a:off x="1743075" y="2014538"/>
            <a:ext cx="203200" cy="3479800"/>
            <a:chOff x="1014" y="1027"/>
            <a:chExt cx="128" cy="2192"/>
          </a:xfrm>
        </p:grpSpPr>
        <p:grpSp>
          <p:nvGrpSpPr>
            <p:cNvPr id="261156" name="Group 36"/>
            <p:cNvGrpSpPr>
              <a:grpSpLocks/>
            </p:cNvGrpSpPr>
            <p:nvPr/>
          </p:nvGrpSpPr>
          <p:grpSpPr bwMode="auto">
            <a:xfrm>
              <a:off x="1014" y="1271"/>
              <a:ext cx="128" cy="1948"/>
              <a:chOff x="1014" y="1271"/>
              <a:chExt cx="128" cy="1948"/>
            </a:xfrm>
          </p:grpSpPr>
          <p:sp>
            <p:nvSpPr>
              <p:cNvPr id="261157" name="Line 37"/>
              <p:cNvSpPr>
                <a:spLocks noChangeShapeType="1"/>
              </p:cNvSpPr>
              <p:nvPr/>
            </p:nvSpPr>
            <p:spPr bwMode="auto">
              <a:xfrm>
                <a:off x="1021" y="3219"/>
                <a:ext cx="1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58" name="Line 38"/>
              <p:cNvSpPr>
                <a:spLocks noChangeShapeType="1"/>
              </p:cNvSpPr>
              <p:nvPr/>
            </p:nvSpPr>
            <p:spPr bwMode="auto">
              <a:xfrm>
                <a:off x="1021" y="2980"/>
                <a:ext cx="1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59" name="Line 39"/>
              <p:cNvSpPr>
                <a:spLocks noChangeShapeType="1"/>
              </p:cNvSpPr>
              <p:nvPr/>
            </p:nvSpPr>
            <p:spPr bwMode="auto">
              <a:xfrm>
                <a:off x="1021" y="2736"/>
                <a:ext cx="1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60" name="Line 40"/>
              <p:cNvSpPr>
                <a:spLocks noChangeShapeType="1"/>
              </p:cNvSpPr>
              <p:nvPr/>
            </p:nvSpPr>
            <p:spPr bwMode="auto">
              <a:xfrm>
                <a:off x="1021" y="2490"/>
                <a:ext cx="1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61" name="Line 41"/>
              <p:cNvSpPr>
                <a:spLocks noChangeShapeType="1"/>
              </p:cNvSpPr>
              <p:nvPr/>
            </p:nvSpPr>
            <p:spPr bwMode="auto">
              <a:xfrm>
                <a:off x="1021" y="2247"/>
                <a:ext cx="1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62" name="Line 42"/>
              <p:cNvSpPr>
                <a:spLocks noChangeShapeType="1"/>
              </p:cNvSpPr>
              <p:nvPr/>
            </p:nvSpPr>
            <p:spPr bwMode="auto">
              <a:xfrm>
                <a:off x="1021" y="2002"/>
                <a:ext cx="1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63" name="Line 43"/>
              <p:cNvSpPr>
                <a:spLocks noChangeShapeType="1"/>
              </p:cNvSpPr>
              <p:nvPr/>
            </p:nvSpPr>
            <p:spPr bwMode="auto">
              <a:xfrm>
                <a:off x="1021" y="1758"/>
                <a:ext cx="1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64" name="Line 44"/>
              <p:cNvSpPr>
                <a:spLocks noChangeShapeType="1"/>
              </p:cNvSpPr>
              <p:nvPr/>
            </p:nvSpPr>
            <p:spPr bwMode="auto">
              <a:xfrm>
                <a:off x="1014" y="1517"/>
                <a:ext cx="1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165" name="Line 45"/>
              <p:cNvSpPr>
                <a:spLocks noChangeShapeType="1"/>
              </p:cNvSpPr>
              <p:nvPr/>
            </p:nvSpPr>
            <p:spPr bwMode="auto">
              <a:xfrm>
                <a:off x="1021" y="1271"/>
                <a:ext cx="1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1166" name="Line 46"/>
            <p:cNvSpPr>
              <a:spLocks noChangeShapeType="1"/>
            </p:cNvSpPr>
            <p:nvPr/>
          </p:nvSpPr>
          <p:spPr bwMode="auto">
            <a:xfrm>
              <a:off x="1021" y="1027"/>
              <a:ext cx="1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1167" name="Group 47"/>
          <p:cNvGrpSpPr>
            <a:grpSpLocks/>
          </p:cNvGrpSpPr>
          <p:nvPr/>
        </p:nvGrpSpPr>
        <p:grpSpPr bwMode="auto">
          <a:xfrm>
            <a:off x="1325563" y="1817688"/>
            <a:ext cx="434975" cy="3871912"/>
            <a:chOff x="745" y="903"/>
            <a:chExt cx="274" cy="2439"/>
          </a:xfrm>
        </p:grpSpPr>
        <p:grpSp>
          <p:nvGrpSpPr>
            <p:cNvPr id="261168" name="Group 48"/>
            <p:cNvGrpSpPr>
              <a:grpSpLocks/>
            </p:cNvGrpSpPr>
            <p:nvPr/>
          </p:nvGrpSpPr>
          <p:grpSpPr bwMode="auto">
            <a:xfrm>
              <a:off x="817" y="1143"/>
              <a:ext cx="199" cy="2199"/>
              <a:chOff x="817" y="1143"/>
              <a:chExt cx="199" cy="2199"/>
            </a:xfrm>
          </p:grpSpPr>
          <p:sp>
            <p:nvSpPr>
              <p:cNvPr id="261169" name="Rectangle 49"/>
              <p:cNvSpPr>
                <a:spLocks noChangeArrowheads="1"/>
              </p:cNvSpPr>
              <p:nvPr/>
            </p:nvSpPr>
            <p:spPr bwMode="auto">
              <a:xfrm>
                <a:off x="817" y="3094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rtl="0" eaLnBrk="0" hangingPunct="0"/>
                <a:r>
                  <a:rPr lang="en-US" altLang="en-US" sz="2000">
                    <a:latin typeface="Book Antiqua" panose="02040602050305030304" pitchFamily="18" charset="0"/>
                  </a:rPr>
                  <a:t>1</a:t>
                </a:r>
              </a:p>
            </p:txBody>
          </p:sp>
          <p:sp>
            <p:nvSpPr>
              <p:cNvPr id="261170" name="Rectangle 50"/>
              <p:cNvSpPr>
                <a:spLocks noChangeArrowheads="1"/>
              </p:cNvSpPr>
              <p:nvPr/>
            </p:nvSpPr>
            <p:spPr bwMode="auto">
              <a:xfrm>
                <a:off x="817" y="2862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rtl="0" eaLnBrk="0" hangingPunct="0"/>
                <a:r>
                  <a:rPr lang="en-US" altLang="en-US" sz="2000">
                    <a:latin typeface="Book Antiqua" panose="02040602050305030304" pitchFamily="18" charset="0"/>
                  </a:rPr>
                  <a:t>2</a:t>
                </a:r>
              </a:p>
            </p:txBody>
          </p:sp>
          <p:sp>
            <p:nvSpPr>
              <p:cNvPr id="261171" name="Rectangle 51"/>
              <p:cNvSpPr>
                <a:spLocks noChangeArrowheads="1"/>
              </p:cNvSpPr>
              <p:nvPr/>
            </p:nvSpPr>
            <p:spPr bwMode="auto">
              <a:xfrm>
                <a:off x="817" y="2617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rtl="0" eaLnBrk="0" hangingPunct="0"/>
                <a:r>
                  <a:rPr lang="en-US" altLang="en-US" sz="2000">
                    <a:latin typeface="Book Antiqua" panose="02040602050305030304" pitchFamily="18" charset="0"/>
                  </a:rPr>
                  <a:t>3</a:t>
                </a:r>
              </a:p>
            </p:txBody>
          </p:sp>
          <p:sp>
            <p:nvSpPr>
              <p:cNvPr id="261172" name="Rectangle 52"/>
              <p:cNvSpPr>
                <a:spLocks noChangeArrowheads="1"/>
              </p:cNvSpPr>
              <p:nvPr/>
            </p:nvSpPr>
            <p:spPr bwMode="auto">
              <a:xfrm>
                <a:off x="817" y="2365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rtl="0" eaLnBrk="0" hangingPunct="0"/>
                <a:r>
                  <a:rPr lang="en-US" altLang="en-US" sz="2000">
                    <a:latin typeface="Book Antiqua" panose="02040602050305030304" pitchFamily="18" charset="0"/>
                  </a:rPr>
                  <a:t>4</a:t>
                </a:r>
              </a:p>
            </p:txBody>
          </p:sp>
          <p:sp>
            <p:nvSpPr>
              <p:cNvPr id="261173" name="Rectangle 53"/>
              <p:cNvSpPr>
                <a:spLocks noChangeArrowheads="1"/>
              </p:cNvSpPr>
              <p:nvPr/>
            </p:nvSpPr>
            <p:spPr bwMode="auto">
              <a:xfrm>
                <a:off x="817" y="2120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rtl="0" eaLnBrk="0" hangingPunct="0"/>
                <a:r>
                  <a:rPr lang="en-US" altLang="en-US" sz="2000">
                    <a:latin typeface="Book Antiqua" panose="02040602050305030304" pitchFamily="18" charset="0"/>
                  </a:rPr>
                  <a:t>5</a:t>
                </a:r>
              </a:p>
            </p:txBody>
          </p:sp>
          <p:sp>
            <p:nvSpPr>
              <p:cNvPr id="261174" name="Rectangle 54"/>
              <p:cNvSpPr>
                <a:spLocks noChangeArrowheads="1"/>
              </p:cNvSpPr>
              <p:nvPr/>
            </p:nvSpPr>
            <p:spPr bwMode="auto">
              <a:xfrm>
                <a:off x="818" y="1874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rtl="0" eaLnBrk="0" hangingPunct="0"/>
                <a:r>
                  <a:rPr lang="en-US" altLang="en-US" sz="2000">
                    <a:latin typeface="Book Antiqua" panose="02040602050305030304" pitchFamily="18" charset="0"/>
                  </a:rPr>
                  <a:t>6</a:t>
                </a:r>
              </a:p>
            </p:txBody>
          </p:sp>
          <p:sp>
            <p:nvSpPr>
              <p:cNvPr id="261175" name="Rectangle 55"/>
              <p:cNvSpPr>
                <a:spLocks noChangeArrowheads="1"/>
              </p:cNvSpPr>
              <p:nvPr/>
            </p:nvSpPr>
            <p:spPr bwMode="auto">
              <a:xfrm>
                <a:off x="817" y="1633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rtl="0" eaLnBrk="0" hangingPunct="0"/>
                <a:r>
                  <a:rPr lang="en-US" altLang="en-US" sz="2000">
                    <a:latin typeface="Book Antiqua" panose="02040602050305030304" pitchFamily="18" charset="0"/>
                  </a:rPr>
                  <a:t>7</a:t>
                </a:r>
              </a:p>
            </p:txBody>
          </p:sp>
          <p:sp>
            <p:nvSpPr>
              <p:cNvPr id="261176" name="Rectangle 56"/>
              <p:cNvSpPr>
                <a:spLocks noChangeArrowheads="1"/>
              </p:cNvSpPr>
              <p:nvPr/>
            </p:nvSpPr>
            <p:spPr bwMode="auto">
              <a:xfrm>
                <a:off x="822" y="1387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rtl="0" eaLnBrk="0" hangingPunct="0"/>
                <a:r>
                  <a:rPr lang="en-US" altLang="en-US" sz="2000">
                    <a:latin typeface="Book Antiqua" panose="02040602050305030304" pitchFamily="18" charset="0"/>
                  </a:rPr>
                  <a:t>8</a:t>
                </a:r>
              </a:p>
            </p:txBody>
          </p:sp>
          <p:sp>
            <p:nvSpPr>
              <p:cNvPr id="261177" name="Rectangle 57"/>
              <p:cNvSpPr>
                <a:spLocks noChangeArrowheads="1"/>
              </p:cNvSpPr>
              <p:nvPr/>
            </p:nvSpPr>
            <p:spPr bwMode="auto">
              <a:xfrm>
                <a:off x="817" y="1143"/>
                <a:ext cx="19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rtl="0" eaLnBrk="0" hangingPunct="0"/>
                <a:r>
                  <a:rPr lang="en-US" altLang="en-US" sz="2000">
                    <a:latin typeface="Book Antiqua" panose="02040602050305030304" pitchFamily="18" charset="0"/>
                  </a:rPr>
                  <a:t>9</a:t>
                </a:r>
              </a:p>
            </p:txBody>
          </p:sp>
        </p:grpSp>
        <p:sp>
          <p:nvSpPr>
            <p:cNvPr id="261178" name="Rectangle 58"/>
            <p:cNvSpPr>
              <a:spLocks noChangeArrowheads="1"/>
            </p:cNvSpPr>
            <p:nvPr/>
          </p:nvSpPr>
          <p:spPr bwMode="auto">
            <a:xfrm>
              <a:off x="745" y="903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rtl="0" eaLnBrk="0" hangingPunct="0"/>
              <a:r>
                <a:rPr lang="en-US" altLang="en-US" sz="2000">
                  <a:latin typeface="Book Antiqua" panose="02040602050305030304" pitchFamily="18" charset="0"/>
                </a:rPr>
                <a:t>10</a:t>
              </a:r>
            </a:p>
          </p:txBody>
        </p:sp>
      </p:grpSp>
      <p:sp>
        <p:nvSpPr>
          <p:cNvPr id="261179" name="Rectangle 59"/>
          <p:cNvSpPr>
            <a:spLocks noChangeArrowheads="1"/>
          </p:cNvSpPr>
          <p:nvPr/>
        </p:nvSpPr>
        <p:spPr bwMode="auto">
          <a:xfrm>
            <a:off x="2044700" y="5119688"/>
            <a:ext cx="669925" cy="766762"/>
          </a:xfrm>
          <a:prstGeom prst="rect">
            <a:avLst/>
          </a:prstGeom>
          <a:gradFill rotWithShape="0">
            <a:gsLst>
              <a:gs pos="0">
                <a:srgbClr val="CC99FF">
                  <a:gamma/>
                  <a:shade val="46275"/>
                  <a:invGamma/>
                </a:srgbClr>
              </a:gs>
              <a:gs pos="50000">
                <a:srgbClr val="CC99FF"/>
              </a:gs>
              <a:gs pos="100000">
                <a:srgbClr val="CC99FF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80" name="Rectangle 60"/>
          <p:cNvSpPr>
            <a:spLocks noChangeArrowheads="1"/>
          </p:cNvSpPr>
          <p:nvPr/>
        </p:nvSpPr>
        <p:spPr bwMode="auto">
          <a:xfrm>
            <a:off x="3065463" y="4732338"/>
            <a:ext cx="669925" cy="1154112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81" name="Rectangle 61"/>
          <p:cNvSpPr>
            <a:spLocks noChangeArrowheads="1"/>
          </p:cNvSpPr>
          <p:nvPr/>
        </p:nvSpPr>
        <p:spPr bwMode="auto">
          <a:xfrm>
            <a:off x="4084638" y="3957638"/>
            <a:ext cx="669925" cy="1928812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shade val="46275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82" name="Rectangle 62"/>
          <p:cNvSpPr>
            <a:spLocks noChangeArrowheads="1"/>
          </p:cNvSpPr>
          <p:nvPr/>
        </p:nvSpPr>
        <p:spPr bwMode="auto">
          <a:xfrm>
            <a:off x="5105400" y="2409825"/>
            <a:ext cx="668338" cy="34766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83" name="Rectangle 63"/>
          <p:cNvSpPr>
            <a:spLocks noChangeArrowheads="1"/>
          </p:cNvSpPr>
          <p:nvPr/>
        </p:nvSpPr>
        <p:spPr bwMode="auto">
          <a:xfrm>
            <a:off x="6124575" y="5500688"/>
            <a:ext cx="669925" cy="385762"/>
          </a:xfrm>
          <a:prstGeom prst="rect">
            <a:avLst/>
          </a:prstGeom>
          <a:gradFill rotWithShape="0">
            <a:gsLst>
              <a:gs pos="0">
                <a:srgbClr val="AD48F8">
                  <a:gamma/>
                  <a:shade val="46275"/>
                  <a:invGamma/>
                </a:srgbClr>
              </a:gs>
              <a:gs pos="50000">
                <a:srgbClr val="AD48F8"/>
              </a:gs>
              <a:gs pos="100000">
                <a:srgbClr val="AD48F8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27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84" name="Rectangle 64"/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61185" name="Line 65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6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6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6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6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26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6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7" grpId="0" autoUpdateAnimBg="0"/>
      <p:bldP spid="261128" grpId="0" autoUpdateAnimBg="0"/>
      <p:bldP spid="261129" grpId="0" autoUpdateAnimBg="0"/>
      <p:bldP spid="261130" grpId="0" autoUpdateAnimBg="0"/>
      <p:bldP spid="261131" grpId="0" autoUpdateAnimBg="0"/>
      <p:bldP spid="26113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 dirty="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53956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468313" y="1125538"/>
            <a:ext cx="8318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100" i="1">
                <a:solidFill>
                  <a:schemeClr val="tx1"/>
                </a:solidFill>
                <a:latin typeface="Calisto MT" panose="02040603050505030304" pitchFamily="18" charset="0"/>
              </a:rPr>
              <a:t>Stemplot (or Stem-and-Leaf Plot)</a:t>
            </a:r>
          </a:p>
        </p:txBody>
      </p:sp>
      <p:pic>
        <p:nvPicPr>
          <p:cNvPr id="253958" name="Picture 6" descr="SL02_p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71659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784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400">
                <a:latin typeface="Calisto MT" panose="02040603050505030304" pitchFamily="18" charset="0"/>
                <a:ea typeface="Arial Unicode MS" pitchFamily="34" charset="-128"/>
              </a:rPr>
              <a:t>Represents data by separating each value into two parts: the stem (such as the leftmost digit) and the leaf (such as the rightmost digit)</a:t>
            </a:r>
          </a:p>
        </p:txBody>
      </p:sp>
    </p:spTree>
    <p:extLst>
      <p:ext uri="{BB962C8B-B14F-4D97-AF65-F5344CB8AC3E}">
        <p14:creationId xmlns:p14="http://schemas.microsoft.com/office/powerpoint/2010/main" val="3560877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54980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11188" y="1125538"/>
            <a:ext cx="71628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3300" b="1" i="1">
                <a:latin typeface="Calisto MT" panose="02040603050505030304" pitchFamily="18" charset="0"/>
              </a:rPr>
              <a:t> Pareto Chart</a:t>
            </a:r>
          </a:p>
        </p:txBody>
      </p:sp>
      <p:pic>
        <p:nvPicPr>
          <p:cNvPr id="254982" name="Picture 6" descr="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7000"/>
            <a:ext cx="3449638" cy="34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609600" y="22098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400">
                <a:latin typeface="Calisto MT" panose="02040603050505030304" pitchFamily="18" charset="0"/>
                <a:ea typeface="Arial Unicode MS" pitchFamily="34" charset="-128"/>
              </a:rPr>
              <a:t>A bar graph for qualitative data, with the bars arranged in order according to frequencies</a:t>
            </a:r>
          </a:p>
        </p:txBody>
      </p:sp>
    </p:spTree>
    <p:extLst>
      <p:ext uri="{BB962C8B-B14F-4D97-AF65-F5344CB8AC3E}">
        <p14:creationId xmlns:p14="http://schemas.microsoft.com/office/powerpoint/2010/main" val="53815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9750" y="2060575"/>
            <a:ext cx="8135938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defTabSz="6858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defTabSz="6858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 defTabSz="6858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 defTabSz="6858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57450" indent="-171450" algn="r" defTabSz="685800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14650" indent="-171450" algn="r" defTabSz="685800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71850" indent="-171450" algn="r" defTabSz="685800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29050" indent="-171450" algn="r" defTabSz="685800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2400">
                <a:latin typeface="Calisto MT" panose="02040603050505030304" pitchFamily="18" charset="0"/>
              </a:rPr>
              <a:t>1. </a:t>
            </a:r>
            <a:r>
              <a:rPr lang="en-US" altLang="en-US" sz="2400" b="1">
                <a:latin typeface="Calisto MT" panose="02040603050505030304" pitchFamily="18" charset="0"/>
              </a:rPr>
              <a:t>Center:</a:t>
            </a:r>
            <a:r>
              <a:rPr lang="en-US" altLang="en-US" sz="2400">
                <a:latin typeface="Calisto MT" panose="02040603050505030304" pitchFamily="18" charset="0"/>
              </a:rPr>
              <a:t>  A representative or average value that indicates where the middle of the data set is located.</a:t>
            </a:r>
          </a:p>
          <a:p>
            <a:pPr algn="l" rtl="0"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2400">
                <a:latin typeface="Calisto MT" panose="02040603050505030304" pitchFamily="18" charset="0"/>
              </a:rPr>
              <a:t>2. </a:t>
            </a:r>
            <a:r>
              <a:rPr lang="en-US" altLang="en-US" sz="2400" b="1">
                <a:latin typeface="Calisto MT" panose="02040603050505030304" pitchFamily="18" charset="0"/>
              </a:rPr>
              <a:t>Variation:</a:t>
            </a:r>
            <a:r>
              <a:rPr lang="en-US" altLang="en-US" sz="2400">
                <a:latin typeface="Calisto MT" panose="02040603050505030304" pitchFamily="18" charset="0"/>
              </a:rPr>
              <a:t>  A measure of the amount that the values vary among themselves.</a:t>
            </a:r>
          </a:p>
          <a:p>
            <a:pPr algn="l" rtl="0"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2400">
                <a:latin typeface="Calisto MT" panose="02040603050505030304" pitchFamily="18" charset="0"/>
              </a:rPr>
              <a:t>3. </a:t>
            </a:r>
            <a:r>
              <a:rPr lang="en-US" altLang="en-US" sz="2400" b="1">
                <a:latin typeface="Calisto MT" panose="02040603050505030304" pitchFamily="18" charset="0"/>
              </a:rPr>
              <a:t>Distribution:</a:t>
            </a:r>
            <a:r>
              <a:rPr lang="en-US" altLang="en-US" sz="2400">
                <a:latin typeface="Calisto MT" panose="02040603050505030304" pitchFamily="18" charset="0"/>
              </a:rPr>
              <a:t>  The nature or shape of the distribution of data (such as bell-shaped, uniform, or skewed).</a:t>
            </a:r>
          </a:p>
          <a:p>
            <a:pPr algn="l" rtl="0"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sz="2400">
                <a:latin typeface="Calisto MT" panose="02040603050505030304" pitchFamily="18" charset="0"/>
              </a:rPr>
              <a:t>4. </a:t>
            </a:r>
            <a:r>
              <a:rPr lang="en-US" altLang="en-US" sz="2400" b="1">
                <a:latin typeface="Calisto MT" panose="02040603050505030304" pitchFamily="18" charset="0"/>
              </a:rPr>
              <a:t>Outliers:</a:t>
            </a:r>
            <a:r>
              <a:rPr lang="en-US" altLang="en-US" sz="2400">
                <a:latin typeface="Calisto MT" panose="02040603050505030304" pitchFamily="18" charset="0"/>
              </a:rPr>
              <a:t>  Sample values that lie very far away from the vast majority of other sample values.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0" y="908050"/>
            <a:ext cx="8980488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3200" b="1">
                <a:latin typeface="Calisto MT" panose="02040603050505030304" pitchFamily="18" charset="0"/>
                <a:ea typeface="Arial Unicode MS" pitchFamily="34" charset="-128"/>
              </a:rPr>
              <a:t>Overview</a:t>
            </a:r>
          </a:p>
          <a:p>
            <a:pPr algn="ctr" rtl="0" eaLnBrk="0" hangingPunct="0">
              <a:lnSpc>
                <a:spcPct val="90000"/>
              </a:lnSpc>
            </a:pPr>
            <a:r>
              <a:rPr lang="en-US" altLang="en-US" sz="3200" b="1">
                <a:latin typeface="Calisto MT" panose="02040603050505030304" pitchFamily="18" charset="0"/>
                <a:ea typeface="Arial Unicode MS" pitchFamily="34" charset="-128"/>
              </a:rPr>
              <a:t>Important Characteristics of Data</a:t>
            </a:r>
          </a:p>
        </p:txBody>
      </p:sp>
    </p:spTree>
    <p:extLst>
      <p:ext uri="{BB962C8B-B14F-4D97-AF65-F5344CB8AC3E}">
        <p14:creationId xmlns:p14="http://schemas.microsoft.com/office/powerpoint/2010/main" val="16242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56004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755650" y="1196975"/>
            <a:ext cx="7162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3300" b="1" i="1">
                <a:latin typeface="Calisto MT" panose="02040603050505030304" pitchFamily="18" charset="0"/>
              </a:rPr>
              <a:t> Pie Chart</a:t>
            </a:r>
          </a:p>
        </p:txBody>
      </p:sp>
      <p:pic>
        <p:nvPicPr>
          <p:cNvPr id="256006" name="Picture 6" descr="02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5600700" cy="350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533400" y="2133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400">
                <a:latin typeface="Calisto MT" panose="02040603050505030304" pitchFamily="18" charset="0"/>
                <a:ea typeface="Arial Unicode MS" pitchFamily="34" charset="-128"/>
              </a:rPr>
              <a:t>A graph depicting qualitative data as slices of a pie</a:t>
            </a:r>
          </a:p>
        </p:txBody>
      </p:sp>
    </p:spTree>
    <p:extLst>
      <p:ext uri="{BB962C8B-B14F-4D97-AF65-F5344CB8AC3E}">
        <p14:creationId xmlns:p14="http://schemas.microsoft.com/office/powerpoint/2010/main" val="1117843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62148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755650" y="836613"/>
            <a:ext cx="7162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3300" b="1" i="1">
                <a:latin typeface="Calisto MT" panose="02040603050505030304" pitchFamily="18" charset="0"/>
              </a:rPr>
              <a:t> Pie Chart</a:t>
            </a:r>
          </a:p>
        </p:txBody>
      </p:sp>
      <p:pic>
        <p:nvPicPr>
          <p:cNvPr id="262152" name="Picture 8" descr="PE0163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5" y="2674938"/>
            <a:ext cx="3040063" cy="22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153" name="AutoShape 9"/>
          <p:cNvSpPr>
            <a:spLocks noChangeArrowheads="1"/>
          </p:cNvSpPr>
          <p:nvPr/>
        </p:nvSpPr>
        <p:spPr bwMode="auto">
          <a:xfrm rot="5400000">
            <a:off x="279400" y="18192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4" name="AutoShape 10"/>
          <p:cNvSpPr>
            <a:spLocks noChangeArrowheads="1"/>
          </p:cNvSpPr>
          <p:nvPr/>
        </p:nvSpPr>
        <p:spPr bwMode="auto">
          <a:xfrm rot="5400000">
            <a:off x="279400" y="30765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5" name="AutoShape 11"/>
          <p:cNvSpPr>
            <a:spLocks noChangeArrowheads="1"/>
          </p:cNvSpPr>
          <p:nvPr/>
        </p:nvSpPr>
        <p:spPr bwMode="auto">
          <a:xfrm rot="5400000">
            <a:off x="279400" y="48482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441325" y="1635125"/>
            <a:ext cx="79819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buClr>
                <a:srgbClr val="66FFFF"/>
              </a:buClr>
              <a:buFont typeface="Wingdings" panose="05000000000000000000" pitchFamily="2" charset="2"/>
              <a:buChar char="n"/>
            </a:pPr>
            <a:r>
              <a:rPr lang="en-US" altLang="en-US" sz="2400">
                <a:latin typeface="Book Antiqua" panose="02040602050305030304" pitchFamily="18" charset="0"/>
              </a:rPr>
              <a:t>   </a:t>
            </a:r>
            <a:r>
              <a:rPr lang="en-US" altLang="en-US" sz="2600">
                <a:latin typeface="Book Antiqua" panose="02040602050305030304" pitchFamily="18" charset="0"/>
              </a:rPr>
              <a:t>The </a:t>
            </a:r>
            <a:r>
              <a:rPr lang="en-US" altLang="en-US" sz="2600" u="sng">
                <a:latin typeface="Book Antiqua" panose="02040602050305030304" pitchFamily="18" charset="0"/>
              </a:rPr>
              <a:t>pie chart</a:t>
            </a:r>
            <a:r>
              <a:rPr lang="en-US" altLang="en-US" sz="2600">
                <a:latin typeface="Book Antiqua" panose="02040602050305030304" pitchFamily="18" charset="0"/>
              </a:rPr>
              <a:t> is a commonly used graphical device</a:t>
            </a:r>
          </a:p>
          <a:p>
            <a:pPr algn="l" rtl="0" eaLnBrk="0" hangingPunct="0">
              <a:buFont typeface="Wingdings" panose="05000000000000000000" pitchFamily="2" charset="2"/>
              <a:buNone/>
            </a:pPr>
            <a:r>
              <a:rPr lang="en-US" altLang="en-US" sz="2600">
                <a:latin typeface="Book Antiqua" panose="02040602050305030304" pitchFamily="18" charset="0"/>
              </a:rPr>
              <a:t>      for presenting relative frequency distributions for</a:t>
            </a:r>
          </a:p>
          <a:p>
            <a:pPr algn="l" rtl="0" eaLnBrk="0" hangingPunct="0">
              <a:buFont typeface="Wingdings" panose="05000000000000000000" pitchFamily="2" charset="2"/>
              <a:buNone/>
            </a:pPr>
            <a:r>
              <a:rPr lang="en-US" altLang="en-US" sz="2600">
                <a:latin typeface="Book Antiqua" panose="02040602050305030304" pitchFamily="18" charset="0"/>
              </a:rPr>
              <a:t>      qualitative data.</a:t>
            </a:r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460375" y="2930525"/>
            <a:ext cx="73533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altLang="en-US" sz="2400">
                <a:latin typeface="Book Antiqua" panose="02040602050305030304" pitchFamily="18" charset="0"/>
              </a:rPr>
              <a:t>    </a:t>
            </a:r>
            <a:r>
              <a:rPr lang="en-US" altLang="en-US" sz="2600">
                <a:latin typeface="Book Antiqua" panose="02040602050305030304" pitchFamily="18" charset="0"/>
              </a:rPr>
              <a:t>First draw a </a:t>
            </a:r>
            <a:r>
              <a:rPr lang="en-US" altLang="en-US" sz="2600" u="sng">
                <a:latin typeface="Book Antiqua" panose="02040602050305030304" pitchFamily="18" charset="0"/>
              </a:rPr>
              <a:t>circle</a:t>
            </a:r>
            <a:r>
              <a:rPr lang="en-US" altLang="en-US" sz="2600">
                <a:latin typeface="Book Antiqua" panose="02040602050305030304" pitchFamily="18" charset="0"/>
              </a:rPr>
              <a:t>; then use the relative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latin typeface="Book Antiqua" panose="02040602050305030304" pitchFamily="18" charset="0"/>
              </a:rPr>
              <a:t>      frequencies to subdivide the circle</a:t>
            </a:r>
          </a:p>
          <a:p>
            <a:pPr algn="l" rtl="0" eaLnBrk="0" hangingPunct="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latin typeface="Book Antiqua" panose="02040602050305030304" pitchFamily="18" charset="0"/>
              </a:rPr>
              <a:t>      into sectors that correspond to the</a:t>
            </a:r>
          </a:p>
          <a:p>
            <a:pPr algn="l" rtl="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latin typeface="Book Antiqua" panose="02040602050305030304" pitchFamily="18" charset="0"/>
              </a:rPr>
              <a:t>      relative frequency for each class.</a:t>
            </a:r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460375" y="4606925"/>
            <a:ext cx="67627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altLang="en-US" sz="2400">
                <a:latin typeface="Book Antiqua" panose="02040602050305030304" pitchFamily="18" charset="0"/>
              </a:rPr>
              <a:t>    </a:t>
            </a:r>
            <a:r>
              <a:rPr lang="en-US" altLang="en-US" sz="2600">
                <a:latin typeface="Book Antiqua" panose="02040602050305030304" pitchFamily="18" charset="0"/>
              </a:rPr>
              <a:t>Since there are 360 degrees in a circle, </a:t>
            </a:r>
          </a:p>
          <a:p>
            <a:pPr algn="l" rtl="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latin typeface="Book Antiqua" panose="02040602050305030304" pitchFamily="18" charset="0"/>
              </a:rPr>
              <a:t>      a class with a relative frequency of .25 would</a:t>
            </a:r>
          </a:p>
          <a:p>
            <a:pPr algn="l" rtl="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altLang="en-US" sz="2600">
                <a:latin typeface="Book Antiqua" panose="02040602050305030304" pitchFamily="18" charset="0"/>
              </a:rPr>
              <a:t>      consume .25(360) = 90 degrees of the circle.</a:t>
            </a:r>
          </a:p>
        </p:txBody>
      </p:sp>
    </p:spTree>
    <p:extLst>
      <p:ext uri="{BB962C8B-B14F-4D97-AF65-F5344CB8AC3E}">
        <p14:creationId xmlns:p14="http://schemas.microsoft.com/office/powerpoint/2010/main" val="17743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6" grpId="0" autoUpdateAnimBg="0"/>
      <p:bldP spid="262157" grpId="0" autoUpdateAnimBg="0"/>
      <p:bldP spid="26215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57028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0" y="1196975"/>
            <a:ext cx="85439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3400" b="1" i="1">
                <a:latin typeface="Calisto MT" panose="02040603050505030304" pitchFamily="18" charset="0"/>
              </a:rPr>
              <a:t> Scatter Plot (or Scatter Diagram)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 eaLnBrk="0" hangingPunct="0">
              <a:spcBef>
                <a:spcPct val="50000"/>
              </a:spcBef>
            </a:pPr>
            <a:r>
              <a:rPr lang="en-US" altLang="en-US" sz="2400">
                <a:latin typeface="Calisto MT" panose="02040603050505030304" pitchFamily="18" charset="0"/>
                <a:ea typeface="Arial Unicode MS" pitchFamily="34" charset="-128"/>
              </a:rPr>
              <a:t>A plot of paired (</a:t>
            </a:r>
            <a:r>
              <a:rPr lang="en-US" altLang="en-US" sz="2400" i="1">
                <a:latin typeface="Calisto MT" panose="02040603050505030304" pitchFamily="18" charset="0"/>
                <a:ea typeface="Arial Unicode MS" pitchFamily="34" charset="-128"/>
              </a:rPr>
              <a:t>x,y</a:t>
            </a:r>
            <a:r>
              <a:rPr lang="en-US" altLang="en-US" sz="2400">
                <a:latin typeface="Calisto MT" panose="02040603050505030304" pitchFamily="18" charset="0"/>
                <a:ea typeface="Arial Unicode MS" pitchFamily="34" charset="-128"/>
              </a:rPr>
              <a:t>) data with a horizontal x-axis and a vertical y-axis</a:t>
            </a:r>
          </a:p>
        </p:txBody>
      </p:sp>
      <p:pic>
        <p:nvPicPr>
          <p:cNvPr id="257031" name="Picture 7" descr="SP02_p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7200"/>
            <a:ext cx="4895850" cy="31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677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صورة طفل صغير نائم صور أطفال حلوين جميلة - صور أطفال بيبي منوعة أولاد وبنات جميلة Baby Kids Images">
            <a:extLst>
              <a:ext uri="{FF2B5EF4-FFF2-40B4-BE49-F238E27FC236}">
                <a16:creationId xmlns:a16="http://schemas.microsoft.com/office/drawing/2014/main" id="{ED705EDE-688F-4863-BE76-5ED36AA6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0"/>
            <a:ext cx="5634038" cy="56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83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1447800" y="2819400"/>
            <a:ext cx="65532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rtl="0" eaLnBrk="0" hangingPunct="0"/>
            <a:r>
              <a:rPr lang="en-US" altLang="en-US" sz="4000" b="1">
                <a:latin typeface="Garamond" panose="02020404030301010803" pitchFamily="18" charset="0"/>
                <a:ea typeface="Arial Unicode MS" pitchFamily="34" charset="-128"/>
              </a:rPr>
              <a:t>Frequency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248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28135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 dirty="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323850" y="1268413"/>
            <a:ext cx="8166100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4000" b="1">
                <a:ea typeface="Arial Unicode MS" pitchFamily="34" charset="-128"/>
              </a:rPr>
              <a:t>Key Concept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179388" y="2349500"/>
            <a:ext cx="8428037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  <a:buFont typeface="Wingdings" panose="05000000000000000000" pitchFamily="2" charset="2"/>
              <a:buNone/>
            </a:pPr>
            <a:r>
              <a:rPr lang="en-US" altLang="en-US" sz="2400"/>
              <a:t>   When working with large data sets, it is often helpful to organize and summarize data by constructing a table called a </a:t>
            </a:r>
            <a:r>
              <a:rPr lang="en-US" altLang="en-US" sz="2400">
                <a:solidFill>
                  <a:schemeClr val="hlink"/>
                </a:solidFill>
              </a:rPr>
              <a:t>frequency distribution</a:t>
            </a:r>
            <a:r>
              <a:rPr lang="en-US" altLang="en-US" sz="2400"/>
              <a:t>, defined later.  </a:t>
            </a:r>
          </a:p>
          <a:p>
            <a:pPr algn="l" rtl="0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  <a:buFont typeface="Wingdings" panose="05000000000000000000" pitchFamily="2" charset="2"/>
              <a:buNone/>
            </a:pPr>
            <a:r>
              <a:rPr lang="en-US" altLang="en-US" sz="2400"/>
              <a:t>   Because computer software and calculators can generate frequency distributions, the details of constructing them are not as important as what they tell us about data sets.  </a:t>
            </a:r>
          </a:p>
        </p:txBody>
      </p:sp>
    </p:spTree>
    <p:extLst>
      <p:ext uri="{BB962C8B-B14F-4D97-AF65-F5344CB8AC3E}">
        <p14:creationId xmlns:p14="http://schemas.microsoft.com/office/powerpoint/2010/main" val="121782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609600" y="2590800"/>
            <a:ext cx="7620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algn="r" rtl="1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b="1">
                <a:latin typeface="Calisto MT" panose="02040603050505030304" pitchFamily="18" charset="0"/>
              </a:rPr>
              <a:t> Frequency Distribution (or Frequency Table) </a:t>
            </a:r>
          </a:p>
          <a:p>
            <a:pPr algn="l" rtl="0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Calisto MT" panose="02040603050505030304" pitchFamily="18" charset="0"/>
              </a:rPr>
              <a:t>	lists data values (either individually or by groups of intervals), along with their corresponding frequencies or counts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57200" y="1447800"/>
            <a:ext cx="81661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rtl="0" eaLnBrk="0" hangingPunct="0">
              <a:lnSpc>
                <a:spcPct val="90000"/>
              </a:lnSpc>
            </a:pPr>
            <a:r>
              <a:rPr lang="en-US" altLang="en-US" sz="4000" b="1">
                <a:ea typeface="Arial Unicode MS" pitchFamily="34" charset="-128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56781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27332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0" y="1125538"/>
            <a:ext cx="8534400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 rtl="0" eaLnBrk="0" hangingPunct="0">
              <a:lnSpc>
                <a:spcPct val="90000"/>
              </a:lnSpc>
            </a:pPr>
            <a:r>
              <a:rPr lang="en-US" altLang="en-US" sz="3000" b="1">
                <a:latin typeface="Calisto MT" panose="02040603050505030304" pitchFamily="18" charset="0"/>
                <a:ea typeface="Arial Unicode MS" pitchFamily="34" charset="-128"/>
              </a:rPr>
              <a:t>Frequency Distribution Ages of Best Actresses</a:t>
            </a:r>
          </a:p>
        </p:txBody>
      </p:sp>
      <p:pic>
        <p:nvPicPr>
          <p:cNvPr id="227334" name="Picture 6" descr="T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36"/>
          <a:stretch>
            <a:fillRect/>
          </a:stretch>
        </p:blipFill>
        <p:spPr bwMode="auto">
          <a:xfrm>
            <a:off x="3657600" y="2133600"/>
            <a:ext cx="4572000" cy="39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1143000" y="5334000"/>
            <a:ext cx="226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ea typeface="Arial Unicode MS" pitchFamily="34" charset="-128"/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329329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19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/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714375"/>
          </a:xfrm>
          <a:noFill/>
          <a:ln/>
        </p:spPr>
        <p:txBody>
          <a:bodyPr anchor="ctr"/>
          <a:lstStyle/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179388" y="1125538"/>
            <a:ext cx="8534400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l" rtl="0" eaLnBrk="0" hangingPunct="0">
              <a:lnSpc>
                <a:spcPct val="90000"/>
              </a:lnSpc>
            </a:pPr>
            <a:r>
              <a:rPr lang="en-US" altLang="en-US" sz="3000" b="1">
                <a:latin typeface="Calisto MT" panose="02040603050505030304" pitchFamily="18" charset="0"/>
                <a:ea typeface="Arial Unicode MS" pitchFamily="34" charset="-128"/>
              </a:rPr>
              <a:t>Frequency Distribution Ages of Best Actresses</a:t>
            </a: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1600200" y="5105400"/>
            <a:ext cx="3254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ea typeface="Arial Unicode MS" pitchFamily="34" charset="-128"/>
              </a:rPr>
              <a:t>Frequency Distribution</a:t>
            </a:r>
          </a:p>
        </p:txBody>
      </p:sp>
      <p:pic>
        <p:nvPicPr>
          <p:cNvPr id="228359" name="Picture 7" descr="T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1"/>
          <a:stretch>
            <a:fillRect/>
          </a:stretch>
        </p:blipFill>
        <p:spPr bwMode="auto">
          <a:xfrm>
            <a:off x="5105400" y="1981200"/>
            <a:ext cx="310673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3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1490</Words>
  <Application>Microsoft Office PowerPoint</Application>
  <PresentationFormat>On-screen Show (4:3)</PresentationFormat>
  <Paragraphs>455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 Unicode MS</vt:lpstr>
      <vt:lpstr>AL-Mateen Outline</vt:lpstr>
      <vt:lpstr>Al-Mawash Shatt Al-Arab</vt:lpstr>
      <vt:lpstr>Arial</vt:lpstr>
      <vt:lpstr>Book Antiqua</vt:lpstr>
      <vt:lpstr>Calibri</vt:lpstr>
      <vt:lpstr>Calisto MT</vt:lpstr>
      <vt:lpstr>Garamond</vt:lpstr>
      <vt:lpstr>Monotype Sorts</vt:lpstr>
      <vt:lpstr>Symbol</vt:lpstr>
      <vt:lpstr>Wingdings</vt:lpstr>
      <vt:lpstr>Office Theme</vt:lpstr>
      <vt:lpstr>PowerPoint Presentation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PowerPoint Presentation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Probabilistic and Statistical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modified xsi:type="dcterms:W3CDTF">2023-02-20T07:32:10Z</dcterms:modified>
</cp:coreProperties>
</file>