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67" r:id="rId2"/>
    <p:sldId id="268" r:id="rId3"/>
    <p:sldId id="258" r:id="rId4"/>
    <p:sldId id="259" r:id="rId5"/>
    <p:sldId id="260" r:id="rId6"/>
    <p:sldId id="261" r:id="rId7"/>
    <p:sldId id="262" r:id="rId8"/>
    <p:sldId id="263" r:id="rId9"/>
    <p:sldId id="264" r:id="rId10"/>
    <p:sldId id="265" r:id="rId11"/>
    <p:sldId id="266" r:id="rId12"/>
    <p:sldId id="463" r:id="rId13"/>
    <p:sldId id="464" r:id="rId14"/>
    <p:sldId id="314" r:id="rId15"/>
    <p:sldId id="315" r:id="rId16"/>
    <p:sldId id="316" r:id="rId17"/>
    <p:sldId id="317" r:id="rId18"/>
    <p:sldId id="346" r:id="rId19"/>
    <p:sldId id="318" r:id="rId20"/>
    <p:sldId id="319" r:id="rId21"/>
    <p:sldId id="320" r:id="rId22"/>
    <p:sldId id="321" r:id="rId23"/>
    <p:sldId id="323" r:id="rId24"/>
    <p:sldId id="455" r:id="rId25"/>
    <p:sldId id="456" r:id="rId26"/>
    <p:sldId id="462" r:id="rId27"/>
    <p:sldId id="457" r:id="rId28"/>
    <p:sldId id="458" r:id="rId29"/>
    <p:sldId id="459" r:id="rId30"/>
    <p:sldId id="460" r:id="rId31"/>
    <p:sldId id="461" r:id="rId32"/>
    <p:sldId id="325" r:id="rId33"/>
    <p:sldId id="326" r:id="rId34"/>
    <p:sldId id="347" r:id="rId35"/>
    <p:sldId id="348" r:id="rId36"/>
    <p:sldId id="327" r:id="rId37"/>
    <p:sldId id="328" r:id="rId38"/>
    <p:sldId id="329" r:id="rId39"/>
    <p:sldId id="330" r:id="rId40"/>
    <p:sldId id="349" r:id="rId41"/>
    <p:sldId id="331" r:id="rId4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p:cViewPr varScale="1">
        <p:scale>
          <a:sx n="85" d="100"/>
          <a:sy n="85" d="100"/>
        </p:scale>
        <p:origin x="94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C88941-92C3-45C7-905B-273F38349F17}"/>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4F949E-C17D-4115-924D-84AFFFE44CED}"/>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0D4920D6-0C01-41AE-8071-449480AAC9C6}" type="datetimeFigureOut">
              <a:rPr lang="en-US" smtClean="0"/>
              <a:t>2/25/2023</a:t>
            </a:fld>
            <a:endParaRPr lang="en-US"/>
          </a:p>
        </p:txBody>
      </p:sp>
      <p:sp>
        <p:nvSpPr>
          <p:cNvPr id="4" name="Footer Placeholder 3">
            <a:extLst>
              <a:ext uri="{FF2B5EF4-FFF2-40B4-BE49-F238E27FC236}">
                <a16:creationId xmlns:a16="http://schemas.microsoft.com/office/drawing/2014/main" id="{C713D429-6AF2-4189-AEC4-9C327879BAAB}"/>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6A2717-CEA8-4D57-A86E-AA395F391948}"/>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58EAD2EA-1D26-4D7B-A0F5-1BFA2F674BBF}" type="slidenum">
              <a:rPr lang="en-US" smtClean="0"/>
              <a:t>‹#›</a:t>
            </a:fld>
            <a:endParaRPr lang="en-US"/>
          </a:p>
        </p:txBody>
      </p:sp>
    </p:spTree>
    <p:extLst>
      <p:ext uri="{BB962C8B-B14F-4D97-AF65-F5344CB8AC3E}">
        <p14:creationId xmlns:p14="http://schemas.microsoft.com/office/powerpoint/2010/main" val="397930215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88F8D35-B007-42D8-9D28-9FBFE71FB5BE}" type="datetimeFigureOut">
              <a:rPr lang="en-US" smtClean="0"/>
              <a:t>2/25/2023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9033521-8987-434F-A6B8-102AB64D7D37}" type="slidenum">
              <a:rPr lang="en-US" smtClean="0"/>
              <a:t>‹#›</a:t>
            </a:fld>
            <a:endParaRPr lang="en-US"/>
          </a:p>
        </p:txBody>
      </p:sp>
    </p:spTree>
    <p:extLst>
      <p:ext uri="{BB962C8B-B14F-4D97-AF65-F5344CB8AC3E}">
        <p14:creationId xmlns:p14="http://schemas.microsoft.com/office/powerpoint/2010/main" val="33957300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78E1D-073E-4A1A-923E-43730425D0D7}" type="slidenum">
              <a:rPr lang="en-US" smtClean="0"/>
              <a:t>10</a:t>
            </a:fld>
            <a:endParaRPr lang="en-US"/>
          </a:p>
        </p:txBody>
      </p:sp>
    </p:spTree>
    <p:extLst>
      <p:ext uri="{BB962C8B-B14F-4D97-AF65-F5344CB8AC3E}">
        <p14:creationId xmlns:p14="http://schemas.microsoft.com/office/powerpoint/2010/main" val="400215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7997-7875-44BF-B9E9-4954513CA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44843-EDEC-497B-89B9-5AD2F775E0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00D38-B0F5-4813-87A7-4B9D3668CCB6}"/>
              </a:ext>
            </a:extLst>
          </p:cNvPr>
          <p:cNvSpPr>
            <a:spLocks noGrp="1"/>
          </p:cNvSpPr>
          <p:nvPr>
            <p:ph type="dt" sz="half" idx="10"/>
          </p:nvPr>
        </p:nvSpPr>
        <p:spPr/>
        <p:txBody>
          <a:bodyPr/>
          <a:lstStyle>
            <a:lvl1pPr>
              <a:defRPr/>
            </a:lvl1pPr>
          </a:lstStyle>
          <a:p>
            <a:fld id="{3970EF64-10AB-44C6-9413-6147E2CD2818}" type="datetime1">
              <a:rPr lang="ar-SA" altLang="en-US"/>
              <a:pPr/>
              <a:t>05/08/1444</a:t>
            </a:fld>
            <a:endParaRPr lang="en-US" altLang="en-US"/>
          </a:p>
        </p:txBody>
      </p:sp>
      <p:sp>
        <p:nvSpPr>
          <p:cNvPr id="5" name="Footer Placeholder 4">
            <a:extLst>
              <a:ext uri="{FF2B5EF4-FFF2-40B4-BE49-F238E27FC236}">
                <a16:creationId xmlns:a16="http://schemas.microsoft.com/office/drawing/2014/main" id="{3654FC3D-586F-46A2-9C9F-0AD88DA1243C}"/>
              </a:ext>
            </a:extLst>
          </p:cNvPr>
          <p:cNvSpPr>
            <a:spLocks noGrp="1"/>
          </p:cNvSpPr>
          <p:nvPr>
            <p:ph type="ftr" sz="quarter" idx="11"/>
          </p:nvPr>
        </p:nvSpPr>
        <p:spPr/>
        <p:txBody>
          <a:bodyPr/>
          <a:lstStyle>
            <a:lvl1pPr>
              <a:defRPr/>
            </a:lvl1pPr>
          </a:lstStyle>
          <a:p>
            <a:r>
              <a:rPr lang="ar-SA" altLang="en-US"/>
              <a:t>Lecture 5</a:t>
            </a:r>
            <a:endParaRPr lang="en-US" altLang="en-US"/>
          </a:p>
        </p:txBody>
      </p:sp>
      <p:sp>
        <p:nvSpPr>
          <p:cNvPr id="6" name="Slide Number Placeholder 5">
            <a:extLst>
              <a:ext uri="{FF2B5EF4-FFF2-40B4-BE49-F238E27FC236}">
                <a16:creationId xmlns:a16="http://schemas.microsoft.com/office/drawing/2014/main" id="{D0C67265-0913-4922-B695-9028CF537245}"/>
              </a:ext>
            </a:extLst>
          </p:cNvPr>
          <p:cNvSpPr>
            <a:spLocks noGrp="1"/>
          </p:cNvSpPr>
          <p:nvPr>
            <p:ph type="sldNum" sz="quarter" idx="12"/>
          </p:nvPr>
        </p:nvSpPr>
        <p:spPr/>
        <p:txBody>
          <a:bodyPr/>
          <a:lstStyle>
            <a:lvl1pPr>
              <a:defRPr/>
            </a:lvl1pPr>
          </a:lstStyle>
          <a:p>
            <a:fld id="{2ADDE02B-B359-4FEF-9FD2-FB29942FC721}" type="slidenum">
              <a:rPr lang="ar-SA" altLang="en-US"/>
              <a:pPr/>
              <a:t>‹#›</a:t>
            </a:fld>
            <a:endParaRPr lang="en-US" altLang="en-US"/>
          </a:p>
        </p:txBody>
      </p:sp>
    </p:spTree>
    <p:extLst>
      <p:ext uri="{BB962C8B-B14F-4D97-AF65-F5344CB8AC3E}">
        <p14:creationId xmlns:p14="http://schemas.microsoft.com/office/powerpoint/2010/main" val="16625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3E8C-17C7-4662-B207-C7BD17C432F9}"/>
              </a:ext>
            </a:extLst>
          </p:cNvPr>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EE4D8-9C7B-48A2-8816-B4563A4A5B81}"/>
              </a:ext>
            </a:extLst>
          </p:cNvPr>
          <p:cNvSpPr>
            <a:spLocks noGrp="1"/>
          </p:cNvSpPr>
          <p:nvPr>
            <p:ph type="body" sz="half" idx="1"/>
          </p:nvPr>
        </p:nvSpPr>
        <p:spPr>
          <a:xfrm>
            <a:off x="457200" y="1719263"/>
            <a:ext cx="4038600" cy="441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107EC-B249-49C4-9C48-950A22E1EDFF}"/>
              </a:ext>
            </a:extLst>
          </p:cNvPr>
          <p:cNvSpPr>
            <a:spLocks noGrp="1"/>
          </p:cNvSpPr>
          <p:nvPr>
            <p:ph sz="quarter" idx="2"/>
          </p:nvPr>
        </p:nvSpPr>
        <p:spPr>
          <a:xfrm>
            <a:off x="4648200" y="1719263"/>
            <a:ext cx="4038600" cy="21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DDE60F6E-DD93-4D75-A987-26701566F7F3}"/>
              </a:ext>
            </a:extLst>
          </p:cNvPr>
          <p:cNvSpPr>
            <a:spLocks noGrp="1"/>
          </p:cNvSpPr>
          <p:nvPr>
            <p:ph sz="quarter" idx="3"/>
          </p:nvPr>
        </p:nvSpPr>
        <p:spPr>
          <a:xfrm>
            <a:off x="4648200" y="4000500"/>
            <a:ext cx="4038600" cy="213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2B511191-3B0B-4B07-9D76-E475064AD232}"/>
              </a:ext>
            </a:extLst>
          </p:cNvPr>
          <p:cNvSpPr>
            <a:spLocks noGrp="1"/>
          </p:cNvSpPr>
          <p:nvPr>
            <p:ph type="dt" sz="half" idx="10"/>
          </p:nvPr>
        </p:nvSpPr>
        <p:spPr>
          <a:xfrm>
            <a:off x="457200" y="6248400"/>
            <a:ext cx="2133600" cy="457200"/>
          </a:xfrm>
        </p:spPr>
        <p:txBody>
          <a:bodyPr/>
          <a:lstStyle>
            <a:lvl1pPr>
              <a:defRPr/>
            </a:lvl1pPr>
          </a:lstStyle>
          <a:p>
            <a:fld id="{7CEC7E90-2175-41F6-AF6D-8318E66AAB25}" type="datetime1">
              <a:rPr lang="ar-SA" altLang="en-US"/>
              <a:pPr/>
              <a:t>05/08/1444</a:t>
            </a:fld>
            <a:endParaRPr lang="en-US" altLang="en-US"/>
          </a:p>
        </p:txBody>
      </p:sp>
      <p:sp>
        <p:nvSpPr>
          <p:cNvPr id="7" name="Footer Placeholder 6">
            <a:extLst>
              <a:ext uri="{FF2B5EF4-FFF2-40B4-BE49-F238E27FC236}">
                <a16:creationId xmlns:a16="http://schemas.microsoft.com/office/drawing/2014/main" id="{C86A84AE-15D0-4BAF-BCCA-0555C201001E}"/>
              </a:ext>
            </a:extLst>
          </p:cNvPr>
          <p:cNvSpPr>
            <a:spLocks noGrp="1"/>
          </p:cNvSpPr>
          <p:nvPr>
            <p:ph type="ftr" sz="quarter" idx="11"/>
          </p:nvPr>
        </p:nvSpPr>
        <p:spPr>
          <a:xfrm>
            <a:off x="3124200" y="6248400"/>
            <a:ext cx="2895600" cy="457200"/>
          </a:xfrm>
        </p:spPr>
        <p:txBody>
          <a:bodyPr/>
          <a:lstStyle>
            <a:lvl1pPr>
              <a:defRPr/>
            </a:lvl1pPr>
          </a:lstStyle>
          <a:p>
            <a:r>
              <a:rPr lang="ar-SA" altLang="en-US"/>
              <a:t>Lecture 5</a:t>
            </a:r>
            <a:endParaRPr lang="en-US" altLang="en-US"/>
          </a:p>
        </p:txBody>
      </p:sp>
      <p:sp>
        <p:nvSpPr>
          <p:cNvPr id="8" name="Slide Number Placeholder 7">
            <a:extLst>
              <a:ext uri="{FF2B5EF4-FFF2-40B4-BE49-F238E27FC236}">
                <a16:creationId xmlns:a16="http://schemas.microsoft.com/office/drawing/2014/main" id="{94DA5A2B-082C-4317-A0B5-665F503C46E0}"/>
              </a:ext>
            </a:extLst>
          </p:cNvPr>
          <p:cNvSpPr>
            <a:spLocks noGrp="1"/>
          </p:cNvSpPr>
          <p:nvPr>
            <p:ph type="sldNum" sz="quarter" idx="12"/>
          </p:nvPr>
        </p:nvSpPr>
        <p:spPr>
          <a:xfrm>
            <a:off x="6553200" y="6248400"/>
            <a:ext cx="2133600" cy="457200"/>
          </a:xfrm>
        </p:spPr>
        <p:txBody>
          <a:bodyPr/>
          <a:lstStyle>
            <a:lvl1pPr>
              <a:defRPr/>
            </a:lvl1pPr>
          </a:lstStyle>
          <a:p>
            <a:fld id="{23B36A51-592F-4D26-8AD7-B4AB7CFE88FE}" type="slidenum">
              <a:rPr lang="ar-SA" altLang="en-US"/>
              <a:pPr/>
              <a:t>‹#›</a:t>
            </a:fld>
            <a:endParaRPr lang="en-US" altLang="en-US"/>
          </a:p>
        </p:txBody>
      </p:sp>
    </p:spTree>
    <p:extLst>
      <p:ext uri="{BB962C8B-B14F-4D97-AF65-F5344CB8AC3E}">
        <p14:creationId xmlns:p14="http://schemas.microsoft.com/office/powerpoint/2010/main" val="29627800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10.vml"/><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13.bin"/><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4"/>
          <p:cNvSpPr txBox="1">
            <a:spLocks noChangeArrowheads="1"/>
          </p:cNvSpPr>
          <p:nvPr/>
        </p:nvSpPr>
        <p:spPr bwMode="auto">
          <a:xfrm>
            <a:off x="1612900" y="5229225"/>
            <a:ext cx="652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ts val="3600"/>
              </a:spcBef>
              <a:spcAft>
                <a:spcPts val="3600"/>
              </a:spcAft>
              <a:defRPr/>
            </a:pPr>
            <a:r>
              <a:rPr lang="en-US" sz="2400" b="1" dirty="0"/>
              <a:t>Probabilistic and Statistical</a:t>
            </a:r>
          </a:p>
        </p:txBody>
      </p:sp>
      <p:sp>
        <p:nvSpPr>
          <p:cNvPr id="4099" name="Text Box 7"/>
          <p:cNvSpPr txBox="1">
            <a:spLocks noChangeArrowheads="1"/>
          </p:cNvSpPr>
          <p:nvPr/>
        </p:nvSpPr>
        <p:spPr bwMode="auto">
          <a:xfrm>
            <a:off x="1355725" y="2451100"/>
            <a:ext cx="7064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2000" b="1">
                <a:effectLst>
                  <a:outerShdw blurRad="38100" dist="38100" dir="2700000" algn="tl">
                    <a:srgbClr val="C0C0C0"/>
                  </a:outerShdw>
                </a:effectLst>
              </a:rPr>
              <a:t>Faculty of Applied Engineering and Urban Planning</a:t>
            </a:r>
          </a:p>
        </p:txBody>
      </p:sp>
      <p:sp>
        <p:nvSpPr>
          <p:cNvPr id="4100" name="Text Box 9"/>
          <p:cNvSpPr txBox="1">
            <a:spLocks noChangeArrowheads="1"/>
          </p:cNvSpPr>
          <p:nvPr/>
        </p:nvSpPr>
        <p:spPr bwMode="auto">
          <a:xfrm>
            <a:off x="2524125" y="3135313"/>
            <a:ext cx="471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2000" b="1" dirty="0">
                <a:effectLst>
                  <a:outerShdw blurRad="38100" dist="38100" dir="2700000" algn="tl">
                    <a:srgbClr val="C0C0C0"/>
                  </a:outerShdw>
                </a:effectLst>
              </a:rPr>
              <a:t>Civil Engineering Department</a:t>
            </a:r>
          </a:p>
        </p:txBody>
      </p:sp>
      <p:sp>
        <p:nvSpPr>
          <p:cNvPr id="4102" name="Text Box 18"/>
          <p:cNvSpPr txBox="1">
            <a:spLocks noChangeArrowheads="1"/>
          </p:cNvSpPr>
          <p:nvPr/>
        </p:nvSpPr>
        <p:spPr bwMode="auto">
          <a:xfrm>
            <a:off x="3287713" y="4508500"/>
            <a:ext cx="317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2000" b="1" dirty="0">
                <a:effectLst>
                  <a:outerShdw blurRad="38100" dist="38100" dir="2700000" algn="tl">
                    <a:srgbClr val="C0C0C0"/>
                  </a:outerShdw>
                </a:effectLst>
              </a:rPr>
              <a:t> 2 Semester 2022/2023</a:t>
            </a:r>
            <a:r>
              <a:rPr lang="en-US" sz="2000" b="1" baseline="30000" dirty="0">
                <a:effectLst>
                  <a:outerShdw blurRad="38100" dist="38100" dir="2700000" algn="tl">
                    <a:srgbClr val="C0C0C0"/>
                  </a:outerShdw>
                </a:effectLst>
              </a:rPr>
              <a:t> </a:t>
            </a:r>
          </a:p>
        </p:txBody>
      </p:sp>
      <p:sp>
        <p:nvSpPr>
          <p:cNvPr id="7" name="Text Box 9"/>
          <p:cNvSpPr txBox="1">
            <a:spLocks noChangeArrowheads="1"/>
          </p:cNvSpPr>
          <p:nvPr/>
        </p:nvSpPr>
        <p:spPr bwMode="auto">
          <a:xfrm>
            <a:off x="2530475" y="3789363"/>
            <a:ext cx="471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2000" b="1" dirty="0">
                <a:effectLst>
                  <a:outerShdw blurRad="38100" dist="38100" dir="2700000" algn="tl">
                    <a:srgbClr val="C0C0C0"/>
                  </a:outerShdw>
                </a:effectLst>
              </a:rPr>
              <a:t>Dr. Eng. Mustafa Maher Al-</a:t>
            </a:r>
            <a:r>
              <a:rPr lang="en-US" sz="2000" b="1" dirty="0" err="1">
                <a:effectLst>
                  <a:outerShdw blurRad="38100" dist="38100" dir="2700000" algn="tl">
                    <a:srgbClr val="C0C0C0"/>
                  </a:outerShdw>
                </a:effectLst>
              </a:rPr>
              <a:t>tayeb</a:t>
            </a:r>
            <a:endParaRPr lang="en-US" sz="2000" b="1" dirty="0">
              <a:effectLst>
                <a:outerShdw blurRad="38100" dist="38100" dir="2700000" algn="tl">
                  <a:srgbClr val="C0C0C0"/>
                </a:outerShdw>
              </a:effectLst>
            </a:endParaRPr>
          </a:p>
        </p:txBody>
      </p:sp>
      <p:pic>
        <p:nvPicPr>
          <p:cNvPr id="8199" name="Picture 7" descr="C:\Users\R675F~1.BAR\AppData\Local\Temp\شعار-الجامعة-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914400"/>
            <a:ext cx="16002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089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1734943" y="3347995"/>
            <a:ext cx="163784" cy="0"/>
          </a:xfrm>
          <a:custGeom>
            <a:avLst/>
            <a:gdLst/>
            <a:ahLst/>
            <a:cxnLst/>
            <a:rect l="l" t="t" r="r" b="b"/>
            <a:pathLst>
              <a:path w="218379">
                <a:moveTo>
                  <a:pt x="0" y="0"/>
                </a:moveTo>
                <a:lnTo>
                  <a:pt x="218379" y="0"/>
                </a:lnTo>
              </a:path>
            </a:pathLst>
          </a:custGeom>
          <a:ln w="20686">
            <a:solidFill>
              <a:srgbClr val="000000"/>
            </a:solidFill>
          </a:ln>
        </p:spPr>
        <p:txBody>
          <a:bodyPr wrap="square" lIns="0" tIns="0" rIns="0" bIns="0" rtlCol="0">
            <a:noAutofit/>
          </a:bodyPr>
          <a:lstStyle/>
          <a:p>
            <a:endParaRPr sz="1350"/>
          </a:p>
        </p:txBody>
      </p:sp>
      <p:sp>
        <p:nvSpPr>
          <p:cNvPr id="36" name="object 36"/>
          <p:cNvSpPr/>
          <p:nvPr/>
        </p:nvSpPr>
        <p:spPr>
          <a:xfrm>
            <a:off x="3874803" y="4479797"/>
            <a:ext cx="159997" cy="0"/>
          </a:xfrm>
          <a:custGeom>
            <a:avLst/>
            <a:gdLst/>
            <a:ahLst/>
            <a:cxnLst/>
            <a:rect l="l" t="t" r="r" b="b"/>
            <a:pathLst>
              <a:path w="213329">
                <a:moveTo>
                  <a:pt x="0" y="0"/>
                </a:moveTo>
                <a:lnTo>
                  <a:pt x="213329" y="0"/>
                </a:lnTo>
              </a:path>
            </a:pathLst>
          </a:custGeom>
          <a:ln w="18537">
            <a:solidFill>
              <a:srgbClr val="000000"/>
            </a:solidFill>
          </a:ln>
        </p:spPr>
        <p:txBody>
          <a:bodyPr wrap="square" lIns="0" tIns="0" rIns="0" bIns="0" rtlCol="0">
            <a:noAutofit/>
          </a:bodyPr>
          <a:lstStyle/>
          <a:p>
            <a:endParaRPr sz="1350"/>
          </a:p>
        </p:txBody>
      </p:sp>
      <p:sp>
        <p:nvSpPr>
          <p:cNvPr id="30" name="object 30"/>
          <p:cNvSpPr txBox="1"/>
          <p:nvPr/>
        </p:nvSpPr>
        <p:spPr>
          <a:xfrm>
            <a:off x="1660626" y="1926051"/>
            <a:ext cx="1522743" cy="285368"/>
          </a:xfrm>
          <a:prstGeom prst="rect">
            <a:avLst/>
          </a:prstGeom>
        </p:spPr>
        <p:txBody>
          <a:bodyPr wrap="square" lIns="0" tIns="14264" rIns="0" bIns="0" rtlCol="0">
            <a:noAutofit/>
          </a:bodyPr>
          <a:lstStyle/>
          <a:p>
            <a:pPr marL="9525">
              <a:lnSpc>
                <a:spcPts val="2246"/>
              </a:lnSpc>
            </a:pPr>
            <a:r>
              <a:rPr sz="2100" b="1" i="1" spc="-5" dirty="0">
                <a:latin typeface="Calisto MT"/>
                <a:cs typeface="Calisto MT"/>
              </a:rPr>
              <a:t>Sample Mean</a:t>
            </a:r>
            <a:endParaRPr sz="2100">
              <a:latin typeface="Calisto MT"/>
              <a:cs typeface="Calisto MT"/>
            </a:endParaRPr>
          </a:p>
        </p:txBody>
      </p:sp>
      <p:sp>
        <p:nvSpPr>
          <p:cNvPr id="29" name="object 29"/>
          <p:cNvSpPr txBox="1"/>
          <p:nvPr/>
        </p:nvSpPr>
        <p:spPr>
          <a:xfrm>
            <a:off x="1660626" y="2345744"/>
            <a:ext cx="433689" cy="247878"/>
          </a:xfrm>
          <a:prstGeom prst="rect">
            <a:avLst/>
          </a:prstGeom>
        </p:spPr>
        <p:txBody>
          <a:bodyPr wrap="square" lIns="0" tIns="12263" rIns="0" bIns="0" rtlCol="0">
            <a:noAutofit/>
          </a:bodyPr>
          <a:lstStyle/>
          <a:p>
            <a:pPr marL="9525">
              <a:lnSpc>
                <a:spcPts val="1931"/>
              </a:lnSpc>
            </a:pPr>
            <a:r>
              <a:rPr spc="-2" dirty="0">
                <a:latin typeface="Calisto MT"/>
                <a:cs typeface="Calisto MT"/>
              </a:rPr>
              <a:t>The</a:t>
            </a:r>
            <a:endParaRPr>
              <a:latin typeface="Calisto MT"/>
              <a:cs typeface="Calisto MT"/>
            </a:endParaRPr>
          </a:p>
        </p:txBody>
      </p:sp>
      <p:sp>
        <p:nvSpPr>
          <p:cNvPr id="28" name="object 28"/>
          <p:cNvSpPr txBox="1"/>
          <p:nvPr/>
        </p:nvSpPr>
        <p:spPr>
          <a:xfrm>
            <a:off x="2176081" y="2345744"/>
            <a:ext cx="734141" cy="247878"/>
          </a:xfrm>
          <a:prstGeom prst="rect">
            <a:avLst/>
          </a:prstGeom>
        </p:spPr>
        <p:txBody>
          <a:bodyPr wrap="square" lIns="0" tIns="12263" rIns="0" bIns="0" rtlCol="0">
            <a:noAutofit/>
          </a:bodyPr>
          <a:lstStyle/>
          <a:p>
            <a:pPr marL="9525">
              <a:lnSpc>
                <a:spcPts val="1931"/>
              </a:lnSpc>
            </a:pPr>
            <a:r>
              <a:rPr spc="-1" dirty="0">
                <a:latin typeface="Calisto MT"/>
                <a:cs typeface="Calisto MT"/>
              </a:rPr>
              <a:t>sample</a:t>
            </a:r>
            <a:endParaRPr>
              <a:latin typeface="Calisto MT"/>
              <a:cs typeface="Calisto MT"/>
            </a:endParaRPr>
          </a:p>
        </p:txBody>
      </p:sp>
      <p:sp>
        <p:nvSpPr>
          <p:cNvPr id="27" name="object 27"/>
          <p:cNvSpPr txBox="1"/>
          <p:nvPr/>
        </p:nvSpPr>
        <p:spPr>
          <a:xfrm>
            <a:off x="2992183" y="2345744"/>
            <a:ext cx="876308" cy="247878"/>
          </a:xfrm>
          <a:prstGeom prst="rect">
            <a:avLst/>
          </a:prstGeom>
        </p:spPr>
        <p:txBody>
          <a:bodyPr wrap="square" lIns="0" tIns="12263" rIns="0" bIns="0" rtlCol="0">
            <a:noAutofit/>
          </a:bodyPr>
          <a:lstStyle/>
          <a:p>
            <a:pPr marL="9525">
              <a:lnSpc>
                <a:spcPts val="1931"/>
              </a:lnSpc>
            </a:pPr>
            <a:r>
              <a:rPr spc="17" dirty="0">
                <a:latin typeface="Calisto MT"/>
                <a:cs typeface="Calisto MT"/>
              </a:rPr>
              <a:t>mean  is</a:t>
            </a:r>
            <a:endParaRPr>
              <a:latin typeface="Calisto MT"/>
              <a:cs typeface="Calisto MT"/>
            </a:endParaRPr>
          </a:p>
        </p:txBody>
      </p:sp>
      <p:sp>
        <p:nvSpPr>
          <p:cNvPr id="26" name="object 26"/>
          <p:cNvSpPr txBox="1"/>
          <p:nvPr/>
        </p:nvSpPr>
        <p:spPr>
          <a:xfrm>
            <a:off x="3949160" y="2345744"/>
            <a:ext cx="895203" cy="247878"/>
          </a:xfrm>
          <a:prstGeom prst="rect">
            <a:avLst/>
          </a:prstGeom>
        </p:spPr>
        <p:txBody>
          <a:bodyPr wrap="square" lIns="0" tIns="12263" rIns="0" bIns="0" rtlCol="0">
            <a:noAutofit/>
          </a:bodyPr>
          <a:lstStyle/>
          <a:p>
            <a:pPr marL="9525">
              <a:lnSpc>
                <a:spcPts val="1931"/>
              </a:lnSpc>
            </a:pPr>
            <a:r>
              <a:rPr spc="17" dirty="0">
                <a:latin typeface="Calisto MT"/>
                <a:cs typeface="Calisto MT"/>
              </a:rPr>
              <a:t>the  sum</a:t>
            </a:r>
            <a:endParaRPr>
              <a:latin typeface="Calisto MT"/>
              <a:cs typeface="Calisto MT"/>
            </a:endParaRPr>
          </a:p>
        </p:txBody>
      </p:sp>
      <p:sp>
        <p:nvSpPr>
          <p:cNvPr id="25" name="object 25"/>
          <p:cNvSpPr txBox="1"/>
          <p:nvPr/>
        </p:nvSpPr>
        <p:spPr>
          <a:xfrm>
            <a:off x="4925473" y="2345744"/>
            <a:ext cx="245286" cy="247878"/>
          </a:xfrm>
          <a:prstGeom prst="rect">
            <a:avLst/>
          </a:prstGeom>
        </p:spPr>
        <p:txBody>
          <a:bodyPr wrap="square" lIns="0" tIns="12263" rIns="0" bIns="0" rtlCol="0">
            <a:noAutofit/>
          </a:bodyPr>
          <a:lstStyle/>
          <a:p>
            <a:pPr marL="9525">
              <a:lnSpc>
                <a:spcPts val="1931"/>
              </a:lnSpc>
            </a:pPr>
            <a:r>
              <a:rPr spc="-3" dirty="0">
                <a:latin typeface="Calisto MT"/>
                <a:cs typeface="Calisto MT"/>
              </a:rPr>
              <a:t>of</a:t>
            </a:r>
            <a:endParaRPr>
              <a:latin typeface="Calisto MT"/>
              <a:cs typeface="Calisto MT"/>
            </a:endParaRPr>
          </a:p>
        </p:txBody>
      </p:sp>
      <p:sp>
        <p:nvSpPr>
          <p:cNvPr id="24" name="object 24"/>
          <p:cNvSpPr txBox="1"/>
          <p:nvPr/>
        </p:nvSpPr>
        <p:spPr>
          <a:xfrm>
            <a:off x="5276374" y="2345744"/>
            <a:ext cx="289577" cy="247878"/>
          </a:xfrm>
          <a:prstGeom prst="rect">
            <a:avLst/>
          </a:prstGeom>
        </p:spPr>
        <p:txBody>
          <a:bodyPr wrap="square" lIns="0" tIns="12263" rIns="0" bIns="0" rtlCol="0">
            <a:noAutofit/>
          </a:bodyPr>
          <a:lstStyle/>
          <a:p>
            <a:pPr marL="9525">
              <a:lnSpc>
                <a:spcPts val="1931"/>
              </a:lnSpc>
            </a:pPr>
            <a:r>
              <a:rPr dirty="0">
                <a:latin typeface="Calisto MT"/>
                <a:cs typeface="Calisto MT"/>
              </a:rPr>
              <a:t>all</a:t>
            </a:r>
            <a:endParaRPr>
              <a:latin typeface="Calisto MT"/>
              <a:cs typeface="Calisto MT"/>
            </a:endParaRPr>
          </a:p>
        </p:txBody>
      </p:sp>
      <p:sp>
        <p:nvSpPr>
          <p:cNvPr id="23" name="object 23"/>
          <p:cNvSpPr txBox="1"/>
          <p:nvPr/>
        </p:nvSpPr>
        <p:spPr>
          <a:xfrm>
            <a:off x="5646706" y="2345744"/>
            <a:ext cx="351911" cy="247878"/>
          </a:xfrm>
          <a:prstGeom prst="rect">
            <a:avLst/>
          </a:prstGeom>
        </p:spPr>
        <p:txBody>
          <a:bodyPr wrap="square" lIns="0" tIns="12263" rIns="0" bIns="0" rtlCol="0">
            <a:noAutofit/>
          </a:bodyPr>
          <a:lstStyle/>
          <a:p>
            <a:pPr marL="9525">
              <a:lnSpc>
                <a:spcPts val="1931"/>
              </a:lnSpc>
            </a:pPr>
            <a:r>
              <a:rPr spc="-3" dirty="0">
                <a:latin typeface="Calisto MT"/>
                <a:cs typeface="Calisto MT"/>
              </a:rPr>
              <a:t>the</a:t>
            </a:r>
            <a:endParaRPr>
              <a:latin typeface="Calisto MT"/>
              <a:cs typeface="Calisto MT"/>
            </a:endParaRPr>
          </a:p>
        </p:txBody>
      </p:sp>
      <p:sp>
        <p:nvSpPr>
          <p:cNvPr id="22" name="object 22"/>
          <p:cNvSpPr txBox="1"/>
          <p:nvPr/>
        </p:nvSpPr>
        <p:spPr>
          <a:xfrm>
            <a:off x="6082189" y="2345744"/>
            <a:ext cx="858164" cy="247878"/>
          </a:xfrm>
          <a:prstGeom prst="rect">
            <a:avLst/>
          </a:prstGeom>
        </p:spPr>
        <p:txBody>
          <a:bodyPr wrap="square" lIns="0" tIns="12263" rIns="0" bIns="0" rtlCol="0">
            <a:noAutofit/>
          </a:bodyPr>
          <a:lstStyle/>
          <a:p>
            <a:pPr marL="9525">
              <a:lnSpc>
                <a:spcPts val="1931"/>
              </a:lnSpc>
            </a:pPr>
            <a:r>
              <a:rPr spc="-1" dirty="0">
                <a:latin typeface="Calisto MT"/>
                <a:cs typeface="Calisto MT"/>
              </a:rPr>
              <a:t>sampled</a:t>
            </a:r>
            <a:endParaRPr>
              <a:latin typeface="Calisto MT"/>
              <a:cs typeface="Calisto MT"/>
            </a:endParaRPr>
          </a:p>
        </p:txBody>
      </p:sp>
      <p:sp>
        <p:nvSpPr>
          <p:cNvPr id="21" name="object 21"/>
          <p:cNvSpPr txBox="1"/>
          <p:nvPr/>
        </p:nvSpPr>
        <p:spPr>
          <a:xfrm>
            <a:off x="7022022" y="2345744"/>
            <a:ext cx="653311" cy="247878"/>
          </a:xfrm>
          <a:prstGeom prst="rect">
            <a:avLst/>
          </a:prstGeom>
        </p:spPr>
        <p:txBody>
          <a:bodyPr wrap="square" lIns="0" tIns="12263" rIns="0" bIns="0" rtlCol="0">
            <a:noAutofit/>
          </a:bodyPr>
          <a:lstStyle/>
          <a:p>
            <a:pPr marL="9525">
              <a:lnSpc>
                <a:spcPts val="1931"/>
              </a:lnSpc>
            </a:pPr>
            <a:r>
              <a:rPr spc="-10" dirty="0">
                <a:latin typeface="Calisto MT"/>
                <a:cs typeface="Calisto MT"/>
              </a:rPr>
              <a:t>values</a:t>
            </a:r>
            <a:endParaRPr>
              <a:latin typeface="Calisto MT"/>
              <a:cs typeface="Calisto MT"/>
            </a:endParaRPr>
          </a:p>
        </p:txBody>
      </p:sp>
      <p:sp>
        <p:nvSpPr>
          <p:cNvPr id="20" name="object 20"/>
          <p:cNvSpPr txBox="1"/>
          <p:nvPr/>
        </p:nvSpPr>
        <p:spPr>
          <a:xfrm>
            <a:off x="1660626" y="2637392"/>
            <a:ext cx="4568802" cy="247650"/>
          </a:xfrm>
          <a:prstGeom prst="rect">
            <a:avLst/>
          </a:prstGeom>
        </p:spPr>
        <p:txBody>
          <a:bodyPr wrap="square" lIns="0" tIns="12263" rIns="0" bIns="0" rtlCol="0">
            <a:noAutofit/>
          </a:bodyPr>
          <a:lstStyle/>
          <a:p>
            <a:pPr marL="9525">
              <a:lnSpc>
                <a:spcPts val="1931"/>
              </a:lnSpc>
            </a:pPr>
            <a:r>
              <a:rPr spc="1" dirty="0">
                <a:latin typeface="Calisto MT"/>
                <a:cs typeface="Calisto MT"/>
              </a:rPr>
              <a:t>divided by the total number of sampled values.</a:t>
            </a:r>
            <a:endParaRPr>
              <a:latin typeface="Calisto MT"/>
              <a:cs typeface="Calisto MT"/>
            </a:endParaRPr>
          </a:p>
        </p:txBody>
      </p:sp>
      <p:sp>
        <p:nvSpPr>
          <p:cNvPr id="19" name="object 19"/>
          <p:cNvSpPr txBox="1"/>
          <p:nvPr/>
        </p:nvSpPr>
        <p:spPr>
          <a:xfrm>
            <a:off x="1712872" y="3269176"/>
            <a:ext cx="239537" cy="393527"/>
          </a:xfrm>
          <a:prstGeom prst="rect">
            <a:avLst/>
          </a:prstGeom>
        </p:spPr>
        <p:txBody>
          <a:bodyPr wrap="square" lIns="0" tIns="19550" rIns="0" bIns="0" rtlCol="0">
            <a:noAutofit/>
          </a:bodyPr>
          <a:lstStyle/>
          <a:p>
            <a:pPr marL="9525">
              <a:lnSpc>
                <a:spcPts val="3079"/>
              </a:lnSpc>
            </a:pPr>
            <a:r>
              <a:rPr sz="2963" i="1" dirty="0">
                <a:latin typeface="Times New Roman"/>
                <a:cs typeface="Times New Roman"/>
              </a:rPr>
              <a:t>x</a:t>
            </a:r>
            <a:endParaRPr sz="2963">
              <a:latin typeface="Times New Roman"/>
              <a:cs typeface="Times New Roman"/>
            </a:endParaRPr>
          </a:p>
        </p:txBody>
      </p:sp>
      <p:sp>
        <p:nvSpPr>
          <p:cNvPr id="18" name="object 18"/>
          <p:cNvSpPr txBox="1"/>
          <p:nvPr/>
        </p:nvSpPr>
        <p:spPr>
          <a:xfrm>
            <a:off x="1984781" y="3340159"/>
            <a:ext cx="1451915" cy="247650"/>
          </a:xfrm>
          <a:prstGeom prst="rect">
            <a:avLst/>
          </a:prstGeom>
        </p:spPr>
        <p:txBody>
          <a:bodyPr wrap="square" lIns="0" tIns="12144" rIns="0" bIns="0" rtlCol="0">
            <a:noAutofit/>
          </a:bodyPr>
          <a:lstStyle/>
          <a:p>
            <a:pPr marL="9525">
              <a:lnSpc>
                <a:spcPts val="1913"/>
              </a:lnSpc>
            </a:pPr>
            <a:r>
              <a:rPr b="1" spc="-2" dirty="0">
                <a:latin typeface="Calisto MT"/>
                <a:cs typeface="Calisto MT"/>
              </a:rPr>
              <a:t>is pronounced</a:t>
            </a:r>
            <a:endParaRPr>
              <a:latin typeface="Calisto MT"/>
              <a:cs typeface="Calisto MT"/>
            </a:endParaRPr>
          </a:p>
        </p:txBody>
      </p:sp>
      <p:sp>
        <p:nvSpPr>
          <p:cNvPr id="17" name="object 17"/>
          <p:cNvSpPr txBox="1"/>
          <p:nvPr/>
        </p:nvSpPr>
        <p:spPr>
          <a:xfrm>
            <a:off x="3445079" y="3340159"/>
            <a:ext cx="730453" cy="247650"/>
          </a:xfrm>
          <a:prstGeom prst="rect">
            <a:avLst/>
          </a:prstGeom>
        </p:spPr>
        <p:txBody>
          <a:bodyPr wrap="square" lIns="0" tIns="12144" rIns="0" bIns="0" rtlCol="0">
            <a:noAutofit/>
          </a:bodyPr>
          <a:lstStyle/>
          <a:p>
            <a:pPr marL="9525">
              <a:lnSpc>
                <a:spcPts val="1913"/>
              </a:lnSpc>
            </a:pPr>
            <a:r>
              <a:rPr b="1" spc="-5" dirty="0">
                <a:latin typeface="Calisto MT"/>
                <a:cs typeface="Calisto MT"/>
              </a:rPr>
              <a:t>‘x-bar’</a:t>
            </a:r>
            <a:endParaRPr>
              <a:latin typeface="Calisto MT"/>
              <a:cs typeface="Calisto MT"/>
            </a:endParaRPr>
          </a:p>
        </p:txBody>
      </p:sp>
      <p:sp>
        <p:nvSpPr>
          <p:cNvPr id="16" name="object 16"/>
          <p:cNvSpPr txBox="1"/>
          <p:nvPr/>
        </p:nvSpPr>
        <p:spPr>
          <a:xfrm>
            <a:off x="4185058" y="3340159"/>
            <a:ext cx="417728" cy="247650"/>
          </a:xfrm>
          <a:prstGeom prst="rect">
            <a:avLst/>
          </a:prstGeom>
        </p:spPr>
        <p:txBody>
          <a:bodyPr wrap="square" lIns="0" tIns="12144" rIns="0" bIns="0" rtlCol="0">
            <a:noAutofit/>
          </a:bodyPr>
          <a:lstStyle/>
          <a:p>
            <a:pPr marL="9525">
              <a:lnSpc>
                <a:spcPts val="1913"/>
              </a:lnSpc>
            </a:pPr>
            <a:r>
              <a:rPr b="1" spc="-6" dirty="0">
                <a:latin typeface="Calisto MT"/>
                <a:cs typeface="Calisto MT"/>
              </a:rPr>
              <a:t>and</a:t>
            </a:r>
            <a:endParaRPr>
              <a:latin typeface="Calisto MT"/>
              <a:cs typeface="Calisto MT"/>
            </a:endParaRPr>
          </a:p>
        </p:txBody>
      </p:sp>
      <p:sp>
        <p:nvSpPr>
          <p:cNvPr id="15" name="object 15"/>
          <p:cNvSpPr txBox="1"/>
          <p:nvPr/>
        </p:nvSpPr>
        <p:spPr>
          <a:xfrm>
            <a:off x="4610024" y="3340159"/>
            <a:ext cx="815721" cy="247650"/>
          </a:xfrm>
          <a:prstGeom prst="rect">
            <a:avLst/>
          </a:prstGeom>
        </p:spPr>
        <p:txBody>
          <a:bodyPr wrap="square" lIns="0" tIns="12144" rIns="0" bIns="0" rtlCol="0">
            <a:noAutofit/>
          </a:bodyPr>
          <a:lstStyle/>
          <a:p>
            <a:pPr marL="9525">
              <a:lnSpc>
                <a:spcPts val="1913"/>
              </a:lnSpc>
            </a:pPr>
            <a:r>
              <a:rPr b="1" spc="-2" dirty="0">
                <a:latin typeface="Calisto MT"/>
                <a:cs typeface="Calisto MT"/>
              </a:rPr>
              <a:t>denotes</a:t>
            </a:r>
            <a:endParaRPr>
              <a:latin typeface="Calisto MT"/>
              <a:cs typeface="Calisto MT"/>
            </a:endParaRPr>
          </a:p>
        </p:txBody>
      </p:sp>
      <p:sp>
        <p:nvSpPr>
          <p:cNvPr id="14" name="object 14"/>
          <p:cNvSpPr txBox="1"/>
          <p:nvPr/>
        </p:nvSpPr>
        <p:spPr>
          <a:xfrm>
            <a:off x="5432755" y="3340159"/>
            <a:ext cx="366750" cy="247650"/>
          </a:xfrm>
          <a:prstGeom prst="rect">
            <a:avLst/>
          </a:prstGeom>
        </p:spPr>
        <p:txBody>
          <a:bodyPr wrap="square" lIns="0" tIns="12144" rIns="0" bIns="0" rtlCol="0">
            <a:noAutofit/>
          </a:bodyPr>
          <a:lstStyle/>
          <a:p>
            <a:pPr marL="9525">
              <a:lnSpc>
                <a:spcPts val="1913"/>
              </a:lnSpc>
            </a:pPr>
            <a:r>
              <a:rPr b="1" spc="-2" dirty="0">
                <a:latin typeface="Calisto MT"/>
                <a:cs typeface="Calisto MT"/>
              </a:rPr>
              <a:t>the</a:t>
            </a:r>
            <a:endParaRPr>
              <a:latin typeface="Calisto MT"/>
              <a:cs typeface="Calisto MT"/>
            </a:endParaRPr>
          </a:p>
        </p:txBody>
      </p:sp>
      <p:sp>
        <p:nvSpPr>
          <p:cNvPr id="13" name="object 13"/>
          <p:cNvSpPr txBox="1"/>
          <p:nvPr/>
        </p:nvSpPr>
        <p:spPr>
          <a:xfrm>
            <a:off x="5805144" y="3340159"/>
            <a:ext cx="591921" cy="247650"/>
          </a:xfrm>
          <a:prstGeom prst="rect">
            <a:avLst/>
          </a:prstGeom>
        </p:spPr>
        <p:txBody>
          <a:bodyPr wrap="square" lIns="0" tIns="12144" rIns="0" bIns="0" rtlCol="0">
            <a:noAutofit/>
          </a:bodyPr>
          <a:lstStyle/>
          <a:p>
            <a:pPr marL="9525">
              <a:lnSpc>
                <a:spcPts val="1913"/>
              </a:lnSpc>
            </a:pPr>
            <a:r>
              <a:rPr b="1" spc="-3" dirty="0">
                <a:latin typeface="Calisto MT"/>
                <a:cs typeface="Calisto MT"/>
              </a:rPr>
              <a:t>mean</a:t>
            </a:r>
            <a:endParaRPr>
              <a:latin typeface="Calisto MT"/>
              <a:cs typeface="Calisto MT"/>
            </a:endParaRPr>
          </a:p>
        </p:txBody>
      </p:sp>
      <p:sp>
        <p:nvSpPr>
          <p:cNvPr id="12" name="object 12"/>
          <p:cNvSpPr txBox="1"/>
          <p:nvPr/>
        </p:nvSpPr>
        <p:spPr>
          <a:xfrm>
            <a:off x="6403619" y="3340159"/>
            <a:ext cx="258165" cy="247650"/>
          </a:xfrm>
          <a:prstGeom prst="rect">
            <a:avLst/>
          </a:prstGeom>
        </p:spPr>
        <p:txBody>
          <a:bodyPr wrap="square" lIns="0" tIns="12144" rIns="0" bIns="0" rtlCol="0">
            <a:noAutofit/>
          </a:bodyPr>
          <a:lstStyle/>
          <a:p>
            <a:pPr marL="9525">
              <a:lnSpc>
                <a:spcPts val="1913"/>
              </a:lnSpc>
            </a:pPr>
            <a:r>
              <a:rPr b="1" dirty="0">
                <a:latin typeface="Calisto MT"/>
                <a:cs typeface="Calisto MT"/>
              </a:rPr>
              <a:t>of</a:t>
            </a:r>
            <a:endParaRPr>
              <a:latin typeface="Calisto MT"/>
              <a:cs typeface="Calisto MT"/>
            </a:endParaRPr>
          </a:p>
        </p:txBody>
      </p:sp>
      <p:sp>
        <p:nvSpPr>
          <p:cNvPr id="11" name="object 11"/>
          <p:cNvSpPr txBox="1"/>
          <p:nvPr/>
        </p:nvSpPr>
        <p:spPr>
          <a:xfrm>
            <a:off x="6681140" y="3340159"/>
            <a:ext cx="167640" cy="247650"/>
          </a:xfrm>
          <a:prstGeom prst="rect">
            <a:avLst/>
          </a:prstGeom>
        </p:spPr>
        <p:txBody>
          <a:bodyPr wrap="square" lIns="0" tIns="12144" rIns="0" bIns="0" rtlCol="0">
            <a:noAutofit/>
          </a:bodyPr>
          <a:lstStyle/>
          <a:p>
            <a:pPr marL="9525">
              <a:lnSpc>
                <a:spcPts val="1913"/>
              </a:lnSpc>
            </a:pPr>
            <a:r>
              <a:rPr b="1" dirty="0">
                <a:latin typeface="Calisto MT"/>
                <a:cs typeface="Calisto MT"/>
              </a:rPr>
              <a:t>a</a:t>
            </a:r>
            <a:endParaRPr>
              <a:latin typeface="Calisto MT"/>
              <a:cs typeface="Calisto MT"/>
            </a:endParaRPr>
          </a:p>
        </p:txBody>
      </p:sp>
      <p:sp>
        <p:nvSpPr>
          <p:cNvPr id="10" name="object 10"/>
          <p:cNvSpPr txBox="1"/>
          <p:nvPr/>
        </p:nvSpPr>
        <p:spPr>
          <a:xfrm>
            <a:off x="6853505" y="3340159"/>
            <a:ext cx="332003" cy="247650"/>
          </a:xfrm>
          <a:prstGeom prst="rect">
            <a:avLst/>
          </a:prstGeom>
        </p:spPr>
        <p:txBody>
          <a:bodyPr wrap="square" lIns="0" tIns="12144" rIns="0" bIns="0" rtlCol="0">
            <a:noAutofit/>
          </a:bodyPr>
          <a:lstStyle/>
          <a:p>
            <a:pPr marL="9525">
              <a:lnSpc>
                <a:spcPts val="1913"/>
              </a:lnSpc>
            </a:pPr>
            <a:r>
              <a:rPr b="1" dirty="0">
                <a:latin typeface="Calisto MT"/>
                <a:cs typeface="Calisto MT"/>
              </a:rPr>
              <a:t>set</a:t>
            </a:r>
            <a:endParaRPr>
              <a:latin typeface="Calisto MT"/>
              <a:cs typeface="Calisto MT"/>
            </a:endParaRPr>
          </a:p>
        </p:txBody>
      </p:sp>
      <p:sp>
        <p:nvSpPr>
          <p:cNvPr id="9" name="object 9"/>
          <p:cNvSpPr txBox="1"/>
          <p:nvPr/>
        </p:nvSpPr>
        <p:spPr>
          <a:xfrm>
            <a:off x="7190460" y="3340159"/>
            <a:ext cx="258165" cy="247650"/>
          </a:xfrm>
          <a:prstGeom prst="rect">
            <a:avLst/>
          </a:prstGeom>
        </p:spPr>
        <p:txBody>
          <a:bodyPr wrap="square" lIns="0" tIns="12144" rIns="0" bIns="0" rtlCol="0">
            <a:noAutofit/>
          </a:bodyPr>
          <a:lstStyle/>
          <a:p>
            <a:pPr marL="9525">
              <a:lnSpc>
                <a:spcPts val="1913"/>
              </a:lnSpc>
            </a:pPr>
            <a:r>
              <a:rPr b="1" dirty="0">
                <a:latin typeface="Calisto MT"/>
                <a:cs typeface="Calisto MT"/>
              </a:rPr>
              <a:t>of</a:t>
            </a:r>
            <a:endParaRPr>
              <a:latin typeface="Calisto MT"/>
              <a:cs typeface="Calisto MT"/>
            </a:endParaRPr>
          </a:p>
        </p:txBody>
      </p:sp>
      <p:sp>
        <p:nvSpPr>
          <p:cNvPr id="8" name="object 8"/>
          <p:cNvSpPr txBox="1"/>
          <p:nvPr/>
        </p:nvSpPr>
        <p:spPr>
          <a:xfrm>
            <a:off x="1984783" y="3600763"/>
            <a:ext cx="748511" cy="247650"/>
          </a:xfrm>
          <a:prstGeom prst="rect">
            <a:avLst/>
          </a:prstGeom>
        </p:spPr>
        <p:txBody>
          <a:bodyPr wrap="square" lIns="0" tIns="12144" rIns="0" bIns="0" rtlCol="0">
            <a:noAutofit/>
          </a:bodyPr>
          <a:lstStyle/>
          <a:p>
            <a:pPr marL="9525">
              <a:lnSpc>
                <a:spcPts val="1913"/>
              </a:lnSpc>
            </a:pPr>
            <a:r>
              <a:rPr b="1" spc="-3" dirty="0">
                <a:latin typeface="Calisto MT"/>
                <a:cs typeface="Calisto MT"/>
              </a:rPr>
              <a:t>sample</a:t>
            </a:r>
            <a:endParaRPr>
              <a:latin typeface="Calisto MT"/>
              <a:cs typeface="Calisto MT"/>
            </a:endParaRPr>
          </a:p>
        </p:txBody>
      </p:sp>
      <p:sp>
        <p:nvSpPr>
          <p:cNvPr id="7" name="object 7"/>
          <p:cNvSpPr txBox="1"/>
          <p:nvPr/>
        </p:nvSpPr>
        <p:spPr>
          <a:xfrm>
            <a:off x="2738934" y="3600763"/>
            <a:ext cx="671702" cy="247650"/>
          </a:xfrm>
          <a:prstGeom prst="rect">
            <a:avLst/>
          </a:prstGeom>
        </p:spPr>
        <p:txBody>
          <a:bodyPr wrap="square" lIns="0" tIns="12144" rIns="0" bIns="0" rtlCol="0">
            <a:noAutofit/>
          </a:bodyPr>
          <a:lstStyle/>
          <a:p>
            <a:pPr marL="9525">
              <a:lnSpc>
                <a:spcPts val="1913"/>
              </a:lnSpc>
            </a:pPr>
            <a:r>
              <a:rPr b="1" spc="-16" dirty="0">
                <a:latin typeface="Calisto MT"/>
                <a:cs typeface="Calisto MT"/>
              </a:rPr>
              <a:t>values</a:t>
            </a:r>
            <a:endParaRPr>
              <a:latin typeface="Calisto MT"/>
              <a:cs typeface="Calisto MT"/>
            </a:endParaRPr>
          </a:p>
        </p:txBody>
      </p:sp>
      <p:sp>
        <p:nvSpPr>
          <p:cNvPr id="6" name="object 6"/>
          <p:cNvSpPr txBox="1"/>
          <p:nvPr/>
        </p:nvSpPr>
        <p:spPr>
          <a:xfrm>
            <a:off x="4894357" y="4157144"/>
            <a:ext cx="233120" cy="354729"/>
          </a:xfrm>
          <a:prstGeom prst="rect">
            <a:avLst/>
          </a:prstGeom>
        </p:spPr>
        <p:txBody>
          <a:bodyPr wrap="square" lIns="0" tIns="17597" rIns="0" bIns="0" rtlCol="0">
            <a:noAutofit/>
          </a:bodyPr>
          <a:lstStyle/>
          <a:p>
            <a:pPr marL="9525">
              <a:lnSpc>
                <a:spcPts val="2771"/>
              </a:lnSpc>
            </a:pPr>
            <a:endParaRPr sz="2625" dirty="0">
              <a:latin typeface="Times New Roman"/>
              <a:cs typeface="Times New Roman"/>
            </a:endParaRPr>
          </a:p>
        </p:txBody>
      </p:sp>
      <p:sp>
        <p:nvSpPr>
          <p:cNvPr id="5" name="object 5"/>
          <p:cNvSpPr txBox="1"/>
          <p:nvPr/>
        </p:nvSpPr>
        <p:spPr>
          <a:xfrm>
            <a:off x="4657266" y="4670252"/>
            <a:ext cx="253770" cy="354729"/>
          </a:xfrm>
          <a:prstGeom prst="rect">
            <a:avLst/>
          </a:prstGeom>
        </p:spPr>
        <p:txBody>
          <a:bodyPr wrap="square" lIns="0" tIns="17597" rIns="0" bIns="0" rtlCol="0">
            <a:noAutofit/>
          </a:bodyPr>
          <a:lstStyle/>
          <a:p>
            <a:pPr marL="9525">
              <a:lnSpc>
                <a:spcPts val="2771"/>
              </a:lnSpc>
            </a:pPr>
            <a:endParaRPr sz="2625" dirty="0">
              <a:latin typeface="Times New Roman"/>
              <a:cs typeface="Times New Roman"/>
            </a:endParaRPr>
          </a:p>
        </p:txBody>
      </p:sp>
      <p:sp>
        <p:nvSpPr>
          <p:cNvPr id="4" name="object 4"/>
          <p:cNvSpPr txBox="1"/>
          <p:nvPr/>
        </p:nvSpPr>
        <p:spPr>
          <a:xfrm>
            <a:off x="7565136" y="5573508"/>
            <a:ext cx="138435"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10</a:t>
            </a:r>
            <a:endParaRPr sz="750">
              <a:latin typeface="Arial"/>
              <a:cs typeface="Arial"/>
            </a:endParaRPr>
          </a:p>
        </p:txBody>
      </p:sp>
      <p:sp>
        <p:nvSpPr>
          <p:cNvPr id="2" name="object 2"/>
          <p:cNvSpPr txBox="1"/>
          <p:nvPr/>
        </p:nvSpPr>
        <p:spPr>
          <a:xfrm>
            <a:off x="3874803" y="4375022"/>
            <a:ext cx="159997" cy="114300"/>
          </a:xfrm>
          <a:prstGeom prst="rect">
            <a:avLst/>
          </a:prstGeom>
        </p:spPr>
        <p:txBody>
          <a:bodyPr wrap="square" lIns="0" tIns="0" rIns="0" bIns="0" rtlCol="0">
            <a:noAutofit/>
          </a:bodyPr>
          <a:lstStyle/>
          <a:p>
            <a:pPr marL="19050">
              <a:lnSpc>
                <a:spcPts val="750"/>
              </a:lnSpc>
            </a:pPr>
            <a:endParaRPr sz="750"/>
          </a:p>
        </p:txBody>
      </p:sp>
      <p:sp>
        <p:nvSpPr>
          <p:cNvPr id="39" name="Rectangle 2"/>
          <p:cNvSpPr>
            <a:spLocks noChangeArrowheads="1"/>
          </p:cNvSpPr>
          <p:nvPr/>
        </p:nvSpPr>
        <p:spPr bwMode="auto">
          <a:xfrm>
            <a:off x="1228886" y="74472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40" name="Object 39"/>
          <p:cNvGraphicFramePr>
            <a:graphicFrameLocks noChangeAspect="1"/>
          </p:cNvGraphicFramePr>
          <p:nvPr/>
        </p:nvGraphicFramePr>
        <p:xfrm>
          <a:off x="3261334" y="4073864"/>
          <a:ext cx="1237142" cy="830916"/>
        </p:xfrm>
        <a:graphic>
          <a:graphicData uri="http://schemas.openxmlformats.org/presentationml/2006/ole">
            <mc:AlternateContent xmlns:mc="http://schemas.openxmlformats.org/markup-compatibility/2006">
              <mc:Choice xmlns:v="urn:schemas-microsoft-com:vml" Requires="v">
                <p:oleObj spid="_x0000_s12290" name="Equation" r:id="rId4" imgW="634725" imgH="431613" progId="Equation.3">
                  <p:embed/>
                </p:oleObj>
              </mc:Choice>
              <mc:Fallback>
                <p:oleObj name="Equation" r:id="rId4" imgW="634725" imgH="431613" progId="Equation.3">
                  <p:embed/>
                  <p:pic>
                    <p:nvPicPr>
                      <p:cNvPr id="4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334" y="4073864"/>
                        <a:ext cx="1237142" cy="830916"/>
                      </a:xfrm>
                      <a:prstGeom prst="rect">
                        <a:avLst/>
                      </a:prstGeom>
                      <a:noFill/>
                    </p:spPr>
                  </p:pic>
                </p:oleObj>
              </mc:Fallback>
            </mc:AlternateContent>
          </a:graphicData>
        </a:graphic>
      </p:graphicFrame>
    </p:spTree>
    <p:extLst>
      <p:ext uri="{BB962C8B-B14F-4D97-AF65-F5344CB8AC3E}">
        <p14:creationId xmlns:p14="http://schemas.microsoft.com/office/powerpoint/2010/main" val="117220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3374566" y="4781603"/>
            <a:ext cx="114875" cy="0"/>
          </a:xfrm>
          <a:custGeom>
            <a:avLst/>
            <a:gdLst/>
            <a:ahLst/>
            <a:cxnLst/>
            <a:rect l="l" t="t" r="r" b="b"/>
            <a:pathLst>
              <a:path w="153167">
                <a:moveTo>
                  <a:pt x="0" y="0"/>
                </a:moveTo>
                <a:lnTo>
                  <a:pt x="153167" y="0"/>
                </a:lnTo>
              </a:path>
            </a:pathLst>
          </a:custGeom>
          <a:ln w="14541">
            <a:solidFill>
              <a:srgbClr val="000000"/>
            </a:solidFill>
          </a:ln>
        </p:spPr>
        <p:txBody>
          <a:bodyPr wrap="square" lIns="0" tIns="0" rIns="0" bIns="0" rtlCol="0">
            <a:noAutofit/>
          </a:bodyPr>
          <a:lstStyle/>
          <a:p>
            <a:endParaRPr sz="1350"/>
          </a:p>
        </p:txBody>
      </p:sp>
      <p:sp>
        <p:nvSpPr>
          <p:cNvPr id="19" name="object 19"/>
          <p:cNvSpPr txBox="1"/>
          <p:nvPr/>
        </p:nvSpPr>
        <p:spPr>
          <a:xfrm>
            <a:off x="1640282" y="1752134"/>
            <a:ext cx="2525518" cy="285597"/>
          </a:xfrm>
          <a:prstGeom prst="rect">
            <a:avLst/>
          </a:prstGeom>
        </p:spPr>
        <p:txBody>
          <a:bodyPr wrap="square" lIns="0" tIns="14288" rIns="0" bIns="0" rtlCol="0">
            <a:noAutofit/>
          </a:bodyPr>
          <a:lstStyle/>
          <a:p>
            <a:pPr marL="9525">
              <a:lnSpc>
                <a:spcPts val="2250"/>
              </a:lnSpc>
            </a:pPr>
            <a:r>
              <a:rPr sz="2100" b="1" i="1" dirty="0">
                <a:latin typeface="Calisto MT"/>
                <a:cs typeface="Calisto MT"/>
              </a:rPr>
              <a:t>Sample Mean Example</a:t>
            </a:r>
            <a:endParaRPr sz="2100">
              <a:latin typeface="Calisto MT"/>
              <a:cs typeface="Calisto MT"/>
            </a:endParaRPr>
          </a:p>
        </p:txBody>
      </p:sp>
      <p:sp>
        <p:nvSpPr>
          <p:cNvPr id="18" name="object 18"/>
          <p:cNvSpPr txBox="1"/>
          <p:nvPr/>
        </p:nvSpPr>
        <p:spPr>
          <a:xfrm>
            <a:off x="1640282" y="2542332"/>
            <a:ext cx="6014854" cy="1029653"/>
          </a:xfrm>
          <a:prstGeom prst="rect">
            <a:avLst/>
          </a:prstGeom>
        </p:spPr>
        <p:txBody>
          <a:bodyPr wrap="square" lIns="0" tIns="12263" rIns="0" bIns="0" rtlCol="0">
            <a:noAutofit/>
          </a:bodyPr>
          <a:lstStyle/>
          <a:p>
            <a:pPr marL="9525">
              <a:lnSpc>
                <a:spcPts val="1931"/>
              </a:lnSpc>
            </a:pPr>
            <a:r>
              <a:rPr spc="14" dirty="0">
                <a:latin typeface="Calisto MT"/>
                <a:cs typeface="Calisto MT"/>
              </a:rPr>
              <a:t>SunCom is studying the number of minutes used monthly by</a:t>
            </a:r>
            <a:endParaRPr>
              <a:latin typeface="Calisto MT"/>
              <a:cs typeface="Calisto MT"/>
            </a:endParaRPr>
          </a:p>
          <a:p>
            <a:pPr marL="9525" marR="1250">
              <a:lnSpc>
                <a:spcPts val="2055"/>
              </a:lnSpc>
              <a:spcBef>
                <a:spcPts val="6"/>
              </a:spcBef>
            </a:pPr>
            <a:r>
              <a:rPr spc="15" dirty="0">
                <a:latin typeface="Calisto MT"/>
                <a:cs typeface="Calisto MT"/>
              </a:rPr>
              <a:t>clients in a particular cell phone rate plan. A random sample</a:t>
            </a:r>
            <a:endParaRPr>
              <a:latin typeface="Calisto MT"/>
              <a:cs typeface="Calisto MT"/>
            </a:endParaRPr>
          </a:p>
          <a:p>
            <a:pPr marL="9525" marR="175">
              <a:lnSpc>
                <a:spcPts val="2051"/>
              </a:lnSpc>
            </a:pPr>
            <a:r>
              <a:rPr spc="39" dirty="0">
                <a:latin typeface="Calisto MT"/>
                <a:cs typeface="Calisto MT"/>
              </a:rPr>
              <a:t>of 12 clients showed the following number of minutes used</a:t>
            </a:r>
            <a:endParaRPr>
              <a:latin typeface="Calisto MT"/>
              <a:cs typeface="Calisto MT"/>
            </a:endParaRPr>
          </a:p>
          <a:p>
            <a:pPr marL="9525" marR="34290">
              <a:lnSpc>
                <a:spcPts val="2051"/>
              </a:lnSpc>
            </a:pPr>
            <a:r>
              <a:rPr dirty="0">
                <a:latin typeface="Calisto MT"/>
                <a:cs typeface="Calisto MT"/>
              </a:rPr>
              <a:t>last month</a:t>
            </a:r>
            <a:endParaRPr>
              <a:latin typeface="Calisto MT"/>
              <a:cs typeface="Calisto MT"/>
            </a:endParaRPr>
          </a:p>
        </p:txBody>
      </p:sp>
      <p:sp>
        <p:nvSpPr>
          <p:cNvPr id="17" name="object 17"/>
          <p:cNvSpPr txBox="1"/>
          <p:nvPr/>
        </p:nvSpPr>
        <p:spPr>
          <a:xfrm>
            <a:off x="1800988" y="3916979"/>
            <a:ext cx="259942" cy="209930"/>
          </a:xfrm>
          <a:prstGeom prst="rect">
            <a:avLst/>
          </a:prstGeom>
        </p:spPr>
        <p:txBody>
          <a:bodyPr wrap="square" lIns="0" tIns="10239" rIns="0" bIns="0" rtlCol="0">
            <a:noAutofit/>
          </a:bodyPr>
          <a:lstStyle/>
          <a:p>
            <a:pPr marL="9525">
              <a:lnSpc>
                <a:spcPts val="1613"/>
              </a:lnSpc>
            </a:pPr>
            <a:r>
              <a:rPr sz="1500" dirty="0">
                <a:latin typeface="Arial"/>
                <a:cs typeface="Arial"/>
              </a:rPr>
              <a:t>90</a:t>
            </a:r>
            <a:endParaRPr sz="1500">
              <a:latin typeface="Arial"/>
              <a:cs typeface="Arial"/>
            </a:endParaRPr>
          </a:p>
        </p:txBody>
      </p:sp>
      <p:sp>
        <p:nvSpPr>
          <p:cNvPr id="16" name="object 16"/>
          <p:cNvSpPr txBox="1"/>
          <p:nvPr/>
        </p:nvSpPr>
        <p:spPr>
          <a:xfrm>
            <a:off x="2222071" y="3916979"/>
            <a:ext cx="680071" cy="209930"/>
          </a:xfrm>
          <a:prstGeom prst="rect">
            <a:avLst/>
          </a:prstGeom>
        </p:spPr>
        <p:txBody>
          <a:bodyPr wrap="square" lIns="0" tIns="10239" rIns="0" bIns="0" rtlCol="0">
            <a:noAutofit/>
          </a:bodyPr>
          <a:lstStyle/>
          <a:p>
            <a:pPr marL="9525">
              <a:lnSpc>
                <a:spcPts val="1613"/>
              </a:lnSpc>
            </a:pPr>
            <a:r>
              <a:rPr sz="1500" dirty="0">
                <a:latin typeface="Arial"/>
                <a:cs typeface="Arial"/>
              </a:rPr>
              <a:t>77  </a:t>
            </a:r>
            <a:r>
              <a:rPr sz="1500" spc="389" dirty="0">
                <a:latin typeface="Arial"/>
                <a:cs typeface="Arial"/>
              </a:rPr>
              <a:t> </a:t>
            </a:r>
            <a:r>
              <a:rPr sz="1500" dirty="0">
                <a:latin typeface="Arial"/>
                <a:cs typeface="Arial"/>
              </a:rPr>
              <a:t>94</a:t>
            </a:r>
            <a:endParaRPr sz="1500">
              <a:latin typeface="Arial"/>
              <a:cs typeface="Arial"/>
            </a:endParaRPr>
          </a:p>
        </p:txBody>
      </p:sp>
      <p:sp>
        <p:nvSpPr>
          <p:cNvPr id="15" name="object 15"/>
          <p:cNvSpPr txBox="1"/>
          <p:nvPr/>
        </p:nvSpPr>
        <p:spPr>
          <a:xfrm>
            <a:off x="3064429" y="3916979"/>
            <a:ext cx="259942" cy="209930"/>
          </a:xfrm>
          <a:prstGeom prst="rect">
            <a:avLst/>
          </a:prstGeom>
        </p:spPr>
        <p:txBody>
          <a:bodyPr wrap="square" lIns="0" tIns="10239" rIns="0" bIns="0" rtlCol="0">
            <a:noAutofit/>
          </a:bodyPr>
          <a:lstStyle/>
          <a:p>
            <a:pPr marL="9525">
              <a:lnSpc>
                <a:spcPts val="1613"/>
              </a:lnSpc>
            </a:pPr>
            <a:r>
              <a:rPr sz="1500" dirty="0">
                <a:latin typeface="Arial"/>
                <a:cs typeface="Arial"/>
              </a:rPr>
              <a:t>89</a:t>
            </a:r>
            <a:endParaRPr sz="1500">
              <a:latin typeface="Arial"/>
              <a:cs typeface="Arial"/>
            </a:endParaRPr>
          </a:p>
        </p:txBody>
      </p:sp>
      <p:sp>
        <p:nvSpPr>
          <p:cNvPr id="14" name="object 14"/>
          <p:cNvSpPr txBox="1"/>
          <p:nvPr/>
        </p:nvSpPr>
        <p:spPr>
          <a:xfrm>
            <a:off x="3485702" y="3916979"/>
            <a:ext cx="865607" cy="209930"/>
          </a:xfrm>
          <a:prstGeom prst="rect">
            <a:avLst/>
          </a:prstGeom>
        </p:spPr>
        <p:txBody>
          <a:bodyPr wrap="square" lIns="0" tIns="10239" rIns="0" bIns="0" rtlCol="0">
            <a:noAutofit/>
          </a:bodyPr>
          <a:lstStyle/>
          <a:p>
            <a:pPr marL="9525">
              <a:lnSpc>
                <a:spcPts val="1613"/>
              </a:lnSpc>
            </a:pPr>
            <a:r>
              <a:rPr sz="1500" spc="-104" dirty="0">
                <a:latin typeface="Arial"/>
                <a:cs typeface="Arial"/>
              </a:rPr>
              <a:t>1</a:t>
            </a:r>
            <a:r>
              <a:rPr sz="1500" dirty="0">
                <a:latin typeface="Arial"/>
                <a:cs typeface="Arial"/>
              </a:rPr>
              <a:t>19  </a:t>
            </a:r>
            <a:r>
              <a:rPr sz="1500" spc="396" dirty="0">
                <a:latin typeface="Arial"/>
                <a:cs typeface="Arial"/>
              </a:rPr>
              <a:t> </a:t>
            </a:r>
            <a:r>
              <a:rPr sz="1500" spc="-113" dirty="0">
                <a:latin typeface="Arial"/>
                <a:cs typeface="Arial"/>
              </a:rPr>
              <a:t>1</a:t>
            </a:r>
            <a:r>
              <a:rPr sz="1500" dirty="0">
                <a:latin typeface="Arial"/>
                <a:cs typeface="Arial"/>
              </a:rPr>
              <a:t>12</a:t>
            </a:r>
            <a:endParaRPr sz="1500">
              <a:latin typeface="Arial"/>
              <a:cs typeface="Arial"/>
            </a:endParaRPr>
          </a:p>
        </p:txBody>
      </p:sp>
      <p:sp>
        <p:nvSpPr>
          <p:cNvPr id="13" name="object 13"/>
          <p:cNvSpPr txBox="1"/>
          <p:nvPr/>
        </p:nvSpPr>
        <p:spPr>
          <a:xfrm>
            <a:off x="4512453" y="3916979"/>
            <a:ext cx="259942" cy="209930"/>
          </a:xfrm>
          <a:prstGeom prst="rect">
            <a:avLst/>
          </a:prstGeom>
        </p:spPr>
        <p:txBody>
          <a:bodyPr wrap="square" lIns="0" tIns="10239" rIns="0" bIns="0" rtlCol="0">
            <a:noAutofit/>
          </a:bodyPr>
          <a:lstStyle/>
          <a:p>
            <a:pPr marL="9525">
              <a:lnSpc>
                <a:spcPts val="1613"/>
              </a:lnSpc>
            </a:pPr>
            <a:r>
              <a:rPr sz="1500" dirty="0">
                <a:latin typeface="Arial"/>
                <a:cs typeface="Arial"/>
              </a:rPr>
              <a:t>91</a:t>
            </a:r>
            <a:endParaRPr sz="1500">
              <a:latin typeface="Arial"/>
              <a:cs typeface="Arial"/>
            </a:endParaRPr>
          </a:p>
        </p:txBody>
      </p:sp>
      <p:sp>
        <p:nvSpPr>
          <p:cNvPr id="12" name="object 12"/>
          <p:cNvSpPr txBox="1"/>
          <p:nvPr/>
        </p:nvSpPr>
        <p:spPr>
          <a:xfrm>
            <a:off x="4934299" y="3916979"/>
            <a:ext cx="351946" cy="209930"/>
          </a:xfrm>
          <a:prstGeom prst="rect">
            <a:avLst/>
          </a:prstGeom>
        </p:spPr>
        <p:txBody>
          <a:bodyPr wrap="square" lIns="0" tIns="10239" rIns="0" bIns="0" rtlCol="0">
            <a:noAutofit/>
          </a:bodyPr>
          <a:lstStyle/>
          <a:p>
            <a:pPr marL="9525">
              <a:lnSpc>
                <a:spcPts val="1613"/>
              </a:lnSpc>
            </a:pPr>
            <a:r>
              <a:rPr sz="1500" spc="-37" dirty="0">
                <a:latin typeface="Arial"/>
                <a:cs typeface="Arial"/>
              </a:rPr>
              <a:t>110</a:t>
            </a:r>
            <a:endParaRPr sz="1500">
              <a:latin typeface="Arial"/>
              <a:cs typeface="Arial"/>
            </a:endParaRPr>
          </a:p>
        </p:txBody>
      </p:sp>
      <p:sp>
        <p:nvSpPr>
          <p:cNvPr id="11" name="object 11"/>
          <p:cNvSpPr txBox="1"/>
          <p:nvPr/>
        </p:nvSpPr>
        <p:spPr>
          <a:xfrm>
            <a:off x="5447388" y="3916979"/>
            <a:ext cx="366071" cy="209930"/>
          </a:xfrm>
          <a:prstGeom prst="rect">
            <a:avLst/>
          </a:prstGeom>
        </p:spPr>
        <p:txBody>
          <a:bodyPr wrap="square" lIns="0" tIns="10239" rIns="0" bIns="0" rtlCol="0">
            <a:noAutofit/>
          </a:bodyPr>
          <a:lstStyle/>
          <a:p>
            <a:pPr marL="9525">
              <a:lnSpc>
                <a:spcPts val="1613"/>
              </a:lnSpc>
            </a:pPr>
            <a:r>
              <a:rPr sz="1500" dirty="0">
                <a:latin typeface="Arial"/>
                <a:cs typeface="Arial"/>
              </a:rPr>
              <a:t>100</a:t>
            </a:r>
            <a:endParaRPr sz="1500">
              <a:latin typeface="Arial"/>
              <a:cs typeface="Arial"/>
            </a:endParaRPr>
          </a:p>
        </p:txBody>
      </p:sp>
      <p:sp>
        <p:nvSpPr>
          <p:cNvPr id="10" name="object 10"/>
          <p:cNvSpPr txBox="1"/>
          <p:nvPr/>
        </p:nvSpPr>
        <p:spPr>
          <a:xfrm>
            <a:off x="5973837" y="3916979"/>
            <a:ext cx="259942" cy="209930"/>
          </a:xfrm>
          <a:prstGeom prst="rect">
            <a:avLst/>
          </a:prstGeom>
        </p:spPr>
        <p:txBody>
          <a:bodyPr wrap="square" lIns="0" tIns="10239" rIns="0" bIns="0" rtlCol="0">
            <a:noAutofit/>
          </a:bodyPr>
          <a:lstStyle/>
          <a:p>
            <a:pPr marL="9525">
              <a:lnSpc>
                <a:spcPts val="1613"/>
              </a:lnSpc>
            </a:pPr>
            <a:r>
              <a:rPr sz="1500" dirty="0">
                <a:latin typeface="Arial"/>
                <a:cs typeface="Arial"/>
              </a:rPr>
              <a:t>92</a:t>
            </a:r>
            <a:endParaRPr sz="1500">
              <a:latin typeface="Arial"/>
              <a:cs typeface="Arial"/>
            </a:endParaRPr>
          </a:p>
        </p:txBody>
      </p:sp>
      <p:sp>
        <p:nvSpPr>
          <p:cNvPr id="9" name="object 9"/>
          <p:cNvSpPr txBox="1"/>
          <p:nvPr/>
        </p:nvSpPr>
        <p:spPr>
          <a:xfrm>
            <a:off x="6343001" y="3916979"/>
            <a:ext cx="352519" cy="209930"/>
          </a:xfrm>
          <a:prstGeom prst="rect">
            <a:avLst/>
          </a:prstGeom>
        </p:spPr>
        <p:txBody>
          <a:bodyPr wrap="square" lIns="0" tIns="10239" rIns="0" bIns="0" rtlCol="0">
            <a:noAutofit/>
          </a:bodyPr>
          <a:lstStyle/>
          <a:p>
            <a:pPr marL="9525">
              <a:lnSpc>
                <a:spcPts val="1613"/>
              </a:lnSpc>
            </a:pPr>
            <a:r>
              <a:rPr sz="1500" spc="-35" dirty="0">
                <a:latin typeface="Arial"/>
                <a:cs typeface="Arial"/>
              </a:rPr>
              <a:t>113</a:t>
            </a:r>
            <a:endParaRPr sz="1500">
              <a:latin typeface="Arial"/>
              <a:cs typeface="Arial"/>
            </a:endParaRPr>
          </a:p>
        </p:txBody>
      </p:sp>
      <p:sp>
        <p:nvSpPr>
          <p:cNvPr id="8" name="object 8"/>
          <p:cNvSpPr txBox="1"/>
          <p:nvPr/>
        </p:nvSpPr>
        <p:spPr>
          <a:xfrm>
            <a:off x="6804742" y="3916979"/>
            <a:ext cx="259942" cy="209930"/>
          </a:xfrm>
          <a:prstGeom prst="rect">
            <a:avLst/>
          </a:prstGeom>
        </p:spPr>
        <p:txBody>
          <a:bodyPr wrap="square" lIns="0" tIns="10239" rIns="0" bIns="0" rtlCol="0">
            <a:noAutofit/>
          </a:bodyPr>
          <a:lstStyle/>
          <a:p>
            <a:pPr marL="9525">
              <a:lnSpc>
                <a:spcPts val="1613"/>
              </a:lnSpc>
            </a:pPr>
            <a:r>
              <a:rPr sz="1500" dirty="0">
                <a:latin typeface="Arial"/>
                <a:cs typeface="Arial"/>
              </a:rPr>
              <a:t>83</a:t>
            </a:r>
            <a:endParaRPr sz="1500">
              <a:latin typeface="Arial"/>
              <a:cs typeface="Arial"/>
            </a:endParaRPr>
          </a:p>
        </p:txBody>
      </p:sp>
      <p:sp>
        <p:nvSpPr>
          <p:cNvPr id="7" name="object 7"/>
          <p:cNvSpPr txBox="1"/>
          <p:nvPr/>
        </p:nvSpPr>
        <p:spPr>
          <a:xfrm>
            <a:off x="1689201" y="4410195"/>
            <a:ext cx="3722598" cy="595459"/>
          </a:xfrm>
          <a:prstGeom prst="rect">
            <a:avLst/>
          </a:prstGeom>
        </p:spPr>
        <p:txBody>
          <a:bodyPr wrap="square" lIns="0" tIns="12168" rIns="0" bIns="0" rtlCol="0">
            <a:noAutofit/>
          </a:bodyPr>
          <a:lstStyle/>
          <a:p>
            <a:pPr marL="9525">
              <a:lnSpc>
                <a:spcPts val="1916"/>
              </a:lnSpc>
            </a:pPr>
            <a:r>
              <a:rPr dirty="0">
                <a:latin typeface="Arial"/>
                <a:cs typeface="Arial"/>
              </a:rPr>
              <a:t>What is the arithmetic mean number</a:t>
            </a:r>
            <a:endParaRPr>
              <a:latin typeface="Arial"/>
              <a:cs typeface="Arial"/>
            </a:endParaRPr>
          </a:p>
          <a:p>
            <a:pPr marL="1647296" marR="1901519" algn="ctr">
              <a:lnSpc>
                <a:spcPct val="95825"/>
              </a:lnSpc>
              <a:spcBef>
                <a:spcPts val="272"/>
              </a:spcBef>
            </a:pPr>
            <a:r>
              <a:rPr sz="2063" i="1" spc="-9" dirty="0">
                <a:latin typeface="Times New Roman"/>
                <a:cs typeface="Times New Roman"/>
              </a:rPr>
              <a:t>x</a:t>
            </a:r>
            <a:endParaRPr sz="2063">
              <a:latin typeface="Times New Roman"/>
              <a:cs typeface="Times New Roman"/>
            </a:endParaRPr>
          </a:p>
        </p:txBody>
      </p:sp>
      <p:sp>
        <p:nvSpPr>
          <p:cNvPr id="6" name="object 6"/>
          <p:cNvSpPr txBox="1"/>
          <p:nvPr/>
        </p:nvSpPr>
        <p:spPr>
          <a:xfrm>
            <a:off x="5423840" y="4410194"/>
            <a:ext cx="1792986" cy="247650"/>
          </a:xfrm>
          <a:prstGeom prst="rect">
            <a:avLst/>
          </a:prstGeom>
        </p:spPr>
        <p:txBody>
          <a:bodyPr wrap="square" lIns="0" tIns="12168" rIns="0" bIns="0" rtlCol="0">
            <a:noAutofit/>
          </a:bodyPr>
          <a:lstStyle/>
          <a:p>
            <a:pPr marL="9525">
              <a:lnSpc>
                <a:spcPts val="1916"/>
              </a:lnSpc>
            </a:pPr>
            <a:r>
              <a:rPr dirty="0">
                <a:latin typeface="Arial"/>
                <a:cs typeface="Arial"/>
              </a:rPr>
              <a:t>of minutes used?</a:t>
            </a:r>
            <a:endParaRPr>
              <a:latin typeface="Arial"/>
              <a:cs typeface="Arial"/>
            </a:endParaRPr>
          </a:p>
        </p:txBody>
      </p:sp>
      <p:sp>
        <p:nvSpPr>
          <p:cNvPr id="5" name="object 5"/>
          <p:cNvSpPr txBox="1"/>
          <p:nvPr/>
        </p:nvSpPr>
        <p:spPr>
          <a:xfrm>
            <a:off x="1689201" y="4791659"/>
            <a:ext cx="1222364" cy="209931"/>
          </a:xfrm>
          <a:prstGeom prst="rect">
            <a:avLst/>
          </a:prstGeom>
        </p:spPr>
        <p:txBody>
          <a:bodyPr wrap="square" lIns="0" tIns="10239" rIns="0" bIns="0" rtlCol="0">
            <a:noAutofit/>
          </a:bodyPr>
          <a:lstStyle/>
          <a:p>
            <a:pPr marL="9525">
              <a:lnSpc>
                <a:spcPts val="1613"/>
              </a:lnSpc>
            </a:pPr>
            <a:r>
              <a:rPr sz="1500" spc="-2" dirty="0">
                <a:latin typeface="Arial"/>
                <a:cs typeface="Arial"/>
              </a:rPr>
              <a:t>Sample mean</a:t>
            </a:r>
            <a:endParaRPr sz="1500">
              <a:latin typeface="Arial"/>
              <a:cs typeface="Arial"/>
            </a:endParaRPr>
          </a:p>
        </p:txBody>
      </p:sp>
      <p:sp>
        <p:nvSpPr>
          <p:cNvPr id="4" name="object 4"/>
          <p:cNvSpPr txBox="1"/>
          <p:nvPr/>
        </p:nvSpPr>
        <p:spPr>
          <a:xfrm>
            <a:off x="3596867" y="4791659"/>
            <a:ext cx="1301422" cy="209931"/>
          </a:xfrm>
          <a:prstGeom prst="rect">
            <a:avLst/>
          </a:prstGeom>
        </p:spPr>
        <p:txBody>
          <a:bodyPr wrap="square" lIns="0" tIns="10239" rIns="0" bIns="0" rtlCol="0">
            <a:noAutofit/>
          </a:bodyPr>
          <a:lstStyle/>
          <a:p>
            <a:pPr marL="9525">
              <a:lnSpc>
                <a:spcPts val="1613"/>
              </a:lnSpc>
            </a:pPr>
            <a:r>
              <a:rPr sz="1500" spc="-2" dirty="0">
                <a:latin typeface="Arial"/>
                <a:cs typeface="Arial"/>
              </a:rPr>
              <a:t>= 97.5 minutes</a:t>
            </a:r>
            <a:endParaRPr sz="1500">
              <a:latin typeface="Arial"/>
              <a:cs typeface="Arial"/>
            </a:endParaRPr>
          </a:p>
        </p:txBody>
      </p:sp>
      <p:sp>
        <p:nvSpPr>
          <p:cNvPr id="3" name="object 3"/>
          <p:cNvSpPr txBox="1"/>
          <p:nvPr/>
        </p:nvSpPr>
        <p:spPr>
          <a:xfrm>
            <a:off x="7571995" y="5573508"/>
            <a:ext cx="124715" cy="113919"/>
          </a:xfrm>
          <a:prstGeom prst="rect">
            <a:avLst/>
          </a:prstGeom>
        </p:spPr>
        <p:txBody>
          <a:bodyPr wrap="square" lIns="0" tIns="5333" rIns="0" bIns="0" rtlCol="0">
            <a:noAutofit/>
          </a:bodyPr>
          <a:lstStyle/>
          <a:p>
            <a:pPr marL="9525">
              <a:lnSpc>
                <a:spcPts val="840"/>
              </a:lnSpc>
            </a:pPr>
            <a:r>
              <a:rPr sz="750" spc="-56" dirty="0">
                <a:solidFill>
                  <a:srgbClr val="A7A299"/>
                </a:solidFill>
                <a:latin typeface="Arial"/>
                <a:cs typeface="Arial"/>
              </a:rPr>
              <a:t>11</a:t>
            </a:r>
            <a:endParaRPr sz="750">
              <a:latin typeface="Arial"/>
              <a:cs typeface="Arial"/>
            </a:endParaRPr>
          </a:p>
        </p:txBody>
      </p:sp>
      <p:sp>
        <p:nvSpPr>
          <p:cNvPr id="2" name="object 2"/>
          <p:cNvSpPr txBox="1"/>
          <p:nvPr/>
        </p:nvSpPr>
        <p:spPr>
          <a:xfrm>
            <a:off x="3374566" y="4676828"/>
            <a:ext cx="114875" cy="114300"/>
          </a:xfrm>
          <a:prstGeom prst="rect">
            <a:avLst/>
          </a:prstGeom>
        </p:spPr>
        <p:txBody>
          <a:bodyPr wrap="square" lIns="0" tIns="0" rIns="0" bIns="0" rtlCol="0">
            <a:noAutofit/>
          </a:bodyPr>
          <a:lstStyle/>
          <a:p>
            <a:pPr marL="19050">
              <a:lnSpc>
                <a:spcPts val="750"/>
              </a:lnSpc>
            </a:pPr>
            <a:endParaRPr sz="750"/>
          </a:p>
        </p:txBody>
      </p:sp>
    </p:spTree>
    <p:extLst>
      <p:ext uri="{BB962C8B-B14F-4D97-AF65-F5344CB8AC3E}">
        <p14:creationId xmlns:p14="http://schemas.microsoft.com/office/powerpoint/2010/main" val="235688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3383757" y="3911155"/>
            <a:ext cx="2436019" cy="1071563"/>
          </a:xfrm>
          <a:prstGeom prst="rect">
            <a:avLst/>
          </a:prstGeom>
          <a:blipFill>
            <a:blip r:embed="rId2" cstate="print"/>
            <a:stretch>
              <a:fillRect/>
            </a:stretch>
          </a:blipFill>
        </p:spPr>
        <p:txBody>
          <a:bodyPr wrap="square" lIns="0" tIns="0" rIns="0" bIns="0" rtlCol="0">
            <a:noAutofit/>
          </a:bodyPr>
          <a:lstStyle/>
          <a:p>
            <a:endParaRPr sz="1350"/>
          </a:p>
        </p:txBody>
      </p:sp>
      <p:sp>
        <p:nvSpPr>
          <p:cNvPr id="16" name="object 16"/>
          <p:cNvSpPr/>
          <p:nvPr/>
        </p:nvSpPr>
        <p:spPr>
          <a:xfrm>
            <a:off x="5598319" y="3804094"/>
            <a:ext cx="485775" cy="215456"/>
          </a:xfrm>
          <a:custGeom>
            <a:avLst/>
            <a:gdLst/>
            <a:ahLst/>
            <a:cxnLst/>
            <a:rect l="l" t="t" r="r" b="b"/>
            <a:pathLst>
              <a:path w="647700" h="287274">
                <a:moveTo>
                  <a:pt x="647700" y="0"/>
                </a:moveTo>
                <a:lnTo>
                  <a:pt x="0" y="287274"/>
                </a:lnTo>
              </a:path>
            </a:pathLst>
          </a:custGeom>
          <a:ln w="12700">
            <a:solidFill>
              <a:srgbClr val="000000"/>
            </a:solidFill>
          </a:ln>
        </p:spPr>
        <p:txBody>
          <a:bodyPr wrap="square" lIns="0" tIns="0" rIns="0" bIns="0" rtlCol="0">
            <a:noAutofit/>
          </a:bodyPr>
          <a:lstStyle/>
          <a:p>
            <a:endParaRPr sz="1350"/>
          </a:p>
        </p:txBody>
      </p:sp>
      <p:sp>
        <p:nvSpPr>
          <p:cNvPr id="11" name="object 11"/>
          <p:cNvSpPr txBox="1"/>
          <p:nvPr/>
        </p:nvSpPr>
        <p:spPr>
          <a:xfrm>
            <a:off x="2422588" y="1891757"/>
            <a:ext cx="4051328" cy="857222"/>
          </a:xfrm>
          <a:prstGeom prst="rect">
            <a:avLst/>
          </a:prstGeom>
        </p:spPr>
        <p:txBody>
          <a:bodyPr wrap="square" lIns="0" tIns="19907" rIns="0" bIns="0" rtlCol="0">
            <a:noAutofit/>
          </a:bodyPr>
          <a:lstStyle/>
          <a:p>
            <a:pPr marL="9525">
              <a:lnSpc>
                <a:spcPts val="3135"/>
              </a:lnSpc>
            </a:pPr>
            <a:r>
              <a:rPr sz="3000" b="1" spc="-3" dirty="0">
                <a:latin typeface="Calisto MT"/>
                <a:cs typeface="Calisto MT"/>
              </a:rPr>
              <a:t>Mean from a Frequency</a:t>
            </a:r>
            <a:endParaRPr sz="3000">
              <a:latin typeface="Calisto MT"/>
              <a:cs typeface="Calisto MT"/>
            </a:endParaRPr>
          </a:p>
          <a:p>
            <a:pPr marL="1014413" marR="57092">
              <a:lnSpc>
                <a:spcPct val="98429"/>
              </a:lnSpc>
            </a:pPr>
            <a:r>
              <a:rPr sz="3000" b="1" spc="-1" dirty="0">
                <a:latin typeface="Calisto MT"/>
                <a:cs typeface="Calisto MT"/>
              </a:rPr>
              <a:t>Distribution</a:t>
            </a:r>
            <a:endParaRPr sz="3000">
              <a:latin typeface="Calisto MT"/>
              <a:cs typeface="Calisto MT"/>
            </a:endParaRPr>
          </a:p>
        </p:txBody>
      </p:sp>
      <p:sp>
        <p:nvSpPr>
          <p:cNvPr id="10" name="object 10"/>
          <p:cNvSpPr txBox="1"/>
          <p:nvPr/>
        </p:nvSpPr>
        <p:spPr>
          <a:xfrm>
            <a:off x="2041017" y="3011752"/>
            <a:ext cx="460400" cy="304800"/>
          </a:xfrm>
          <a:prstGeom prst="rect">
            <a:avLst/>
          </a:prstGeom>
        </p:spPr>
        <p:txBody>
          <a:bodyPr wrap="square" lIns="0" tIns="15192" rIns="0" bIns="0" rtlCol="0">
            <a:noAutofit/>
          </a:bodyPr>
          <a:lstStyle/>
          <a:p>
            <a:pPr marL="9525">
              <a:lnSpc>
                <a:spcPts val="2393"/>
              </a:lnSpc>
            </a:pPr>
            <a:r>
              <a:rPr sz="2250" dirty="0">
                <a:latin typeface="Calisto MT"/>
                <a:cs typeface="Calisto MT"/>
              </a:rPr>
              <a:t>use</a:t>
            </a:r>
            <a:endParaRPr sz="2250">
              <a:latin typeface="Calisto MT"/>
              <a:cs typeface="Calisto MT"/>
            </a:endParaRPr>
          </a:p>
        </p:txBody>
      </p:sp>
      <p:sp>
        <p:nvSpPr>
          <p:cNvPr id="9" name="object 9"/>
          <p:cNvSpPr txBox="1"/>
          <p:nvPr/>
        </p:nvSpPr>
        <p:spPr>
          <a:xfrm>
            <a:off x="2509646" y="3011752"/>
            <a:ext cx="627849" cy="304800"/>
          </a:xfrm>
          <a:prstGeom prst="rect">
            <a:avLst/>
          </a:prstGeom>
        </p:spPr>
        <p:txBody>
          <a:bodyPr wrap="square" lIns="0" tIns="15192" rIns="0" bIns="0" rtlCol="0">
            <a:noAutofit/>
          </a:bodyPr>
          <a:lstStyle/>
          <a:p>
            <a:pPr marL="9525">
              <a:lnSpc>
                <a:spcPts val="2393"/>
              </a:lnSpc>
            </a:pPr>
            <a:r>
              <a:rPr sz="2250" dirty="0">
                <a:latin typeface="Calisto MT"/>
                <a:cs typeface="Calisto MT"/>
              </a:rPr>
              <a:t>class</a:t>
            </a:r>
            <a:endParaRPr sz="2250">
              <a:latin typeface="Calisto MT"/>
              <a:cs typeface="Calisto MT"/>
            </a:endParaRPr>
          </a:p>
        </p:txBody>
      </p:sp>
      <p:sp>
        <p:nvSpPr>
          <p:cNvPr id="8" name="object 8"/>
          <p:cNvSpPr txBox="1"/>
          <p:nvPr/>
        </p:nvSpPr>
        <p:spPr>
          <a:xfrm>
            <a:off x="3148584" y="3011752"/>
            <a:ext cx="1168914" cy="304800"/>
          </a:xfrm>
          <a:prstGeom prst="rect">
            <a:avLst/>
          </a:prstGeom>
        </p:spPr>
        <p:txBody>
          <a:bodyPr wrap="square" lIns="0" tIns="15192" rIns="0" bIns="0" rtlCol="0">
            <a:noAutofit/>
          </a:bodyPr>
          <a:lstStyle/>
          <a:p>
            <a:pPr marL="9525">
              <a:lnSpc>
                <a:spcPts val="2393"/>
              </a:lnSpc>
            </a:pPr>
            <a:r>
              <a:rPr sz="2250" dirty="0">
                <a:latin typeface="Calisto MT"/>
                <a:cs typeface="Calisto MT"/>
              </a:rPr>
              <a:t>midpoint</a:t>
            </a:r>
            <a:endParaRPr sz="2250">
              <a:latin typeface="Calisto MT"/>
              <a:cs typeface="Calisto MT"/>
            </a:endParaRPr>
          </a:p>
        </p:txBody>
      </p:sp>
      <p:sp>
        <p:nvSpPr>
          <p:cNvPr id="7" name="object 7"/>
          <p:cNvSpPr txBox="1"/>
          <p:nvPr/>
        </p:nvSpPr>
        <p:spPr>
          <a:xfrm>
            <a:off x="4325588" y="3011752"/>
            <a:ext cx="303014" cy="304800"/>
          </a:xfrm>
          <a:prstGeom prst="rect">
            <a:avLst/>
          </a:prstGeom>
        </p:spPr>
        <p:txBody>
          <a:bodyPr wrap="square" lIns="0" tIns="15192" rIns="0" bIns="0" rtlCol="0">
            <a:noAutofit/>
          </a:bodyPr>
          <a:lstStyle/>
          <a:p>
            <a:pPr marL="9525">
              <a:lnSpc>
                <a:spcPts val="2393"/>
              </a:lnSpc>
            </a:pPr>
            <a:r>
              <a:rPr sz="2250" dirty="0">
                <a:latin typeface="Calisto MT"/>
                <a:cs typeface="Calisto MT"/>
              </a:rPr>
              <a:t>of</a:t>
            </a:r>
            <a:endParaRPr sz="2250">
              <a:latin typeface="Calisto MT"/>
              <a:cs typeface="Calisto MT"/>
            </a:endParaRPr>
          </a:p>
        </p:txBody>
      </p:sp>
      <p:sp>
        <p:nvSpPr>
          <p:cNvPr id="6" name="object 6"/>
          <p:cNvSpPr txBox="1"/>
          <p:nvPr/>
        </p:nvSpPr>
        <p:spPr>
          <a:xfrm>
            <a:off x="4670204" y="3011752"/>
            <a:ext cx="867946" cy="304800"/>
          </a:xfrm>
          <a:prstGeom prst="rect">
            <a:avLst/>
          </a:prstGeom>
        </p:spPr>
        <p:txBody>
          <a:bodyPr wrap="square" lIns="0" tIns="15192" rIns="0" bIns="0" rtlCol="0">
            <a:noAutofit/>
          </a:bodyPr>
          <a:lstStyle/>
          <a:p>
            <a:pPr marL="9525">
              <a:lnSpc>
                <a:spcPts val="2393"/>
              </a:lnSpc>
            </a:pPr>
            <a:r>
              <a:rPr sz="2250" dirty="0">
                <a:latin typeface="Calisto MT"/>
                <a:cs typeface="Calisto MT"/>
              </a:rPr>
              <a:t>classes</a:t>
            </a:r>
            <a:endParaRPr sz="2250">
              <a:latin typeface="Calisto MT"/>
              <a:cs typeface="Calisto MT"/>
            </a:endParaRPr>
          </a:p>
        </p:txBody>
      </p:sp>
      <p:sp>
        <p:nvSpPr>
          <p:cNvPr id="5" name="object 5"/>
          <p:cNvSpPr txBox="1"/>
          <p:nvPr/>
        </p:nvSpPr>
        <p:spPr>
          <a:xfrm>
            <a:off x="5546884" y="3011752"/>
            <a:ext cx="404171" cy="304800"/>
          </a:xfrm>
          <a:prstGeom prst="rect">
            <a:avLst/>
          </a:prstGeom>
        </p:spPr>
        <p:txBody>
          <a:bodyPr wrap="square" lIns="0" tIns="15192" rIns="0" bIns="0" rtlCol="0">
            <a:noAutofit/>
          </a:bodyPr>
          <a:lstStyle/>
          <a:p>
            <a:pPr marL="9525">
              <a:lnSpc>
                <a:spcPts val="2393"/>
              </a:lnSpc>
            </a:pPr>
            <a:r>
              <a:rPr sz="2250" dirty="0">
                <a:latin typeface="Calisto MT"/>
                <a:cs typeface="Calisto MT"/>
              </a:rPr>
              <a:t>for</a:t>
            </a:r>
            <a:endParaRPr sz="2250">
              <a:latin typeface="Calisto MT"/>
              <a:cs typeface="Calisto MT"/>
            </a:endParaRPr>
          </a:p>
        </p:txBody>
      </p:sp>
      <p:sp>
        <p:nvSpPr>
          <p:cNvPr id="4" name="object 4"/>
          <p:cNvSpPr txBox="1"/>
          <p:nvPr/>
        </p:nvSpPr>
        <p:spPr>
          <a:xfrm>
            <a:off x="5962078" y="3011752"/>
            <a:ext cx="1215284" cy="309981"/>
          </a:xfrm>
          <a:prstGeom prst="rect">
            <a:avLst/>
          </a:prstGeom>
        </p:spPr>
        <p:txBody>
          <a:bodyPr wrap="square" lIns="0" tIns="15502" rIns="0" bIns="0" rtlCol="0">
            <a:noAutofit/>
          </a:bodyPr>
          <a:lstStyle/>
          <a:p>
            <a:pPr marL="9525">
              <a:lnSpc>
                <a:spcPts val="2441"/>
              </a:lnSpc>
            </a:pPr>
            <a:r>
              <a:rPr sz="2250" spc="-5" dirty="0">
                <a:latin typeface="Calisto MT"/>
                <a:cs typeface="Calisto MT"/>
              </a:rPr>
              <a:t>variable </a:t>
            </a:r>
            <a:r>
              <a:rPr sz="2250" i="1" spc="-5" dirty="0">
                <a:latin typeface="Calisto MT"/>
                <a:cs typeface="Calisto MT"/>
              </a:rPr>
              <a:t>x</a:t>
            </a:r>
            <a:endParaRPr sz="2250">
              <a:latin typeface="Calisto MT"/>
              <a:cs typeface="Calisto MT"/>
            </a:endParaRPr>
          </a:p>
        </p:txBody>
      </p:sp>
      <p:sp>
        <p:nvSpPr>
          <p:cNvPr id="3" name="object 3"/>
          <p:cNvSpPr txBox="1"/>
          <p:nvPr/>
        </p:nvSpPr>
        <p:spPr>
          <a:xfrm>
            <a:off x="6003323" y="3593973"/>
            <a:ext cx="1111351" cy="190500"/>
          </a:xfrm>
          <a:prstGeom prst="rect">
            <a:avLst/>
          </a:prstGeom>
        </p:spPr>
        <p:txBody>
          <a:bodyPr wrap="square" lIns="0" tIns="9049" rIns="0" bIns="0" rtlCol="0">
            <a:noAutofit/>
          </a:bodyPr>
          <a:lstStyle/>
          <a:p>
            <a:pPr marL="9525">
              <a:lnSpc>
                <a:spcPts val="1425"/>
              </a:lnSpc>
            </a:pPr>
            <a:r>
              <a:rPr sz="1350" spc="-1" dirty="0">
                <a:solidFill>
                  <a:srgbClr val="FF0000"/>
                </a:solidFill>
                <a:latin typeface="Calibri"/>
                <a:cs typeface="Calibri"/>
              </a:rPr>
              <a:t>Class Mid point</a:t>
            </a:r>
            <a:endParaRPr sz="1350">
              <a:latin typeface="Calibri"/>
              <a:cs typeface="Calibri"/>
            </a:endParaRPr>
          </a:p>
        </p:txBody>
      </p:sp>
      <p:sp>
        <p:nvSpPr>
          <p:cNvPr id="2" name="object 2"/>
          <p:cNvSpPr txBox="1"/>
          <p:nvPr/>
        </p:nvSpPr>
        <p:spPr>
          <a:xfrm>
            <a:off x="7565136" y="5573508"/>
            <a:ext cx="138435"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12</a:t>
            </a:r>
            <a:endParaRPr sz="750">
              <a:latin typeface="Arial"/>
              <a:cs typeface="Arial"/>
            </a:endParaRPr>
          </a:p>
        </p:txBody>
      </p:sp>
    </p:spTree>
    <p:extLst>
      <p:ext uri="{BB962C8B-B14F-4D97-AF65-F5344CB8AC3E}">
        <p14:creationId xmlns:p14="http://schemas.microsoft.com/office/powerpoint/2010/main" val="234700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8200" y="533400"/>
            <a:ext cx="7069885" cy="4801743"/>
          </a:xfrm>
          <a:prstGeom prst="rect">
            <a:avLst/>
          </a:prstGeom>
          <a:blipFill>
            <a:blip r:embed="rId2" cstate="print"/>
            <a:stretch>
              <a:fillRect/>
            </a:stretch>
          </a:blipFill>
        </p:spPr>
        <p:txBody>
          <a:bodyPr wrap="square" lIns="0" tIns="0" rIns="0" bIns="0" rtlCol="0">
            <a:noAutofit/>
          </a:bodyPr>
          <a:lstStyle/>
          <a:p>
            <a:endParaRPr sz="1350"/>
          </a:p>
        </p:txBody>
      </p:sp>
      <p:sp>
        <p:nvSpPr>
          <p:cNvPr id="2" name="object 2"/>
          <p:cNvSpPr txBox="1"/>
          <p:nvPr/>
        </p:nvSpPr>
        <p:spPr>
          <a:xfrm>
            <a:off x="7565136" y="5573508"/>
            <a:ext cx="138435"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13</a:t>
            </a:r>
            <a:endParaRPr sz="750">
              <a:latin typeface="Arial"/>
              <a:cs typeface="Arial"/>
            </a:endParaRPr>
          </a:p>
        </p:txBody>
      </p:sp>
    </p:spTree>
    <p:extLst>
      <p:ext uri="{BB962C8B-B14F-4D97-AF65-F5344CB8AC3E}">
        <p14:creationId xmlns:p14="http://schemas.microsoft.com/office/powerpoint/2010/main" val="159294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09D9A407-ADA3-4608-8069-A25210A9E9F0}"/>
              </a:ext>
            </a:extLst>
          </p:cNvPr>
          <p:cNvSpPr>
            <a:spLocks noGrp="1"/>
          </p:cNvSpPr>
          <p:nvPr>
            <p:ph type="ftr" sz="quarter" idx="11"/>
          </p:nvPr>
        </p:nvSpPr>
        <p:spPr/>
        <p:txBody>
          <a:bodyPr/>
          <a:lstStyle/>
          <a:p>
            <a:r>
              <a:rPr lang="ar-SA" altLang="en-US"/>
              <a:t>Lecture 5</a:t>
            </a:r>
            <a:endParaRPr lang="en-US" altLang="en-US"/>
          </a:p>
        </p:txBody>
      </p:sp>
      <p:sp>
        <p:nvSpPr>
          <p:cNvPr id="7" name="Slide Number Placeholder 5">
            <a:extLst>
              <a:ext uri="{FF2B5EF4-FFF2-40B4-BE49-F238E27FC236}">
                <a16:creationId xmlns:a16="http://schemas.microsoft.com/office/drawing/2014/main" id="{E7C70723-B1FC-41BC-B743-5BC4339B0C84}"/>
              </a:ext>
            </a:extLst>
          </p:cNvPr>
          <p:cNvSpPr>
            <a:spLocks noGrp="1"/>
          </p:cNvSpPr>
          <p:nvPr>
            <p:ph type="sldNum" sz="quarter" idx="12"/>
          </p:nvPr>
        </p:nvSpPr>
        <p:spPr/>
        <p:txBody>
          <a:bodyPr/>
          <a:lstStyle/>
          <a:p>
            <a:fld id="{391852FA-CBA5-4FE5-A551-1E48A0B01B84}" type="slidenum">
              <a:rPr lang="ar-SA" altLang="en-US"/>
              <a:pPr/>
              <a:t>14</a:t>
            </a:fld>
            <a:endParaRPr lang="en-US" altLang="en-US"/>
          </a:p>
        </p:txBody>
      </p:sp>
      <p:sp>
        <p:nvSpPr>
          <p:cNvPr id="277506" name="Rectangle 2">
            <a:extLst>
              <a:ext uri="{FF2B5EF4-FFF2-40B4-BE49-F238E27FC236}">
                <a16:creationId xmlns:a16="http://schemas.microsoft.com/office/drawing/2014/main" id="{F4EBBCB8-734F-4917-B457-FFA1D9FDE777}"/>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77507" name="Rectangle 3">
            <a:extLst>
              <a:ext uri="{FF2B5EF4-FFF2-40B4-BE49-F238E27FC236}">
                <a16:creationId xmlns:a16="http://schemas.microsoft.com/office/drawing/2014/main" id="{45A211B1-D7F6-4EA3-91C4-63F16E5B5CDB}"/>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77508" name="Line 4">
            <a:extLst>
              <a:ext uri="{FF2B5EF4-FFF2-40B4-BE49-F238E27FC236}">
                <a16:creationId xmlns:a16="http://schemas.microsoft.com/office/drawing/2014/main" id="{5DB7D798-95CA-4F88-BA16-F51BD115B48B}"/>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509" name="Rectangle 6">
            <a:extLst>
              <a:ext uri="{FF2B5EF4-FFF2-40B4-BE49-F238E27FC236}">
                <a16:creationId xmlns:a16="http://schemas.microsoft.com/office/drawing/2014/main" id="{FC446535-CD10-40C2-B946-D48526C2BADF}"/>
              </a:ext>
            </a:extLst>
          </p:cNvPr>
          <p:cNvSpPr>
            <a:spLocks noChangeArrowheads="1"/>
          </p:cNvSpPr>
          <p:nvPr/>
        </p:nvSpPr>
        <p:spPr bwMode="auto">
          <a:xfrm>
            <a:off x="1295400" y="3276600"/>
            <a:ext cx="655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en-US" sz="4000" b="1" i="1">
                <a:latin typeface="Calisto MT" panose="02040603050505030304" pitchFamily="18" charset="0"/>
                <a:ea typeface="Arial Unicode MS" panose="020B0604020202020204" pitchFamily="34" charset="-128"/>
                <a:cs typeface="Arial Unicode MS" panose="020B0604020202020204" pitchFamily="34" charset="-128"/>
              </a:rPr>
              <a:t>Measures of Variation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6A8CC47A-B6F1-4923-A887-01D39E39D2D2}"/>
              </a:ext>
            </a:extLst>
          </p:cNvPr>
          <p:cNvSpPr>
            <a:spLocks noGrp="1"/>
          </p:cNvSpPr>
          <p:nvPr>
            <p:ph type="ftr" sz="quarter" idx="11"/>
          </p:nvPr>
        </p:nvSpPr>
        <p:spPr/>
        <p:txBody>
          <a:bodyPr/>
          <a:lstStyle/>
          <a:p>
            <a:r>
              <a:rPr lang="ar-SA" altLang="en-US"/>
              <a:t>Lecture 5</a:t>
            </a:r>
            <a:endParaRPr lang="en-US" altLang="en-US"/>
          </a:p>
        </p:txBody>
      </p:sp>
      <p:sp>
        <p:nvSpPr>
          <p:cNvPr id="8" name="Slide Number Placeholder 5">
            <a:extLst>
              <a:ext uri="{FF2B5EF4-FFF2-40B4-BE49-F238E27FC236}">
                <a16:creationId xmlns:a16="http://schemas.microsoft.com/office/drawing/2014/main" id="{69221753-22A4-4A86-A28B-410D069F70FE}"/>
              </a:ext>
            </a:extLst>
          </p:cNvPr>
          <p:cNvSpPr>
            <a:spLocks noGrp="1"/>
          </p:cNvSpPr>
          <p:nvPr>
            <p:ph type="sldNum" sz="quarter" idx="12"/>
          </p:nvPr>
        </p:nvSpPr>
        <p:spPr/>
        <p:txBody>
          <a:bodyPr/>
          <a:lstStyle/>
          <a:p>
            <a:fld id="{1A7DF306-2F9A-47AB-991A-2200719F13D6}" type="slidenum">
              <a:rPr lang="ar-SA" altLang="en-US"/>
              <a:pPr/>
              <a:t>15</a:t>
            </a:fld>
            <a:endParaRPr lang="en-US" altLang="en-US"/>
          </a:p>
        </p:txBody>
      </p:sp>
      <p:sp>
        <p:nvSpPr>
          <p:cNvPr id="278530" name="Rectangle 2">
            <a:extLst>
              <a:ext uri="{FF2B5EF4-FFF2-40B4-BE49-F238E27FC236}">
                <a16:creationId xmlns:a16="http://schemas.microsoft.com/office/drawing/2014/main" id="{535CCB24-A448-4C28-B657-353E607B1ABC}"/>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78531" name="Rectangle 3">
            <a:extLst>
              <a:ext uri="{FF2B5EF4-FFF2-40B4-BE49-F238E27FC236}">
                <a16:creationId xmlns:a16="http://schemas.microsoft.com/office/drawing/2014/main" id="{4664E921-4B68-4ADB-8822-A59584807DD7}"/>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78532" name="Line 4">
            <a:extLst>
              <a:ext uri="{FF2B5EF4-FFF2-40B4-BE49-F238E27FC236}">
                <a16:creationId xmlns:a16="http://schemas.microsoft.com/office/drawing/2014/main" id="{29110346-8701-4AD9-98CB-77B219099778}"/>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8533" name="Rectangle 2">
            <a:extLst>
              <a:ext uri="{FF2B5EF4-FFF2-40B4-BE49-F238E27FC236}">
                <a16:creationId xmlns:a16="http://schemas.microsoft.com/office/drawing/2014/main" id="{AF5C7E8A-874F-484A-89A3-DEEBB8840D2B}"/>
              </a:ext>
            </a:extLst>
          </p:cNvPr>
          <p:cNvSpPr>
            <a:spLocks noChangeArrowheads="1"/>
          </p:cNvSpPr>
          <p:nvPr/>
        </p:nvSpPr>
        <p:spPr bwMode="auto">
          <a:xfrm>
            <a:off x="685800" y="1600200"/>
            <a:ext cx="716280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3500" b="0">
                <a:solidFill>
                  <a:schemeClr val="tx1"/>
                </a:solidFill>
                <a:latin typeface="Calisto MT" panose="02040603050505030304" pitchFamily="18" charset="0"/>
              </a:rPr>
              <a:t>Key Concept</a:t>
            </a:r>
          </a:p>
        </p:txBody>
      </p:sp>
      <p:sp>
        <p:nvSpPr>
          <p:cNvPr id="278534" name="Text Box 4">
            <a:extLst>
              <a:ext uri="{FF2B5EF4-FFF2-40B4-BE49-F238E27FC236}">
                <a16:creationId xmlns:a16="http://schemas.microsoft.com/office/drawing/2014/main" id="{C9330C0D-9DAE-44CF-B566-FF42BA1959E9}"/>
              </a:ext>
            </a:extLst>
          </p:cNvPr>
          <p:cNvSpPr txBox="1">
            <a:spLocks noChangeArrowheads="1"/>
          </p:cNvSpPr>
          <p:nvPr/>
        </p:nvSpPr>
        <p:spPr bwMode="auto">
          <a:xfrm>
            <a:off x="457200" y="3505200"/>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spcBef>
                <a:spcPct val="50000"/>
              </a:spcBef>
            </a:pPr>
            <a:r>
              <a:rPr lang="en-US" altLang="en-US" sz="2800" b="1" i="1">
                <a:latin typeface="Calisto MT" panose="02040603050505030304" pitchFamily="18" charset="0"/>
                <a:ea typeface="Arial Unicode MS" panose="020B0604020202020204" pitchFamily="34" charset="-128"/>
                <a:cs typeface="Arial Unicode MS" panose="020B0604020202020204" pitchFamily="34" charset="-128"/>
              </a:rPr>
              <a:t>Because this section introduces the concept of variation, which is something so important in statistics,  this is one of the most important sections in the entire book.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4F1369B1-7D44-48C3-9B05-7E25E0925C10}"/>
              </a:ext>
            </a:extLst>
          </p:cNvPr>
          <p:cNvSpPr>
            <a:spLocks noGrp="1"/>
          </p:cNvSpPr>
          <p:nvPr>
            <p:ph type="ftr" sz="quarter" idx="11"/>
          </p:nvPr>
        </p:nvSpPr>
        <p:spPr/>
        <p:txBody>
          <a:bodyPr/>
          <a:lstStyle/>
          <a:p>
            <a:r>
              <a:rPr lang="ar-SA" altLang="en-US"/>
              <a:t>Lecture 5</a:t>
            </a:r>
            <a:endParaRPr lang="en-US" altLang="en-US"/>
          </a:p>
        </p:txBody>
      </p:sp>
      <p:sp>
        <p:nvSpPr>
          <p:cNvPr id="10" name="Slide Number Placeholder 5">
            <a:extLst>
              <a:ext uri="{FF2B5EF4-FFF2-40B4-BE49-F238E27FC236}">
                <a16:creationId xmlns:a16="http://schemas.microsoft.com/office/drawing/2014/main" id="{1ABE0FDF-AB2C-41A1-9011-0BF9A942AB51}"/>
              </a:ext>
            </a:extLst>
          </p:cNvPr>
          <p:cNvSpPr>
            <a:spLocks noGrp="1"/>
          </p:cNvSpPr>
          <p:nvPr>
            <p:ph type="sldNum" sz="quarter" idx="12"/>
          </p:nvPr>
        </p:nvSpPr>
        <p:spPr/>
        <p:txBody>
          <a:bodyPr/>
          <a:lstStyle/>
          <a:p>
            <a:fld id="{46F4CAAF-7968-41E7-B10D-9813ACA931C6}" type="slidenum">
              <a:rPr lang="ar-SA" altLang="en-US"/>
              <a:pPr/>
              <a:t>16</a:t>
            </a:fld>
            <a:endParaRPr lang="en-US" altLang="en-US"/>
          </a:p>
        </p:txBody>
      </p:sp>
      <p:sp>
        <p:nvSpPr>
          <p:cNvPr id="279554" name="Rectangle 2">
            <a:extLst>
              <a:ext uri="{FF2B5EF4-FFF2-40B4-BE49-F238E27FC236}">
                <a16:creationId xmlns:a16="http://schemas.microsoft.com/office/drawing/2014/main" id="{DBA9C8A2-B5D8-4E6D-9068-11AF57DB8452}"/>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79555" name="Rectangle 3">
            <a:extLst>
              <a:ext uri="{FF2B5EF4-FFF2-40B4-BE49-F238E27FC236}">
                <a16:creationId xmlns:a16="http://schemas.microsoft.com/office/drawing/2014/main" id="{563A80C6-5C6A-4184-8FAF-374958A802C3}"/>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79556" name="Line 4">
            <a:extLst>
              <a:ext uri="{FF2B5EF4-FFF2-40B4-BE49-F238E27FC236}">
                <a16:creationId xmlns:a16="http://schemas.microsoft.com/office/drawing/2014/main" id="{2E4F1A36-9947-40A9-A353-A43037D3F01F}"/>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9557" name="Rectangle 2">
            <a:extLst>
              <a:ext uri="{FF2B5EF4-FFF2-40B4-BE49-F238E27FC236}">
                <a16:creationId xmlns:a16="http://schemas.microsoft.com/office/drawing/2014/main" id="{AF5C7B77-71B9-4EA0-9055-FC6568C0950B}"/>
              </a:ext>
            </a:extLst>
          </p:cNvPr>
          <p:cNvSpPr>
            <a:spLocks noChangeArrowheads="1"/>
          </p:cNvSpPr>
          <p:nvPr/>
        </p:nvSpPr>
        <p:spPr bwMode="auto">
          <a:xfrm>
            <a:off x="914400" y="1371600"/>
            <a:ext cx="7162800" cy="73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3200">
                <a:solidFill>
                  <a:schemeClr val="tx1"/>
                </a:solidFill>
                <a:latin typeface="Calisto MT" panose="02040603050505030304" pitchFamily="18" charset="0"/>
              </a:rPr>
              <a:t>Definition</a:t>
            </a:r>
          </a:p>
        </p:txBody>
      </p:sp>
      <p:sp>
        <p:nvSpPr>
          <p:cNvPr id="279558" name="Rectangle 3">
            <a:extLst>
              <a:ext uri="{FF2B5EF4-FFF2-40B4-BE49-F238E27FC236}">
                <a16:creationId xmlns:a16="http://schemas.microsoft.com/office/drawing/2014/main" id="{C1E7DEA8-B429-4821-8FD3-7AA3A5FE7953}"/>
              </a:ext>
            </a:extLst>
          </p:cNvPr>
          <p:cNvSpPr>
            <a:spLocks noChangeArrowheads="1"/>
          </p:cNvSpPr>
          <p:nvPr/>
        </p:nvSpPr>
        <p:spPr bwMode="auto">
          <a:xfrm>
            <a:off x="228600" y="2133600"/>
            <a:ext cx="86868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055813" indent="-315913" algn="r" rtl="1"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13013" indent="-315913" algn="r" rtl="1"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2970213" indent="-315913" algn="r" rtl="1"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27413" indent="-315913" algn="r" rtl="1"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l" rtl="0">
              <a:spcBef>
                <a:spcPct val="0"/>
              </a:spcBef>
              <a:buFont typeface="Wingdings" panose="05000000000000000000" pitchFamily="2" charset="2"/>
              <a:buNone/>
            </a:pPr>
            <a:r>
              <a:rPr lang="en-US" altLang="en-US" sz="2600">
                <a:latin typeface="Calisto MT" panose="02040603050505030304" pitchFamily="18" charset="0"/>
              </a:rPr>
              <a:t>  The range of a set of data is the difference between the maximum value and the minimum value.</a:t>
            </a:r>
          </a:p>
        </p:txBody>
      </p:sp>
      <p:sp>
        <p:nvSpPr>
          <p:cNvPr id="279559" name="Text Box 14">
            <a:extLst>
              <a:ext uri="{FF2B5EF4-FFF2-40B4-BE49-F238E27FC236}">
                <a16:creationId xmlns:a16="http://schemas.microsoft.com/office/drawing/2014/main" id="{E283D1DE-CFD1-4C73-8191-93D4F421020C}"/>
              </a:ext>
            </a:extLst>
          </p:cNvPr>
          <p:cNvSpPr txBox="1">
            <a:spLocks noChangeArrowheads="1"/>
          </p:cNvSpPr>
          <p:nvPr/>
        </p:nvSpPr>
        <p:spPr bwMode="auto">
          <a:xfrm>
            <a:off x="838200" y="3398838"/>
            <a:ext cx="790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spcBef>
                <a:spcPct val="50000"/>
              </a:spcBef>
            </a:pPr>
            <a:r>
              <a:rPr lang="en-US" altLang="en-US" sz="2800" i="1">
                <a:latin typeface="Calisto MT" panose="02040603050505030304" pitchFamily="18" charset="0"/>
                <a:ea typeface="Arial Unicode MS" panose="020B0604020202020204" pitchFamily="34" charset="-128"/>
                <a:cs typeface="Arial Unicode MS" panose="020B0604020202020204" pitchFamily="34" charset="-128"/>
              </a:rPr>
              <a:t>Range = (maximum value) – (minimum value)</a:t>
            </a:r>
          </a:p>
        </p:txBody>
      </p:sp>
      <p:sp>
        <p:nvSpPr>
          <p:cNvPr id="279561" name="Text Box 9">
            <a:extLst>
              <a:ext uri="{FF2B5EF4-FFF2-40B4-BE49-F238E27FC236}">
                <a16:creationId xmlns:a16="http://schemas.microsoft.com/office/drawing/2014/main" id="{DAD75DE9-5716-425D-9464-F8A2493C4AF7}"/>
              </a:ext>
            </a:extLst>
          </p:cNvPr>
          <p:cNvSpPr txBox="1">
            <a:spLocks noChangeArrowheads="1"/>
          </p:cNvSpPr>
          <p:nvPr/>
        </p:nvSpPr>
        <p:spPr bwMode="auto">
          <a:xfrm>
            <a:off x="539750" y="4437063"/>
            <a:ext cx="8280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600">
                <a:latin typeface="Calisto MT" panose="02040603050505030304" pitchFamily="18" charset="0"/>
              </a:rPr>
              <a:t>The range is very easy to compute but because it depends on only the highest and the lowest values, it isn't as useful as the other measures of variation that use every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0A732C16-C0FA-4607-BEC2-6C968CE8703D}"/>
              </a:ext>
            </a:extLst>
          </p:cNvPr>
          <p:cNvSpPr>
            <a:spLocks noGrp="1"/>
          </p:cNvSpPr>
          <p:nvPr>
            <p:ph type="ftr" sz="quarter" idx="11"/>
          </p:nvPr>
        </p:nvSpPr>
        <p:spPr/>
        <p:txBody>
          <a:bodyPr/>
          <a:lstStyle/>
          <a:p>
            <a:r>
              <a:rPr lang="ar-SA" altLang="en-US"/>
              <a:t>Lecture 5</a:t>
            </a:r>
            <a:endParaRPr lang="en-US" altLang="en-US"/>
          </a:p>
        </p:txBody>
      </p:sp>
      <p:sp>
        <p:nvSpPr>
          <p:cNvPr id="9" name="Slide Number Placeholder 5">
            <a:extLst>
              <a:ext uri="{FF2B5EF4-FFF2-40B4-BE49-F238E27FC236}">
                <a16:creationId xmlns:a16="http://schemas.microsoft.com/office/drawing/2014/main" id="{D302D766-6416-471C-8259-F66007F2E9E1}"/>
              </a:ext>
            </a:extLst>
          </p:cNvPr>
          <p:cNvSpPr>
            <a:spLocks noGrp="1"/>
          </p:cNvSpPr>
          <p:nvPr>
            <p:ph type="sldNum" sz="quarter" idx="12"/>
          </p:nvPr>
        </p:nvSpPr>
        <p:spPr/>
        <p:txBody>
          <a:bodyPr/>
          <a:lstStyle/>
          <a:p>
            <a:fld id="{D0CB65CC-3162-49F7-A95D-2F2A9B2ABA71}" type="slidenum">
              <a:rPr lang="ar-SA" altLang="en-US"/>
              <a:pPr/>
              <a:t>17</a:t>
            </a:fld>
            <a:endParaRPr lang="en-US" altLang="en-US"/>
          </a:p>
        </p:txBody>
      </p:sp>
      <p:sp>
        <p:nvSpPr>
          <p:cNvPr id="280579" name="Rectangle 3">
            <a:extLst>
              <a:ext uri="{FF2B5EF4-FFF2-40B4-BE49-F238E27FC236}">
                <a16:creationId xmlns:a16="http://schemas.microsoft.com/office/drawing/2014/main" id="{67614B2D-E000-44F4-A10E-B42BA99D965B}"/>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80580" name="Line 4">
            <a:extLst>
              <a:ext uri="{FF2B5EF4-FFF2-40B4-BE49-F238E27FC236}">
                <a16:creationId xmlns:a16="http://schemas.microsoft.com/office/drawing/2014/main" id="{2949EC04-988D-4921-AD2B-E350418F2BE4}"/>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0587" name="Text Box 3">
            <a:extLst>
              <a:ext uri="{FF2B5EF4-FFF2-40B4-BE49-F238E27FC236}">
                <a16:creationId xmlns:a16="http://schemas.microsoft.com/office/drawing/2014/main" id="{31EAF095-DAE5-4D17-ABC8-3E630ACFD36C}"/>
              </a:ext>
            </a:extLst>
          </p:cNvPr>
          <p:cNvSpPr txBox="1">
            <a:spLocks noChangeArrowheads="1"/>
          </p:cNvSpPr>
          <p:nvPr/>
        </p:nvSpPr>
        <p:spPr bwMode="auto">
          <a:xfrm>
            <a:off x="250825" y="2565400"/>
            <a:ext cx="746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spcBef>
                <a:spcPct val="50000"/>
              </a:spcBef>
            </a:pPr>
            <a:r>
              <a:rPr lang="en-US" altLang="en-US" sz="2800">
                <a:latin typeface="Calisto MT" panose="02040603050505030304" pitchFamily="18" charset="0"/>
                <a:ea typeface="Arial Unicode MS" panose="020B0604020202020204" pitchFamily="34" charset="-128"/>
                <a:cs typeface="Arial Unicode MS" panose="020B0604020202020204" pitchFamily="34" charset="-128"/>
              </a:rPr>
              <a:t>The standard deviation of a set of sample values </a:t>
            </a:r>
            <a:r>
              <a:rPr lang="en-US" altLang="en-US" sz="2800" i="1">
                <a:latin typeface="Calisto MT" panose="02040603050505030304" pitchFamily="18" charset="0"/>
                <a:ea typeface="Arial Unicode MS" panose="020B0604020202020204" pitchFamily="34" charset="-128"/>
                <a:cs typeface="Arial Unicode MS" panose="020B0604020202020204" pitchFamily="34" charset="-128"/>
              </a:rPr>
              <a:t>is a measure of variation of values about the mean</a:t>
            </a:r>
            <a:r>
              <a:rPr lang="en-US" altLang="en-US" sz="2800">
                <a:latin typeface="Calisto MT" panose="02040603050505030304" pitchFamily="18" charset="0"/>
                <a:ea typeface="Arial Unicode MS" panose="020B0604020202020204" pitchFamily="34" charset="-128"/>
                <a:cs typeface="Arial Unicode MS" panose="020B0604020202020204" pitchFamily="34" charset="-128"/>
              </a:rPr>
              <a:t>.</a:t>
            </a:r>
          </a:p>
        </p:txBody>
      </p:sp>
      <p:graphicFrame>
        <p:nvGraphicFramePr>
          <p:cNvPr id="280589" name="Object 3">
            <a:extLst>
              <a:ext uri="{FF2B5EF4-FFF2-40B4-BE49-F238E27FC236}">
                <a16:creationId xmlns:a16="http://schemas.microsoft.com/office/drawing/2014/main" id="{DF4780AB-1B42-47BE-81E1-424D65E507AF}"/>
              </a:ext>
            </a:extLst>
          </p:cNvPr>
          <p:cNvGraphicFramePr>
            <a:graphicFrameLocks noChangeAspect="1"/>
          </p:cNvGraphicFramePr>
          <p:nvPr/>
        </p:nvGraphicFramePr>
        <p:xfrm>
          <a:off x="3059113" y="4724400"/>
          <a:ext cx="3054350" cy="1528763"/>
        </p:xfrm>
        <a:graphic>
          <a:graphicData uri="http://schemas.openxmlformats.org/presentationml/2006/ole">
            <mc:AlternateContent xmlns:mc="http://schemas.openxmlformats.org/markup-compatibility/2006">
              <mc:Choice xmlns:v="urn:schemas-microsoft-com:vml" Requires="v">
                <p:oleObj spid="_x0000_s1028" name="Equation" r:id="rId3" imgW="1041120" imgH="520560" progId="Equation.3">
                  <p:embed/>
                </p:oleObj>
              </mc:Choice>
              <mc:Fallback>
                <p:oleObj name="Equation" r:id="rId3" imgW="1041120" imgH="520560" progId="Equation.3">
                  <p:embed/>
                  <p:pic>
                    <p:nvPicPr>
                      <p:cNvPr id="280589" name="Object 3">
                        <a:extLst>
                          <a:ext uri="{FF2B5EF4-FFF2-40B4-BE49-F238E27FC236}">
                            <a16:creationId xmlns:a16="http://schemas.microsoft.com/office/drawing/2014/main" id="{DF4780AB-1B42-47BE-81E1-424D65E507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724400"/>
                        <a:ext cx="3054350" cy="1528763"/>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2">
            <a:extLst>
              <a:ext uri="{FF2B5EF4-FFF2-40B4-BE49-F238E27FC236}">
                <a16:creationId xmlns:a16="http://schemas.microsoft.com/office/drawing/2014/main" id="{5871E3DC-9F34-427D-A0B8-1A090AC191BE}"/>
              </a:ext>
            </a:extLst>
          </p:cNvPr>
          <p:cNvSpPr txBox="1">
            <a:spLocks noChangeArrowheads="1"/>
          </p:cNvSpPr>
          <p:nvPr/>
        </p:nvSpPr>
        <p:spPr bwMode="auto">
          <a:xfrm>
            <a:off x="250825" y="3644900"/>
            <a:ext cx="7967663" cy="912813"/>
          </a:xfrm>
          <a:prstGeom prst="rect">
            <a:avLst/>
          </a:prstGeom>
          <a:noFill/>
          <a:ln w="12700">
            <a:noFill/>
            <a:miter lim="800000"/>
            <a:headEnd/>
            <a:tailEnd/>
          </a:ln>
        </p:spPr>
        <p:txBody>
          <a:bodyPr lIns="90488" tIns="44450" rIns="90488" bIns="4445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hangingPunct="0"/>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Sample Standard Deviation Formula</a:t>
            </a:r>
          </a:p>
        </p:txBody>
      </p:sp>
      <p:sp>
        <p:nvSpPr>
          <p:cNvPr id="2" name="Rectangle 2">
            <a:extLst>
              <a:ext uri="{FF2B5EF4-FFF2-40B4-BE49-F238E27FC236}">
                <a16:creationId xmlns:a16="http://schemas.microsoft.com/office/drawing/2014/main" id="{5E735AFB-04F2-4A47-A7F0-19ACAFCB8D2D}"/>
              </a:ext>
            </a:extLst>
          </p:cNvPr>
          <p:cNvSpPr txBox="1">
            <a:spLocks noChangeArrowheads="1"/>
          </p:cNvSpPr>
          <p:nvPr/>
        </p:nvSpPr>
        <p:spPr bwMode="auto">
          <a:xfrm>
            <a:off x="179388" y="1052513"/>
            <a:ext cx="7967662" cy="912812"/>
          </a:xfrm>
          <a:prstGeom prst="rect">
            <a:avLst/>
          </a:prstGeom>
          <a:noFill/>
          <a:ln w="12700">
            <a:noFill/>
            <a:miter lim="800000"/>
            <a:headEnd/>
            <a:tailEnd/>
          </a:ln>
        </p:spPr>
        <p:txBody>
          <a:bodyPr lIns="90488" tIns="44450" rIns="90488" bIns="4445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0" hangingPunct="0"/>
            <a:r>
              <a:rPr lang="en-US" altLang="en-US" sz="3200" b="1">
                <a:latin typeface="Calisto MT" panose="02040603050505030304" pitchFamily="18" charset="0"/>
                <a:ea typeface="Arial Unicode MS" panose="020B0604020202020204" pitchFamily="34" charset="-128"/>
                <a:cs typeface="Arial Unicode MS" panose="020B0604020202020204" pitchFamily="34" charset="-128"/>
              </a:rPr>
              <a:t>Sample Standard Deviation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D2999D2E-69B0-4128-BFDF-0DF7883A4F0C}"/>
              </a:ext>
            </a:extLst>
          </p:cNvPr>
          <p:cNvSpPr>
            <a:spLocks noGrp="1"/>
          </p:cNvSpPr>
          <p:nvPr>
            <p:ph type="ftr" sz="quarter" idx="11"/>
          </p:nvPr>
        </p:nvSpPr>
        <p:spPr/>
        <p:txBody>
          <a:bodyPr/>
          <a:lstStyle/>
          <a:p>
            <a:r>
              <a:rPr lang="ar-SA" altLang="en-US"/>
              <a:t>Lecture 5</a:t>
            </a:r>
            <a:endParaRPr lang="en-US" altLang="en-US"/>
          </a:p>
        </p:txBody>
      </p:sp>
      <p:sp>
        <p:nvSpPr>
          <p:cNvPr id="7" name="Slide Number Placeholder 5">
            <a:extLst>
              <a:ext uri="{FF2B5EF4-FFF2-40B4-BE49-F238E27FC236}">
                <a16:creationId xmlns:a16="http://schemas.microsoft.com/office/drawing/2014/main" id="{50AD9F51-3DA3-4655-A114-DD28640708F1}"/>
              </a:ext>
            </a:extLst>
          </p:cNvPr>
          <p:cNvSpPr>
            <a:spLocks noGrp="1"/>
          </p:cNvSpPr>
          <p:nvPr>
            <p:ph type="sldNum" sz="quarter" idx="12"/>
          </p:nvPr>
        </p:nvSpPr>
        <p:spPr/>
        <p:txBody>
          <a:bodyPr/>
          <a:lstStyle/>
          <a:p>
            <a:fld id="{20F83DDB-C59E-43A9-89D7-99958AFB9BF9}" type="slidenum">
              <a:rPr lang="ar-SA" altLang="en-US"/>
              <a:pPr/>
              <a:t>18</a:t>
            </a:fld>
            <a:endParaRPr lang="en-US" altLang="en-US"/>
          </a:p>
        </p:txBody>
      </p:sp>
      <p:sp>
        <p:nvSpPr>
          <p:cNvPr id="331778" name="Rectangle 2">
            <a:extLst>
              <a:ext uri="{FF2B5EF4-FFF2-40B4-BE49-F238E27FC236}">
                <a16:creationId xmlns:a16="http://schemas.microsoft.com/office/drawing/2014/main" id="{29AF3FB9-8D3A-497E-8E5B-9C7016201BDB}"/>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31779" name="Line 3">
            <a:extLst>
              <a:ext uri="{FF2B5EF4-FFF2-40B4-BE49-F238E27FC236}">
                <a16:creationId xmlns:a16="http://schemas.microsoft.com/office/drawing/2014/main" id="{B7AA83B7-4773-4D87-B4DA-493DDBAFDBD4}"/>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31782" name="Object 3">
            <a:extLst>
              <a:ext uri="{FF2B5EF4-FFF2-40B4-BE49-F238E27FC236}">
                <a16:creationId xmlns:a16="http://schemas.microsoft.com/office/drawing/2014/main" id="{E989C98E-CDE3-4DEF-BBD1-C66FF54BA6BC}"/>
              </a:ext>
            </a:extLst>
          </p:cNvPr>
          <p:cNvGraphicFramePr>
            <a:graphicFrameLocks noChangeAspect="1"/>
          </p:cNvGraphicFramePr>
          <p:nvPr/>
        </p:nvGraphicFramePr>
        <p:xfrm>
          <a:off x="2339975" y="3357563"/>
          <a:ext cx="3979863" cy="1479550"/>
        </p:xfrm>
        <a:graphic>
          <a:graphicData uri="http://schemas.openxmlformats.org/presentationml/2006/ole">
            <mc:AlternateContent xmlns:mc="http://schemas.openxmlformats.org/markup-compatibility/2006">
              <mc:Choice xmlns:v="urn:schemas-microsoft-com:vml" Requires="v">
                <p:oleObj spid="_x0000_s2052" name="Equation" r:id="rId3" imgW="1434960" imgH="533160" progId="Equation.3">
                  <p:embed/>
                </p:oleObj>
              </mc:Choice>
              <mc:Fallback>
                <p:oleObj name="Equation" r:id="rId3" imgW="1434960" imgH="533160" progId="Equation.3">
                  <p:embed/>
                  <p:pic>
                    <p:nvPicPr>
                      <p:cNvPr id="331782" name="Object 3">
                        <a:extLst>
                          <a:ext uri="{FF2B5EF4-FFF2-40B4-BE49-F238E27FC236}">
                            <a16:creationId xmlns:a16="http://schemas.microsoft.com/office/drawing/2014/main" id="{E989C98E-CDE3-4DEF-BBD1-C66FF54BA6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357563"/>
                        <a:ext cx="3979863" cy="1479550"/>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783" name="Rectangle 2">
            <a:extLst>
              <a:ext uri="{FF2B5EF4-FFF2-40B4-BE49-F238E27FC236}">
                <a16:creationId xmlns:a16="http://schemas.microsoft.com/office/drawing/2014/main" id="{4F6B2668-4BA8-4181-9CF6-2F8B3E924600}"/>
              </a:ext>
            </a:extLst>
          </p:cNvPr>
          <p:cNvSpPr>
            <a:spLocks noChangeArrowheads="1"/>
          </p:cNvSpPr>
          <p:nvPr/>
        </p:nvSpPr>
        <p:spPr bwMode="auto">
          <a:xfrm>
            <a:off x="0" y="2276475"/>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r>
              <a:rPr lang="en-US" altLang="en-US" sz="3200">
                <a:solidFill>
                  <a:schemeClr val="tx1"/>
                </a:solidFill>
                <a:latin typeface="Calisto MT" panose="02040603050505030304" pitchFamily="18" charset="0"/>
                <a:ea typeface="Arial Unicode MS" panose="020B0604020202020204" pitchFamily="34" charset="-128"/>
                <a:cs typeface="Arial Unicode MS" panose="020B0604020202020204" pitchFamily="34" charset="-128"/>
              </a:rPr>
              <a:t>Sample Standard Deviation (Shortcut Formula)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BA1C5C26-A3EC-4004-8F6D-00B54387F69F}"/>
              </a:ext>
            </a:extLst>
          </p:cNvPr>
          <p:cNvSpPr>
            <a:spLocks noGrp="1"/>
          </p:cNvSpPr>
          <p:nvPr>
            <p:ph type="ftr" sz="quarter" idx="11"/>
          </p:nvPr>
        </p:nvSpPr>
        <p:spPr/>
        <p:txBody>
          <a:bodyPr/>
          <a:lstStyle/>
          <a:p>
            <a:r>
              <a:rPr lang="ar-SA" altLang="en-US"/>
              <a:t>Lecture 5</a:t>
            </a:r>
            <a:endParaRPr lang="en-US" altLang="en-US"/>
          </a:p>
        </p:txBody>
      </p:sp>
      <p:sp>
        <p:nvSpPr>
          <p:cNvPr id="12" name="Slide Number Placeholder 5">
            <a:extLst>
              <a:ext uri="{FF2B5EF4-FFF2-40B4-BE49-F238E27FC236}">
                <a16:creationId xmlns:a16="http://schemas.microsoft.com/office/drawing/2014/main" id="{ABABFBB5-9D7C-40E9-88D7-4BC5DC094E24}"/>
              </a:ext>
            </a:extLst>
          </p:cNvPr>
          <p:cNvSpPr>
            <a:spLocks noGrp="1"/>
          </p:cNvSpPr>
          <p:nvPr>
            <p:ph type="sldNum" sz="quarter" idx="12"/>
          </p:nvPr>
        </p:nvSpPr>
        <p:spPr/>
        <p:txBody>
          <a:bodyPr/>
          <a:lstStyle/>
          <a:p>
            <a:fld id="{5CB5EFC4-2667-4E6D-99B9-EE3A021A5158}" type="slidenum">
              <a:rPr lang="ar-SA" altLang="en-US"/>
              <a:pPr/>
              <a:t>19</a:t>
            </a:fld>
            <a:endParaRPr lang="en-US" altLang="en-US"/>
          </a:p>
        </p:txBody>
      </p:sp>
      <p:sp>
        <p:nvSpPr>
          <p:cNvPr id="281602" name="Rectangle 2">
            <a:extLst>
              <a:ext uri="{FF2B5EF4-FFF2-40B4-BE49-F238E27FC236}">
                <a16:creationId xmlns:a16="http://schemas.microsoft.com/office/drawing/2014/main" id="{FA569A14-9F3E-4E96-AE41-49C411E8B098}"/>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81603" name="Rectangle 3">
            <a:extLst>
              <a:ext uri="{FF2B5EF4-FFF2-40B4-BE49-F238E27FC236}">
                <a16:creationId xmlns:a16="http://schemas.microsoft.com/office/drawing/2014/main" id="{C59FBAD2-CAD4-42E2-8CCC-2F47F9A8EE14}"/>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81604" name="Line 4">
            <a:extLst>
              <a:ext uri="{FF2B5EF4-FFF2-40B4-BE49-F238E27FC236}">
                <a16:creationId xmlns:a16="http://schemas.microsoft.com/office/drawing/2014/main" id="{FBA4B97C-E3D2-49BA-85FA-85152B52C4EA}"/>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itle 1">
            <a:extLst>
              <a:ext uri="{FF2B5EF4-FFF2-40B4-BE49-F238E27FC236}">
                <a16:creationId xmlns:a16="http://schemas.microsoft.com/office/drawing/2014/main" id="{3D763500-F6D2-4F12-8B4B-20036D58E009}"/>
              </a:ext>
            </a:extLst>
          </p:cNvPr>
          <p:cNvSpPr txBox="1">
            <a:spLocks/>
          </p:cNvSpPr>
          <p:nvPr/>
        </p:nvSpPr>
        <p:spPr>
          <a:xfrm>
            <a:off x="533400" y="1371600"/>
            <a:ext cx="3276600" cy="609600"/>
          </a:xfrm>
          <a:prstGeom prst="rect">
            <a:avLst/>
          </a:prstGeom>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hangingPunct="0"/>
            <a:r>
              <a:rPr lang="en-US" altLang="en-US" sz="3500" b="1">
                <a:ea typeface="Arial Unicode MS" panose="020B0604020202020204" pitchFamily="34" charset="-128"/>
                <a:cs typeface="Arial Unicode MS" panose="020B0604020202020204" pitchFamily="34" charset="-128"/>
              </a:rPr>
              <a:t> Example 3</a:t>
            </a:r>
          </a:p>
        </p:txBody>
      </p:sp>
      <p:sp>
        <p:nvSpPr>
          <p:cNvPr id="281606" name="Rectangle 5">
            <a:extLst>
              <a:ext uri="{FF2B5EF4-FFF2-40B4-BE49-F238E27FC236}">
                <a16:creationId xmlns:a16="http://schemas.microsoft.com/office/drawing/2014/main" id="{7C606FBC-E0E9-4C07-8401-EBAE33D1495B}"/>
              </a:ext>
            </a:extLst>
          </p:cNvPr>
          <p:cNvSpPr>
            <a:spLocks noChangeArrowheads="1"/>
          </p:cNvSpPr>
          <p:nvPr/>
        </p:nvSpPr>
        <p:spPr bwMode="auto">
          <a:xfrm>
            <a:off x="539750" y="2133600"/>
            <a:ext cx="6553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lnSpc>
                <a:spcPct val="50000"/>
              </a:lnSpc>
              <a:spcBef>
                <a:spcPct val="50000"/>
              </a:spcBef>
              <a:buClr>
                <a:schemeClr val="accent2"/>
              </a:buClr>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For the data set determine:  Standard deviation </a:t>
            </a:r>
          </a:p>
        </p:txBody>
      </p:sp>
      <p:pic>
        <p:nvPicPr>
          <p:cNvPr id="281607" name="Picture 1033" descr="Ta03_10">
            <a:extLst>
              <a:ext uri="{FF2B5EF4-FFF2-40B4-BE49-F238E27FC236}">
                <a16:creationId xmlns:a16="http://schemas.microsoft.com/office/drawing/2014/main" id="{B8DA8D9E-3909-491D-AFCC-9796058FA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3468"/>
          <a:stretch>
            <a:fillRect/>
          </a:stretch>
        </p:blipFill>
        <p:spPr bwMode="auto">
          <a:xfrm>
            <a:off x="457200" y="2438400"/>
            <a:ext cx="80994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1608" name="Rectangle 7">
            <a:extLst>
              <a:ext uri="{FF2B5EF4-FFF2-40B4-BE49-F238E27FC236}">
                <a16:creationId xmlns:a16="http://schemas.microsoft.com/office/drawing/2014/main" id="{08CBDCB0-B296-49A7-9401-DEB477B4756F}"/>
              </a:ext>
            </a:extLst>
          </p:cNvPr>
          <p:cNvSpPr>
            <a:spLocks noChangeArrowheads="1"/>
          </p:cNvSpPr>
          <p:nvPr/>
        </p:nvSpPr>
        <p:spPr bwMode="auto">
          <a:xfrm>
            <a:off x="533400" y="3429000"/>
            <a:ext cx="12192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lnSpc>
                <a:spcPct val="50000"/>
              </a:lnSpc>
              <a:spcBef>
                <a:spcPct val="50000"/>
              </a:spcBef>
              <a:buClr>
                <a:schemeClr val="accent2"/>
              </a:buClr>
            </a:pPr>
            <a:r>
              <a:rPr lang="en-US" altLang="en-US" sz="2400" b="1" i="1">
                <a:latin typeface="Calisto MT" panose="02040603050505030304" pitchFamily="18" charset="0"/>
                <a:ea typeface="Arial Unicode MS" panose="020B0604020202020204" pitchFamily="34" charset="-128"/>
                <a:cs typeface="Arial Unicode MS" panose="020B0604020202020204" pitchFamily="34" charset="-128"/>
              </a:rPr>
              <a:t>Solution</a:t>
            </a:r>
          </a:p>
        </p:txBody>
      </p:sp>
      <p:graphicFrame>
        <p:nvGraphicFramePr>
          <p:cNvPr id="281609" name="Object 3">
            <a:extLst>
              <a:ext uri="{FF2B5EF4-FFF2-40B4-BE49-F238E27FC236}">
                <a16:creationId xmlns:a16="http://schemas.microsoft.com/office/drawing/2014/main" id="{676A670B-5FC2-43D4-8C73-0113A8C3FE90}"/>
              </a:ext>
            </a:extLst>
          </p:cNvPr>
          <p:cNvGraphicFramePr>
            <a:graphicFrameLocks noChangeAspect="1"/>
          </p:cNvGraphicFramePr>
          <p:nvPr/>
        </p:nvGraphicFramePr>
        <p:xfrm>
          <a:off x="4419600" y="4114800"/>
          <a:ext cx="3267075" cy="1901825"/>
        </p:xfrm>
        <a:graphic>
          <a:graphicData uri="http://schemas.openxmlformats.org/presentationml/2006/ole">
            <mc:AlternateContent xmlns:mc="http://schemas.openxmlformats.org/markup-compatibility/2006">
              <mc:Choice xmlns:v="urn:schemas-microsoft-com:vml" Requires="v">
                <p:oleObj spid="_x0000_s3076" name="Equation" r:id="rId4" imgW="1790640" imgH="1041120" progId="Equation.3">
                  <p:embed/>
                </p:oleObj>
              </mc:Choice>
              <mc:Fallback>
                <p:oleObj name="Equation" r:id="rId4" imgW="1790640" imgH="1041120" progId="Equation.3">
                  <p:embed/>
                  <p:pic>
                    <p:nvPicPr>
                      <p:cNvPr id="281609" name="Object 3">
                        <a:extLst>
                          <a:ext uri="{FF2B5EF4-FFF2-40B4-BE49-F238E27FC236}">
                            <a16:creationId xmlns:a16="http://schemas.microsoft.com/office/drawing/2014/main" id="{676A670B-5FC2-43D4-8C73-0113A8C3FE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4114800"/>
                        <a:ext cx="3267075" cy="19018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Table 9">
            <a:extLst>
              <a:ext uri="{FF2B5EF4-FFF2-40B4-BE49-F238E27FC236}">
                <a16:creationId xmlns:a16="http://schemas.microsoft.com/office/drawing/2014/main" id="{CB3195FC-94BB-4FE0-A987-CA46E532E6AA}"/>
              </a:ext>
            </a:extLst>
          </p:cNvPr>
          <p:cNvGraphicFramePr>
            <a:graphicFrameLocks noGrp="1"/>
          </p:cNvGraphicFramePr>
          <p:nvPr/>
        </p:nvGraphicFramePr>
        <p:xfrm>
          <a:off x="2133600" y="3276600"/>
          <a:ext cx="1828800" cy="3209925"/>
        </p:xfrm>
        <a:graphic>
          <a:graphicData uri="http://schemas.openxmlformats.org/drawingml/2006/table">
            <a:tbl>
              <a:tblPr/>
              <a:tblGrid>
                <a:gridCol w="609600">
                  <a:extLst>
                    <a:ext uri="{9D8B030D-6E8A-4147-A177-3AD203B41FA5}">
                      <a16:colId xmlns:a16="http://schemas.microsoft.com/office/drawing/2014/main" val="104958838"/>
                    </a:ext>
                  </a:extLst>
                </a:gridCol>
                <a:gridCol w="609600">
                  <a:extLst>
                    <a:ext uri="{9D8B030D-6E8A-4147-A177-3AD203B41FA5}">
                      <a16:colId xmlns:a16="http://schemas.microsoft.com/office/drawing/2014/main" val="1863241518"/>
                    </a:ext>
                  </a:extLst>
                </a:gridCol>
                <a:gridCol w="609600">
                  <a:extLst>
                    <a:ext uri="{9D8B030D-6E8A-4147-A177-3AD203B41FA5}">
                      <a16:colId xmlns:a16="http://schemas.microsoft.com/office/drawing/2014/main" val="2007073335"/>
                    </a:ext>
                  </a:extLst>
                </a:gridCol>
              </a:tblGrid>
              <a:tr h="276225">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9C6500"/>
                          </a:solidFill>
                          <a:effectLst/>
                          <a:latin typeface="Calibri" panose="020F0502020204030204" pitchFamily="34" charset="0"/>
                          <a:ea typeface="Arial Unicode MS" panose="020B0604020202020204" pitchFamily="34" charset="-128"/>
                          <a:cs typeface="Arial Unicode MS" panose="020B0604020202020204" pitchFamily="34" charset="-128"/>
                        </a:rPr>
                        <a:t>x</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EB9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9C6500"/>
                          </a:solidFill>
                          <a:effectLst/>
                          <a:latin typeface="Calibri" panose="020F0502020204030204" pitchFamily="34" charset="0"/>
                          <a:ea typeface="Arial Unicode MS" panose="020B0604020202020204" pitchFamily="34" charset="-128"/>
                          <a:cs typeface="Arial Unicode MS" panose="020B0604020202020204" pitchFamily="34" charset="-128"/>
                        </a:rPr>
                        <a:t>x</a:t>
                      </a:r>
                      <a:r>
                        <a:rPr kumimoji="0" lang="en-US" altLang="en-US" sz="1500" b="1" i="0" u="none" strike="noStrike" cap="none" normalizeH="0" baseline="30000">
                          <a:ln>
                            <a:noFill/>
                          </a:ln>
                          <a:solidFill>
                            <a:srgbClr val="9C6500"/>
                          </a:solidFill>
                          <a:effectLst/>
                          <a:latin typeface="Calibri" panose="020F0502020204030204" pitchFamily="34" charset="0"/>
                          <a:ea typeface="Arial Unicode MS" panose="020B0604020202020204" pitchFamily="34" charset="-128"/>
                          <a:cs typeface="Arial Unicode MS" panose="020B0604020202020204" pitchFamily="34" charset="-128"/>
                        </a:rPr>
                        <a:t>2</a:t>
                      </a:r>
                      <a:endParaRPr kumimoji="0" lang="en-US" altLang="en-US" sz="1500" b="1" i="0" u="none" strike="noStrike" cap="none" normalizeH="0" baseline="0">
                        <a:ln>
                          <a:noFill/>
                        </a:ln>
                        <a:solidFill>
                          <a:srgbClr val="9C65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EB9C"/>
                    </a:solidFill>
                  </a:tcPr>
                </a:tc>
                <a:extLst>
                  <a:ext uri="{0D108BD9-81ED-4DB2-BD59-A6C34878D82A}">
                    <a16:rowId xmlns:a16="http://schemas.microsoft.com/office/drawing/2014/main" val="2060409801"/>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1681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299164"/>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1936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7269460"/>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45</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2025</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8673954"/>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47</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2209</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16367569"/>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47</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2209</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1418277"/>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48</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2304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22809877"/>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51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2601</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0902684"/>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53</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2809</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903684"/>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58</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3364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6395213"/>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endParaRPr kumimoji="0" lang="en-US" altLang="en-US" sz="11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endParaRPr>
                    </a:p>
                  </a:txBody>
                  <a:tcPr marL="9525" marR="9525" marT="9525" marB="0" anchor="b" horzOverflow="overflow">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66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0"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4356</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7734767"/>
                  </a:ext>
                </a:extLst>
              </a:tr>
              <a:tr h="266700">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300" b="1" i="0" u="none" strike="noStrike" cap="none" normalizeH="0" baseline="0">
                          <a:ln>
                            <a:noFill/>
                          </a:ln>
                          <a:solidFill>
                            <a:srgbClr val="9C6500"/>
                          </a:solidFill>
                          <a:effectLst/>
                          <a:latin typeface="Calibri" panose="020F0502020204030204" pitchFamily="34" charset="0"/>
                          <a:ea typeface="Arial Unicode MS" panose="020B0604020202020204" pitchFamily="34" charset="-128"/>
                          <a:cs typeface="Arial Unicode MS" panose="020B0604020202020204" pitchFamily="34" charset="-128"/>
                        </a:rPr>
                        <a:t>Sum</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EB9C"/>
                    </a:solid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500</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US" altLang="en-US" sz="1500" b="1" i="0" u="none" strike="noStrike" cap="none" normalizeH="0" baseline="0">
                          <a:ln>
                            <a:noFill/>
                          </a:ln>
                          <a:solidFill>
                            <a:srgbClr val="000000"/>
                          </a:solidFill>
                          <a:effectLst/>
                          <a:latin typeface="Calibri" panose="020F0502020204030204" pitchFamily="34" charset="0"/>
                          <a:ea typeface="Arial Unicode MS" panose="020B0604020202020204" pitchFamily="34" charset="-128"/>
                          <a:cs typeface="Arial Unicode MS" panose="020B0604020202020204" pitchFamily="34" charset="-128"/>
                        </a:rPr>
                        <a:t>25494</a:t>
                      </a:r>
                    </a:p>
                  </a:txBody>
                  <a:tcPr marL="9525" marR="9525" marT="9525" marB="0" anchor="b"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203343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703F42C9-7DEB-4E76-B1E6-C91D540631F3}"/>
              </a:ext>
            </a:extLst>
          </p:cNvPr>
          <p:cNvSpPr>
            <a:spLocks noGrp="1"/>
          </p:cNvSpPr>
          <p:nvPr>
            <p:ph type="ftr" sz="quarter" idx="11"/>
          </p:nvPr>
        </p:nvSpPr>
        <p:spPr/>
        <p:txBody>
          <a:bodyPr/>
          <a:lstStyle/>
          <a:p>
            <a:r>
              <a:rPr lang="ar-SA" altLang="en-US"/>
              <a:t>Lecture 5</a:t>
            </a:r>
            <a:endParaRPr lang="en-US" altLang="en-US"/>
          </a:p>
        </p:txBody>
      </p:sp>
      <p:sp>
        <p:nvSpPr>
          <p:cNvPr id="7" name="Slide Number Placeholder 5">
            <a:extLst>
              <a:ext uri="{FF2B5EF4-FFF2-40B4-BE49-F238E27FC236}">
                <a16:creationId xmlns:a16="http://schemas.microsoft.com/office/drawing/2014/main" id="{104CBE32-7FBA-4D4F-BC9D-1F7A9DAC786D}"/>
              </a:ext>
            </a:extLst>
          </p:cNvPr>
          <p:cNvSpPr>
            <a:spLocks noGrp="1"/>
          </p:cNvSpPr>
          <p:nvPr>
            <p:ph type="sldNum" sz="quarter" idx="12"/>
          </p:nvPr>
        </p:nvSpPr>
        <p:spPr/>
        <p:txBody>
          <a:bodyPr/>
          <a:lstStyle/>
          <a:p>
            <a:fld id="{2A8AF95A-8EFC-41E3-96BA-F65F44328889}" type="slidenum">
              <a:rPr lang="ar-SA" altLang="en-US"/>
              <a:pPr/>
              <a:t>2</a:t>
            </a:fld>
            <a:endParaRPr lang="en-US" altLang="en-US"/>
          </a:p>
        </p:txBody>
      </p:sp>
      <p:sp>
        <p:nvSpPr>
          <p:cNvPr id="125955" name="Rectangle 3">
            <a:extLst>
              <a:ext uri="{FF2B5EF4-FFF2-40B4-BE49-F238E27FC236}">
                <a16:creationId xmlns:a16="http://schemas.microsoft.com/office/drawing/2014/main" id="{5DE9050B-C81A-4099-83F2-F7ADB532E8C3}"/>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125965" name="Rectangle 13">
            <a:extLst>
              <a:ext uri="{FF2B5EF4-FFF2-40B4-BE49-F238E27FC236}">
                <a16:creationId xmlns:a16="http://schemas.microsoft.com/office/drawing/2014/main" id="{04D4B5BE-A506-4598-A551-432141A69F9E}"/>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125966" name="Line 14">
            <a:extLst>
              <a:ext uri="{FF2B5EF4-FFF2-40B4-BE49-F238E27FC236}">
                <a16:creationId xmlns:a16="http://schemas.microsoft.com/office/drawing/2014/main" id="{10C4B629-E344-45A9-9811-ECBD17FDF10F}"/>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5969" name="Text Box 17">
            <a:extLst>
              <a:ext uri="{FF2B5EF4-FFF2-40B4-BE49-F238E27FC236}">
                <a16:creationId xmlns:a16="http://schemas.microsoft.com/office/drawing/2014/main" id="{AE269C69-94FE-417E-9846-34682E65FA70}"/>
              </a:ext>
            </a:extLst>
          </p:cNvPr>
          <p:cNvSpPr txBox="1">
            <a:spLocks noChangeArrowheads="1"/>
          </p:cNvSpPr>
          <p:nvPr/>
        </p:nvSpPr>
        <p:spPr bwMode="auto">
          <a:xfrm>
            <a:off x="900113" y="2636838"/>
            <a:ext cx="68405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3200" b="1">
                <a:ea typeface="Arial Unicode MS" panose="020B0604020202020204" pitchFamily="34" charset="-128"/>
                <a:cs typeface="Arial Unicode MS" panose="020B0604020202020204" pitchFamily="34" charset="-128"/>
              </a:rPr>
              <a:t>Chapter 2 </a:t>
            </a:r>
            <a:r>
              <a:rPr lang="en-US" altLang="en-US" sz="2400" b="1" i="1">
                <a:ea typeface="Arial Unicode MS" panose="020B0604020202020204" pitchFamily="34" charset="-128"/>
                <a:cs typeface="Arial Unicode MS" panose="020B0604020202020204" pitchFamily="34" charset="-128"/>
              </a:rPr>
              <a:t>(part 3)</a:t>
            </a:r>
          </a:p>
          <a:p>
            <a:pPr algn="ctr">
              <a:spcBef>
                <a:spcPct val="50000"/>
              </a:spcBef>
            </a:pPr>
            <a:r>
              <a:rPr lang="en-US" altLang="en-US" sz="3200" b="1">
                <a:ea typeface="Arial Unicode MS" panose="020B0604020202020204" pitchFamily="34" charset="-128"/>
                <a:cs typeface="Arial Unicode MS" panose="020B0604020202020204" pitchFamily="34" charset="-128"/>
              </a:rPr>
              <a:t>Summarizing and Graphing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A97C5542-B09E-4CB7-9393-751C64261249}"/>
              </a:ext>
            </a:extLst>
          </p:cNvPr>
          <p:cNvSpPr>
            <a:spLocks noGrp="1"/>
          </p:cNvSpPr>
          <p:nvPr>
            <p:ph type="ftr" sz="quarter" idx="11"/>
          </p:nvPr>
        </p:nvSpPr>
        <p:spPr/>
        <p:txBody>
          <a:bodyPr/>
          <a:lstStyle/>
          <a:p>
            <a:r>
              <a:rPr lang="ar-SA" altLang="en-US"/>
              <a:t>Lecture 5</a:t>
            </a:r>
            <a:endParaRPr lang="en-US" altLang="en-US"/>
          </a:p>
        </p:txBody>
      </p:sp>
      <p:sp>
        <p:nvSpPr>
          <p:cNvPr id="9" name="Slide Number Placeholder 5">
            <a:extLst>
              <a:ext uri="{FF2B5EF4-FFF2-40B4-BE49-F238E27FC236}">
                <a16:creationId xmlns:a16="http://schemas.microsoft.com/office/drawing/2014/main" id="{86A25227-F5B1-4E97-BE35-42C532C221E3}"/>
              </a:ext>
            </a:extLst>
          </p:cNvPr>
          <p:cNvSpPr>
            <a:spLocks noGrp="1"/>
          </p:cNvSpPr>
          <p:nvPr>
            <p:ph type="sldNum" sz="quarter" idx="12"/>
          </p:nvPr>
        </p:nvSpPr>
        <p:spPr/>
        <p:txBody>
          <a:bodyPr/>
          <a:lstStyle/>
          <a:p>
            <a:fld id="{BD6EA7D3-AC91-4B2D-9EE7-EF185C046519}" type="slidenum">
              <a:rPr lang="ar-SA" altLang="en-US"/>
              <a:pPr/>
              <a:t>20</a:t>
            </a:fld>
            <a:endParaRPr lang="en-US" altLang="en-US"/>
          </a:p>
        </p:txBody>
      </p:sp>
      <p:sp>
        <p:nvSpPr>
          <p:cNvPr id="282626" name="Rectangle 2">
            <a:extLst>
              <a:ext uri="{FF2B5EF4-FFF2-40B4-BE49-F238E27FC236}">
                <a16:creationId xmlns:a16="http://schemas.microsoft.com/office/drawing/2014/main" id="{A8ACD7D8-0356-41A3-9FB6-E0E31CE5D628}"/>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82627" name="Rectangle 3">
            <a:extLst>
              <a:ext uri="{FF2B5EF4-FFF2-40B4-BE49-F238E27FC236}">
                <a16:creationId xmlns:a16="http://schemas.microsoft.com/office/drawing/2014/main" id="{7FF35959-0C35-4784-B5C3-60F92403FFC7}"/>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82628" name="Line 4">
            <a:extLst>
              <a:ext uri="{FF2B5EF4-FFF2-40B4-BE49-F238E27FC236}">
                <a16:creationId xmlns:a16="http://schemas.microsoft.com/office/drawing/2014/main" id="{430BADCF-1DF1-442D-9806-3BB51E299B5B}"/>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2629" name="Rectangle 2">
            <a:extLst>
              <a:ext uri="{FF2B5EF4-FFF2-40B4-BE49-F238E27FC236}">
                <a16:creationId xmlns:a16="http://schemas.microsoft.com/office/drawing/2014/main" id="{724D331F-20FA-48C7-BD8A-813597623286}"/>
              </a:ext>
            </a:extLst>
          </p:cNvPr>
          <p:cNvSpPr>
            <a:spLocks noChangeArrowheads="1"/>
          </p:cNvSpPr>
          <p:nvPr/>
        </p:nvSpPr>
        <p:spPr bwMode="auto">
          <a:xfrm>
            <a:off x="304800" y="1524000"/>
            <a:ext cx="83058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i="1">
                <a:latin typeface="Calisto MT" panose="02040603050505030304" pitchFamily="18" charset="0"/>
                <a:ea typeface="Arial Unicode MS" panose="020B0604020202020204" pitchFamily="34" charset="-128"/>
                <a:cs typeface="Arial Unicode MS" panose="020B0604020202020204" pitchFamily="34" charset="-128"/>
              </a:rPr>
              <a:t>Standard Deviation -  Important Properties</a:t>
            </a:r>
          </a:p>
        </p:txBody>
      </p:sp>
      <p:sp>
        <p:nvSpPr>
          <p:cNvPr id="282630" name="Text Box 3">
            <a:extLst>
              <a:ext uri="{FF2B5EF4-FFF2-40B4-BE49-F238E27FC236}">
                <a16:creationId xmlns:a16="http://schemas.microsoft.com/office/drawing/2014/main" id="{46949E48-0210-491C-8621-12B3FE01111C}"/>
              </a:ext>
            </a:extLst>
          </p:cNvPr>
          <p:cNvSpPr txBox="1">
            <a:spLocks noChangeArrowheads="1"/>
          </p:cNvSpPr>
          <p:nvPr/>
        </p:nvSpPr>
        <p:spPr bwMode="auto">
          <a:xfrm>
            <a:off x="304800" y="2895600"/>
            <a:ext cx="883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tabLst>
                <a:tab pos="4572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Lst>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800">
                <a:latin typeface="Calisto MT" panose="02040603050505030304" pitchFamily="18" charset="0"/>
                <a:ea typeface="Arial Unicode MS" panose="020B0604020202020204" pitchFamily="34" charset="-128"/>
                <a:cs typeface="Arial Unicode MS" panose="020B0604020202020204" pitchFamily="34" charset="-128"/>
              </a:rPr>
              <a:t> The standard deviation is a measure of variation of all values from the mean.</a:t>
            </a:r>
          </a:p>
        </p:txBody>
      </p:sp>
      <p:sp>
        <p:nvSpPr>
          <p:cNvPr id="138244" name="Text Box 4">
            <a:extLst>
              <a:ext uri="{FF2B5EF4-FFF2-40B4-BE49-F238E27FC236}">
                <a16:creationId xmlns:a16="http://schemas.microsoft.com/office/drawing/2014/main" id="{C1B551BA-FCDE-4B18-A95F-7278C13FE61B}"/>
              </a:ext>
            </a:extLst>
          </p:cNvPr>
          <p:cNvSpPr txBox="1">
            <a:spLocks noChangeArrowheads="1"/>
          </p:cNvSpPr>
          <p:nvPr/>
        </p:nvSpPr>
        <p:spPr bwMode="auto">
          <a:xfrm>
            <a:off x="323850" y="3933825"/>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tabLst>
                <a:tab pos="4572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Lst>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800">
                <a:latin typeface="Calisto MT" panose="02040603050505030304" pitchFamily="18" charset="0"/>
                <a:ea typeface="Arial Unicode MS" panose="020B0604020202020204" pitchFamily="34" charset="-128"/>
                <a:cs typeface="Arial Unicode MS" panose="020B0604020202020204" pitchFamily="34" charset="-128"/>
              </a:rPr>
              <a:t> The value of the standard deviation s is usually  	positive.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793A6150-AEF9-4CB3-81AF-C99DC1122014}"/>
              </a:ext>
            </a:extLst>
          </p:cNvPr>
          <p:cNvSpPr>
            <a:spLocks noGrp="1"/>
          </p:cNvSpPr>
          <p:nvPr>
            <p:ph type="ftr" sz="quarter" idx="11"/>
          </p:nvPr>
        </p:nvSpPr>
        <p:spPr/>
        <p:txBody>
          <a:bodyPr/>
          <a:lstStyle/>
          <a:p>
            <a:r>
              <a:rPr lang="ar-SA" altLang="en-US"/>
              <a:t>Lecture 5</a:t>
            </a:r>
            <a:endParaRPr lang="en-US" altLang="en-US"/>
          </a:p>
        </p:txBody>
      </p:sp>
      <p:sp>
        <p:nvSpPr>
          <p:cNvPr id="9" name="Slide Number Placeholder 5">
            <a:extLst>
              <a:ext uri="{FF2B5EF4-FFF2-40B4-BE49-F238E27FC236}">
                <a16:creationId xmlns:a16="http://schemas.microsoft.com/office/drawing/2014/main" id="{A9E93538-E905-4E72-A71A-CE22E8451180}"/>
              </a:ext>
            </a:extLst>
          </p:cNvPr>
          <p:cNvSpPr>
            <a:spLocks noGrp="1"/>
          </p:cNvSpPr>
          <p:nvPr>
            <p:ph type="sldNum" sz="quarter" idx="12"/>
          </p:nvPr>
        </p:nvSpPr>
        <p:spPr/>
        <p:txBody>
          <a:bodyPr/>
          <a:lstStyle/>
          <a:p>
            <a:fld id="{3159313C-360F-4982-8CCE-97BFD486509F}" type="slidenum">
              <a:rPr lang="ar-SA" altLang="en-US"/>
              <a:pPr/>
              <a:t>21</a:t>
            </a:fld>
            <a:endParaRPr lang="en-US" altLang="en-US"/>
          </a:p>
        </p:txBody>
      </p:sp>
      <p:sp>
        <p:nvSpPr>
          <p:cNvPr id="283650" name="Rectangle 2">
            <a:extLst>
              <a:ext uri="{FF2B5EF4-FFF2-40B4-BE49-F238E27FC236}">
                <a16:creationId xmlns:a16="http://schemas.microsoft.com/office/drawing/2014/main" id="{6CC6B79F-91B8-4316-AEE3-1A3775C5B417}"/>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83651" name="Rectangle 3">
            <a:extLst>
              <a:ext uri="{FF2B5EF4-FFF2-40B4-BE49-F238E27FC236}">
                <a16:creationId xmlns:a16="http://schemas.microsoft.com/office/drawing/2014/main" id="{B8B6CCBF-07C2-4FA5-9CD3-01299EDC3135}"/>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83652" name="Line 4">
            <a:extLst>
              <a:ext uri="{FF2B5EF4-FFF2-40B4-BE49-F238E27FC236}">
                <a16:creationId xmlns:a16="http://schemas.microsoft.com/office/drawing/2014/main" id="{B16971B7-E3D2-4105-8B89-37246D625559}"/>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45" name="Text Box 5">
            <a:extLst>
              <a:ext uri="{FF2B5EF4-FFF2-40B4-BE49-F238E27FC236}">
                <a16:creationId xmlns:a16="http://schemas.microsoft.com/office/drawing/2014/main" id="{501CBA99-4BEB-494F-AECF-570DEBCA98AA}"/>
              </a:ext>
            </a:extLst>
          </p:cNvPr>
          <p:cNvSpPr txBox="1">
            <a:spLocks noChangeArrowheads="1"/>
          </p:cNvSpPr>
          <p:nvPr/>
        </p:nvSpPr>
        <p:spPr bwMode="auto">
          <a:xfrm>
            <a:off x="417513" y="2971800"/>
            <a:ext cx="830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tabLst>
                <a:tab pos="4572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Lst>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800" dirty="0">
                <a:latin typeface="Calisto MT" panose="02040603050505030304" pitchFamily="18" charset="0"/>
                <a:ea typeface="Arial Unicode MS" panose="020B0604020202020204" pitchFamily="34" charset="-128"/>
                <a:cs typeface="Arial Unicode MS" panose="020B0604020202020204" pitchFamily="34" charset="-128"/>
              </a:rPr>
              <a:t> The value of the standard deviation S can 	increase 	dramatically with the inclusion of one or more 	outliers (data values far away from all others).</a:t>
            </a:r>
          </a:p>
        </p:txBody>
      </p:sp>
      <p:sp>
        <p:nvSpPr>
          <p:cNvPr id="138246" name="Text Box 6">
            <a:extLst>
              <a:ext uri="{FF2B5EF4-FFF2-40B4-BE49-F238E27FC236}">
                <a16:creationId xmlns:a16="http://schemas.microsoft.com/office/drawing/2014/main" id="{DCF28DDC-0487-489C-82E4-FDA66C074DAC}"/>
              </a:ext>
            </a:extLst>
          </p:cNvPr>
          <p:cNvSpPr txBox="1">
            <a:spLocks noChangeArrowheads="1"/>
          </p:cNvSpPr>
          <p:nvPr/>
        </p:nvSpPr>
        <p:spPr bwMode="auto">
          <a:xfrm>
            <a:off x="417513" y="4778375"/>
            <a:ext cx="85740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457200">
              <a:defRPr>
                <a:solidFill>
                  <a:schemeClr val="tx1"/>
                </a:solidFill>
                <a:latin typeface="Arial" panose="020B0604020202020204" pitchFamily="34" charset="0"/>
                <a:cs typeface="Arial" panose="020B0604020202020204" pitchFamily="34" charset="0"/>
              </a:defRPr>
            </a:lvl1pPr>
            <a:lvl2pPr marL="742950" indent="-285750" defTabSz="457200">
              <a:defRPr>
                <a:solidFill>
                  <a:schemeClr val="tx1"/>
                </a:solidFill>
                <a:latin typeface="Arial" panose="020B0604020202020204" pitchFamily="34" charset="0"/>
                <a:cs typeface="Arial" panose="020B0604020202020204" pitchFamily="34" charset="0"/>
              </a:defRPr>
            </a:lvl2pPr>
            <a:lvl3pPr marL="1143000" indent="-228600" defTabSz="457200">
              <a:defRPr>
                <a:solidFill>
                  <a:schemeClr val="tx1"/>
                </a:solidFill>
                <a:latin typeface="Arial" panose="020B0604020202020204" pitchFamily="34" charset="0"/>
                <a:cs typeface="Arial" panose="020B0604020202020204" pitchFamily="34" charset="0"/>
              </a:defRPr>
            </a:lvl3pPr>
            <a:lvl4pPr marL="1600200" indent="-228600" defTabSz="457200">
              <a:defRPr>
                <a:solidFill>
                  <a:schemeClr val="tx1"/>
                </a:solidFill>
                <a:latin typeface="Arial" panose="020B0604020202020204" pitchFamily="34" charset="0"/>
                <a:cs typeface="Arial" panose="020B0604020202020204" pitchFamily="34" charset="0"/>
              </a:defRPr>
            </a:lvl4pPr>
            <a:lvl5pPr marL="2057400" indent="-228600" defTabSz="457200">
              <a:defRPr>
                <a:solidFill>
                  <a:schemeClr val="tx1"/>
                </a:solidFill>
                <a:latin typeface="Arial" panose="020B0604020202020204" pitchFamily="34" charset="0"/>
                <a:cs typeface="Arial" panose="020B0604020202020204" pitchFamily="34" charset="0"/>
              </a:defRPr>
            </a:lvl5pPr>
            <a:lvl6pPr marL="2514600" indent="-228600" algn="r" defTabSz="457200"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defTabSz="457200"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defTabSz="457200"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defTabSz="457200"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800" dirty="0">
                <a:latin typeface="Calisto MT" panose="02040603050505030304" pitchFamily="18" charset="0"/>
                <a:ea typeface="Arial Unicode MS" panose="020B0604020202020204" pitchFamily="34" charset="-128"/>
                <a:cs typeface="Arial Unicode MS" panose="020B0604020202020204" pitchFamily="34" charset="-128"/>
              </a:rPr>
              <a:t> The units of the standard deviation S are the                            	same as the units of the original data values.</a:t>
            </a:r>
          </a:p>
        </p:txBody>
      </p:sp>
      <p:sp>
        <p:nvSpPr>
          <p:cNvPr id="283655" name="Rectangle 2">
            <a:extLst>
              <a:ext uri="{FF2B5EF4-FFF2-40B4-BE49-F238E27FC236}">
                <a16:creationId xmlns:a16="http://schemas.microsoft.com/office/drawing/2014/main" id="{21024DF2-2BDB-4089-8B14-9B4ED2CCD3A7}"/>
              </a:ext>
            </a:extLst>
          </p:cNvPr>
          <p:cNvSpPr>
            <a:spLocks noChangeArrowheads="1"/>
          </p:cNvSpPr>
          <p:nvPr/>
        </p:nvSpPr>
        <p:spPr bwMode="auto">
          <a:xfrm>
            <a:off x="304800" y="1524000"/>
            <a:ext cx="83058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i="1">
                <a:latin typeface="Calisto MT" panose="02040603050505030304" pitchFamily="18" charset="0"/>
                <a:ea typeface="Arial Unicode MS" panose="020B0604020202020204" pitchFamily="34" charset="-128"/>
                <a:cs typeface="Arial Unicode MS" panose="020B0604020202020204" pitchFamily="34" charset="-128"/>
              </a:rPr>
              <a:t>Standard Deviation -  Important Properties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P spid="1382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6D6551C3-7717-4814-A2FE-4EAE4C19FF9E}"/>
              </a:ext>
            </a:extLst>
          </p:cNvPr>
          <p:cNvSpPr>
            <a:spLocks noGrp="1"/>
          </p:cNvSpPr>
          <p:nvPr>
            <p:ph type="ftr" sz="quarter" idx="11"/>
          </p:nvPr>
        </p:nvSpPr>
        <p:spPr/>
        <p:txBody>
          <a:bodyPr/>
          <a:lstStyle/>
          <a:p>
            <a:r>
              <a:rPr lang="ar-SA" altLang="en-US"/>
              <a:t>Lecture 5</a:t>
            </a:r>
            <a:endParaRPr lang="en-US" altLang="en-US"/>
          </a:p>
        </p:txBody>
      </p:sp>
      <p:sp>
        <p:nvSpPr>
          <p:cNvPr id="9" name="Slide Number Placeholder 5">
            <a:extLst>
              <a:ext uri="{FF2B5EF4-FFF2-40B4-BE49-F238E27FC236}">
                <a16:creationId xmlns:a16="http://schemas.microsoft.com/office/drawing/2014/main" id="{EEF9B131-5B2C-4BC6-A5FD-BF7821C9A9A2}"/>
              </a:ext>
            </a:extLst>
          </p:cNvPr>
          <p:cNvSpPr>
            <a:spLocks noGrp="1"/>
          </p:cNvSpPr>
          <p:nvPr>
            <p:ph type="sldNum" sz="quarter" idx="12"/>
          </p:nvPr>
        </p:nvSpPr>
        <p:spPr/>
        <p:txBody>
          <a:bodyPr/>
          <a:lstStyle/>
          <a:p>
            <a:fld id="{DEA1A64A-677D-4A36-A7AB-1865126E55DB}" type="slidenum">
              <a:rPr lang="ar-SA" altLang="en-US"/>
              <a:pPr/>
              <a:t>22</a:t>
            </a:fld>
            <a:endParaRPr lang="en-US" altLang="en-US"/>
          </a:p>
        </p:txBody>
      </p:sp>
      <p:sp>
        <p:nvSpPr>
          <p:cNvPr id="284674" name="Rectangle 2">
            <a:extLst>
              <a:ext uri="{FF2B5EF4-FFF2-40B4-BE49-F238E27FC236}">
                <a16:creationId xmlns:a16="http://schemas.microsoft.com/office/drawing/2014/main" id="{293787FC-D1E3-4D59-85AF-FDDAD8C4659A}"/>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84675" name="Rectangle 3">
            <a:extLst>
              <a:ext uri="{FF2B5EF4-FFF2-40B4-BE49-F238E27FC236}">
                <a16:creationId xmlns:a16="http://schemas.microsoft.com/office/drawing/2014/main" id="{6952AC8D-E348-4AF3-821E-BCCF3B76376C}"/>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84676" name="Line 4">
            <a:extLst>
              <a:ext uri="{FF2B5EF4-FFF2-40B4-BE49-F238E27FC236}">
                <a16:creationId xmlns:a16="http://schemas.microsoft.com/office/drawing/2014/main" id="{D884A70B-6D81-4C0D-A3A4-9CFD101BA524}"/>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4677" name="Rectangle 2">
            <a:extLst>
              <a:ext uri="{FF2B5EF4-FFF2-40B4-BE49-F238E27FC236}">
                <a16:creationId xmlns:a16="http://schemas.microsoft.com/office/drawing/2014/main" id="{39DA32B2-8C3B-4DFB-AC28-09227F3A1E6D}"/>
              </a:ext>
            </a:extLst>
          </p:cNvPr>
          <p:cNvSpPr>
            <a:spLocks noChangeArrowheads="1"/>
          </p:cNvSpPr>
          <p:nvPr/>
        </p:nvSpPr>
        <p:spPr bwMode="auto">
          <a:xfrm>
            <a:off x="381000" y="1371600"/>
            <a:ext cx="81534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pPr algn="ctr"/>
            <a:r>
              <a:rPr lang="en-US" altLang="en-US" b="0">
                <a:solidFill>
                  <a:schemeClr val="tx1"/>
                </a:solidFill>
              </a:rPr>
              <a:t>Population Standard Deviation</a:t>
            </a:r>
          </a:p>
        </p:txBody>
      </p:sp>
      <p:sp>
        <p:nvSpPr>
          <p:cNvPr id="139282" name="Text Box 18">
            <a:extLst>
              <a:ext uri="{FF2B5EF4-FFF2-40B4-BE49-F238E27FC236}">
                <a16:creationId xmlns:a16="http://schemas.microsoft.com/office/drawing/2014/main" id="{D4E2BEAD-8295-49A8-A3B8-8CC6782F6133}"/>
              </a:ext>
            </a:extLst>
          </p:cNvPr>
          <p:cNvSpPr txBox="1">
            <a:spLocks noChangeArrowheads="1"/>
          </p:cNvSpPr>
          <p:nvPr/>
        </p:nvSpPr>
        <p:spPr bwMode="auto">
          <a:xfrm>
            <a:off x="468313" y="4797425"/>
            <a:ext cx="7558087"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spcBef>
                <a:spcPct val="50000"/>
              </a:spcBef>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This formula is similar to the previous formula, but instead, the population mean and population size are used.</a:t>
            </a:r>
          </a:p>
        </p:txBody>
      </p:sp>
      <p:graphicFrame>
        <p:nvGraphicFramePr>
          <p:cNvPr id="284679" name="Object 3">
            <a:extLst>
              <a:ext uri="{FF2B5EF4-FFF2-40B4-BE49-F238E27FC236}">
                <a16:creationId xmlns:a16="http://schemas.microsoft.com/office/drawing/2014/main" id="{7995AC4A-9E62-4CD8-B611-9E8BB62141A7}"/>
              </a:ext>
            </a:extLst>
          </p:cNvPr>
          <p:cNvGraphicFramePr>
            <a:graphicFrameLocks noChangeAspect="1"/>
          </p:cNvGraphicFramePr>
          <p:nvPr/>
        </p:nvGraphicFramePr>
        <p:xfrm>
          <a:off x="4724400" y="2971800"/>
          <a:ext cx="3240088" cy="1454150"/>
        </p:xfrm>
        <a:graphic>
          <a:graphicData uri="http://schemas.openxmlformats.org/presentationml/2006/ole">
            <mc:AlternateContent xmlns:mc="http://schemas.openxmlformats.org/markup-compatibility/2006">
              <mc:Choice xmlns:v="urn:schemas-microsoft-com:vml" Requires="v">
                <p:oleObj spid="_x0000_s4100" name="Equation" r:id="rId3" imgW="1104840" imgH="495000" progId="Equation.3">
                  <p:embed/>
                </p:oleObj>
              </mc:Choice>
              <mc:Fallback>
                <p:oleObj name="Equation" r:id="rId3" imgW="1104840" imgH="495000" progId="Equation.3">
                  <p:embed/>
                  <p:pic>
                    <p:nvPicPr>
                      <p:cNvPr id="284679" name="Object 3">
                        <a:extLst>
                          <a:ext uri="{FF2B5EF4-FFF2-40B4-BE49-F238E27FC236}">
                            <a16:creationId xmlns:a16="http://schemas.microsoft.com/office/drawing/2014/main" id="{7995AC4A-9E62-4CD8-B611-9E8BB62141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971800"/>
                        <a:ext cx="3240088" cy="1454150"/>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526F65-B387-4A41-B0E0-8D03280B8407}"/>
              </a:ext>
            </a:extLst>
          </p:cNvPr>
          <p:cNvSpPr>
            <a:spLocks noGrp="1"/>
          </p:cNvSpPr>
          <p:nvPr>
            <p:ph type="ftr" sz="quarter" idx="11"/>
          </p:nvPr>
        </p:nvSpPr>
        <p:spPr/>
        <p:txBody>
          <a:bodyPr/>
          <a:lstStyle/>
          <a:p>
            <a:r>
              <a:rPr lang="ar-SA" altLang="en-US"/>
              <a:t>Lecture 5</a:t>
            </a:r>
            <a:endParaRPr lang="en-US" altLang="en-US"/>
          </a:p>
        </p:txBody>
      </p:sp>
      <p:sp>
        <p:nvSpPr>
          <p:cNvPr id="11" name="Slide Number Placeholder 5">
            <a:extLst>
              <a:ext uri="{FF2B5EF4-FFF2-40B4-BE49-F238E27FC236}">
                <a16:creationId xmlns:a16="http://schemas.microsoft.com/office/drawing/2014/main" id="{23BD5A38-D209-4BE7-96FB-A301C9F2C6A9}"/>
              </a:ext>
            </a:extLst>
          </p:cNvPr>
          <p:cNvSpPr>
            <a:spLocks noGrp="1"/>
          </p:cNvSpPr>
          <p:nvPr>
            <p:ph type="sldNum" sz="quarter" idx="12"/>
          </p:nvPr>
        </p:nvSpPr>
        <p:spPr/>
        <p:txBody>
          <a:bodyPr/>
          <a:lstStyle/>
          <a:p>
            <a:fld id="{F808F409-A4C9-41F6-8803-4CEEDBE815D3}" type="slidenum">
              <a:rPr lang="ar-SA" altLang="en-US"/>
              <a:pPr/>
              <a:t>23</a:t>
            </a:fld>
            <a:endParaRPr lang="en-US" altLang="en-US"/>
          </a:p>
        </p:txBody>
      </p:sp>
      <p:sp>
        <p:nvSpPr>
          <p:cNvPr id="296962" name="Rectangle 2">
            <a:extLst>
              <a:ext uri="{FF2B5EF4-FFF2-40B4-BE49-F238E27FC236}">
                <a16:creationId xmlns:a16="http://schemas.microsoft.com/office/drawing/2014/main" id="{792A7AC2-71E1-4F25-94D6-B7439EA59DEF}"/>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96963" name="Rectangle 3">
            <a:extLst>
              <a:ext uri="{FF2B5EF4-FFF2-40B4-BE49-F238E27FC236}">
                <a16:creationId xmlns:a16="http://schemas.microsoft.com/office/drawing/2014/main" id="{9093F699-5047-40CF-9C40-06AF315F9A32}"/>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96964" name="Line 4">
            <a:extLst>
              <a:ext uri="{FF2B5EF4-FFF2-40B4-BE49-F238E27FC236}">
                <a16:creationId xmlns:a16="http://schemas.microsoft.com/office/drawing/2014/main" id="{38EF6F4D-C9CD-456E-8395-AA5E6B1460FE}"/>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6965" name="Rectangle 2">
            <a:extLst>
              <a:ext uri="{FF2B5EF4-FFF2-40B4-BE49-F238E27FC236}">
                <a16:creationId xmlns:a16="http://schemas.microsoft.com/office/drawing/2014/main" id="{3C423493-7845-4B75-8244-0817CF6A05FA}"/>
              </a:ext>
            </a:extLst>
          </p:cNvPr>
          <p:cNvSpPr>
            <a:spLocks noChangeArrowheads="1"/>
          </p:cNvSpPr>
          <p:nvPr/>
        </p:nvSpPr>
        <p:spPr bwMode="auto">
          <a:xfrm>
            <a:off x="0" y="2971800"/>
            <a:ext cx="872331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055813" indent="-315913" algn="r" rtl="1"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13013" indent="-315913" algn="r" rtl="1"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2970213" indent="-315913" algn="r" rtl="1"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27413" indent="-315913" algn="r" rtl="1"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lgn="ctr">
              <a:spcAft>
                <a:spcPct val="90000"/>
              </a:spcAft>
              <a:buFont typeface="Wingdings" panose="05000000000000000000" pitchFamily="2" charset="2"/>
              <a:buNone/>
            </a:pPr>
            <a:r>
              <a:rPr lang="en-US" altLang="en-US">
                <a:latin typeface="Calisto MT" panose="02040603050505030304" pitchFamily="18" charset="0"/>
              </a:rPr>
              <a:t>use class midpoint of classes for variable </a:t>
            </a:r>
            <a:r>
              <a:rPr lang="en-US" altLang="en-US" i="1">
                <a:latin typeface="Calisto MT" panose="02040603050505030304" pitchFamily="18" charset="0"/>
              </a:rPr>
              <a:t>x</a:t>
            </a:r>
          </a:p>
        </p:txBody>
      </p:sp>
      <p:sp>
        <p:nvSpPr>
          <p:cNvPr id="296966" name="Rectangle 3">
            <a:extLst>
              <a:ext uri="{FF2B5EF4-FFF2-40B4-BE49-F238E27FC236}">
                <a16:creationId xmlns:a16="http://schemas.microsoft.com/office/drawing/2014/main" id="{226D4E0E-2CD4-4B2E-BAD6-A7CDB09DE5B1}"/>
              </a:ext>
            </a:extLst>
          </p:cNvPr>
          <p:cNvSpPr>
            <a:spLocks noChangeArrowheads="1"/>
          </p:cNvSpPr>
          <p:nvPr/>
        </p:nvSpPr>
        <p:spPr bwMode="auto">
          <a:xfrm>
            <a:off x="1106488" y="1244600"/>
            <a:ext cx="67421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en-US" sz="3600" b="1">
                <a:latin typeface="Calisto MT" panose="02040603050505030304" pitchFamily="18" charset="0"/>
                <a:ea typeface="Arial Unicode MS" panose="020B0604020202020204" pitchFamily="34" charset="-128"/>
                <a:cs typeface="Arial Unicode MS" panose="020B0604020202020204" pitchFamily="34" charset="-128"/>
              </a:rPr>
              <a:t>Standard deviation from a Frequency Distribution</a:t>
            </a:r>
          </a:p>
        </p:txBody>
      </p:sp>
      <p:graphicFrame>
        <p:nvGraphicFramePr>
          <p:cNvPr id="296967" name="Object 3">
            <a:extLst>
              <a:ext uri="{FF2B5EF4-FFF2-40B4-BE49-F238E27FC236}">
                <a16:creationId xmlns:a16="http://schemas.microsoft.com/office/drawing/2014/main" id="{A19A08F1-973C-425E-8EDD-E019A3243645}"/>
              </a:ext>
            </a:extLst>
          </p:cNvPr>
          <p:cNvGraphicFramePr>
            <a:graphicFrameLocks noChangeAspect="1"/>
          </p:cNvGraphicFramePr>
          <p:nvPr/>
        </p:nvGraphicFramePr>
        <p:xfrm>
          <a:off x="3013075" y="4343400"/>
          <a:ext cx="3462338" cy="1454150"/>
        </p:xfrm>
        <a:graphic>
          <a:graphicData uri="http://schemas.openxmlformats.org/presentationml/2006/ole">
            <mc:AlternateContent xmlns:mc="http://schemas.openxmlformats.org/markup-compatibility/2006">
              <mc:Choice xmlns:v="urn:schemas-microsoft-com:vml" Requires="v">
                <p:oleObj spid="_x0000_s5124" name="Equation" r:id="rId3" imgW="1180800" imgH="495000" progId="Equation.3">
                  <p:embed/>
                </p:oleObj>
              </mc:Choice>
              <mc:Fallback>
                <p:oleObj name="Equation" r:id="rId3" imgW="1180800" imgH="495000" progId="Equation.3">
                  <p:embed/>
                  <p:pic>
                    <p:nvPicPr>
                      <p:cNvPr id="296967" name="Object 3">
                        <a:extLst>
                          <a:ext uri="{FF2B5EF4-FFF2-40B4-BE49-F238E27FC236}">
                            <a16:creationId xmlns:a16="http://schemas.microsoft.com/office/drawing/2014/main" id="{A19A08F1-973C-425E-8EDD-E019A32436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075" y="4343400"/>
                        <a:ext cx="3462338" cy="1454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96968" name="Straight Arrow Connector 6">
            <a:extLst>
              <a:ext uri="{FF2B5EF4-FFF2-40B4-BE49-F238E27FC236}">
                <a16:creationId xmlns:a16="http://schemas.microsoft.com/office/drawing/2014/main" id="{EE388512-DB61-495B-9104-752713AF7D70}"/>
              </a:ext>
            </a:extLst>
          </p:cNvPr>
          <p:cNvCxnSpPr>
            <a:cxnSpLocks noChangeShapeType="1"/>
          </p:cNvCxnSpPr>
          <p:nvPr/>
        </p:nvCxnSpPr>
        <p:spPr bwMode="auto">
          <a:xfrm>
            <a:off x="3886200" y="4038600"/>
            <a:ext cx="990600" cy="685800"/>
          </a:xfrm>
          <a:prstGeom prst="straightConnector1">
            <a:avLst/>
          </a:prstGeom>
          <a:noFill/>
          <a:ln w="9525" algn="ctr">
            <a:solidFill>
              <a:srgbClr val="0000FF"/>
            </a:solidFill>
            <a:round/>
            <a:headEnd/>
            <a:tailEnd type="arrow" w="med" len="med"/>
          </a:ln>
        </p:spPr>
      </p:cxnSp>
      <p:sp>
        <p:nvSpPr>
          <p:cNvPr id="296969" name="Rectangle 7">
            <a:extLst>
              <a:ext uri="{FF2B5EF4-FFF2-40B4-BE49-F238E27FC236}">
                <a16:creationId xmlns:a16="http://schemas.microsoft.com/office/drawing/2014/main" id="{D8A24B00-F403-4FA9-B89E-415BA7E27D69}"/>
              </a:ext>
            </a:extLst>
          </p:cNvPr>
          <p:cNvSpPr>
            <a:spLocks noChangeArrowheads="1"/>
          </p:cNvSpPr>
          <p:nvPr/>
        </p:nvSpPr>
        <p:spPr bwMode="auto">
          <a:xfrm>
            <a:off x="2590800" y="3733800"/>
            <a:ext cx="1751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solidFill>
                  <a:srgbClr val="FF0000"/>
                </a:solidFill>
                <a:latin typeface="Calibri" panose="020F0502020204030204" pitchFamily="34" charset="0"/>
                <a:ea typeface="Arial Unicode MS" panose="020B0604020202020204" pitchFamily="34" charset="-128"/>
                <a:cs typeface="Arial Unicode MS" panose="020B0604020202020204" pitchFamily="34" charset="-128"/>
              </a:rPr>
              <a:t>Class Mid point </a:t>
            </a:r>
            <a:endParaRPr lang="en-US" altLang="en-US" b="1" i="1">
              <a:solidFill>
                <a:srgbClr val="FF0000"/>
              </a:solidFill>
              <a:latin typeface="Calisto MT" panose="02040603050505030304" pitchFamily="18" charset="0"/>
              <a:ea typeface="Arial Unicode MS" panose="020B0604020202020204" pitchFamily="34" charset="-128"/>
              <a:cs typeface="Arial Unicode MS" panose="020B060402020202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05EF2A1D-928E-4AB9-A811-24BB84DC06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rtl="0">
              <a:spcBef>
                <a:spcPct val="0"/>
              </a:spcBef>
              <a:buClrTx/>
              <a:buSzTx/>
              <a:buFontTx/>
              <a:buNone/>
            </a:pPr>
            <a:fld id="{30832AF4-F4EB-4DAE-8DBE-F4A6BEA49B6D}" type="slidenum">
              <a:rPr lang="en-US" altLang="en-US" sz="1200"/>
              <a:pPr rtl="0">
                <a:spcBef>
                  <a:spcPct val="0"/>
                </a:spcBef>
                <a:buClrTx/>
                <a:buSzTx/>
                <a:buFontTx/>
                <a:buNone/>
              </a:pPr>
              <a:t>24</a:t>
            </a:fld>
            <a:endParaRPr lang="en-US" altLang="en-US" sz="1200"/>
          </a:p>
        </p:txBody>
      </p:sp>
      <p:sp>
        <p:nvSpPr>
          <p:cNvPr id="5" name="Rectangle 4">
            <a:extLst>
              <a:ext uri="{FF2B5EF4-FFF2-40B4-BE49-F238E27FC236}">
                <a16:creationId xmlns:a16="http://schemas.microsoft.com/office/drawing/2014/main" id="{19BCEFD3-6699-4704-88AE-C779B33FA6EF}"/>
              </a:ext>
            </a:extLst>
          </p:cNvPr>
          <p:cNvSpPr/>
          <p:nvPr/>
        </p:nvSpPr>
        <p:spPr>
          <a:xfrm>
            <a:off x="1447800" y="914400"/>
            <a:ext cx="5943600" cy="461963"/>
          </a:xfrm>
          <a:prstGeom prst="rect">
            <a:avLst/>
          </a:prstGeom>
        </p:spPr>
        <p:txBody>
          <a:bodyPr>
            <a:spAutoFit/>
          </a:bodyPr>
          <a:lstStyle/>
          <a:p>
            <a:pPr eaLnBrk="1" hangingPunct="1">
              <a:defRPr/>
            </a:pPr>
            <a:r>
              <a:rPr lang="en-US" sz="2400" b="1" dirty="0">
                <a:solidFill>
                  <a:schemeClr val="tx2"/>
                </a:solidFill>
                <a:effectLst>
                  <a:outerShdw blurRad="38100" dist="38100" dir="2700000" algn="tl">
                    <a:srgbClr val="C0C0C0"/>
                  </a:outerShdw>
                </a:effectLst>
                <a:latin typeface="Arial" charset="0"/>
                <a:cs typeface="Arial" charset="0"/>
              </a:rPr>
              <a:t>Spot Speed Studies</a:t>
            </a:r>
          </a:p>
        </p:txBody>
      </p:sp>
      <p:pic>
        <p:nvPicPr>
          <p:cNvPr id="35844" name="صورة 1">
            <a:extLst>
              <a:ext uri="{FF2B5EF4-FFF2-40B4-BE49-F238E27FC236}">
                <a16:creationId xmlns:a16="http://schemas.microsoft.com/office/drawing/2014/main" id="{B6FD4E44-CF6D-4C5A-A522-C22C56738C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9413" y="1905000"/>
            <a:ext cx="8307387"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66608C21-5074-40D4-9FD6-305EC70465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rtl="0">
              <a:spcBef>
                <a:spcPct val="0"/>
              </a:spcBef>
              <a:buClrTx/>
              <a:buSzTx/>
              <a:buFontTx/>
              <a:buNone/>
            </a:pPr>
            <a:fld id="{8B4569F1-CD64-4F77-8CD3-65B445941933}" type="slidenum">
              <a:rPr lang="en-US" altLang="en-US" sz="1200"/>
              <a:pPr rtl="0">
                <a:spcBef>
                  <a:spcPct val="0"/>
                </a:spcBef>
                <a:buClrTx/>
                <a:buSzTx/>
                <a:buFontTx/>
                <a:buNone/>
              </a:pPr>
              <a:t>25</a:t>
            </a:fld>
            <a:endParaRPr lang="en-US" altLang="en-US" sz="1200"/>
          </a:p>
        </p:txBody>
      </p:sp>
      <p:pic>
        <p:nvPicPr>
          <p:cNvPr id="36867" name="صورة 1">
            <a:extLst>
              <a:ext uri="{FF2B5EF4-FFF2-40B4-BE49-F238E27FC236}">
                <a16:creationId xmlns:a16="http://schemas.microsoft.com/office/drawing/2014/main" id="{4E405D8D-C037-4220-853B-67A6C1D915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0588" y="381000"/>
            <a:ext cx="7415212"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2FB5B20F-2E84-4FCD-84C3-6958810D86F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rtl="0">
              <a:spcBef>
                <a:spcPct val="0"/>
              </a:spcBef>
              <a:buClrTx/>
              <a:buSzTx/>
              <a:buFontTx/>
              <a:buNone/>
            </a:pPr>
            <a:fld id="{E3B25E59-9B76-4453-9492-E6AE9155EFEF}" type="slidenum">
              <a:rPr lang="en-US" altLang="en-US" sz="1200"/>
              <a:pPr rtl="0">
                <a:spcBef>
                  <a:spcPct val="0"/>
                </a:spcBef>
                <a:buClrTx/>
                <a:buSzTx/>
                <a:buFontTx/>
                <a:buNone/>
              </a:pPr>
              <a:t>26</a:t>
            </a:fld>
            <a:endParaRPr lang="en-US" altLang="en-US" sz="1200"/>
          </a:p>
        </p:txBody>
      </p:sp>
      <p:sp>
        <p:nvSpPr>
          <p:cNvPr id="37891" name="Picture 2">
            <a:extLst>
              <a:ext uri="{FF2B5EF4-FFF2-40B4-BE49-F238E27FC236}">
                <a16:creationId xmlns:a16="http://schemas.microsoft.com/office/drawing/2014/main" id="{FF63A071-C6C3-466B-A01B-006037ED4A67}"/>
              </a:ext>
            </a:extLst>
          </p:cNvPr>
          <p:cNvSpPr>
            <a:spLocks noChangeAspect="1" noChangeArrowheads="1"/>
          </p:cNvSpPr>
          <p:nvPr/>
        </p:nvSpPr>
        <p:spPr bwMode="auto">
          <a:xfrm>
            <a:off x="663575" y="762000"/>
            <a:ext cx="8128000"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eaLnBrk="1" hangingPunct="1">
              <a:spcBef>
                <a:spcPct val="0"/>
              </a:spcBef>
              <a:buClrTx/>
              <a:buSzTx/>
              <a:buFontTx/>
              <a:buNone/>
            </a:pPr>
            <a:endParaRPr lang="ar-SA" altLang="en-US" sz="1800"/>
          </a:p>
        </p:txBody>
      </p:sp>
      <p:pic>
        <p:nvPicPr>
          <p:cNvPr id="37892" name="صورة 1">
            <a:extLst>
              <a:ext uri="{FF2B5EF4-FFF2-40B4-BE49-F238E27FC236}">
                <a16:creationId xmlns:a16="http://schemas.microsoft.com/office/drawing/2014/main" id="{7CECC551-ABF0-4339-A08A-A11B39DE97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5013" y="762000"/>
            <a:ext cx="7799387" cy="542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CAFA663C-FF59-4D7B-A310-A01E0DCDE7F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rtl="0">
              <a:spcBef>
                <a:spcPct val="0"/>
              </a:spcBef>
              <a:buClrTx/>
              <a:buSzTx/>
              <a:buFontTx/>
              <a:buNone/>
            </a:pPr>
            <a:fld id="{48B0F4C7-5415-4758-9DF3-83E3F457C9FC}" type="slidenum">
              <a:rPr lang="en-US" altLang="en-US" sz="1200"/>
              <a:pPr rtl="0">
                <a:spcBef>
                  <a:spcPct val="0"/>
                </a:spcBef>
                <a:buClrTx/>
                <a:buSzTx/>
                <a:buFontTx/>
                <a:buNone/>
              </a:pPr>
              <a:t>27</a:t>
            </a:fld>
            <a:endParaRPr lang="en-US" altLang="en-US" sz="1200"/>
          </a:p>
        </p:txBody>
      </p:sp>
      <p:sp>
        <p:nvSpPr>
          <p:cNvPr id="5" name="Rectangle 4">
            <a:extLst>
              <a:ext uri="{FF2B5EF4-FFF2-40B4-BE49-F238E27FC236}">
                <a16:creationId xmlns:a16="http://schemas.microsoft.com/office/drawing/2014/main" id="{0D808D54-6149-4C40-B595-BBF6B441DFED}"/>
              </a:ext>
            </a:extLst>
          </p:cNvPr>
          <p:cNvSpPr/>
          <p:nvPr/>
        </p:nvSpPr>
        <p:spPr>
          <a:xfrm>
            <a:off x="1447800" y="914400"/>
            <a:ext cx="5943600" cy="461963"/>
          </a:xfrm>
          <a:prstGeom prst="rect">
            <a:avLst/>
          </a:prstGeom>
        </p:spPr>
        <p:txBody>
          <a:bodyPr>
            <a:spAutoFit/>
          </a:bodyPr>
          <a:lstStyle/>
          <a:p>
            <a:pPr eaLnBrk="1" hangingPunct="1">
              <a:defRPr/>
            </a:pPr>
            <a:r>
              <a:rPr lang="en-US" sz="2400" b="1" dirty="0">
                <a:solidFill>
                  <a:schemeClr val="tx2"/>
                </a:solidFill>
                <a:effectLst>
                  <a:outerShdw blurRad="38100" dist="38100" dir="2700000" algn="tl">
                    <a:srgbClr val="C0C0C0"/>
                  </a:outerShdw>
                </a:effectLst>
                <a:latin typeface="Arial" charset="0"/>
                <a:cs typeface="Arial" charset="0"/>
              </a:rPr>
              <a:t>Spot Speed Studies</a:t>
            </a:r>
          </a:p>
        </p:txBody>
      </p:sp>
      <p:pic>
        <p:nvPicPr>
          <p:cNvPr id="38916" name="صورة 1">
            <a:extLst>
              <a:ext uri="{FF2B5EF4-FFF2-40B4-BE49-F238E27FC236}">
                <a16:creationId xmlns:a16="http://schemas.microsoft.com/office/drawing/2014/main" id="{63ACCAF6-0AC7-4DBB-9EAF-F424EB3AB1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7248525"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C5202C3F-B23E-4FA5-85A6-6BF27E225A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rtl="0">
              <a:spcBef>
                <a:spcPct val="0"/>
              </a:spcBef>
              <a:buClrTx/>
              <a:buSzTx/>
              <a:buFontTx/>
              <a:buNone/>
            </a:pPr>
            <a:fld id="{10A31A42-5842-4436-8FAA-E9CF65B29A39}" type="slidenum">
              <a:rPr lang="en-US" altLang="en-US" sz="1200"/>
              <a:pPr rtl="0">
                <a:spcBef>
                  <a:spcPct val="0"/>
                </a:spcBef>
                <a:buClrTx/>
                <a:buSzTx/>
                <a:buFontTx/>
                <a:buNone/>
              </a:pPr>
              <a:t>28</a:t>
            </a:fld>
            <a:endParaRPr lang="en-US" altLang="en-US" sz="1200"/>
          </a:p>
        </p:txBody>
      </p:sp>
      <p:sp>
        <p:nvSpPr>
          <p:cNvPr id="5" name="Rectangle 4">
            <a:extLst>
              <a:ext uri="{FF2B5EF4-FFF2-40B4-BE49-F238E27FC236}">
                <a16:creationId xmlns:a16="http://schemas.microsoft.com/office/drawing/2014/main" id="{944304AC-B42E-485B-93CC-1905A0A731F4}"/>
              </a:ext>
            </a:extLst>
          </p:cNvPr>
          <p:cNvSpPr/>
          <p:nvPr/>
        </p:nvSpPr>
        <p:spPr>
          <a:xfrm>
            <a:off x="1447800" y="914400"/>
            <a:ext cx="5943600" cy="461963"/>
          </a:xfrm>
          <a:prstGeom prst="rect">
            <a:avLst/>
          </a:prstGeom>
        </p:spPr>
        <p:txBody>
          <a:bodyPr>
            <a:spAutoFit/>
          </a:bodyPr>
          <a:lstStyle/>
          <a:p>
            <a:pPr eaLnBrk="1" hangingPunct="1">
              <a:defRPr/>
            </a:pPr>
            <a:r>
              <a:rPr lang="en-US" sz="2400" b="1" dirty="0">
                <a:solidFill>
                  <a:schemeClr val="tx2"/>
                </a:solidFill>
                <a:effectLst>
                  <a:outerShdw blurRad="38100" dist="38100" dir="2700000" algn="tl">
                    <a:srgbClr val="C0C0C0"/>
                  </a:outerShdw>
                </a:effectLst>
                <a:latin typeface="Arial" charset="0"/>
                <a:cs typeface="Arial" charset="0"/>
              </a:rPr>
              <a:t>Spot Speed Studies</a:t>
            </a:r>
          </a:p>
        </p:txBody>
      </p:sp>
      <p:pic>
        <p:nvPicPr>
          <p:cNvPr id="39940" name="صورة 1">
            <a:extLst>
              <a:ext uri="{FF2B5EF4-FFF2-40B4-BE49-F238E27FC236}">
                <a16:creationId xmlns:a16="http://schemas.microsoft.com/office/drawing/2014/main" id="{FE60E5EF-92A7-4163-84C2-C3F023D70B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5025" y="914400"/>
            <a:ext cx="769937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B30C49FB-1589-4CC8-A90B-6845D0E6A1D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rtl="0">
              <a:spcBef>
                <a:spcPct val="0"/>
              </a:spcBef>
              <a:buClrTx/>
              <a:buSzTx/>
              <a:buFontTx/>
              <a:buNone/>
            </a:pPr>
            <a:fld id="{D9944E74-673D-442F-A75C-4F1E08CCF982}" type="slidenum">
              <a:rPr lang="en-US" altLang="en-US" sz="1200"/>
              <a:pPr rtl="0">
                <a:spcBef>
                  <a:spcPct val="0"/>
                </a:spcBef>
                <a:buClrTx/>
                <a:buSzTx/>
                <a:buFontTx/>
                <a:buNone/>
              </a:pPr>
              <a:t>29</a:t>
            </a:fld>
            <a:endParaRPr lang="en-US" altLang="en-US" sz="1200"/>
          </a:p>
        </p:txBody>
      </p:sp>
      <p:sp>
        <p:nvSpPr>
          <p:cNvPr id="5" name="Rectangle 4">
            <a:extLst>
              <a:ext uri="{FF2B5EF4-FFF2-40B4-BE49-F238E27FC236}">
                <a16:creationId xmlns:a16="http://schemas.microsoft.com/office/drawing/2014/main" id="{ECE923E5-3749-42D1-AEE3-EF906372D9D6}"/>
              </a:ext>
            </a:extLst>
          </p:cNvPr>
          <p:cNvSpPr/>
          <p:nvPr/>
        </p:nvSpPr>
        <p:spPr>
          <a:xfrm>
            <a:off x="1447800" y="914400"/>
            <a:ext cx="5943600" cy="461963"/>
          </a:xfrm>
          <a:prstGeom prst="rect">
            <a:avLst/>
          </a:prstGeom>
        </p:spPr>
        <p:txBody>
          <a:bodyPr>
            <a:spAutoFit/>
          </a:bodyPr>
          <a:lstStyle/>
          <a:p>
            <a:pPr eaLnBrk="1" hangingPunct="1">
              <a:defRPr/>
            </a:pPr>
            <a:r>
              <a:rPr lang="en-US" sz="2400" b="1" dirty="0">
                <a:solidFill>
                  <a:schemeClr val="tx2"/>
                </a:solidFill>
                <a:effectLst>
                  <a:outerShdw blurRad="38100" dist="38100" dir="2700000" algn="tl">
                    <a:srgbClr val="C0C0C0"/>
                  </a:outerShdw>
                </a:effectLst>
                <a:latin typeface="Arial" charset="0"/>
                <a:cs typeface="Arial" charset="0"/>
              </a:rPr>
              <a:t>Spot Speed Studies</a:t>
            </a:r>
          </a:p>
        </p:txBody>
      </p:sp>
      <p:pic>
        <p:nvPicPr>
          <p:cNvPr id="40964" name="صورة 1">
            <a:extLst>
              <a:ext uri="{FF2B5EF4-FFF2-40B4-BE49-F238E27FC236}">
                <a16:creationId xmlns:a16="http://schemas.microsoft.com/office/drawing/2014/main" id="{5638DBB3-3A3F-42DA-AB04-7FC3185F45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55763"/>
            <a:ext cx="5105400"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1308734" y="1078991"/>
            <a:ext cx="6525387" cy="4774311"/>
          </a:xfrm>
          <a:prstGeom prst="rect">
            <a:avLst/>
          </a:prstGeom>
          <a:blipFill>
            <a:blip r:embed="rId2" cstate="print"/>
            <a:stretch>
              <a:fillRect/>
            </a:stretch>
          </a:blipFill>
        </p:spPr>
        <p:txBody>
          <a:bodyPr wrap="square" lIns="0" tIns="0" rIns="0" bIns="0" rtlCol="0">
            <a:noAutofit/>
          </a:bodyPr>
          <a:lstStyle/>
          <a:p>
            <a:endParaRPr sz="1350"/>
          </a:p>
        </p:txBody>
      </p:sp>
      <p:sp>
        <p:nvSpPr>
          <p:cNvPr id="11" name="object 11"/>
          <p:cNvSpPr/>
          <p:nvPr/>
        </p:nvSpPr>
        <p:spPr>
          <a:xfrm>
            <a:off x="1371601" y="1103756"/>
            <a:ext cx="6399562" cy="4648152"/>
          </a:xfrm>
          <a:prstGeom prst="rect">
            <a:avLst/>
          </a:prstGeom>
          <a:blipFill>
            <a:blip r:embed="rId3" cstate="print"/>
            <a:stretch>
              <a:fillRect/>
            </a:stretch>
          </a:blipFill>
        </p:spPr>
        <p:txBody>
          <a:bodyPr wrap="square" lIns="0" tIns="0" rIns="0" bIns="0" rtlCol="0">
            <a:noAutofit/>
          </a:bodyPr>
          <a:lstStyle/>
          <a:p>
            <a:endParaRPr sz="1350"/>
          </a:p>
        </p:txBody>
      </p:sp>
      <p:sp>
        <p:nvSpPr>
          <p:cNvPr id="12" name="object 12"/>
          <p:cNvSpPr/>
          <p:nvPr/>
        </p:nvSpPr>
        <p:spPr>
          <a:xfrm>
            <a:off x="1371600" y="1103756"/>
            <a:ext cx="6399657" cy="4648152"/>
          </a:xfrm>
          <a:custGeom>
            <a:avLst/>
            <a:gdLst/>
            <a:ahLst/>
            <a:cxnLst/>
            <a:rect l="l" t="t" r="r" b="b"/>
            <a:pathLst>
              <a:path w="8532876" h="6197536">
                <a:moveTo>
                  <a:pt x="0" y="128904"/>
                </a:moveTo>
                <a:lnTo>
                  <a:pt x="825" y="114230"/>
                </a:lnTo>
                <a:lnTo>
                  <a:pt x="3241" y="100041"/>
                </a:lnTo>
                <a:lnTo>
                  <a:pt x="7159" y="86426"/>
                </a:lnTo>
                <a:lnTo>
                  <a:pt x="12488" y="73475"/>
                </a:lnTo>
                <a:lnTo>
                  <a:pt x="19139" y="61276"/>
                </a:lnTo>
                <a:lnTo>
                  <a:pt x="27022" y="49919"/>
                </a:lnTo>
                <a:lnTo>
                  <a:pt x="36047" y="39494"/>
                </a:lnTo>
                <a:lnTo>
                  <a:pt x="46125" y="30090"/>
                </a:lnTo>
                <a:lnTo>
                  <a:pt x="57166" y="21796"/>
                </a:lnTo>
                <a:lnTo>
                  <a:pt x="69079" y="14702"/>
                </a:lnTo>
                <a:lnTo>
                  <a:pt x="81776" y="8896"/>
                </a:lnTo>
                <a:lnTo>
                  <a:pt x="95167" y="4469"/>
                </a:lnTo>
                <a:lnTo>
                  <a:pt x="109161" y="1509"/>
                </a:lnTo>
                <a:lnTo>
                  <a:pt x="123669" y="106"/>
                </a:lnTo>
                <a:lnTo>
                  <a:pt x="128968" y="0"/>
                </a:lnTo>
                <a:lnTo>
                  <a:pt x="8403844" y="0"/>
                </a:lnTo>
                <a:lnTo>
                  <a:pt x="8418509" y="822"/>
                </a:lnTo>
                <a:lnTo>
                  <a:pt x="8432693" y="3232"/>
                </a:lnTo>
                <a:lnTo>
                  <a:pt x="8446306" y="7139"/>
                </a:lnTo>
                <a:lnTo>
                  <a:pt x="8459258" y="12454"/>
                </a:lnTo>
                <a:lnTo>
                  <a:pt x="8471459" y="19089"/>
                </a:lnTo>
                <a:lnTo>
                  <a:pt x="8482819" y="26953"/>
                </a:lnTo>
                <a:lnTo>
                  <a:pt x="8493249" y="35958"/>
                </a:lnTo>
                <a:lnTo>
                  <a:pt x="8502658" y="46015"/>
                </a:lnTo>
                <a:lnTo>
                  <a:pt x="8510956" y="57035"/>
                </a:lnTo>
                <a:lnTo>
                  <a:pt x="8518054" y="68928"/>
                </a:lnTo>
                <a:lnTo>
                  <a:pt x="8523862" y="81605"/>
                </a:lnTo>
                <a:lnTo>
                  <a:pt x="8528290" y="94978"/>
                </a:lnTo>
                <a:lnTo>
                  <a:pt x="8531247" y="108956"/>
                </a:lnTo>
                <a:lnTo>
                  <a:pt x="8532645" y="123452"/>
                </a:lnTo>
                <a:lnTo>
                  <a:pt x="8532749" y="128904"/>
                </a:lnTo>
                <a:lnTo>
                  <a:pt x="8532876" y="6068568"/>
                </a:lnTo>
                <a:lnTo>
                  <a:pt x="8531924" y="6083238"/>
                </a:lnTo>
                <a:lnTo>
                  <a:pt x="8529511" y="6097426"/>
                </a:lnTo>
                <a:lnTo>
                  <a:pt x="8525599" y="6111043"/>
                </a:lnTo>
                <a:lnTo>
                  <a:pt x="8520276" y="6123998"/>
                </a:lnTo>
                <a:lnTo>
                  <a:pt x="8513633" y="6136203"/>
                </a:lnTo>
                <a:lnTo>
                  <a:pt x="8505758" y="6147566"/>
                </a:lnTo>
                <a:lnTo>
                  <a:pt x="8496740" y="6157998"/>
                </a:lnTo>
                <a:lnTo>
                  <a:pt x="8486670" y="6167411"/>
                </a:lnTo>
                <a:lnTo>
                  <a:pt x="8475637" y="6175713"/>
                </a:lnTo>
                <a:lnTo>
                  <a:pt x="8463729" y="6182815"/>
                </a:lnTo>
                <a:lnTo>
                  <a:pt x="8451037" y="6188627"/>
                </a:lnTo>
                <a:lnTo>
                  <a:pt x="8437649" y="6193060"/>
                </a:lnTo>
                <a:lnTo>
                  <a:pt x="8423655" y="6196024"/>
                </a:lnTo>
                <a:lnTo>
                  <a:pt x="8409144" y="6197429"/>
                </a:lnTo>
                <a:lnTo>
                  <a:pt x="8403844" y="6197536"/>
                </a:lnTo>
                <a:lnTo>
                  <a:pt x="128968" y="6197536"/>
                </a:lnTo>
                <a:lnTo>
                  <a:pt x="114301" y="6196711"/>
                </a:lnTo>
                <a:lnTo>
                  <a:pt x="100116" y="6194296"/>
                </a:lnTo>
                <a:lnTo>
                  <a:pt x="86502" y="6190380"/>
                </a:lnTo>
                <a:lnTo>
                  <a:pt x="73549" y="6185053"/>
                </a:lnTo>
                <a:lnTo>
                  <a:pt x="61347" y="6178405"/>
                </a:lnTo>
                <a:lnTo>
                  <a:pt x="49986" y="6170526"/>
                </a:lnTo>
                <a:lnTo>
                  <a:pt x="39554" y="6161505"/>
                </a:lnTo>
                <a:lnTo>
                  <a:pt x="30142" y="6151431"/>
                </a:lnTo>
                <a:lnTo>
                  <a:pt x="21840" y="6140395"/>
                </a:lnTo>
                <a:lnTo>
                  <a:pt x="14737" y="6128486"/>
                </a:lnTo>
                <a:lnTo>
                  <a:pt x="8922" y="6115795"/>
                </a:lnTo>
                <a:lnTo>
                  <a:pt x="4486" y="6102409"/>
                </a:lnTo>
                <a:lnTo>
                  <a:pt x="1518" y="6088420"/>
                </a:lnTo>
                <a:lnTo>
                  <a:pt x="108" y="6073917"/>
                </a:lnTo>
                <a:lnTo>
                  <a:pt x="0" y="6068568"/>
                </a:lnTo>
                <a:lnTo>
                  <a:pt x="0" y="128904"/>
                </a:lnTo>
                <a:close/>
              </a:path>
            </a:pathLst>
          </a:custGeom>
          <a:ln w="12700">
            <a:solidFill>
              <a:srgbClr val="A3A2A2"/>
            </a:solidFill>
          </a:ln>
        </p:spPr>
        <p:txBody>
          <a:bodyPr wrap="square" lIns="0" tIns="0" rIns="0" bIns="0" rtlCol="0">
            <a:noAutofit/>
          </a:bodyPr>
          <a:lstStyle/>
          <a:p>
            <a:endParaRPr sz="1350"/>
          </a:p>
        </p:txBody>
      </p:sp>
      <p:sp>
        <p:nvSpPr>
          <p:cNvPr id="9" name="object 9"/>
          <p:cNvSpPr txBox="1"/>
          <p:nvPr/>
        </p:nvSpPr>
        <p:spPr>
          <a:xfrm>
            <a:off x="1928089" y="2313337"/>
            <a:ext cx="4640638" cy="324231"/>
          </a:xfrm>
          <a:prstGeom prst="rect">
            <a:avLst/>
          </a:prstGeom>
        </p:spPr>
        <p:txBody>
          <a:bodyPr wrap="square" lIns="0" tIns="16193" rIns="0" bIns="0" rtlCol="0">
            <a:noAutofit/>
          </a:bodyPr>
          <a:lstStyle/>
          <a:p>
            <a:pPr marL="9525">
              <a:lnSpc>
                <a:spcPts val="2550"/>
              </a:lnSpc>
            </a:pPr>
            <a:r>
              <a:rPr sz="2400" spc="-2" dirty="0">
                <a:latin typeface="Calisto MT"/>
                <a:cs typeface="Calisto MT"/>
              </a:rPr>
              <a:t>Statistics for Describing, Exploring,</a:t>
            </a:r>
            <a:endParaRPr sz="2400">
              <a:latin typeface="Calisto MT"/>
              <a:cs typeface="Calisto MT"/>
            </a:endParaRPr>
          </a:p>
        </p:txBody>
      </p:sp>
      <p:sp>
        <p:nvSpPr>
          <p:cNvPr id="8" name="object 8"/>
          <p:cNvSpPr txBox="1"/>
          <p:nvPr/>
        </p:nvSpPr>
        <p:spPr>
          <a:xfrm>
            <a:off x="6580573" y="2313337"/>
            <a:ext cx="548229" cy="324231"/>
          </a:xfrm>
          <a:prstGeom prst="rect">
            <a:avLst/>
          </a:prstGeom>
        </p:spPr>
        <p:txBody>
          <a:bodyPr wrap="square" lIns="0" tIns="16193" rIns="0" bIns="0" rtlCol="0">
            <a:noAutofit/>
          </a:bodyPr>
          <a:lstStyle/>
          <a:p>
            <a:pPr marL="9525">
              <a:lnSpc>
                <a:spcPts val="2550"/>
              </a:lnSpc>
            </a:pPr>
            <a:r>
              <a:rPr sz="2400" dirty="0">
                <a:latin typeface="Calisto MT"/>
                <a:cs typeface="Calisto MT"/>
              </a:rPr>
              <a:t>and</a:t>
            </a:r>
            <a:endParaRPr sz="2400">
              <a:latin typeface="Calisto MT"/>
              <a:cs typeface="Calisto MT"/>
            </a:endParaRPr>
          </a:p>
        </p:txBody>
      </p:sp>
      <p:sp>
        <p:nvSpPr>
          <p:cNvPr id="7" name="object 7"/>
          <p:cNvSpPr txBox="1"/>
          <p:nvPr/>
        </p:nvSpPr>
        <p:spPr>
          <a:xfrm>
            <a:off x="3406235" y="2679383"/>
            <a:ext cx="1531757" cy="324231"/>
          </a:xfrm>
          <a:prstGeom prst="rect">
            <a:avLst/>
          </a:prstGeom>
        </p:spPr>
        <p:txBody>
          <a:bodyPr wrap="square" lIns="0" tIns="16193" rIns="0" bIns="0" rtlCol="0">
            <a:noAutofit/>
          </a:bodyPr>
          <a:lstStyle/>
          <a:p>
            <a:pPr marL="9525">
              <a:lnSpc>
                <a:spcPts val="2550"/>
              </a:lnSpc>
            </a:pPr>
            <a:r>
              <a:rPr sz="2400" spc="1" dirty="0">
                <a:latin typeface="Calisto MT"/>
                <a:cs typeface="Calisto MT"/>
              </a:rPr>
              <a:t>Comparing</a:t>
            </a:r>
            <a:endParaRPr sz="2400">
              <a:latin typeface="Calisto MT"/>
              <a:cs typeface="Calisto MT"/>
            </a:endParaRPr>
          </a:p>
        </p:txBody>
      </p:sp>
      <p:sp>
        <p:nvSpPr>
          <p:cNvPr id="6" name="object 6"/>
          <p:cNvSpPr txBox="1"/>
          <p:nvPr/>
        </p:nvSpPr>
        <p:spPr>
          <a:xfrm>
            <a:off x="4948316" y="2679383"/>
            <a:ext cx="704246" cy="324231"/>
          </a:xfrm>
          <a:prstGeom prst="rect">
            <a:avLst/>
          </a:prstGeom>
        </p:spPr>
        <p:txBody>
          <a:bodyPr wrap="square" lIns="0" tIns="16193" rIns="0" bIns="0" rtlCol="0">
            <a:noAutofit/>
          </a:bodyPr>
          <a:lstStyle/>
          <a:p>
            <a:pPr marL="9525">
              <a:lnSpc>
                <a:spcPts val="2550"/>
              </a:lnSpc>
            </a:pPr>
            <a:r>
              <a:rPr sz="2400" dirty="0">
                <a:latin typeface="Calisto MT"/>
                <a:cs typeface="Calisto MT"/>
              </a:rPr>
              <a:t>Data</a:t>
            </a:r>
            <a:endParaRPr sz="2400">
              <a:latin typeface="Calisto MT"/>
              <a:cs typeface="Calisto MT"/>
            </a:endParaRPr>
          </a:p>
        </p:txBody>
      </p:sp>
      <p:sp>
        <p:nvSpPr>
          <p:cNvPr id="5" name="object 5"/>
          <p:cNvSpPr txBox="1"/>
          <p:nvPr/>
        </p:nvSpPr>
        <p:spPr>
          <a:xfrm>
            <a:off x="1603249" y="3603213"/>
            <a:ext cx="1064332" cy="1245775"/>
          </a:xfrm>
          <a:prstGeom prst="rect">
            <a:avLst/>
          </a:prstGeom>
        </p:spPr>
        <p:txBody>
          <a:bodyPr wrap="square" lIns="0" tIns="14288" rIns="0" bIns="0" rtlCol="0">
            <a:noAutofit/>
          </a:bodyPr>
          <a:lstStyle/>
          <a:p>
            <a:pPr marL="9525" marR="6779">
              <a:lnSpc>
                <a:spcPts val="2250"/>
              </a:lnSpc>
            </a:pPr>
            <a:r>
              <a:rPr sz="2100" b="1" i="1" spc="-1" dirty="0">
                <a:latin typeface="Calisto MT"/>
                <a:cs typeface="Calisto MT"/>
              </a:rPr>
              <a:t>Measures</a:t>
            </a:r>
            <a:endParaRPr sz="2100">
              <a:latin typeface="Calisto MT"/>
              <a:cs typeface="Calisto MT"/>
            </a:endParaRPr>
          </a:p>
          <a:p>
            <a:pPr marL="9525">
              <a:lnSpc>
                <a:spcPct val="97900"/>
              </a:lnSpc>
              <a:spcBef>
                <a:spcPts val="1202"/>
              </a:spcBef>
            </a:pPr>
            <a:r>
              <a:rPr sz="2100" b="1" i="1" spc="-2" dirty="0">
                <a:latin typeface="Calisto MT"/>
                <a:cs typeface="Calisto MT"/>
              </a:rPr>
              <a:t>Measures</a:t>
            </a:r>
            <a:endParaRPr sz="2100">
              <a:latin typeface="Calisto MT"/>
              <a:cs typeface="Calisto MT"/>
            </a:endParaRPr>
          </a:p>
          <a:p>
            <a:pPr marL="9525" marR="6779">
              <a:lnSpc>
                <a:spcPts val="2464"/>
              </a:lnSpc>
              <a:spcBef>
                <a:spcPts val="1436"/>
              </a:spcBef>
            </a:pPr>
            <a:r>
              <a:rPr sz="2100" b="1" i="1" spc="-1" dirty="0">
                <a:latin typeface="Calisto MT"/>
                <a:cs typeface="Calisto MT"/>
              </a:rPr>
              <a:t>Measures</a:t>
            </a:r>
            <a:endParaRPr sz="2100">
              <a:latin typeface="Calisto MT"/>
              <a:cs typeface="Calisto MT"/>
            </a:endParaRPr>
          </a:p>
        </p:txBody>
      </p:sp>
      <p:sp>
        <p:nvSpPr>
          <p:cNvPr id="4" name="object 4"/>
          <p:cNvSpPr txBox="1"/>
          <p:nvPr/>
        </p:nvSpPr>
        <p:spPr>
          <a:xfrm>
            <a:off x="2669440" y="3603213"/>
            <a:ext cx="265958" cy="1245775"/>
          </a:xfrm>
          <a:prstGeom prst="rect">
            <a:avLst/>
          </a:prstGeom>
        </p:spPr>
        <p:txBody>
          <a:bodyPr wrap="square" lIns="0" tIns="14288" rIns="0" bIns="0" rtlCol="0">
            <a:noAutofit/>
          </a:bodyPr>
          <a:lstStyle/>
          <a:p>
            <a:pPr marL="9676" marR="7070">
              <a:lnSpc>
                <a:spcPts val="2250"/>
              </a:lnSpc>
            </a:pPr>
            <a:r>
              <a:rPr sz="2100" b="1" i="1" dirty="0">
                <a:latin typeface="Calisto MT"/>
                <a:cs typeface="Calisto MT"/>
              </a:rPr>
              <a:t>of</a:t>
            </a:r>
            <a:endParaRPr sz="2100">
              <a:latin typeface="Calisto MT"/>
              <a:cs typeface="Calisto MT"/>
            </a:endParaRPr>
          </a:p>
          <a:p>
            <a:pPr marL="9525">
              <a:lnSpc>
                <a:spcPct val="97900"/>
              </a:lnSpc>
              <a:spcBef>
                <a:spcPts val="1202"/>
              </a:spcBef>
            </a:pPr>
            <a:r>
              <a:rPr sz="2100" b="1" i="1" dirty="0">
                <a:latin typeface="Calisto MT"/>
                <a:cs typeface="Calisto MT"/>
              </a:rPr>
              <a:t>of</a:t>
            </a:r>
            <a:endParaRPr sz="2100">
              <a:latin typeface="Calisto MT"/>
              <a:cs typeface="Calisto MT"/>
            </a:endParaRPr>
          </a:p>
          <a:p>
            <a:pPr marL="9676" marR="7070">
              <a:lnSpc>
                <a:spcPts val="2464"/>
              </a:lnSpc>
              <a:spcBef>
                <a:spcPts val="1436"/>
              </a:spcBef>
            </a:pPr>
            <a:r>
              <a:rPr sz="2100" b="1" i="1" dirty="0">
                <a:latin typeface="Calisto MT"/>
                <a:cs typeface="Calisto MT"/>
              </a:rPr>
              <a:t>of</a:t>
            </a:r>
            <a:endParaRPr sz="2100">
              <a:latin typeface="Calisto MT"/>
              <a:cs typeface="Calisto MT"/>
            </a:endParaRPr>
          </a:p>
        </p:txBody>
      </p:sp>
      <p:sp>
        <p:nvSpPr>
          <p:cNvPr id="3" name="object 3"/>
          <p:cNvSpPr txBox="1"/>
          <p:nvPr/>
        </p:nvSpPr>
        <p:spPr>
          <a:xfrm>
            <a:off x="2990239" y="3603213"/>
            <a:ext cx="1094180" cy="1245775"/>
          </a:xfrm>
          <a:prstGeom prst="rect">
            <a:avLst/>
          </a:prstGeom>
        </p:spPr>
        <p:txBody>
          <a:bodyPr wrap="square" lIns="0" tIns="14288" rIns="0" bIns="0" rtlCol="0">
            <a:noAutofit/>
          </a:bodyPr>
          <a:lstStyle/>
          <a:p>
            <a:pPr marL="9525" marR="46998">
              <a:lnSpc>
                <a:spcPts val="2250"/>
              </a:lnSpc>
            </a:pPr>
            <a:r>
              <a:rPr sz="2100" b="1" i="1" spc="-1" dirty="0">
                <a:latin typeface="Calisto MT"/>
                <a:cs typeface="Calisto MT"/>
              </a:rPr>
              <a:t>Center</a:t>
            </a:r>
            <a:endParaRPr sz="2100">
              <a:latin typeface="Calisto MT"/>
              <a:cs typeface="Calisto MT"/>
            </a:endParaRPr>
          </a:p>
          <a:p>
            <a:pPr marL="14980">
              <a:lnSpc>
                <a:spcPct val="97900"/>
              </a:lnSpc>
              <a:spcBef>
                <a:spcPts val="1202"/>
              </a:spcBef>
            </a:pPr>
            <a:r>
              <a:rPr sz="2100" b="1" i="1" spc="-14" dirty="0">
                <a:latin typeface="Calisto MT"/>
                <a:cs typeface="Calisto MT"/>
              </a:rPr>
              <a:t>Variation</a:t>
            </a:r>
            <a:endParaRPr sz="2100">
              <a:latin typeface="Calisto MT"/>
              <a:cs typeface="Calisto MT"/>
            </a:endParaRPr>
          </a:p>
          <a:p>
            <a:pPr marL="9525" marR="46998">
              <a:lnSpc>
                <a:spcPts val="2464"/>
              </a:lnSpc>
              <a:spcBef>
                <a:spcPts val="1436"/>
              </a:spcBef>
            </a:pPr>
            <a:r>
              <a:rPr sz="2100" b="1" i="1" spc="-5" dirty="0">
                <a:latin typeface="Calisto MT"/>
                <a:cs typeface="Calisto MT"/>
              </a:rPr>
              <a:t>Position</a:t>
            </a:r>
            <a:endParaRPr sz="2100">
              <a:latin typeface="Calisto MT"/>
              <a:cs typeface="Calisto MT"/>
            </a:endParaRPr>
          </a:p>
        </p:txBody>
      </p:sp>
      <p:sp>
        <p:nvSpPr>
          <p:cNvPr id="2" name="object 2"/>
          <p:cNvSpPr txBox="1"/>
          <p:nvPr/>
        </p:nvSpPr>
        <p:spPr>
          <a:xfrm>
            <a:off x="7617715" y="5573508"/>
            <a:ext cx="86027"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3</a:t>
            </a:r>
            <a:endParaRPr sz="750">
              <a:latin typeface="Arial"/>
              <a:cs typeface="Arial"/>
            </a:endParaRPr>
          </a:p>
        </p:txBody>
      </p:sp>
    </p:spTree>
    <p:extLst>
      <p:ext uri="{BB962C8B-B14F-4D97-AF65-F5344CB8AC3E}">
        <p14:creationId xmlns:p14="http://schemas.microsoft.com/office/powerpoint/2010/main" val="37955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a:extLst>
              <a:ext uri="{FF2B5EF4-FFF2-40B4-BE49-F238E27FC236}">
                <a16:creationId xmlns:a16="http://schemas.microsoft.com/office/drawing/2014/main" id="{DA617689-5179-42CC-B681-BE5040A01BB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rtl="0">
              <a:spcBef>
                <a:spcPct val="0"/>
              </a:spcBef>
              <a:buClrTx/>
              <a:buSzTx/>
              <a:buFontTx/>
              <a:buNone/>
            </a:pPr>
            <a:fld id="{AB24B353-67B2-4CB1-AC79-F7EA43335D2C}" type="slidenum">
              <a:rPr lang="en-US" altLang="en-US" sz="1200"/>
              <a:pPr rtl="0">
                <a:spcBef>
                  <a:spcPct val="0"/>
                </a:spcBef>
                <a:buClrTx/>
                <a:buSzTx/>
                <a:buFontTx/>
                <a:buNone/>
              </a:pPr>
              <a:t>30</a:t>
            </a:fld>
            <a:endParaRPr lang="en-US" altLang="en-US" sz="1200"/>
          </a:p>
        </p:txBody>
      </p:sp>
      <p:sp>
        <p:nvSpPr>
          <p:cNvPr id="5" name="Rectangle 4">
            <a:extLst>
              <a:ext uri="{FF2B5EF4-FFF2-40B4-BE49-F238E27FC236}">
                <a16:creationId xmlns:a16="http://schemas.microsoft.com/office/drawing/2014/main" id="{1CB65B1C-8761-4F6C-869E-D51C8383ED29}"/>
              </a:ext>
            </a:extLst>
          </p:cNvPr>
          <p:cNvSpPr/>
          <p:nvPr/>
        </p:nvSpPr>
        <p:spPr>
          <a:xfrm>
            <a:off x="1447800" y="914400"/>
            <a:ext cx="5943600" cy="461963"/>
          </a:xfrm>
          <a:prstGeom prst="rect">
            <a:avLst/>
          </a:prstGeom>
        </p:spPr>
        <p:txBody>
          <a:bodyPr>
            <a:spAutoFit/>
          </a:bodyPr>
          <a:lstStyle/>
          <a:p>
            <a:pPr eaLnBrk="1" hangingPunct="1">
              <a:defRPr/>
            </a:pPr>
            <a:r>
              <a:rPr lang="en-US" sz="2400" b="1" dirty="0">
                <a:solidFill>
                  <a:schemeClr val="tx2"/>
                </a:solidFill>
                <a:effectLst>
                  <a:outerShdw blurRad="38100" dist="38100" dir="2700000" algn="tl">
                    <a:srgbClr val="C0C0C0"/>
                  </a:outerShdw>
                </a:effectLst>
                <a:latin typeface="Arial" charset="0"/>
                <a:cs typeface="Arial" charset="0"/>
              </a:rPr>
              <a:t>Spot Speed Studies</a:t>
            </a:r>
          </a:p>
        </p:txBody>
      </p:sp>
      <p:pic>
        <p:nvPicPr>
          <p:cNvPr id="41988" name="صورة 1">
            <a:extLst>
              <a:ext uri="{FF2B5EF4-FFF2-40B4-BE49-F238E27FC236}">
                <a16:creationId xmlns:a16="http://schemas.microsoft.com/office/drawing/2014/main" id="{C400B323-848D-4373-8E45-167715C825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1768475"/>
            <a:ext cx="6262687"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1ACF64C9-49FF-4C02-AC72-7168A20E784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lgn="r" rtl="1">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lgn="r" rtl="1">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lgn="r" rtl="1">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lgn="r" rtl="1">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algn="r" rtl="1"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rtl="0">
              <a:spcBef>
                <a:spcPct val="0"/>
              </a:spcBef>
              <a:buClrTx/>
              <a:buSzTx/>
              <a:buFontTx/>
              <a:buNone/>
            </a:pPr>
            <a:fld id="{E9E7D8A0-6AEA-4D42-8145-733F206D55A6}" type="slidenum">
              <a:rPr lang="en-US" altLang="en-US" sz="1200"/>
              <a:pPr rtl="0">
                <a:spcBef>
                  <a:spcPct val="0"/>
                </a:spcBef>
                <a:buClrTx/>
                <a:buSzTx/>
                <a:buFontTx/>
                <a:buNone/>
              </a:pPr>
              <a:t>31</a:t>
            </a:fld>
            <a:endParaRPr lang="en-US" altLang="en-US" sz="1200"/>
          </a:p>
        </p:txBody>
      </p:sp>
      <p:pic>
        <p:nvPicPr>
          <p:cNvPr id="43011" name="صورة 1">
            <a:extLst>
              <a:ext uri="{FF2B5EF4-FFF2-40B4-BE49-F238E27FC236}">
                <a16:creationId xmlns:a16="http://schemas.microsoft.com/office/drawing/2014/main" id="{A485B26D-627F-433C-8405-5F5650D322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9975" y="2209800"/>
            <a:ext cx="765968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922ABCB-3977-4F99-86F4-0908FD13A3CC}"/>
              </a:ext>
            </a:extLst>
          </p:cNvPr>
          <p:cNvSpPr>
            <a:spLocks noGrp="1"/>
          </p:cNvSpPr>
          <p:nvPr>
            <p:ph type="ftr" sz="quarter" idx="11"/>
          </p:nvPr>
        </p:nvSpPr>
        <p:spPr/>
        <p:txBody>
          <a:bodyPr/>
          <a:lstStyle/>
          <a:p>
            <a:r>
              <a:rPr lang="ar-SA" altLang="en-US"/>
              <a:t>Lecture 5</a:t>
            </a:r>
            <a:endParaRPr lang="en-US" altLang="en-US"/>
          </a:p>
        </p:txBody>
      </p:sp>
      <p:sp>
        <p:nvSpPr>
          <p:cNvPr id="11" name="Slide Number Placeholder 5">
            <a:extLst>
              <a:ext uri="{FF2B5EF4-FFF2-40B4-BE49-F238E27FC236}">
                <a16:creationId xmlns:a16="http://schemas.microsoft.com/office/drawing/2014/main" id="{8EEA2D77-2F24-42F4-9464-75865606EFEB}"/>
              </a:ext>
            </a:extLst>
          </p:cNvPr>
          <p:cNvSpPr>
            <a:spLocks noGrp="1"/>
          </p:cNvSpPr>
          <p:nvPr>
            <p:ph type="sldNum" sz="quarter" idx="12"/>
          </p:nvPr>
        </p:nvSpPr>
        <p:spPr/>
        <p:txBody>
          <a:bodyPr/>
          <a:lstStyle/>
          <a:p>
            <a:fld id="{06571D74-2724-47D1-99D2-210C8E70EC5C}" type="slidenum">
              <a:rPr lang="ar-SA" altLang="en-US"/>
              <a:pPr/>
              <a:t>32</a:t>
            </a:fld>
            <a:endParaRPr lang="en-US" altLang="en-US"/>
          </a:p>
        </p:txBody>
      </p:sp>
      <p:sp>
        <p:nvSpPr>
          <p:cNvPr id="299010" name="Rectangle 2">
            <a:extLst>
              <a:ext uri="{FF2B5EF4-FFF2-40B4-BE49-F238E27FC236}">
                <a16:creationId xmlns:a16="http://schemas.microsoft.com/office/drawing/2014/main" id="{5D706CE4-CE8C-413E-B4EF-F3813843A445}"/>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299011" name="Rectangle 3">
            <a:extLst>
              <a:ext uri="{FF2B5EF4-FFF2-40B4-BE49-F238E27FC236}">
                <a16:creationId xmlns:a16="http://schemas.microsoft.com/office/drawing/2014/main" id="{9A9BFE94-C19D-4555-A6F5-9F03F02D84FB}"/>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299012" name="Line 4">
            <a:extLst>
              <a:ext uri="{FF2B5EF4-FFF2-40B4-BE49-F238E27FC236}">
                <a16:creationId xmlns:a16="http://schemas.microsoft.com/office/drawing/2014/main" id="{B3E51485-AA2A-45CE-A4F5-4915FF6B25C4}"/>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9013" name="Text Box 12">
            <a:extLst>
              <a:ext uri="{FF2B5EF4-FFF2-40B4-BE49-F238E27FC236}">
                <a16:creationId xmlns:a16="http://schemas.microsoft.com/office/drawing/2014/main" id="{5D3F0E1A-3625-4ED6-90BB-47F98F61DE46}"/>
              </a:ext>
            </a:extLst>
          </p:cNvPr>
          <p:cNvSpPr txBox="1">
            <a:spLocks noChangeArrowheads="1"/>
          </p:cNvSpPr>
          <p:nvPr/>
        </p:nvSpPr>
        <p:spPr bwMode="auto">
          <a:xfrm>
            <a:off x="552450" y="5426075"/>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tabLst>
                <a:tab pos="457200" algn="l"/>
              </a:tabLst>
              <a:defRPr>
                <a:solidFill>
                  <a:schemeClr val="tx1"/>
                </a:solidFill>
                <a:latin typeface="Arial" panose="020B0604020202020204" pitchFamily="34" charset="0"/>
                <a:cs typeface="Arial" panose="020B0604020202020204" pitchFamily="34" charset="0"/>
              </a:defRPr>
            </a:lvl1pPr>
            <a:lvl2pPr marL="742950" indent="-285750">
              <a:tabLst>
                <a:tab pos="457200" algn="l"/>
              </a:tabLst>
              <a:defRPr>
                <a:solidFill>
                  <a:schemeClr val="tx1"/>
                </a:solidFill>
                <a:latin typeface="Arial" panose="020B0604020202020204" pitchFamily="34" charset="0"/>
                <a:cs typeface="Arial" panose="020B0604020202020204" pitchFamily="34" charset="0"/>
              </a:defRPr>
            </a:lvl2pPr>
            <a:lvl3pPr marL="1143000" indent="-228600">
              <a:tabLst>
                <a:tab pos="457200" algn="l"/>
              </a:tabLst>
              <a:defRPr>
                <a:solidFill>
                  <a:schemeClr val="tx1"/>
                </a:solidFill>
                <a:latin typeface="Arial" panose="020B0604020202020204" pitchFamily="34" charset="0"/>
                <a:cs typeface="Arial" panose="020B0604020202020204" pitchFamily="34" charset="0"/>
              </a:defRPr>
            </a:lvl3pPr>
            <a:lvl4pPr marL="1600200" indent="-228600">
              <a:tabLst>
                <a:tab pos="457200" algn="l"/>
              </a:tabLst>
              <a:defRPr>
                <a:solidFill>
                  <a:schemeClr val="tx1"/>
                </a:solidFill>
                <a:latin typeface="Arial" panose="020B0604020202020204" pitchFamily="34" charset="0"/>
                <a:cs typeface="Arial" panose="020B0604020202020204" pitchFamily="34" charset="0"/>
              </a:defRPr>
            </a:lvl4pPr>
            <a:lvl5pPr marL="2057400" indent="-228600">
              <a:tabLst>
                <a:tab pos="457200" algn="l"/>
              </a:tabLst>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tabLst>
                <a:tab pos="457200" algn="l"/>
              </a:tabLs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  Population variance        :  Square of the population 	standard deviation </a:t>
            </a:r>
          </a:p>
        </p:txBody>
      </p:sp>
      <p:sp>
        <p:nvSpPr>
          <p:cNvPr id="299014" name="Rectangle 2">
            <a:extLst>
              <a:ext uri="{FF2B5EF4-FFF2-40B4-BE49-F238E27FC236}">
                <a16:creationId xmlns:a16="http://schemas.microsoft.com/office/drawing/2014/main" id="{66FBB18A-E9C0-416F-8B5C-5EB2D2AEF861}"/>
              </a:ext>
            </a:extLst>
          </p:cNvPr>
          <p:cNvSpPr>
            <a:spLocks noChangeArrowheads="1"/>
          </p:cNvSpPr>
          <p:nvPr/>
        </p:nvSpPr>
        <p:spPr bwMode="auto">
          <a:xfrm>
            <a:off x="990600" y="1527175"/>
            <a:ext cx="716280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defRPr sz="3900" b="1">
                <a:solidFill>
                  <a:schemeClr val="tx2"/>
                </a:solidFill>
                <a:latin typeface="Arial" panose="020B0604020202020204" pitchFamily="34" charset="0"/>
                <a:cs typeface="Arial" panose="020B0604020202020204" pitchFamily="34" charset="0"/>
              </a:defRPr>
            </a:lvl1pPr>
            <a:lvl2pPr algn="l">
              <a:defRPr sz="3900" b="1">
                <a:solidFill>
                  <a:schemeClr val="tx2"/>
                </a:solidFill>
                <a:latin typeface="Arial" panose="020B0604020202020204" pitchFamily="34" charset="0"/>
                <a:cs typeface="Arial" panose="020B0604020202020204" pitchFamily="34" charset="0"/>
              </a:defRPr>
            </a:lvl2pPr>
            <a:lvl3pPr algn="l">
              <a:defRPr sz="3900" b="1">
                <a:solidFill>
                  <a:schemeClr val="tx2"/>
                </a:solidFill>
                <a:latin typeface="Arial" panose="020B0604020202020204" pitchFamily="34" charset="0"/>
                <a:cs typeface="Arial" panose="020B0604020202020204" pitchFamily="34" charset="0"/>
              </a:defRPr>
            </a:lvl3pPr>
            <a:lvl4pPr algn="l">
              <a:defRPr sz="3900" b="1">
                <a:solidFill>
                  <a:schemeClr val="tx2"/>
                </a:solidFill>
                <a:latin typeface="Arial" panose="020B0604020202020204" pitchFamily="34" charset="0"/>
                <a:cs typeface="Arial" panose="020B0604020202020204" pitchFamily="34" charset="0"/>
              </a:defRPr>
            </a:lvl4pPr>
            <a:lvl5pPr algn="l">
              <a:defRPr sz="3900" b="1">
                <a:solidFill>
                  <a:schemeClr val="tx2"/>
                </a:solidFill>
                <a:latin typeface="Arial" panose="020B0604020202020204" pitchFamily="34" charset="0"/>
                <a:cs typeface="Arial" panose="020B0604020202020204" pitchFamily="34" charset="0"/>
              </a:defRPr>
            </a:lvl5pPr>
            <a:lvl6pPr marL="4572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6pPr>
            <a:lvl7pPr marL="9144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7pPr>
            <a:lvl8pPr marL="13716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8pPr>
            <a:lvl9pPr marL="1828800" rtl="1" fontAlgn="base">
              <a:spcBef>
                <a:spcPct val="0"/>
              </a:spcBef>
              <a:spcAft>
                <a:spcPct val="0"/>
              </a:spcAft>
              <a:defRPr sz="3900" b="1">
                <a:solidFill>
                  <a:schemeClr val="tx2"/>
                </a:solidFill>
                <a:latin typeface="Arial" panose="020B0604020202020204" pitchFamily="34" charset="0"/>
                <a:cs typeface="Arial" panose="020B0604020202020204" pitchFamily="34" charset="0"/>
              </a:defRPr>
            </a:lvl9pPr>
          </a:lstStyle>
          <a:p>
            <a:pPr algn="ctr"/>
            <a:r>
              <a:rPr lang="en-US" altLang="en-US" sz="3500">
                <a:solidFill>
                  <a:schemeClr val="tx1"/>
                </a:solidFill>
                <a:latin typeface="Calisto MT" panose="02040603050505030304" pitchFamily="18" charset="0"/>
              </a:rPr>
              <a:t>Definition</a:t>
            </a:r>
          </a:p>
        </p:txBody>
      </p:sp>
      <p:sp>
        <p:nvSpPr>
          <p:cNvPr id="299015" name="Text Box 8">
            <a:extLst>
              <a:ext uri="{FF2B5EF4-FFF2-40B4-BE49-F238E27FC236}">
                <a16:creationId xmlns:a16="http://schemas.microsoft.com/office/drawing/2014/main" id="{2109A2CD-4DDC-4640-9A82-EA8885B937CD}"/>
              </a:ext>
            </a:extLst>
          </p:cNvPr>
          <p:cNvSpPr txBox="1">
            <a:spLocks noChangeArrowheads="1"/>
          </p:cNvSpPr>
          <p:nvPr/>
        </p:nvSpPr>
        <p:spPr bwMode="auto">
          <a:xfrm>
            <a:off x="533400" y="2711450"/>
            <a:ext cx="8286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393700">
              <a:defRPr>
                <a:solidFill>
                  <a:schemeClr val="tx1"/>
                </a:solidFill>
                <a:latin typeface="Arial" panose="020B0604020202020204" pitchFamily="34" charset="0"/>
                <a:cs typeface="Arial" panose="020B0604020202020204" pitchFamily="34" charset="0"/>
              </a:defRPr>
            </a:lvl1pPr>
            <a:lvl2pPr marL="742950" indent="-285750" defTabSz="393700">
              <a:defRPr>
                <a:solidFill>
                  <a:schemeClr val="tx1"/>
                </a:solidFill>
                <a:latin typeface="Arial" panose="020B0604020202020204" pitchFamily="34" charset="0"/>
                <a:cs typeface="Arial" panose="020B0604020202020204" pitchFamily="34" charset="0"/>
              </a:defRPr>
            </a:lvl2pPr>
            <a:lvl3pPr marL="1143000" indent="-228600" defTabSz="393700">
              <a:defRPr>
                <a:solidFill>
                  <a:schemeClr val="tx1"/>
                </a:solidFill>
                <a:latin typeface="Arial" panose="020B0604020202020204" pitchFamily="34" charset="0"/>
                <a:cs typeface="Arial" panose="020B0604020202020204" pitchFamily="34" charset="0"/>
              </a:defRPr>
            </a:lvl3pPr>
            <a:lvl4pPr marL="1600200" indent="-228600" defTabSz="393700">
              <a:defRPr>
                <a:solidFill>
                  <a:schemeClr val="tx1"/>
                </a:solidFill>
                <a:latin typeface="Arial" panose="020B0604020202020204" pitchFamily="34" charset="0"/>
                <a:cs typeface="Arial" panose="020B0604020202020204" pitchFamily="34" charset="0"/>
              </a:defRPr>
            </a:lvl4pPr>
            <a:lvl5pPr marL="2057400" indent="-228600" defTabSz="393700">
              <a:defRPr>
                <a:solidFill>
                  <a:schemeClr val="tx1"/>
                </a:solidFill>
                <a:latin typeface="Arial" panose="020B0604020202020204" pitchFamily="34" charset="0"/>
                <a:cs typeface="Arial" panose="020B0604020202020204" pitchFamily="34" charset="0"/>
              </a:defRPr>
            </a:lvl5pPr>
            <a:lvl6pPr marL="25146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 The variance of a set of values is a measure of variation equal to the square of the standard 	deviation.</a:t>
            </a:r>
          </a:p>
        </p:txBody>
      </p:sp>
      <p:sp>
        <p:nvSpPr>
          <p:cNvPr id="299016" name="Text Box 9">
            <a:extLst>
              <a:ext uri="{FF2B5EF4-FFF2-40B4-BE49-F238E27FC236}">
                <a16:creationId xmlns:a16="http://schemas.microsoft.com/office/drawing/2014/main" id="{F5F55EAF-3A16-4B68-9076-7212BBA8B6A7}"/>
              </a:ext>
            </a:extLst>
          </p:cNvPr>
          <p:cNvSpPr txBox="1">
            <a:spLocks noChangeArrowheads="1"/>
          </p:cNvSpPr>
          <p:nvPr/>
        </p:nvSpPr>
        <p:spPr bwMode="auto">
          <a:xfrm>
            <a:off x="552450" y="4237038"/>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346075">
              <a:defRPr>
                <a:solidFill>
                  <a:schemeClr val="tx1"/>
                </a:solidFill>
                <a:latin typeface="Arial" panose="020B0604020202020204" pitchFamily="34" charset="0"/>
                <a:cs typeface="Arial" panose="020B0604020202020204" pitchFamily="34" charset="0"/>
              </a:defRPr>
            </a:lvl1pPr>
            <a:lvl2pPr marL="742950" indent="-285750" defTabSz="346075">
              <a:defRPr>
                <a:solidFill>
                  <a:schemeClr val="tx1"/>
                </a:solidFill>
                <a:latin typeface="Arial" panose="020B0604020202020204" pitchFamily="34" charset="0"/>
                <a:cs typeface="Arial" panose="020B0604020202020204" pitchFamily="34" charset="0"/>
              </a:defRPr>
            </a:lvl2pPr>
            <a:lvl3pPr marL="1143000" indent="-228600" defTabSz="346075">
              <a:defRPr>
                <a:solidFill>
                  <a:schemeClr val="tx1"/>
                </a:solidFill>
                <a:latin typeface="Arial" panose="020B0604020202020204" pitchFamily="34" charset="0"/>
                <a:cs typeface="Arial" panose="020B0604020202020204" pitchFamily="34" charset="0"/>
              </a:defRPr>
            </a:lvl3pPr>
            <a:lvl4pPr marL="1600200" indent="-228600" defTabSz="346075">
              <a:defRPr>
                <a:solidFill>
                  <a:schemeClr val="tx1"/>
                </a:solidFill>
                <a:latin typeface="Arial" panose="020B0604020202020204" pitchFamily="34" charset="0"/>
                <a:cs typeface="Arial" panose="020B0604020202020204" pitchFamily="34" charset="0"/>
              </a:defRPr>
            </a:lvl4pPr>
            <a:lvl5pPr marL="2057400" indent="-228600" defTabSz="346075">
              <a:defRPr>
                <a:solidFill>
                  <a:schemeClr val="tx1"/>
                </a:solidFill>
                <a:latin typeface="Arial" panose="020B0604020202020204" pitchFamily="34" charset="0"/>
                <a:cs typeface="Arial" panose="020B0604020202020204" pitchFamily="34" charset="0"/>
              </a:defRPr>
            </a:lvl5pPr>
            <a:lvl6pPr marL="2514600" indent="-228600" algn="r" defTabSz="346075"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defTabSz="346075"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defTabSz="346075"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defTabSz="346075"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 Sample variance </a:t>
            </a:r>
            <a:r>
              <a:rPr lang="en-US" altLang="en-US" sz="2400">
                <a:latin typeface="Calisto MT" panose="02040603050505030304" pitchFamily="18" charset="0"/>
                <a:ea typeface="Arial Unicode MS" panose="020B0604020202020204" pitchFamily="34" charset="-128"/>
                <a:cs typeface="Arial Unicode MS" panose="020B0604020202020204" pitchFamily="34" charset="-128"/>
              </a:rPr>
              <a:t>S</a:t>
            </a:r>
            <a:r>
              <a:rPr lang="en-US" altLang="en-US" sz="2400" baseline="30000">
                <a:latin typeface="Calisto MT" panose="02040603050505030304" pitchFamily="18" charset="0"/>
                <a:ea typeface="Arial Unicode MS" panose="020B0604020202020204" pitchFamily="34" charset="-128"/>
                <a:cs typeface="Arial Unicode MS" panose="020B0604020202020204" pitchFamily="34" charset="-128"/>
              </a:rPr>
              <a:t>2</a:t>
            </a: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  Square of the sample standard 	deviation </a:t>
            </a:r>
            <a:endParaRPr lang="en-US" altLang="en-US" sz="2400">
              <a:latin typeface="Calisto MT" panose="02040603050505030304" pitchFamily="18" charset="0"/>
              <a:ea typeface="Arial Unicode MS" panose="020B0604020202020204" pitchFamily="34" charset="-128"/>
              <a:cs typeface="Arial Unicode MS" panose="020B0604020202020204" pitchFamily="34" charset="-128"/>
            </a:endParaRPr>
          </a:p>
        </p:txBody>
      </p:sp>
      <p:graphicFrame>
        <p:nvGraphicFramePr>
          <p:cNvPr id="299017" name="Object 3">
            <a:extLst>
              <a:ext uri="{FF2B5EF4-FFF2-40B4-BE49-F238E27FC236}">
                <a16:creationId xmlns:a16="http://schemas.microsoft.com/office/drawing/2014/main" id="{1781896B-432C-4FAE-BD57-8868A81E31E9}"/>
              </a:ext>
            </a:extLst>
          </p:cNvPr>
          <p:cNvGraphicFramePr>
            <a:graphicFrameLocks noChangeAspect="1"/>
          </p:cNvGraphicFramePr>
          <p:nvPr/>
        </p:nvGraphicFramePr>
        <p:xfrm>
          <a:off x="3810000" y="5353050"/>
          <a:ext cx="457200" cy="457200"/>
        </p:xfrm>
        <a:graphic>
          <a:graphicData uri="http://schemas.openxmlformats.org/presentationml/2006/ole">
            <mc:AlternateContent xmlns:mc="http://schemas.openxmlformats.org/markup-compatibility/2006">
              <mc:Choice xmlns:v="urn:schemas-microsoft-com:vml" Requires="v">
                <p:oleObj spid="_x0000_s7172" name="Equation" r:id="rId3" imgW="203040" imgH="203040" progId="Equation.3">
                  <p:embed/>
                </p:oleObj>
              </mc:Choice>
              <mc:Fallback>
                <p:oleObj name="Equation" r:id="rId3" imgW="203040" imgH="203040" progId="Equation.3">
                  <p:embed/>
                  <p:pic>
                    <p:nvPicPr>
                      <p:cNvPr id="299017" name="Object 3">
                        <a:extLst>
                          <a:ext uri="{FF2B5EF4-FFF2-40B4-BE49-F238E27FC236}">
                            <a16:creationId xmlns:a16="http://schemas.microsoft.com/office/drawing/2014/main" id="{1781896B-432C-4FAE-BD57-8868A81E31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5353050"/>
                        <a:ext cx="457200" cy="457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AD879A2-8CB1-47AF-9246-FEC1D8B8B5D5}"/>
              </a:ext>
            </a:extLst>
          </p:cNvPr>
          <p:cNvSpPr>
            <a:spLocks noGrp="1"/>
          </p:cNvSpPr>
          <p:nvPr>
            <p:ph type="ftr" sz="quarter" idx="11"/>
          </p:nvPr>
        </p:nvSpPr>
        <p:spPr/>
        <p:txBody>
          <a:bodyPr/>
          <a:lstStyle/>
          <a:p>
            <a:r>
              <a:rPr lang="ar-SA" altLang="en-US"/>
              <a:t>Lecture 5</a:t>
            </a:r>
            <a:endParaRPr lang="en-US" altLang="en-US"/>
          </a:p>
        </p:txBody>
      </p:sp>
      <p:sp>
        <p:nvSpPr>
          <p:cNvPr id="9" name="Slide Number Placeholder 5">
            <a:extLst>
              <a:ext uri="{FF2B5EF4-FFF2-40B4-BE49-F238E27FC236}">
                <a16:creationId xmlns:a16="http://schemas.microsoft.com/office/drawing/2014/main" id="{7ACACED2-BCC0-4555-A512-40BF00160AE9}"/>
              </a:ext>
            </a:extLst>
          </p:cNvPr>
          <p:cNvSpPr>
            <a:spLocks noGrp="1"/>
          </p:cNvSpPr>
          <p:nvPr>
            <p:ph type="sldNum" sz="quarter" idx="12"/>
          </p:nvPr>
        </p:nvSpPr>
        <p:spPr/>
        <p:txBody>
          <a:bodyPr/>
          <a:lstStyle/>
          <a:p>
            <a:fld id="{CC2BFBD6-7834-4C00-ADA4-97D889C73EBA}" type="slidenum">
              <a:rPr lang="ar-SA" altLang="en-US"/>
              <a:pPr/>
              <a:t>33</a:t>
            </a:fld>
            <a:endParaRPr lang="en-US" altLang="en-US"/>
          </a:p>
        </p:txBody>
      </p:sp>
      <p:sp>
        <p:nvSpPr>
          <p:cNvPr id="300034" name="Rectangle 2">
            <a:extLst>
              <a:ext uri="{FF2B5EF4-FFF2-40B4-BE49-F238E27FC236}">
                <a16:creationId xmlns:a16="http://schemas.microsoft.com/office/drawing/2014/main" id="{E4FBB79B-511D-42C5-BFED-464E39121577}"/>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300035" name="Rectangle 3">
            <a:extLst>
              <a:ext uri="{FF2B5EF4-FFF2-40B4-BE49-F238E27FC236}">
                <a16:creationId xmlns:a16="http://schemas.microsoft.com/office/drawing/2014/main" id="{8B1CD3B6-7188-40AC-B3C5-6704F1A1A8D7}"/>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00036" name="Line 4">
            <a:extLst>
              <a:ext uri="{FF2B5EF4-FFF2-40B4-BE49-F238E27FC236}">
                <a16:creationId xmlns:a16="http://schemas.microsoft.com/office/drawing/2014/main" id="{F1F82EA2-A5B6-44AD-AEA5-94D05DF39F76}"/>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0037" name="Rectangle 2">
            <a:extLst>
              <a:ext uri="{FF2B5EF4-FFF2-40B4-BE49-F238E27FC236}">
                <a16:creationId xmlns:a16="http://schemas.microsoft.com/office/drawing/2014/main" id="{4C2A8930-E2CC-464E-A4BA-78D532DE4DD9}"/>
              </a:ext>
            </a:extLst>
          </p:cNvPr>
          <p:cNvSpPr>
            <a:spLocks noChangeArrowheads="1"/>
          </p:cNvSpPr>
          <p:nvPr/>
        </p:nvSpPr>
        <p:spPr bwMode="auto">
          <a:xfrm>
            <a:off x="-252413" y="1341438"/>
            <a:ext cx="8756651"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en-US" sz="3600" b="1">
                <a:latin typeface="Calisto MT" panose="02040603050505030304" pitchFamily="18" charset="0"/>
                <a:ea typeface="Arial Unicode MS" panose="020B0604020202020204" pitchFamily="34" charset="-128"/>
                <a:cs typeface="Arial Unicode MS" panose="020B0604020202020204" pitchFamily="34" charset="-128"/>
              </a:rPr>
              <a:t>Estimation of Standard Deviation</a:t>
            </a:r>
          </a:p>
        </p:txBody>
      </p:sp>
      <p:sp>
        <p:nvSpPr>
          <p:cNvPr id="300038" name="Text Box 4">
            <a:extLst>
              <a:ext uri="{FF2B5EF4-FFF2-40B4-BE49-F238E27FC236}">
                <a16:creationId xmlns:a16="http://schemas.microsoft.com/office/drawing/2014/main" id="{53ACC802-BFC4-4ECB-AC0A-CA86CBC48600}"/>
              </a:ext>
            </a:extLst>
          </p:cNvPr>
          <p:cNvSpPr txBox="1">
            <a:spLocks noChangeArrowheads="1"/>
          </p:cNvSpPr>
          <p:nvPr/>
        </p:nvSpPr>
        <p:spPr bwMode="auto">
          <a:xfrm>
            <a:off x="331788" y="2705100"/>
            <a:ext cx="80010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pPr>
            <a:r>
              <a:rPr lang="en-US" altLang="en-US" sz="2800" b="1" i="1">
                <a:latin typeface="Calisto MT" panose="02040603050505030304" pitchFamily="18" charset="0"/>
                <a:ea typeface="Arial Unicode MS" panose="020B0604020202020204" pitchFamily="34" charset="-128"/>
                <a:cs typeface="Arial Unicode MS" panose="020B0604020202020204" pitchFamily="34" charset="-128"/>
              </a:rPr>
              <a:t>For estimating a value of the standard deviation s,</a:t>
            </a:r>
          </a:p>
          <a:p>
            <a:pPr algn="l" rtl="0">
              <a:spcBef>
                <a:spcPct val="50000"/>
              </a:spcBef>
            </a:pPr>
            <a:r>
              <a:rPr lang="en-US" altLang="en-US" sz="2800" b="1" i="1">
                <a:latin typeface="Calisto MT" panose="02040603050505030304" pitchFamily="18" charset="0"/>
                <a:ea typeface="Arial Unicode MS" panose="020B0604020202020204" pitchFamily="34" charset="-128"/>
                <a:cs typeface="Arial Unicode MS" panose="020B0604020202020204" pitchFamily="34" charset="-128"/>
              </a:rPr>
              <a:t>Use</a:t>
            </a:r>
          </a:p>
          <a:p>
            <a:pPr algn="l" rtl="0">
              <a:spcBef>
                <a:spcPct val="50000"/>
              </a:spcBef>
            </a:pPr>
            <a:endParaRPr lang="en-US" altLang="en-US" sz="2800" b="1" i="1">
              <a:latin typeface="Calisto MT" panose="02040603050505030304" pitchFamily="18" charset="0"/>
              <a:ea typeface="Arial Unicode MS" panose="020B0604020202020204" pitchFamily="34" charset="-128"/>
              <a:cs typeface="Arial Unicode MS" panose="020B0604020202020204" pitchFamily="34" charset="-128"/>
            </a:endParaRPr>
          </a:p>
          <a:p>
            <a:pPr algn="l" rtl="0">
              <a:spcBef>
                <a:spcPct val="50000"/>
              </a:spcBef>
            </a:pPr>
            <a:endParaRPr lang="en-US" altLang="en-US" sz="2800" b="1" i="1">
              <a:latin typeface="Calisto MT" panose="02040603050505030304" pitchFamily="18" charset="0"/>
              <a:ea typeface="Arial Unicode MS" panose="020B0604020202020204" pitchFamily="34" charset="-128"/>
              <a:cs typeface="Arial Unicode MS" panose="020B0604020202020204" pitchFamily="34" charset="-128"/>
            </a:endParaRPr>
          </a:p>
          <a:p>
            <a:pPr algn="l" rtl="0">
              <a:spcBef>
                <a:spcPct val="50000"/>
              </a:spcBef>
            </a:pPr>
            <a:r>
              <a:rPr lang="en-US" altLang="en-US" sz="2800" b="1" i="1">
                <a:latin typeface="Calisto MT" panose="02040603050505030304" pitchFamily="18" charset="0"/>
                <a:ea typeface="Arial Unicode MS" panose="020B0604020202020204" pitchFamily="34" charset="-128"/>
                <a:cs typeface="Arial Unicode MS" panose="020B0604020202020204" pitchFamily="34" charset="-128"/>
              </a:rPr>
              <a:t>Where range = (maximum value) – (minimum value)</a:t>
            </a:r>
          </a:p>
        </p:txBody>
      </p:sp>
      <p:graphicFrame>
        <p:nvGraphicFramePr>
          <p:cNvPr id="300039" name="Object 3">
            <a:extLst>
              <a:ext uri="{FF2B5EF4-FFF2-40B4-BE49-F238E27FC236}">
                <a16:creationId xmlns:a16="http://schemas.microsoft.com/office/drawing/2014/main" id="{CF9756E0-2491-43DF-82DA-0FC969C8154A}"/>
              </a:ext>
            </a:extLst>
          </p:cNvPr>
          <p:cNvGraphicFramePr>
            <a:graphicFrameLocks noChangeAspect="1"/>
          </p:cNvGraphicFramePr>
          <p:nvPr/>
        </p:nvGraphicFramePr>
        <p:xfrm>
          <a:off x="3203575" y="3573463"/>
          <a:ext cx="1804988" cy="1036637"/>
        </p:xfrm>
        <a:graphic>
          <a:graphicData uri="http://schemas.openxmlformats.org/presentationml/2006/ole">
            <mc:AlternateContent xmlns:mc="http://schemas.openxmlformats.org/markup-compatibility/2006">
              <mc:Choice xmlns:v="urn:schemas-microsoft-com:vml" Requires="v">
                <p:oleObj spid="_x0000_s8196" name="Equation" r:id="rId3" imgW="685800" imgH="393480" progId="Equation.3">
                  <p:embed/>
                </p:oleObj>
              </mc:Choice>
              <mc:Fallback>
                <p:oleObj name="Equation" r:id="rId3" imgW="685800" imgH="393480" progId="Equation.3">
                  <p:embed/>
                  <p:pic>
                    <p:nvPicPr>
                      <p:cNvPr id="300039" name="Object 3">
                        <a:extLst>
                          <a:ext uri="{FF2B5EF4-FFF2-40B4-BE49-F238E27FC236}">
                            <a16:creationId xmlns:a16="http://schemas.microsoft.com/office/drawing/2014/main" id="{CF9756E0-2491-43DF-82DA-0FC969C81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3573463"/>
                        <a:ext cx="1804988" cy="1036637"/>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a:extLst>
              <a:ext uri="{FF2B5EF4-FFF2-40B4-BE49-F238E27FC236}">
                <a16:creationId xmlns:a16="http://schemas.microsoft.com/office/drawing/2014/main" id="{B7D2E0FF-775D-46C3-97F9-FF51AF83634F}"/>
              </a:ext>
            </a:extLst>
          </p:cNvPr>
          <p:cNvSpPr>
            <a:spLocks noGrp="1"/>
          </p:cNvSpPr>
          <p:nvPr>
            <p:ph type="ftr" sz="quarter" idx="11"/>
          </p:nvPr>
        </p:nvSpPr>
        <p:spPr/>
        <p:txBody>
          <a:bodyPr/>
          <a:lstStyle/>
          <a:p>
            <a:r>
              <a:rPr lang="ar-SA" altLang="en-US"/>
              <a:t>Lecture 5</a:t>
            </a:r>
            <a:endParaRPr lang="en-US" altLang="en-US"/>
          </a:p>
        </p:txBody>
      </p:sp>
      <p:sp>
        <p:nvSpPr>
          <p:cNvPr id="10" name="Slide Number Placeholder 7">
            <a:extLst>
              <a:ext uri="{FF2B5EF4-FFF2-40B4-BE49-F238E27FC236}">
                <a16:creationId xmlns:a16="http://schemas.microsoft.com/office/drawing/2014/main" id="{8BD1A92D-2D56-4D66-9CDB-9682D46885C6}"/>
              </a:ext>
            </a:extLst>
          </p:cNvPr>
          <p:cNvSpPr>
            <a:spLocks noGrp="1"/>
          </p:cNvSpPr>
          <p:nvPr>
            <p:ph type="sldNum" sz="quarter" idx="12"/>
          </p:nvPr>
        </p:nvSpPr>
        <p:spPr/>
        <p:txBody>
          <a:bodyPr/>
          <a:lstStyle/>
          <a:p>
            <a:fld id="{ED3D250E-4B76-463D-953E-B0E60F227A58}" type="slidenum">
              <a:rPr lang="ar-SA" altLang="en-US"/>
              <a:pPr/>
              <a:t>34</a:t>
            </a:fld>
            <a:endParaRPr lang="en-US" altLang="en-US"/>
          </a:p>
        </p:txBody>
      </p:sp>
      <p:sp>
        <p:nvSpPr>
          <p:cNvPr id="332802" name="Rectangle 2">
            <a:extLst>
              <a:ext uri="{FF2B5EF4-FFF2-40B4-BE49-F238E27FC236}">
                <a16:creationId xmlns:a16="http://schemas.microsoft.com/office/drawing/2014/main" id="{40BD59A5-C4DF-4A1A-B524-37C7D1A5B159}"/>
              </a:ext>
            </a:extLst>
          </p:cNvPr>
          <p:cNvSpPr>
            <a:spLocks noGrp="1" noChangeArrowheads="1"/>
          </p:cNvSpPr>
          <p:nvPr>
            <p:ph type="body" sz="half" idx="1"/>
          </p:nvPr>
        </p:nvSpPr>
        <p:spPr/>
        <p:txBody>
          <a:bodyPr/>
          <a:lstStyle/>
          <a:p>
            <a:pPr algn="l" rtl="0">
              <a:buFont typeface="Wingdings" panose="05000000000000000000" pitchFamily="2" charset="2"/>
              <a:buNone/>
            </a:pPr>
            <a:endParaRPr lang="en-US" altLang="en-US" sz="1700"/>
          </a:p>
          <a:p>
            <a:pPr algn="l" rtl="0">
              <a:buFont typeface="Wingdings" panose="05000000000000000000" pitchFamily="2" charset="2"/>
              <a:buNone/>
            </a:pPr>
            <a:endParaRPr lang="en-US" altLang="en-US" sz="1700"/>
          </a:p>
          <a:p>
            <a:pPr algn="l" rtl="0">
              <a:buFont typeface="Wingdings" panose="05000000000000000000" pitchFamily="2" charset="2"/>
              <a:buNone/>
            </a:pPr>
            <a:endParaRPr lang="en-US" altLang="en-US" sz="2200"/>
          </a:p>
          <a:p>
            <a:pPr algn="l" rtl="0">
              <a:buFont typeface="Wingdings" panose="05000000000000000000" pitchFamily="2" charset="2"/>
              <a:buNone/>
            </a:pPr>
            <a:endParaRPr lang="en-US" altLang="en-US" sz="2200"/>
          </a:p>
          <a:p>
            <a:pPr algn="l" rtl="0">
              <a:buFont typeface="Wingdings" panose="05000000000000000000" pitchFamily="2" charset="2"/>
              <a:buNone/>
            </a:pPr>
            <a:r>
              <a:rPr lang="en-US" altLang="en-US" sz="2200"/>
              <a:t> </a:t>
            </a:r>
          </a:p>
        </p:txBody>
      </p:sp>
      <p:graphicFrame>
        <p:nvGraphicFramePr>
          <p:cNvPr id="332808" name="Object 8">
            <a:extLst>
              <a:ext uri="{FF2B5EF4-FFF2-40B4-BE49-F238E27FC236}">
                <a16:creationId xmlns:a16="http://schemas.microsoft.com/office/drawing/2014/main" id="{3647DEF1-987E-4CB5-995D-E54FA6FA551C}"/>
              </a:ext>
            </a:extLst>
          </p:cNvPr>
          <p:cNvGraphicFramePr>
            <a:graphicFrameLocks noGrp="1" noChangeAspect="1"/>
          </p:cNvGraphicFramePr>
          <p:nvPr>
            <p:ph sz="quarter" idx="2"/>
          </p:nvPr>
        </p:nvGraphicFramePr>
        <p:xfrm>
          <a:off x="3635375" y="4365625"/>
          <a:ext cx="342900" cy="342900"/>
        </p:xfrm>
        <a:graphic>
          <a:graphicData uri="http://schemas.openxmlformats.org/presentationml/2006/ole">
            <mc:AlternateContent xmlns:mc="http://schemas.openxmlformats.org/markup-compatibility/2006">
              <mc:Choice xmlns:v="urn:schemas-microsoft-com:vml" Requires="v">
                <p:oleObj spid="_x0000_s9222" name="Equation" r:id="rId3" imgW="126720" imgH="126720" progId="Equation.3">
                  <p:embed/>
                </p:oleObj>
              </mc:Choice>
              <mc:Fallback>
                <p:oleObj name="Equation" r:id="rId3" imgW="126720" imgH="126720" progId="Equation.3">
                  <p:embed/>
                  <p:pic>
                    <p:nvPicPr>
                      <p:cNvPr id="332808" name="Object 8">
                        <a:extLst>
                          <a:ext uri="{FF2B5EF4-FFF2-40B4-BE49-F238E27FC236}">
                            <a16:creationId xmlns:a16="http://schemas.microsoft.com/office/drawing/2014/main" id="{3647DEF1-987E-4CB5-995D-E54FA6FA55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365625"/>
                        <a:ext cx="3429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2804" name="Line 4">
            <a:extLst>
              <a:ext uri="{FF2B5EF4-FFF2-40B4-BE49-F238E27FC236}">
                <a16:creationId xmlns:a16="http://schemas.microsoft.com/office/drawing/2014/main" id="{46CBFC2D-26FD-4E47-9DD6-F89047B8AE76}"/>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2805" name="Rectangle 2">
            <a:extLst>
              <a:ext uri="{FF2B5EF4-FFF2-40B4-BE49-F238E27FC236}">
                <a16:creationId xmlns:a16="http://schemas.microsoft.com/office/drawing/2014/main" id="{9B9D3020-00FF-4829-91A5-885931DC7849}"/>
              </a:ext>
            </a:extLst>
          </p:cNvPr>
          <p:cNvSpPr>
            <a:spLocks noChangeArrowheads="1"/>
          </p:cNvSpPr>
          <p:nvPr/>
        </p:nvSpPr>
        <p:spPr bwMode="auto">
          <a:xfrm>
            <a:off x="-252413" y="1341438"/>
            <a:ext cx="8756651"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en-US" sz="3600" b="1">
                <a:latin typeface="Calisto MT" panose="02040603050505030304" pitchFamily="18" charset="0"/>
                <a:ea typeface="Arial Unicode MS" panose="020B0604020202020204" pitchFamily="34" charset="-128"/>
                <a:cs typeface="Arial Unicode MS" panose="020B0604020202020204" pitchFamily="34" charset="-128"/>
              </a:rPr>
              <a:t>Range Rule of Thumb</a:t>
            </a:r>
          </a:p>
        </p:txBody>
      </p:sp>
      <p:sp>
        <p:nvSpPr>
          <p:cNvPr id="332806" name="Text Box 4">
            <a:extLst>
              <a:ext uri="{FF2B5EF4-FFF2-40B4-BE49-F238E27FC236}">
                <a16:creationId xmlns:a16="http://schemas.microsoft.com/office/drawing/2014/main" id="{875AAC25-1671-440D-9C81-A8DCE1C7664B}"/>
              </a:ext>
            </a:extLst>
          </p:cNvPr>
          <p:cNvSpPr txBox="1">
            <a:spLocks noChangeArrowheads="1"/>
          </p:cNvSpPr>
          <p:nvPr/>
        </p:nvSpPr>
        <p:spPr bwMode="auto">
          <a:xfrm>
            <a:off x="331788" y="2860675"/>
            <a:ext cx="8812212"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pPr>
            <a:r>
              <a:rPr lang="en-US" altLang="en-US" sz="2800" b="1" i="1">
                <a:latin typeface="Calisto MT" panose="02040603050505030304" pitchFamily="18" charset="0"/>
                <a:ea typeface="Arial Unicode MS" panose="020B0604020202020204" pitchFamily="34" charset="-128"/>
                <a:cs typeface="Arial Unicode MS" panose="020B0604020202020204" pitchFamily="34" charset="-128"/>
              </a:rPr>
              <a:t>For Interpretation: </a:t>
            </a:r>
            <a:r>
              <a:rPr lang="en-US" altLang="en-US" sz="2800">
                <a:latin typeface="Calisto MT" panose="02040603050505030304" pitchFamily="18" charset="0"/>
                <a:ea typeface="Arial Unicode MS" panose="020B0604020202020204" pitchFamily="34" charset="-128"/>
                <a:cs typeface="Arial Unicode MS" panose="020B0604020202020204" pitchFamily="34" charset="-128"/>
              </a:rPr>
              <a:t>If the standard deviation is known, we can use it to find rough estimates of the minimum and maximum ‘usual’ sample values as follows:</a:t>
            </a:r>
          </a:p>
          <a:p>
            <a:pPr algn="l" rtl="0">
              <a:spcBef>
                <a:spcPct val="50000"/>
              </a:spcBef>
            </a:pPr>
            <a:r>
              <a:rPr lang="en-US" altLang="en-US" sz="2400" b="1" i="1"/>
              <a:t>minimum usual value       (mean) - 2 * (standard deviation)</a:t>
            </a:r>
            <a:endParaRPr lang="en-US" altLang="en-US" sz="2400">
              <a:latin typeface="Calisto MT" panose="02040603050505030304" pitchFamily="18" charset="0"/>
              <a:ea typeface="Arial Unicode MS" panose="020B0604020202020204" pitchFamily="34" charset="-128"/>
              <a:cs typeface="Arial Unicode MS" panose="020B0604020202020204" pitchFamily="34" charset="-128"/>
            </a:endParaRPr>
          </a:p>
          <a:p>
            <a:pPr algn="l" rtl="0">
              <a:spcBef>
                <a:spcPct val="50000"/>
              </a:spcBef>
            </a:pPr>
            <a:r>
              <a:rPr lang="en-US" altLang="en-US" sz="2400" b="1" i="1"/>
              <a:t>maximum usual value      (mean) + 2 * (standard deviation)</a:t>
            </a:r>
            <a:endParaRPr lang="en-US" altLang="en-US" sz="2400"/>
          </a:p>
          <a:p>
            <a:pPr algn="l" rtl="0">
              <a:spcBef>
                <a:spcPct val="50000"/>
              </a:spcBef>
            </a:pPr>
            <a:endParaRPr lang="en-US" altLang="en-US" sz="2400" b="1" i="1">
              <a:latin typeface="Calisto MT" panose="02040603050505030304" pitchFamily="18" charset="0"/>
              <a:ea typeface="Arial Unicode MS" panose="020B0604020202020204" pitchFamily="34" charset="-128"/>
              <a:cs typeface="Arial Unicode MS" panose="020B0604020202020204" pitchFamily="34" charset="-128"/>
            </a:endParaRPr>
          </a:p>
        </p:txBody>
      </p:sp>
      <p:graphicFrame>
        <p:nvGraphicFramePr>
          <p:cNvPr id="332810" name="Object 10">
            <a:extLst>
              <a:ext uri="{FF2B5EF4-FFF2-40B4-BE49-F238E27FC236}">
                <a16:creationId xmlns:a16="http://schemas.microsoft.com/office/drawing/2014/main" id="{389EC863-894E-4237-BAAA-F3772AECAC94}"/>
              </a:ext>
            </a:extLst>
          </p:cNvPr>
          <p:cNvGraphicFramePr>
            <a:graphicFrameLocks noGrp="1" noChangeAspect="1"/>
          </p:cNvGraphicFramePr>
          <p:nvPr>
            <p:ph sz="quarter" idx="3"/>
          </p:nvPr>
        </p:nvGraphicFramePr>
        <p:xfrm>
          <a:off x="3635375" y="4941888"/>
          <a:ext cx="358775" cy="358775"/>
        </p:xfrm>
        <a:graphic>
          <a:graphicData uri="http://schemas.openxmlformats.org/presentationml/2006/ole">
            <mc:AlternateContent xmlns:mc="http://schemas.openxmlformats.org/markup-compatibility/2006">
              <mc:Choice xmlns:v="urn:schemas-microsoft-com:vml" Requires="v">
                <p:oleObj spid="_x0000_s9223" name="Equation" r:id="rId5" imgW="126720" imgH="126720" progId="Equation.3">
                  <p:embed/>
                </p:oleObj>
              </mc:Choice>
              <mc:Fallback>
                <p:oleObj name="Equation" r:id="rId5" imgW="126720" imgH="126720" progId="Equation.3">
                  <p:embed/>
                  <p:pic>
                    <p:nvPicPr>
                      <p:cNvPr id="332810" name="Object 10">
                        <a:extLst>
                          <a:ext uri="{FF2B5EF4-FFF2-40B4-BE49-F238E27FC236}">
                            <a16:creationId xmlns:a16="http://schemas.microsoft.com/office/drawing/2014/main" id="{389EC863-894E-4237-BAAA-F3772AECA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4941888"/>
                        <a:ext cx="35877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2814" name="Rectangle 14">
            <a:extLst>
              <a:ext uri="{FF2B5EF4-FFF2-40B4-BE49-F238E27FC236}">
                <a16:creationId xmlns:a16="http://schemas.microsoft.com/office/drawing/2014/main" id="{C2E0E0E1-15D9-4457-88B5-E68616E2933F}"/>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A773F563-0C7D-4DC1-AC80-4C17B2970721}"/>
              </a:ext>
            </a:extLst>
          </p:cNvPr>
          <p:cNvSpPr>
            <a:spLocks noGrp="1"/>
          </p:cNvSpPr>
          <p:nvPr>
            <p:ph type="ftr" sz="quarter" idx="11"/>
          </p:nvPr>
        </p:nvSpPr>
        <p:spPr/>
        <p:txBody>
          <a:bodyPr/>
          <a:lstStyle/>
          <a:p>
            <a:r>
              <a:rPr lang="ar-SA" altLang="en-US"/>
              <a:t>Lecture 5</a:t>
            </a:r>
            <a:endParaRPr lang="en-US" altLang="en-US"/>
          </a:p>
        </p:txBody>
      </p:sp>
      <p:sp>
        <p:nvSpPr>
          <p:cNvPr id="8" name="Slide Number Placeholder 5">
            <a:extLst>
              <a:ext uri="{FF2B5EF4-FFF2-40B4-BE49-F238E27FC236}">
                <a16:creationId xmlns:a16="http://schemas.microsoft.com/office/drawing/2014/main" id="{1F12B0B8-6A12-4C84-922D-201ED55F9651}"/>
              </a:ext>
            </a:extLst>
          </p:cNvPr>
          <p:cNvSpPr>
            <a:spLocks noGrp="1"/>
          </p:cNvSpPr>
          <p:nvPr>
            <p:ph type="sldNum" sz="quarter" idx="12"/>
          </p:nvPr>
        </p:nvSpPr>
        <p:spPr/>
        <p:txBody>
          <a:bodyPr/>
          <a:lstStyle/>
          <a:p>
            <a:fld id="{1ABC4E34-4AB5-4939-87F2-3B218E172803}" type="slidenum">
              <a:rPr lang="ar-SA" altLang="en-US"/>
              <a:pPr/>
              <a:t>35</a:t>
            </a:fld>
            <a:endParaRPr lang="en-US" altLang="en-US"/>
          </a:p>
        </p:txBody>
      </p:sp>
      <p:sp>
        <p:nvSpPr>
          <p:cNvPr id="333826" name="Rectangle 2">
            <a:extLst>
              <a:ext uri="{FF2B5EF4-FFF2-40B4-BE49-F238E27FC236}">
                <a16:creationId xmlns:a16="http://schemas.microsoft.com/office/drawing/2014/main" id="{9F33EBAA-B46F-4051-9CD2-B6A0211F26FF}"/>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333827" name="Rectangle 3">
            <a:extLst>
              <a:ext uri="{FF2B5EF4-FFF2-40B4-BE49-F238E27FC236}">
                <a16:creationId xmlns:a16="http://schemas.microsoft.com/office/drawing/2014/main" id="{8288762F-FD2C-47D7-8AC1-07DF98446945}"/>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33828" name="Line 4">
            <a:extLst>
              <a:ext uri="{FF2B5EF4-FFF2-40B4-BE49-F238E27FC236}">
                <a16:creationId xmlns:a16="http://schemas.microsoft.com/office/drawing/2014/main" id="{F5FC8C58-1A63-4E8C-B65A-69F5048BEC31}"/>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3829" name="Rectangle 2">
            <a:extLst>
              <a:ext uri="{FF2B5EF4-FFF2-40B4-BE49-F238E27FC236}">
                <a16:creationId xmlns:a16="http://schemas.microsoft.com/office/drawing/2014/main" id="{B152B72B-FB19-4D48-97B5-8B6195465441}"/>
              </a:ext>
            </a:extLst>
          </p:cNvPr>
          <p:cNvSpPr>
            <a:spLocks noChangeArrowheads="1"/>
          </p:cNvSpPr>
          <p:nvPr/>
        </p:nvSpPr>
        <p:spPr bwMode="auto">
          <a:xfrm>
            <a:off x="-252413" y="1341438"/>
            <a:ext cx="8756651"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en-US" sz="3600" b="1">
                <a:latin typeface="Calisto MT" panose="02040603050505030304" pitchFamily="18" charset="0"/>
                <a:ea typeface="Arial Unicode MS" panose="020B0604020202020204" pitchFamily="34" charset="-128"/>
                <a:cs typeface="Arial Unicode MS" panose="020B0604020202020204" pitchFamily="34" charset="-128"/>
              </a:rPr>
              <a:t>Example</a:t>
            </a:r>
          </a:p>
        </p:txBody>
      </p:sp>
      <p:sp>
        <p:nvSpPr>
          <p:cNvPr id="333830" name="Text Box 4">
            <a:extLst>
              <a:ext uri="{FF2B5EF4-FFF2-40B4-BE49-F238E27FC236}">
                <a16:creationId xmlns:a16="http://schemas.microsoft.com/office/drawing/2014/main" id="{18E7C6E5-28C6-4395-AB08-4CD9E290CB7F}"/>
              </a:ext>
            </a:extLst>
          </p:cNvPr>
          <p:cNvSpPr txBox="1">
            <a:spLocks noChangeArrowheads="1"/>
          </p:cNvSpPr>
          <p:nvPr/>
        </p:nvSpPr>
        <p:spPr bwMode="auto">
          <a:xfrm>
            <a:off x="331788" y="2349500"/>
            <a:ext cx="8812212"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pPr>
            <a:r>
              <a:rPr lang="en-US" altLang="en-US" sz="2400" dirty="0">
                <a:latin typeface="Calisto MT" panose="02040603050505030304" pitchFamily="18" charset="0"/>
                <a:ea typeface="Arial Unicode MS" panose="020B0604020202020204" pitchFamily="34" charset="-128"/>
                <a:cs typeface="Arial Unicode MS" panose="020B0604020202020204" pitchFamily="34" charset="-128"/>
              </a:rPr>
              <a:t>Results from the National Health survey show that the heights of men have a mean of 69 in and a standard deviation of 2.8 in. use the range rule of thumb to find the minimum and maximum usual heights. </a:t>
            </a:r>
          </a:p>
          <a:p>
            <a:pPr algn="l" rtl="0">
              <a:spcBef>
                <a:spcPct val="50000"/>
              </a:spcBef>
            </a:pPr>
            <a:r>
              <a:rPr lang="en-US" altLang="en-US" sz="2400" b="1" i="1" dirty="0"/>
              <a:t>minimum usual value = (mean) - 2 * (standard deviation)</a:t>
            </a:r>
          </a:p>
          <a:p>
            <a:pPr algn="l" rtl="0">
              <a:spcBef>
                <a:spcPct val="50000"/>
              </a:spcBef>
            </a:pPr>
            <a:r>
              <a:rPr lang="en-US" altLang="en-US" sz="2400" dirty="0">
                <a:latin typeface="Calisto MT" panose="02040603050505030304" pitchFamily="18" charset="0"/>
                <a:ea typeface="Arial Unicode MS" panose="020B0604020202020204" pitchFamily="34" charset="-128"/>
                <a:cs typeface="Arial Unicode MS" panose="020B0604020202020204" pitchFamily="34" charset="-128"/>
              </a:rPr>
              <a:t>                                         = 69 -2*2.8 = 63.4 in</a:t>
            </a:r>
          </a:p>
          <a:p>
            <a:pPr algn="l" rtl="0">
              <a:spcBef>
                <a:spcPct val="50000"/>
              </a:spcBef>
            </a:pPr>
            <a:r>
              <a:rPr lang="en-US" altLang="en-US" sz="2400" b="1" i="1" dirty="0"/>
              <a:t>maximum usual value = (mean) + 2 * (standard deviation)</a:t>
            </a:r>
          </a:p>
          <a:p>
            <a:pPr algn="l" rtl="0">
              <a:spcBef>
                <a:spcPct val="50000"/>
              </a:spcBef>
            </a:pPr>
            <a:r>
              <a:rPr lang="en-US" altLang="en-US" sz="2400" b="1" i="1" dirty="0"/>
              <a:t>                                       </a:t>
            </a:r>
            <a:r>
              <a:rPr lang="en-US" altLang="en-US" sz="2400" dirty="0">
                <a:latin typeface="Calisto MT" panose="02040603050505030304" pitchFamily="18" charset="0"/>
                <a:ea typeface="Arial Unicode MS" panose="020B0604020202020204" pitchFamily="34" charset="-128"/>
                <a:cs typeface="Arial Unicode MS" panose="020B0604020202020204" pitchFamily="34" charset="-128"/>
              </a:rPr>
              <a:t>= 69+2*2.8 = 74.6 in</a:t>
            </a:r>
          </a:p>
          <a:p>
            <a:pPr algn="l" rtl="0">
              <a:spcBef>
                <a:spcPct val="50000"/>
              </a:spcBef>
            </a:pPr>
            <a:endParaRPr lang="en-US" altLang="en-US" sz="2400" dirty="0">
              <a:latin typeface="Calisto MT" panose="02040603050505030304" pitchFamily="18" charset="0"/>
              <a:ea typeface="Arial Unicode MS" panose="020B0604020202020204" pitchFamily="34" charset="-128"/>
              <a:cs typeface="Arial Unicode MS" panose="020B060402020202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16F3C8D0-F7BF-4DB2-BE6C-67C4F6CFF2E8}"/>
              </a:ext>
            </a:extLst>
          </p:cNvPr>
          <p:cNvSpPr>
            <a:spLocks noGrp="1"/>
          </p:cNvSpPr>
          <p:nvPr>
            <p:ph type="ftr" sz="quarter" idx="11"/>
          </p:nvPr>
        </p:nvSpPr>
        <p:spPr/>
        <p:txBody>
          <a:bodyPr/>
          <a:lstStyle/>
          <a:p>
            <a:r>
              <a:rPr lang="ar-SA" altLang="en-US"/>
              <a:t>Lecture 5</a:t>
            </a:r>
            <a:endParaRPr lang="en-US" altLang="en-US"/>
          </a:p>
        </p:txBody>
      </p:sp>
      <p:sp>
        <p:nvSpPr>
          <p:cNvPr id="11" name="Slide Number Placeholder 5">
            <a:extLst>
              <a:ext uri="{FF2B5EF4-FFF2-40B4-BE49-F238E27FC236}">
                <a16:creationId xmlns:a16="http://schemas.microsoft.com/office/drawing/2014/main" id="{8B80327E-521A-46A2-B945-368ADCD2CAEA}"/>
              </a:ext>
            </a:extLst>
          </p:cNvPr>
          <p:cNvSpPr>
            <a:spLocks noGrp="1"/>
          </p:cNvSpPr>
          <p:nvPr>
            <p:ph type="sldNum" sz="quarter" idx="12"/>
          </p:nvPr>
        </p:nvSpPr>
        <p:spPr/>
        <p:txBody>
          <a:bodyPr/>
          <a:lstStyle/>
          <a:p>
            <a:fld id="{5EAB147D-1E7C-4DB6-A6D5-61566167E66C}" type="slidenum">
              <a:rPr lang="ar-SA" altLang="en-US"/>
              <a:pPr/>
              <a:t>36</a:t>
            </a:fld>
            <a:endParaRPr lang="en-US" altLang="en-US"/>
          </a:p>
        </p:txBody>
      </p:sp>
      <p:sp>
        <p:nvSpPr>
          <p:cNvPr id="301058" name="Rectangle 2">
            <a:extLst>
              <a:ext uri="{FF2B5EF4-FFF2-40B4-BE49-F238E27FC236}">
                <a16:creationId xmlns:a16="http://schemas.microsoft.com/office/drawing/2014/main" id="{C12C9233-E881-4179-A4D2-C40262911B64}"/>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301059" name="Rectangle 3">
            <a:extLst>
              <a:ext uri="{FF2B5EF4-FFF2-40B4-BE49-F238E27FC236}">
                <a16:creationId xmlns:a16="http://schemas.microsoft.com/office/drawing/2014/main" id="{34F84BAD-4305-4831-A4EB-59D88CB9FD1B}"/>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01060" name="Line 4">
            <a:extLst>
              <a:ext uri="{FF2B5EF4-FFF2-40B4-BE49-F238E27FC236}">
                <a16:creationId xmlns:a16="http://schemas.microsoft.com/office/drawing/2014/main" id="{53F29E0F-4A2C-4B7E-A350-DE0B0BF3F0D6}"/>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1061" name="Rectangle 2">
            <a:extLst>
              <a:ext uri="{FF2B5EF4-FFF2-40B4-BE49-F238E27FC236}">
                <a16:creationId xmlns:a16="http://schemas.microsoft.com/office/drawing/2014/main" id="{25D527AD-35D3-4661-9C6F-EDC6B73BDEE7}"/>
              </a:ext>
            </a:extLst>
          </p:cNvPr>
          <p:cNvSpPr>
            <a:spLocks noChangeArrowheads="1"/>
          </p:cNvSpPr>
          <p:nvPr/>
        </p:nvSpPr>
        <p:spPr bwMode="auto">
          <a:xfrm>
            <a:off x="3298825" y="1125538"/>
            <a:ext cx="25146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4000" b="1">
                <a:latin typeface="Calisto MT" panose="02040603050505030304" pitchFamily="18" charset="0"/>
                <a:ea typeface="Arial Unicode MS" panose="020B0604020202020204" pitchFamily="34" charset="-128"/>
                <a:cs typeface="Arial Unicode MS" panose="020B0604020202020204" pitchFamily="34" charset="-128"/>
              </a:rPr>
              <a:t>Definition</a:t>
            </a:r>
          </a:p>
          <a:p>
            <a:endParaRPr lang="en-US" altLang="en-US" sz="4000" b="1">
              <a:latin typeface="Calisto MT" panose="02040603050505030304" pitchFamily="18" charset="0"/>
              <a:ea typeface="Arial Unicode MS" panose="020B0604020202020204" pitchFamily="34" charset="-128"/>
              <a:cs typeface="Arial Unicode MS" panose="020B0604020202020204" pitchFamily="34" charset="-128"/>
            </a:endParaRPr>
          </a:p>
        </p:txBody>
      </p:sp>
      <p:sp>
        <p:nvSpPr>
          <p:cNvPr id="301062" name="Text Box 3">
            <a:extLst>
              <a:ext uri="{FF2B5EF4-FFF2-40B4-BE49-F238E27FC236}">
                <a16:creationId xmlns:a16="http://schemas.microsoft.com/office/drawing/2014/main" id="{39517F16-5EB6-4C1F-82DF-CEB71E7C7E6C}"/>
              </a:ext>
            </a:extLst>
          </p:cNvPr>
          <p:cNvSpPr txBox="1">
            <a:spLocks noChangeArrowheads="1"/>
          </p:cNvSpPr>
          <p:nvPr/>
        </p:nvSpPr>
        <p:spPr bwMode="auto">
          <a:xfrm>
            <a:off x="463550" y="1736725"/>
            <a:ext cx="83820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pPr>
            <a:r>
              <a:rPr lang="en-US" altLang="en-US" sz="2800" b="1">
                <a:latin typeface="Calisto MT" panose="02040603050505030304" pitchFamily="18" charset="0"/>
                <a:ea typeface="Arial Unicode MS" panose="020B0604020202020204" pitchFamily="34" charset="-128"/>
                <a:cs typeface="Arial Unicode MS" panose="020B0604020202020204" pitchFamily="34" charset="-128"/>
              </a:rPr>
              <a:t>Empirical Rule</a:t>
            </a:r>
          </a:p>
          <a:p>
            <a:pPr algn="l" rtl="0">
              <a:spcBef>
                <a:spcPct val="50000"/>
              </a:spcBef>
            </a:pPr>
            <a:r>
              <a:rPr lang="en-US" altLang="en-US" sz="2400">
                <a:latin typeface="Calisto MT" panose="02040603050505030304" pitchFamily="18" charset="0"/>
                <a:ea typeface="Arial Unicode MS" panose="020B0604020202020204" pitchFamily="34" charset="-128"/>
                <a:cs typeface="Arial Unicode MS" panose="020B0604020202020204" pitchFamily="34" charset="-128"/>
              </a:rPr>
              <a:t>For data sets having a distribution that is approximately bell shaped, the following properties apply:</a:t>
            </a:r>
          </a:p>
        </p:txBody>
      </p:sp>
      <p:sp>
        <p:nvSpPr>
          <p:cNvPr id="147460" name="Text Box 4">
            <a:extLst>
              <a:ext uri="{FF2B5EF4-FFF2-40B4-BE49-F238E27FC236}">
                <a16:creationId xmlns:a16="http://schemas.microsoft.com/office/drawing/2014/main" id="{B035E5D0-9002-40CB-9674-120DB86E338B}"/>
              </a:ext>
            </a:extLst>
          </p:cNvPr>
          <p:cNvSpPr txBox="1">
            <a:spLocks noChangeArrowheads="1"/>
          </p:cNvSpPr>
          <p:nvPr/>
        </p:nvSpPr>
        <p:spPr bwMode="auto">
          <a:xfrm>
            <a:off x="558800" y="3243263"/>
            <a:ext cx="8096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393700">
              <a:defRPr>
                <a:solidFill>
                  <a:schemeClr val="tx1"/>
                </a:solidFill>
                <a:latin typeface="Arial" panose="020B0604020202020204" pitchFamily="34" charset="0"/>
                <a:cs typeface="Arial" panose="020B0604020202020204" pitchFamily="34" charset="0"/>
              </a:defRPr>
            </a:lvl1pPr>
            <a:lvl2pPr marL="742950" indent="-285750" defTabSz="393700">
              <a:defRPr>
                <a:solidFill>
                  <a:schemeClr val="tx1"/>
                </a:solidFill>
                <a:latin typeface="Arial" panose="020B0604020202020204" pitchFamily="34" charset="0"/>
                <a:cs typeface="Arial" panose="020B0604020202020204" pitchFamily="34" charset="0"/>
              </a:defRPr>
            </a:lvl2pPr>
            <a:lvl3pPr marL="1143000" indent="-228600" defTabSz="393700">
              <a:defRPr>
                <a:solidFill>
                  <a:schemeClr val="tx1"/>
                </a:solidFill>
                <a:latin typeface="Arial" panose="020B0604020202020204" pitchFamily="34" charset="0"/>
                <a:cs typeface="Arial" panose="020B0604020202020204" pitchFamily="34" charset="0"/>
              </a:defRPr>
            </a:lvl3pPr>
            <a:lvl4pPr marL="1600200" indent="-228600" defTabSz="393700">
              <a:defRPr>
                <a:solidFill>
                  <a:schemeClr val="tx1"/>
                </a:solidFill>
                <a:latin typeface="Arial" panose="020B0604020202020204" pitchFamily="34" charset="0"/>
                <a:cs typeface="Arial" panose="020B0604020202020204" pitchFamily="34" charset="0"/>
              </a:defRPr>
            </a:lvl4pPr>
            <a:lvl5pPr marL="2057400" indent="-228600" defTabSz="393700">
              <a:defRPr>
                <a:solidFill>
                  <a:schemeClr val="tx1"/>
                </a:solidFill>
                <a:latin typeface="Arial" panose="020B0604020202020204" pitchFamily="34" charset="0"/>
                <a:cs typeface="Arial" panose="020B0604020202020204" pitchFamily="34" charset="0"/>
              </a:defRPr>
            </a:lvl5pPr>
            <a:lvl6pPr marL="25146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400">
                <a:latin typeface="Calisto MT" panose="02040603050505030304" pitchFamily="18" charset="0"/>
                <a:ea typeface="Arial Unicode MS" panose="020B0604020202020204" pitchFamily="34" charset="-128"/>
                <a:cs typeface="Arial Unicode MS" panose="020B0604020202020204" pitchFamily="34" charset="-128"/>
              </a:rPr>
              <a:t> About 68% of all values fall within 1 standard deviation of the mean.</a:t>
            </a:r>
          </a:p>
        </p:txBody>
      </p:sp>
      <p:sp>
        <p:nvSpPr>
          <p:cNvPr id="147461" name="Text Box 5">
            <a:extLst>
              <a:ext uri="{FF2B5EF4-FFF2-40B4-BE49-F238E27FC236}">
                <a16:creationId xmlns:a16="http://schemas.microsoft.com/office/drawing/2014/main" id="{40BCF9B7-C6C2-4626-B7D6-1832BAFA4C09}"/>
              </a:ext>
            </a:extLst>
          </p:cNvPr>
          <p:cNvSpPr txBox="1">
            <a:spLocks noChangeArrowheads="1"/>
          </p:cNvSpPr>
          <p:nvPr/>
        </p:nvSpPr>
        <p:spPr bwMode="auto">
          <a:xfrm>
            <a:off x="558800" y="4173538"/>
            <a:ext cx="8096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defTabSz="393700">
              <a:defRPr>
                <a:solidFill>
                  <a:schemeClr val="tx1"/>
                </a:solidFill>
                <a:latin typeface="Arial" panose="020B0604020202020204" pitchFamily="34" charset="0"/>
                <a:cs typeface="Arial" panose="020B0604020202020204" pitchFamily="34" charset="0"/>
              </a:defRPr>
            </a:lvl1pPr>
            <a:lvl2pPr marL="742950" indent="-285750" defTabSz="393700">
              <a:defRPr>
                <a:solidFill>
                  <a:schemeClr val="tx1"/>
                </a:solidFill>
                <a:latin typeface="Arial" panose="020B0604020202020204" pitchFamily="34" charset="0"/>
                <a:cs typeface="Arial" panose="020B0604020202020204" pitchFamily="34" charset="0"/>
              </a:defRPr>
            </a:lvl2pPr>
            <a:lvl3pPr marL="1143000" indent="-228600" defTabSz="393700">
              <a:defRPr>
                <a:solidFill>
                  <a:schemeClr val="tx1"/>
                </a:solidFill>
                <a:latin typeface="Arial" panose="020B0604020202020204" pitchFamily="34" charset="0"/>
                <a:cs typeface="Arial" panose="020B0604020202020204" pitchFamily="34" charset="0"/>
              </a:defRPr>
            </a:lvl3pPr>
            <a:lvl4pPr marL="1600200" indent="-228600" defTabSz="393700">
              <a:defRPr>
                <a:solidFill>
                  <a:schemeClr val="tx1"/>
                </a:solidFill>
                <a:latin typeface="Arial" panose="020B0604020202020204" pitchFamily="34" charset="0"/>
                <a:cs typeface="Arial" panose="020B0604020202020204" pitchFamily="34" charset="0"/>
              </a:defRPr>
            </a:lvl4pPr>
            <a:lvl5pPr marL="2057400" indent="-228600" defTabSz="393700">
              <a:defRPr>
                <a:solidFill>
                  <a:schemeClr val="tx1"/>
                </a:solidFill>
                <a:latin typeface="Arial" panose="020B0604020202020204" pitchFamily="34" charset="0"/>
                <a:cs typeface="Arial" panose="020B0604020202020204" pitchFamily="34" charset="0"/>
              </a:defRPr>
            </a:lvl5pPr>
            <a:lvl6pPr marL="25146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defTabSz="393700"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400">
                <a:latin typeface="Calisto MT" panose="02040603050505030304" pitchFamily="18" charset="0"/>
                <a:ea typeface="Arial Unicode MS" panose="020B0604020202020204" pitchFamily="34" charset="-128"/>
                <a:cs typeface="Arial Unicode MS" panose="020B0604020202020204" pitchFamily="34" charset="-128"/>
              </a:rPr>
              <a:t> About 95% of all values fall within 2 standard 	deviations of the mean.</a:t>
            </a:r>
          </a:p>
        </p:txBody>
      </p:sp>
      <p:sp>
        <p:nvSpPr>
          <p:cNvPr id="147462" name="Text Box 6">
            <a:extLst>
              <a:ext uri="{FF2B5EF4-FFF2-40B4-BE49-F238E27FC236}">
                <a16:creationId xmlns:a16="http://schemas.microsoft.com/office/drawing/2014/main" id="{022FF0B8-1545-440A-8423-86596F5EDF12}"/>
              </a:ext>
            </a:extLst>
          </p:cNvPr>
          <p:cNvSpPr txBox="1">
            <a:spLocks noChangeArrowheads="1"/>
          </p:cNvSpPr>
          <p:nvPr/>
        </p:nvSpPr>
        <p:spPr bwMode="auto">
          <a:xfrm>
            <a:off x="558800" y="5103813"/>
            <a:ext cx="80962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tabLst>
                <a:tab pos="393700" algn="l"/>
              </a:tabLst>
              <a:defRPr>
                <a:solidFill>
                  <a:schemeClr val="tx1"/>
                </a:solidFill>
                <a:latin typeface="Arial" panose="020B0604020202020204" pitchFamily="34" charset="0"/>
                <a:cs typeface="Arial" panose="020B0604020202020204" pitchFamily="34" charset="0"/>
              </a:defRPr>
            </a:lvl1pPr>
            <a:lvl2pPr marL="742950" indent="-285750">
              <a:tabLst>
                <a:tab pos="393700" algn="l"/>
              </a:tabLst>
              <a:defRPr>
                <a:solidFill>
                  <a:schemeClr val="tx1"/>
                </a:solidFill>
                <a:latin typeface="Arial" panose="020B0604020202020204" pitchFamily="34" charset="0"/>
                <a:cs typeface="Arial" panose="020B0604020202020204" pitchFamily="34" charset="0"/>
              </a:defRPr>
            </a:lvl2pPr>
            <a:lvl3pPr marL="1143000" indent="-228600">
              <a:tabLst>
                <a:tab pos="393700" algn="l"/>
              </a:tabLst>
              <a:defRPr>
                <a:solidFill>
                  <a:schemeClr val="tx1"/>
                </a:solidFill>
                <a:latin typeface="Arial" panose="020B0604020202020204" pitchFamily="34" charset="0"/>
                <a:cs typeface="Arial" panose="020B0604020202020204" pitchFamily="34" charset="0"/>
              </a:defRPr>
            </a:lvl3pPr>
            <a:lvl4pPr marL="1600200" indent="-228600">
              <a:tabLst>
                <a:tab pos="393700" algn="l"/>
              </a:tabLst>
              <a:defRPr>
                <a:solidFill>
                  <a:schemeClr val="tx1"/>
                </a:solidFill>
                <a:latin typeface="Arial" panose="020B0604020202020204" pitchFamily="34" charset="0"/>
                <a:cs typeface="Arial" panose="020B0604020202020204" pitchFamily="34" charset="0"/>
              </a:defRPr>
            </a:lvl4pPr>
            <a:lvl5pPr marL="2057400" indent="-228600">
              <a:tabLst>
                <a:tab pos="393700" algn="l"/>
              </a:tabLst>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tabLst>
                <a:tab pos="393700" algn="l"/>
              </a:tabLs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tabLst>
                <a:tab pos="393700" algn="l"/>
              </a:tabLs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tabLst>
                <a:tab pos="393700" algn="l"/>
              </a:tabLs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tabLst>
                <a:tab pos="393700" algn="l"/>
              </a:tabLst>
              <a:defRPr>
                <a:solidFill>
                  <a:schemeClr val="tx1"/>
                </a:solidFill>
                <a:latin typeface="Arial" panose="020B0604020202020204" pitchFamily="34" charset="0"/>
                <a:cs typeface="Arial" panose="020B0604020202020204" pitchFamily="34" charset="0"/>
              </a:defRPr>
            </a:lvl9pPr>
          </a:lstStyle>
          <a:p>
            <a:pPr algn="l" rtl="0">
              <a:spcBef>
                <a:spcPct val="50000"/>
              </a:spcBef>
              <a:buClr>
                <a:schemeClr val="accent2"/>
              </a:buClr>
              <a:buFont typeface="Wingdings" panose="05000000000000000000" pitchFamily="2" charset="2"/>
              <a:buChar char="v"/>
            </a:pPr>
            <a:r>
              <a:rPr lang="en-US" altLang="en-US" sz="2400">
                <a:latin typeface="Calisto MT" panose="02040603050505030304" pitchFamily="18" charset="0"/>
                <a:ea typeface="Arial Unicode MS" panose="020B0604020202020204" pitchFamily="34" charset="-128"/>
                <a:cs typeface="Arial Unicode MS" panose="020B0604020202020204" pitchFamily="34" charset="-128"/>
              </a:rPr>
              <a:t> About 99.7% of all values fall within 3 standard 	deviations of the mean.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anim calcmode="lin" valueType="num">
                                      <p:cBhvr additive="base">
                                        <p:cTn id="7" dur="500" fill="hold"/>
                                        <p:tgtEl>
                                          <p:spTgt spid="147460"/>
                                        </p:tgtEl>
                                        <p:attrNameLst>
                                          <p:attrName>ppt_x</p:attrName>
                                        </p:attrNameLst>
                                      </p:cBhvr>
                                      <p:tavLst>
                                        <p:tav tm="0">
                                          <p:val>
                                            <p:strVal val="0-#ppt_w/2"/>
                                          </p:val>
                                        </p:tav>
                                        <p:tav tm="100000">
                                          <p:val>
                                            <p:strVal val="#ppt_x"/>
                                          </p:val>
                                        </p:tav>
                                      </p:tavLst>
                                    </p:anim>
                                    <p:anim calcmode="lin" valueType="num">
                                      <p:cBhvr additive="base">
                                        <p:cTn id="8" dur="500" fill="hold"/>
                                        <p:tgtEl>
                                          <p:spTgt spid="147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61"/>
                                        </p:tgtEl>
                                        <p:attrNameLst>
                                          <p:attrName>style.visibility</p:attrName>
                                        </p:attrNameLst>
                                      </p:cBhvr>
                                      <p:to>
                                        <p:strVal val="visible"/>
                                      </p:to>
                                    </p:set>
                                    <p:anim calcmode="lin" valueType="num">
                                      <p:cBhvr additive="base">
                                        <p:cTn id="13" dur="500" fill="hold"/>
                                        <p:tgtEl>
                                          <p:spTgt spid="147461"/>
                                        </p:tgtEl>
                                        <p:attrNameLst>
                                          <p:attrName>ppt_x</p:attrName>
                                        </p:attrNameLst>
                                      </p:cBhvr>
                                      <p:tavLst>
                                        <p:tav tm="0">
                                          <p:val>
                                            <p:strVal val="0-#ppt_w/2"/>
                                          </p:val>
                                        </p:tav>
                                        <p:tav tm="100000">
                                          <p:val>
                                            <p:strVal val="#ppt_x"/>
                                          </p:val>
                                        </p:tav>
                                      </p:tavLst>
                                    </p:anim>
                                    <p:anim calcmode="lin" valueType="num">
                                      <p:cBhvr additive="base">
                                        <p:cTn id="14" dur="500" fill="hold"/>
                                        <p:tgtEl>
                                          <p:spTgt spid="1474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62"/>
                                        </p:tgtEl>
                                        <p:attrNameLst>
                                          <p:attrName>style.visibility</p:attrName>
                                        </p:attrNameLst>
                                      </p:cBhvr>
                                      <p:to>
                                        <p:strVal val="visible"/>
                                      </p:to>
                                    </p:set>
                                    <p:anim calcmode="lin" valueType="num">
                                      <p:cBhvr additive="base">
                                        <p:cTn id="19" dur="500" fill="hold"/>
                                        <p:tgtEl>
                                          <p:spTgt spid="147462"/>
                                        </p:tgtEl>
                                        <p:attrNameLst>
                                          <p:attrName>ppt_x</p:attrName>
                                        </p:attrNameLst>
                                      </p:cBhvr>
                                      <p:tavLst>
                                        <p:tav tm="0">
                                          <p:val>
                                            <p:strVal val="0-#ppt_w/2"/>
                                          </p:val>
                                        </p:tav>
                                        <p:tav tm="100000">
                                          <p:val>
                                            <p:strVal val="#ppt_x"/>
                                          </p:val>
                                        </p:tav>
                                      </p:tavLst>
                                    </p:anim>
                                    <p:anim calcmode="lin" valueType="num">
                                      <p:cBhvr additive="base">
                                        <p:cTn id="20" dur="500" fill="hold"/>
                                        <p:tgtEl>
                                          <p:spTgt spid="1474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utoUpdateAnimBg="0"/>
      <p:bldP spid="147461" grpId="0" autoUpdateAnimBg="0"/>
      <p:bldP spid="14746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14C7AFC8-0549-4E65-B658-614D432944EA}"/>
              </a:ext>
            </a:extLst>
          </p:cNvPr>
          <p:cNvSpPr>
            <a:spLocks noGrp="1"/>
          </p:cNvSpPr>
          <p:nvPr>
            <p:ph type="ftr" sz="quarter" idx="11"/>
          </p:nvPr>
        </p:nvSpPr>
        <p:spPr/>
        <p:txBody>
          <a:bodyPr/>
          <a:lstStyle/>
          <a:p>
            <a:r>
              <a:rPr lang="ar-SA" altLang="en-US"/>
              <a:t>Lecture 5</a:t>
            </a:r>
            <a:endParaRPr lang="en-US" altLang="en-US"/>
          </a:p>
        </p:txBody>
      </p:sp>
      <p:sp>
        <p:nvSpPr>
          <p:cNvPr id="8" name="Slide Number Placeholder 5">
            <a:extLst>
              <a:ext uri="{FF2B5EF4-FFF2-40B4-BE49-F238E27FC236}">
                <a16:creationId xmlns:a16="http://schemas.microsoft.com/office/drawing/2014/main" id="{DAFEB7D0-C74E-4B2D-A833-1A75A06594B8}"/>
              </a:ext>
            </a:extLst>
          </p:cNvPr>
          <p:cNvSpPr>
            <a:spLocks noGrp="1"/>
          </p:cNvSpPr>
          <p:nvPr>
            <p:ph type="sldNum" sz="quarter" idx="12"/>
          </p:nvPr>
        </p:nvSpPr>
        <p:spPr/>
        <p:txBody>
          <a:bodyPr/>
          <a:lstStyle/>
          <a:p>
            <a:fld id="{EBAC5202-7DF1-4456-BD41-212151188D16}" type="slidenum">
              <a:rPr lang="ar-SA" altLang="en-US"/>
              <a:pPr/>
              <a:t>37</a:t>
            </a:fld>
            <a:endParaRPr lang="en-US" altLang="en-US"/>
          </a:p>
        </p:txBody>
      </p:sp>
      <p:sp>
        <p:nvSpPr>
          <p:cNvPr id="302082" name="Rectangle 2">
            <a:extLst>
              <a:ext uri="{FF2B5EF4-FFF2-40B4-BE49-F238E27FC236}">
                <a16:creationId xmlns:a16="http://schemas.microsoft.com/office/drawing/2014/main" id="{47B1C8F6-BC9F-44AF-B99E-B59D8B1B3FEE}"/>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302083" name="Rectangle 3">
            <a:extLst>
              <a:ext uri="{FF2B5EF4-FFF2-40B4-BE49-F238E27FC236}">
                <a16:creationId xmlns:a16="http://schemas.microsoft.com/office/drawing/2014/main" id="{DA1B5E79-C53E-47D6-A5A2-9C25BD325E1C}"/>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02084" name="Line 4">
            <a:extLst>
              <a:ext uri="{FF2B5EF4-FFF2-40B4-BE49-F238E27FC236}">
                <a16:creationId xmlns:a16="http://schemas.microsoft.com/office/drawing/2014/main" id="{EF26BD74-2574-409F-BA35-25E5829F5BE3}"/>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085" name="Rectangle 17">
            <a:extLst>
              <a:ext uri="{FF2B5EF4-FFF2-40B4-BE49-F238E27FC236}">
                <a16:creationId xmlns:a16="http://schemas.microsoft.com/office/drawing/2014/main" id="{94B94B03-AFCE-448F-BB80-D771EF261F63}"/>
              </a:ext>
            </a:extLst>
          </p:cNvPr>
          <p:cNvSpPr>
            <a:spLocks noChangeArrowheads="1"/>
          </p:cNvSpPr>
          <p:nvPr/>
        </p:nvSpPr>
        <p:spPr bwMode="auto">
          <a:xfrm>
            <a:off x="2687638" y="1435100"/>
            <a:ext cx="37131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3500" b="1" i="1">
                <a:latin typeface="Calisto MT" panose="02040603050505030304" pitchFamily="18" charset="0"/>
                <a:ea typeface="Arial Unicode MS" panose="020B0604020202020204" pitchFamily="34" charset="-128"/>
                <a:cs typeface="Arial Unicode MS" panose="020B0604020202020204" pitchFamily="34" charset="-128"/>
              </a:rPr>
              <a:t>The Empirical Rule</a:t>
            </a:r>
          </a:p>
        </p:txBody>
      </p:sp>
      <p:pic>
        <p:nvPicPr>
          <p:cNvPr id="302086" name="Picture 29" descr="2_13_1">
            <a:extLst>
              <a:ext uri="{FF2B5EF4-FFF2-40B4-BE49-F238E27FC236}">
                <a16:creationId xmlns:a16="http://schemas.microsoft.com/office/drawing/2014/main" id="{73D7706A-7650-4F7A-AEA0-2E4F64DB3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0800"/>
            <a:ext cx="7440613"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D696B1FF-D437-4485-9842-99C7155118B6}"/>
              </a:ext>
            </a:extLst>
          </p:cNvPr>
          <p:cNvSpPr>
            <a:spLocks noGrp="1"/>
          </p:cNvSpPr>
          <p:nvPr>
            <p:ph type="ftr" sz="quarter" idx="11"/>
          </p:nvPr>
        </p:nvSpPr>
        <p:spPr/>
        <p:txBody>
          <a:bodyPr/>
          <a:lstStyle/>
          <a:p>
            <a:r>
              <a:rPr lang="ar-SA" altLang="en-US"/>
              <a:t>Lecture 5</a:t>
            </a:r>
            <a:endParaRPr lang="en-US" altLang="en-US"/>
          </a:p>
        </p:txBody>
      </p:sp>
      <p:sp>
        <p:nvSpPr>
          <p:cNvPr id="8" name="Slide Number Placeholder 5">
            <a:extLst>
              <a:ext uri="{FF2B5EF4-FFF2-40B4-BE49-F238E27FC236}">
                <a16:creationId xmlns:a16="http://schemas.microsoft.com/office/drawing/2014/main" id="{DCADF35B-8111-448D-A35F-1EF1C3643A7D}"/>
              </a:ext>
            </a:extLst>
          </p:cNvPr>
          <p:cNvSpPr>
            <a:spLocks noGrp="1"/>
          </p:cNvSpPr>
          <p:nvPr>
            <p:ph type="sldNum" sz="quarter" idx="12"/>
          </p:nvPr>
        </p:nvSpPr>
        <p:spPr/>
        <p:txBody>
          <a:bodyPr/>
          <a:lstStyle/>
          <a:p>
            <a:fld id="{BD299E3E-44E6-4EE3-BD63-75C8FB298A2A}" type="slidenum">
              <a:rPr lang="ar-SA" altLang="en-US"/>
              <a:pPr/>
              <a:t>38</a:t>
            </a:fld>
            <a:endParaRPr lang="en-US" altLang="en-US"/>
          </a:p>
        </p:txBody>
      </p:sp>
      <p:sp>
        <p:nvSpPr>
          <p:cNvPr id="303106" name="Rectangle 2">
            <a:extLst>
              <a:ext uri="{FF2B5EF4-FFF2-40B4-BE49-F238E27FC236}">
                <a16:creationId xmlns:a16="http://schemas.microsoft.com/office/drawing/2014/main" id="{7E51640E-37B0-4F73-8F83-8331C217EB82}"/>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303107" name="Rectangle 3">
            <a:extLst>
              <a:ext uri="{FF2B5EF4-FFF2-40B4-BE49-F238E27FC236}">
                <a16:creationId xmlns:a16="http://schemas.microsoft.com/office/drawing/2014/main" id="{91594DB1-905C-4D16-AEFE-56B8F664BD7C}"/>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03108" name="Line 4">
            <a:extLst>
              <a:ext uri="{FF2B5EF4-FFF2-40B4-BE49-F238E27FC236}">
                <a16:creationId xmlns:a16="http://schemas.microsoft.com/office/drawing/2014/main" id="{ABE74518-A173-4A85-9F06-B43B65E3AFC3}"/>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03109" name="Picture 39" descr="2_13_2">
            <a:extLst>
              <a:ext uri="{FF2B5EF4-FFF2-40B4-BE49-F238E27FC236}">
                <a16:creationId xmlns:a16="http://schemas.microsoft.com/office/drawing/2014/main" id="{6CA1EB1F-1080-4E03-9FE5-BCA5C698D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7900"/>
            <a:ext cx="7440613"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110" name="Rectangle 23">
            <a:extLst>
              <a:ext uri="{FF2B5EF4-FFF2-40B4-BE49-F238E27FC236}">
                <a16:creationId xmlns:a16="http://schemas.microsoft.com/office/drawing/2014/main" id="{6DAF072B-44C3-4784-AB48-EF80A7C226A6}"/>
              </a:ext>
            </a:extLst>
          </p:cNvPr>
          <p:cNvSpPr>
            <a:spLocks noChangeArrowheads="1"/>
          </p:cNvSpPr>
          <p:nvPr/>
        </p:nvSpPr>
        <p:spPr bwMode="auto">
          <a:xfrm>
            <a:off x="2514600" y="1295400"/>
            <a:ext cx="371316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3500" b="1" i="1">
                <a:latin typeface="Calisto MT" panose="02040603050505030304" pitchFamily="18" charset="0"/>
                <a:ea typeface="Arial Unicode MS" panose="020B0604020202020204" pitchFamily="34" charset="-128"/>
                <a:cs typeface="Arial Unicode MS" panose="020B0604020202020204" pitchFamily="34" charset="-128"/>
              </a:rPr>
              <a:t>The Empirical Rule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0DAFA7B2-4D9D-434B-9FE5-EBB39625C1C9}"/>
              </a:ext>
            </a:extLst>
          </p:cNvPr>
          <p:cNvSpPr>
            <a:spLocks noGrp="1"/>
          </p:cNvSpPr>
          <p:nvPr>
            <p:ph type="ftr" sz="quarter" idx="11"/>
          </p:nvPr>
        </p:nvSpPr>
        <p:spPr/>
        <p:txBody>
          <a:bodyPr/>
          <a:lstStyle/>
          <a:p>
            <a:r>
              <a:rPr lang="ar-SA" altLang="en-US"/>
              <a:t>Lecture 5</a:t>
            </a:r>
            <a:endParaRPr lang="en-US" altLang="en-US"/>
          </a:p>
        </p:txBody>
      </p:sp>
      <p:sp>
        <p:nvSpPr>
          <p:cNvPr id="8" name="Slide Number Placeholder 5">
            <a:extLst>
              <a:ext uri="{FF2B5EF4-FFF2-40B4-BE49-F238E27FC236}">
                <a16:creationId xmlns:a16="http://schemas.microsoft.com/office/drawing/2014/main" id="{15D1BF4D-F246-47E9-8A18-D77113EF52AA}"/>
              </a:ext>
            </a:extLst>
          </p:cNvPr>
          <p:cNvSpPr>
            <a:spLocks noGrp="1"/>
          </p:cNvSpPr>
          <p:nvPr>
            <p:ph type="sldNum" sz="quarter" idx="12"/>
          </p:nvPr>
        </p:nvSpPr>
        <p:spPr/>
        <p:txBody>
          <a:bodyPr/>
          <a:lstStyle/>
          <a:p>
            <a:fld id="{DC7DF0AC-ECDF-4E75-A8E0-9F632708737A}" type="slidenum">
              <a:rPr lang="ar-SA" altLang="en-US"/>
              <a:pPr/>
              <a:t>39</a:t>
            </a:fld>
            <a:endParaRPr lang="en-US" altLang="en-US"/>
          </a:p>
        </p:txBody>
      </p:sp>
      <p:sp>
        <p:nvSpPr>
          <p:cNvPr id="304130" name="Rectangle 2">
            <a:extLst>
              <a:ext uri="{FF2B5EF4-FFF2-40B4-BE49-F238E27FC236}">
                <a16:creationId xmlns:a16="http://schemas.microsoft.com/office/drawing/2014/main" id="{A1FC209C-0262-4619-99DF-13CBACEC9D0D}"/>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304131" name="Rectangle 3">
            <a:extLst>
              <a:ext uri="{FF2B5EF4-FFF2-40B4-BE49-F238E27FC236}">
                <a16:creationId xmlns:a16="http://schemas.microsoft.com/office/drawing/2014/main" id="{6718F725-A235-44F1-83FF-35F77E687710}"/>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04132" name="Line 4">
            <a:extLst>
              <a:ext uri="{FF2B5EF4-FFF2-40B4-BE49-F238E27FC236}">
                <a16:creationId xmlns:a16="http://schemas.microsoft.com/office/drawing/2014/main" id="{96C3785C-3D5D-4736-9D5F-3428BC9B018B}"/>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4133" name="Rectangle 29">
            <a:extLst>
              <a:ext uri="{FF2B5EF4-FFF2-40B4-BE49-F238E27FC236}">
                <a16:creationId xmlns:a16="http://schemas.microsoft.com/office/drawing/2014/main" id="{D382F248-71B6-4FBB-A5A8-0937461B99D9}"/>
              </a:ext>
            </a:extLst>
          </p:cNvPr>
          <p:cNvSpPr>
            <a:spLocks noChangeArrowheads="1"/>
          </p:cNvSpPr>
          <p:nvPr/>
        </p:nvSpPr>
        <p:spPr bwMode="auto">
          <a:xfrm>
            <a:off x="2438400" y="1295400"/>
            <a:ext cx="3713163"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r>
              <a:rPr lang="en-US" altLang="en-US" sz="3500" b="1" i="1">
                <a:latin typeface="Calisto MT" panose="02040603050505030304" pitchFamily="18" charset="0"/>
                <a:ea typeface="Arial Unicode MS" panose="020B0604020202020204" pitchFamily="34" charset="-128"/>
                <a:cs typeface="Arial Unicode MS" panose="020B0604020202020204" pitchFamily="34" charset="-128"/>
              </a:rPr>
              <a:t>The Empirical Rule</a:t>
            </a:r>
          </a:p>
          <a:p>
            <a:pPr algn="l" rtl="0"/>
            <a:endParaRPr lang="en-US" altLang="en-US" sz="3500" b="1" i="1">
              <a:latin typeface="Calisto MT" panose="02040603050505030304" pitchFamily="18" charset="0"/>
              <a:ea typeface="Arial Unicode MS" panose="020B0604020202020204" pitchFamily="34" charset="-128"/>
              <a:cs typeface="Arial Unicode MS" panose="020B0604020202020204" pitchFamily="34" charset="-128"/>
            </a:endParaRPr>
          </a:p>
        </p:txBody>
      </p:sp>
      <p:pic>
        <p:nvPicPr>
          <p:cNvPr id="304134" name="Picture 56" descr="2_13_3">
            <a:extLst>
              <a:ext uri="{FF2B5EF4-FFF2-40B4-BE49-F238E27FC236}">
                <a16:creationId xmlns:a16="http://schemas.microsoft.com/office/drawing/2014/main" id="{B4F126A6-4464-408E-8002-AB3A98AE2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655320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3074479" y="1799020"/>
            <a:ext cx="1884080" cy="399669"/>
          </a:xfrm>
          <a:prstGeom prst="rect">
            <a:avLst/>
          </a:prstGeom>
        </p:spPr>
        <p:txBody>
          <a:bodyPr wrap="square" lIns="0" tIns="19979" rIns="0" bIns="0" rtlCol="0">
            <a:noAutofit/>
          </a:bodyPr>
          <a:lstStyle/>
          <a:p>
            <a:pPr marL="9525">
              <a:lnSpc>
                <a:spcPts val="3146"/>
              </a:lnSpc>
            </a:pPr>
            <a:r>
              <a:rPr sz="3000" b="1" i="1" dirty="0">
                <a:latin typeface="Calisto MT"/>
                <a:cs typeface="Calisto MT"/>
              </a:rPr>
              <a:t>Measures of</a:t>
            </a:r>
            <a:endParaRPr sz="3000">
              <a:latin typeface="Calisto MT"/>
              <a:cs typeface="Calisto MT"/>
            </a:endParaRPr>
          </a:p>
        </p:txBody>
      </p:sp>
      <p:sp>
        <p:nvSpPr>
          <p:cNvPr id="14" name="object 14"/>
          <p:cNvSpPr txBox="1"/>
          <p:nvPr/>
        </p:nvSpPr>
        <p:spPr>
          <a:xfrm>
            <a:off x="5053699" y="1799020"/>
            <a:ext cx="1075639" cy="399669"/>
          </a:xfrm>
          <a:prstGeom prst="rect">
            <a:avLst/>
          </a:prstGeom>
        </p:spPr>
        <p:txBody>
          <a:bodyPr wrap="square" lIns="0" tIns="19979" rIns="0" bIns="0" rtlCol="0">
            <a:noAutofit/>
          </a:bodyPr>
          <a:lstStyle/>
          <a:p>
            <a:pPr marL="9525">
              <a:lnSpc>
                <a:spcPts val="3146"/>
              </a:lnSpc>
            </a:pPr>
            <a:r>
              <a:rPr sz="3000" b="1" i="1" dirty="0">
                <a:latin typeface="Calisto MT"/>
                <a:cs typeface="Calisto MT"/>
              </a:rPr>
              <a:t>Center</a:t>
            </a:r>
            <a:endParaRPr sz="3000">
              <a:latin typeface="Calisto MT"/>
              <a:cs typeface="Calisto MT"/>
            </a:endParaRPr>
          </a:p>
        </p:txBody>
      </p:sp>
      <p:sp>
        <p:nvSpPr>
          <p:cNvPr id="13" name="object 13"/>
          <p:cNvSpPr txBox="1"/>
          <p:nvPr/>
        </p:nvSpPr>
        <p:spPr>
          <a:xfrm>
            <a:off x="3689414" y="2469951"/>
            <a:ext cx="1647436" cy="362178"/>
          </a:xfrm>
          <a:prstGeom prst="rect">
            <a:avLst/>
          </a:prstGeom>
        </p:spPr>
        <p:txBody>
          <a:bodyPr wrap="square" lIns="0" tIns="17978" rIns="0" bIns="0" rtlCol="0">
            <a:noAutofit/>
          </a:bodyPr>
          <a:lstStyle/>
          <a:p>
            <a:pPr marL="9525">
              <a:lnSpc>
                <a:spcPts val="2831"/>
              </a:lnSpc>
            </a:pPr>
            <a:r>
              <a:rPr sz="2700" b="1" dirty="0">
                <a:latin typeface="Calisto MT"/>
                <a:cs typeface="Calisto MT"/>
              </a:rPr>
              <a:t>Definition</a:t>
            </a:r>
            <a:endParaRPr sz="2700">
              <a:latin typeface="Calisto MT"/>
              <a:cs typeface="Calisto MT"/>
            </a:endParaRPr>
          </a:p>
        </p:txBody>
      </p:sp>
      <p:sp>
        <p:nvSpPr>
          <p:cNvPr id="12" name="object 12"/>
          <p:cNvSpPr txBox="1"/>
          <p:nvPr/>
        </p:nvSpPr>
        <p:spPr>
          <a:xfrm>
            <a:off x="1577187" y="3120971"/>
            <a:ext cx="4480713" cy="285597"/>
          </a:xfrm>
          <a:prstGeom prst="rect">
            <a:avLst/>
          </a:prstGeom>
        </p:spPr>
        <p:txBody>
          <a:bodyPr wrap="square" lIns="0" tIns="14288" rIns="0" bIns="0" rtlCol="0">
            <a:noAutofit/>
          </a:bodyPr>
          <a:lstStyle/>
          <a:p>
            <a:pPr marL="9525">
              <a:lnSpc>
                <a:spcPts val="2250"/>
              </a:lnSpc>
            </a:pPr>
            <a:r>
              <a:rPr sz="2100" b="1" i="1" spc="16" dirty="0">
                <a:latin typeface="Calisto MT"/>
                <a:cs typeface="Calisto MT"/>
              </a:rPr>
              <a:t>Measure of Center (Measures of</a:t>
            </a:r>
            <a:endParaRPr sz="2100" dirty="0">
              <a:latin typeface="Calisto MT"/>
              <a:cs typeface="Calisto MT"/>
            </a:endParaRPr>
          </a:p>
        </p:txBody>
      </p:sp>
      <p:sp>
        <p:nvSpPr>
          <p:cNvPr id="11" name="object 11"/>
          <p:cNvSpPr txBox="1"/>
          <p:nvPr/>
        </p:nvSpPr>
        <p:spPr>
          <a:xfrm>
            <a:off x="5119784" y="3120971"/>
            <a:ext cx="990415" cy="285597"/>
          </a:xfrm>
          <a:prstGeom prst="rect">
            <a:avLst/>
          </a:prstGeom>
        </p:spPr>
        <p:txBody>
          <a:bodyPr wrap="square" lIns="0" tIns="14288" rIns="0" bIns="0" rtlCol="0">
            <a:noAutofit/>
          </a:bodyPr>
          <a:lstStyle/>
          <a:p>
            <a:pPr marL="9525">
              <a:lnSpc>
                <a:spcPts val="2250"/>
              </a:lnSpc>
            </a:pPr>
            <a:r>
              <a:rPr sz="2100" b="1" i="1" spc="-2" dirty="0">
                <a:latin typeface="Calisto MT"/>
                <a:cs typeface="Calisto MT"/>
              </a:rPr>
              <a:t>location)</a:t>
            </a:r>
            <a:endParaRPr sz="2100" dirty="0">
              <a:latin typeface="Calisto MT"/>
              <a:cs typeface="Calisto MT"/>
            </a:endParaRPr>
          </a:p>
        </p:txBody>
      </p:sp>
      <p:sp>
        <p:nvSpPr>
          <p:cNvPr id="10" name="object 10"/>
          <p:cNvSpPr txBox="1"/>
          <p:nvPr/>
        </p:nvSpPr>
        <p:spPr>
          <a:xfrm>
            <a:off x="1577188" y="3580376"/>
            <a:ext cx="3373394" cy="256793"/>
          </a:xfrm>
          <a:prstGeom prst="rect">
            <a:avLst/>
          </a:prstGeom>
        </p:spPr>
        <p:txBody>
          <a:bodyPr wrap="square" lIns="0" tIns="12740" rIns="0" bIns="0" rtlCol="0">
            <a:noAutofit/>
          </a:bodyPr>
          <a:lstStyle/>
          <a:p>
            <a:pPr marL="9525">
              <a:lnSpc>
                <a:spcPts val="2006"/>
              </a:lnSpc>
            </a:pPr>
            <a:r>
              <a:rPr sz="1875" spc="-6" dirty="0">
                <a:latin typeface="Calisto MT"/>
                <a:cs typeface="Calisto MT"/>
              </a:rPr>
              <a:t>The value at the center or middle</a:t>
            </a:r>
            <a:endParaRPr sz="1875" dirty="0">
              <a:latin typeface="Calisto MT"/>
              <a:cs typeface="Calisto MT"/>
            </a:endParaRPr>
          </a:p>
        </p:txBody>
      </p:sp>
      <p:sp>
        <p:nvSpPr>
          <p:cNvPr id="9" name="object 9"/>
          <p:cNvSpPr txBox="1"/>
          <p:nvPr/>
        </p:nvSpPr>
        <p:spPr>
          <a:xfrm>
            <a:off x="4957478" y="3580376"/>
            <a:ext cx="951323" cy="256793"/>
          </a:xfrm>
          <a:prstGeom prst="rect">
            <a:avLst/>
          </a:prstGeom>
        </p:spPr>
        <p:txBody>
          <a:bodyPr wrap="square" lIns="0" tIns="12740" rIns="0" bIns="0" rtlCol="0">
            <a:noAutofit/>
          </a:bodyPr>
          <a:lstStyle/>
          <a:p>
            <a:pPr marL="9525">
              <a:lnSpc>
                <a:spcPts val="2006"/>
              </a:lnSpc>
            </a:pPr>
            <a:r>
              <a:rPr sz="1875" spc="20" dirty="0">
                <a:latin typeface="Calisto MT"/>
                <a:cs typeface="Calisto MT"/>
              </a:rPr>
              <a:t>of a data</a:t>
            </a:r>
            <a:endParaRPr sz="1875">
              <a:latin typeface="Calisto MT"/>
              <a:cs typeface="Calisto MT"/>
            </a:endParaRPr>
          </a:p>
        </p:txBody>
      </p:sp>
      <p:sp>
        <p:nvSpPr>
          <p:cNvPr id="8" name="object 8"/>
          <p:cNvSpPr txBox="1"/>
          <p:nvPr/>
        </p:nvSpPr>
        <p:spPr>
          <a:xfrm>
            <a:off x="5914454" y="3580376"/>
            <a:ext cx="393495" cy="256793"/>
          </a:xfrm>
          <a:prstGeom prst="rect">
            <a:avLst/>
          </a:prstGeom>
        </p:spPr>
        <p:txBody>
          <a:bodyPr wrap="square" lIns="0" tIns="12740" rIns="0" bIns="0" rtlCol="0">
            <a:noAutofit/>
          </a:bodyPr>
          <a:lstStyle/>
          <a:p>
            <a:pPr marL="9525">
              <a:lnSpc>
                <a:spcPts val="2006"/>
              </a:lnSpc>
            </a:pPr>
            <a:r>
              <a:rPr sz="1875" dirty="0">
                <a:latin typeface="Calisto MT"/>
                <a:cs typeface="Calisto MT"/>
              </a:rPr>
              <a:t>set.</a:t>
            </a:r>
            <a:endParaRPr sz="1875">
              <a:latin typeface="Calisto MT"/>
              <a:cs typeface="Calisto MT"/>
            </a:endParaRPr>
          </a:p>
        </p:txBody>
      </p:sp>
      <p:sp>
        <p:nvSpPr>
          <p:cNvPr id="7" name="object 7"/>
          <p:cNvSpPr txBox="1"/>
          <p:nvPr/>
        </p:nvSpPr>
        <p:spPr>
          <a:xfrm>
            <a:off x="1577187" y="4437632"/>
            <a:ext cx="1676888" cy="257022"/>
          </a:xfrm>
          <a:prstGeom prst="rect">
            <a:avLst/>
          </a:prstGeom>
        </p:spPr>
        <p:txBody>
          <a:bodyPr wrap="square" lIns="0" tIns="12740" rIns="0" bIns="0" rtlCol="0">
            <a:noAutofit/>
          </a:bodyPr>
          <a:lstStyle/>
          <a:p>
            <a:pPr marL="9525">
              <a:lnSpc>
                <a:spcPts val="2006"/>
              </a:lnSpc>
            </a:pPr>
            <a:r>
              <a:rPr sz="1875" spc="59" dirty="0">
                <a:latin typeface="Calisto MT"/>
                <a:cs typeface="Calisto MT"/>
              </a:rPr>
              <a:t>The purpose of</a:t>
            </a:r>
            <a:endParaRPr sz="1875">
              <a:latin typeface="Calisto MT"/>
              <a:cs typeface="Calisto MT"/>
            </a:endParaRPr>
          </a:p>
        </p:txBody>
      </p:sp>
      <p:sp>
        <p:nvSpPr>
          <p:cNvPr id="6" name="object 6"/>
          <p:cNvSpPr txBox="1"/>
          <p:nvPr/>
        </p:nvSpPr>
        <p:spPr>
          <a:xfrm>
            <a:off x="3446240" y="4437632"/>
            <a:ext cx="1436801" cy="257022"/>
          </a:xfrm>
          <a:prstGeom prst="rect">
            <a:avLst/>
          </a:prstGeom>
        </p:spPr>
        <p:txBody>
          <a:bodyPr wrap="square" lIns="0" tIns="12740" rIns="0" bIns="0" rtlCol="0">
            <a:noAutofit/>
          </a:bodyPr>
          <a:lstStyle/>
          <a:p>
            <a:pPr marL="9525">
              <a:lnSpc>
                <a:spcPts val="2006"/>
              </a:lnSpc>
            </a:pPr>
            <a:r>
              <a:rPr sz="1875" spc="64" dirty="0">
                <a:latin typeface="Calisto MT"/>
                <a:cs typeface="Calisto MT"/>
              </a:rPr>
              <a:t>a measure of</a:t>
            </a:r>
            <a:endParaRPr sz="1875">
              <a:latin typeface="Calisto MT"/>
              <a:cs typeface="Calisto MT"/>
            </a:endParaRPr>
          </a:p>
        </p:txBody>
      </p:sp>
      <p:sp>
        <p:nvSpPr>
          <p:cNvPr id="5" name="object 5"/>
          <p:cNvSpPr txBox="1"/>
          <p:nvPr/>
        </p:nvSpPr>
        <p:spPr>
          <a:xfrm>
            <a:off x="4964335" y="4437632"/>
            <a:ext cx="934632" cy="257022"/>
          </a:xfrm>
          <a:prstGeom prst="rect">
            <a:avLst/>
          </a:prstGeom>
        </p:spPr>
        <p:txBody>
          <a:bodyPr wrap="square" lIns="0" tIns="12740" rIns="0" bIns="0" rtlCol="0">
            <a:noAutofit/>
          </a:bodyPr>
          <a:lstStyle/>
          <a:p>
            <a:pPr marL="9525">
              <a:lnSpc>
                <a:spcPts val="2006"/>
              </a:lnSpc>
            </a:pPr>
            <a:r>
              <a:rPr sz="1875" spc="41" dirty="0">
                <a:latin typeface="Calisto MT"/>
                <a:cs typeface="Calisto MT"/>
              </a:rPr>
              <a:t>center is</a:t>
            </a:r>
            <a:endParaRPr sz="1875">
              <a:latin typeface="Calisto MT"/>
              <a:cs typeface="Calisto MT"/>
            </a:endParaRPr>
          </a:p>
        </p:txBody>
      </p:sp>
      <p:sp>
        <p:nvSpPr>
          <p:cNvPr id="4" name="object 4"/>
          <p:cNvSpPr txBox="1"/>
          <p:nvPr/>
        </p:nvSpPr>
        <p:spPr>
          <a:xfrm>
            <a:off x="5956744" y="4437632"/>
            <a:ext cx="1636196" cy="257022"/>
          </a:xfrm>
          <a:prstGeom prst="rect">
            <a:avLst/>
          </a:prstGeom>
        </p:spPr>
        <p:txBody>
          <a:bodyPr wrap="square" lIns="0" tIns="12740" rIns="0" bIns="0" rtlCol="0">
            <a:noAutofit/>
          </a:bodyPr>
          <a:lstStyle/>
          <a:p>
            <a:pPr marL="9525">
              <a:lnSpc>
                <a:spcPts val="2006"/>
              </a:lnSpc>
            </a:pPr>
            <a:r>
              <a:rPr sz="1875" spc="50" dirty="0">
                <a:latin typeface="Calisto MT"/>
                <a:cs typeface="Calisto MT"/>
              </a:rPr>
              <a:t>to pinpoint the</a:t>
            </a:r>
            <a:endParaRPr sz="1875">
              <a:latin typeface="Calisto MT"/>
              <a:cs typeface="Calisto MT"/>
            </a:endParaRPr>
          </a:p>
        </p:txBody>
      </p:sp>
      <p:sp>
        <p:nvSpPr>
          <p:cNvPr id="3" name="object 3"/>
          <p:cNvSpPr txBox="1"/>
          <p:nvPr/>
        </p:nvSpPr>
        <p:spPr>
          <a:xfrm>
            <a:off x="1577187" y="4723567"/>
            <a:ext cx="2494577" cy="256793"/>
          </a:xfrm>
          <a:prstGeom prst="rect">
            <a:avLst/>
          </a:prstGeom>
        </p:spPr>
        <p:txBody>
          <a:bodyPr wrap="square" lIns="0" tIns="12740" rIns="0" bIns="0" rtlCol="0">
            <a:noAutofit/>
          </a:bodyPr>
          <a:lstStyle/>
          <a:p>
            <a:pPr marL="9525">
              <a:lnSpc>
                <a:spcPts val="2006"/>
              </a:lnSpc>
            </a:pPr>
            <a:r>
              <a:rPr sz="1875" spc="8" dirty="0">
                <a:latin typeface="Calisto MT"/>
                <a:cs typeface="Calisto MT"/>
              </a:rPr>
              <a:t>center of a set of values.</a:t>
            </a:r>
            <a:endParaRPr sz="1875">
              <a:latin typeface="Calisto MT"/>
              <a:cs typeface="Calisto MT"/>
            </a:endParaRPr>
          </a:p>
        </p:txBody>
      </p:sp>
      <p:sp>
        <p:nvSpPr>
          <p:cNvPr id="2" name="object 2"/>
          <p:cNvSpPr txBox="1"/>
          <p:nvPr/>
        </p:nvSpPr>
        <p:spPr>
          <a:xfrm>
            <a:off x="7617715" y="5573508"/>
            <a:ext cx="86027"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4</a:t>
            </a:r>
            <a:endParaRPr sz="750">
              <a:latin typeface="Arial"/>
              <a:cs typeface="Arial"/>
            </a:endParaRPr>
          </a:p>
        </p:txBody>
      </p:sp>
    </p:spTree>
    <p:extLst>
      <p:ext uri="{BB962C8B-B14F-4D97-AF65-F5344CB8AC3E}">
        <p14:creationId xmlns:p14="http://schemas.microsoft.com/office/powerpoint/2010/main" val="1415949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77570A9A-DC89-4AA0-A94E-D2713DA32752}"/>
              </a:ext>
            </a:extLst>
          </p:cNvPr>
          <p:cNvSpPr>
            <a:spLocks noGrp="1"/>
          </p:cNvSpPr>
          <p:nvPr>
            <p:ph type="ftr" sz="quarter" idx="11"/>
          </p:nvPr>
        </p:nvSpPr>
        <p:spPr/>
        <p:txBody>
          <a:bodyPr/>
          <a:lstStyle/>
          <a:p>
            <a:r>
              <a:rPr lang="ar-SA" altLang="en-US"/>
              <a:t>Lecture 5</a:t>
            </a:r>
            <a:endParaRPr lang="en-US" altLang="en-US"/>
          </a:p>
        </p:txBody>
      </p:sp>
      <p:sp>
        <p:nvSpPr>
          <p:cNvPr id="8" name="Slide Number Placeholder 5">
            <a:extLst>
              <a:ext uri="{FF2B5EF4-FFF2-40B4-BE49-F238E27FC236}">
                <a16:creationId xmlns:a16="http://schemas.microsoft.com/office/drawing/2014/main" id="{B3E6DFBF-29C6-4914-B2F5-6526DB84FFA5}"/>
              </a:ext>
            </a:extLst>
          </p:cNvPr>
          <p:cNvSpPr>
            <a:spLocks noGrp="1"/>
          </p:cNvSpPr>
          <p:nvPr>
            <p:ph type="sldNum" sz="quarter" idx="12"/>
          </p:nvPr>
        </p:nvSpPr>
        <p:spPr/>
        <p:txBody>
          <a:bodyPr/>
          <a:lstStyle/>
          <a:p>
            <a:fld id="{48EC8E33-28FB-4773-9184-0B831FCBF710}" type="slidenum">
              <a:rPr lang="ar-SA" altLang="en-US"/>
              <a:pPr/>
              <a:t>40</a:t>
            </a:fld>
            <a:endParaRPr lang="en-US" altLang="en-US"/>
          </a:p>
        </p:txBody>
      </p:sp>
      <p:sp>
        <p:nvSpPr>
          <p:cNvPr id="336898" name="Rectangle 2">
            <a:extLst>
              <a:ext uri="{FF2B5EF4-FFF2-40B4-BE49-F238E27FC236}">
                <a16:creationId xmlns:a16="http://schemas.microsoft.com/office/drawing/2014/main" id="{5679C2B7-DF8C-444B-BB94-44B7543E0A09}"/>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336899" name="Rectangle 3">
            <a:extLst>
              <a:ext uri="{FF2B5EF4-FFF2-40B4-BE49-F238E27FC236}">
                <a16:creationId xmlns:a16="http://schemas.microsoft.com/office/drawing/2014/main" id="{05FEE2C4-C586-4D5A-8DE6-2C3C5B97C528}"/>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36900" name="Line 4">
            <a:extLst>
              <a:ext uri="{FF2B5EF4-FFF2-40B4-BE49-F238E27FC236}">
                <a16:creationId xmlns:a16="http://schemas.microsoft.com/office/drawing/2014/main" id="{B8D52EC0-81F6-4745-8C2D-346F4628DCE7}"/>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6901" name="Rectangle 2">
            <a:extLst>
              <a:ext uri="{FF2B5EF4-FFF2-40B4-BE49-F238E27FC236}">
                <a16:creationId xmlns:a16="http://schemas.microsoft.com/office/drawing/2014/main" id="{2977785D-0744-41BB-93B4-AD7A9C2C9DD4}"/>
              </a:ext>
            </a:extLst>
          </p:cNvPr>
          <p:cNvSpPr>
            <a:spLocks noChangeArrowheads="1"/>
          </p:cNvSpPr>
          <p:nvPr/>
        </p:nvSpPr>
        <p:spPr bwMode="auto">
          <a:xfrm>
            <a:off x="-252413" y="1341438"/>
            <a:ext cx="8756651"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en-US" sz="3600" b="1">
                <a:latin typeface="Calisto MT" panose="02040603050505030304" pitchFamily="18" charset="0"/>
                <a:ea typeface="Arial Unicode MS" panose="020B0604020202020204" pitchFamily="34" charset="-128"/>
                <a:cs typeface="Arial Unicode MS" panose="020B0604020202020204" pitchFamily="34" charset="-128"/>
              </a:rPr>
              <a:t>Chebyshev Theorem </a:t>
            </a:r>
          </a:p>
        </p:txBody>
      </p:sp>
      <p:sp>
        <p:nvSpPr>
          <p:cNvPr id="336902" name="Text Box 4">
            <a:extLst>
              <a:ext uri="{FF2B5EF4-FFF2-40B4-BE49-F238E27FC236}">
                <a16:creationId xmlns:a16="http://schemas.microsoft.com/office/drawing/2014/main" id="{5C523F0D-9B9D-492D-BD17-D48F177CBC54}"/>
              </a:ext>
            </a:extLst>
          </p:cNvPr>
          <p:cNvSpPr txBox="1">
            <a:spLocks noChangeArrowheads="1"/>
          </p:cNvSpPr>
          <p:nvPr/>
        </p:nvSpPr>
        <p:spPr bwMode="auto">
          <a:xfrm>
            <a:off x="331788" y="2705100"/>
            <a:ext cx="80010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a:spcBef>
                <a:spcPct val="50000"/>
              </a:spcBef>
            </a:pPr>
            <a:r>
              <a:rPr lang="en-US" altLang="en-US" sz="2400">
                <a:latin typeface="Calisto MT" panose="02040603050505030304" pitchFamily="18" charset="0"/>
                <a:ea typeface="Arial Unicode MS" panose="020B0604020202020204" pitchFamily="34" charset="-128"/>
                <a:cs typeface="Arial Unicode MS" panose="020B0604020202020204" pitchFamily="34" charset="-128"/>
              </a:rPr>
              <a:t>The proportion (fraction) of any set of data lying within K standard deviations of the mean is always at least 1-1/K</a:t>
            </a:r>
            <a:r>
              <a:rPr lang="en-US" altLang="en-US" sz="2400" baseline="30000">
                <a:latin typeface="Calisto MT" panose="02040603050505030304" pitchFamily="18" charset="0"/>
                <a:ea typeface="Arial Unicode MS" panose="020B0604020202020204" pitchFamily="34" charset="-128"/>
                <a:cs typeface="Arial Unicode MS" panose="020B0604020202020204" pitchFamily="34" charset="-128"/>
              </a:rPr>
              <a:t>2 </a:t>
            </a:r>
            <a:r>
              <a:rPr lang="en-US" altLang="en-US" sz="2400">
                <a:latin typeface="Calisto MT" panose="02040603050505030304" pitchFamily="18" charset="0"/>
                <a:ea typeface="Arial Unicode MS" panose="020B0604020202020204" pitchFamily="34" charset="-128"/>
                <a:cs typeface="Arial Unicode MS" panose="020B0604020202020204" pitchFamily="34" charset="-128"/>
              </a:rPr>
              <a:t>, where K is any positive number greater than 1. For K= 2 and K= 3, we get the following results.</a:t>
            </a:r>
          </a:p>
          <a:p>
            <a:pPr algn="l" rtl="0">
              <a:spcBef>
                <a:spcPct val="50000"/>
              </a:spcBef>
              <a:buFontTx/>
              <a:buChar char="-"/>
            </a:pPr>
            <a:r>
              <a:rPr lang="en-US" altLang="en-US" sz="2800" b="1" i="1">
                <a:latin typeface="Calisto MT" panose="02040603050505030304" pitchFamily="18" charset="0"/>
                <a:ea typeface="Arial Unicode MS" panose="020B0604020202020204" pitchFamily="34" charset="-128"/>
                <a:cs typeface="Arial Unicode MS" panose="020B0604020202020204" pitchFamily="34" charset="-128"/>
              </a:rPr>
              <a:t>At least 3/4 of the values lie within 2 s.d. of the mean</a:t>
            </a:r>
          </a:p>
          <a:p>
            <a:pPr algn="l" rtl="0">
              <a:spcBef>
                <a:spcPct val="50000"/>
              </a:spcBef>
              <a:buFontTx/>
              <a:buChar char="-"/>
            </a:pPr>
            <a:r>
              <a:rPr lang="en-US" altLang="en-US" sz="2800" b="1" i="1">
                <a:latin typeface="Calisto MT" panose="02040603050505030304" pitchFamily="18" charset="0"/>
                <a:ea typeface="Arial Unicode MS" panose="020B0604020202020204" pitchFamily="34" charset="-128"/>
                <a:cs typeface="Arial Unicode MS" panose="020B0604020202020204" pitchFamily="34" charset="-128"/>
              </a:rPr>
              <a:t>At least 8/9 of the values lie within 3 s.d. of the mean</a:t>
            </a:r>
          </a:p>
          <a:p>
            <a:pPr algn="l" rtl="0">
              <a:spcBef>
                <a:spcPct val="50000"/>
              </a:spcBef>
            </a:pPr>
            <a:endParaRPr lang="ar-EG" altLang="en-US" sz="2800" b="1" i="1">
              <a:latin typeface="Calisto MT" panose="02040603050505030304" pitchFamily="18" charset="0"/>
              <a:ea typeface="Arial Unicode MS" panose="020B0604020202020204" pitchFamily="34" charset="-128"/>
              <a:cs typeface="Arial Unicode MS" panose="020B060402020202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5978B13B-50BA-46C5-BAA3-0E90382E0702}"/>
              </a:ext>
            </a:extLst>
          </p:cNvPr>
          <p:cNvSpPr>
            <a:spLocks noGrp="1"/>
          </p:cNvSpPr>
          <p:nvPr>
            <p:ph type="ftr" sz="quarter" idx="11"/>
          </p:nvPr>
        </p:nvSpPr>
        <p:spPr/>
        <p:txBody>
          <a:bodyPr/>
          <a:lstStyle/>
          <a:p>
            <a:r>
              <a:rPr lang="ar-SA" altLang="en-US"/>
              <a:t>Lecture 5</a:t>
            </a:r>
            <a:endParaRPr lang="en-US" altLang="en-US"/>
          </a:p>
        </p:txBody>
      </p:sp>
      <p:sp>
        <p:nvSpPr>
          <p:cNvPr id="12" name="Slide Number Placeholder 5">
            <a:extLst>
              <a:ext uri="{FF2B5EF4-FFF2-40B4-BE49-F238E27FC236}">
                <a16:creationId xmlns:a16="http://schemas.microsoft.com/office/drawing/2014/main" id="{EA51375A-3FD5-4AEF-9313-D986A76EE9A5}"/>
              </a:ext>
            </a:extLst>
          </p:cNvPr>
          <p:cNvSpPr>
            <a:spLocks noGrp="1"/>
          </p:cNvSpPr>
          <p:nvPr>
            <p:ph type="sldNum" sz="quarter" idx="12"/>
          </p:nvPr>
        </p:nvSpPr>
        <p:spPr/>
        <p:txBody>
          <a:bodyPr/>
          <a:lstStyle/>
          <a:p>
            <a:fld id="{B52865C1-66D4-4930-A781-DE2DF25A1B66}" type="slidenum">
              <a:rPr lang="ar-SA" altLang="en-US"/>
              <a:pPr/>
              <a:t>41</a:t>
            </a:fld>
            <a:endParaRPr lang="en-US" altLang="en-US"/>
          </a:p>
        </p:txBody>
      </p:sp>
      <p:sp>
        <p:nvSpPr>
          <p:cNvPr id="305154" name="Rectangle 2">
            <a:extLst>
              <a:ext uri="{FF2B5EF4-FFF2-40B4-BE49-F238E27FC236}">
                <a16:creationId xmlns:a16="http://schemas.microsoft.com/office/drawing/2014/main" id="{AD060409-D0A8-4A06-92E6-62B71A91FABD}"/>
              </a:ext>
            </a:extLst>
          </p:cNvPr>
          <p:cNvSpPr>
            <a:spLocks noGrp="1" noChangeArrowheads="1"/>
          </p:cNvSpPr>
          <p:nvPr>
            <p:ph type="body" idx="1"/>
          </p:nvPr>
        </p:nvSpPr>
        <p:spPr/>
        <p:txBody>
          <a:bodyPr/>
          <a:lstStyle/>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1900"/>
          </a:p>
          <a:p>
            <a:pPr algn="l" rtl="0">
              <a:buFont typeface="Wingdings" panose="05000000000000000000" pitchFamily="2" charset="2"/>
              <a:buNone/>
            </a:pPr>
            <a:endParaRPr lang="en-US" altLang="en-US" sz="2600"/>
          </a:p>
          <a:p>
            <a:pPr algn="l" rtl="0">
              <a:buFont typeface="Wingdings" panose="05000000000000000000" pitchFamily="2" charset="2"/>
              <a:buNone/>
            </a:pPr>
            <a:endParaRPr lang="en-US" altLang="en-US" sz="2600"/>
          </a:p>
          <a:p>
            <a:pPr algn="l" rtl="0">
              <a:buFont typeface="Wingdings" panose="05000000000000000000" pitchFamily="2" charset="2"/>
              <a:buNone/>
            </a:pPr>
            <a:r>
              <a:rPr lang="en-US" altLang="en-US" sz="2600"/>
              <a:t> </a:t>
            </a:r>
          </a:p>
        </p:txBody>
      </p:sp>
      <p:sp>
        <p:nvSpPr>
          <p:cNvPr id="305155" name="Rectangle 3">
            <a:extLst>
              <a:ext uri="{FF2B5EF4-FFF2-40B4-BE49-F238E27FC236}">
                <a16:creationId xmlns:a16="http://schemas.microsoft.com/office/drawing/2014/main" id="{3C6CD761-5B5E-431E-AD9A-B1E7F85FB9C3}"/>
              </a:ext>
            </a:extLst>
          </p:cNvPr>
          <p:cNvSpPr>
            <a:spLocks noGrp="1" noChangeArrowheads="1"/>
          </p:cNvSpPr>
          <p:nvPr>
            <p:ph type="title"/>
          </p:nvPr>
        </p:nvSpPr>
        <p:spPr>
          <a:xfrm>
            <a:off x="0" y="0"/>
            <a:ext cx="7543800" cy="714375"/>
          </a:xfrm>
          <a:noFill/>
          <a:ln/>
        </p:spPr>
        <p:txBody>
          <a:bodyPr anchor="ctr"/>
          <a:lstStyle/>
          <a:p>
            <a:r>
              <a:rPr lang="en-US" altLang="en-US" sz="2400">
                <a:solidFill>
                  <a:schemeClr val="tx1"/>
                </a:solidFill>
              </a:rPr>
              <a:t>Probabilistic and Statistical Techniques</a:t>
            </a:r>
          </a:p>
        </p:txBody>
      </p:sp>
      <p:sp>
        <p:nvSpPr>
          <p:cNvPr id="305156" name="Line 4">
            <a:extLst>
              <a:ext uri="{FF2B5EF4-FFF2-40B4-BE49-F238E27FC236}">
                <a16:creationId xmlns:a16="http://schemas.microsoft.com/office/drawing/2014/main" id="{0542C7C2-CE04-4C7B-8305-D6B1BE9A105C}"/>
              </a:ext>
            </a:extLst>
          </p:cNvPr>
          <p:cNvSpPr>
            <a:spLocks noChangeShapeType="1"/>
          </p:cNvSpPr>
          <p:nvPr/>
        </p:nvSpPr>
        <p:spPr bwMode="auto">
          <a:xfrm>
            <a:off x="0" y="692150"/>
            <a:ext cx="615632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5157" name="Rectangle 2">
            <a:extLst>
              <a:ext uri="{FF2B5EF4-FFF2-40B4-BE49-F238E27FC236}">
                <a16:creationId xmlns:a16="http://schemas.microsoft.com/office/drawing/2014/main" id="{1DB3CC59-A890-4816-B08A-E1EA50AA0B74}"/>
              </a:ext>
            </a:extLst>
          </p:cNvPr>
          <p:cNvSpPr>
            <a:spLocks noChangeArrowheads="1"/>
          </p:cNvSpPr>
          <p:nvPr/>
        </p:nvSpPr>
        <p:spPr bwMode="auto">
          <a:xfrm>
            <a:off x="927100" y="1295400"/>
            <a:ext cx="727551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en-US" sz="4000" b="1">
                <a:latin typeface="Calisto MT" panose="02040603050505030304" pitchFamily="18" charset="0"/>
                <a:ea typeface="Arial Unicode MS" panose="020B0604020202020204" pitchFamily="34" charset="-128"/>
                <a:cs typeface="Arial Unicode MS" panose="020B0604020202020204" pitchFamily="34" charset="-128"/>
              </a:rPr>
              <a:t>Definition</a:t>
            </a:r>
          </a:p>
        </p:txBody>
      </p:sp>
      <p:sp>
        <p:nvSpPr>
          <p:cNvPr id="305158" name="Text Box 3">
            <a:extLst>
              <a:ext uri="{FF2B5EF4-FFF2-40B4-BE49-F238E27FC236}">
                <a16:creationId xmlns:a16="http://schemas.microsoft.com/office/drawing/2014/main" id="{496F2827-8A39-4103-AE58-2BD4FBE7539A}"/>
              </a:ext>
            </a:extLst>
          </p:cNvPr>
          <p:cNvSpPr txBox="1">
            <a:spLocks noChangeArrowheads="1"/>
          </p:cNvSpPr>
          <p:nvPr/>
        </p:nvSpPr>
        <p:spPr bwMode="auto">
          <a:xfrm>
            <a:off x="812800" y="2470150"/>
            <a:ext cx="75057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spcBef>
                <a:spcPct val="50000"/>
              </a:spcBef>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The coefficient of variation (or CV) for a set of sample or population data, expressed as a percent, describes the standard deviation relative to the mean.</a:t>
            </a:r>
          </a:p>
        </p:txBody>
      </p:sp>
      <p:sp>
        <p:nvSpPr>
          <p:cNvPr id="143371" name="Text Box 11">
            <a:extLst>
              <a:ext uri="{FF2B5EF4-FFF2-40B4-BE49-F238E27FC236}">
                <a16:creationId xmlns:a16="http://schemas.microsoft.com/office/drawing/2014/main" id="{F5AAF2FB-182A-4F12-863D-E797CF16F921}"/>
              </a:ext>
            </a:extLst>
          </p:cNvPr>
          <p:cNvSpPr txBox="1">
            <a:spLocks noChangeArrowheads="1"/>
          </p:cNvSpPr>
          <p:nvPr/>
        </p:nvSpPr>
        <p:spPr bwMode="auto">
          <a:xfrm>
            <a:off x="1735138" y="4384675"/>
            <a:ext cx="133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spcBef>
                <a:spcPct val="50000"/>
              </a:spcBef>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Sample</a:t>
            </a:r>
          </a:p>
        </p:txBody>
      </p:sp>
      <p:sp>
        <p:nvSpPr>
          <p:cNvPr id="143372" name="Text Box 12">
            <a:extLst>
              <a:ext uri="{FF2B5EF4-FFF2-40B4-BE49-F238E27FC236}">
                <a16:creationId xmlns:a16="http://schemas.microsoft.com/office/drawing/2014/main" id="{3C473406-5780-46CF-BA09-C23B3ECACEA3}"/>
              </a:ext>
            </a:extLst>
          </p:cNvPr>
          <p:cNvSpPr txBox="1">
            <a:spLocks noChangeArrowheads="1"/>
          </p:cNvSpPr>
          <p:nvPr/>
        </p:nvSpPr>
        <p:spPr bwMode="auto">
          <a:xfrm>
            <a:off x="5773738" y="4384675"/>
            <a:ext cx="188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a:spcBef>
                <a:spcPct val="50000"/>
              </a:spcBef>
            </a:pPr>
            <a:r>
              <a:rPr lang="en-US" altLang="en-US" sz="2400" b="1">
                <a:latin typeface="Calisto MT" panose="02040603050505030304" pitchFamily="18" charset="0"/>
                <a:ea typeface="Arial Unicode MS" panose="020B0604020202020204" pitchFamily="34" charset="-128"/>
                <a:cs typeface="Arial Unicode MS" panose="020B0604020202020204" pitchFamily="34" charset="-128"/>
              </a:rPr>
              <a:t>Population</a:t>
            </a:r>
          </a:p>
        </p:txBody>
      </p:sp>
      <p:graphicFrame>
        <p:nvGraphicFramePr>
          <p:cNvPr id="305161" name="Object 3">
            <a:extLst>
              <a:ext uri="{FF2B5EF4-FFF2-40B4-BE49-F238E27FC236}">
                <a16:creationId xmlns:a16="http://schemas.microsoft.com/office/drawing/2014/main" id="{1ABB122A-4917-456A-8BD6-6236F6EBBA38}"/>
              </a:ext>
            </a:extLst>
          </p:cNvPr>
          <p:cNvGraphicFramePr>
            <a:graphicFrameLocks noChangeAspect="1"/>
          </p:cNvGraphicFramePr>
          <p:nvPr/>
        </p:nvGraphicFramePr>
        <p:xfrm>
          <a:off x="5410200" y="4953000"/>
          <a:ext cx="2306638" cy="1103313"/>
        </p:xfrm>
        <a:graphic>
          <a:graphicData uri="http://schemas.openxmlformats.org/presentationml/2006/ole">
            <mc:AlternateContent xmlns:mc="http://schemas.openxmlformats.org/markup-compatibility/2006">
              <mc:Choice xmlns:v="urn:schemas-microsoft-com:vml" Requires="v">
                <p:oleObj spid="_x0000_s10246" name="Equation" r:id="rId3" imgW="876240" imgH="419040" progId="Equation.3">
                  <p:embed/>
                </p:oleObj>
              </mc:Choice>
              <mc:Fallback>
                <p:oleObj name="Equation" r:id="rId3" imgW="876240" imgH="419040" progId="Equation.3">
                  <p:embed/>
                  <p:pic>
                    <p:nvPicPr>
                      <p:cNvPr id="305161" name="Object 3">
                        <a:extLst>
                          <a:ext uri="{FF2B5EF4-FFF2-40B4-BE49-F238E27FC236}">
                            <a16:creationId xmlns:a16="http://schemas.microsoft.com/office/drawing/2014/main" id="{1ABB122A-4917-456A-8BD6-6236F6EBB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4953000"/>
                        <a:ext cx="2306638" cy="1103313"/>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162" name="Object 3">
            <a:extLst>
              <a:ext uri="{FF2B5EF4-FFF2-40B4-BE49-F238E27FC236}">
                <a16:creationId xmlns:a16="http://schemas.microsoft.com/office/drawing/2014/main" id="{C1B817CD-7688-4E25-80D9-CD934C041CD5}"/>
              </a:ext>
            </a:extLst>
          </p:cNvPr>
          <p:cNvGraphicFramePr>
            <a:graphicFrameLocks noChangeAspect="1"/>
          </p:cNvGraphicFramePr>
          <p:nvPr/>
        </p:nvGraphicFramePr>
        <p:xfrm>
          <a:off x="1295400" y="4953000"/>
          <a:ext cx="2238375" cy="1036638"/>
        </p:xfrm>
        <a:graphic>
          <a:graphicData uri="http://schemas.openxmlformats.org/presentationml/2006/ole">
            <mc:AlternateContent xmlns:mc="http://schemas.openxmlformats.org/markup-compatibility/2006">
              <mc:Choice xmlns:v="urn:schemas-microsoft-com:vml" Requires="v">
                <p:oleObj spid="_x0000_s10247" name="Equation" r:id="rId5" imgW="850680" imgH="393480" progId="Equation.3">
                  <p:embed/>
                </p:oleObj>
              </mc:Choice>
              <mc:Fallback>
                <p:oleObj name="Equation" r:id="rId5" imgW="850680" imgH="393480" progId="Equation.3">
                  <p:embed/>
                  <p:pic>
                    <p:nvPicPr>
                      <p:cNvPr id="305162" name="Object 3">
                        <a:extLst>
                          <a:ext uri="{FF2B5EF4-FFF2-40B4-BE49-F238E27FC236}">
                            <a16:creationId xmlns:a16="http://schemas.microsoft.com/office/drawing/2014/main" id="{C1B817CD-7688-4E25-80D9-CD934C041C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4953000"/>
                        <a:ext cx="2238375" cy="1036638"/>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1" grpId="0"/>
      <p:bldP spid="1433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p:nvPr/>
        </p:nvSpPr>
        <p:spPr>
          <a:xfrm>
            <a:off x="3603688" y="2066921"/>
            <a:ext cx="1825355" cy="1012701"/>
          </a:xfrm>
          <a:prstGeom prst="rect">
            <a:avLst/>
          </a:prstGeom>
        </p:spPr>
        <p:txBody>
          <a:bodyPr wrap="square" lIns="0" tIns="19907" rIns="0" bIns="0" rtlCol="0">
            <a:noAutofit/>
          </a:bodyPr>
          <a:lstStyle/>
          <a:p>
            <a:pPr marL="9525">
              <a:lnSpc>
                <a:spcPts val="3135"/>
              </a:lnSpc>
            </a:pPr>
            <a:r>
              <a:rPr sz="3000" b="1" dirty="0">
                <a:latin typeface="Calisto MT"/>
                <a:cs typeface="Calisto MT"/>
              </a:rPr>
              <a:t>Definition</a:t>
            </a:r>
            <a:endParaRPr sz="3000">
              <a:latin typeface="Calisto MT"/>
              <a:cs typeface="Calisto MT"/>
            </a:endParaRPr>
          </a:p>
          <a:p>
            <a:pPr marL="133374" marR="57092">
              <a:lnSpc>
                <a:spcPts val="2464"/>
              </a:lnSpc>
              <a:spcBef>
                <a:spcPts val="2342"/>
              </a:spcBef>
            </a:pPr>
            <a:r>
              <a:rPr sz="2100" b="1" i="1" dirty="0">
                <a:latin typeface="Calisto MT"/>
                <a:cs typeface="Calisto MT"/>
              </a:rPr>
              <a:t>(Mean)</a:t>
            </a:r>
            <a:endParaRPr sz="2100">
              <a:latin typeface="Calisto MT"/>
              <a:cs typeface="Calisto MT"/>
            </a:endParaRPr>
          </a:p>
        </p:txBody>
      </p:sp>
      <p:sp>
        <p:nvSpPr>
          <p:cNvPr id="15" name="object 15"/>
          <p:cNvSpPr txBox="1"/>
          <p:nvPr/>
        </p:nvSpPr>
        <p:spPr>
          <a:xfrm>
            <a:off x="1773555" y="2794255"/>
            <a:ext cx="1879347" cy="285368"/>
          </a:xfrm>
          <a:prstGeom prst="rect">
            <a:avLst/>
          </a:prstGeom>
        </p:spPr>
        <p:txBody>
          <a:bodyPr wrap="square" lIns="0" tIns="14264" rIns="0" bIns="0" rtlCol="0">
            <a:noAutofit/>
          </a:bodyPr>
          <a:lstStyle/>
          <a:p>
            <a:pPr marL="9525">
              <a:lnSpc>
                <a:spcPts val="2246"/>
              </a:lnSpc>
            </a:pPr>
            <a:r>
              <a:rPr sz="2100" b="1" i="1" spc="1" dirty="0">
                <a:latin typeface="Calisto MT"/>
                <a:cs typeface="Calisto MT"/>
              </a:rPr>
              <a:t>Arithmetic Mean</a:t>
            </a:r>
            <a:endParaRPr sz="2100">
              <a:latin typeface="Calisto MT"/>
              <a:cs typeface="Calisto MT"/>
            </a:endParaRPr>
          </a:p>
        </p:txBody>
      </p:sp>
      <p:sp>
        <p:nvSpPr>
          <p:cNvPr id="14" name="object 14"/>
          <p:cNvSpPr txBox="1"/>
          <p:nvPr/>
        </p:nvSpPr>
        <p:spPr>
          <a:xfrm>
            <a:off x="1832991" y="3218044"/>
            <a:ext cx="4307178" cy="256794"/>
          </a:xfrm>
          <a:prstGeom prst="rect">
            <a:avLst/>
          </a:prstGeom>
        </p:spPr>
        <p:txBody>
          <a:bodyPr wrap="square" lIns="0" tIns="12740" rIns="0" bIns="0" rtlCol="0">
            <a:noAutofit/>
          </a:bodyPr>
          <a:lstStyle/>
          <a:p>
            <a:pPr marL="9525">
              <a:lnSpc>
                <a:spcPts val="2006"/>
              </a:lnSpc>
            </a:pPr>
            <a:r>
              <a:rPr sz="1875" spc="2" dirty="0">
                <a:latin typeface="Calisto MT"/>
                <a:cs typeface="Calisto MT"/>
              </a:rPr>
              <a:t>The measure of center obtained by adding</a:t>
            </a:r>
            <a:endParaRPr sz="1875">
              <a:latin typeface="Calisto MT"/>
              <a:cs typeface="Calisto MT"/>
            </a:endParaRPr>
          </a:p>
        </p:txBody>
      </p:sp>
      <p:sp>
        <p:nvSpPr>
          <p:cNvPr id="13" name="object 13"/>
          <p:cNvSpPr txBox="1"/>
          <p:nvPr/>
        </p:nvSpPr>
        <p:spPr>
          <a:xfrm>
            <a:off x="6145430" y="3218044"/>
            <a:ext cx="366518" cy="256794"/>
          </a:xfrm>
          <a:prstGeom prst="rect">
            <a:avLst/>
          </a:prstGeom>
        </p:spPr>
        <p:txBody>
          <a:bodyPr wrap="square" lIns="0" tIns="12740" rIns="0" bIns="0" rtlCol="0">
            <a:noAutofit/>
          </a:bodyPr>
          <a:lstStyle/>
          <a:p>
            <a:pPr marL="9525">
              <a:lnSpc>
                <a:spcPts val="2006"/>
              </a:lnSpc>
            </a:pPr>
            <a:r>
              <a:rPr sz="1875" dirty="0">
                <a:latin typeface="Calisto MT"/>
                <a:cs typeface="Calisto MT"/>
              </a:rPr>
              <a:t>the</a:t>
            </a:r>
            <a:endParaRPr sz="1875">
              <a:latin typeface="Calisto MT"/>
              <a:cs typeface="Calisto MT"/>
            </a:endParaRPr>
          </a:p>
        </p:txBody>
      </p:sp>
      <p:sp>
        <p:nvSpPr>
          <p:cNvPr id="12" name="object 12"/>
          <p:cNvSpPr txBox="1"/>
          <p:nvPr/>
        </p:nvSpPr>
        <p:spPr>
          <a:xfrm>
            <a:off x="6517974" y="3218044"/>
            <a:ext cx="679922" cy="256794"/>
          </a:xfrm>
          <a:prstGeom prst="rect">
            <a:avLst/>
          </a:prstGeom>
        </p:spPr>
        <p:txBody>
          <a:bodyPr wrap="square" lIns="0" tIns="12740" rIns="0" bIns="0" rtlCol="0">
            <a:noAutofit/>
          </a:bodyPr>
          <a:lstStyle/>
          <a:p>
            <a:pPr marL="9525">
              <a:lnSpc>
                <a:spcPts val="2006"/>
              </a:lnSpc>
            </a:pPr>
            <a:r>
              <a:rPr sz="1875" spc="-8" dirty="0">
                <a:latin typeface="Calisto MT"/>
                <a:cs typeface="Calisto MT"/>
              </a:rPr>
              <a:t>values</a:t>
            </a:r>
            <a:endParaRPr sz="1875">
              <a:latin typeface="Calisto MT"/>
              <a:cs typeface="Calisto MT"/>
            </a:endParaRPr>
          </a:p>
        </p:txBody>
      </p:sp>
      <p:sp>
        <p:nvSpPr>
          <p:cNvPr id="11" name="object 11"/>
          <p:cNvSpPr txBox="1"/>
          <p:nvPr/>
        </p:nvSpPr>
        <p:spPr>
          <a:xfrm>
            <a:off x="7206007" y="3218044"/>
            <a:ext cx="431771" cy="256794"/>
          </a:xfrm>
          <a:prstGeom prst="rect">
            <a:avLst/>
          </a:prstGeom>
        </p:spPr>
        <p:txBody>
          <a:bodyPr wrap="square" lIns="0" tIns="12740" rIns="0" bIns="0" rtlCol="0">
            <a:noAutofit/>
          </a:bodyPr>
          <a:lstStyle/>
          <a:p>
            <a:pPr marL="9525">
              <a:lnSpc>
                <a:spcPts val="2006"/>
              </a:lnSpc>
            </a:pPr>
            <a:r>
              <a:rPr sz="1875" spc="1" dirty="0">
                <a:latin typeface="Calisto MT"/>
                <a:cs typeface="Calisto MT"/>
              </a:rPr>
              <a:t>and</a:t>
            </a:r>
            <a:endParaRPr sz="1875">
              <a:latin typeface="Calisto MT"/>
              <a:cs typeface="Calisto MT"/>
            </a:endParaRPr>
          </a:p>
        </p:txBody>
      </p:sp>
      <p:sp>
        <p:nvSpPr>
          <p:cNvPr id="10" name="object 10"/>
          <p:cNvSpPr txBox="1"/>
          <p:nvPr/>
        </p:nvSpPr>
        <p:spPr>
          <a:xfrm>
            <a:off x="1773555" y="3488936"/>
            <a:ext cx="876000" cy="256793"/>
          </a:xfrm>
          <a:prstGeom prst="rect">
            <a:avLst/>
          </a:prstGeom>
        </p:spPr>
        <p:txBody>
          <a:bodyPr wrap="square" lIns="0" tIns="12740" rIns="0" bIns="0" rtlCol="0">
            <a:noAutofit/>
          </a:bodyPr>
          <a:lstStyle/>
          <a:p>
            <a:pPr marL="9525">
              <a:lnSpc>
                <a:spcPts val="2006"/>
              </a:lnSpc>
            </a:pPr>
            <a:r>
              <a:rPr sz="1875" spc="-3" dirty="0">
                <a:latin typeface="Calisto MT"/>
                <a:cs typeface="Calisto MT"/>
              </a:rPr>
              <a:t>dividing</a:t>
            </a:r>
            <a:endParaRPr sz="1875">
              <a:latin typeface="Calisto MT"/>
              <a:cs typeface="Calisto MT"/>
            </a:endParaRPr>
          </a:p>
        </p:txBody>
      </p:sp>
      <p:sp>
        <p:nvSpPr>
          <p:cNvPr id="9" name="object 9"/>
          <p:cNvSpPr txBox="1"/>
          <p:nvPr/>
        </p:nvSpPr>
        <p:spPr>
          <a:xfrm>
            <a:off x="2655586" y="3488936"/>
            <a:ext cx="366518" cy="256793"/>
          </a:xfrm>
          <a:prstGeom prst="rect">
            <a:avLst/>
          </a:prstGeom>
        </p:spPr>
        <p:txBody>
          <a:bodyPr wrap="square" lIns="0" tIns="12740" rIns="0" bIns="0" rtlCol="0">
            <a:noAutofit/>
          </a:bodyPr>
          <a:lstStyle/>
          <a:p>
            <a:pPr marL="9525">
              <a:lnSpc>
                <a:spcPts val="2006"/>
              </a:lnSpc>
            </a:pPr>
            <a:r>
              <a:rPr sz="1875" dirty="0">
                <a:latin typeface="Calisto MT"/>
                <a:cs typeface="Calisto MT"/>
              </a:rPr>
              <a:t>the</a:t>
            </a:r>
            <a:endParaRPr sz="1875">
              <a:latin typeface="Calisto MT"/>
              <a:cs typeface="Calisto MT"/>
            </a:endParaRPr>
          </a:p>
        </p:txBody>
      </p:sp>
      <p:sp>
        <p:nvSpPr>
          <p:cNvPr id="8" name="object 8"/>
          <p:cNvSpPr txBox="1"/>
          <p:nvPr/>
        </p:nvSpPr>
        <p:spPr>
          <a:xfrm>
            <a:off x="3028131" y="3488936"/>
            <a:ext cx="508619" cy="256793"/>
          </a:xfrm>
          <a:prstGeom prst="rect">
            <a:avLst/>
          </a:prstGeom>
        </p:spPr>
        <p:txBody>
          <a:bodyPr wrap="square" lIns="0" tIns="12740" rIns="0" bIns="0" rtlCol="0">
            <a:noAutofit/>
          </a:bodyPr>
          <a:lstStyle/>
          <a:p>
            <a:pPr marL="9525">
              <a:lnSpc>
                <a:spcPts val="2006"/>
              </a:lnSpc>
            </a:pPr>
            <a:r>
              <a:rPr sz="1875" dirty="0">
                <a:latin typeface="Calisto MT"/>
                <a:cs typeface="Calisto MT"/>
              </a:rPr>
              <a:t>total</a:t>
            </a:r>
            <a:endParaRPr sz="1875">
              <a:latin typeface="Calisto MT"/>
              <a:cs typeface="Calisto MT"/>
            </a:endParaRPr>
          </a:p>
        </p:txBody>
      </p:sp>
      <p:sp>
        <p:nvSpPr>
          <p:cNvPr id="7" name="object 7"/>
          <p:cNvSpPr txBox="1"/>
          <p:nvPr/>
        </p:nvSpPr>
        <p:spPr>
          <a:xfrm>
            <a:off x="3541419" y="3488936"/>
            <a:ext cx="297099" cy="256793"/>
          </a:xfrm>
          <a:prstGeom prst="rect">
            <a:avLst/>
          </a:prstGeom>
        </p:spPr>
        <p:txBody>
          <a:bodyPr wrap="square" lIns="0" tIns="12740" rIns="0" bIns="0" rtlCol="0">
            <a:noAutofit/>
          </a:bodyPr>
          <a:lstStyle/>
          <a:p>
            <a:pPr marL="9525">
              <a:lnSpc>
                <a:spcPts val="2006"/>
              </a:lnSpc>
            </a:pPr>
            <a:r>
              <a:rPr sz="1875" dirty="0">
                <a:latin typeface="Calisto MT"/>
                <a:cs typeface="Calisto MT"/>
              </a:rPr>
              <a:t>by</a:t>
            </a:r>
            <a:endParaRPr sz="1875">
              <a:latin typeface="Calisto MT"/>
              <a:cs typeface="Calisto MT"/>
            </a:endParaRPr>
          </a:p>
        </p:txBody>
      </p:sp>
      <p:sp>
        <p:nvSpPr>
          <p:cNvPr id="6" name="object 6"/>
          <p:cNvSpPr txBox="1"/>
          <p:nvPr/>
        </p:nvSpPr>
        <p:spPr>
          <a:xfrm>
            <a:off x="3844544" y="3488936"/>
            <a:ext cx="367346" cy="256793"/>
          </a:xfrm>
          <a:prstGeom prst="rect">
            <a:avLst/>
          </a:prstGeom>
        </p:spPr>
        <p:txBody>
          <a:bodyPr wrap="square" lIns="0" tIns="12740" rIns="0" bIns="0" rtlCol="0">
            <a:noAutofit/>
          </a:bodyPr>
          <a:lstStyle/>
          <a:p>
            <a:pPr marL="9525">
              <a:lnSpc>
                <a:spcPts val="2006"/>
              </a:lnSpc>
            </a:pPr>
            <a:r>
              <a:rPr sz="1875" spc="2" dirty="0">
                <a:latin typeface="Calisto MT"/>
                <a:cs typeface="Calisto MT"/>
              </a:rPr>
              <a:t>the</a:t>
            </a:r>
            <a:endParaRPr sz="1875">
              <a:latin typeface="Calisto MT"/>
              <a:cs typeface="Calisto MT"/>
            </a:endParaRPr>
          </a:p>
        </p:txBody>
      </p:sp>
      <p:sp>
        <p:nvSpPr>
          <p:cNvPr id="5" name="object 5"/>
          <p:cNvSpPr txBox="1"/>
          <p:nvPr/>
        </p:nvSpPr>
        <p:spPr>
          <a:xfrm>
            <a:off x="4217801" y="3488936"/>
            <a:ext cx="828753" cy="256793"/>
          </a:xfrm>
          <a:prstGeom prst="rect">
            <a:avLst/>
          </a:prstGeom>
        </p:spPr>
        <p:txBody>
          <a:bodyPr wrap="square" lIns="0" tIns="12740" rIns="0" bIns="0" rtlCol="0">
            <a:noAutofit/>
          </a:bodyPr>
          <a:lstStyle/>
          <a:p>
            <a:pPr marL="9525">
              <a:lnSpc>
                <a:spcPts val="2006"/>
              </a:lnSpc>
            </a:pPr>
            <a:r>
              <a:rPr sz="1875" spc="-4" dirty="0">
                <a:latin typeface="Calisto MT"/>
                <a:cs typeface="Calisto MT"/>
              </a:rPr>
              <a:t>number</a:t>
            </a:r>
            <a:endParaRPr sz="1875">
              <a:latin typeface="Calisto MT"/>
              <a:cs typeface="Calisto MT"/>
            </a:endParaRPr>
          </a:p>
        </p:txBody>
      </p:sp>
      <p:sp>
        <p:nvSpPr>
          <p:cNvPr id="4" name="object 4"/>
          <p:cNvSpPr txBox="1"/>
          <p:nvPr/>
        </p:nvSpPr>
        <p:spPr>
          <a:xfrm>
            <a:off x="5052520" y="3488936"/>
            <a:ext cx="256023" cy="256793"/>
          </a:xfrm>
          <a:prstGeom prst="rect">
            <a:avLst/>
          </a:prstGeom>
        </p:spPr>
        <p:txBody>
          <a:bodyPr wrap="square" lIns="0" tIns="12740" rIns="0" bIns="0" rtlCol="0">
            <a:noAutofit/>
          </a:bodyPr>
          <a:lstStyle/>
          <a:p>
            <a:pPr marL="9525">
              <a:lnSpc>
                <a:spcPts val="2006"/>
              </a:lnSpc>
            </a:pPr>
            <a:r>
              <a:rPr sz="1875" spc="3" dirty="0">
                <a:latin typeface="Calisto MT"/>
                <a:cs typeface="Calisto MT"/>
              </a:rPr>
              <a:t>of</a:t>
            </a:r>
            <a:endParaRPr sz="1875">
              <a:latin typeface="Calisto MT"/>
              <a:cs typeface="Calisto MT"/>
            </a:endParaRPr>
          </a:p>
        </p:txBody>
      </p:sp>
      <p:sp>
        <p:nvSpPr>
          <p:cNvPr id="3" name="object 3"/>
          <p:cNvSpPr txBox="1"/>
          <p:nvPr/>
        </p:nvSpPr>
        <p:spPr>
          <a:xfrm>
            <a:off x="5339952" y="3488936"/>
            <a:ext cx="679446" cy="256793"/>
          </a:xfrm>
          <a:prstGeom prst="rect">
            <a:avLst/>
          </a:prstGeom>
        </p:spPr>
        <p:txBody>
          <a:bodyPr wrap="square" lIns="0" tIns="12740" rIns="0" bIns="0" rtlCol="0">
            <a:noAutofit/>
          </a:bodyPr>
          <a:lstStyle/>
          <a:p>
            <a:pPr marL="9525">
              <a:lnSpc>
                <a:spcPts val="2006"/>
              </a:lnSpc>
            </a:pPr>
            <a:r>
              <a:rPr sz="1875" spc="-8" dirty="0">
                <a:latin typeface="Calisto MT"/>
                <a:cs typeface="Calisto MT"/>
              </a:rPr>
              <a:t>values</a:t>
            </a:r>
            <a:endParaRPr sz="1875">
              <a:latin typeface="Calisto MT"/>
              <a:cs typeface="Calisto MT"/>
            </a:endParaRPr>
          </a:p>
        </p:txBody>
      </p:sp>
      <p:sp>
        <p:nvSpPr>
          <p:cNvPr id="2" name="object 2"/>
          <p:cNvSpPr txBox="1"/>
          <p:nvPr/>
        </p:nvSpPr>
        <p:spPr>
          <a:xfrm>
            <a:off x="7617715" y="5573508"/>
            <a:ext cx="86027"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5</a:t>
            </a:r>
            <a:endParaRPr sz="750">
              <a:latin typeface="Arial"/>
              <a:cs typeface="Arial"/>
            </a:endParaRPr>
          </a:p>
        </p:txBody>
      </p:sp>
    </p:spTree>
    <p:extLst>
      <p:ext uri="{BB962C8B-B14F-4D97-AF65-F5344CB8AC3E}">
        <p14:creationId xmlns:p14="http://schemas.microsoft.com/office/powerpoint/2010/main" val="2755948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716863" y="2020981"/>
            <a:ext cx="1344151" cy="352806"/>
          </a:xfrm>
          <a:prstGeom prst="rect">
            <a:avLst/>
          </a:prstGeom>
        </p:spPr>
        <p:txBody>
          <a:bodyPr wrap="square" lIns="0" tIns="17645" rIns="0" bIns="0" rtlCol="0">
            <a:noAutofit/>
          </a:bodyPr>
          <a:lstStyle/>
          <a:p>
            <a:pPr marL="9525">
              <a:lnSpc>
                <a:spcPts val="2778"/>
              </a:lnSpc>
            </a:pPr>
            <a:r>
              <a:rPr sz="2625" spc="-1" dirty="0">
                <a:latin typeface="Calisto MT"/>
                <a:cs typeface="Calisto MT"/>
              </a:rPr>
              <a:t>Notation</a:t>
            </a:r>
            <a:endParaRPr sz="2625">
              <a:latin typeface="Calisto MT"/>
              <a:cs typeface="Calisto MT"/>
            </a:endParaRPr>
          </a:p>
        </p:txBody>
      </p:sp>
      <p:sp>
        <p:nvSpPr>
          <p:cNvPr id="13" name="object 13"/>
          <p:cNvSpPr txBox="1"/>
          <p:nvPr/>
        </p:nvSpPr>
        <p:spPr>
          <a:xfrm>
            <a:off x="1858594" y="2833465"/>
            <a:ext cx="195456" cy="256794"/>
          </a:xfrm>
          <a:prstGeom prst="rect">
            <a:avLst/>
          </a:prstGeom>
        </p:spPr>
        <p:txBody>
          <a:bodyPr wrap="square" lIns="0" tIns="12835" rIns="0" bIns="0" rtlCol="0">
            <a:noAutofit/>
          </a:bodyPr>
          <a:lstStyle/>
          <a:p>
            <a:pPr marL="9525">
              <a:lnSpc>
                <a:spcPts val="2021"/>
              </a:lnSpc>
            </a:pPr>
            <a:r>
              <a:rPr sz="1875" dirty="0">
                <a:latin typeface="Symbol"/>
                <a:cs typeface="Symbol"/>
              </a:rPr>
              <a:t></a:t>
            </a:r>
            <a:endParaRPr sz="1875">
              <a:latin typeface="Symbol"/>
              <a:cs typeface="Symbol"/>
            </a:endParaRPr>
          </a:p>
        </p:txBody>
      </p:sp>
      <p:sp>
        <p:nvSpPr>
          <p:cNvPr id="12" name="object 12"/>
          <p:cNvSpPr txBox="1"/>
          <p:nvPr/>
        </p:nvSpPr>
        <p:spPr>
          <a:xfrm>
            <a:off x="2287429" y="2835921"/>
            <a:ext cx="3747351" cy="256794"/>
          </a:xfrm>
          <a:prstGeom prst="rect">
            <a:avLst/>
          </a:prstGeom>
        </p:spPr>
        <p:txBody>
          <a:bodyPr wrap="square" lIns="0" tIns="12620" rIns="0" bIns="0" rtlCol="0">
            <a:noAutofit/>
          </a:bodyPr>
          <a:lstStyle/>
          <a:p>
            <a:pPr marL="9525">
              <a:lnSpc>
                <a:spcPts val="1988"/>
              </a:lnSpc>
            </a:pPr>
            <a:r>
              <a:rPr sz="1875" spc="-4" dirty="0">
                <a:latin typeface="Arial"/>
                <a:cs typeface="Arial"/>
              </a:rPr>
              <a:t>denotes the sum of a set of values.</a:t>
            </a:r>
            <a:endParaRPr sz="1875">
              <a:latin typeface="Arial"/>
              <a:cs typeface="Arial"/>
            </a:endParaRPr>
          </a:p>
        </p:txBody>
      </p:sp>
      <p:sp>
        <p:nvSpPr>
          <p:cNvPr id="11" name="object 11"/>
          <p:cNvSpPr txBox="1"/>
          <p:nvPr/>
        </p:nvSpPr>
        <p:spPr>
          <a:xfrm>
            <a:off x="1858594" y="3352693"/>
            <a:ext cx="175662" cy="269892"/>
          </a:xfrm>
          <a:prstGeom prst="rect">
            <a:avLst/>
          </a:prstGeom>
        </p:spPr>
        <p:txBody>
          <a:bodyPr wrap="square" lIns="0" tIns="13240" rIns="0" bIns="0" rtlCol="0">
            <a:noAutofit/>
          </a:bodyPr>
          <a:lstStyle/>
          <a:p>
            <a:pPr marL="9525">
              <a:lnSpc>
                <a:spcPts val="2085"/>
              </a:lnSpc>
            </a:pPr>
            <a:r>
              <a:rPr sz="1988" b="1" dirty="0">
                <a:latin typeface="Times New Roman"/>
                <a:cs typeface="Times New Roman"/>
              </a:rPr>
              <a:t>x</a:t>
            </a:r>
            <a:endParaRPr sz="1988">
              <a:latin typeface="Times New Roman"/>
              <a:cs typeface="Times New Roman"/>
            </a:endParaRPr>
          </a:p>
        </p:txBody>
      </p:sp>
      <p:sp>
        <p:nvSpPr>
          <p:cNvPr id="10" name="object 10"/>
          <p:cNvSpPr txBox="1"/>
          <p:nvPr/>
        </p:nvSpPr>
        <p:spPr>
          <a:xfrm>
            <a:off x="2287429" y="3361706"/>
            <a:ext cx="4644285" cy="257022"/>
          </a:xfrm>
          <a:prstGeom prst="rect">
            <a:avLst/>
          </a:prstGeom>
        </p:spPr>
        <p:txBody>
          <a:bodyPr wrap="square" lIns="0" tIns="12644" rIns="0" bIns="0" rtlCol="0">
            <a:noAutofit/>
          </a:bodyPr>
          <a:lstStyle/>
          <a:p>
            <a:pPr marL="9525">
              <a:lnSpc>
                <a:spcPts val="1991"/>
              </a:lnSpc>
            </a:pPr>
            <a:r>
              <a:rPr sz="1875" spc="-5" dirty="0">
                <a:latin typeface="Arial"/>
                <a:cs typeface="Arial"/>
              </a:rPr>
              <a:t>is the variable usually used to represent the</a:t>
            </a:r>
            <a:endParaRPr sz="1875">
              <a:latin typeface="Arial"/>
              <a:cs typeface="Arial"/>
            </a:endParaRPr>
          </a:p>
        </p:txBody>
      </p:sp>
      <p:sp>
        <p:nvSpPr>
          <p:cNvPr id="9" name="object 9"/>
          <p:cNvSpPr txBox="1"/>
          <p:nvPr/>
        </p:nvSpPr>
        <p:spPr>
          <a:xfrm>
            <a:off x="1858595" y="3635069"/>
            <a:ext cx="2392924" cy="256794"/>
          </a:xfrm>
          <a:prstGeom prst="rect">
            <a:avLst/>
          </a:prstGeom>
        </p:spPr>
        <p:txBody>
          <a:bodyPr wrap="square" lIns="0" tIns="12620" rIns="0" bIns="0" rtlCol="0">
            <a:noAutofit/>
          </a:bodyPr>
          <a:lstStyle/>
          <a:p>
            <a:pPr marL="9525">
              <a:lnSpc>
                <a:spcPts val="1988"/>
              </a:lnSpc>
            </a:pPr>
            <a:r>
              <a:rPr sz="1875" spc="-5" dirty="0">
                <a:latin typeface="Arial"/>
                <a:cs typeface="Arial"/>
              </a:rPr>
              <a:t>individual data values.</a:t>
            </a:r>
            <a:endParaRPr sz="1875">
              <a:latin typeface="Arial"/>
              <a:cs typeface="Arial"/>
            </a:endParaRPr>
          </a:p>
        </p:txBody>
      </p:sp>
      <p:sp>
        <p:nvSpPr>
          <p:cNvPr id="8" name="object 8"/>
          <p:cNvSpPr txBox="1"/>
          <p:nvPr/>
        </p:nvSpPr>
        <p:spPr>
          <a:xfrm>
            <a:off x="1858595" y="4152988"/>
            <a:ext cx="188825" cy="269651"/>
          </a:xfrm>
          <a:prstGeom prst="rect">
            <a:avLst/>
          </a:prstGeom>
        </p:spPr>
        <p:txBody>
          <a:bodyPr wrap="square" lIns="0" tIns="13240" rIns="0" bIns="0" rtlCol="0">
            <a:noAutofit/>
          </a:bodyPr>
          <a:lstStyle/>
          <a:p>
            <a:pPr marL="9525">
              <a:lnSpc>
                <a:spcPts val="2085"/>
              </a:lnSpc>
            </a:pPr>
            <a:r>
              <a:rPr sz="1988" b="1" dirty="0">
                <a:latin typeface="Times New Roman"/>
                <a:cs typeface="Times New Roman"/>
              </a:rPr>
              <a:t>n</a:t>
            </a:r>
            <a:endParaRPr sz="1988">
              <a:latin typeface="Times New Roman"/>
              <a:cs typeface="Times New Roman"/>
            </a:endParaRPr>
          </a:p>
        </p:txBody>
      </p:sp>
      <p:sp>
        <p:nvSpPr>
          <p:cNvPr id="7" name="object 7"/>
          <p:cNvSpPr txBox="1"/>
          <p:nvPr/>
        </p:nvSpPr>
        <p:spPr>
          <a:xfrm>
            <a:off x="2287430" y="4161992"/>
            <a:ext cx="2449031" cy="256794"/>
          </a:xfrm>
          <a:prstGeom prst="rect">
            <a:avLst/>
          </a:prstGeom>
        </p:spPr>
        <p:txBody>
          <a:bodyPr wrap="square" lIns="0" tIns="12620" rIns="0" bIns="0" rtlCol="0">
            <a:noAutofit/>
          </a:bodyPr>
          <a:lstStyle/>
          <a:p>
            <a:pPr marL="9525">
              <a:lnSpc>
                <a:spcPts val="1988"/>
              </a:lnSpc>
            </a:pPr>
            <a:r>
              <a:rPr sz="1875" spc="-5" dirty="0">
                <a:latin typeface="Arial"/>
                <a:cs typeface="Arial"/>
              </a:rPr>
              <a:t>represents the number</a:t>
            </a:r>
            <a:endParaRPr sz="1875">
              <a:latin typeface="Arial"/>
              <a:cs typeface="Arial"/>
            </a:endParaRPr>
          </a:p>
        </p:txBody>
      </p:sp>
      <p:sp>
        <p:nvSpPr>
          <p:cNvPr id="6" name="object 6"/>
          <p:cNvSpPr txBox="1"/>
          <p:nvPr/>
        </p:nvSpPr>
        <p:spPr>
          <a:xfrm>
            <a:off x="4747841" y="4161992"/>
            <a:ext cx="2356787" cy="256794"/>
          </a:xfrm>
          <a:prstGeom prst="rect">
            <a:avLst/>
          </a:prstGeom>
        </p:spPr>
        <p:txBody>
          <a:bodyPr wrap="square" lIns="0" tIns="12620" rIns="0" bIns="0" rtlCol="0">
            <a:noAutofit/>
          </a:bodyPr>
          <a:lstStyle/>
          <a:p>
            <a:pPr marL="9525">
              <a:lnSpc>
                <a:spcPts val="1988"/>
              </a:lnSpc>
            </a:pPr>
            <a:r>
              <a:rPr sz="1875" spc="-3" dirty="0">
                <a:latin typeface="Arial"/>
                <a:cs typeface="Arial"/>
              </a:rPr>
              <a:t>of values in a sample.</a:t>
            </a:r>
            <a:endParaRPr sz="1875">
              <a:latin typeface="Arial"/>
              <a:cs typeface="Arial"/>
            </a:endParaRPr>
          </a:p>
        </p:txBody>
      </p:sp>
      <p:sp>
        <p:nvSpPr>
          <p:cNvPr id="5" name="object 5"/>
          <p:cNvSpPr txBox="1"/>
          <p:nvPr/>
        </p:nvSpPr>
        <p:spPr>
          <a:xfrm>
            <a:off x="1858594" y="4682482"/>
            <a:ext cx="228291" cy="269651"/>
          </a:xfrm>
          <a:prstGeom prst="rect">
            <a:avLst/>
          </a:prstGeom>
        </p:spPr>
        <p:txBody>
          <a:bodyPr wrap="square" lIns="0" tIns="13240" rIns="0" bIns="0" rtlCol="0">
            <a:noAutofit/>
          </a:bodyPr>
          <a:lstStyle/>
          <a:p>
            <a:pPr marL="9525">
              <a:lnSpc>
                <a:spcPts val="2085"/>
              </a:lnSpc>
            </a:pPr>
            <a:r>
              <a:rPr sz="1988" b="1" dirty="0">
                <a:latin typeface="Times New Roman"/>
                <a:cs typeface="Times New Roman"/>
              </a:rPr>
              <a:t>N</a:t>
            </a:r>
            <a:endParaRPr sz="1988">
              <a:latin typeface="Times New Roman"/>
              <a:cs typeface="Times New Roman"/>
            </a:endParaRPr>
          </a:p>
        </p:txBody>
      </p:sp>
      <p:sp>
        <p:nvSpPr>
          <p:cNvPr id="4" name="object 4"/>
          <p:cNvSpPr txBox="1"/>
          <p:nvPr/>
        </p:nvSpPr>
        <p:spPr>
          <a:xfrm>
            <a:off x="2287430" y="4691486"/>
            <a:ext cx="2449031" cy="256794"/>
          </a:xfrm>
          <a:prstGeom prst="rect">
            <a:avLst/>
          </a:prstGeom>
        </p:spPr>
        <p:txBody>
          <a:bodyPr wrap="square" lIns="0" tIns="12620" rIns="0" bIns="0" rtlCol="0">
            <a:noAutofit/>
          </a:bodyPr>
          <a:lstStyle/>
          <a:p>
            <a:pPr marL="9525">
              <a:lnSpc>
                <a:spcPts val="1988"/>
              </a:lnSpc>
            </a:pPr>
            <a:r>
              <a:rPr sz="1875" spc="-5" dirty="0">
                <a:latin typeface="Arial"/>
                <a:cs typeface="Arial"/>
              </a:rPr>
              <a:t>represents the number</a:t>
            </a:r>
            <a:endParaRPr sz="1875">
              <a:latin typeface="Arial"/>
              <a:cs typeface="Arial"/>
            </a:endParaRPr>
          </a:p>
        </p:txBody>
      </p:sp>
      <p:sp>
        <p:nvSpPr>
          <p:cNvPr id="3" name="object 3"/>
          <p:cNvSpPr txBox="1"/>
          <p:nvPr/>
        </p:nvSpPr>
        <p:spPr>
          <a:xfrm>
            <a:off x="4747843" y="4691486"/>
            <a:ext cx="2688677" cy="256794"/>
          </a:xfrm>
          <a:prstGeom prst="rect">
            <a:avLst/>
          </a:prstGeom>
        </p:spPr>
        <p:txBody>
          <a:bodyPr wrap="square" lIns="0" tIns="12620" rIns="0" bIns="0" rtlCol="0">
            <a:noAutofit/>
          </a:bodyPr>
          <a:lstStyle/>
          <a:p>
            <a:pPr marL="9525">
              <a:lnSpc>
                <a:spcPts val="1988"/>
              </a:lnSpc>
            </a:pPr>
            <a:r>
              <a:rPr sz="1875" spc="-2" dirty="0">
                <a:latin typeface="Arial"/>
                <a:cs typeface="Arial"/>
              </a:rPr>
              <a:t>of values in a population.</a:t>
            </a:r>
            <a:endParaRPr sz="1875">
              <a:latin typeface="Arial"/>
              <a:cs typeface="Arial"/>
            </a:endParaRPr>
          </a:p>
        </p:txBody>
      </p:sp>
      <p:sp>
        <p:nvSpPr>
          <p:cNvPr id="2" name="object 2"/>
          <p:cNvSpPr txBox="1"/>
          <p:nvPr/>
        </p:nvSpPr>
        <p:spPr>
          <a:xfrm>
            <a:off x="7617715" y="5573508"/>
            <a:ext cx="86027"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6</a:t>
            </a:r>
            <a:endParaRPr sz="750">
              <a:latin typeface="Arial"/>
              <a:cs typeface="Arial"/>
            </a:endParaRPr>
          </a:p>
        </p:txBody>
      </p:sp>
    </p:spTree>
    <p:extLst>
      <p:ext uri="{BB962C8B-B14F-4D97-AF65-F5344CB8AC3E}">
        <p14:creationId xmlns:p14="http://schemas.microsoft.com/office/powerpoint/2010/main" val="260494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txBox="1"/>
          <p:nvPr/>
        </p:nvSpPr>
        <p:spPr>
          <a:xfrm>
            <a:off x="1660626" y="1872520"/>
            <a:ext cx="1898790" cy="285368"/>
          </a:xfrm>
          <a:prstGeom prst="rect">
            <a:avLst/>
          </a:prstGeom>
        </p:spPr>
        <p:txBody>
          <a:bodyPr wrap="square" lIns="0" tIns="14264" rIns="0" bIns="0" rtlCol="0">
            <a:noAutofit/>
          </a:bodyPr>
          <a:lstStyle/>
          <a:p>
            <a:pPr marL="9525">
              <a:lnSpc>
                <a:spcPts val="2246"/>
              </a:lnSpc>
            </a:pPr>
            <a:r>
              <a:rPr sz="2100" b="1" i="1" spc="-6" dirty="0">
                <a:latin typeface="Calisto MT"/>
                <a:cs typeface="Calisto MT"/>
              </a:rPr>
              <a:t>Population Mean</a:t>
            </a:r>
            <a:endParaRPr sz="2100">
              <a:latin typeface="Calisto MT"/>
              <a:cs typeface="Calisto MT"/>
            </a:endParaRPr>
          </a:p>
        </p:txBody>
      </p:sp>
      <p:sp>
        <p:nvSpPr>
          <p:cNvPr id="30" name="object 30"/>
          <p:cNvSpPr txBox="1"/>
          <p:nvPr/>
        </p:nvSpPr>
        <p:spPr>
          <a:xfrm>
            <a:off x="1660626" y="2292206"/>
            <a:ext cx="434079" cy="247650"/>
          </a:xfrm>
          <a:prstGeom prst="rect">
            <a:avLst/>
          </a:prstGeom>
        </p:spPr>
        <p:txBody>
          <a:bodyPr wrap="square" lIns="0" tIns="12263" rIns="0" bIns="0" rtlCol="0">
            <a:noAutofit/>
          </a:bodyPr>
          <a:lstStyle/>
          <a:p>
            <a:pPr marL="9525">
              <a:lnSpc>
                <a:spcPts val="1931"/>
              </a:lnSpc>
            </a:pPr>
            <a:r>
              <a:rPr dirty="0">
                <a:latin typeface="Calisto MT"/>
                <a:cs typeface="Calisto MT"/>
              </a:rPr>
              <a:t>The</a:t>
            </a:r>
            <a:endParaRPr>
              <a:latin typeface="Calisto MT"/>
              <a:cs typeface="Calisto MT"/>
            </a:endParaRPr>
          </a:p>
        </p:txBody>
      </p:sp>
      <p:sp>
        <p:nvSpPr>
          <p:cNvPr id="29" name="object 29"/>
          <p:cNvSpPr txBox="1"/>
          <p:nvPr/>
        </p:nvSpPr>
        <p:spPr>
          <a:xfrm>
            <a:off x="2200084" y="2292206"/>
            <a:ext cx="1102787" cy="247650"/>
          </a:xfrm>
          <a:prstGeom prst="rect">
            <a:avLst/>
          </a:prstGeom>
        </p:spPr>
        <p:txBody>
          <a:bodyPr wrap="square" lIns="0" tIns="12263" rIns="0" bIns="0" rtlCol="0">
            <a:noAutofit/>
          </a:bodyPr>
          <a:lstStyle/>
          <a:p>
            <a:pPr marL="9525">
              <a:lnSpc>
                <a:spcPts val="1931"/>
              </a:lnSpc>
            </a:pPr>
            <a:r>
              <a:rPr dirty="0">
                <a:latin typeface="Calisto MT"/>
                <a:cs typeface="Calisto MT"/>
              </a:rPr>
              <a:t>population</a:t>
            </a:r>
            <a:endParaRPr>
              <a:latin typeface="Calisto MT"/>
              <a:cs typeface="Calisto MT"/>
            </a:endParaRPr>
          </a:p>
        </p:txBody>
      </p:sp>
      <p:sp>
        <p:nvSpPr>
          <p:cNvPr id="28" name="object 28"/>
          <p:cNvSpPr txBox="1"/>
          <p:nvPr/>
        </p:nvSpPr>
        <p:spPr>
          <a:xfrm>
            <a:off x="3408521" y="2292206"/>
            <a:ext cx="590495" cy="247650"/>
          </a:xfrm>
          <a:prstGeom prst="rect">
            <a:avLst/>
          </a:prstGeom>
        </p:spPr>
        <p:txBody>
          <a:bodyPr wrap="square" lIns="0" tIns="12263" rIns="0" bIns="0" rtlCol="0">
            <a:noAutofit/>
          </a:bodyPr>
          <a:lstStyle/>
          <a:p>
            <a:pPr marL="9525">
              <a:lnSpc>
                <a:spcPts val="1931"/>
              </a:lnSpc>
            </a:pPr>
            <a:r>
              <a:rPr spc="2" dirty="0">
                <a:latin typeface="Calisto MT"/>
                <a:cs typeface="Calisto MT"/>
              </a:rPr>
              <a:t>mean</a:t>
            </a:r>
            <a:endParaRPr>
              <a:latin typeface="Calisto MT"/>
              <a:cs typeface="Calisto MT"/>
            </a:endParaRPr>
          </a:p>
        </p:txBody>
      </p:sp>
      <p:sp>
        <p:nvSpPr>
          <p:cNvPr id="27" name="object 27"/>
          <p:cNvSpPr txBox="1"/>
          <p:nvPr/>
        </p:nvSpPr>
        <p:spPr>
          <a:xfrm>
            <a:off x="4096608" y="2292206"/>
            <a:ext cx="351782" cy="508254"/>
          </a:xfrm>
          <a:prstGeom prst="rect">
            <a:avLst/>
          </a:prstGeom>
        </p:spPr>
        <p:txBody>
          <a:bodyPr wrap="square" lIns="0" tIns="12263" rIns="0" bIns="0" rtlCol="0">
            <a:noAutofit/>
          </a:bodyPr>
          <a:lstStyle/>
          <a:p>
            <a:pPr marL="17526" marR="34290">
              <a:lnSpc>
                <a:spcPts val="1931"/>
              </a:lnSpc>
            </a:pPr>
            <a:r>
              <a:rPr dirty="0">
                <a:latin typeface="Calisto MT"/>
                <a:cs typeface="Calisto MT"/>
              </a:rPr>
              <a:t>is</a:t>
            </a:r>
            <a:endParaRPr>
              <a:latin typeface="Calisto MT"/>
              <a:cs typeface="Calisto MT"/>
            </a:endParaRPr>
          </a:p>
          <a:p>
            <a:pPr marL="9525">
              <a:lnSpc>
                <a:spcPts val="2051"/>
              </a:lnSpc>
              <a:spcBef>
                <a:spcPts val="6"/>
              </a:spcBef>
            </a:pPr>
            <a:r>
              <a:rPr spc="-3" dirty="0">
                <a:latin typeface="Calisto MT"/>
                <a:cs typeface="Calisto MT"/>
              </a:rPr>
              <a:t>the</a:t>
            </a:r>
            <a:endParaRPr>
              <a:latin typeface="Calisto MT"/>
              <a:cs typeface="Calisto MT"/>
            </a:endParaRPr>
          </a:p>
        </p:txBody>
      </p:sp>
      <p:sp>
        <p:nvSpPr>
          <p:cNvPr id="26" name="object 26"/>
          <p:cNvSpPr txBox="1"/>
          <p:nvPr/>
        </p:nvSpPr>
        <p:spPr>
          <a:xfrm>
            <a:off x="4415506" y="2292206"/>
            <a:ext cx="353666" cy="247650"/>
          </a:xfrm>
          <a:prstGeom prst="rect">
            <a:avLst/>
          </a:prstGeom>
        </p:spPr>
        <p:txBody>
          <a:bodyPr wrap="square" lIns="0" tIns="12263" rIns="0" bIns="0" rtlCol="0">
            <a:noAutofit/>
          </a:bodyPr>
          <a:lstStyle/>
          <a:p>
            <a:pPr marL="9525">
              <a:lnSpc>
                <a:spcPts val="1931"/>
              </a:lnSpc>
            </a:pPr>
            <a:r>
              <a:rPr spc="1" dirty="0">
                <a:latin typeface="Calisto MT"/>
                <a:cs typeface="Calisto MT"/>
              </a:rPr>
              <a:t>the</a:t>
            </a:r>
            <a:endParaRPr>
              <a:latin typeface="Calisto MT"/>
              <a:cs typeface="Calisto MT"/>
            </a:endParaRPr>
          </a:p>
        </p:txBody>
      </p:sp>
      <p:sp>
        <p:nvSpPr>
          <p:cNvPr id="25" name="object 25"/>
          <p:cNvSpPr txBox="1"/>
          <p:nvPr/>
        </p:nvSpPr>
        <p:spPr>
          <a:xfrm>
            <a:off x="4875181" y="2292206"/>
            <a:ext cx="461390" cy="247650"/>
          </a:xfrm>
          <a:prstGeom prst="rect">
            <a:avLst/>
          </a:prstGeom>
        </p:spPr>
        <p:txBody>
          <a:bodyPr wrap="square" lIns="0" tIns="12263" rIns="0" bIns="0" rtlCol="0">
            <a:noAutofit/>
          </a:bodyPr>
          <a:lstStyle/>
          <a:p>
            <a:pPr marL="9525">
              <a:lnSpc>
                <a:spcPts val="1931"/>
              </a:lnSpc>
            </a:pPr>
            <a:r>
              <a:rPr spc="2" dirty="0">
                <a:latin typeface="Calisto MT"/>
                <a:cs typeface="Calisto MT"/>
              </a:rPr>
              <a:t>sum</a:t>
            </a:r>
            <a:endParaRPr>
              <a:latin typeface="Calisto MT"/>
              <a:cs typeface="Calisto MT"/>
            </a:endParaRPr>
          </a:p>
        </p:txBody>
      </p:sp>
      <p:sp>
        <p:nvSpPr>
          <p:cNvPr id="24" name="object 24"/>
          <p:cNvSpPr txBox="1"/>
          <p:nvPr/>
        </p:nvSpPr>
        <p:spPr>
          <a:xfrm>
            <a:off x="5431823" y="2292206"/>
            <a:ext cx="255593" cy="508254"/>
          </a:xfrm>
          <a:prstGeom prst="rect">
            <a:avLst/>
          </a:prstGeom>
        </p:spPr>
        <p:txBody>
          <a:bodyPr wrap="square" lIns="0" tIns="12263" rIns="0" bIns="0" rtlCol="0">
            <a:noAutofit/>
          </a:bodyPr>
          <a:lstStyle/>
          <a:p>
            <a:pPr marL="19812">
              <a:lnSpc>
                <a:spcPts val="1931"/>
              </a:lnSpc>
            </a:pPr>
            <a:r>
              <a:rPr spc="-3" dirty="0">
                <a:latin typeface="Calisto MT"/>
                <a:cs typeface="Calisto MT"/>
              </a:rPr>
              <a:t>of</a:t>
            </a:r>
            <a:endParaRPr>
              <a:latin typeface="Calisto MT"/>
              <a:cs typeface="Calisto MT"/>
            </a:endParaRPr>
          </a:p>
          <a:p>
            <a:pPr marL="9525" marR="10287">
              <a:lnSpc>
                <a:spcPts val="2051"/>
              </a:lnSpc>
              <a:spcBef>
                <a:spcPts val="6"/>
              </a:spcBef>
            </a:pPr>
            <a:r>
              <a:rPr spc="-3" dirty="0">
                <a:latin typeface="Calisto MT"/>
                <a:cs typeface="Calisto MT"/>
              </a:rPr>
              <a:t>of</a:t>
            </a:r>
            <a:endParaRPr>
              <a:latin typeface="Calisto MT"/>
              <a:cs typeface="Calisto MT"/>
            </a:endParaRPr>
          </a:p>
        </p:txBody>
      </p:sp>
      <p:sp>
        <p:nvSpPr>
          <p:cNvPr id="23" name="object 23"/>
          <p:cNvSpPr txBox="1"/>
          <p:nvPr/>
        </p:nvSpPr>
        <p:spPr>
          <a:xfrm>
            <a:off x="5794154" y="2292206"/>
            <a:ext cx="351782" cy="508254"/>
          </a:xfrm>
          <a:prstGeom prst="rect">
            <a:avLst/>
          </a:prstGeom>
        </p:spPr>
        <p:txBody>
          <a:bodyPr wrap="square" lIns="0" tIns="12263" rIns="0" bIns="0" rtlCol="0">
            <a:noAutofit/>
          </a:bodyPr>
          <a:lstStyle/>
          <a:p>
            <a:pPr marL="32384" marR="34290">
              <a:lnSpc>
                <a:spcPts val="1931"/>
              </a:lnSpc>
            </a:pPr>
            <a:r>
              <a:rPr spc="1" dirty="0">
                <a:latin typeface="Calisto MT"/>
                <a:cs typeface="Calisto MT"/>
              </a:rPr>
              <a:t>all</a:t>
            </a:r>
            <a:endParaRPr>
              <a:latin typeface="Calisto MT"/>
              <a:cs typeface="Calisto MT"/>
            </a:endParaRPr>
          </a:p>
          <a:p>
            <a:pPr marL="9525">
              <a:lnSpc>
                <a:spcPts val="2051"/>
              </a:lnSpc>
              <a:spcBef>
                <a:spcPts val="6"/>
              </a:spcBef>
            </a:pPr>
            <a:r>
              <a:rPr spc="-3" dirty="0">
                <a:latin typeface="Calisto MT"/>
                <a:cs typeface="Calisto MT"/>
              </a:rPr>
              <a:t>the</a:t>
            </a:r>
            <a:endParaRPr>
              <a:latin typeface="Calisto MT"/>
              <a:cs typeface="Calisto MT"/>
            </a:endParaRPr>
          </a:p>
        </p:txBody>
      </p:sp>
      <p:sp>
        <p:nvSpPr>
          <p:cNvPr id="22" name="object 22"/>
          <p:cNvSpPr txBox="1"/>
          <p:nvPr/>
        </p:nvSpPr>
        <p:spPr>
          <a:xfrm>
            <a:off x="6213921" y="2292206"/>
            <a:ext cx="679195" cy="508254"/>
          </a:xfrm>
          <a:prstGeom prst="rect">
            <a:avLst/>
          </a:prstGeom>
        </p:spPr>
        <p:txBody>
          <a:bodyPr wrap="square" lIns="0" tIns="12263" rIns="0" bIns="0" rtlCol="0">
            <a:noAutofit/>
          </a:bodyPr>
          <a:lstStyle/>
          <a:p>
            <a:pPr marL="9525" marR="34290">
              <a:lnSpc>
                <a:spcPts val="1931"/>
              </a:lnSpc>
            </a:pPr>
            <a:r>
              <a:rPr spc="-9" dirty="0">
                <a:latin typeface="Calisto MT"/>
                <a:cs typeface="Calisto MT"/>
              </a:rPr>
              <a:t>values</a:t>
            </a:r>
            <a:endParaRPr>
              <a:latin typeface="Calisto MT"/>
              <a:cs typeface="Calisto MT"/>
            </a:endParaRPr>
          </a:p>
          <a:p>
            <a:pPr marL="35813">
              <a:lnSpc>
                <a:spcPts val="2051"/>
              </a:lnSpc>
              <a:spcBef>
                <a:spcPts val="6"/>
              </a:spcBef>
            </a:pPr>
            <a:r>
              <a:rPr spc="-9" dirty="0">
                <a:latin typeface="Calisto MT"/>
                <a:cs typeface="Calisto MT"/>
              </a:rPr>
              <a:t>values</a:t>
            </a:r>
            <a:endParaRPr>
              <a:latin typeface="Calisto MT"/>
              <a:cs typeface="Calisto MT"/>
            </a:endParaRPr>
          </a:p>
        </p:txBody>
      </p:sp>
      <p:sp>
        <p:nvSpPr>
          <p:cNvPr id="21" name="object 21"/>
          <p:cNvSpPr txBox="1"/>
          <p:nvPr/>
        </p:nvSpPr>
        <p:spPr>
          <a:xfrm>
            <a:off x="6972871" y="2292206"/>
            <a:ext cx="258056" cy="508254"/>
          </a:xfrm>
          <a:prstGeom prst="rect">
            <a:avLst/>
          </a:prstGeom>
        </p:spPr>
        <p:txBody>
          <a:bodyPr wrap="square" lIns="0" tIns="12263" rIns="0" bIns="0" rtlCol="0">
            <a:noAutofit/>
          </a:bodyPr>
          <a:lstStyle/>
          <a:p>
            <a:pPr marL="9525" marR="14859">
              <a:lnSpc>
                <a:spcPts val="1931"/>
              </a:lnSpc>
            </a:pPr>
            <a:r>
              <a:rPr dirty="0">
                <a:latin typeface="Calisto MT"/>
                <a:cs typeface="Calisto MT"/>
              </a:rPr>
              <a:t>in</a:t>
            </a:r>
            <a:endParaRPr>
              <a:latin typeface="Calisto MT"/>
              <a:cs typeface="Calisto MT"/>
            </a:endParaRPr>
          </a:p>
          <a:p>
            <a:pPr marL="22098">
              <a:lnSpc>
                <a:spcPts val="2051"/>
              </a:lnSpc>
              <a:spcBef>
                <a:spcPts val="6"/>
              </a:spcBef>
            </a:pPr>
            <a:r>
              <a:rPr spc="7" dirty="0">
                <a:latin typeface="Calisto MT"/>
                <a:cs typeface="Calisto MT"/>
              </a:rPr>
              <a:t>in</a:t>
            </a:r>
            <a:endParaRPr>
              <a:latin typeface="Calisto MT"/>
              <a:cs typeface="Calisto MT"/>
            </a:endParaRPr>
          </a:p>
        </p:txBody>
      </p:sp>
      <p:sp>
        <p:nvSpPr>
          <p:cNvPr id="20" name="object 20"/>
          <p:cNvSpPr txBox="1"/>
          <p:nvPr/>
        </p:nvSpPr>
        <p:spPr>
          <a:xfrm>
            <a:off x="7322631" y="2292206"/>
            <a:ext cx="351782" cy="508254"/>
          </a:xfrm>
          <a:prstGeom prst="rect">
            <a:avLst/>
          </a:prstGeom>
        </p:spPr>
        <p:txBody>
          <a:bodyPr wrap="square" lIns="0" tIns="12263" rIns="0" bIns="0" rtlCol="0">
            <a:noAutofit/>
          </a:bodyPr>
          <a:lstStyle/>
          <a:p>
            <a:pPr marL="9525">
              <a:lnSpc>
                <a:spcPts val="1931"/>
              </a:lnSpc>
            </a:pPr>
            <a:r>
              <a:rPr spc="-3" dirty="0">
                <a:latin typeface="Calisto MT"/>
                <a:cs typeface="Calisto MT"/>
              </a:rPr>
              <a:t>the</a:t>
            </a:r>
            <a:endParaRPr>
              <a:latin typeface="Calisto MT"/>
              <a:cs typeface="Calisto MT"/>
            </a:endParaRPr>
          </a:p>
          <a:p>
            <a:pPr marL="9525">
              <a:lnSpc>
                <a:spcPts val="2051"/>
              </a:lnSpc>
              <a:spcBef>
                <a:spcPts val="6"/>
              </a:spcBef>
            </a:pPr>
            <a:r>
              <a:rPr spc="-3" dirty="0">
                <a:latin typeface="Calisto MT"/>
                <a:cs typeface="Calisto MT"/>
              </a:rPr>
              <a:t>the</a:t>
            </a:r>
            <a:endParaRPr>
              <a:latin typeface="Calisto MT"/>
              <a:cs typeface="Calisto MT"/>
            </a:endParaRPr>
          </a:p>
        </p:txBody>
      </p:sp>
      <p:sp>
        <p:nvSpPr>
          <p:cNvPr id="19" name="object 19"/>
          <p:cNvSpPr txBox="1"/>
          <p:nvPr/>
        </p:nvSpPr>
        <p:spPr>
          <a:xfrm>
            <a:off x="1660627" y="2552809"/>
            <a:ext cx="1963255" cy="539351"/>
          </a:xfrm>
          <a:prstGeom prst="rect">
            <a:avLst/>
          </a:prstGeom>
        </p:spPr>
        <p:txBody>
          <a:bodyPr wrap="square" lIns="0" tIns="12263" rIns="0" bIns="0" rtlCol="0">
            <a:noAutofit/>
          </a:bodyPr>
          <a:lstStyle/>
          <a:p>
            <a:pPr marL="9525">
              <a:lnSpc>
                <a:spcPts val="1931"/>
              </a:lnSpc>
            </a:pPr>
            <a:r>
              <a:rPr spc="10" dirty="0">
                <a:latin typeface="Calisto MT"/>
                <a:cs typeface="Calisto MT"/>
              </a:rPr>
              <a:t>population  divided</a:t>
            </a:r>
            <a:endParaRPr>
              <a:latin typeface="Calisto MT"/>
              <a:cs typeface="Calisto MT"/>
            </a:endParaRPr>
          </a:p>
          <a:p>
            <a:pPr marL="9525" marR="34290">
              <a:lnSpc>
                <a:spcPct val="96191"/>
              </a:lnSpc>
              <a:spcBef>
                <a:spcPts val="121"/>
              </a:spcBef>
            </a:pPr>
            <a:r>
              <a:rPr spc="-3" dirty="0">
                <a:latin typeface="Calisto MT"/>
                <a:cs typeface="Calisto MT"/>
              </a:rPr>
              <a:t>population.</a:t>
            </a:r>
            <a:endParaRPr>
              <a:latin typeface="Calisto MT"/>
              <a:cs typeface="Calisto MT"/>
            </a:endParaRPr>
          </a:p>
        </p:txBody>
      </p:sp>
      <p:sp>
        <p:nvSpPr>
          <p:cNvPr id="18" name="object 18"/>
          <p:cNvSpPr txBox="1"/>
          <p:nvPr/>
        </p:nvSpPr>
        <p:spPr>
          <a:xfrm>
            <a:off x="3717132" y="2552810"/>
            <a:ext cx="288691" cy="247650"/>
          </a:xfrm>
          <a:prstGeom prst="rect">
            <a:avLst/>
          </a:prstGeom>
        </p:spPr>
        <p:txBody>
          <a:bodyPr wrap="square" lIns="0" tIns="12263" rIns="0" bIns="0" rtlCol="0">
            <a:noAutofit/>
          </a:bodyPr>
          <a:lstStyle/>
          <a:p>
            <a:pPr marL="9525">
              <a:lnSpc>
                <a:spcPts val="1931"/>
              </a:lnSpc>
            </a:pPr>
            <a:r>
              <a:rPr spc="7" dirty="0">
                <a:latin typeface="Calisto MT"/>
                <a:cs typeface="Calisto MT"/>
              </a:rPr>
              <a:t>by</a:t>
            </a:r>
            <a:endParaRPr>
              <a:latin typeface="Calisto MT"/>
              <a:cs typeface="Calisto MT"/>
            </a:endParaRPr>
          </a:p>
        </p:txBody>
      </p:sp>
      <p:sp>
        <p:nvSpPr>
          <p:cNvPr id="17" name="object 17"/>
          <p:cNvSpPr txBox="1"/>
          <p:nvPr/>
        </p:nvSpPr>
        <p:spPr>
          <a:xfrm>
            <a:off x="4541234" y="2552810"/>
            <a:ext cx="797610" cy="247650"/>
          </a:xfrm>
          <a:prstGeom prst="rect">
            <a:avLst/>
          </a:prstGeom>
        </p:spPr>
        <p:txBody>
          <a:bodyPr wrap="square" lIns="0" tIns="12263" rIns="0" bIns="0" rtlCol="0">
            <a:noAutofit/>
          </a:bodyPr>
          <a:lstStyle/>
          <a:p>
            <a:pPr marL="9525">
              <a:lnSpc>
                <a:spcPts val="1931"/>
              </a:lnSpc>
            </a:pPr>
            <a:r>
              <a:rPr spc="-4" dirty="0">
                <a:latin typeface="Calisto MT"/>
                <a:cs typeface="Calisto MT"/>
              </a:rPr>
              <a:t>number</a:t>
            </a:r>
            <a:endParaRPr>
              <a:latin typeface="Calisto MT"/>
              <a:cs typeface="Calisto MT"/>
            </a:endParaRPr>
          </a:p>
        </p:txBody>
      </p:sp>
      <p:sp>
        <p:nvSpPr>
          <p:cNvPr id="16" name="object 16"/>
          <p:cNvSpPr txBox="1"/>
          <p:nvPr/>
        </p:nvSpPr>
        <p:spPr>
          <a:xfrm>
            <a:off x="1722141" y="3325512"/>
            <a:ext cx="248107" cy="353231"/>
          </a:xfrm>
          <a:prstGeom prst="rect">
            <a:avLst/>
          </a:prstGeom>
        </p:spPr>
        <p:txBody>
          <a:bodyPr wrap="square" lIns="0" tIns="17669" rIns="0" bIns="0" rtlCol="0">
            <a:noAutofit/>
          </a:bodyPr>
          <a:lstStyle/>
          <a:p>
            <a:pPr marL="9525">
              <a:lnSpc>
                <a:spcPts val="2783"/>
              </a:lnSpc>
            </a:pPr>
            <a:r>
              <a:rPr sz="2625" dirty="0">
                <a:latin typeface="Symbol"/>
                <a:cs typeface="Symbol"/>
              </a:rPr>
              <a:t></a:t>
            </a:r>
          </a:p>
        </p:txBody>
      </p:sp>
      <p:sp>
        <p:nvSpPr>
          <p:cNvPr id="15" name="object 15"/>
          <p:cNvSpPr txBox="1"/>
          <p:nvPr/>
        </p:nvSpPr>
        <p:spPr>
          <a:xfrm>
            <a:off x="2073021" y="3392546"/>
            <a:ext cx="252915" cy="508512"/>
          </a:xfrm>
          <a:prstGeom prst="rect">
            <a:avLst/>
          </a:prstGeom>
        </p:spPr>
        <p:txBody>
          <a:bodyPr wrap="square" lIns="0" tIns="12144" rIns="0" bIns="0" rtlCol="0">
            <a:noAutofit/>
          </a:bodyPr>
          <a:lstStyle/>
          <a:p>
            <a:pPr marL="42672" marR="2065">
              <a:lnSpc>
                <a:spcPts val="1913"/>
              </a:lnSpc>
            </a:pPr>
            <a:r>
              <a:rPr b="1" dirty="0">
                <a:latin typeface="Calisto MT"/>
                <a:cs typeface="Calisto MT"/>
              </a:rPr>
              <a:t>is</a:t>
            </a:r>
            <a:endParaRPr>
              <a:latin typeface="Calisto MT"/>
              <a:cs typeface="Calisto MT"/>
            </a:endParaRPr>
          </a:p>
          <a:p>
            <a:pPr marL="9525">
              <a:lnSpc>
                <a:spcPts val="2055"/>
              </a:lnSpc>
              <a:spcBef>
                <a:spcPts val="7"/>
              </a:spcBef>
            </a:pPr>
            <a:r>
              <a:rPr b="1" spc="-2" dirty="0">
                <a:latin typeface="Calisto MT"/>
                <a:cs typeface="Calisto MT"/>
              </a:rPr>
              <a:t>in</a:t>
            </a:r>
            <a:endParaRPr>
              <a:latin typeface="Calisto MT"/>
              <a:cs typeface="Calisto MT"/>
            </a:endParaRPr>
          </a:p>
        </p:txBody>
      </p:sp>
      <p:sp>
        <p:nvSpPr>
          <p:cNvPr id="14" name="object 14"/>
          <p:cNvSpPr txBox="1"/>
          <p:nvPr/>
        </p:nvSpPr>
        <p:spPr>
          <a:xfrm>
            <a:off x="2328826" y="3392546"/>
            <a:ext cx="1766468" cy="247650"/>
          </a:xfrm>
          <a:prstGeom prst="rect">
            <a:avLst/>
          </a:prstGeom>
        </p:spPr>
        <p:txBody>
          <a:bodyPr wrap="square" lIns="0" tIns="12144" rIns="0" bIns="0" rtlCol="0">
            <a:noAutofit/>
          </a:bodyPr>
          <a:lstStyle/>
          <a:p>
            <a:pPr marL="9525">
              <a:lnSpc>
                <a:spcPts val="1913"/>
              </a:lnSpc>
            </a:pPr>
            <a:r>
              <a:rPr b="1" dirty="0">
                <a:latin typeface="Calisto MT"/>
                <a:cs typeface="Calisto MT"/>
              </a:rPr>
              <a:t>pronounced ‘mu’</a:t>
            </a:r>
            <a:endParaRPr>
              <a:latin typeface="Calisto MT"/>
              <a:cs typeface="Calisto MT"/>
            </a:endParaRPr>
          </a:p>
        </p:txBody>
      </p:sp>
      <p:sp>
        <p:nvSpPr>
          <p:cNvPr id="13" name="object 13"/>
          <p:cNvSpPr txBox="1"/>
          <p:nvPr/>
        </p:nvSpPr>
        <p:spPr>
          <a:xfrm>
            <a:off x="4100245" y="3392546"/>
            <a:ext cx="417500" cy="247650"/>
          </a:xfrm>
          <a:prstGeom prst="rect">
            <a:avLst/>
          </a:prstGeom>
        </p:spPr>
        <p:txBody>
          <a:bodyPr wrap="square" lIns="0" tIns="12144" rIns="0" bIns="0" rtlCol="0">
            <a:noAutofit/>
          </a:bodyPr>
          <a:lstStyle/>
          <a:p>
            <a:pPr marL="9525">
              <a:lnSpc>
                <a:spcPts val="1913"/>
              </a:lnSpc>
            </a:pPr>
            <a:r>
              <a:rPr b="1" spc="-6" dirty="0">
                <a:latin typeface="Calisto MT"/>
                <a:cs typeface="Calisto MT"/>
              </a:rPr>
              <a:t>and</a:t>
            </a:r>
            <a:endParaRPr>
              <a:latin typeface="Calisto MT"/>
              <a:cs typeface="Calisto MT"/>
            </a:endParaRPr>
          </a:p>
        </p:txBody>
      </p:sp>
      <p:sp>
        <p:nvSpPr>
          <p:cNvPr id="12" name="object 12"/>
          <p:cNvSpPr txBox="1"/>
          <p:nvPr/>
        </p:nvSpPr>
        <p:spPr>
          <a:xfrm>
            <a:off x="4524984" y="3392546"/>
            <a:ext cx="815721" cy="247650"/>
          </a:xfrm>
          <a:prstGeom prst="rect">
            <a:avLst/>
          </a:prstGeom>
        </p:spPr>
        <p:txBody>
          <a:bodyPr wrap="square" lIns="0" tIns="12144" rIns="0" bIns="0" rtlCol="0">
            <a:noAutofit/>
          </a:bodyPr>
          <a:lstStyle/>
          <a:p>
            <a:pPr marL="9525">
              <a:lnSpc>
                <a:spcPts val="1913"/>
              </a:lnSpc>
            </a:pPr>
            <a:r>
              <a:rPr b="1" spc="-2" dirty="0">
                <a:latin typeface="Calisto MT"/>
                <a:cs typeface="Calisto MT"/>
              </a:rPr>
              <a:t>denotes</a:t>
            </a:r>
            <a:endParaRPr>
              <a:latin typeface="Calisto MT"/>
              <a:cs typeface="Calisto MT"/>
            </a:endParaRPr>
          </a:p>
        </p:txBody>
      </p:sp>
      <p:sp>
        <p:nvSpPr>
          <p:cNvPr id="11" name="object 11"/>
          <p:cNvSpPr txBox="1"/>
          <p:nvPr/>
        </p:nvSpPr>
        <p:spPr>
          <a:xfrm>
            <a:off x="5347716" y="3392546"/>
            <a:ext cx="366750" cy="247650"/>
          </a:xfrm>
          <a:prstGeom prst="rect">
            <a:avLst/>
          </a:prstGeom>
        </p:spPr>
        <p:txBody>
          <a:bodyPr wrap="square" lIns="0" tIns="12144" rIns="0" bIns="0" rtlCol="0">
            <a:noAutofit/>
          </a:bodyPr>
          <a:lstStyle/>
          <a:p>
            <a:pPr marL="9525">
              <a:lnSpc>
                <a:spcPts val="1913"/>
              </a:lnSpc>
            </a:pPr>
            <a:r>
              <a:rPr b="1" spc="-2" dirty="0">
                <a:latin typeface="Calisto MT"/>
                <a:cs typeface="Calisto MT"/>
              </a:rPr>
              <a:t>the</a:t>
            </a:r>
            <a:endParaRPr>
              <a:latin typeface="Calisto MT"/>
              <a:cs typeface="Calisto MT"/>
            </a:endParaRPr>
          </a:p>
        </p:txBody>
      </p:sp>
      <p:sp>
        <p:nvSpPr>
          <p:cNvPr id="10" name="object 10"/>
          <p:cNvSpPr txBox="1"/>
          <p:nvPr/>
        </p:nvSpPr>
        <p:spPr>
          <a:xfrm>
            <a:off x="5720105" y="3392546"/>
            <a:ext cx="591921" cy="247650"/>
          </a:xfrm>
          <a:prstGeom prst="rect">
            <a:avLst/>
          </a:prstGeom>
        </p:spPr>
        <p:txBody>
          <a:bodyPr wrap="square" lIns="0" tIns="12144" rIns="0" bIns="0" rtlCol="0">
            <a:noAutofit/>
          </a:bodyPr>
          <a:lstStyle/>
          <a:p>
            <a:pPr marL="9525">
              <a:lnSpc>
                <a:spcPts val="1913"/>
              </a:lnSpc>
            </a:pPr>
            <a:r>
              <a:rPr b="1" spc="-3" dirty="0">
                <a:latin typeface="Calisto MT"/>
                <a:cs typeface="Calisto MT"/>
              </a:rPr>
              <a:t>mean</a:t>
            </a:r>
            <a:endParaRPr>
              <a:latin typeface="Calisto MT"/>
              <a:cs typeface="Calisto MT"/>
            </a:endParaRPr>
          </a:p>
        </p:txBody>
      </p:sp>
      <p:sp>
        <p:nvSpPr>
          <p:cNvPr id="9" name="object 9"/>
          <p:cNvSpPr txBox="1"/>
          <p:nvPr/>
        </p:nvSpPr>
        <p:spPr>
          <a:xfrm>
            <a:off x="6318580" y="3392546"/>
            <a:ext cx="258165" cy="247650"/>
          </a:xfrm>
          <a:prstGeom prst="rect">
            <a:avLst/>
          </a:prstGeom>
        </p:spPr>
        <p:txBody>
          <a:bodyPr wrap="square" lIns="0" tIns="12144" rIns="0" bIns="0" rtlCol="0">
            <a:noAutofit/>
          </a:bodyPr>
          <a:lstStyle/>
          <a:p>
            <a:pPr marL="9525">
              <a:lnSpc>
                <a:spcPts val="1913"/>
              </a:lnSpc>
            </a:pPr>
            <a:r>
              <a:rPr b="1" dirty="0">
                <a:latin typeface="Calisto MT"/>
                <a:cs typeface="Calisto MT"/>
              </a:rPr>
              <a:t>of</a:t>
            </a:r>
            <a:endParaRPr>
              <a:latin typeface="Calisto MT"/>
              <a:cs typeface="Calisto MT"/>
            </a:endParaRPr>
          </a:p>
        </p:txBody>
      </p:sp>
      <p:sp>
        <p:nvSpPr>
          <p:cNvPr id="8" name="object 8"/>
          <p:cNvSpPr txBox="1"/>
          <p:nvPr/>
        </p:nvSpPr>
        <p:spPr>
          <a:xfrm>
            <a:off x="6596101" y="3392546"/>
            <a:ext cx="303428" cy="247650"/>
          </a:xfrm>
          <a:prstGeom prst="rect">
            <a:avLst/>
          </a:prstGeom>
        </p:spPr>
        <p:txBody>
          <a:bodyPr wrap="square" lIns="0" tIns="12144" rIns="0" bIns="0" rtlCol="0">
            <a:noAutofit/>
          </a:bodyPr>
          <a:lstStyle/>
          <a:p>
            <a:pPr marL="9525">
              <a:lnSpc>
                <a:spcPts val="1913"/>
              </a:lnSpc>
            </a:pPr>
            <a:r>
              <a:rPr b="1" spc="-6" dirty="0">
                <a:latin typeface="Calisto MT"/>
                <a:cs typeface="Calisto MT"/>
              </a:rPr>
              <a:t>all</a:t>
            </a:r>
            <a:endParaRPr>
              <a:latin typeface="Calisto MT"/>
              <a:cs typeface="Calisto MT"/>
            </a:endParaRPr>
          </a:p>
        </p:txBody>
      </p:sp>
      <p:sp>
        <p:nvSpPr>
          <p:cNvPr id="7" name="object 7"/>
          <p:cNvSpPr txBox="1"/>
          <p:nvPr/>
        </p:nvSpPr>
        <p:spPr>
          <a:xfrm>
            <a:off x="6906769" y="3392546"/>
            <a:ext cx="670559" cy="247650"/>
          </a:xfrm>
          <a:prstGeom prst="rect">
            <a:avLst/>
          </a:prstGeom>
        </p:spPr>
        <p:txBody>
          <a:bodyPr wrap="square" lIns="0" tIns="12144" rIns="0" bIns="0" rtlCol="0">
            <a:noAutofit/>
          </a:bodyPr>
          <a:lstStyle/>
          <a:p>
            <a:pPr marL="9525">
              <a:lnSpc>
                <a:spcPts val="1913"/>
              </a:lnSpc>
            </a:pPr>
            <a:r>
              <a:rPr b="1" spc="-18" dirty="0">
                <a:latin typeface="Calisto MT"/>
                <a:cs typeface="Calisto MT"/>
              </a:rPr>
              <a:t>values</a:t>
            </a:r>
            <a:endParaRPr>
              <a:latin typeface="Calisto MT"/>
              <a:cs typeface="Calisto MT"/>
            </a:endParaRPr>
          </a:p>
        </p:txBody>
      </p:sp>
      <p:sp>
        <p:nvSpPr>
          <p:cNvPr id="6" name="object 6"/>
          <p:cNvSpPr txBox="1"/>
          <p:nvPr/>
        </p:nvSpPr>
        <p:spPr>
          <a:xfrm>
            <a:off x="2330911" y="3653180"/>
            <a:ext cx="167789" cy="247878"/>
          </a:xfrm>
          <a:prstGeom prst="rect">
            <a:avLst/>
          </a:prstGeom>
        </p:spPr>
        <p:txBody>
          <a:bodyPr wrap="square" lIns="0" tIns="12144" rIns="0" bIns="0" rtlCol="0">
            <a:noAutofit/>
          </a:bodyPr>
          <a:lstStyle/>
          <a:p>
            <a:pPr marL="9525">
              <a:lnSpc>
                <a:spcPts val="1913"/>
              </a:lnSpc>
            </a:pPr>
            <a:r>
              <a:rPr b="1" dirty="0">
                <a:latin typeface="Calisto MT"/>
                <a:cs typeface="Calisto MT"/>
              </a:rPr>
              <a:t>a</a:t>
            </a:r>
            <a:endParaRPr>
              <a:latin typeface="Calisto MT"/>
              <a:cs typeface="Calisto MT"/>
            </a:endParaRPr>
          </a:p>
        </p:txBody>
      </p:sp>
      <p:sp>
        <p:nvSpPr>
          <p:cNvPr id="5" name="object 5"/>
          <p:cNvSpPr txBox="1"/>
          <p:nvPr/>
        </p:nvSpPr>
        <p:spPr>
          <a:xfrm>
            <a:off x="2502762" y="3653180"/>
            <a:ext cx="1137737" cy="247878"/>
          </a:xfrm>
          <a:prstGeom prst="rect">
            <a:avLst/>
          </a:prstGeom>
        </p:spPr>
        <p:txBody>
          <a:bodyPr wrap="square" lIns="0" tIns="12144" rIns="0" bIns="0" rtlCol="0">
            <a:noAutofit/>
          </a:bodyPr>
          <a:lstStyle/>
          <a:p>
            <a:pPr marL="9525">
              <a:lnSpc>
                <a:spcPts val="1913"/>
              </a:lnSpc>
            </a:pPr>
            <a:r>
              <a:rPr b="1" spc="-3" dirty="0">
                <a:latin typeface="Calisto MT"/>
                <a:cs typeface="Calisto MT"/>
              </a:rPr>
              <a:t>population</a:t>
            </a:r>
            <a:endParaRPr>
              <a:latin typeface="Calisto MT"/>
              <a:cs typeface="Calisto MT"/>
            </a:endParaRPr>
          </a:p>
        </p:txBody>
      </p:sp>
      <p:sp>
        <p:nvSpPr>
          <p:cNvPr id="3" name="object 3"/>
          <p:cNvSpPr txBox="1"/>
          <p:nvPr/>
        </p:nvSpPr>
        <p:spPr>
          <a:xfrm>
            <a:off x="7617715" y="5573508"/>
            <a:ext cx="86027"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7</a:t>
            </a:r>
            <a:endParaRPr sz="750">
              <a:latin typeface="Arial"/>
              <a:cs typeface="Arial"/>
            </a:endParaRPr>
          </a:p>
        </p:txBody>
      </p:sp>
      <p:sp>
        <p:nvSpPr>
          <p:cNvPr id="2" name="object 2"/>
          <p:cNvSpPr txBox="1"/>
          <p:nvPr/>
        </p:nvSpPr>
        <p:spPr>
          <a:xfrm>
            <a:off x="3929062" y="4071938"/>
            <a:ext cx="1343384" cy="971550"/>
          </a:xfrm>
          <a:prstGeom prst="rect">
            <a:avLst/>
          </a:prstGeom>
        </p:spPr>
        <p:txBody>
          <a:bodyPr wrap="square" lIns="0" tIns="35456" rIns="0" bIns="0" rtlCol="0">
            <a:noAutofit/>
          </a:bodyPr>
          <a:lstStyle/>
          <a:p>
            <a:pPr marL="57299">
              <a:lnSpc>
                <a:spcPts val="5584"/>
              </a:lnSpc>
            </a:pPr>
            <a:endParaRPr sz="2700" dirty="0">
              <a:latin typeface="Times New Roman"/>
              <a:cs typeface="Times New Roman"/>
            </a:endParaRPr>
          </a:p>
        </p:txBody>
      </p:sp>
      <p:sp>
        <p:nvSpPr>
          <p:cNvPr id="38" name="Rectangle 2"/>
          <p:cNvSpPr>
            <a:spLocks noChangeArrowheads="1"/>
          </p:cNvSpPr>
          <p:nvPr/>
        </p:nvSpPr>
        <p:spPr bwMode="auto">
          <a:xfrm>
            <a:off x="1308736" y="79304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39" name="Object 38"/>
          <p:cNvGraphicFramePr>
            <a:graphicFrameLocks noChangeAspect="1"/>
          </p:cNvGraphicFramePr>
          <p:nvPr/>
        </p:nvGraphicFramePr>
        <p:xfrm>
          <a:off x="3864960" y="4174503"/>
          <a:ext cx="1149740" cy="760858"/>
        </p:xfrm>
        <a:graphic>
          <a:graphicData uri="http://schemas.openxmlformats.org/presentationml/2006/ole">
            <mc:AlternateContent xmlns:mc="http://schemas.openxmlformats.org/markup-compatibility/2006">
              <mc:Choice xmlns:v="urn:schemas-microsoft-com:vml" Requires="v">
                <p:oleObj spid="_x0000_s11266" name="Equation" r:id="rId3" imgW="647700" imgH="431800" progId="Equation.3">
                  <p:embed/>
                </p:oleObj>
              </mc:Choice>
              <mc:Fallback>
                <p:oleObj name="Equation" r:id="rId3" imgW="647700" imgH="431800" progId="Equation.3">
                  <p:embed/>
                  <p:pic>
                    <p:nvPicPr>
                      <p:cNvPr id="39"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4960" y="4174503"/>
                        <a:ext cx="1149740" cy="760858"/>
                      </a:xfrm>
                      <a:prstGeom prst="rect">
                        <a:avLst/>
                      </a:prstGeom>
                      <a:noFill/>
                    </p:spPr>
                  </p:pic>
                </p:oleObj>
              </mc:Fallback>
            </mc:AlternateContent>
          </a:graphicData>
        </a:graphic>
      </p:graphicFrame>
    </p:spTree>
    <p:extLst>
      <p:ext uri="{BB962C8B-B14F-4D97-AF65-F5344CB8AC3E}">
        <p14:creationId xmlns:p14="http://schemas.microsoft.com/office/powerpoint/2010/main" val="210060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object 48"/>
          <p:cNvSpPr/>
          <p:nvPr/>
        </p:nvSpPr>
        <p:spPr>
          <a:xfrm>
            <a:off x="6099239" y="3099244"/>
            <a:ext cx="0" cy="2215706"/>
          </a:xfrm>
          <a:custGeom>
            <a:avLst/>
            <a:gdLst/>
            <a:ahLst/>
            <a:cxnLst/>
            <a:rect l="l" t="t" r="r" b="b"/>
            <a:pathLst>
              <a:path h="2954274">
                <a:moveTo>
                  <a:pt x="0" y="0"/>
                </a:moveTo>
                <a:lnTo>
                  <a:pt x="0" y="2954274"/>
                </a:lnTo>
              </a:path>
            </a:pathLst>
          </a:custGeom>
          <a:ln w="12700">
            <a:solidFill>
              <a:srgbClr val="000000"/>
            </a:solidFill>
          </a:ln>
        </p:spPr>
        <p:txBody>
          <a:bodyPr wrap="square" lIns="0" tIns="0" rIns="0" bIns="0" rtlCol="0">
            <a:noAutofit/>
          </a:bodyPr>
          <a:lstStyle/>
          <a:p>
            <a:endParaRPr sz="1350"/>
          </a:p>
        </p:txBody>
      </p:sp>
      <p:sp>
        <p:nvSpPr>
          <p:cNvPr id="49" name="object 49"/>
          <p:cNvSpPr/>
          <p:nvPr/>
        </p:nvSpPr>
        <p:spPr>
          <a:xfrm>
            <a:off x="4626102" y="3099244"/>
            <a:ext cx="0" cy="2215706"/>
          </a:xfrm>
          <a:custGeom>
            <a:avLst/>
            <a:gdLst/>
            <a:ahLst/>
            <a:cxnLst/>
            <a:rect l="l" t="t" r="r" b="b"/>
            <a:pathLst>
              <a:path h="2954274">
                <a:moveTo>
                  <a:pt x="0" y="0"/>
                </a:moveTo>
                <a:lnTo>
                  <a:pt x="0" y="2954274"/>
                </a:lnTo>
              </a:path>
            </a:pathLst>
          </a:custGeom>
          <a:ln w="12700">
            <a:solidFill>
              <a:srgbClr val="000000"/>
            </a:solidFill>
          </a:ln>
        </p:spPr>
        <p:txBody>
          <a:bodyPr wrap="square" lIns="0" tIns="0" rIns="0" bIns="0" rtlCol="0">
            <a:noAutofit/>
          </a:bodyPr>
          <a:lstStyle/>
          <a:p>
            <a:endParaRPr sz="1350"/>
          </a:p>
        </p:txBody>
      </p:sp>
      <p:sp>
        <p:nvSpPr>
          <p:cNvPr id="50" name="object 50"/>
          <p:cNvSpPr/>
          <p:nvPr/>
        </p:nvSpPr>
        <p:spPr>
          <a:xfrm>
            <a:off x="3151918" y="3099244"/>
            <a:ext cx="0" cy="2215706"/>
          </a:xfrm>
          <a:custGeom>
            <a:avLst/>
            <a:gdLst/>
            <a:ahLst/>
            <a:cxnLst/>
            <a:rect l="l" t="t" r="r" b="b"/>
            <a:pathLst>
              <a:path h="2954274">
                <a:moveTo>
                  <a:pt x="0" y="0"/>
                </a:moveTo>
                <a:lnTo>
                  <a:pt x="0" y="2954274"/>
                </a:lnTo>
              </a:path>
            </a:pathLst>
          </a:custGeom>
          <a:ln w="12700">
            <a:solidFill>
              <a:srgbClr val="000000"/>
            </a:solidFill>
          </a:ln>
        </p:spPr>
        <p:txBody>
          <a:bodyPr wrap="square" lIns="0" tIns="0" rIns="0" bIns="0" rtlCol="0">
            <a:noAutofit/>
          </a:bodyPr>
          <a:lstStyle/>
          <a:p>
            <a:endParaRPr sz="1350"/>
          </a:p>
        </p:txBody>
      </p:sp>
      <p:sp>
        <p:nvSpPr>
          <p:cNvPr id="51" name="object 51"/>
          <p:cNvSpPr/>
          <p:nvPr/>
        </p:nvSpPr>
        <p:spPr>
          <a:xfrm>
            <a:off x="1668065" y="3538442"/>
            <a:ext cx="5914977" cy="0"/>
          </a:xfrm>
          <a:custGeom>
            <a:avLst/>
            <a:gdLst/>
            <a:ahLst/>
            <a:cxnLst/>
            <a:rect l="l" t="t" r="r" b="b"/>
            <a:pathLst>
              <a:path w="7886636">
                <a:moveTo>
                  <a:pt x="0" y="0"/>
                </a:moveTo>
                <a:lnTo>
                  <a:pt x="7886636" y="0"/>
                </a:lnTo>
              </a:path>
            </a:pathLst>
          </a:custGeom>
          <a:ln w="12700">
            <a:solidFill>
              <a:srgbClr val="000000"/>
            </a:solidFill>
          </a:ln>
        </p:spPr>
        <p:txBody>
          <a:bodyPr wrap="square" lIns="0" tIns="0" rIns="0" bIns="0" rtlCol="0">
            <a:noAutofit/>
          </a:bodyPr>
          <a:lstStyle/>
          <a:p>
            <a:endParaRPr sz="1350"/>
          </a:p>
        </p:txBody>
      </p:sp>
      <p:sp>
        <p:nvSpPr>
          <p:cNvPr id="52" name="object 52"/>
          <p:cNvSpPr/>
          <p:nvPr/>
        </p:nvSpPr>
        <p:spPr>
          <a:xfrm>
            <a:off x="1668065" y="3823525"/>
            <a:ext cx="5914977" cy="0"/>
          </a:xfrm>
          <a:custGeom>
            <a:avLst/>
            <a:gdLst/>
            <a:ahLst/>
            <a:cxnLst/>
            <a:rect l="l" t="t" r="r" b="b"/>
            <a:pathLst>
              <a:path w="7886636">
                <a:moveTo>
                  <a:pt x="0" y="0"/>
                </a:moveTo>
                <a:lnTo>
                  <a:pt x="7886636" y="0"/>
                </a:lnTo>
              </a:path>
            </a:pathLst>
          </a:custGeom>
          <a:ln w="12700">
            <a:solidFill>
              <a:srgbClr val="000000"/>
            </a:solidFill>
          </a:ln>
        </p:spPr>
        <p:txBody>
          <a:bodyPr wrap="square" lIns="0" tIns="0" rIns="0" bIns="0" rtlCol="0">
            <a:noAutofit/>
          </a:bodyPr>
          <a:lstStyle/>
          <a:p>
            <a:endParaRPr sz="1350"/>
          </a:p>
        </p:txBody>
      </p:sp>
      <p:sp>
        <p:nvSpPr>
          <p:cNvPr id="53" name="object 53"/>
          <p:cNvSpPr/>
          <p:nvPr/>
        </p:nvSpPr>
        <p:spPr>
          <a:xfrm>
            <a:off x="1668065" y="4108514"/>
            <a:ext cx="5914977" cy="0"/>
          </a:xfrm>
          <a:custGeom>
            <a:avLst/>
            <a:gdLst/>
            <a:ahLst/>
            <a:cxnLst/>
            <a:rect l="l" t="t" r="r" b="b"/>
            <a:pathLst>
              <a:path w="7886636">
                <a:moveTo>
                  <a:pt x="0" y="0"/>
                </a:moveTo>
                <a:lnTo>
                  <a:pt x="7886636" y="0"/>
                </a:lnTo>
              </a:path>
            </a:pathLst>
          </a:custGeom>
          <a:ln w="12700">
            <a:solidFill>
              <a:srgbClr val="000000"/>
            </a:solidFill>
          </a:ln>
        </p:spPr>
        <p:txBody>
          <a:bodyPr wrap="square" lIns="0" tIns="0" rIns="0" bIns="0" rtlCol="0">
            <a:noAutofit/>
          </a:bodyPr>
          <a:lstStyle/>
          <a:p>
            <a:endParaRPr sz="1350"/>
          </a:p>
        </p:txBody>
      </p:sp>
      <p:sp>
        <p:nvSpPr>
          <p:cNvPr id="54" name="object 54"/>
          <p:cNvSpPr/>
          <p:nvPr/>
        </p:nvSpPr>
        <p:spPr>
          <a:xfrm>
            <a:off x="1668065" y="4449128"/>
            <a:ext cx="5914977" cy="0"/>
          </a:xfrm>
          <a:custGeom>
            <a:avLst/>
            <a:gdLst/>
            <a:ahLst/>
            <a:cxnLst/>
            <a:rect l="l" t="t" r="r" b="b"/>
            <a:pathLst>
              <a:path w="7886636">
                <a:moveTo>
                  <a:pt x="0" y="0"/>
                </a:moveTo>
                <a:lnTo>
                  <a:pt x="7886636" y="0"/>
                </a:lnTo>
              </a:path>
            </a:pathLst>
          </a:custGeom>
          <a:ln w="12700">
            <a:solidFill>
              <a:srgbClr val="000000"/>
            </a:solidFill>
          </a:ln>
        </p:spPr>
        <p:txBody>
          <a:bodyPr wrap="square" lIns="0" tIns="0" rIns="0" bIns="0" rtlCol="0">
            <a:noAutofit/>
          </a:bodyPr>
          <a:lstStyle/>
          <a:p>
            <a:endParaRPr sz="1350"/>
          </a:p>
        </p:txBody>
      </p:sp>
      <p:sp>
        <p:nvSpPr>
          <p:cNvPr id="55" name="object 55"/>
          <p:cNvSpPr/>
          <p:nvPr/>
        </p:nvSpPr>
        <p:spPr>
          <a:xfrm>
            <a:off x="1668065" y="4734211"/>
            <a:ext cx="5914977" cy="0"/>
          </a:xfrm>
          <a:custGeom>
            <a:avLst/>
            <a:gdLst/>
            <a:ahLst/>
            <a:cxnLst/>
            <a:rect l="l" t="t" r="r" b="b"/>
            <a:pathLst>
              <a:path w="7886636">
                <a:moveTo>
                  <a:pt x="0" y="0"/>
                </a:moveTo>
                <a:lnTo>
                  <a:pt x="7886636" y="0"/>
                </a:lnTo>
              </a:path>
            </a:pathLst>
          </a:custGeom>
          <a:ln w="12700">
            <a:solidFill>
              <a:srgbClr val="000000"/>
            </a:solidFill>
          </a:ln>
        </p:spPr>
        <p:txBody>
          <a:bodyPr wrap="square" lIns="0" tIns="0" rIns="0" bIns="0" rtlCol="0">
            <a:noAutofit/>
          </a:bodyPr>
          <a:lstStyle/>
          <a:p>
            <a:endParaRPr sz="1350"/>
          </a:p>
        </p:txBody>
      </p:sp>
      <p:sp>
        <p:nvSpPr>
          <p:cNvPr id="56" name="object 56"/>
          <p:cNvSpPr/>
          <p:nvPr/>
        </p:nvSpPr>
        <p:spPr>
          <a:xfrm>
            <a:off x="1668065" y="5019199"/>
            <a:ext cx="5914977" cy="0"/>
          </a:xfrm>
          <a:custGeom>
            <a:avLst/>
            <a:gdLst/>
            <a:ahLst/>
            <a:cxnLst/>
            <a:rect l="l" t="t" r="r" b="b"/>
            <a:pathLst>
              <a:path w="7886636">
                <a:moveTo>
                  <a:pt x="0" y="0"/>
                </a:moveTo>
                <a:lnTo>
                  <a:pt x="7886636" y="0"/>
                </a:lnTo>
              </a:path>
            </a:pathLst>
          </a:custGeom>
          <a:ln w="12700">
            <a:solidFill>
              <a:srgbClr val="000000"/>
            </a:solidFill>
          </a:ln>
        </p:spPr>
        <p:txBody>
          <a:bodyPr wrap="square" lIns="0" tIns="0" rIns="0" bIns="0" rtlCol="0">
            <a:noAutofit/>
          </a:bodyPr>
          <a:lstStyle/>
          <a:p>
            <a:endParaRPr sz="1350"/>
          </a:p>
        </p:txBody>
      </p:sp>
      <p:sp>
        <p:nvSpPr>
          <p:cNvPr id="57" name="object 57"/>
          <p:cNvSpPr/>
          <p:nvPr/>
        </p:nvSpPr>
        <p:spPr>
          <a:xfrm>
            <a:off x="7572375" y="3099244"/>
            <a:ext cx="0" cy="2215706"/>
          </a:xfrm>
          <a:custGeom>
            <a:avLst/>
            <a:gdLst/>
            <a:ahLst/>
            <a:cxnLst/>
            <a:rect l="l" t="t" r="r" b="b"/>
            <a:pathLst>
              <a:path h="2954274">
                <a:moveTo>
                  <a:pt x="0" y="0"/>
                </a:moveTo>
                <a:lnTo>
                  <a:pt x="0" y="2954274"/>
                </a:lnTo>
              </a:path>
            </a:pathLst>
          </a:custGeom>
          <a:ln w="28575">
            <a:solidFill>
              <a:srgbClr val="000000"/>
            </a:solidFill>
          </a:ln>
        </p:spPr>
        <p:txBody>
          <a:bodyPr wrap="square" lIns="0" tIns="0" rIns="0" bIns="0" rtlCol="0">
            <a:noAutofit/>
          </a:bodyPr>
          <a:lstStyle/>
          <a:p>
            <a:endParaRPr sz="1350"/>
          </a:p>
        </p:txBody>
      </p:sp>
      <p:sp>
        <p:nvSpPr>
          <p:cNvPr id="58" name="object 58"/>
          <p:cNvSpPr/>
          <p:nvPr/>
        </p:nvSpPr>
        <p:spPr>
          <a:xfrm>
            <a:off x="1678781" y="3099244"/>
            <a:ext cx="0" cy="2215706"/>
          </a:xfrm>
          <a:custGeom>
            <a:avLst/>
            <a:gdLst/>
            <a:ahLst/>
            <a:cxnLst/>
            <a:rect l="l" t="t" r="r" b="b"/>
            <a:pathLst>
              <a:path h="2954274">
                <a:moveTo>
                  <a:pt x="0" y="0"/>
                </a:moveTo>
                <a:lnTo>
                  <a:pt x="0" y="2954274"/>
                </a:lnTo>
              </a:path>
            </a:pathLst>
          </a:custGeom>
          <a:ln w="28575">
            <a:solidFill>
              <a:srgbClr val="000000"/>
            </a:solidFill>
          </a:ln>
        </p:spPr>
        <p:txBody>
          <a:bodyPr wrap="square" lIns="0" tIns="0" rIns="0" bIns="0" rtlCol="0">
            <a:noAutofit/>
          </a:bodyPr>
          <a:lstStyle/>
          <a:p>
            <a:endParaRPr sz="1350"/>
          </a:p>
        </p:txBody>
      </p:sp>
      <p:sp>
        <p:nvSpPr>
          <p:cNvPr id="59" name="object 59"/>
          <p:cNvSpPr/>
          <p:nvPr/>
        </p:nvSpPr>
        <p:spPr>
          <a:xfrm>
            <a:off x="1668065" y="3109913"/>
            <a:ext cx="5914977" cy="0"/>
          </a:xfrm>
          <a:custGeom>
            <a:avLst/>
            <a:gdLst/>
            <a:ahLst/>
            <a:cxnLst/>
            <a:rect l="l" t="t" r="r" b="b"/>
            <a:pathLst>
              <a:path w="7886636">
                <a:moveTo>
                  <a:pt x="0" y="0"/>
                </a:moveTo>
                <a:lnTo>
                  <a:pt x="7886636" y="0"/>
                </a:lnTo>
              </a:path>
            </a:pathLst>
          </a:custGeom>
          <a:ln w="28575">
            <a:solidFill>
              <a:srgbClr val="000000"/>
            </a:solidFill>
          </a:ln>
        </p:spPr>
        <p:txBody>
          <a:bodyPr wrap="square" lIns="0" tIns="0" rIns="0" bIns="0" rtlCol="0">
            <a:noAutofit/>
          </a:bodyPr>
          <a:lstStyle/>
          <a:p>
            <a:endParaRPr sz="1350"/>
          </a:p>
        </p:txBody>
      </p:sp>
      <p:sp>
        <p:nvSpPr>
          <p:cNvPr id="60" name="object 60"/>
          <p:cNvSpPr/>
          <p:nvPr/>
        </p:nvSpPr>
        <p:spPr>
          <a:xfrm>
            <a:off x="1668065" y="5304234"/>
            <a:ext cx="5914977" cy="0"/>
          </a:xfrm>
          <a:custGeom>
            <a:avLst/>
            <a:gdLst/>
            <a:ahLst/>
            <a:cxnLst/>
            <a:rect l="l" t="t" r="r" b="b"/>
            <a:pathLst>
              <a:path w="7886636">
                <a:moveTo>
                  <a:pt x="0" y="0"/>
                </a:moveTo>
                <a:lnTo>
                  <a:pt x="7886636" y="0"/>
                </a:lnTo>
              </a:path>
            </a:pathLst>
          </a:custGeom>
          <a:ln w="28575">
            <a:solidFill>
              <a:srgbClr val="000000"/>
            </a:solidFill>
          </a:ln>
        </p:spPr>
        <p:txBody>
          <a:bodyPr wrap="square" lIns="0" tIns="0" rIns="0" bIns="0" rtlCol="0">
            <a:noAutofit/>
          </a:bodyPr>
          <a:lstStyle/>
          <a:p>
            <a:endParaRPr sz="1350"/>
          </a:p>
        </p:txBody>
      </p:sp>
      <p:sp>
        <p:nvSpPr>
          <p:cNvPr id="44" name="object 44"/>
          <p:cNvSpPr txBox="1"/>
          <p:nvPr/>
        </p:nvSpPr>
        <p:spPr>
          <a:xfrm>
            <a:off x="1693773" y="1753276"/>
            <a:ext cx="5959908" cy="666374"/>
          </a:xfrm>
          <a:prstGeom prst="rect">
            <a:avLst/>
          </a:prstGeom>
        </p:spPr>
        <p:txBody>
          <a:bodyPr wrap="square" lIns="0" tIns="14311" rIns="0" bIns="0" rtlCol="0">
            <a:noAutofit/>
          </a:bodyPr>
          <a:lstStyle/>
          <a:p>
            <a:pPr marL="9525" marR="34290">
              <a:lnSpc>
                <a:spcPts val="2254"/>
              </a:lnSpc>
            </a:pPr>
            <a:r>
              <a:rPr sz="2100" b="1" i="1" spc="-2" dirty="0">
                <a:latin typeface="Calisto MT"/>
                <a:cs typeface="Calisto MT"/>
              </a:rPr>
              <a:t>Population Mean Example</a:t>
            </a:r>
            <a:endParaRPr sz="2100">
              <a:latin typeface="Calisto MT"/>
              <a:cs typeface="Calisto MT"/>
            </a:endParaRPr>
          </a:p>
          <a:p>
            <a:pPr marL="9525">
              <a:lnSpc>
                <a:spcPct val="96191"/>
              </a:lnSpc>
              <a:spcBef>
                <a:spcPts val="785"/>
              </a:spcBef>
            </a:pPr>
            <a:r>
              <a:rPr spc="53" dirty="0">
                <a:latin typeface="Calisto MT"/>
                <a:cs typeface="Calisto MT"/>
              </a:rPr>
              <a:t>There are 12 automobile manufacturing companies in the</a:t>
            </a:r>
            <a:endParaRPr>
              <a:latin typeface="Calisto MT"/>
              <a:cs typeface="Calisto MT"/>
            </a:endParaRPr>
          </a:p>
        </p:txBody>
      </p:sp>
      <p:sp>
        <p:nvSpPr>
          <p:cNvPr id="43" name="object 43"/>
          <p:cNvSpPr txBox="1"/>
          <p:nvPr/>
        </p:nvSpPr>
        <p:spPr>
          <a:xfrm>
            <a:off x="1693774" y="2432604"/>
            <a:ext cx="3380824" cy="247650"/>
          </a:xfrm>
          <a:prstGeom prst="rect">
            <a:avLst/>
          </a:prstGeom>
        </p:spPr>
        <p:txBody>
          <a:bodyPr wrap="square" lIns="0" tIns="12263" rIns="0" bIns="0" rtlCol="0">
            <a:noAutofit/>
          </a:bodyPr>
          <a:lstStyle/>
          <a:p>
            <a:pPr marL="9525">
              <a:lnSpc>
                <a:spcPts val="1931"/>
              </a:lnSpc>
            </a:pPr>
            <a:r>
              <a:rPr spc="23" dirty="0">
                <a:latin typeface="Calisto MT"/>
                <a:cs typeface="Calisto MT"/>
              </a:rPr>
              <a:t>United States. Listed below is the</a:t>
            </a:r>
            <a:endParaRPr>
              <a:latin typeface="Calisto MT"/>
              <a:cs typeface="Calisto MT"/>
            </a:endParaRPr>
          </a:p>
        </p:txBody>
      </p:sp>
      <p:sp>
        <p:nvSpPr>
          <p:cNvPr id="42" name="object 42"/>
          <p:cNvSpPr txBox="1"/>
          <p:nvPr/>
        </p:nvSpPr>
        <p:spPr>
          <a:xfrm>
            <a:off x="5102924" y="2432604"/>
            <a:ext cx="356409" cy="247650"/>
          </a:xfrm>
          <a:prstGeom prst="rect">
            <a:avLst/>
          </a:prstGeom>
        </p:spPr>
        <p:txBody>
          <a:bodyPr wrap="square" lIns="0" tIns="12263" rIns="0" bIns="0" rtlCol="0">
            <a:noAutofit/>
          </a:bodyPr>
          <a:lstStyle/>
          <a:p>
            <a:pPr marL="9525">
              <a:lnSpc>
                <a:spcPts val="1931"/>
              </a:lnSpc>
            </a:pPr>
            <a:r>
              <a:rPr spc="-28" dirty="0">
                <a:latin typeface="Calisto MT"/>
                <a:cs typeface="Calisto MT"/>
              </a:rPr>
              <a:t>no.</a:t>
            </a:r>
            <a:endParaRPr>
              <a:latin typeface="Calisto MT"/>
              <a:cs typeface="Calisto MT"/>
            </a:endParaRPr>
          </a:p>
        </p:txBody>
      </p:sp>
      <p:sp>
        <p:nvSpPr>
          <p:cNvPr id="41" name="object 41"/>
          <p:cNvSpPr txBox="1"/>
          <p:nvPr/>
        </p:nvSpPr>
        <p:spPr>
          <a:xfrm>
            <a:off x="5486973" y="2432604"/>
            <a:ext cx="1853242" cy="247650"/>
          </a:xfrm>
          <a:prstGeom prst="rect">
            <a:avLst/>
          </a:prstGeom>
        </p:spPr>
        <p:txBody>
          <a:bodyPr wrap="square" lIns="0" tIns="12263" rIns="0" bIns="0" rtlCol="0">
            <a:noAutofit/>
          </a:bodyPr>
          <a:lstStyle/>
          <a:p>
            <a:pPr marL="9525">
              <a:lnSpc>
                <a:spcPts val="1931"/>
              </a:lnSpc>
            </a:pPr>
            <a:r>
              <a:rPr spc="31" dirty="0">
                <a:latin typeface="Calisto MT"/>
                <a:cs typeface="Calisto MT"/>
              </a:rPr>
              <a:t>of patents granted</a:t>
            </a:r>
            <a:endParaRPr>
              <a:latin typeface="Calisto MT"/>
              <a:cs typeface="Calisto MT"/>
            </a:endParaRPr>
          </a:p>
        </p:txBody>
      </p:sp>
      <p:sp>
        <p:nvSpPr>
          <p:cNvPr id="40" name="object 40"/>
          <p:cNvSpPr txBox="1"/>
          <p:nvPr/>
        </p:nvSpPr>
        <p:spPr>
          <a:xfrm>
            <a:off x="7367397" y="2432604"/>
            <a:ext cx="286862" cy="247650"/>
          </a:xfrm>
          <a:prstGeom prst="rect">
            <a:avLst/>
          </a:prstGeom>
        </p:spPr>
        <p:txBody>
          <a:bodyPr wrap="square" lIns="0" tIns="12263" rIns="0" bIns="0" rtlCol="0">
            <a:noAutofit/>
          </a:bodyPr>
          <a:lstStyle/>
          <a:p>
            <a:pPr marL="9525">
              <a:lnSpc>
                <a:spcPts val="1931"/>
              </a:lnSpc>
            </a:pPr>
            <a:r>
              <a:rPr dirty="0">
                <a:latin typeface="Calisto MT"/>
                <a:cs typeface="Calisto MT"/>
              </a:rPr>
              <a:t>by</a:t>
            </a:r>
            <a:endParaRPr>
              <a:latin typeface="Calisto MT"/>
              <a:cs typeface="Calisto MT"/>
            </a:endParaRPr>
          </a:p>
        </p:txBody>
      </p:sp>
      <p:sp>
        <p:nvSpPr>
          <p:cNvPr id="39" name="object 39"/>
          <p:cNvSpPr txBox="1"/>
          <p:nvPr/>
        </p:nvSpPr>
        <p:spPr>
          <a:xfrm>
            <a:off x="1693773" y="2693208"/>
            <a:ext cx="454935" cy="247650"/>
          </a:xfrm>
          <a:prstGeom prst="rect">
            <a:avLst/>
          </a:prstGeom>
        </p:spPr>
        <p:txBody>
          <a:bodyPr wrap="square" lIns="0" tIns="12263" rIns="0" bIns="0" rtlCol="0">
            <a:noAutofit/>
          </a:bodyPr>
          <a:lstStyle/>
          <a:p>
            <a:pPr marL="9525">
              <a:lnSpc>
                <a:spcPts val="1931"/>
              </a:lnSpc>
            </a:pPr>
            <a:r>
              <a:rPr spc="-71" dirty="0">
                <a:latin typeface="Calisto MT"/>
                <a:cs typeface="Calisto MT"/>
              </a:rPr>
              <a:t>U.S.</a:t>
            </a:r>
            <a:endParaRPr>
              <a:latin typeface="Calisto MT"/>
              <a:cs typeface="Calisto MT"/>
            </a:endParaRPr>
          </a:p>
        </p:txBody>
      </p:sp>
      <p:sp>
        <p:nvSpPr>
          <p:cNvPr id="38" name="object 38"/>
          <p:cNvSpPr txBox="1"/>
          <p:nvPr/>
        </p:nvSpPr>
        <p:spPr>
          <a:xfrm>
            <a:off x="2153509" y="2693208"/>
            <a:ext cx="1205144" cy="247650"/>
          </a:xfrm>
          <a:prstGeom prst="rect">
            <a:avLst/>
          </a:prstGeom>
        </p:spPr>
        <p:txBody>
          <a:bodyPr wrap="square" lIns="0" tIns="12263" rIns="0" bIns="0" rtlCol="0">
            <a:noAutofit/>
          </a:bodyPr>
          <a:lstStyle/>
          <a:p>
            <a:pPr marL="9525">
              <a:lnSpc>
                <a:spcPts val="1931"/>
              </a:lnSpc>
            </a:pPr>
            <a:r>
              <a:rPr spc="-2" dirty="0">
                <a:latin typeface="Calisto MT"/>
                <a:cs typeface="Calisto MT"/>
              </a:rPr>
              <a:t>government</a:t>
            </a:r>
            <a:endParaRPr>
              <a:latin typeface="Calisto MT"/>
              <a:cs typeface="Calisto MT"/>
            </a:endParaRPr>
          </a:p>
        </p:txBody>
      </p:sp>
      <p:sp>
        <p:nvSpPr>
          <p:cNvPr id="37" name="object 37"/>
          <p:cNvSpPr txBox="1"/>
          <p:nvPr/>
        </p:nvSpPr>
        <p:spPr>
          <a:xfrm>
            <a:off x="3361850" y="2693208"/>
            <a:ext cx="245306" cy="247650"/>
          </a:xfrm>
          <a:prstGeom prst="rect">
            <a:avLst/>
          </a:prstGeom>
        </p:spPr>
        <p:txBody>
          <a:bodyPr wrap="square" lIns="0" tIns="12263" rIns="0" bIns="0" rtlCol="0">
            <a:noAutofit/>
          </a:bodyPr>
          <a:lstStyle/>
          <a:p>
            <a:pPr marL="9525">
              <a:lnSpc>
                <a:spcPts val="1931"/>
              </a:lnSpc>
            </a:pPr>
            <a:r>
              <a:rPr spc="-3" dirty="0">
                <a:latin typeface="Calisto MT"/>
                <a:cs typeface="Calisto MT"/>
              </a:rPr>
              <a:t>to</a:t>
            </a:r>
            <a:endParaRPr>
              <a:latin typeface="Calisto MT"/>
              <a:cs typeface="Calisto MT"/>
            </a:endParaRPr>
          </a:p>
        </p:txBody>
      </p:sp>
      <p:sp>
        <p:nvSpPr>
          <p:cNvPr id="36" name="object 36"/>
          <p:cNvSpPr txBox="1"/>
          <p:nvPr/>
        </p:nvSpPr>
        <p:spPr>
          <a:xfrm>
            <a:off x="3613309" y="2693208"/>
            <a:ext cx="499338" cy="247650"/>
          </a:xfrm>
          <a:prstGeom prst="rect">
            <a:avLst/>
          </a:prstGeom>
        </p:spPr>
        <p:txBody>
          <a:bodyPr wrap="square" lIns="0" tIns="12263" rIns="0" bIns="0" rtlCol="0">
            <a:noAutofit/>
          </a:bodyPr>
          <a:lstStyle/>
          <a:p>
            <a:pPr marL="9525">
              <a:lnSpc>
                <a:spcPts val="1931"/>
              </a:lnSpc>
            </a:pPr>
            <a:r>
              <a:rPr spc="1" dirty="0">
                <a:latin typeface="Calisto MT"/>
                <a:cs typeface="Calisto MT"/>
              </a:rPr>
              <a:t>each</a:t>
            </a:r>
            <a:endParaRPr>
              <a:latin typeface="Calisto MT"/>
              <a:cs typeface="Calisto MT"/>
            </a:endParaRPr>
          </a:p>
        </p:txBody>
      </p:sp>
      <p:sp>
        <p:nvSpPr>
          <p:cNvPr id="35" name="object 35"/>
          <p:cNvSpPr txBox="1"/>
          <p:nvPr/>
        </p:nvSpPr>
        <p:spPr>
          <a:xfrm>
            <a:off x="4117373" y="2693208"/>
            <a:ext cx="949342" cy="247650"/>
          </a:xfrm>
          <a:prstGeom prst="rect">
            <a:avLst/>
          </a:prstGeom>
        </p:spPr>
        <p:txBody>
          <a:bodyPr wrap="square" lIns="0" tIns="12263" rIns="0" bIns="0" rtlCol="0">
            <a:noAutofit/>
          </a:bodyPr>
          <a:lstStyle/>
          <a:p>
            <a:pPr marL="9525">
              <a:lnSpc>
                <a:spcPts val="1931"/>
              </a:lnSpc>
            </a:pPr>
            <a:r>
              <a:rPr dirty="0">
                <a:latin typeface="Calisto MT"/>
                <a:cs typeface="Calisto MT"/>
              </a:rPr>
              <a:t>company</a:t>
            </a:r>
            <a:endParaRPr>
              <a:latin typeface="Calisto MT"/>
              <a:cs typeface="Calisto MT"/>
            </a:endParaRPr>
          </a:p>
        </p:txBody>
      </p:sp>
      <p:sp>
        <p:nvSpPr>
          <p:cNvPr id="34" name="object 34"/>
          <p:cNvSpPr txBox="1"/>
          <p:nvPr/>
        </p:nvSpPr>
        <p:spPr>
          <a:xfrm>
            <a:off x="5070919" y="2693208"/>
            <a:ext cx="243197" cy="247650"/>
          </a:xfrm>
          <a:prstGeom prst="rect">
            <a:avLst/>
          </a:prstGeom>
        </p:spPr>
        <p:txBody>
          <a:bodyPr wrap="square" lIns="0" tIns="12263" rIns="0" bIns="0" rtlCol="0">
            <a:noAutofit/>
          </a:bodyPr>
          <a:lstStyle/>
          <a:p>
            <a:pPr marL="9525">
              <a:lnSpc>
                <a:spcPts val="1931"/>
              </a:lnSpc>
            </a:pPr>
            <a:r>
              <a:rPr dirty="0">
                <a:latin typeface="Calisto MT"/>
                <a:cs typeface="Calisto MT"/>
              </a:rPr>
              <a:t>in</a:t>
            </a:r>
            <a:endParaRPr>
              <a:latin typeface="Calisto MT"/>
              <a:cs typeface="Calisto MT"/>
            </a:endParaRPr>
          </a:p>
        </p:txBody>
      </p:sp>
      <p:sp>
        <p:nvSpPr>
          <p:cNvPr id="33" name="object 33"/>
          <p:cNvSpPr txBox="1"/>
          <p:nvPr/>
        </p:nvSpPr>
        <p:spPr>
          <a:xfrm>
            <a:off x="5320095" y="2693208"/>
            <a:ext cx="165407" cy="247650"/>
          </a:xfrm>
          <a:prstGeom prst="rect">
            <a:avLst/>
          </a:prstGeom>
        </p:spPr>
        <p:txBody>
          <a:bodyPr wrap="square" lIns="0" tIns="12263" rIns="0" bIns="0" rtlCol="0">
            <a:noAutofit/>
          </a:bodyPr>
          <a:lstStyle/>
          <a:p>
            <a:pPr marL="9525">
              <a:lnSpc>
                <a:spcPts val="1931"/>
              </a:lnSpc>
            </a:pPr>
            <a:r>
              <a:rPr dirty="0">
                <a:latin typeface="Calisto MT"/>
                <a:cs typeface="Calisto MT"/>
              </a:rPr>
              <a:t>a</a:t>
            </a:r>
            <a:endParaRPr>
              <a:latin typeface="Calisto MT"/>
              <a:cs typeface="Calisto MT"/>
            </a:endParaRPr>
          </a:p>
        </p:txBody>
      </p:sp>
      <p:sp>
        <p:nvSpPr>
          <p:cNvPr id="32" name="object 32"/>
          <p:cNvSpPr txBox="1"/>
          <p:nvPr/>
        </p:nvSpPr>
        <p:spPr>
          <a:xfrm>
            <a:off x="5490401" y="2693208"/>
            <a:ext cx="643017" cy="247650"/>
          </a:xfrm>
          <a:prstGeom prst="rect">
            <a:avLst/>
          </a:prstGeom>
        </p:spPr>
        <p:txBody>
          <a:bodyPr wrap="square" lIns="0" tIns="12263" rIns="0" bIns="0" rtlCol="0">
            <a:noAutofit/>
          </a:bodyPr>
          <a:lstStyle/>
          <a:p>
            <a:pPr marL="9525">
              <a:lnSpc>
                <a:spcPts val="1931"/>
              </a:lnSpc>
            </a:pPr>
            <a:r>
              <a:rPr spc="2" dirty="0">
                <a:latin typeface="Calisto MT"/>
                <a:cs typeface="Calisto MT"/>
              </a:rPr>
              <a:t>recent</a:t>
            </a:r>
            <a:endParaRPr>
              <a:latin typeface="Calisto MT"/>
              <a:cs typeface="Calisto MT"/>
            </a:endParaRPr>
          </a:p>
        </p:txBody>
      </p:sp>
      <p:sp>
        <p:nvSpPr>
          <p:cNvPr id="31" name="object 31"/>
          <p:cNvSpPr txBox="1"/>
          <p:nvPr/>
        </p:nvSpPr>
        <p:spPr>
          <a:xfrm>
            <a:off x="6136197" y="2693208"/>
            <a:ext cx="463906" cy="247650"/>
          </a:xfrm>
          <a:prstGeom prst="rect">
            <a:avLst/>
          </a:prstGeom>
        </p:spPr>
        <p:txBody>
          <a:bodyPr wrap="square" lIns="0" tIns="12263" rIns="0" bIns="0" rtlCol="0">
            <a:noAutofit/>
          </a:bodyPr>
          <a:lstStyle/>
          <a:p>
            <a:pPr marL="9525">
              <a:lnSpc>
                <a:spcPts val="1931"/>
              </a:lnSpc>
            </a:pPr>
            <a:r>
              <a:rPr spc="-7" dirty="0">
                <a:latin typeface="Calisto MT"/>
                <a:cs typeface="Calisto MT"/>
              </a:rPr>
              <a:t>year</a:t>
            </a:r>
            <a:endParaRPr>
              <a:latin typeface="Calisto MT"/>
              <a:cs typeface="Calisto MT"/>
            </a:endParaRPr>
          </a:p>
        </p:txBody>
      </p:sp>
      <p:sp>
        <p:nvSpPr>
          <p:cNvPr id="30" name="object 30"/>
          <p:cNvSpPr txBox="1"/>
          <p:nvPr/>
        </p:nvSpPr>
        <p:spPr>
          <a:xfrm>
            <a:off x="7617715" y="5573508"/>
            <a:ext cx="86027"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8</a:t>
            </a:r>
            <a:endParaRPr sz="750">
              <a:latin typeface="Arial"/>
              <a:cs typeface="Arial"/>
            </a:endParaRPr>
          </a:p>
        </p:txBody>
      </p:sp>
      <p:sp>
        <p:nvSpPr>
          <p:cNvPr id="29" name="object 29"/>
          <p:cNvSpPr txBox="1"/>
          <p:nvPr/>
        </p:nvSpPr>
        <p:spPr>
          <a:xfrm>
            <a:off x="1678781" y="3109914"/>
            <a:ext cx="1473137" cy="428530"/>
          </a:xfrm>
          <a:prstGeom prst="rect">
            <a:avLst/>
          </a:prstGeom>
        </p:spPr>
        <p:txBody>
          <a:bodyPr wrap="square" lIns="0" tIns="40481" rIns="0" bIns="0" rtlCol="0">
            <a:noAutofit/>
          </a:bodyPr>
          <a:lstStyle/>
          <a:p>
            <a:pPr marL="371761">
              <a:lnSpc>
                <a:spcPct val="95825"/>
              </a:lnSpc>
            </a:pPr>
            <a:r>
              <a:rPr sz="1350" spc="-2" dirty="0">
                <a:latin typeface="Arial"/>
                <a:cs typeface="Arial"/>
              </a:rPr>
              <a:t>Company</a:t>
            </a:r>
            <a:endParaRPr sz="1350">
              <a:latin typeface="Arial"/>
              <a:cs typeface="Arial"/>
            </a:endParaRPr>
          </a:p>
        </p:txBody>
      </p:sp>
      <p:sp>
        <p:nvSpPr>
          <p:cNvPr id="28" name="object 28"/>
          <p:cNvSpPr txBox="1"/>
          <p:nvPr/>
        </p:nvSpPr>
        <p:spPr>
          <a:xfrm>
            <a:off x="3151919" y="3109914"/>
            <a:ext cx="1474184" cy="428530"/>
          </a:xfrm>
          <a:prstGeom prst="rect">
            <a:avLst/>
          </a:prstGeom>
        </p:spPr>
        <p:txBody>
          <a:bodyPr wrap="square" lIns="0" tIns="40481" rIns="0" bIns="0" rtlCol="0">
            <a:noAutofit/>
          </a:bodyPr>
          <a:lstStyle/>
          <a:p>
            <a:pPr marL="195263">
              <a:lnSpc>
                <a:spcPct val="95825"/>
              </a:lnSpc>
            </a:pPr>
            <a:r>
              <a:rPr sz="1350" spc="-1" dirty="0">
                <a:latin typeface="Arial"/>
                <a:cs typeface="Arial"/>
              </a:rPr>
              <a:t>No. of Patents</a:t>
            </a:r>
            <a:endParaRPr sz="1350" dirty="0">
              <a:latin typeface="Arial"/>
              <a:cs typeface="Arial"/>
            </a:endParaRPr>
          </a:p>
        </p:txBody>
      </p:sp>
      <p:sp>
        <p:nvSpPr>
          <p:cNvPr id="27" name="object 27"/>
          <p:cNvSpPr txBox="1"/>
          <p:nvPr/>
        </p:nvSpPr>
        <p:spPr>
          <a:xfrm>
            <a:off x="4626102" y="3109914"/>
            <a:ext cx="1473137" cy="428530"/>
          </a:xfrm>
          <a:prstGeom prst="rect">
            <a:avLst/>
          </a:prstGeom>
        </p:spPr>
        <p:txBody>
          <a:bodyPr wrap="square" lIns="0" tIns="40481" rIns="0" bIns="0" rtlCol="0">
            <a:noAutofit/>
          </a:bodyPr>
          <a:lstStyle/>
          <a:p>
            <a:pPr marL="374522">
              <a:lnSpc>
                <a:spcPct val="95825"/>
              </a:lnSpc>
            </a:pPr>
            <a:r>
              <a:rPr sz="1350" spc="-2" dirty="0">
                <a:latin typeface="Arial"/>
                <a:cs typeface="Arial"/>
              </a:rPr>
              <a:t>Company</a:t>
            </a:r>
            <a:endParaRPr sz="1350">
              <a:latin typeface="Arial"/>
              <a:cs typeface="Arial"/>
            </a:endParaRPr>
          </a:p>
        </p:txBody>
      </p:sp>
      <p:sp>
        <p:nvSpPr>
          <p:cNvPr id="26" name="object 26"/>
          <p:cNvSpPr txBox="1"/>
          <p:nvPr/>
        </p:nvSpPr>
        <p:spPr>
          <a:xfrm>
            <a:off x="6099240" y="3109914"/>
            <a:ext cx="1473136" cy="428530"/>
          </a:xfrm>
          <a:prstGeom prst="rect">
            <a:avLst/>
          </a:prstGeom>
        </p:spPr>
        <p:txBody>
          <a:bodyPr wrap="square" lIns="0" tIns="40481" rIns="0" bIns="0" rtlCol="0">
            <a:noAutofit/>
          </a:bodyPr>
          <a:lstStyle/>
          <a:p>
            <a:pPr marL="195072">
              <a:lnSpc>
                <a:spcPct val="95825"/>
              </a:lnSpc>
            </a:pPr>
            <a:r>
              <a:rPr sz="1350" spc="-1" dirty="0">
                <a:latin typeface="Arial"/>
                <a:cs typeface="Arial"/>
              </a:rPr>
              <a:t>No. of Patents</a:t>
            </a:r>
            <a:endParaRPr sz="1350">
              <a:latin typeface="Arial"/>
              <a:cs typeface="Arial"/>
            </a:endParaRPr>
          </a:p>
        </p:txBody>
      </p:sp>
      <p:sp>
        <p:nvSpPr>
          <p:cNvPr id="25" name="object 25"/>
          <p:cNvSpPr txBox="1"/>
          <p:nvPr/>
        </p:nvSpPr>
        <p:spPr>
          <a:xfrm>
            <a:off x="1678781" y="3538442"/>
            <a:ext cx="1473137" cy="285083"/>
          </a:xfrm>
          <a:prstGeom prst="rect">
            <a:avLst/>
          </a:prstGeom>
        </p:spPr>
        <p:txBody>
          <a:bodyPr wrap="square" lIns="0" tIns="40481" rIns="0" bIns="0" rtlCol="0">
            <a:noAutofit/>
          </a:bodyPr>
          <a:lstStyle/>
          <a:p>
            <a:pPr marL="148875">
              <a:lnSpc>
                <a:spcPct val="95825"/>
              </a:lnSpc>
            </a:pPr>
            <a:r>
              <a:rPr sz="1350" dirty="0">
                <a:latin typeface="Arial"/>
                <a:cs typeface="Arial"/>
              </a:rPr>
              <a:t>General Motors</a:t>
            </a:r>
            <a:endParaRPr sz="1350">
              <a:latin typeface="Arial"/>
              <a:cs typeface="Arial"/>
            </a:endParaRPr>
          </a:p>
        </p:txBody>
      </p:sp>
      <p:sp>
        <p:nvSpPr>
          <p:cNvPr id="24" name="object 24"/>
          <p:cNvSpPr txBox="1"/>
          <p:nvPr/>
        </p:nvSpPr>
        <p:spPr>
          <a:xfrm>
            <a:off x="3151919" y="3538442"/>
            <a:ext cx="1474184" cy="285083"/>
          </a:xfrm>
          <a:prstGeom prst="rect">
            <a:avLst/>
          </a:prstGeom>
        </p:spPr>
        <p:txBody>
          <a:bodyPr wrap="square" lIns="0" tIns="40481" rIns="0" bIns="0" rtlCol="0">
            <a:noAutofit/>
          </a:bodyPr>
          <a:lstStyle/>
          <a:p>
            <a:pPr marL="580929" marR="576053" algn="ctr">
              <a:lnSpc>
                <a:spcPct val="95825"/>
              </a:lnSpc>
            </a:pPr>
            <a:r>
              <a:rPr sz="1350" spc="-35" dirty="0">
                <a:latin typeface="Arial"/>
                <a:cs typeface="Arial"/>
              </a:rPr>
              <a:t>511</a:t>
            </a:r>
            <a:endParaRPr sz="1350">
              <a:latin typeface="Arial"/>
              <a:cs typeface="Arial"/>
            </a:endParaRPr>
          </a:p>
        </p:txBody>
      </p:sp>
      <p:sp>
        <p:nvSpPr>
          <p:cNvPr id="23" name="object 23"/>
          <p:cNvSpPr txBox="1"/>
          <p:nvPr/>
        </p:nvSpPr>
        <p:spPr>
          <a:xfrm>
            <a:off x="4626102" y="3538442"/>
            <a:ext cx="1473137" cy="285083"/>
          </a:xfrm>
          <a:prstGeom prst="rect">
            <a:avLst/>
          </a:prstGeom>
        </p:spPr>
        <p:txBody>
          <a:bodyPr wrap="square" lIns="0" tIns="40481" rIns="0" bIns="0" rtlCol="0">
            <a:noAutofit/>
          </a:bodyPr>
          <a:lstStyle/>
          <a:p>
            <a:pPr marL="481964">
              <a:lnSpc>
                <a:spcPct val="95825"/>
              </a:lnSpc>
            </a:pPr>
            <a:r>
              <a:rPr sz="1350" spc="-1" dirty="0">
                <a:latin typeface="Arial"/>
                <a:cs typeface="Arial"/>
              </a:rPr>
              <a:t>Mazda</a:t>
            </a:r>
            <a:endParaRPr sz="1350">
              <a:latin typeface="Arial"/>
              <a:cs typeface="Arial"/>
            </a:endParaRPr>
          </a:p>
        </p:txBody>
      </p:sp>
      <p:sp>
        <p:nvSpPr>
          <p:cNvPr id="22" name="object 22"/>
          <p:cNvSpPr txBox="1"/>
          <p:nvPr/>
        </p:nvSpPr>
        <p:spPr>
          <a:xfrm>
            <a:off x="6099240" y="3538442"/>
            <a:ext cx="1473136" cy="285083"/>
          </a:xfrm>
          <a:prstGeom prst="rect">
            <a:avLst/>
          </a:prstGeom>
        </p:spPr>
        <p:txBody>
          <a:bodyPr wrap="square" lIns="0" tIns="40481" rIns="0" bIns="0" rtlCol="0">
            <a:noAutofit/>
          </a:bodyPr>
          <a:lstStyle/>
          <a:p>
            <a:pPr marL="574072" marR="569690" algn="ctr">
              <a:lnSpc>
                <a:spcPct val="95825"/>
              </a:lnSpc>
            </a:pPr>
            <a:r>
              <a:rPr sz="1350" spc="-3" dirty="0">
                <a:latin typeface="Arial"/>
                <a:cs typeface="Arial"/>
              </a:rPr>
              <a:t>210</a:t>
            </a:r>
            <a:endParaRPr sz="1350">
              <a:latin typeface="Arial"/>
              <a:cs typeface="Arial"/>
            </a:endParaRPr>
          </a:p>
        </p:txBody>
      </p:sp>
      <p:sp>
        <p:nvSpPr>
          <p:cNvPr id="21" name="object 21"/>
          <p:cNvSpPr txBox="1"/>
          <p:nvPr/>
        </p:nvSpPr>
        <p:spPr>
          <a:xfrm>
            <a:off x="1678781" y="3823525"/>
            <a:ext cx="1473137" cy="284988"/>
          </a:xfrm>
          <a:prstGeom prst="rect">
            <a:avLst/>
          </a:prstGeom>
        </p:spPr>
        <p:txBody>
          <a:bodyPr wrap="square" lIns="0" tIns="40481" rIns="0" bIns="0" rtlCol="0">
            <a:noAutofit/>
          </a:bodyPr>
          <a:lstStyle/>
          <a:p>
            <a:pPr marL="476916">
              <a:lnSpc>
                <a:spcPct val="95825"/>
              </a:lnSpc>
            </a:pPr>
            <a:r>
              <a:rPr sz="1350" dirty="0">
                <a:latin typeface="Arial"/>
                <a:cs typeface="Arial"/>
              </a:rPr>
              <a:t>Nissan</a:t>
            </a:r>
            <a:endParaRPr sz="1350">
              <a:latin typeface="Arial"/>
              <a:cs typeface="Arial"/>
            </a:endParaRPr>
          </a:p>
        </p:txBody>
      </p:sp>
      <p:sp>
        <p:nvSpPr>
          <p:cNvPr id="20" name="object 20"/>
          <p:cNvSpPr txBox="1"/>
          <p:nvPr/>
        </p:nvSpPr>
        <p:spPr>
          <a:xfrm>
            <a:off x="3151919" y="3823525"/>
            <a:ext cx="1474184" cy="284988"/>
          </a:xfrm>
          <a:prstGeom prst="rect">
            <a:avLst/>
          </a:prstGeom>
        </p:spPr>
        <p:txBody>
          <a:bodyPr wrap="square" lIns="0" tIns="40481" rIns="0" bIns="0" rtlCol="0">
            <a:noAutofit/>
          </a:bodyPr>
          <a:lstStyle/>
          <a:p>
            <a:pPr marL="574262" marR="570547" algn="ctr">
              <a:lnSpc>
                <a:spcPct val="95825"/>
              </a:lnSpc>
            </a:pPr>
            <a:r>
              <a:rPr sz="1350" spc="-3" dirty="0">
                <a:latin typeface="Arial"/>
                <a:cs typeface="Arial"/>
              </a:rPr>
              <a:t>385</a:t>
            </a:r>
            <a:endParaRPr sz="1350">
              <a:latin typeface="Arial"/>
              <a:cs typeface="Arial"/>
            </a:endParaRPr>
          </a:p>
        </p:txBody>
      </p:sp>
      <p:sp>
        <p:nvSpPr>
          <p:cNvPr id="19" name="object 19"/>
          <p:cNvSpPr txBox="1"/>
          <p:nvPr/>
        </p:nvSpPr>
        <p:spPr>
          <a:xfrm>
            <a:off x="4626102" y="3823525"/>
            <a:ext cx="1473137" cy="284988"/>
          </a:xfrm>
          <a:prstGeom prst="rect">
            <a:avLst/>
          </a:prstGeom>
        </p:spPr>
        <p:txBody>
          <a:bodyPr wrap="square" lIns="0" tIns="40481" rIns="0" bIns="0" rtlCol="0">
            <a:noAutofit/>
          </a:bodyPr>
          <a:lstStyle/>
          <a:p>
            <a:pPr marL="421386">
              <a:lnSpc>
                <a:spcPct val="95825"/>
              </a:lnSpc>
            </a:pPr>
            <a:r>
              <a:rPr sz="1350" spc="-4" dirty="0">
                <a:latin typeface="Arial"/>
                <a:cs typeface="Arial"/>
              </a:rPr>
              <a:t>Chrysler</a:t>
            </a:r>
            <a:endParaRPr sz="1350">
              <a:latin typeface="Arial"/>
              <a:cs typeface="Arial"/>
            </a:endParaRPr>
          </a:p>
        </p:txBody>
      </p:sp>
      <p:sp>
        <p:nvSpPr>
          <p:cNvPr id="18" name="object 18"/>
          <p:cNvSpPr txBox="1"/>
          <p:nvPr/>
        </p:nvSpPr>
        <p:spPr>
          <a:xfrm>
            <a:off x="6099240" y="3823525"/>
            <a:ext cx="1473136" cy="284988"/>
          </a:xfrm>
          <a:prstGeom prst="rect">
            <a:avLst/>
          </a:prstGeom>
        </p:spPr>
        <p:txBody>
          <a:bodyPr wrap="square" lIns="0" tIns="40481" rIns="0" bIns="0" rtlCol="0">
            <a:noAutofit/>
          </a:bodyPr>
          <a:lstStyle/>
          <a:p>
            <a:pPr marL="622078" marR="616553" algn="ctr">
              <a:lnSpc>
                <a:spcPct val="95825"/>
              </a:lnSpc>
            </a:pPr>
            <a:r>
              <a:rPr sz="1350" spc="-3" dirty="0">
                <a:latin typeface="Arial"/>
                <a:cs typeface="Arial"/>
              </a:rPr>
              <a:t>97</a:t>
            </a:r>
            <a:endParaRPr sz="1350">
              <a:latin typeface="Arial"/>
              <a:cs typeface="Arial"/>
            </a:endParaRPr>
          </a:p>
        </p:txBody>
      </p:sp>
      <p:sp>
        <p:nvSpPr>
          <p:cNvPr id="17" name="object 17"/>
          <p:cNvSpPr txBox="1"/>
          <p:nvPr/>
        </p:nvSpPr>
        <p:spPr>
          <a:xfrm>
            <a:off x="1678781" y="4108515"/>
            <a:ext cx="1473137" cy="340613"/>
          </a:xfrm>
          <a:prstGeom prst="rect">
            <a:avLst/>
          </a:prstGeom>
        </p:spPr>
        <p:txBody>
          <a:bodyPr wrap="square" lIns="0" tIns="40958" rIns="0" bIns="0" rtlCol="0">
            <a:noAutofit/>
          </a:bodyPr>
          <a:lstStyle/>
          <a:p>
            <a:pPr marL="127158">
              <a:lnSpc>
                <a:spcPct val="95825"/>
              </a:lnSpc>
            </a:pPr>
            <a:r>
              <a:rPr sz="1350" spc="-2" dirty="0">
                <a:latin typeface="Arial"/>
                <a:cs typeface="Arial"/>
              </a:rPr>
              <a:t>DaimlerChrysler</a:t>
            </a:r>
            <a:endParaRPr sz="1350">
              <a:latin typeface="Arial"/>
              <a:cs typeface="Arial"/>
            </a:endParaRPr>
          </a:p>
        </p:txBody>
      </p:sp>
      <p:sp>
        <p:nvSpPr>
          <p:cNvPr id="16" name="object 16"/>
          <p:cNvSpPr txBox="1"/>
          <p:nvPr/>
        </p:nvSpPr>
        <p:spPr>
          <a:xfrm>
            <a:off x="3151919" y="4108515"/>
            <a:ext cx="1474184" cy="340613"/>
          </a:xfrm>
          <a:prstGeom prst="rect">
            <a:avLst/>
          </a:prstGeom>
        </p:spPr>
        <p:txBody>
          <a:bodyPr wrap="square" lIns="0" tIns="40958" rIns="0" bIns="0" rtlCol="0">
            <a:noAutofit/>
          </a:bodyPr>
          <a:lstStyle/>
          <a:p>
            <a:pPr marL="574262" marR="570547" algn="ctr">
              <a:lnSpc>
                <a:spcPct val="95825"/>
              </a:lnSpc>
            </a:pPr>
            <a:r>
              <a:rPr sz="1350" spc="-3" dirty="0">
                <a:latin typeface="Arial"/>
                <a:cs typeface="Arial"/>
              </a:rPr>
              <a:t>275</a:t>
            </a:r>
            <a:endParaRPr sz="1350">
              <a:latin typeface="Arial"/>
              <a:cs typeface="Arial"/>
            </a:endParaRPr>
          </a:p>
        </p:txBody>
      </p:sp>
      <p:sp>
        <p:nvSpPr>
          <p:cNvPr id="15" name="object 15"/>
          <p:cNvSpPr txBox="1"/>
          <p:nvPr/>
        </p:nvSpPr>
        <p:spPr>
          <a:xfrm>
            <a:off x="4626102" y="4108515"/>
            <a:ext cx="1473137" cy="340613"/>
          </a:xfrm>
          <a:prstGeom prst="rect">
            <a:avLst/>
          </a:prstGeom>
        </p:spPr>
        <p:txBody>
          <a:bodyPr wrap="square" lIns="0" tIns="40958" rIns="0" bIns="0" rtlCol="0">
            <a:noAutofit/>
          </a:bodyPr>
          <a:lstStyle/>
          <a:p>
            <a:pPr marL="424814">
              <a:lnSpc>
                <a:spcPct val="95825"/>
              </a:lnSpc>
            </a:pPr>
            <a:r>
              <a:rPr sz="1350" dirty="0">
                <a:latin typeface="Arial"/>
                <a:cs typeface="Arial"/>
              </a:rPr>
              <a:t>Porsche</a:t>
            </a:r>
            <a:endParaRPr sz="1350">
              <a:latin typeface="Arial"/>
              <a:cs typeface="Arial"/>
            </a:endParaRPr>
          </a:p>
        </p:txBody>
      </p:sp>
      <p:sp>
        <p:nvSpPr>
          <p:cNvPr id="14" name="object 14"/>
          <p:cNvSpPr txBox="1"/>
          <p:nvPr/>
        </p:nvSpPr>
        <p:spPr>
          <a:xfrm>
            <a:off x="6099240" y="4108515"/>
            <a:ext cx="1473136" cy="340613"/>
          </a:xfrm>
          <a:prstGeom prst="rect">
            <a:avLst/>
          </a:prstGeom>
        </p:spPr>
        <p:txBody>
          <a:bodyPr wrap="square" lIns="0" tIns="40958" rIns="0" bIns="0" rtlCol="0">
            <a:noAutofit/>
          </a:bodyPr>
          <a:lstStyle/>
          <a:p>
            <a:pPr marL="622078" marR="616553" algn="ctr">
              <a:lnSpc>
                <a:spcPct val="95825"/>
              </a:lnSpc>
            </a:pPr>
            <a:r>
              <a:rPr sz="1350" spc="-3" dirty="0">
                <a:latin typeface="Arial"/>
                <a:cs typeface="Arial"/>
              </a:rPr>
              <a:t>50</a:t>
            </a:r>
            <a:endParaRPr sz="1350">
              <a:latin typeface="Arial"/>
              <a:cs typeface="Arial"/>
            </a:endParaRPr>
          </a:p>
        </p:txBody>
      </p:sp>
      <p:sp>
        <p:nvSpPr>
          <p:cNvPr id="13" name="object 13"/>
          <p:cNvSpPr txBox="1"/>
          <p:nvPr/>
        </p:nvSpPr>
        <p:spPr>
          <a:xfrm>
            <a:off x="1678781" y="4449129"/>
            <a:ext cx="1473137" cy="285083"/>
          </a:xfrm>
          <a:prstGeom prst="rect">
            <a:avLst/>
          </a:prstGeom>
        </p:spPr>
        <p:txBody>
          <a:bodyPr wrap="square" lIns="0" tIns="40958" rIns="0" bIns="0" rtlCol="0">
            <a:noAutofit/>
          </a:bodyPr>
          <a:lstStyle/>
          <a:p>
            <a:pPr marL="487204">
              <a:lnSpc>
                <a:spcPct val="95825"/>
              </a:lnSpc>
            </a:pPr>
            <a:r>
              <a:rPr sz="1350" spc="-26" dirty="0">
                <a:latin typeface="Arial"/>
                <a:cs typeface="Arial"/>
              </a:rPr>
              <a:t>Toyota</a:t>
            </a:r>
            <a:endParaRPr sz="1350">
              <a:latin typeface="Arial"/>
              <a:cs typeface="Arial"/>
            </a:endParaRPr>
          </a:p>
        </p:txBody>
      </p:sp>
      <p:sp>
        <p:nvSpPr>
          <p:cNvPr id="12" name="object 12"/>
          <p:cNvSpPr txBox="1"/>
          <p:nvPr/>
        </p:nvSpPr>
        <p:spPr>
          <a:xfrm>
            <a:off x="3151919" y="4449129"/>
            <a:ext cx="1474184" cy="285083"/>
          </a:xfrm>
          <a:prstGeom prst="rect">
            <a:avLst/>
          </a:prstGeom>
        </p:spPr>
        <p:txBody>
          <a:bodyPr wrap="square" lIns="0" tIns="40958" rIns="0" bIns="0" rtlCol="0">
            <a:noAutofit/>
          </a:bodyPr>
          <a:lstStyle/>
          <a:p>
            <a:pPr marL="574262" marR="570547" algn="ctr">
              <a:lnSpc>
                <a:spcPct val="95825"/>
              </a:lnSpc>
            </a:pPr>
            <a:r>
              <a:rPr sz="1350" spc="-3" dirty="0">
                <a:latin typeface="Arial"/>
                <a:cs typeface="Arial"/>
              </a:rPr>
              <a:t>257</a:t>
            </a:r>
            <a:endParaRPr sz="1350">
              <a:latin typeface="Arial"/>
              <a:cs typeface="Arial"/>
            </a:endParaRPr>
          </a:p>
        </p:txBody>
      </p:sp>
      <p:sp>
        <p:nvSpPr>
          <p:cNvPr id="11" name="object 11"/>
          <p:cNvSpPr txBox="1"/>
          <p:nvPr/>
        </p:nvSpPr>
        <p:spPr>
          <a:xfrm>
            <a:off x="4626102" y="4449129"/>
            <a:ext cx="1473137" cy="285083"/>
          </a:xfrm>
          <a:prstGeom prst="rect">
            <a:avLst/>
          </a:prstGeom>
        </p:spPr>
        <p:txBody>
          <a:bodyPr wrap="square" lIns="0" tIns="40958" rIns="0" bIns="0" rtlCol="0">
            <a:noAutofit/>
          </a:bodyPr>
          <a:lstStyle/>
          <a:p>
            <a:pPr marL="358520">
              <a:lnSpc>
                <a:spcPct val="95825"/>
              </a:lnSpc>
            </a:pPr>
            <a:r>
              <a:rPr sz="1350" spc="-1" dirty="0">
                <a:latin typeface="Arial"/>
                <a:cs typeface="Arial"/>
              </a:rPr>
              <a:t>Mitsubishi</a:t>
            </a:r>
            <a:endParaRPr sz="1350">
              <a:latin typeface="Arial"/>
              <a:cs typeface="Arial"/>
            </a:endParaRPr>
          </a:p>
        </p:txBody>
      </p:sp>
      <p:sp>
        <p:nvSpPr>
          <p:cNvPr id="10" name="object 10"/>
          <p:cNvSpPr txBox="1"/>
          <p:nvPr/>
        </p:nvSpPr>
        <p:spPr>
          <a:xfrm>
            <a:off x="6099240" y="4449129"/>
            <a:ext cx="1473136" cy="285083"/>
          </a:xfrm>
          <a:prstGeom prst="rect">
            <a:avLst/>
          </a:prstGeom>
        </p:spPr>
        <p:txBody>
          <a:bodyPr wrap="square" lIns="0" tIns="40958" rIns="0" bIns="0" rtlCol="0">
            <a:noAutofit/>
          </a:bodyPr>
          <a:lstStyle/>
          <a:p>
            <a:pPr marL="622078" marR="616553" algn="ctr">
              <a:lnSpc>
                <a:spcPct val="95825"/>
              </a:lnSpc>
            </a:pPr>
            <a:r>
              <a:rPr sz="1350" spc="-3" dirty="0">
                <a:latin typeface="Arial"/>
                <a:cs typeface="Arial"/>
              </a:rPr>
              <a:t>36</a:t>
            </a:r>
            <a:endParaRPr sz="1350">
              <a:latin typeface="Arial"/>
              <a:cs typeface="Arial"/>
            </a:endParaRPr>
          </a:p>
        </p:txBody>
      </p:sp>
      <p:sp>
        <p:nvSpPr>
          <p:cNvPr id="9" name="object 9"/>
          <p:cNvSpPr txBox="1"/>
          <p:nvPr/>
        </p:nvSpPr>
        <p:spPr>
          <a:xfrm>
            <a:off x="1678781" y="4734211"/>
            <a:ext cx="1473137" cy="284988"/>
          </a:xfrm>
          <a:prstGeom prst="rect">
            <a:avLst/>
          </a:prstGeom>
        </p:spPr>
        <p:txBody>
          <a:bodyPr wrap="square" lIns="0" tIns="40958" rIns="0" bIns="0" rtlCol="0">
            <a:noAutofit/>
          </a:bodyPr>
          <a:lstStyle/>
          <a:p>
            <a:pPr marL="487204">
              <a:lnSpc>
                <a:spcPct val="95825"/>
              </a:lnSpc>
            </a:pPr>
            <a:r>
              <a:rPr sz="1350" spc="-2" dirty="0">
                <a:latin typeface="Arial"/>
                <a:cs typeface="Arial"/>
              </a:rPr>
              <a:t>Honda</a:t>
            </a:r>
            <a:endParaRPr sz="1350">
              <a:latin typeface="Arial"/>
              <a:cs typeface="Arial"/>
            </a:endParaRPr>
          </a:p>
        </p:txBody>
      </p:sp>
      <p:sp>
        <p:nvSpPr>
          <p:cNvPr id="8" name="object 8"/>
          <p:cNvSpPr txBox="1"/>
          <p:nvPr/>
        </p:nvSpPr>
        <p:spPr>
          <a:xfrm>
            <a:off x="3151919" y="4734211"/>
            <a:ext cx="1474184" cy="284988"/>
          </a:xfrm>
          <a:prstGeom prst="rect">
            <a:avLst/>
          </a:prstGeom>
        </p:spPr>
        <p:txBody>
          <a:bodyPr wrap="square" lIns="0" tIns="40958" rIns="0" bIns="0" rtlCol="0">
            <a:noAutofit/>
          </a:bodyPr>
          <a:lstStyle/>
          <a:p>
            <a:pPr marL="574262" marR="570547" algn="ctr">
              <a:lnSpc>
                <a:spcPct val="95825"/>
              </a:lnSpc>
            </a:pPr>
            <a:r>
              <a:rPr sz="1350" spc="-3" dirty="0">
                <a:latin typeface="Arial"/>
                <a:cs typeface="Arial"/>
              </a:rPr>
              <a:t>249</a:t>
            </a:r>
            <a:endParaRPr sz="1350">
              <a:latin typeface="Arial"/>
              <a:cs typeface="Arial"/>
            </a:endParaRPr>
          </a:p>
        </p:txBody>
      </p:sp>
      <p:sp>
        <p:nvSpPr>
          <p:cNvPr id="7" name="object 7"/>
          <p:cNvSpPr txBox="1"/>
          <p:nvPr/>
        </p:nvSpPr>
        <p:spPr>
          <a:xfrm>
            <a:off x="4626102" y="4734211"/>
            <a:ext cx="1473137" cy="284988"/>
          </a:xfrm>
          <a:prstGeom prst="rect">
            <a:avLst/>
          </a:prstGeom>
        </p:spPr>
        <p:txBody>
          <a:bodyPr wrap="square" lIns="0" tIns="40958" rIns="0" bIns="0" rtlCol="0">
            <a:noAutofit/>
          </a:bodyPr>
          <a:lstStyle/>
          <a:p>
            <a:pPr marL="507587" marR="502100" algn="ctr">
              <a:lnSpc>
                <a:spcPct val="95825"/>
              </a:lnSpc>
            </a:pPr>
            <a:r>
              <a:rPr sz="1350" spc="-15" dirty="0">
                <a:latin typeface="Arial"/>
                <a:cs typeface="Arial"/>
              </a:rPr>
              <a:t>Volvo</a:t>
            </a:r>
            <a:endParaRPr sz="1350">
              <a:latin typeface="Arial"/>
              <a:cs typeface="Arial"/>
            </a:endParaRPr>
          </a:p>
        </p:txBody>
      </p:sp>
      <p:sp>
        <p:nvSpPr>
          <p:cNvPr id="6" name="object 6"/>
          <p:cNvSpPr txBox="1"/>
          <p:nvPr/>
        </p:nvSpPr>
        <p:spPr>
          <a:xfrm>
            <a:off x="6099240" y="4734211"/>
            <a:ext cx="1473136" cy="284988"/>
          </a:xfrm>
          <a:prstGeom prst="rect">
            <a:avLst/>
          </a:prstGeom>
        </p:spPr>
        <p:txBody>
          <a:bodyPr wrap="square" lIns="0" tIns="40958" rIns="0" bIns="0" rtlCol="0">
            <a:noAutofit/>
          </a:bodyPr>
          <a:lstStyle/>
          <a:p>
            <a:pPr marL="622078" marR="616553" algn="ctr">
              <a:lnSpc>
                <a:spcPct val="95825"/>
              </a:lnSpc>
            </a:pPr>
            <a:r>
              <a:rPr sz="1350" spc="-3" dirty="0">
                <a:latin typeface="Arial"/>
                <a:cs typeface="Arial"/>
              </a:rPr>
              <a:t>23</a:t>
            </a:r>
            <a:endParaRPr sz="1350">
              <a:latin typeface="Arial"/>
              <a:cs typeface="Arial"/>
            </a:endParaRPr>
          </a:p>
        </p:txBody>
      </p:sp>
      <p:sp>
        <p:nvSpPr>
          <p:cNvPr id="5" name="object 5"/>
          <p:cNvSpPr txBox="1"/>
          <p:nvPr/>
        </p:nvSpPr>
        <p:spPr>
          <a:xfrm>
            <a:off x="1678781" y="5019200"/>
            <a:ext cx="1473137" cy="285035"/>
          </a:xfrm>
          <a:prstGeom prst="rect">
            <a:avLst/>
          </a:prstGeom>
        </p:spPr>
        <p:txBody>
          <a:bodyPr wrap="square" lIns="0" tIns="40958" rIns="0" bIns="0" rtlCol="0">
            <a:noAutofit/>
          </a:bodyPr>
          <a:lstStyle/>
          <a:p>
            <a:pPr marL="540258" marR="535610" algn="ctr">
              <a:lnSpc>
                <a:spcPct val="95825"/>
              </a:lnSpc>
            </a:pPr>
            <a:r>
              <a:rPr sz="1350" dirty="0">
                <a:latin typeface="Arial"/>
                <a:cs typeface="Arial"/>
              </a:rPr>
              <a:t>Ford</a:t>
            </a:r>
            <a:endParaRPr sz="1350">
              <a:latin typeface="Arial"/>
              <a:cs typeface="Arial"/>
            </a:endParaRPr>
          </a:p>
        </p:txBody>
      </p:sp>
      <p:sp>
        <p:nvSpPr>
          <p:cNvPr id="4" name="object 4"/>
          <p:cNvSpPr txBox="1"/>
          <p:nvPr/>
        </p:nvSpPr>
        <p:spPr>
          <a:xfrm>
            <a:off x="3151919" y="5019200"/>
            <a:ext cx="1474184" cy="285035"/>
          </a:xfrm>
          <a:prstGeom prst="rect">
            <a:avLst/>
          </a:prstGeom>
        </p:spPr>
        <p:txBody>
          <a:bodyPr wrap="square" lIns="0" tIns="40958" rIns="0" bIns="0" rtlCol="0">
            <a:noAutofit/>
          </a:bodyPr>
          <a:lstStyle/>
          <a:p>
            <a:pPr marL="574262" marR="570547" algn="ctr">
              <a:lnSpc>
                <a:spcPct val="95825"/>
              </a:lnSpc>
            </a:pPr>
            <a:r>
              <a:rPr sz="1350" spc="-3" dirty="0">
                <a:latin typeface="Arial"/>
                <a:cs typeface="Arial"/>
              </a:rPr>
              <a:t>234</a:t>
            </a:r>
            <a:endParaRPr sz="1350">
              <a:latin typeface="Arial"/>
              <a:cs typeface="Arial"/>
            </a:endParaRPr>
          </a:p>
        </p:txBody>
      </p:sp>
      <p:sp>
        <p:nvSpPr>
          <p:cNvPr id="3" name="object 3"/>
          <p:cNvSpPr txBox="1"/>
          <p:nvPr/>
        </p:nvSpPr>
        <p:spPr>
          <a:xfrm>
            <a:off x="4626102" y="5019200"/>
            <a:ext cx="1473137" cy="285035"/>
          </a:xfrm>
          <a:prstGeom prst="rect">
            <a:avLst/>
          </a:prstGeom>
        </p:spPr>
        <p:txBody>
          <a:bodyPr wrap="square" lIns="0" tIns="40958" rIns="0" bIns="0" rtlCol="0">
            <a:noAutofit/>
          </a:bodyPr>
          <a:lstStyle/>
          <a:p>
            <a:pPr marL="506444" marR="502901" algn="ctr">
              <a:lnSpc>
                <a:spcPct val="95825"/>
              </a:lnSpc>
            </a:pPr>
            <a:r>
              <a:rPr sz="1350" dirty="0">
                <a:latin typeface="Arial"/>
                <a:cs typeface="Arial"/>
              </a:rPr>
              <a:t>BMW</a:t>
            </a:r>
            <a:endParaRPr sz="1350">
              <a:latin typeface="Arial"/>
              <a:cs typeface="Arial"/>
            </a:endParaRPr>
          </a:p>
        </p:txBody>
      </p:sp>
      <p:sp>
        <p:nvSpPr>
          <p:cNvPr id="2" name="object 2"/>
          <p:cNvSpPr txBox="1"/>
          <p:nvPr/>
        </p:nvSpPr>
        <p:spPr>
          <a:xfrm>
            <a:off x="6099240" y="5019200"/>
            <a:ext cx="1473136" cy="285035"/>
          </a:xfrm>
          <a:prstGeom prst="rect">
            <a:avLst/>
          </a:prstGeom>
        </p:spPr>
        <p:txBody>
          <a:bodyPr wrap="square" lIns="0" tIns="40958" rIns="0" bIns="0" rtlCol="0">
            <a:noAutofit/>
          </a:bodyPr>
          <a:lstStyle/>
          <a:p>
            <a:pPr marL="622078" marR="616553" algn="ctr">
              <a:lnSpc>
                <a:spcPct val="95825"/>
              </a:lnSpc>
            </a:pPr>
            <a:r>
              <a:rPr sz="1350" spc="-3" dirty="0">
                <a:latin typeface="Arial"/>
                <a:cs typeface="Arial"/>
              </a:rPr>
              <a:t>13</a:t>
            </a:r>
            <a:endParaRPr sz="1350">
              <a:latin typeface="Arial"/>
              <a:cs typeface="Arial"/>
            </a:endParaRPr>
          </a:p>
        </p:txBody>
      </p:sp>
    </p:spTree>
    <p:extLst>
      <p:ext uri="{BB962C8B-B14F-4D97-AF65-F5344CB8AC3E}">
        <p14:creationId xmlns:p14="http://schemas.microsoft.com/office/powerpoint/2010/main" val="50307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577187" y="1752134"/>
            <a:ext cx="2901603" cy="285597"/>
          </a:xfrm>
          <a:prstGeom prst="rect">
            <a:avLst/>
          </a:prstGeom>
        </p:spPr>
        <p:txBody>
          <a:bodyPr wrap="square" lIns="0" tIns="14288" rIns="0" bIns="0" rtlCol="0">
            <a:noAutofit/>
          </a:bodyPr>
          <a:lstStyle/>
          <a:p>
            <a:pPr marL="9525">
              <a:lnSpc>
                <a:spcPts val="2250"/>
              </a:lnSpc>
            </a:pPr>
            <a:r>
              <a:rPr sz="2100" b="1" i="1" spc="-2" dirty="0">
                <a:latin typeface="Calisto MT"/>
                <a:cs typeface="Calisto MT"/>
              </a:rPr>
              <a:t>Population Mean Example</a:t>
            </a:r>
            <a:endParaRPr sz="2100">
              <a:latin typeface="Calisto MT"/>
              <a:cs typeface="Calisto MT"/>
            </a:endParaRPr>
          </a:p>
        </p:txBody>
      </p:sp>
      <p:sp>
        <p:nvSpPr>
          <p:cNvPr id="13" name="object 13"/>
          <p:cNvSpPr txBox="1"/>
          <p:nvPr/>
        </p:nvSpPr>
        <p:spPr>
          <a:xfrm>
            <a:off x="1577187" y="2555546"/>
            <a:ext cx="6014456" cy="285369"/>
          </a:xfrm>
          <a:prstGeom prst="rect">
            <a:avLst/>
          </a:prstGeom>
        </p:spPr>
        <p:txBody>
          <a:bodyPr wrap="square" lIns="0" tIns="14216" rIns="0" bIns="0" rtlCol="0">
            <a:noAutofit/>
          </a:bodyPr>
          <a:lstStyle/>
          <a:p>
            <a:pPr marL="9525">
              <a:lnSpc>
                <a:spcPts val="2239"/>
              </a:lnSpc>
            </a:pPr>
            <a:r>
              <a:rPr sz="2100" spc="1" dirty="0">
                <a:latin typeface="Calisto MT"/>
                <a:cs typeface="Calisto MT"/>
              </a:rPr>
              <a:t>This is an example of a population mean because we</a:t>
            </a:r>
            <a:endParaRPr sz="2100">
              <a:latin typeface="Calisto MT"/>
              <a:cs typeface="Calisto MT"/>
            </a:endParaRPr>
          </a:p>
        </p:txBody>
      </p:sp>
      <p:sp>
        <p:nvSpPr>
          <p:cNvPr id="12" name="object 12"/>
          <p:cNvSpPr txBox="1"/>
          <p:nvPr/>
        </p:nvSpPr>
        <p:spPr>
          <a:xfrm>
            <a:off x="1577188" y="2859592"/>
            <a:ext cx="405013" cy="285597"/>
          </a:xfrm>
          <a:prstGeom prst="rect">
            <a:avLst/>
          </a:prstGeom>
        </p:spPr>
        <p:txBody>
          <a:bodyPr wrap="square" lIns="0" tIns="14216" rIns="0" bIns="0" rtlCol="0">
            <a:noAutofit/>
          </a:bodyPr>
          <a:lstStyle/>
          <a:p>
            <a:pPr marL="9525">
              <a:lnSpc>
                <a:spcPts val="2239"/>
              </a:lnSpc>
            </a:pPr>
            <a:r>
              <a:rPr sz="2100" spc="-2" dirty="0">
                <a:latin typeface="Calisto MT"/>
                <a:cs typeface="Calisto MT"/>
              </a:rPr>
              <a:t>are</a:t>
            </a:r>
            <a:endParaRPr sz="2100">
              <a:latin typeface="Calisto MT"/>
              <a:cs typeface="Calisto MT"/>
            </a:endParaRPr>
          </a:p>
        </p:txBody>
      </p:sp>
      <p:sp>
        <p:nvSpPr>
          <p:cNvPr id="11" name="object 11"/>
          <p:cNvSpPr txBox="1"/>
          <p:nvPr/>
        </p:nvSpPr>
        <p:spPr>
          <a:xfrm>
            <a:off x="2053819" y="2859592"/>
            <a:ext cx="1360646" cy="285597"/>
          </a:xfrm>
          <a:prstGeom prst="rect">
            <a:avLst/>
          </a:prstGeom>
        </p:spPr>
        <p:txBody>
          <a:bodyPr wrap="square" lIns="0" tIns="14216" rIns="0" bIns="0" rtlCol="0">
            <a:noAutofit/>
          </a:bodyPr>
          <a:lstStyle/>
          <a:p>
            <a:pPr marL="9525">
              <a:lnSpc>
                <a:spcPts val="2239"/>
              </a:lnSpc>
            </a:pPr>
            <a:r>
              <a:rPr sz="2100" dirty="0">
                <a:latin typeface="Calisto MT"/>
                <a:cs typeface="Calisto MT"/>
              </a:rPr>
              <a:t>considering</a:t>
            </a:r>
            <a:endParaRPr sz="2100">
              <a:latin typeface="Calisto MT"/>
              <a:cs typeface="Calisto MT"/>
            </a:endParaRPr>
          </a:p>
        </p:txBody>
      </p:sp>
      <p:sp>
        <p:nvSpPr>
          <p:cNvPr id="10" name="object 10"/>
          <p:cNvSpPr txBox="1"/>
          <p:nvPr/>
        </p:nvSpPr>
        <p:spPr>
          <a:xfrm>
            <a:off x="3486247" y="2859592"/>
            <a:ext cx="334640" cy="285597"/>
          </a:xfrm>
          <a:prstGeom prst="rect">
            <a:avLst/>
          </a:prstGeom>
        </p:spPr>
        <p:txBody>
          <a:bodyPr wrap="square" lIns="0" tIns="14216" rIns="0" bIns="0" rtlCol="0">
            <a:noAutofit/>
          </a:bodyPr>
          <a:lstStyle/>
          <a:p>
            <a:pPr marL="9525">
              <a:lnSpc>
                <a:spcPts val="2239"/>
              </a:lnSpc>
            </a:pPr>
            <a:r>
              <a:rPr sz="2100" spc="1" dirty="0">
                <a:latin typeface="Calisto MT"/>
                <a:cs typeface="Calisto MT"/>
              </a:rPr>
              <a:t>all</a:t>
            </a:r>
            <a:endParaRPr sz="2100">
              <a:latin typeface="Calisto MT"/>
              <a:cs typeface="Calisto MT"/>
            </a:endParaRPr>
          </a:p>
        </p:txBody>
      </p:sp>
      <p:sp>
        <p:nvSpPr>
          <p:cNvPr id="9" name="object 9"/>
          <p:cNvSpPr txBox="1"/>
          <p:nvPr/>
        </p:nvSpPr>
        <p:spPr>
          <a:xfrm>
            <a:off x="3892012" y="2859592"/>
            <a:ext cx="409544" cy="285597"/>
          </a:xfrm>
          <a:prstGeom prst="rect">
            <a:avLst/>
          </a:prstGeom>
        </p:spPr>
        <p:txBody>
          <a:bodyPr wrap="square" lIns="0" tIns="14216" rIns="0" bIns="0" rtlCol="0">
            <a:noAutofit/>
          </a:bodyPr>
          <a:lstStyle/>
          <a:p>
            <a:pPr marL="9525">
              <a:lnSpc>
                <a:spcPts val="2239"/>
              </a:lnSpc>
            </a:pPr>
            <a:r>
              <a:rPr sz="2100" spc="2" dirty="0">
                <a:latin typeface="Calisto MT"/>
                <a:cs typeface="Calisto MT"/>
              </a:rPr>
              <a:t>the</a:t>
            </a:r>
            <a:endParaRPr sz="2100">
              <a:latin typeface="Calisto MT"/>
              <a:cs typeface="Calisto MT"/>
            </a:endParaRPr>
          </a:p>
        </p:txBody>
      </p:sp>
      <p:sp>
        <p:nvSpPr>
          <p:cNvPr id="8" name="object 8"/>
          <p:cNvSpPr txBox="1"/>
          <p:nvPr/>
        </p:nvSpPr>
        <p:spPr>
          <a:xfrm>
            <a:off x="4373404" y="2859592"/>
            <a:ext cx="1439556" cy="285597"/>
          </a:xfrm>
          <a:prstGeom prst="rect">
            <a:avLst/>
          </a:prstGeom>
        </p:spPr>
        <p:txBody>
          <a:bodyPr wrap="square" lIns="0" tIns="14216" rIns="0" bIns="0" rtlCol="0">
            <a:noAutofit/>
          </a:bodyPr>
          <a:lstStyle/>
          <a:p>
            <a:pPr marL="9525">
              <a:lnSpc>
                <a:spcPts val="2239"/>
              </a:lnSpc>
            </a:pPr>
            <a:r>
              <a:rPr sz="2100" dirty="0">
                <a:latin typeface="Calisto MT"/>
                <a:cs typeface="Calisto MT"/>
              </a:rPr>
              <a:t>automobiles</a:t>
            </a:r>
            <a:endParaRPr sz="2100">
              <a:latin typeface="Calisto MT"/>
              <a:cs typeface="Calisto MT"/>
            </a:endParaRPr>
          </a:p>
        </p:txBody>
      </p:sp>
      <p:sp>
        <p:nvSpPr>
          <p:cNvPr id="7" name="object 7"/>
          <p:cNvSpPr txBox="1"/>
          <p:nvPr/>
        </p:nvSpPr>
        <p:spPr>
          <a:xfrm>
            <a:off x="5884737" y="2859592"/>
            <a:ext cx="1711423" cy="285597"/>
          </a:xfrm>
          <a:prstGeom prst="rect">
            <a:avLst/>
          </a:prstGeom>
        </p:spPr>
        <p:txBody>
          <a:bodyPr wrap="square" lIns="0" tIns="14216" rIns="0" bIns="0" rtlCol="0">
            <a:noAutofit/>
          </a:bodyPr>
          <a:lstStyle/>
          <a:p>
            <a:pPr marL="9525">
              <a:lnSpc>
                <a:spcPts val="2239"/>
              </a:lnSpc>
            </a:pPr>
            <a:r>
              <a:rPr sz="2100" spc="-2" dirty="0">
                <a:latin typeface="Calisto MT"/>
                <a:cs typeface="Calisto MT"/>
              </a:rPr>
              <a:t>manufacturing</a:t>
            </a:r>
            <a:endParaRPr sz="2100">
              <a:latin typeface="Calisto MT"/>
              <a:cs typeface="Calisto MT"/>
            </a:endParaRPr>
          </a:p>
        </p:txBody>
      </p:sp>
      <p:sp>
        <p:nvSpPr>
          <p:cNvPr id="6" name="object 6"/>
          <p:cNvSpPr txBox="1"/>
          <p:nvPr/>
        </p:nvSpPr>
        <p:spPr>
          <a:xfrm>
            <a:off x="1589470" y="3237826"/>
            <a:ext cx="2398648" cy="866195"/>
          </a:xfrm>
          <a:prstGeom prst="rect">
            <a:avLst/>
          </a:prstGeom>
        </p:spPr>
        <p:txBody>
          <a:bodyPr wrap="square" lIns="0" tIns="14216" rIns="0" bIns="0" rtlCol="0">
            <a:noAutofit/>
          </a:bodyPr>
          <a:lstStyle/>
          <a:p>
            <a:pPr marL="9525">
              <a:lnSpc>
                <a:spcPts val="2239"/>
              </a:lnSpc>
            </a:pPr>
            <a:r>
              <a:rPr sz="2100" spc="-5" dirty="0">
                <a:latin typeface="Calisto MT"/>
                <a:cs typeface="Calisto MT"/>
              </a:rPr>
              <a:t>companies obtaining</a:t>
            </a:r>
            <a:endParaRPr sz="2100" dirty="0">
              <a:latin typeface="Calisto MT"/>
              <a:cs typeface="Calisto MT"/>
            </a:endParaRPr>
          </a:p>
          <a:p>
            <a:pPr marL="752613" marR="39947">
              <a:lnSpc>
                <a:spcPts val="3143"/>
              </a:lnSpc>
              <a:spcBef>
                <a:spcPts val="1487"/>
              </a:spcBef>
            </a:pPr>
            <a:r>
              <a:rPr sz="2588" dirty="0">
                <a:latin typeface="Symbol"/>
                <a:cs typeface="Symbol"/>
              </a:rPr>
              <a:t></a:t>
            </a:r>
          </a:p>
        </p:txBody>
      </p:sp>
      <p:sp>
        <p:nvSpPr>
          <p:cNvPr id="5" name="object 5"/>
          <p:cNvSpPr txBox="1"/>
          <p:nvPr/>
        </p:nvSpPr>
        <p:spPr>
          <a:xfrm>
            <a:off x="3988118" y="3237826"/>
            <a:ext cx="930441" cy="285369"/>
          </a:xfrm>
          <a:prstGeom prst="rect">
            <a:avLst/>
          </a:prstGeom>
        </p:spPr>
        <p:txBody>
          <a:bodyPr wrap="square" lIns="0" tIns="14216" rIns="0" bIns="0" rtlCol="0">
            <a:noAutofit/>
          </a:bodyPr>
          <a:lstStyle/>
          <a:p>
            <a:pPr marL="9525">
              <a:lnSpc>
                <a:spcPts val="2239"/>
              </a:lnSpc>
            </a:pPr>
            <a:r>
              <a:rPr sz="2100" spc="-7" dirty="0">
                <a:latin typeface="Calisto MT"/>
                <a:cs typeface="Calisto MT"/>
              </a:rPr>
              <a:t>patents.</a:t>
            </a:r>
            <a:endParaRPr sz="2100" dirty="0">
              <a:latin typeface="Calisto MT"/>
              <a:cs typeface="Calisto MT"/>
            </a:endParaRPr>
          </a:p>
        </p:txBody>
      </p:sp>
      <p:sp>
        <p:nvSpPr>
          <p:cNvPr id="4" name="object 4"/>
          <p:cNvSpPr txBox="1"/>
          <p:nvPr/>
        </p:nvSpPr>
        <p:spPr>
          <a:xfrm>
            <a:off x="2628520" y="3815834"/>
            <a:ext cx="186842" cy="247650"/>
          </a:xfrm>
          <a:prstGeom prst="rect">
            <a:avLst/>
          </a:prstGeom>
        </p:spPr>
        <p:txBody>
          <a:bodyPr wrap="square" lIns="0" tIns="12168" rIns="0" bIns="0" rtlCol="0">
            <a:noAutofit/>
          </a:bodyPr>
          <a:lstStyle/>
          <a:p>
            <a:pPr marL="9525">
              <a:lnSpc>
                <a:spcPts val="1916"/>
              </a:lnSpc>
            </a:pPr>
            <a:r>
              <a:rPr dirty="0">
                <a:latin typeface="Arial"/>
                <a:cs typeface="Arial"/>
              </a:rPr>
              <a:t>=</a:t>
            </a:r>
          </a:p>
        </p:txBody>
      </p:sp>
      <p:sp>
        <p:nvSpPr>
          <p:cNvPr id="3" name="object 3"/>
          <p:cNvSpPr txBox="1"/>
          <p:nvPr/>
        </p:nvSpPr>
        <p:spPr>
          <a:xfrm>
            <a:off x="2824163" y="3815834"/>
            <a:ext cx="433959" cy="247650"/>
          </a:xfrm>
          <a:prstGeom prst="rect">
            <a:avLst/>
          </a:prstGeom>
        </p:spPr>
        <p:txBody>
          <a:bodyPr wrap="square" lIns="0" tIns="12168" rIns="0" bIns="0" rtlCol="0">
            <a:noAutofit/>
          </a:bodyPr>
          <a:lstStyle/>
          <a:p>
            <a:pPr marL="9525">
              <a:lnSpc>
                <a:spcPts val="1916"/>
              </a:lnSpc>
            </a:pPr>
            <a:r>
              <a:rPr dirty="0">
                <a:latin typeface="Arial"/>
                <a:cs typeface="Arial"/>
              </a:rPr>
              <a:t>195</a:t>
            </a:r>
            <a:endParaRPr>
              <a:latin typeface="Arial"/>
              <a:cs typeface="Arial"/>
            </a:endParaRPr>
          </a:p>
        </p:txBody>
      </p:sp>
      <p:sp>
        <p:nvSpPr>
          <p:cNvPr id="2" name="object 2"/>
          <p:cNvSpPr txBox="1"/>
          <p:nvPr/>
        </p:nvSpPr>
        <p:spPr>
          <a:xfrm>
            <a:off x="7617715" y="5573508"/>
            <a:ext cx="86027" cy="113919"/>
          </a:xfrm>
          <a:prstGeom prst="rect">
            <a:avLst/>
          </a:prstGeom>
        </p:spPr>
        <p:txBody>
          <a:bodyPr wrap="square" lIns="0" tIns="5333" rIns="0" bIns="0" rtlCol="0">
            <a:noAutofit/>
          </a:bodyPr>
          <a:lstStyle/>
          <a:p>
            <a:pPr marL="9525">
              <a:lnSpc>
                <a:spcPts val="840"/>
              </a:lnSpc>
            </a:pPr>
            <a:r>
              <a:rPr sz="750" dirty="0">
                <a:solidFill>
                  <a:srgbClr val="A7A299"/>
                </a:solidFill>
                <a:latin typeface="Arial"/>
                <a:cs typeface="Arial"/>
              </a:rPr>
              <a:t>9</a:t>
            </a:r>
            <a:endParaRPr sz="750">
              <a:latin typeface="Arial"/>
              <a:cs typeface="Arial"/>
            </a:endParaRPr>
          </a:p>
        </p:txBody>
      </p:sp>
    </p:spTree>
    <p:extLst>
      <p:ext uri="{BB962C8B-B14F-4D97-AF65-F5344CB8AC3E}">
        <p14:creationId xmlns:p14="http://schemas.microsoft.com/office/powerpoint/2010/main" val="2100353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2533</TotalTime>
  <Words>1342</Words>
  <Application>Microsoft Office PowerPoint</Application>
  <PresentationFormat>On-screen Show (4:3)</PresentationFormat>
  <Paragraphs>475</Paragraphs>
  <Slides>41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Arial Unicode MS</vt:lpstr>
      <vt:lpstr>Arial</vt:lpstr>
      <vt:lpstr>Calibri</vt:lpstr>
      <vt:lpstr>Calisto MT</vt:lpstr>
      <vt:lpstr>Symbol</vt:lpstr>
      <vt:lpstr>Times New Roman</vt:lpstr>
      <vt:lpstr>Verdana</vt:lpstr>
      <vt:lpstr>Wingdings</vt:lpstr>
      <vt:lpstr>Office Theme</vt:lpstr>
      <vt:lpstr>Equation</vt:lpstr>
      <vt:lpstr>PowerPoint Presentation</vt:lpstr>
      <vt:lpstr>Probabilistic and Statistical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lpstr>Probabilistic and Statistical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20</cp:revision>
  <dcterms:modified xsi:type="dcterms:W3CDTF">2023-02-25T19:33:08Z</dcterms:modified>
</cp:coreProperties>
</file>