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7" r:id="rId2"/>
    <p:sldId id="294" r:id="rId3"/>
    <p:sldId id="295" r:id="rId4"/>
    <p:sldId id="296" r:id="rId5"/>
    <p:sldId id="297" r:id="rId6"/>
    <p:sldId id="298" r:id="rId7"/>
    <p:sldId id="325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9" r:id="rId17"/>
    <p:sldId id="310" r:id="rId18"/>
    <p:sldId id="311" r:id="rId19"/>
    <p:sldId id="264" r:id="rId20"/>
    <p:sldId id="265" r:id="rId21"/>
    <p:sldId id="266" r:id="rId22"/>
    <p:sldId id="268" r:id="rId23"/>
    <p:sldId id="269" r:id="rId24"/>
    <p:sldId id="270" r:id="rId25"/>
    <p:sldId id="271" r:id="rId26"/>
    <p:sldId id="272" r:id="rId27"/>
    <p:sldId id="273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26" r:id="rId37"/>
    <p:sldId id="347" r:id="rId38"/>
    <p:sldId id="348" r:id="rId39"/>
    <p:sldId id="349" r:id="rId40"/>
    <p:sldId id="315" r:id="rId41"/>
    <p:sldId id="316" r:id="rId42"/>
    <p:sldId id="317" r:id="rId43"/>
    <p:sldId id="327" r:id="rId44"/>
    <p:sldId id="328" r:id="rId45"/>
    <p:sldId id="329" r:id="rId46"/>
    <p:sldId id="330" r:id="rId47"/>
    <p:sldId id="321" r:id="rId48"/>
    <p:sldId id="322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94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88941-92C3-45C7-905B-273F38349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949E-C17D-4115-924D-84AFFFE44C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20D6-0C01-41AE-8071-449480AAC9C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429-6AF2-4189-AEC4-9C327879B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2717-CEA8-4D57-A86E-AA395F391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D2EA-1D26-4D7B-A0F5-1BFA2F67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2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8D35-B007-42D8-9D28-9FBFE71FB5B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521-8987-434F-A6B8-102AB64D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997-7875-44BF-B9E9-4954513C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4843-EDEC-497B-89B9-5AD2F775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0D38-B0F5-4813-87A7-4B9D3668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70EF64-10AB-44C6-9413-6147E2CD2818}" type="datetime1">
              <a:rPr lang="ar-SA" altLang="en-US"/>
              <a:pPr/>
              <a:t>17/08/1444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FC3D-586F-46A2-9C9F-0AD88DA1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7265-0913-4922-B695-9028CF53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DE02B-B359-4FEF-9FD2-FB29942FC72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3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3E8C-17C7-4662-B207-C7BD17C4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E4D8-9C7B-48A2-8816-B4563A4A5B8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07EC-B249-49C4-9C48-950A22E1EDF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E60F6E-DD93-4D75-A987-26701566F7F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511191-3B0B-4B07-9D76-E475064A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CEC7E90-2175-41F6-AF6D-8318E66AAB25}" type="datetime1">
              <a:rPr lang="ar-SA" altLang="en-US"/>
              <a:pPr/>
              <a:t>17/08/1444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6A84AE-15D0-4BAF-BCCA-0555C201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DA5A2B-082C-4317-A0B5-665F503C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B36A51-592F-4D26-8AD7-B4AB7CFE88FE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2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786126" y="2971800"/>
            <a:ext cx="3240024" cy="1454150"/>
          </a:xfrm>
          <a:custGeom>
            <a:avLst/>
            <a:gdLst/>
            <a:ahLst/>
            <a:cxnLst/>
            <a:rect l="l" t="t" r="r" b="b"/>
            <a:pathLst>
              <a:path w="3240024" h="1454150">
                <a:moveTo>
                  <a:pt x="0" y="1454150"/>
                </a:moveTo>
                <a:lnTo>
                  <a:pt x="3240024" y="1454150"/>
                </a:lnTo>
                <a:lnTo>
                  <a:pt x="3240024" y="0"/>
                </a:lnTo>
                <a:lnTo>
                  <a:pt x="0" y="0"/>
                </a:lnTo>
                <a:lnTo>
                  <a:pt x="0" y="1454150"/>
                </a:lnTo>
                <a:close/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96772" y="1616942"/>
            <a:ext cx="2441473" cy="521004"/>
          </a:xfrm>
          <a:prstGeom prst="rect">
            <a:avLst/>
          </a:prstGeom>
        </p:spPr>
        <p:txBody>
          <a:bodyPr wrap="square" lIns="0" tIns="25971" rIns="0" bIns="0" rtlCol="0">
            <a:noAutofit/>
          </a:bodyPr>
          <a:lstStyle/>
          <a:p>
            <a:pPr marL="12700">
              <a:lnSpc>
                <a:spcPts val="4090"/>
              </a:lnSpc>
            </a:pPr>
            <a:r>
              <a:rPr sz="3900" dirty="0">
                <a:latin typeface="Arial"/>
                <a:cs typeface="Arial"/>
              </a:rPr>
              <a:t>Population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7274" y="1616942"/>
            <a:ext cx="2110904" cy="521004"/>
          </a:xfrm>
          <a:prstGeom prst="rect">
            <a:avLst/>
          </a:prstGeom>
        </p:spPr>
        <p:txBody>
          <a:bodyPr wrap="square" lIns="0" tIns="25971" rIns="0" bIns="0" rtlCol="0">
            <a:noAutofit/>
          </a:bodyPr>
          <a:lstStyle/>
          <a:p>
            <a:pPr marL="12700">
              <a:lnSpc>
                <a:spcPts val="4090"/>
              </a:lnSpc>
            </a:pPr>
            <a:r>
              <a:rPr sz="3900" dirty="0">
                <a:latin typeface="Arial"/>
                <a:cs typeface="Arial"/>
              </a:rPr>
              <a:t>Standard</a:t>
            </a:r>
            <a:endParaRPr sz="3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0181" y="1616942"/>
            <a:ext cx="2165421" cy="521004"/>
          </a:xfrm>
          <a:prstGeom prst="rect">
            <a:avLst/>
          </a:prstGeom>
        </p:spPr>
        <p:txBody>
          <a:bodyPr wrap="square" lIns="0" tIns="25971" rIns="0" bIns="0" rtlCol="0">
            <a:noAutofit/>
          </a:bodyPr>
          <a:lstStyle/>
          <a:p>
            <a:pPr marL="12700">
              <a:lnSpc>
                <a:spcPts val="4090"/>
              </a:lnSpc>
            </a:pPr>
            <a:r>
              <a:rPr sz="3900" dirty="0">
                <a:latin typeface="Arial"/>
                <a:cs typeface="Arial"/>
              </a:rPr>
              <a:t>Deviation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217" y="4911634"/>
            <a:ext cx="66662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This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059" y="4911634"/>
            <a:ext cx="113655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9" dirty="0">
                <a:latin typeface="Calisto MT"/>
                <a:cs typeface="Calisto MT"/>
              </a:rPr>
              <a:t>formula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6045" y="4911634"/>
            <a:ext cx="28836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is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1909" y="4911634"/>
            <a:ext cx="100160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similar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9862" y="4911634"/>
            <a:ext cx="3448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to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2114" y="4911634"/>
            <a:ext cx="49120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0670" y="4911634"/>
            <a:ext cx="120840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5" dirty="0">
                <a:latin typeface="Calisto MT"/>
                <a:cs typeface="Calisto MT"/>
              </a:rPr>
              <a:t>previous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7283" y="4911634"/>
            <a:ext cx="123857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4" dirty="0">
                <a:latin typeface="Calisto MT"/>
                <a:cs typeface="Calisto MT"/>
              </a:rPr>
              <a:t>formula,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5648" y="4911634"/>
            <a:ext cx="50492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4" dirty="0">
                <a:latin typeface="Calisto MT"/>
                <a:cs typeface="Calisto MT"/>
              </a:rPr>
              <a:t>but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5277394"/>
            <a:ext cx="604487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instead, the population mean and population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508" y="5277394"/>
            <a:ext cx="174713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size are used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7419" y="3467806"/>
            <a:ext cx="779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164323" y="3467806"/>
            <a:ext cx="797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3304563" y="3177189"/>
          <a:ext cx="2195426" cy="104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965200" imgH="457200" progId="Equation.3">
                  <p:embed/>
                </p:oleObj>
              </mc:Choice>
              <mc:Fallback>
                <p:oleObj name="Equation" r:id="rId3" imgW="965200" imgH="457200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563" y="3177189"/>
                        <a:ext cx="2195426" cy="1043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374140" y="1294510"/>
            <a:ext cx="3091406" cy="380491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spc="0" dirty="0">
                <a:latin typeface="Calisto MT"/>
                <a:cs typeface="Calisto MT"/>
              </a:rPr>
              <a:t>Standard Deviation -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2602" y="1294510"/>
            <a:ext cx="3038705" cy="380491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spc="7" dirty="0">
                <a:latin typeface="Calisto MT"/>
                <a:cs typeface="Calisto MT"/>
              </a:rPr>
              <a:t>Important Properties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865139"/>
            <a:ext cx="8299828" cy="1796351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 marR="2457">
              <a:lnSpc>
                <a:spcPts val="2595"/>
              </a:lnSpc>
            </a:pPr>
            <a:r>
              <a:rPr sz="24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2400" spc="9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2400" spc="6" dirty="0">
                <a:latin typeface="Calisto MT"/>
                <a:cs typeface="Calisto MT"/>
              </a:rPr>
              <a:t>The standard deviation is a measure of variation of all values</a:t>
            </a:r>
            <a:endParaRPr sz="2400">
              <a:latin typeface="Calisto MT"/>
              <a:cs typeface="Calisto MT"/>
            </a:endParaRPr>
          </a:p>
          <a:p>
            <a:pPr marL="12700" marR="46166">
              <a:lnSpc>
                <a:spcPct val="96191"/>
              </a:lnSpc>
            </a:pPr>
            <a:r>
              <a:rPr sz="2400" spc="0" dirty="0">
                <a:latin typeface="Calisto MT"/>
                <a:cs typeface="Calisto MT"/>
              </a:rPr>
              <a:t>from the mean.</a:t>
            </a:r>
            <a:endParaRPr sz="2400">
              <a:latin typeface="Calisto MT"/>
              <a:cs typeface="Calisto MT"/>
            </a:endParaRPr>
          </a:p>
          <a:p>
            <a:pPr marL="12700" marR="46166">
              <a:lnSpc>
                <a:spcPct val="96191"/>
              </a:lnSpc>
              <a:spcBef>
                <a:spcPts val="1549"/>
              </a:spcBef>
            </a:pPr>
            <a:r>
              <a:rPr sz="24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2400" spc="-1" dirty="0">
                <a:latin typeface="Calisto MT"/>
                <a:cs typeface="Calisto MT"/>
              </a:rPr>
              <a:t>The value of the standard deviation s is usually positive.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6191"/>
              </a:lnSpc>
              <a:spcBef>
                <a:spcPts val="1552"/>
              </a:spcBef>
            </a:pPr>
            <a:r>
              <a:rPr sz="2400" spc="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2400" spc="4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listo MT"/>
                <a:cs typeface="Calisto MT"/>
              </a:rPr>
              <a:t>T</a:t>
            </a:r>
            <a:r>
              <a:rPr sz="2400" spc="-9" dirty="0">
                <a:latin typeface="Calisto MT"/>
                <a:cs typeface="Calisto MT"/>
              </a:rPr>
              <a:t>h</a:t>
            </a:r>
            <a:r>
              <a:rPr sz="2400" spc="0" dirty="0">
                <a:latin typeface="Calisto MT"/>
                <a:cs typeface="Calisto MT"/>
              </a:rPr>
              <a:t>e  </a:t>
            </a:r>
            <a:r>
              <a:rPr sz="2400" spc="154" dirty="0">
                <a:latin typeface="Calisto MT"/>
                <a:cs typeface="Calisto MT"/>
              </a:rPr>
              <a:t> </a:t>
            </a:r>
            <a:r>
              <a:rPr sz="2400" spc="-69" dirty="0">
                <a:latin typeface="Calisto MT"/>
                <a:cs typeface="Calisto MT"/>
              </a:rPr>
              <a:t>v</a:t>
            </a:r>
            <a:r>
              <a:rPr sz="2400" spc="0" dirty="0">
                <a:latin typeface="Calisto MT"/>
                <a:cs typeface="Calisto MT"/>
              </a:rPr>
              <a:t>al</a:t>
            </a:r>
            <a:r>
              <a:rPr sz="2400" spc="-9" dirty="0">
                <a:latin typeface="Calisto MT"/>
                <a:cs typeface="Calisto MT"/>
              </a:rPr>
              <a:t>u</a:t>
            </a:r>
            <a:r>
              <a:rPr sz="2400" spc="0" dirty="0">
                <a:latin typeface="Calisto MT"/>
                <a:cs typeface="Calisto MT"/>
              </a:rPr>
              <a:t>e  </a:t>
            </a:r>
            <a:r>
              <a:rPr sz="2400" spc="164" dirty="0">
                <a:latin typeface="Calisto MT"/>
                <a:cs typeface="Calisto MT"/>
              </a:rPr>
              <a:t> </a:t>
            </a:r>
            <a:r>
              <a:rPr sz="2400" spc="-4" dirty="0">
                <a:latin typeface="Calisto MT"/>
                <a:cs typeface="Calisto MT"/>
              </a:rPr>
              <a:t>o</a:t>
            </a:r>
            <a:r>
              <a:rPr sz="2400" spc="0" dirty="0">
                <a:latin typeface="Calisto MT"/>
                <a:cs typeface="Calisto MT"/>
              </a:rPr>
              <a:t>f  </a:t>
            </a:r>
            <a:r>
              <a:rPr sz="2400" spc="409" dirty="0">
                <a:latin typeface="Calisto MT"/>
                <a:cs typeface="Calisto MT"/>
              </a:rPr>
              <a:t> </a:t>
            </a:r>
            <a:r>
              <a:rPr sz="2400" spc="0" dirty="0">
                <a:latin typeface="Calisto MT"/>
                <a:cs typeface="Calisto MT"/>
              </a:rPr>
              <a:t>the  </a:t>
            </a:r>
            <a:r>
              <a:rPr sz="2400" spc="169" dirty="0">
                <a:latin typeface="Calisto MT"/>
                <a:cs typeface="Calisto MT"/>
              </a:rPr>
              <a:t> </a:t>
            </a:r>
            <a:r>
              <a:rPr sz="2400" spc="0" dirty="0">
                <a:latin typeface="Calisto MT"/>
                <a:cs typeface="Calisto MT"/>
              </a:rPr>
              <a:t>st</a:t>
            </a:r>
            <a:r>
              <a:rPr sz="2400" spc="-4" dirty="0">
                <a:latin typeface="Calisto MT"/>
                <a:cs typeface="Calisto MT"/>
              </a:rPr>
              <a:t>a</a:t>
            </a:r>
            <a:r>
              <a:rPr sz="2400" spc="0" dirty="0">
                <a:latin typeface="Calisto MT"/>
                <a:cs typeface="Calisto MT"/>
              </a:rPr>
              <a:t>n</a:t>
            </a:r>
            <a:r>
              <a:rPr sz="2400" spc="-9" dirty="0">
                <a:latin typeface="Calisto MT"/>
                <a:cs typeface="Calisto MT"/>
              </a:rPr>
              <a:t>d</a:t>
            </a:r>
            <a:r>
              <a:rPr sz="2400" spc="0" dirty="0">
                <a:latin typeface="Calisto MT"/>
                <a:cs typeface="Calisto MT"/>
              </a:rPr>
              <a:t>ard  </a:t>
            </a:r>
            <a:r>
              <a:rPr sz="2400" spc="154" dirty="0">
                <a:latin typeface="Calisto MT"/>
                <a:cs typeface="Calisto MT"/>
              </a:rPr>
              <a:t> </a:t>
            </a:r>
            <a:r>
              <a:rPr sz="2400" spc="0" dirty="0">
                <a:latin typeface="Calisto MT"/>
                <a:cs typeface="Calisto MT"/>
              </a:rPr>
              <a:t>d</a:t>
            </a:r>
            <a:r>
              <a:rPr sz="2400" spc="-25" dirty="0">
                <a:latin typeface="Calisto MT"/>
                <a:cs typeface="Calisto MT"/>
              </a:rPr>
              <a:t>e</a:t>
            </a:r>
            <a:r>
              <a:rPr sz="2400" spc="0" dirty="0">
                <a:latin typeface="Calisto MT"/>
                <a:cs typeface="Calisto MT"/>
              </a:rPr>
              <a:t>via</a:t>
            </a:r>
            <a:r>
              <a:rPr sz="2400" spc="-9" dirty="0">
                <a:latin typeface="Calisto MT"/>
                <a:cs typeface="Calisto MT"/>
              </a:rPr>
              <a:t>t</a:t>
            </a:r>
            <a:r>
              <a:rPr sz="2400" spc="0" dirty="0">
                <a:latin typeface="Calisto MT"/>
                <a:cs typeface="Calisto MT"/>
              </a:rPr>
              <a:t>i</a:t>
            </a:r>
            <a:r>
              <a:rPr sz="2400" spc="-9" dirty="0">
                <a:latin typeface="Calisto MT"/>
                <a:cs typeface="Calisto MT"/>
              </a:rPr>
              <a:t>o</a:t>
            </a:r>
            <a:r>
              <a:rPr sz="2400" spc="0" dirty="0">
                <a:latin typeface="Calisto MT"/>
                <a:cs typeface="Calisto MT"/>
              </a:rPr>
              <a:t>n  </a:t>
            </a:r>
            <a:r>
              <a:rPr sz="2400" spc="159" dirty="0">
                <a:latin typeface="Calisto MT"/>
                <a:cs typeface="Calisto MT"/>
              </a:rPr>
              <a:t> </a:t>
            </a:r>
            <a:r>
              <a:rPr sz="2400" spc="0" dirty="0">
                <a:latin typeface="Calisto MT"/>
                <a:cs typeface="Calisto MT"/>
              </a:rPr>
              <a:t>S  </a:t>
            </a:r>
            <a:r>
              <a:rPr sz="2400" spc="159" dirty="0">
                <a:latin typeface="Calisto MT"/>
                <a:cs typeface="Calisto MT"/>
              </a:rPr>
              <a:t> </a:t>
            </a:r>
            <a:r>
              <a:rPr sz="2400" spc="0" dirty="0">
                <a:latin typeface="Calisto MT"/>
                <a:cs typeface="Calisto MT"/>
              </a:rPr>
              <a:t>can  </a:t>
            </a:r>
            <a:r>
              <a:rPr sz="2400" spc="150" dirty="0">
                <a:latin typeface="Calisto MT"/>
                <a:cs typeface="Calisto MT"/>
              </a:rPr>
              <a:t> </a:t>
            </a:r>
            <a:r>
              <a:rPr sz="2400" spc="0" dirty="0">
                <a:latin typeface="Calisto MT"/>
                <a:cs typeface="Calisto MT"/>
              </a:rPr>
              <a:t>i</a:t>
            </a:r>
            <a:r>
              <a:rPr sz="2400" spc="-9" dirty="0">
                <a:latin typeface="Calisto MT"/>
                <a:cs typeface="Calisto MT"/>
              </a:rPr>
              <a:t>n</a:t>
            </a:r>
            <a:r>
              <a:rPr sz="2400" spc="0" dirty="0">
                <a:latin typeface="Calisto MT"/>
                <a:cs typeface="Calisto MT"/>
              </a:rPr>
              <a:t>c</a:t>
            </a:r>
            <a:r>
              <a:rPr sz="2400" spc="14" dirty="0">
                <a:latin typeface="Calisto MT"/>
                <a:cs typeface="Calisto MT"/>
              </a:rPr>
              <a:t>r</a:t>
            </a:r>
            <a:r>
              <a:rPr sz="2400" spc="0" dirty="0">
                <a:latin typeface="Calisto MT"/>
                <a:cs typeface="Calisto MT"/>
              </a:rPr>
              <a:t>ease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3696989"/>
            <a:ext cx="4601006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44" dirty="0">
                <a:latin typeface="Calisto MT"/>
                <a:cs typeface="Calisto MT"/>
              </a:rPr>
              <a:t>dramatically with the inclusion 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1999" y="3696989"/>
            <a:ext cx="1742593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71" dirty="0">
                <a:latin typeface="Calisto MT"/>
                <a:cs typeface="Calisto MT"/>
              </a:rPr>
              <a:t>one or more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0573" y="3696989"/>
            <a:ext cx="1029339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>
                <a:latin typeface="Calisto MT"/>
                <a:cs typeface="Calisto MT"/>
              </a:rPr>
              <a:t>outliers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7566" y="3696989"/>
            <a:ext cx="725666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>
                <a:latin typeface="Calisto MT"/>
                <a:cs typeface="Calisto MT"/>
              </a:rPr>
              <a:t>(data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4062749"/>
            <a:ext cx="2732045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14" dirty="0">
                <a:latin typeface="Calisto MT"/>
                <a:cs typeface="Calisto MT"/>
              </a:rPr>
              <a:t>values far away from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4327" y="4062749"/>
            <a:ext cx="1436856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>
                <a:latin typeface="Calisto MT"/>
                <a:cs typeface="Calisto MT"/>
              </a:rPr>
              <a:t>all others).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4608720"/>
            <a:ext cx="928169" cy="332869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>
              <a:lnSpc>
                <a:spcPts val="2595"/>
              </a:lnSpc>
            </a:pPr>
            <a:r>
              <a:rPr sz="24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2400" spc="9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6230" y="4611389"/>
            <a:ext cx="703203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0" dirty="0">
                <a:latin typeface="Calisto MT"/>
                <a:cs typeface="Calisto MT"/>
              </a:rPr>
              <a:t>units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4638" y="4611389"/>
            <a:ext cx="327075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4" dirty="0">
                <a:latin typeface="Calisto MT"/>
                <a:cs typeface="Calisto MT"/>
              </a:rPr>
              <a:t>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527" y="4611389"/>
            <a:ext cx="469043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4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287" y="4611389"/>
            <a:ext cx="1184622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1" dirty="0">
                <a:latin typeface="Calisto MT"/>
                <a:cs typeface="Calisto MT"/>
              </a:rPr>
              <a:t>standard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33" y="4611389"/>
            <a:ext cx="1268835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4" dirty="0">
                <a:latin typeface="Calisto MT"/>
                <a:cs typeface="Calisto MT"/>
              </a:rPr>
              <a:t>deviation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2869" y="4611389"/>
            <a:ext cx="239295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>
                <a:latin typeface="Calisto MT"/>
                <a:cs typeface="Calisto MT"/>
              </a:rPr>
              <a:t>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6838" y="4611389"/>
            <a:ext cx="468044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>
                <a:latin typeface="Calisto MT"/>
                <a:cs typeface="Calisto MT"/>
              </a:rPr>
              <a:t>are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0550" y="4611389"/>
            <a:ext cx="469043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4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4977403"/>
            <a:ext cx="2263582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0" dirty="0">
                <a:latin typeface="Calisto MT"/>
                <a:cs typeface="Calisto MT"/>
              </a:rPr>
              <a:t>same as the units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659" y="4977403"/>
            <a:ext cx="3497558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4" dirty="0">
                <a:latin typeface="Calisto MT"/>
                <a:cs typeface="Calisto MT"/>
              </a:rPr>
              <a:t>of the original data values.</a:t>
            </a:r>
            <a:endParaRPr sz="24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5542769" y="4159213"/>
            <a:ext cx="35929" cy="20113"/>
          </a:xfrm>
          <a:custGeom>
            <a:avLst/>
            <a:gdLst/>
            <a:ahLst/>
            <a:cxnLst/>
            <a:rect l="l" t="t" r="r" b="b"/>
            <a:pathLst>
              <a:path w="35929" h="20113">
                <a:moveTo>
                  <a:pt x="0" y="20113"/>
                </a:moveTo>
                <a:lnTo>
                  <a:pt x="35929" y="0"/>
                </a:lnTo>
              </a:path>
            </a:pathLst>
          </a:custGeom>
          <a:ln w="117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78699" y="4164803"/>
            <a:ext cx="51065" cy="318564"/>
          </a:xfrm>
          <a:custGeom>
            <a:avLst/>
            <a:gdLst/>
            <a:ahLst/>
            <a:cxnLst/>
            <a:rect l="l" t="t" r="r" b="b"/>
            <a:pathLst>
              <a:path w="51065" h="318564">
                <a:moveTo>
                  <a:pt x="0" y="0"/>
                </a:moveTo>
                <a:lnTo>
                  <a:pt x="51065" y="318564"/>
                </a:lnTo>
              </a:path>
            </a:pathLst>
          </a:custGeom>
          <a:ln w="230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35929" y="3634977"/>
            <a:ext cx="67902" cy="848391"/>
          </a:xfrm>
          <a:custGeom>
            <a:avLst/>
            <a:gdLst/>
            <a:ahLst/>
            <a:cxnLst/>
            <a:rect l="l" t="t" r="r" b="b"/>
            <a:pathLst>
              <a:path w="67902" h="848391">
                <a:moveTo>
                  <a:pt x="0" y="848391"/>
                </a:moveTo>
                <a:lnTo>
                  <a:pt x="67902" y="0"/>
                </a:lnTo>
              </a:path>
            </a:pathLst>
          </a:custGeom>
          <a:ln w="117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03832" y="3634977"/>
            <a:ext cx="1948300" cy="0"/>
          </a:xfrm>
          <a:custGeom>
            <a:avLst/>
            <a:gdLst/>
            <a:ahLst/>
            <a:cxnLst/>
            <a:rect l="l" t="t" r="r" b="b"/>
            <a:pathLst>
              <a:path w="1948300">
                <a:moveTo>
                  <a:pt x="0" y="0"/>
                </a:moveTo>
                <a:lnTo>
                  <a:pt x="1948300" y="0"/>
                </a:lnTo>
              </a:path>
            </a:pathLst>
          </a:custGeom>
          <a:ln w="117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42769" y="5114908"/>
            <a:ext cx="35929" cy="20663"/>
          </a:xfrm>
          <a:custGeom>
            <a:avLst/>
            <a:gdLst/>
            <a:ahLst/>
            <a:cxnLst/>
            <a:rect l="l" t="t" r="r" b="b"/>
            <a:pathLst>
              <a:path w="35929" h="20663">
                <a:moveTo>
                  <a:pt x="0" y="20663"/>
                </a:moveTo>
                <a:lnTo>
                  <a:pt x="35929" y="0"/>
                </a:lnTo>
              </a:path>
            </a:pathLst>
          </a:custGeom>
          <a:ln w="117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8699" y="5121047"/>
            <a:ext cx="51065" cy="285585"/>
          </a:xfrm>
          <a:custGeom>
            <a:avLst/>
            <a:gdLst/>
            <a:ahLst/>
            <a:cxnLst/>
            <a:rect l="l" t="t" r="r" b="b"/>
            <a:pathLst>
              <a:path w="51065" h="285585">
                <a:moveTo>
                  <a:pt x="0" y="0"/>
                </a:moveTo>
                <a:lnTo>
                  <a:pt x="51065" y="285585"/>
                </a:lnTo>
              </a:path>
            </a:pathLst>
          </a:custGeom>
          <a:ln w="230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35929" y="4639855"/>
            <a:ext cx="67902" cy="766777"/>
          </a:xfrm>
          <a:custGeom>
            <a:avLst/>
            <a:gdLst/>
            <a:ahLst/>
            <a:cxnLst/>
            <a:rect l="l" t="t" r="r" b="b"/>
            <a:pathLst>
              <a:path w="67902" h="766777">
                <a:moveTo>
                  <a:pt x="0" y="766777"/>
                </a:moveTo>
                <a:lnTo>
                  <a:pt x="67902" y="0"/>
                </a:lnTo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03832" y="4639855"/>
            <a:ext cx="1986944" cy="0"/>
          </a:xfrm>
          <a:custGeom>
            <a:avLst/>
            <a:gdLst/>
            <a:ahLst/>
            <a:cxnLst/>
            <a:rect l="l" t="t" r="r" b="b"/>
            <a:pathLst>
              <a:path w="1986944">
                <a:moveTo>
                  <a:pt x="0" y="0"/>
                </a:moveTo>
                <a:lnTo>
                  <a:pt x="1986944" y="0"/>
                </a:lnTo>
              </a:path>
            </a:pathLst>
          </a:custGeom>
          <a:ln w="117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57500" y="3143250"/>
            <a:ext cx="1000125" cy="276225"/>
          </a:xfrm>
          <a:custGeom>
            <a:avLst/>
            <a:gdLst/>
            <a:ahLst/>
            <a:cxnLst/>
            <a:rect l="l" t="t" r="r" b="b"/>
            <a:pathLst>
              <a:path w="1000125" h="276225">
                <a:moveTo>
                  <a:pt x="0" y="276225"/>
                </a:moveTo>
                <a:lnTo>
                  <a:pt x="1000125" y="276225"/>
                </a:lnTo>
                <a:lnTo>
                  <a:pt x="10001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57625" y="3143250"/>
            <a:ext cx="1000125" cy="276225"/>
          </a:xfrm>
          <a:custGeom>
            <a:avLst/>
            <a:gdLst/>
            <a:ahLst/>
            <a:cxnLst/>
            <a:rect l="l" t="t" r="r" b="b"/>
            <a:pathLst>
              <a:path w="1000125" h="276225">
                <a:moveTo>
                  <a:pt x="0" y="276225"/>
                </a:moveTo>
                <a:lnTo>
                  <a:pt x="1000125" y="276225"/>
                </a:lnTo>
                <a:lnTo>
                  <a:pt x="10001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57375" y="6110287"/>
            <a:ext cx="1000125" cy="266700"/>
          </a:xfrm>
          <a:custGeom>
            <a:avLst/>
            <a:gdLst/>
            <a:ahLst/>
            <a:cxnLst/>
            <a:rect l="l" t="t" r="r" b="b"/>
            <a:pathLst>
              <a:path w="1000125" h="266700">
                <a:moveTo>
                  <a:pt x="0" y="266700"/>
                </a:moveTo>
                <a:lnTo>
                  <a:pt x="1000125" y="266700"/>
                </a:lnTo>
                <a:lnTo>
                  <a:pt x="1000125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57500" y="3140075"/>
            <a:ext cx="0" cy="3240087"/>
          </a:xfrm>
          <a:custGeom>
            <a:avLst/>
            <a:gdLst/>
            <a:ahLst/>
            <a:cxnLst/>
            <a:rect l="l" t="t" r="r" b="b"/>
            <a:pathLst>
              <a:path h="3240087">
                <a:moveTo>
                  <a:pt x="0" y="0"/>
                </a:moveTo>
                <a:lnTo>
                  <a:pt x="0" y="32400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57625" y="3140075"/>
            <a:ext cx="0" cy="3240087"/>
          </a:xfrm>
          <a:custGeom>
            <a:avLst/>
            <a:gdLst/>
            <a:ahLst/>
            <a:cxnLst/>
            <a:rect l="l" t="t" r="r" b="b"/>
            <a:pathLst>
              <a:path h="3240087">
                <a:moveTo>
                  <a:pt x="0" y="0"/>
                </a:moveTo>
                <a:lnTo>
                  <a:pt x="0" y="32400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54325" y="3419475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54325" y="3686175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54325" y="3952875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54325" y="4219575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54325" y="4510151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4325" y="4776851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54325" y="5043551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54325" y="5310251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54325" y="557682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54325" y="5843587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54200" y="6110287"/>
            <a:ext cx="3006725" cy="0"/>
          </a:xfrm>
          <a:custGeom>
            <a:avLst/>
            <a:gdLst/>
            <a:ahLst/>
            <a:cxnLst/>
            <a:rect l="l" t="t" r="r" b="b"/>
            <a:pathLst>
              <a:path w="3006725">
                <a:moveTo>
                  <a:pt x="0" y="0"/>
                </a:moveTo>
                <a:lnTo>
                  <a:pt x="3006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57375" y="6107112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57750" y="3140075"/>
            <a:ext cx="0" cy="3240087"/>
          </a:xfrm>
          <a:custGeom>
            <a:avLst/>
            <a:gdLst/>
            <a:ahLst/>
            <a:cxnLst/>
            <a:rect l="l" t="t" r="r" b="b"/>
            <a:pathLst>
              <a:path h="3240087">
                <a:moveTo>
                  <a:pt x="0" y="0"/>
                </a:moveTo>
                <a:lnTo>
                  <a:pt x="0" y="32400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54325" y="3143250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54200" y="6376987"/>
            <a:ext cx="3006725" cy="0"/>
          </a:xfrm>
          <a:custGeom>
            <a:avLst/>
            <a:gdLst/>
            <a:ahLst/>
            <a:cxnLst/>
            <a:rect l="l" t="t" r="r" b="b"/>
            <a:pathLst>
              <a:path w="3006725">
                <a:moveTo>
                  <a:pt x="0" y="0"/>
                </a:moveTo>
                <a:lnTo>
                  <a:pt x="3006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09676" y="948608"/>
            <a:ext cx="1710711" cy="98132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45719">
              <a:lnSpc>
                <a:spcPts val="2960"/>
              </a:lnSpc>
            </a:pPr>
            <a:r>
              <a:rPr sz="2800" b="1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43789">
              <a:lnSpc>
                <a:spcPct val="98429"/>
              </a:lnSpc>
              <a:spcBef>
                <a:spcPts val="1735"/>
              </a:spcBef>
            </a:pPr>
            <a:r>
              <a:rPr sz="2400" b="1" spc="-10" dirty="0">
                <a:latin typeface="Calisto MT"/>
                <a:cs typeface="Calisto MT"/>
              </a:rPr>
              <a:t>For the data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31491" y="1599728"/>
            <a:ext cx="44274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set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79547" y="1599728"/>
            <a:ext cx="151655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2" dirty="0">
                <a:latin typeface="Calisto MT"/>
                <a:cs typeface="Calisto MT"/>
              </a:rPr>
              <a:t>determine: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84928" y="1599728"/>
            <a:ext cx="259266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Standard deviation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3191" y="2284004"/>
            <a:ext cx="160006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Data Set I :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3191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41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35735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44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58746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45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02814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47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46882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47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92169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48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36237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51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02581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53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46649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58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91936" y="2649764"/>
            <a:ext cx="38187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66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2140" y="3359876"/>
            <a:ext cx="1098599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1" dirty="0">
                <a:latin typeface="Calisto MT"/>
                <a:cs typeface="Calisto MT"/>
              </a:rPr>
              <a:t>Solution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07949" y="3605592"/>
            <a:ext cx="835506" cy="471381"/>
          </a:xfrm>
          <a:prstGeom prst="rect">
            <a:avLst/>
          </a:prstGeom>
        </p:spPr>
        <p:txBody>
          <a:bodyPr wrap="square" lIns="0" tIns="23558" rIns="0" bIns="0" rtlCol="0">
            <a:noAutofit/>
          </a:bodyPr>
          <a:lstStyle/>
          <a:p>
            <a:pPr marL="12700">
              <a:lnSpc>
                <a:spcPts val="3710"/>
              </a:lnSpc>
            </a:pPr>
            <a:r>
              <a:rPr sz="3500" spc="-313" dirty="0">
                <a:latin typeface="Symbol"/>
                <a:cs typeface="Symbol"/>
              </a:rPr>
              <a:t></a:t>
            </a:r>
            <a:r>
              <a:rPr sz="2200" i="1" spc="-20" dirty="0">
                <a:latin typeface="Times New Roman"/>
                <a:cs typeface="Times New Roman"/>
              </a:rPr>
              <a:t>x</a:t>
            </a:r>
            <a:r>
              <a:rPr sz="1950" spc="-20" baseline="42367" dirty="0">
                <a:latin typeface="Times New Roman"/>
                <a:cs typeface="Times New Roman"/>
              </a:rPr>
              <a:t>2 </a:t>
            </a:r>
            <a:r>
              <a:rPr sz="3500" spc="-313" dirty="0">
                <a:latin typeface="Symbol"/>
                <a:cs typeface="Symbol"/>
              </a:rPr>
              <a:t></a:t>
            </a:r>
            <a:r>
              <a:rPr sz="2200" spc="-313" dirty="0">
                <a:latin typeface="Symbol"/>
                <a:cs typeface="Symbol"/>
              </a:rPr>
              <a:t>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3400" spc="-313" dirty="0">
                <a:latin typeface="Symbol"/>
                <a:cs typeface="Symbol"/>
              </a:rPr>
              <a:t>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0894" y="3601503"/>
            <a:ext cx="640788" cy="472141"/>
          </a:xfrm>
          <a:prstGeom prst="rect">
            <a:avLst/>
          </a:prstGeom>
        </p:spPr>
        <p:txBody>
          <a:bodyPr wrap="square" lIns="0" tIns="22955" rIns="0" bIns="0" rtlCol="0">
            <a:noAutofit/>
          </a:bodyPr>
          <a:lstStyle/>
          <a:p>
            <a:pPr marL="12700">
              <a:lnSpc>
                <a:spcPts val="3615"/>
              </a:lnSpc>
            </a:pPr>
            <a:r>
              <a:rPr sz="2200" i="1" spc="66" dirty="0">
                <a:latin typeface="Times New Roman"/>
                <a:cs typeface="Times New Roman"/>
              </a:rPr>
              <a:t>x</a:t>
            </a:r>
            <a:r>
              <a:rPr sz="3400" spc="-558" dirty="0">
                <a:latin typeface="Symbol"/>
                <a:cs typeface="Symbol"/>
              </a:rPr>
              <a:t></a:t>
            </a:r>
            <a:r>
              <a:rPr lang="en-US" sz="3400" spc="-558" dirty="0">
                <a:latin typeface="Symbol"/>
                <a:cs typeface="Symbol"/>
              </a:rPr>
              <a:t>  </a:t>
            </a:r>
            <a:r>
              <a:rPr sz="1950" spc="66" baseline="60205" dirty="0">
                <a:latin typeface="Times New Roman"/>
                <a:cs typeface="Times New Roman"/>
              </a:rPr>
              <a:t>2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13007" y="3694359"/>
            <a:ext cx="1990985" cy="442883"/>
          </a:xfrm>
          <a:prstGeom prst="rect">
            <a:avLst/>
          </a:prstGeom>
        </p:spPr>
        <p:txBody>
          <a:bodyPr wrap="square" lIns="0" tIns="22129" rIns="0" bIns="0" rtlCol="0">
            <a:noAutofit/>
          </a:bodyPr>
          <a:lstStyle/>
          <a:p>
            <a:pPr marL="12700">
              <a:lnSpc>
                <a:spcPts val="3485"/>
              </a:lnSpc>
            </a:pPr>
            <a:r>
              <a:rPr sz="3300" u="sng" spc="-514" dirty="0">
                <a:latin typeface="Symbol"/>
                <a:cs typeface="Symbol"/>
              </a:rPr>
              <a:t></a:t>
            </a:r>
            <a:r>
              <a:rPr lang="en-US" sz="3300" u="sng" spc="-514" dirty="0">
                <a:latin typeface="Symbol"/>
                <a:cs typeface="Symbol"/>
              </a:rPr>
              <a:t>   </a:t>
            </a:r>
            <a:r>
              <a:rPr sz="3300" u="sng" spc="0" dirty="0">
                <a:latin typeface="Symbol"/>
                <a:cs typeface="Symbol"/>
              </a:rPr>
              <a:t></a:t>
            </a:r>
            <a:r>
              <a:rPr sz="3300" u="sng" spc="43" dirty="0">
                <a:latin typeface="Symbol"/>
                <a:cs typeface="Symbol"/>
              </a:rPr>
              <a:t></a:t>
            </a:r>
            <a:r>
              <a:rPr sz="3300" u="sng" spc="0" dirty="0">
                <a:latin typeface="Times New Roman"/>
                <a:cs typeface="Times New Roman"/>
              </a:rPr>
              <a:t>    </a:t>
            </a:r>
            <a:r>
              <a:rPr sz="3300" u="sng" spc="22" dirty="0">
                <a:latin typeface="Symbol"/>
                <a:cs typeface="Symbol"/>
              </a:rPr>
              <a:t></a:t>
            </a:r>
            <a:r>
              <a:rPr sz="3300" u="sng" spc="0" dirty="0">
                <a:latin typeface="Symbol"/>
                <a:cs typeface="Symbol"/>
              </a:rPr>
              <a:t></a:t>
            </a:r>
            <a:r>
              <a:rPr sz="3300" u="sng" spc="384" dirty="0">
                <a:latin typeface="Times New Roman"/>
                <a:cs typeface="Times New Roman"/>
              </a:rPr>
              <a:t> 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31524" y="3748754"/>
            <a:ext cx="206875" cy="303714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i="1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24924" y="3952203"/>
            <a:ext cx="399121" cy="308159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200" i="1" dirty="0">
                <a:latin typeface="Times New Roman"/>
                <a:cs typeface="Times New Roman"/>
              </a:rPr>
              <a:t>s </a:t>
            </a:r>
            <a:r>
              <a:rPr sz="220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62395" y="4169604"/>
            <a:ext cx="878017" cy="308159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200" i="1" spc="-44" dirty="0">
                <a:latin typeface="Times New Roman"/>
                <a:cs typeface="Times New Roman"/>
              </a:rPr>
              <a:t>n</a:t>
            </a:r>
            <a:r>
              <a:rPr sz="2200" spc="-44" dirty="0">
                <a:latin typeface="Times New Roman"/>
                <a:cs typeface="Times New Roman"/>
              </a:rPr>
              <a:t>(</a:t>
            </a:r>
            <a:r>
              <a:rPr sz="2200" i="1" spc="-44" dirty="0">
                <a:latin typeface="Times New Roman"/>
                <a:cs typeface="Times New Roman"/>
              </a:rPr>
              <a:t>n </a:t>
            </a:r>
            <a:r>
              <a:rPr sz="2200" spc="125" dirty="0">
                <a:latin typeface="Symbol"/>
                <a:cs typeface="Symbol"/>
              </a:rPr>
              <a:t></a:t>
            </a:r>
            <a:r>
              <a:rPr sz="2200" spc="-44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32931" y="4672893"/>
            <a:ext cx="131442" cy="188029"/>
          </a:xfrm>
          <a:prstGeom prst="rect">
            <a:avLst/>
          </a:prstGeom>
        </p:spPr>
        <p:txBody>
          <a:bodyPr wrap="square" lIns="0" tIns="8890" rIns="0" bIns="0" rtlCol="0">
            <a:noAutofit/>
          </a:bodyPr>
          <a:lstStyle/>
          <a:p>
            <a:pPr marL="12700">
              <a:lnSpc>
                <a:spcPts val="1400"/>
              </a:lnSpc>
            </a:pPr>
            <a:r>
              <a:rPr sz="1300" spc="12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01230" y="4699981"/>
            <a:ext cx="2021658" cy="308159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200" u="sng" spc="-4" dirty="0">
                <a:latin typeface="Times New Roman"/>
                <a:cs typeface="Times New Roman"/>
              </a:rPr>
              <a:t>10</a:t>
            </a:r>
            <a:r>
              <a:rPr sz="2200" u="sng" spc="54" dirty="0">
                <a:latin typeface="Times New Roman"/>
                <a:cs typeface="Times New Roman"/>
              </a:rPr>
              <a:t>(</a:t>
            </a:r>
            <a:r>
              <a:rPr sz="2200" u="sng" spc="-4" dirty="0">
                <a:latin typeface="Times New Roman"/>
                <a:cs typeface="Times New Roman"/>
              </a:rPr>
              <a:t>2549</a:t>
            </a:r>
            <a:r>
              <a:rPr sz="2200" u="sng" spc="-9" dirty="0">
                <a:latin typeface="Times New Roman"/>
                <a:cs typeface="Times New Roman"/>
              </a:rPr>
              <a:t>4</a:t>
            </a:r>
            <a:r>
              <a:rPr sz="2200" u="sng" spc="0" dirty="0">
                <a:latin typeface="Times New Roman"/>
                <a:cs typeface="Times New Roman"/>
              </a:rPr>
              <a:t>)</a:t>
            </a:r>
            <a:r>
              <a:rPr sz="2200" u="sng" spc="-184" dirty="0">
                <a:latin typeface="Times New Roman"/>
                <a:cs typeface="Times New Roman"/>
              </a:rPr>
              <a:t> </a:t>
            </a:r>
            <a:r>
              <a:rPr sz="2200" u="sng" spc="0" dirty="0">
                <a:latin typeface="Symbol"/>
                <a:cs typeface="Symbol"/>
              </a:rPr>
              <a:t></a:t>
            </a:r>
            <a:r>
              <a:rPr sz="2200" u="sng" spc="-914" dirty="0">
                <a:latin typeface="Symbol"/>
                <a:cs typeface="Symbol"/>
              </a:rPr>
              <a:t></a:t>
            </a:r>
            <a:r>
              <a:rPr sz="2200" u="sng" spc="-4" dirty="0">
                <a:latin typeface="Times New Roman"/>
                <a:cs typeface="Times New Roman"/>
              </a:rPr>
              <a:t>500</a:t>
            </a:r>
            <a:r>
              <a:rPr sz="2200" u="sng" spc="0" dirty="0">
                <a:latin typeface="Times New Roman"/>
                <a:cs typeface="Times New Roman"/>
              </a:rPr>
              <a:t> </a:t>
            </a:r>
            <a:r>
              <a:rPr sz="2200" u="sng" spc="-54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4924" y="4875482"/>
            <a:ext cx="399121" cy="308159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200" i="1" dirty="0">
                <a:latin typeface="Times New Roman"/>
                <a:cs typeface="Times New Roman"/>
              </a:rPr>
              <a:t>s </a:t>
            </a:r>
            <a:r>
              <a:rPr sz="220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52144" y="4875482"/>
            <a:ext cx="629175" cy="308159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200" dirty="0">
                <a:latin typeface="Symbol"/>
                <a:cs typeface="Symbol"/>
              </a:rPr>
              <a:t></a:t>
            </a:r>
            <a:r>
              <a:rPr sz="2200" spc="-21" dirty="0">
                <a:latin typeface="Times New Roman"/>
                <a:cs typeface="Times New Roman"/>
              </a:rPr>
              <a:t> 7.4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1243" y="5097326"/>
            <a:ext cx="668627" cy="303714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spc="-5" dirty="0">
                <a:latin typeface="Times New Roman"/>
                <a:cs typeface="Times New Roman"/>
              </a:rPr>
              <a:t>10(9)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54200" y="3140075"/>
            <a:ext cx="1003300" cy="297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2857500" y="3143250"/>
            <a:ext cx="1000125" cy="276225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429577" marR="429042" algn="ctr">
              <a:lnSpc>
                <a:spcPct val="101725"/>
              </a:lnSpc>
            </a:pPr>
            <a:r>
              <a:rPr sz="1500" b="1" dirty="0">
                <a:solidFill>
                  <a:srgbClr val="9C6400"/>
                </a:solidFill>
                <a:latin typeface="Calibri"/>
                <a:cs typeface="Calibri"/>
              </a:rPr>
              <a:t>x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57625" y="3143250"/>
            <a:ext cx="1000125" cy="276225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397770" marR="397286" algn="ctr">
              <a:lnSpc>
                <a:spcPts val="1431"/>
              </a:lnSpc>
            </a:pPr>
            <a:r>
              <a:rPr sz="2250" b="1" spc="-5" baseline="-14563" dirty="0">
                <a:solidFill>
                  <a:srgbClr val="9C6400"/>
                </a:solidFill>
                <a:latin typeface="Calibri"/>
                <a:cs typeface="Calibri"/>
              </a:rPr>
              <a:t>x</a:t>
            </a:r>
            <a:r>
              <a:rPr sz="1000" b="1" spc="-5" dirty="0">
                <a:solidFill>
                  <a:srgbClr val="9C6400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7500" y="3419475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41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7625" y="3419475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1681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7500" y="3686175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44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7625" y="3686175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1936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7500" y="3952875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45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7625" y="3952875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2025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7500" y="4219575"/>
            <a:ext cx="1000125" cy="290575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47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7625" y="4219575"/>
            <a:ext cx="1000125" cy="290575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2209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7500" y="4510151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47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7625" y="4510151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2209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7500" y="4776851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48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7625" y="4776851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2304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7500" y="5043551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51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7625" y="5043551"/>
            <a:ext cx="1000125" cy="266700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2601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7500" y="5310251"/>
            <a:ext cx="1000125" cy="266573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53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7625" y="5310251"/>
            <a:ext cx="1000125" cy="266573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2809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7500" y="5576824"/>
            <a:ext cx="1000125" cy="266763"/>
          </a:xfrm>
          <a:prstGeom prst="rect">
            <a:avLst/>
          </a:prstGeom>
        </p:spPr>
        <p:txBody>
          <a:bodyPr wrap="square" lIns="0" tIns="31115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58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7625" y="5576824"/>
            <a:ext cx="1000125" cy="266763"/>
          </a:xfrm>
          <a:prstGeom prst="rect">
            <a:avLst/>
          </a:prstGeom>
        </p:spPr>
        <p:txBody>
          <a:bodyPr wrap="square" lIns="0" tIns="31115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3364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7500" y="5843587"/>
            <a:ext cx="1000125" cy="266700"/>
          </a:xfrm>
          <a:prstGeom prst="rect">
            <a:avLst/>
          </a:prstGeom>
        </p:spPr>
        <p:txBody>
          <a:bodyPr wrap="square" lIns="0" tIns="31115" rIns="0" bIns="0" rtlCol="0">
            <a:noAutofit/>
          </a:bodyPr>
          <a:lstStyle/>
          <a:p>
            <a:pPr marL="377761" marR="376427" algn="ctr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66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7625" y="5843587"/>
            <a:ext cx="1000125" cy="266700"/>
          </a:xfrm>
          <a:prstGeom prst="rect">
            <a:avLst/>
          </a:prstGeom>
        </p:spPr>
        <p:txBody>
          <a:bodyPr wrap="square" lIns="0" tIns="31115" rIns="0" bIns="0" rtlCol="0">
            <a:noAutofit/>
          </a:bodyPr>
          <a:lstStyle/>
          <a:p>
            <a:pPr marL="308990">
              <a:lnSpc>
                <a:spcPct val="101725"/>
              </a:lnSpc>
            </a:pPr>
            <a:r>
              <a:rPr sz="1500" spc="-4" dirty="0">
                <a:latin typeface="Calibri"/>
                <a:cs typeface="Calibri"/>
              </a:rPr>
              <a:t>4356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7375" y="6110287"/>
            <a:ext cx="1000125" cy="266700"/>
          </a:xfrm>
          <a:prstGeom prst="rect">
            <a:avLst/>
          </a:prstGeom>
        </p:spPr>
        <p:txBody>
          <a:bodyPr wrap="square" lIns="0" tIns="1522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R="9107" algn="r">
              <a:lnSpc>
                <a:spcPct val="101725"/>
              </a:lnSpc>
            </a:pPr>
            <a:r>
              <a:rPr sz="1300" b="1" spc="-7" dirty="0">
                <a:solidFill>
                  <a:srgbClr val="9C6400"/>
                </a:solidFill>
                <a:latin typeface="Calibri"/>
                <a:cs typeface="Calibri"/>
              </a:rPr>
              <a:t>Sum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500" y="6110287"/>
            <a:ext cx="1000125" cy="266700"/>
          </a:xfrm>
          <a:prstGeom prst="rect">
            <a:avLst/>
          </a:prstGeom>
        </p:spPr>
        <p:txBody>
          <a:bodyPr wrap="square" lIns="0" tIns="31115" rIns="0" bIns="0" rtlCol="0">
            <a:noAutofit/>
          </a:bodyPr>
          <a:lstStyle/>
          <a:p>
            <a:pPr marL="328993" marR="329214" algn="ctr">
              <a:lnSpc>
                <a:spcPct val="101725"/>
              </a:lnSpc>
            </a:pPr>
            <a:r>
              <a:rPr sz="1500" b="1" spc="-4" dirty="0">
                <a:latin typeface="Calibri"/>
                <a:cs typeface="Calibri"/>
              </a:rPr>
              <a:t>500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625" y="6110287"/>
            <a:ext cx="1000125" cy="266700"/>
          </a:xfrm>
          <a:prstGeom prst="rect">
            <a:avLst/>
          </a:prstGeom>
        </p:spPr>
        <p:txBody>
          <a:bodyPr wrap="square" lIns="0" tIns="31115" rIns="0" bIns="0" rtlCol="0">
            <a:noAutofit/>
          </a:bodyPr>
          <a:lstStyle/>
          <a:p>
            <a:pPr marL="260223">
              <a:lnSpc>
                <a:spcPct val="101725"/>
              </a:lnSpc>
            </a:pPr>
            <a:r>
              <a:rPr sz="1500" b="1" spc="-4" dirty="0">
                <a:latin typeface="Calibri"/>
                <a:cs typeface="Calibri"/>
              </a:rPr>
              <a:t>25494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866" y="3930633"/>
            <a:ext cx="282261" cy="131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6189014" y="3909965"/>
            <a:ext cx="75664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244547" y="3909965"/>
            <a:ext cx="3841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534873" y="4801378"/>
            <a:ext cx="1329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071562" y="3500437"/>
            <a:ext cx="485775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1562" y="4357687"/>
            <a:ext cx="3143250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9251" y="4865433"/>
            <a:ext cx="2928874" cy="782637"/>
          </a:xfrm>
          <a:custGeom>
            <a:avLst/>
            <a:gdLst/>
            <a:ahLst/>
            <a:cxnLst/>
            <a:rect l="l" t="t" r="r" b="b"/>
            <a:pathLst>
              <a:path w="2928874" h="782637">
                <a:moveTo>
                  <a:pt x="0" y="782637"/>
                </a:moveTo>
                <a:lnTo>
                  <a:pt x="2928874" y="782637"/>
                </a:lnTo>
                <a:lnTo>
                  <a:pt x="2928874" y="0"/>
                </a:lnTo>
                <a:lnTo>
                  <a:pt x="0" y="0"/>
                </a:lnTo>
                <a:lnTo>
                  <a:pt x="0" y="78263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0460" y="5472003"/>
            <a:ext cx="50008" cy="19626"/>
          </a:xfrm>
          <a:custGeom>
            <a:avLst/>
            <a:gdLst/>
            <a:ahLst/>
            <a:cxnLst/>
            <a:rect l="l" t="t" r="r" b="b"/>
            <a:pathLst>
              <a:path w="50008" h="19626">
                <a:moveTo>
                  <a:pt x="0" y="19626"/>
                </a:moveTo>
                <a:lnTo>
                  <a:pt x="50008" y="0"/>
                </a:lnTo>
              </a:path>
            </a:pathLst>
          </a:custGeom>
          <a:ln w="118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0468" y="5477850"/>
            <a:ext cx="73043" cy="240193"/>
          </a:xfrm>
          <a:custGeom>
            <a:avLst/>
            <a:gdLst/>
            <a:ahLst/>
            <a:cxnLst/>
            <a:rect l="l" t="t" r="r" b="b"/>
            <a:pathLst>
              <a:path w="73043" h="240193">
                <a:moveTo>
                  <a:pt x="0" y="0"/>
                </a:moveTo>
                <a:lnTo>
                  <a:pt x="73043" y="240193"/>
                </a:lnTo>
              </a:path>
            </a:pathLst>
          </a:custGeom>
          <a:ln w="31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02232" y="5067960"/>
            <a:ext cx="96046" cy="650083"/>
          </a:xfrm>
          <a:custGeom>
            <a:avLst/>
            <a:gdLst/>
            <a:ahLst/>
            <a:cxnLst/>
            <a:rect l="l" t="t" r="r" b="b"/>
            <a:pathLst>
              <a:path w="96046" h="650083">
                <a:moveTo>
                  <a:pt x="0" y="650083"/>
                </a:moveTo>
                <a:lnTo>
                  <a:pt x="96046" y="0"/>
                </a:lnTo>
              </a:path>
            </a:pathLst>
          </a:custGeom>
          <a:ln w="165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98279" y="5067960"/>
            <a:ext cx="852480" cy="0"/>
          </a:xfrm>
          <a:custGeom>
            <a:avLst/>
            <a:gdLst/>
            <a:ahLst/>
            <a:cxnLst/>
            <a:rect l="l" t="t" r="r" b="b"/>
            <a:pathLst>
              <a:path w="852480">
                <a:moveTo>
                  <a:pt x="0" y="0"/>
                </a:moveTo>
                <a:lnTo>
                  <a:pt x="852480" y="0"/>
                </a:lnTo>
              </a:path>
            </a:pathLst>
          </a:custGeom>
          <a:ln w="11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29251" y="5000625"/>
            <a:ext cx="2928874" cy="782637"/>
          </a:xfrm>
          <a:custGeom>
            <a:avLst/>
            <a:gdLst/>
            <a:ahLst/>
            <a:cxnLst/>
            <a:rect l="l" t="t" r="r" b="b"/>
            <a:pathLst>
              <a:path w="2928874" h="782637">
                <a:moveTo>
                  <a:pt x="0" y="782637"/>
                </a:moveTo>
                <a:lnTo>
                  <a:pt x="2928874" y="782637"/>
                </a:lnTo>
                <a:lnTo>
                  <a:pt x="2928874" y="0"/>
                </a:lnTo>
                <a:lnTo>
                  <a:pt x="0" y="0"/>
                </a:lnTo>
                <a:lnTo>
                  <a:pt x="0" y="782637"/>
                </a:lnTo>
                <a:close/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9676" y="1020236"/>
            <a:ext cx="3674819" cy="87625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45765">
              <a:lnSpc>
                <a:spcPts val="2960"/>
              </a:lnSpc>
            </a:pPr>
            <a:r>
              <a:rPr sz="2800" b="1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24892">
              <a:lnSpc>
                <a:spcPct val="98429"/>
              </a:lnSpc>
              <a:spcBef>
                <a:spcPts val="907"/>
              </a:spcBef>
            </a:pPr>
            <a:r>
              <a:rPr sz="2400" b="1" spc="-3" dirty="0">
                <a:latin typeface="Calisto MT"/>
                <a:cs typeface="Calisto MT"/>
              </a:rPr>
              <a:t>For the population data set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9532" y="1565986"/>
            <a:ext cx="151651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" dirty="0">
                <a:latin typeface="Calisto MT"/>
                <a:cs typeface="Calisto MT"/>
              </a:rPr>
              <a:t>determine: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4994" y="1565986"/>
            <a:ext cx="1262292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6" dirty="0">
                <a:latin typeface="Calisto MT"/>
                <a:cs typeface="Calisto MT"/>
              </a:rPr>
              <a:t>Standard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8806" y="1565986"/>
            <a:ext cx="1319958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8" dirty="0">
                <a:latin typeface="Calisto MT"/>
                <a:cs typeface="Calisto MT"/>
              </a:rPr>
              <a:t>deviation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191" y="2036013"/>
            <a:ext cx="1532851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Data Set II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7021" y="2036013"/>
            <a:ext cx="176194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: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191" y="2402027"/>
            <a:ext cx="38222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10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5972" y="2402027"/>
            <a:ext cx="38222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60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8386" y="2402027"/>
            <a:ext cx="38222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50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2998" y="2402027"/>
            <a:ext cx="38222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30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7610" y="2402027"/>
            <a:ext cx="38222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40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2222" y="2402027"/>
            <a:ext cx="38222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20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112353"/>
            <a:ext cx="1098599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1" dirty="0">
                <a:latin typeface="Calisto MT"/>
                <a:cs typeface="Calisto MT"/>
              </a:rPr>
              <a:t>Solution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1776" y="5334971"/>
            <a:ext cx="266456" cy="293689"/>
          </a:xfrm>
          <a:prstGeom prst="rect">
            <a:avLst/>
          </a:prstGeom>
        </p:spPr>
        <p:txBody>
          <a:bodyPr wrap="square" lIns="0" tIns="14319" rIns="0" bIns="0" rtlCol="0">
            <a:noAutofit/>
          </a:bodyPr>
          <a:lstStyle/>
          <a:p>
            <a:pPr marL="12700">
              <a:lnSpc>
                <a:spcPts val="2255"/>
              </a:lnSpc>
            </a:pPr>
            <a:r>
              <a:rPr sz="2100" spc="525" dirty="0">
                <a:latin typeface="Times New Roman"/>
                <a:cs typeface="Times New Roman"/>
              </a:rPr>
              <a:t>6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29251" y="5135296"/>
            <a:ext cx="2965311" cy="647966"/>
          </a:xfrm>
          <a:prstGeom prst="rect">
            <a:avLst/>
          </a:prstGeom>
        </p:spPr>
        <p:txBody>
          <a:bodyPr wrap="square" lIns="0" tIns="2302" rIns="0" bIns="0" rtlCol="0">
            <a:noAutofit/>
          </a:bodyPr>
          <a:lstStyle/>
          <a:p>
            <a:pPr marR="36437">
              <a:lnSpc>
                <a:spcPts val="550"/>
              </a:lnSpc>
            </a:pPr>
            <a:endParaRPr sz="550" dirty="0"/>
          </a:p>
          <a:p>
            <a:pPr marL="28447">
              <a:lnSpc>
                <a:spcPts val="2480"/>
              </a:lnSpc>
            </a:pPr>
            <a:r>
              <a:rPr sz="2350" spc="650" dirty="0">
                <a:latin typeface="Symbol"/>
                <a:cs typeface="Symbol"/>
              </a:rPr>
              <a:t></a:t>
            </a:r>
            <a:r>
              <a:rPr sz="2350" spc="397" dirty="0">
                <a:latin typeface="Times New Roman"/>
                <a:cs typeface="Times New Roman"/>
              </a:rPr>
              <a:t> </a:t>
            </a:r>
            <a:r>
              <a:rPr sz="2100" spc="528" dirty="0">
                <a:latin typeface="Symbol"/>
                <a:cs typeface="Symbol"/>
              </a:rPr>
              <a:t></a:t>
            </a:r>
            <a:r>
              <a:rPr sz="2100" spc="240" dirty="0">
                <a:latin typeface="Times New Roman"/>
                <a:cs typeface="Times New Roman"/>
              </a:rPr>
              <a:t>  </a:t>
            </a:r>
            <a:r>
              <a:rPr sz="2100" spc="610" dirty="0">
                <a:latin typeface="Times New Roman"/>
                <a:cs typeface="Times New Roman"/>
              </a:rPr>
              <a:t> </a:t>
            </a:r>
            <a:r>
              <a:rPr sz="3150" spc="-423" baseline="37270" dirty="0">
                <a:latin typeface="Times New Roman"/>
                <a:cs typeface="Times New Roman"/>
              </a:rPr>
              <a:t> </a:t>
            </a:r>
            <a:r>
              <a:rPr sz="3150" u="sng" spc="446" baseline="37270" dirty="0">
                <a:latin typeface="Times New Roman"/>
                <a:cs typeface="Times New Roman"/>
              </a:rPr>
              <a:t>175</a:t>
            </a:r>
            <a:r>
              <a:rPr sz="3150" u="sng" spc="482" baseline="37270" dirty="0">
                <a:latin typeface="Times New Roman"/>
                <a:cs typeface="Times New Roman"/>
              </a:rPr>
              <a:t>0</a:t>
            </a:r>
            <a:r>
              <a:rPr sz="3150" spc="871" baseline="37270" dirty="0">
                <a:latin typeface="Times New Roman"/>
                <a:cs typeface="Times New Roman"/>
              </a:rPr>
              <a:t> </a:t>
            </a:r>
            <a:r>
              <a:rPr sz="2100" spc="528" dirty="0">
                <a:latin typeface="Symbol"/>
                <a:cs typeface="Symbol"/>
              </a:rPr>
              <a:t></a:t>
            </a:r>
            <a:r>
              <a:rPr sz="2100" spc="-119" dirty="0">
                <a:latin typeface="Times New Roman"/>
                <a:cs typeface="Times New Roman"/>
              </a:rPr>
              <a:t> </a:t>
            </a:r>
            <a:r>
              <a:rPr sz="2100" spc="500" dirty="0">
                <a:latin typeface="Times New Roman"/>
                <a:cs typeface="Times New Roman"/>
              </a:rPr>
              <a:t>17</a:t>
            </a:r>
            <a:r>
              <a:rPr sz="2100" spc="246" dirty="0">
                <a:latin typeface="Times New Roman"/>
                <a:cs typeface="Times New Roman"/>
              </a:rPr>
              <a:t>.</a:t>
            </a:r>
            <a:r>
              <a:rPr sz="2100" spc="525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5387524" y="4701567"/>
            <a:ext cx="194918" cy="0"/>
          </a:xfrm>
          <a:custGeom>
            <a:avLst/>
            <a:gdLst/>
            <a:ahLst/>
            <a:cxnLst/>
            <a:rect l="l" t="t" r="r" b="b"/>
            <a:pathLst>
              <a:path w="194918">
                <a:moveTo>
                  <a:pt x="0" y="0"/>
                </a:moveTo>
                <a:lnTo>
                  <a:pt x="194918" y="0"/>
                </a:lnTo>
              </a:path>
            </a:pathLst>
          </a:custGeom>
          <a:ln w="18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9867" y="5221172"/>
            <a:ext cx="56601" cy="32820"/>
          </a:xfrm>
          <a:custGeom>
            <a:avLst/>
            <a:gdLst/>
            <a:ahLst/>
            <a:cxnLst/>
            <a:rect l="l" t="t" r="r" b="b"/>
            <a:pathLst>
              <a:path w="56601" h="32820">
                <a:moveTo>
                  <a:pt x="0" y="32820"/>
                </a:moveTo>
                <a:lnTo>
                  <a:pt x="56601" y="0"/>
                </a:lnTo>
              </a:path>
            </a:pathLst>
          </a:custGeom>
          <a:ln w="186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6468" y="5230949"/>
            <a:ext cx="82636" cy="458423"/>
          </a:xfrm>
          <a:custGeom>
            <a:avLst/>
            <a:gdLst/>
            <a:ahLst/>
            <a:cxnLst/>
            <a:rect l="l" t="t" r="r" b="b"/>
            <a:pathLst>
              <a:path w="82636" h="458423">
                <a:moveTo>
                  <a:pt x="0" y="0"/>
                </a:moveTo>
                <a:lnTo>
                  <a:pt x="82636" y="458423"/>
                </a:lnTo>
              </a:path>
            </a:pathLst>
          </a:custGeom>
          <a:ln w="368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9011" y="4462155"/>
            <a:ext cx="108709" cy="1227217"/>
          </a:xfrm>
          <a:custGeom>
            <a:avLst/>
            <a:gdLst/>
            <a:ahLst/>
            <a:cxnLst/>
            <a:rect l="l" t="t" r="r" b="b"/>
            <a:pathLst>
              <a:path w="108709" h="1227217">
                <a:moveTo>
                  <a:pt x="0" y="1227217"/>
                </a:moveTo>
                <a:lnTo>
                  <a:pt x="108709" y="0"/>
                </a:lnTo>
              </a:path>
            </a:pathLst>
          </a:custGeom>
          <a:ln w="188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97721" y="4462155"/>
            <a:ext cx="2378905" cy="0"/>
          </a:xfrm>
          <a:custGeom>
            <a:avLst/>
            <a:gdLst/>
            <a:ahLst/>
            <a:cxnLst/>
            <a:rect l="l" t="t" r="r" b="b"/>
            <a:pathLst>
              <a:path w="2378905">
                <a:moveTo>
                  <a:pt x="0" y="0"/>
                </a:moveTo>
                <a:lnTo>
                  <a:pt x="2378905" y="0"/>
                </a:lnTo>
              </a:path>
            </a:pathLst>
          </a:custGeom>
          <a:ln w="18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2644" y="4033393"/>
            <a:ext cx="994155" cy="691007"/>
          </a:xfrm>
          <a:custGeom>
            <a:avLst/>
            <a:gdLst/>
            <a:ahLst/>
            <a:cxnLst/>
            <a:rect l="l" t="t" r="r" b="b"/>
            <a:pathLst>
              <a:path w="994155" h="691006">
                <a:moveTo>
                  <a:pt x="960858" y="675719"/>
                </a:moveTo>
                <a:lnTo>
                  <a:pt x="973417" y="676699"/>
                </a:lnTo>
                <a:lnTo>
                  <a:pt x="968089" y="665301"/>
                </a:lnTo>
                <a:lnTo>
                  <a:pt x="7111" y="0"/>
                </a:lnTo>
                <a:lnTo>
                  <a:pt x="0" y="10413"/>
                </a:lnTo>
                <a:lnTo>
                  <a:pt x="960858" y="675719"/>
                </a:lnTo>
                <a:close/>
              </a:path>
              <a:path w="994155" h="691006">
                <a:moveTo>
                  <a:pt x="940561" y="599693"/>
                </a:moveTo>
                <a:lnTo>
                  <a:pt x="939291" y="603376"/>
                </a:lnTo>
                <a:lnTo>
                  <a:pt x="940688" y="606678"/>
                </a:lnTo>
                <a:lnTo>
                  <a:pt x="968089" y="665301"/>
                </a:lnTo>
                <a:lnTo>
                  <a:pt x="973417" y="676699"/>
                </a:lnTo>
                <a:lnTo>
                  <a:pt x="960858" y="675719"/>
                </a:lnTo>
                <a:lnTo>
                  <a:pt x="896365" y="670686"/>
                </a:lnTo>
                <a:lnTo>
                  <a:pt x="892809" y="670432"/>
                </a:lnTo>
                <a:lnTo>
                  <a:pt x="889761" y="672972"/>
                </a:lnTo>
                <a:lnTo>
                  <a:pt x="889507" y="676528"/>
                </a:lnTo>
                <a:lnTo>
                  <a:pt x="889253" y="680084"/>
                </a:lnTo>
                <a:lnTo>
                  <a:pt x="891920" y="683132"/>
                </a:lnTo>
                <a:lnTo>
                  <a:pt x="895350" y="683386"/>
                </a:lnTo>
                <a:lnTo>
                  <a:pt x="980185" y="689101"/>
                </a:lnTo>
                <a:lnTo>
                  <a:pt x="978026" y="686561"/>
                </a:lnTo>
                <a:lnTo>
                  <a:pt x="984250" y="677544"/>
                </a:lnTo>
                <a:lnTo>
                  <a:pt x="987425" y="678687"/>
                </a:lnTo>
                <a:lnTo>
                  <a:pt x="994155" y="691006"/>
                </a:lnTo>
                <a:lnTo>
                  <a:pt x="952245" y="601217"/>
                </a:lnTo>
                <a:lnTo>
                  <a:pt x="950721" y="598042"/>
                </a:lnTo>
                <a:lnTo>
                  <a:pt x="946911" y="596645"/>
                </a:lnTo>
                <a:lnTo>
                  <a:pt x="943736" y="598169"/>
                </a:lnTo>
                <a:lnTo>
                  <a:pt x="940561" y="599693"/>
                </a:lnTo>
                <a:close/>
              </a:path>
              <a:path w="994155" h="691006">
                <a:moveTo>
                  <a:pt x="980185" y="689101"/>
                </a:moveTo>
                <a:lnTo>
                  <a:pt x="895350" y="683386"/>
                </a:lnTo>
                <a:lnTo>
                  <a:pt x="994155" y="691006"/>
                </a:lnTo>
                <a:lnTo>
                  <a:pt x="987425" y="678687"/>
                </a:lnTo>
                <a:lnTo>
                  <a:pt x="984250" y="677544"/>
                </a:lnTo>
                <a:lnTo>
                  <a:pt x="978026" y="686561"/>
                </a:lnTo>
                <a:lnTo>
                  <a:pt x="980185" y="6891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5977" y="1396102"/>
            <a:ext cx="5275884" cy="1031584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algn="ctr">
              <a:lnSpc>
                <a:spcPts val="3775"/>
              </a:lnSpc>
            </a:pPr>
            <a:r>
              <a:rPr sz="3600" b="1" spc="-2" dirty="0">
                <a:latin typeface="Calisto MT"/>
                <a:cs typeface="Calisto MT"/>
              </a:rPr>
              <a:t>Standard deviation from a</a:t>
            </a:r>
            <a:endParaRPr sz="3600">
              <a:latin typeface="Calisto MT"/>
              <a:cs typeface="Calisto MT"/>
            </a:endParaRPr>
          </a:p>
          <a:p>
            <a:pPr marL="235435" marR="268092" algn="ctr">
              <a:lnSpc>
                <a:spcPct val="98429"/>
              </a:lnSpc>
            </a:pPr>
            <a:r>
              <a:rPr sz="3600" b="1" spc="2" dirty="0">
                <a:latin typeface="Calisto MT"/>
                <a:cs typeface="Calisto MT"/>
              </a:rPr>
              <a:t>Frequency Distribution</a:t>
            </a:r>
            <a:endParaRPr sz="36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756" y="3058597"/>
            <a:ext cx="613866" cy="406400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dirty="0">
                <a:latin typeface="Calisto MT"/>
                <a:cs typeface="Calisto MT"/>
              </a:rPr>
              <a:t>use</a:t>
            </a:r>
            <a:endParaRPr sz="30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3596" y="3058597"/>
            <a:ext cx="837132" cy="406400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spc="0" dirty="0">
                <a:latin typeface="Calisto MT"/>
                <a:cs typeface="Calisto MT"/>
              </a:rPr>
              <a:t>class</a:t>
            </a:r>
            <a:endParaRPr sz="30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5512" y="3058597"/>
            <a:ext cx="5101754" cy="1006621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spc="6" dirty="0">
                <a:latin typeface="Calisto MT"/>
                <a:cs typeface="Calisto MT"/>
              </a:rPr>
              <a:t>midpoint of classes for variable</a:t>
            </a:r>
            <a:endParaRPr sz="3000">
              <a:latin typeface="Calisto MT"/>
              <a:cs typeface="Calisto MT"/>
            </a:endParaRPr>
          </a:p>
          <a:p>
            <a:pPr marL="331469" marR="57150">
              <a:lnSpc>
                <a:spcPct val="101725"/>
              </a:lnSpc>
              <a:spcBef>
                <a:spcPts val="2276"/>
              </a:spcBef>
            </a:pPr>
            <a:r>
              <a:rPr sz="1800" spc="-1" dirty="0">
                <a:solidFill>
                  <a:srgbClr val="FF0000"/>
                </a:solidFill>
                <a:latin typeface="Calibri"/>
                <a:cs typeface="Calibri"/>
              </a:rPr>
              <a:t>Class Mid point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2850" y="3065506"/>
            <a:ext cx="253330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i="1" dirty="0">
                <a:latin typeface="Calisto MT"/>
                <a:cs typeface="Calisto MT"/>
              </a:rPr>
              <a:t>x</a:t>
            </a:r>
            <a:endParaRPr sz="30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7031" y="4478403"/>
            <a:ext cx="1743245" cy="616825"/>
          </a:xfrm>
          <a:prstGeom prst="rect">
            <a:avLst/>
          </a:prstGeom>
        </p:spPr>
        <p:txBody>
          <a:bodyPr wrap="square" lIns="0" tIns="30829" rIns="0" bIns="0" rtlCol="0">
            <a:noAutofit/>
          </a:bodyPr>
          <a:lstStyle/>
          <a:p>
            <a:pPr marL="12700">
              <a:lnSpc>
                <a:spcPts val="4855"/>
              </a:lnSpc>
            </a:pPr>
            <a:r>
              <a:rPr sz="4650" spc="-203" dirty="0">
                <a:latin typeface="Symbol"/>
                <a:cs typeface="Symbol"/>
              </a:rPr>
              <a:t></a:t>
            </a:r>
            <a:r>
              <a:rPr sz="3550" i="1" spc="-165" dirty="0">
                <a:latin typeface="Times New Roman"/>
                <a:cs typeface="Times New Roman"/>
              </a:rPr>
              <a:t>x </a:t>
            </a:r>
            <a:r>
              <a:rPr sz="3550" spc="-203" dirty="0">
                <a:latin typeface="Symbol"/>
                <a:cs typeface="Symbol"/>
              </a:rPr>
              <a:t></a:t>
            </a:r>
            <a:r>
              <a:rPr sz="3550" spc="-165" dirty="0">
                <a:latin typeface="Times New Roman"/>
                <a:cs typeface="Times New Roman"/>
              </a:rPr>
              <a:t> </a:t>
            </a:r>
            <a:r>
              <a:rPr sz="3550" i="1" spc="-165" dirty="0">
                <a:latin typeface="Times New Roman"/>
                <a:cs typeface="Times New Roman"/>
              </a:rPr>
              <a:t>x </a:t>
            </a:r>
            <a:r>
              <a:rPr sz="4650" spc="-203" dirty="0">
                <a:latin typeface="Symbol"/>
                <a:cs typeface="Symbol"/>
              </a:rPr>
              <a:t></a:t>
            </a:r>
            <a:r>
              <a:rPr sz="3075" spc="-165" baseline="50905" dirty="0">
                <a:latin typeface="Times New Roman"/>
                <a:cs typeface="Times New Roman"/>
              </a:rPr>
              <a:t>2 </a:t>
            </a:r>
            <a:r>
              <a:rPr sz="3550" spc="-165" dirty="0">
                <a:latin typeface="Times New Roman"/>
                <a:cs typeface="Times New Roman"/>
              </a:rPr>
              <a:t>. </a:t>
            </a:r>
            <a:r>
              <a:rPr sz="3550" i="1" spc="-165" dirty="0">
                <a:latin typeface="Times New Roman"/>
                <a:cs typeface="Times New Roman"/>
              </a:rPr>
              <a:t>f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6999" y="4518608"/>
            <a:ext cx="2406318" cy="69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90"/>
              </a:lnSpc>
              <a:tabLst>
                <a:tab pos="2286000" algn="l"/>
              </a:tabLst>
            </a:pPr>
            <a:r>
              <a:rPr sz="5300" u="heavy" spc="18" dirty="0">
                <a:latin typeface="Symbol"/>
                <a:cs typeface="Symbol"/>
              </a:rPr>
              <a:t></a:t>
            </a:r>
            <a:r>
              <a:rPr sz="5300" u="heavy" spc="0" dirty="0">
                <a:latin typeface="Times New Roman"/>
                <a:cs typeface="Times New Roman"/>
              </a:rPr>
              <a:t>	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4939" y="4933246"/>
            <a:ext cx="629303" cy="480336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550" i="1" spc="3" dirty="0">
                <a:latin typeface="Times New Roman"/>
                <a:cs typeface="Times New Roman"/>
              </a:rPr>
              <a:t>s </a:t>
            </a:r>
            <a:r>
              <a:rPr sz="3550" spc="37" dirty="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8943" y="5283485"/>
            <a:ext cx="893642" cy="480336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550" i="1" spc="-78" dirty="0">
                <a:latin typeface="Times New Roman"/>
                <a:cs typeface="Times New Roman"/>
              </a:rPr>
              <a:t>n </a:t>
            </a:r>
            <a:r>
              <a:rPr sz="3550" spc="217" dirty="0">
                <a:latin typeface="Symbol"/>
                <a:cs typeface="Symbol"/>
              </a:rPr>
              <a:t></a:t>
            </a:r>
            <a:r>
              <a:rPr sz="3550" spc="-78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7524" y="4561867"/>
            <a:ext cx="1949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45238" y="4943175"/>
            <a:ext cx="17945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000250" y="2929001"/>
            <a:ext cx="5357876" cy="2319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40" y="1366424"/>
            <a:ext cx="7960871" cy="331919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b="1" spc="4" dirty="0">
                <a:latin typeface="Arial"/>
                <a:cs typeface="Arial"/>
              </a:rPr>
              <a:t>Ex</a:t>
            </a:r>
            <a:r>
              <a:rPr sz="2400" spc="4" dirty="0">
                <a:latin typeface="Arial"/>
                <a:cs typeface="Arial"/>
              </a:rPr>
              <a:t>. </a:t>
            </a:r>
            <a:r>
              <a:rPr sz="2400" spc="8" dirty="0">
                <a:latin typeface="Times New Roman"/>
                <a:cs typeface="Times New Roman"/>
              </a:rPr>
              <a:t>Find the sample variance and the sample standard deviation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240" y="1733903"/>
            <a:ext cx="443585" cy="69596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17068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1648" y="1733903"/>
            <a:ext cx="360804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16" dirty="0">
                <a:latin typeface="Times New Roman"/>
                <a:cs typeface="Times New Roman"/>
              </a:rPr>
              <a:t>the frequency distribution 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9683" y="1733903"/>
            <a:ext cx="378025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21" dirty="0">
                <a:latin typeface="Times New Roman"/>
                <a:cs typeface="Times New Roman"/>
              </a:rPr>
              <a:t>show data, The data represent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076" y="2099663"/>
            <a:ext cx="99984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3" dirty="0">
                <a:latin typeface="Times New Roman"/>
                <a:cs typeface="Times New Roman"/>
              </a:rPr>
              <a:t>number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2866" y="2099663"/>
            <a:ext cx="32501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3574" y="2099663"/>
            <a:ext cx="73009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2" dirty="0">
                <a:latin typeface="Times New Roman"/>
                <a:cs typeface="Times New Roman"/>
              </a:rPr>
              <a:t>miles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8523" y="2099663"/>
            <a:ext cx="5289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1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399" y="2099663"/>
            <a:ext cx="37592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1399" y="2099663"/>
            <a:ext cx="98582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runners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1999" y="2099663"/>
            <a:ext cx="46095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1" dirty="0">
                <a:latin typeface="Times New Roman"/>
                <a:cs typeface="Times New Roman"/>
              </a:rPr>
              <a:t>ran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7073" y="2099663"/>
            <a:ext cx="86786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during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8801" y="2099663"/>
            <a:ext cx="51125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5436" y="2099663"/>
            <a:ext cx="7908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week.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28687" y="4143375"/>
            <a:ext cx="28575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4875" y="4571936"/>
            <a:ext cx="2143125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4437" y="1357376"/>
            <a:ext cx="6715125" cy="2357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0" y="1142046"/>
            <a:ext cx="1053663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2" dirty="0"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819" y="3857172"/>
            <a:ext cx="183100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3" dirty="0">
                <a:latin typeface="Arial"/>
                <a:cs typeface="Arial"/>
              </a:rPr>
              <a:t>sample 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346" y="3857172"/>
            <a:ext cx="84630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1" dirty="0">
                <a:latin typeface="Arial"/>
                <a:cs typeface="Arial"/>
              </a:rPr>
              <a:t>sample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262" y="3857172"/>
            <a:ext cx="102369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1" dirty="0">
                <a:latin typeface="Arial"/>
                <a:cs typeface="Arial"/>
              </a:rPr>
              <a:t>standard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2343" y="3857172"/>
            <a:ext cx="105867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3" dirty="0">
                <a:latin typeface="Arial"/>
                <a:cs typeface="Arial"/>
              </a:rPr>
              <a:t>deviation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5260975" y="4214812"/>
            <a:ext cx="2606675" cy="1103312"/>
          </a:xfrm>
          <a:custGeom>
            <a:avLst/>
            <a:gdLst/>
            <a:ahLst/>
            <a:cxnLst/>
            <a:rect l="l" t="t" r="r" b="b"/>
            <a:pathLst>
              <a:path w="2606675" h="1103312">
                <a:moveTo>
                  <a:pt x="0" y="1103312"/>
                </a:moveTo>
                <a:lnTo>
                  <a:pt x="2606675" y="1103312"/>
                </a:lnTo>
                <a:lnTo>
                  <a:pt x="2606675" y="0"/>
                </a:lnTo>
                <a:lnTo>
                  <a:pt x="0" y="0"/>
                </a:lnTo>
                <a:lnTo>
                  <a:pt x="0" y="11033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0975" y="4214812"/>
            <a:ext cx="2606675" cy="1103312"/>
          </a:xfrm>
          <a:custGeom>
            <a:avLst/>
            <a:gdLst/>
            <a:ahLst/>
            <a:cxnLst/>
            <a:rect l="l" t="t" r="r" b="b"/>
            <a:pathLst>
              <a:path w="2606675" h="1103312">
                <a:moveTo>
                  <a:pt x="0" y="1103312"/>
                </a:moveTo>
                <a:lnTo>
                  <a:pt x="2606675" y="1103312"/>
                </a:lnTo>
                <a:lnTo>
                  <a:pt x="2606675" y="0"/>
                </a:lnTo>
                <a:lnTo>
                  <a:pt x="0" y="0"/>
                </a:lnTo>
                <a:lnTo>
                  <a:pt x="0" y="1103312"/>
                </a:lnTo>
                <a:close/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28712" y="4211637"/>
            <a:ext cx="2571750" cy="1036637"/>
          </a:xfrm>
          <a:custGeom>
            <a:avLst/>
            <a:gdLst/>
            <a:ahLst/>
            <a:cxnLst/>
            <a:rect l="l" t="t" r="r" b="b"/>
            <a:pathLst>
              <a:path w="2571750" h="1036637">
                <a:moveTo>
                  <a:pt x="0" y="1036637"/>
                </a:moveTo>
                <a:lnTo>
                  <a:pt x="2571750" y="1036637"/>
                </a:lnTo>
                <a:lnTo>
                  <a:pt x="2571750" y="0"/>
                </a:lnTo>
                <a:lnTo>
                  <a:pt x="0" y="0"/>
                </a:lnTo>
                <a:lnTo>
                  <a:pt x="0" y="103663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8712" y="4211637"/>
            <a:ext cx="2571750" cy="1036637"/>
          </a:xfrm>
          <a:custGeom>
            <a:avLst/>
            <a:gdLst/>
            <a:ahLst/>
            <a:cxnLst/>
            <a:rect l="l" t="t" r="r" b="b"/>
            <a:pathLst>
              <a:path w="2571750" h="1036637">
                <a:moveTo>
                  <a:pt x="0" y="1036637"/>
                </a:moveTo>
                <a:lnTo>
                  <a:pt x="2571750" y="1036637"/>
                </a:lnTo>
                <a:lnTo>
                  <a:pt x="2571750" y="0"/>
                </a:lnTo>
                <a:lnTo>
                  <a:pt x="0" y="0"/>
                </a:lnTo>
                <a:lnTo>
                  <a:pt x="0" y="1036637"/>
                </a:lnTo>
                <a:close/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86709" y="1477893"/>
            <a:ext cx="2433806" cy="532892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marL="12700">
              <a:lnSpc>
                <a:spcPts val="4180"/>
              </a:lnSpc>
            </a:pPr>
            <a:r>
              <a:rPr sz="4000" b="1" dirty="0">
                <a:latin typeface="Calisto MT"/>
                <a:cs typeface="Calisto MT"/>
              </a:rPr>
              <a:t>Definition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1641" y="2328200"/>
            <a:ext cx="58989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98803" y="2328200"/>
            <a:ext cx="147388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coefficient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8589" y="2328200"/>
            <a:ext cx="34300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8649" y="2328200"/>
            <a:ext cx="185291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2" dirty="0">
                <a:latin typeface="Calisto MT"/>
                <a:cs typeface="Calisto MT"/>
              </a:rPr>
              <a:t>variation  (or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6514" y="2328200"/>
            <a:ext cx="87518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8" dirty="0">
                <a:latin typeface="Calisto MT"/>
                <a:cs typeface="Calisto MT"/>
              </a:rPr>
              <a:t>CVar)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7368" y="2328200"/>
            <a:ext cx="80264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44" dirty="0">
                <a:latin typeface="Calisto MT"/>
                <a:cs typeface="Calisto MT"/>
              </a:rPr>
              <a:t>for  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4816" y="2328200"/>
            <a:ext cx="44274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set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02854" y="2328200"/>
            <a:ext cx="34604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4" dirty="0">
                <a:latin typeface="Calisto MT"/>
                <a:cs typeface="Calisto MT"/>
              </a:rPr>
              <a:t>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1641" y="2694000"/>
            <a:ext cx="1001123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sample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6633" y="2694000"/>
            <a:ext cx="361450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9" dirty="0">
                <a:latin typeface="Calisto MT"/>
                <a:cs typeface="Calisto MT"/>
              </a:rPr>
              <a:t>or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8217" y="2694000"/>
            <a:ext cx="1520343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population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2994" y="2694000"/>
            <a:ext cx="749181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data,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6246" y="2694000"/>
            <a:ext cx="1353213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expressed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4780" y="2694000"/>
            <a:ext cx="344165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4" dirty="0">
                <a:latin typeface="Calisto MT"/>
                <a:cs typeface="Calisto MT"/>
              </a:rPr>
              <a:t>as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7220" y="2694000"/>
            <a:ext cx="223718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1644" y="2694000"/>
            <a:ext cx="1157484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percent,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641" y="3059974"/>
            <a:ext cx="299808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describes the standard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2202" y="3059974"/>
            <a:ext cx="131828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8" dirty="0">
                <a:latin typeface="Calisto MT"/>
                <a:cs typeface="Calisto MT"/>
              </a:rPr>
              <a:t>deviation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2654" y="3059974"/>
            <a:ext cx="281307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6" dirty="0">
                <a:latin typeface="Calisto MT"/>
                <a:cs typeface="Calisto MT"/>
              </a:rPr>
              <a:t>relative to the mean.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5845" y="3757331"/>
            <a:ext cx="104221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Sample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4954" y="3757331"/>
            <a:ext cx="152707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6" dirty="0">
                <a:latin typeface="Calisto MT"/>
                <a:cs typeface="Calisto MT"/>
              </a:rPr>
              <a:t>Population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6502" y="4803384"/>
            <a:ext cx="323983" cy="449095"/>
          </a:xfrm>
          <a:prstGeom prst="rect">
            <a:avLst/>
          </a:prstGeom>
        </p:spPr>
        <p:txBody>
          <a:bodyPr wrap="square" lIns="0" tIns="22447" rIns="0" bIns="0" rtlCol="0">
            <a:noAutofit/>
          </a:bodyPr>
          <a:lstStyle/>
          <a:p>
            <a:pPr marL="12700">
              <a:lnSpc>
                <a:spcPts val="3535"/>
              </a:lnSpc>
            </a:pPr>
            <a:r>
              <a:rPr sz="3350" dirty="0">
                <a:latin typeface="Symbol"/>
                <a:cs typeface="Symbol"/>
              </a:rPr>
              <a:t>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975" y="4214812"/>
            <a:ext cx="2673778" cy="1103312"/>
          </a:xfrm>
          <a:prstGeom prst="rect">
            <a:avLst/>
          </a:prstGeom>
        </p:spPr>
        <p:txBody>
          <a:bodyPr wrap="square" lIns="0" tIns="36163" rIns="0" bIns="0" rtlCol="0">
            <a:noAutofit/>
          </a:bodyPr>
          <a:lstStyle/>
          <a:p>
            <a:pPr marL="48285">
              <a:lnSpc>
                <a:spcPts val="5695"/>
              </a:lnSpc>
            </a:pPr>
            <a:r>
              <a:rPr sz="4725" i="1" spc="24" baseline="-8282" dirty="0">
                <a:latin typeface="Times New Roman"/>
                <a:cs typeface="Times New Roman"/>
              </a:rPr>
              <a:t>CVar </a:t>
            </a:r>
            <a:r>
              <a:rPr sz="4725" spc="31" baseline="-7773" dirty="0">
                <a:latin typeface="Symbol"/>
                <a:cs typeface="Symbol"/>
              </a:rPr>
              <a:t></a:t>
            </a:r>
            <a:r>
              <a:rPr sz="4725" spc="24" baseline="-8282" dirty="0">
                <a:latin typeface="Times New Roman"/>
                <a:cs typeface="Times New Roman"/>
              </a:rPr>
              <a:t> </a:t>
            </a:r>
            <a:r>
              <a:rPr sz="5025" u="heavy" spc="31" baseline="25178" dirty="0">
                <a:latin typeface="Symbol"/>
                <a:cs typeface="Symbol"/>
              </a:rPr>
              <a:t></a:t>
            </a:r>
            <a:r>
              <a:rPr sz="5025" spc="24" baseline="26824" dirty="0">
                <a:latin typeface="Times New Roman"/>
                <a:cs typeface="Times New Roman"/>
              </a:rPr>
              <a:t> </a:t>
            </a:r>
            <a:r>
              <a:rPr sz="4725" spc="31" baseline="-7773" dirty="0">
                <a:latin typeface="Symbol"/>
                <a:cs typeface="Symbol"/>
              </a:rPr>
              <a:t></a:t>
            </a:r>
            <a:r>
              <a:rPr sz="4725" spc="24" baseline="-8282" dirty="0">
                <a:latin typeface="Times New Roman"/>
                <a:cs typeface="Times New Roman"/>
              </a:rPr>
              <a:t>100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712" y="4211637"/>
            <a:ext cx="2619969" cy="1036637"/>
          </a:xfrm>
          <a:prstGeom prst="rect">
            <a:avLst/>
          </a:prstGeom>
        </p:spPr>
        <p:txBody>
          <a:bodyPr wrap="square" lIns="0" tIns="41592" rIns="0" bIns="0" rtlCol="0">
            <a:noAutofit/>
          </a:bodyPr>
          <a:lstStyle/>
          <a:p>
            <a:pPr marL="48249">
              <a:lnSpc>
                <a:spcPts val="5250"/>
              </a:lnSpc>
            </a:pPr>
            <a:r>
              <a:rPr sz="4725" i="1" spc="-9" baseline="-13803" dirty="0">
                <a:latin typeface="Times New Roman"/>
                <a:cs typeface="Times New Roman"/>
              </a:rPr>
              <a:t>CVar </a:t>
            </a:r>
            <a:r>
              <a:rPr sz="4725" spc="47" baseline="-12956" dirty="0">
                <a:latin typeface="Symbol"/>
                <a:cs typeface="Symbol"/>
              </a:rPr>
              <a:t></a:t>
            </a:r>
            <a:r>
              <a:rPr sz="4725" spc="-9" baseline="-13803" dirty="0">
                <a:latin typeface="Times New Roman"/>
                <a:cs typeface="Times New Roman"/>
              </a:rPr>
              <a:t> </a:t>
            </a:r>
            <a:r>
              <a:rPr sz="4725" i="1" u="heavy" spc="-9" baseline="23006" dirty="0">
                <a:latin typeface="Times New Roman"/>
                <a:cs typeface="Times New Roman"/>
              </a:rPr>
              <a:t> s</a:t>
            </a:r>
            <a:r>
              <a:rPr sz="4725" i="1" spc="-9" baseline="23006" dirty="0">
                <a:latin typeface="Times New Roman"/>
                <a:cs typeface="Times New Roman"/>
              </a:rPr>
              <a:t> </a:t>
            </a:r>
            <a:r>
              <a:rPr sz="4725" spc="47" baseline="-12956" dirty="0">
                <a:latin typeface="Symbol"/>
                <a:cs typeface="Symbol"/>
              </a:rPr>
              <a:t></a:t>
            </a:r>
            <a:r>
              <a:rPr sz="4725" spc="-9" baseline="-13803" dirty="0">
                <a:latin typeface="Times New Roman"/>
                <a:cs typeface="Times New Roman"/>
              </a:rPr>
              <a:t>100</a:t>
            </a:r>
            <a:endParaRPr sz="3150" dirty="0">
              <a:latin typeface="Times New Roman"/>
              <a:cs typeface="Times New Roman"/>
            </a:endParaRPr>
          </a:p>
          <a:p>
            <a:pPr marL="1354860" marR="998119" algn="ctr">
              <a:lnSpc>
                <a:spcPts val="2840"/>
              </a:lnSpc>
            </a:pPr>
            <a:r>
              <a:rPr lang="en-US" sz="3200" i="1" u="heavy" spc="67" dirty="0">
                <a:latin typeface="Times New Roman"/>
                <a:cs typeface="Times New Roman"/>
              </a:rPr>
              <a:t>x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80523" y="4454360"/>
            <a:ext cx="578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476375" y="3928999"/>
            <a:ext cx="5903849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168" y="976927"/>
            <a:ext cx="1355191" cy="709224"/>
          </a:xfrm>
          <a:prstGeom prst="rect">
            <a:avLst/>
          </a:prstGeom>
        </p:spPr>
        <p:txBody>
          <a:bodyPr wrap="square" lIns="0" tIns="16986" rIns="0" bIns="0" rtlCol="0">
            <a:noAutofit/>
          </a:bodyPr>
          <a:lstStyle/>
          <a:p>
            <a:pPr marL="12700" marR="45719">
              <a:lnSpc>
                <a:spcPts val="2675"/>
              </a:lnSpc>
            </a:pPr>
            <a:r>
              <a:rPr sz="2550" b="1" dirty="0">
                <a:latin typeface="Times New Roman"/>
                <a:cs typeface="Times New Roman"/>
              </a:rPr>
              <a:t>Example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-2" dirty="0">
                <a:latin typeface="Times New Roman"/>
                <a:cs typeface="Times New Roman"/>
              </a:rPr>
              <a:t>The  mean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7250" y="1355951"/>
            <a:ext cx="84896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99" dirty="0">
                <a:latin typeface="Times New Roman"/>
                <a:cs typeface="Times New Roman"/>
              </a:rPr>
              <a:t>of 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8795" y="1355951"/>
            <a:ext cx="100136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number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2359" y="1355951"/>
            <a:ext cx="106903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74" dirty="0">
                <a:latin typeface="Times New Roman"/>
                <a:cs typeface="Times New Roman"/>
              </a:rPr>
              <a:t>of sales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3233" y="1355951"/>
            <a:ext cx="166278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46" dirty="0">
                <a:latin typeface="Times New Roman"/>
                <a:cs typeface="Times New Roman"/>
              </a:rPr>
              <a:t>of cars  over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8594" y="1355951"/>
            <a:ext cx="20645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6630" y="1355951"/>
            <a:ext cx="110134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2" dirty="0">
                <a:latin typeface="Times New Roman"/>
                <a:cs typeface="Times New Roman"/>
              </a:rPr>
              <a:t>3-month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168" y="1721711"/>
            <a:ext cx="5285760" cy="106197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7767">
              <a:lnSpc>
                <a:spcPts val="2550"/>
              </a:lnSpc>
            </a:pPr>
            <a:r>
              <a:rPr sz="2400" spc="23" dirty="0">
                <a:latin typeface="Times New Roman"/>
                <a:cs typeface="Times New Roman"/>
              </a:rPr>
              <a:t>period is 87, and the standard deviation is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71" dirty="0">
                <a:latin typeface="Times New Roman"/>
                <a:cs typeface="Times New Roman"/>
              </a:rPr>
              <a:t>commissions is $5225, and the standard</a:t>
            </a:r>
            <a:endParaRPr sz="2400" dirty="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-1" dirty="0">
                <a:latin typeface="Times New Roman"/>
                <a:cs typeface="Times New Roman"/>
              </a:rPr>
              <a:t>Compare the variations of the two.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1225" y="1721711"/>
            <a:ext cx="161927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23" dirty="0">
                <a:latin typeface="Times New Roman"/>
                <a:cs typeface="Times New Roman"/>
              </a:rPr>
              <a:t>5. The mean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4478" y="1721711"/>
            <a:ext cx="791972" cy="696213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914">
              <a:lnSpc>
                <a:spcPts val="2550"/>
              </a:lnSpc>
            </a:pPr>
            <a:r>
              <a:rPr sz="2400" spc="22" dirty="0">
                <a:latin typeface="Times New Roman"/>
                <a:cs typeface="Times New Roman"/>
              </a:rPr>
              <a:t>of the</a:t>
            </a:r>
            <a:endParaRPr sz="2400">
              <a:latin typeface="Times New Roman"/>
              <a:cs typeface="Times New Roman"/>
            </a:endParaRPr>
          </a:p>
          <a:p>
            <a:pPr marL="49275">
              <a:lnSpc>
                <a:spcPct val="95825"/>
              </a:lnSpc>
            </a:pPr>
            <a:r>
              <a:rPr sz="2400" spc="-1" dirty="0">
                <a:latin typeface="Times New Roman"/>
                <a:cs typeface="Times New Roman"/>
              </a:rPr>
              <a:t>$773.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4565" y="2087725"/>
            <a:ext cx="120131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3" dirty="0">
                <a:latin typeface="Times New Roman"/>
                <a:cs typeface="Times New Roman"/>
              </a:rPr>
              <a:t>deviation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0533" y="2087725"/>
            <a:ext cx="27564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4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3171741"/>
            <a:ext cx="3969040" cy="709664"/>
          </a:xfrm>
          <a:prstGeom prst="rect">
            <a:avLst/>
          </a:prstGeom>
        </p:spPr>
        <p:txBody>
          <a:bodyPr wrap="square" lIns="0" tIns="16986" rIns="0" bIns="0" rtlCol="0">
            <a:noAutofit/>
          </a:bodyPr>
          <a:lstStyle/>
          <a:p>
            <a:pPr marL="12700" marR="45765">
              <a:lnSpc>
                <a:spcPts val="2675"/>
              </a:lnSpc>
            </a:pPr>
            <a:r>
              <a:rPr sz="2550" b="1" spc="0" dirty="0">
                <a:latin typeface="Times New Roman"/>
                <a:cs typeface="Times New Roman"/>
              </a:rPr>
              <a:t>Solution: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-4" dirty="0">
                <a:latin typeface="Times New Roman"/>
                <a:cs typeface="Times New Roman"/>
              </a:rPr>
              <a:t>The coefficients of variation 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168" y="5380225"/>
            <a:ext cx="4317314" cy="69596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45720">
              <a:lnSpc>
                <a:spcPts val="2550"/>
              </a:lnSpc>
            </a:pPr>
            <a:r>
              <a:rPr sz="2400" spc="49" dirty="0">
                <a:latin typeface="Times New Roman"/>
                <a:cs typeface="Times New Roman"/>
              </a:rPr>
              <a:t>Since the coefficient of variation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Times New Roman"/>
                <a:cs typeface="Times New Roman"/>
              </a:rPr>
              <a:t>the commissions are more variable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8245" y="5380225"/>
            <a:ext cx="3415080" cy="69596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32512">
              <a:lnSpc>
                <a:spcPts val="2550"/>
              </a:lnSpc>
            </a:pPr>
            <a:r>
              <a:rPr sz="2400" spc="47" dirty="0">
                <a:latin typeface="Times New Roman"/>
                <a:cs typeface="Times New Roman"/>
              </a:rPr>
              <a:t>is larger for commissions,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>
                <a:latin typeface="Times New Roman"/>
                <a:cs typeface="Times New Roman"/>
              </a:rPr>
              <a:t>than the sales.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606737" y="2040662"/>
            <a:ext cx="1979562" cy="399897"/>
          </a:xfrm>
          <a:prstGeom prst="rect">
            <a:avLst/>
          </a:prstGeom>
        </p:spPr>
        <p:txBody>
          <a:bodyPr wrap="square" lIns="0" tIns="19907" rIns="0" bIns="0" rtlCol="0">
            <a:noAutofit/>
          </a:bodyPr>
          <a:lstStyle/>
          <a:p>
            <a:pPr marL="9525">
              <a:lnSpc>
                <a:spcPts val="3135"/>
              </a:lnSpc>
            </a:pPr>
            <a:r>
              <a:rPr sz="3000" b="1" spc="-1" dirty="0">
                <a:latin typeface="Calisto MT"/>
                <a:cs typeface="Calisto MT"/>
              </a:rPr>
              <a:t>Definitions</a:t>
            </a:r>
            <a:endParaRPr sz="30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6463" y="2700049"/>
            <a:ext cx="5991129" cy="790049"/>
          </a:xfrm>
          <a:prstGeom prst="rect">
            <a:avLst/>
          </a:prstGeom>
        </p:spPr>
        <p:txBody>
          <a:bodyPr wrap="square" lIns="0" tIns="16550" rIns="0" bIns="0" rtlCol="0">
            <a:noAutofit/>
          </a:bodyPr>
          <a:lstStyle/>
          <a:p>
            <a:pPr marL="98679" marR="42863">
              <a:lnSpc>
                <a:spcPts val="2606"/>
              </a:lnSpc>
            </a:pPr>
            <a:r>
              <a:rPr sz="2475" b="1" dirty="0">
                <a:latin typeface="Arial"/>
                <a:cs typeface="Arial"/>
              </a:rPr>
              <a:t>Median</a:t>
            </a:r>
            <a:endParaRPr sz="2475">
              <a:latin typeface="Arial"/>
              <a:cs typeface="Arial"/>
            </a:endParaRPr>
          </a:p>
          <a:p>
            <a:pPr marL="9525">
              <a:lnSpc>
                <a:spcPct val="96191"/>
              </a:lnSpc>
              <a:spcBef>
                <a:spcPts val="882"/>
              </a:spcBef>
            </a:pPr>
            <a:r>
              <a:rPr sz="2250" spc="35" dirty="0">
                <a:latin typeface="Calisto MT"/>
                <a:cs typeface="Calisto MT"/>
              </a:rPr>
              <a:t>The middle value when the original data values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6465" y="3528389"/>
            <a:ext cx="435743" cy="304799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spc="3" dirty="0">
                <a:latin typeface="Calisto MT"/>
                <a:cs typeface="Calisto MT"/>
              </a:rPr>
              <a:t>are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204" y="3528389"/>
            <a:ext cx="1128045" cy="304799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dirty="0">
                <a:latin typeface="Calisto MT"/>
                <a:cs typeface="Calisto MT"/>
              </a:rPr>
              <a:t>arranged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5517" y="3528389"/>
            <a:ext cx="296947" cy="304799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spc="-11" dirty="0">
                <a:latin typeface="Calisto MT"/>
                <a:cs typeface="Calisto MT"/>
              </a:rPr>
              <a:t>in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60" y="3528389"/>
            <a:ext cx="704850" cy="304799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dirty="0">
                <a:latin typeface="Calisto MT"/>
                <a:cs typeface="Calisto MT"/>
              </a:rPr>
              <a:t>order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3319" y="3528389"/>
            <a:ext cx="301871" cy="304799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spc="-3" dirty="0">
                <a:latin typeface="Calisto MT"/>
                <a:cs typeface="Calisto MT"/>
              </a:rPr>
              <a:t>of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8248" y="3528389"/>
            <a:ext cx="1287424" cy="304799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dirty="0">
                <a:latin typeface="Calisto MT"/>
                <a:cs typeface="Calisto MT"/>
              </a:rPr>
              <a:t>increasing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8628" y="3528389"/>
            <a:ext cx="410309" cy="304799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dirty="0">
                <a:latin typeface="Calisto MT"/>
                <a:cs typeface="Calisto MT"/>
              </a:rPr>
              <a:t>(or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465" y="3872431"/>
            <a:ext cx="1429796" cy="304800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spc="1" dirty="0">
                <a:latin typeface="Calisto MT"/>
                <a:cs typeface="Calisto MT"/>
              </a:rPr>
              <a:t>decreasing)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4586" y="3872431"/>
            <a:ext cx="1350861" cy="304800"/>
          </a:xfrm>
          <a:prstGeom prst="rect">
            <a:avLst/>
          </a:prstGeom>
        </p:spPr>
        <p:txBody>
          <a:bodyPr wrap="square" lIns="0" tIns="15192" rIns="0" bIns="0" rtlCol="0">
            <a:noAutofit/>
          </a:bodyPr>
          <a:lstStyle/>
          <a:p>
            <a:pPr marL="9525">
              <a:lnSpc>
                <a:spcPts val="2393"/>
              </a:lnSpc>
            </a:pPr>
            <a:r>
              <a:rPr sz="2250" dirty="0">
                <a:latin typeface="Calisto MT"/>
                <a:cs typeface="Calisto MT"/>
              </a:rPr>
              <a:t>magnitude</a:t>
            </a:r>
            <a:endParaRPr sz="225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637" y="4642754"/>
            <a:ext cx="724556" cy="324230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dirty="0">
                <a:latin typeface="Calisto MT"/>
                <a:cs typeface="Calisto MT"/>
              </a:rPr>
              <a:t>is not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2378" y="4642754"/>
            <a:ext cx="1365277" cy="324230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spc="5" dirty="0">
                <a:latin typeface="Calisto MT"/>
                <a:cs typeface="Calisto MT"/>
              </a:rPr>
              <a:t>affected by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7522" y="4642754"/>
            <a:ext cx="2111598" cy="324230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spc="1" dirty="0">
                <a:latin typeface="Calisto MT"/>
                <a:cs typeface="Calisto MT"/>
              </a:rPr>
              <a:t>an extreme value</a:t>
            </a:r>
            <a:endParaRPr sz="240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8035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46784" y="1941449"/>
            <a:ext cx="6187517" cy="432308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-2" dirty="0">
                <a:latin typeface="Calisto MT"/>
                <a:cs typeface="Calisto MT"/>
              </a:rPr>
              <a:t>Statistics for Describing, Exploring,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0097" y="1941449"/>
            <a:ext cx="730972" cy="432308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dirty="0">
                <a:latin typeface="Calisto MT"/>
                <a:cs typeface="Calisto MT"/>
              </a:rPr>
              <a:t>and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7647" y="2429510"/>
            <a:ext cx="2042342" cy="432308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1" dirty="0">
                <a:latin typeface="Calisto MT"/>
                <a:cs typeface="Calisto MT"/>
              </a:rPr>
              <a:t>Comparing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3753" y="2429510"/>
            <a:ext cx="938995" cy="432308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dirty="0">
                <a:latin typeface="Calisto MT"/>
                <a:cs typeface="Calisto MT"/>
              </a:rPr>
              <a:t>Data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64" y="4023486"/>
            <a:ext cx="1410070" cy="1020572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b="1" i="1" spc="-1" dirty="0">
                <a:latin typeface="Calisto MT"/>
                <a:cs typeface="Calisto MT"/>
              </a:rPr>
              <a:t>Measures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ts val="3285"/>
              </a:lnSpc>
              <a:spcBef>
                <a:spcPts val="1764"/>
              </a:spcBef>
            </a:pPr>
            <a:r>
              <a:rPr sz="2800" b="1" i="1" spc="-1" dirty="0">
                <a:latin typeface="Calisto MT"/>
                <a:cs typeface="Calisto MT"/>
              </a:rPr>
              <a:t>Measures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1853" y="4023486"/>
            <a:ext cx="344982" cy="1020572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b="1" i="1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ts val="3285"/>
              </a:lnSpc>
              <a:spcBef>
                <a:spcPts val="1764"/>
              </a:spcBef>
            </a:pPr>
            <a:r>
              <a:rPr sz="2800" b="1" i="1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383" y="4023486"/>
            <a:ext cx="1448962" cy="1020572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20156">
              <a:lnSpc>
                <a:spcPts val="3000"/>
              </a:lnSpc>
            </a:pPr>
            <a:r>
              <a:rPr sz="2800" b="1" i="1" spc="-18" dirty="0">
                <a:latin typeface="Calisto MT"/>
                <a:cs typeface="Calisto MT"/>
              </a:rPr>
              <a:t>Variation</a:t>
            </a:r>
            <a:endParaRPr sz="2800">
              <a:latin typeface="Calisto MT"/>
              <a:cs typeface="Calisto MT"/>
            </a:endParaRPr>
          </a:p>
          <a:p>
            <a:pPr marL="12700" marR="53263">
              <a:lnSpc>
                <a:spcPts val="3285"/>
              </a:lnSpc>
              <a:spcBef>
                <a:spcPts val="1764"/>
              </a:spcBef>
            </a:pPr>
            <a:r>
              <a:rPr sz="2800" b="1" i="1" spc="-6" dirty="0">
                <a:latin typeface="Calisto MT"/>
                <a:cs typeface="Calisto MT"/>
              </a:rPr>
              <a:t>Position</a:t>
            </a:r>
            <a:endParaRPr sz="2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62000" y="914400"/>
            <a:ext cx="7391399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79832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420076" y="2839594"/>
            <a:ext cx="57150" cy="245269"/>
          </a:xfrm>
          <a:custGeom>
            <a:avLst/>
            <a:gdLst/>
            <a:ahLst/>
            <a:cxnLst/>
            <a:rect l="l" t="t" r="r" b="b"/>
            <a:pathLst>
              <a:path w="76200" h="327025">
                <a:moveTo>
                  <a:pt x="25400" y="327025"/>
                </a:moveTo>
                <a:lnTo>
                  <a:pt x="50800" y="327025"/>
                </a:lnTo>
                <a:lnTo>
                  <a:pt x="5080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25400" y="63500"/>
                </a:lnTo>
                <a:lnTo>
                  <a:pt x="25400" y="327025"/>
                </a:lnTo>
                <a:close/>
              </a:path>
              <a:path w="76200" h="327025">
                <a:moveTo>
                  <a:pt x="2540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25400" y="76199"/>
                </a:lnTo>
                <a:lnTo>
                  <a:pt x="25400" y="63500"/>
                </a:lnTo>
                <a:close/>
              </a:path>
              <a:path w="76200" h="327025">
                <a:moveTo>
                  <a:pt x="76200" y="762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980974" y="2839594"/>
            <a:ext cx="57150" cy="245269"/>
          </a:xfrm>
          <a:custGeom>
            <a:avLst/>
            <a:gdLst/>
            <a:ahLst/>
            <a:cxnLst/>
            <a:rect l="l" t="t" r="r" b="b"/>
            <a:pathLst>
              <a:path w="76200" h="327025">
                <a:moveTo>
                  <a:pt x="25400" y="327025"/>
                </a:moveTo>
                <a:lnTo>
                  <a:pt x="50800" y="327025"/>
                </a:lnTo>
                <a:lnTo>
                  <a:pt x="5080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25400" y="63500"/>
                </a:lnTo>
                <a:lnTo>
                  <a:pt x="25400" y="327025"/>
                </a:lnTo>
                <a:close/>
              </a:path>
              <a:path w="76200" h="327025">
                <a:moveTo>
                  <a:pt x="2540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25400" y="76199"/>
                </a:lnTo>
                <a:lnTo>
                  <a:pt x="25400" y="63500"/>
                </a:lnTo>
                <a:close/>
              </a:path>
              <a:path w="76200" h="327025">
                <a:moveTo>
                  <a:pt x="76200" y="762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000500" y="3075337"/>
            <a:ext cx="4572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B9F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229100" y="3084863"/>
            <a:ext cx="0" cy="208406"/>
          </a:xfrm>
          <a:custGeom>
            <a:avLst/>
            <a:gdLst/>
            <a:ahLst/>
            <a:cxnLst/>
            <a:rect l="l" t="t" r="r" b="b"/>
            <a:pathLst>
              <a:path h="277875">
                <a:moveTo>
                  <a:pt x="0" y="0"/>
                </a:moveTo>
                <a:lnTo>
                  <a:pt x="0" y="277875"/>
                </a:lnTo>
              </a:path>
            </a:pathLst>
          </a:custGeom>
          <a:ln w="25400">
            <a:solidFill>
              <a:srgbClr val="6B9F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139852" y="4487418"/>
            <a:ext cx="1083469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25400">
            <a:solidFill>
              <a:srgbClr val="3131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235328" y="2194639"/>
            <a:ext cx="453755" cy="247878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>
              <a:lnSpc>
                <a:spcPts val="1943"/>
              </a:lnSpc>
            </a:pPr>
            <a:r>
              <a:rPr b="1" i="1" spc="-1" dirty="0">
                <a:latin typeface="Calisto MT"/>
                <a:cs typeface="Calisto MT"/>
              </a:rPr>
              <a:t>5.40</a:t>
            </a:r>
            <a:endParaRPr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8042" y="2194639"/>
            <a:ext cx="453140" cy="247878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>
              <a:lnSpc>
                <a:spcPts val="1943"/>
              </a:lnSpc>
            </a:pPr>
            <a:r>
              <a:rPr b="1" i="1" spc="-2" dirty="0">
                <a:latin typeface="Calisto MT"/>
                <a:cs typeface="Calisto MT"/>
              </a:rPr>
              <a:t>1.10</a:t>
            </a:r>
            <a:endParaRPr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1782" y="2194640"/>
            <a:ext cx="634540" cy="68445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190678">
              <a:lnSpc>
                <a:spcPts val="1943"/>
              </a:lnSpc>
            </a:pPr>
            <a:r>
              <a:rPr b="1" i="1" spc="-2" dirty="0">
                <a:latin typeface="Calisto MT"/>
                <a:cs typeface="Calisto MT"/>
              </a:rPr>
              <a:t>0.42</a:t>
            </a:r>
            <a:endParaRPr>
              <a:latin typeface="Calisto MT"/>
              <a:cs typeface="Calisto MT"/>
            </a:endParaRPr>
          </a:p>
          <a:p>
            <a:pPr marL="9525" marR="34324">
              <a:lnSpc>
                <a:spcPct val="97900"/>
              </a:lnSpc>
              <a:spcBef>
                <a:spcPts val="1226"/>
              </a:spcBef>
            </a:pPr>
            <a:r>
              <a:rPr b="1" i="1" dirty="0">
                <a:latin typeface="Calisto MT"/>
                <a:cs typeface="Calisto MT"/>
              </a:rPr>
              <a:t>0.73</a:t>
            </a:r>
            <a:endParaRPr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9391" y="2194640"/>
            <a:ext cx="1091378" cy="68445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23288">
              <a:lnSpc>
                <a:spcPts val="1943"/>
              </a:lnSpc>
            </a:pPr>
            <a:r>
              <a:rPr b="1" i="1" spc="-3" dirty="0">
                <a:latin typeface="Calisto MT"/>
                <a:cs typeface="Calisto MT"/>
              </a:rPr>
              <a:t>0.</a:t>
            </a:r>
            <a:r>
              <a:rPr b="1" i="1" dirty="0">
                <a:latin typeface="Calisto MT"/>
                <a:cs typeface="Calisto MT"/>
              </a:rPr>
              <a:t>73    </a:t>
            </a:r>
            <a:r>
              <a:rPr b="1" i="1" spc="-3" dirty="0">
                <a:latin typeface="Calisto MT"/>
                <a:cs typeface="Calisto MT"/>
              </a:rPr>
              <a:t>0.</a:t>
            </a:r>
            <a:r>
              <a:rPr b="1" i="1" dirty="0">
                <a:latin typeface="Calisto MT"/>
                <a:cs typeface="Calisto MT"/>
              </a:rPr>
              <a:t>48</a:t>
            </a:r>
            <a:endParaRPr>
              <a:latin typeface="Calisto MT"/>
              <a:cs typeface="Calisto MT"/>
            </a:endParaRPr>
          </a:p>
          <a:p>
            <a:pPr marL="9525" marR="13974">
              <a:lnSpc>
                <a:spcPct val="97900"/>
              </a:lnSpc>
              <a:spcBef>
                <a:spcPts val="1226"/>
              </a:spcBef>
            </a:pPr>
            <a:r>
              <a:rPr b="1" i="1" spc="-3" dirty="0">
                <a:latin typeface="Calisto MT"/>
                <a:cs typeface="Calisto MT"/>
              </a:rPr>
              <a:t>1</a:t>
            </a:r>
            <a:r>
              <a:rPr b="1" i="1" dirty="0">
                <a:latin typeface="Calisto MT"/>
                <a:cs typeface="Calisto MT"/>
              </a:rPr>
              <a:t>.10    1.10</a:t>
            </a:r>
            <a:endParaRPr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7377" y="2194640"/>
            <a:ext cx="467704" cy="68445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23689">
              <a:lnSpc>
                <a:spcPts val="1943"/>
              </a:lnSpc>
            </a:pPr>
            <a:r>
              <a:rPr b="1" i="1" spc="-2" dirty="0">
                <a:latin typeface="Calisto MT"/>
                <a:cs typeface="Calisto MT"/>
              </a:rPr>
              <a:t>1.10</a:t>
            </a:r>
            <a:endParaRPr>
              <a:latin typeface="Calisto MT"/>
              <a:cs typeface="Calisto MT"/>
            </a:endParaRPr>
          </a:p>
          <a:p>
            <a:pPr marL="9525" marR="13749">
              <a:lnSpc>
                <a:spcPct val="97900"/>
              </a:lnSpc>
              <a:spcBef>
                <a:spcPts val="1226"/>
              </a:spcBef>
            </a:pPr>
            <a:r>
              <a:rPr b="1" i="1" dirty="0">
                <a:latin typeface="Calisto MT"/>
                <a:cs typeface="Calisto MT"/>
              </a:rPr>
              <a:t>5.40</a:t>
            </a:r>
            <a:endParaRPr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618" y="2631445"/>
            <a:ext cx="1021568" cy="247650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0.42   0.48</a:t>
            </a:r>
            <a:endParaRPr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2032" y="3444095"/>
            <a:ext cx="3863362" cy="396239"/>
          </a:xfrm>
          <a:prstGeom prst="rect">
            <a:avLst/>
          </a:prstGeom>
        </p:spPr>
        <p:txBody>
          <a:bodyPr wrap="square" lIns="0" tIns="9215" rIns="0" bIns="0" rtlCol="0">
            <a:noAutofit/>
          </a:bodyPr>
          <a:lstStyle/>
          <a:p>
            <a:pPr algn="ctr">
              <a:lnSpc>
                <a:spcPts val="1451"/>
              </a:lnSpc>
            </a:pPr>
            <a:r>
              <a:rPr sz="1350" b="1" dirty="0">
                <a:latin typeface="Calisto MT"/>
                <a:cs typeface="Calisto MT"/>
              </a:rPr>
              <a:t>(in order - even number of values – no exact middle</a:t>
            </a:r>
            <a:endParaRPr sz="1350">
              <a:latin typeface="Calisto MT"/>
              <a:cs typeface="Calisto MT"/>
            </a:endParaRPr>
          </a:p>
          <a:p>
            <a:pPr marL="1014984" marR="1027085" algn="ctr">
              <a:lnSpc>
                <a:spcPct val="98429"/>
              </a:lnSpc>
            </a:pPr>
            <a:r>
              <a:rPr sz="1350" b="1" spc="-4" dirty="0">
                <a:latin typeface="Calisto MT"/>
                <a:cs typeface="Calisto MT"/>
              </a:rPr>
              <a:t>shared by two numbers)</a:t>
            </a:r>
            <a:endParaRPr sz="13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513" y="4293187"/>
            <a:ext cx="1117118" cy="247878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>
              <a:lnSpc>
                <a:spcPts val="1943"/>
              </a:lnSpc>
            </a:pPr>
            <a:r>
              <a:rPr b="1" i="1" spc="-2" dirty="0">
                <a:solidFill>
                  <a:srgbClr val="313131"/>
                </a:solidFill>
                <a:latin typeface="Calisto MT"/>
                <a:cs typeface="Calisto MT"/>
              </a:rPr>
              <a:t>0.73 + 1.10</a:t>
            </a:r>
            <a:endParaRPr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0957" y="4304912"/>
            <a:ext cx="1567241" cy="324459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spc="-1" dirty="0">
                <a:latin typeface="Calisto MT"/>
                <a:cs typeface="Calisto MT"/>
              </a:rPr>
              <a:t>MEDIAN is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7085" y="4304912"/>
            <a:ext cx="268567" cy="324459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dirty="0">
                <a:latin typeface="Calisto MT"/>
                <a:cs typeface="Calisto MT"/>
              </a:rPr>
              <a:t>=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5262" y="4304912"/>
            <a:ext cx="750019" cy="324459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dirty="0">
                <a:latin typeface="Calisto MT"/>
                <a:cs typeface="Calisto MT"/>
              </a:rPr>
              <a:t>0.915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7335" y="4548065"/>
            <a:ext cx="165407" cy="247650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>
              <a:lnSpc>
                <a:spcPts val="1943"/>
              </a:lnSpc>
            </a:pPr>
            <a:r>
              <a:rPr b="1" i="1" dirty="0">
                <a:solidFill>
                  <a:srgbClr val="313131"/>
                </a:solidFill>
                <a:latin typeface="Calisto MT"/>
                <a:cs typeface="Calisto MT"/>
              </a:rPr>
              <a:t>2</a:t>
            </a:r>
            <a:endParaRPr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500" y="3075338"/>
            <a:ext cx="228600" cy="217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4229100" y="3075338"/>
            <a:ext cx="228600" cy="217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</p:spTree>
    <p:extLst>
      <p:ext uri="{BB962C8B-B14F-4D97-AF65-F5344CB8AC3E}">
        <p14:creationId xmlns:p14="http://schemas.microsoft.com/office/powerpoint/2010/main" val="290124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042845" y="2363983"/>
            <a:ext cx="524378" cy="68451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 marR="34324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5.40</a:t>
            </a:r>
            <a:endParaRPr>
              <a:latin typeface="Calisto MT"/>
              <a:cs typeface="Calisto MT"/>
            </a:endParaRPr>
          </a:p>
          <a:p>
            <a:pPr marL="80372">
              <a:lnSpc>
                <a:spcPct val="97900"/>
              </a:lnSpc>
              <a:spcBef>
                <a:spcPts val="1227"/>
              </a:spcBef>
            </a:pPr>
            <a:r>
              <a:rPr b="1" i="1" spc="-1" dirty="0">
                <a:latin typeface="Calisto MT"/>
                <a:cs typeface="Calisto MT"/>
              </a:rPr>
              <a:t>0.42</a:t>
            </a:r>
            <a:endParaRPr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4926" y="2363983"/>
            <a:ext cx="530111" cy="68451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 marR="34324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1.10</a:t>
            </a:r>
            <a:endParaRPr>
              <a:latin typeface="Calisto MT"/>
              <a:cs typeface="Calisto MT"/>
            </a:endParaRPr>
          </a:p>
          <a:p>
            <a:pPr marL="86106">
              <a:lnSpc>
                <a:spcPct val="97900"/>
              </a:lnSpc>
              <a:spcBef>
                <a:spcPts val="1227"/>
              </a:spcBef>
            </a:pPr>
            <a:r>
              <a:rPr b="1" i="1" spc="-1" dirty="0">
                <a:latin typeface="Calisto MT"/>
                <a:cs typeface="Calisto MT"/>
              </a:rPr>
              <a:t>0.48</a:t>
            </a:r>
            <a:endParaRPr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1018" y="2363983"/>
            <a:ext cx="530622" cy="68451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9525" marR="34324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0.42</a:t>
            </a:r>
            <a:endParaRPr>
              <a:latin typeface="Calisto MT"/>
              <a:cs typeface="Calisto MT"/>
            </a:endParaRPr>
          </a:p>
          <a:p>
            <a:pPr marL="85766">
              <a:lnSpc>
                <a:spcPct val="97900"/>
              </a:lnSpc>
              <a:spcBef>
                <a:spcPts val="1227"/>
              </a:spcBef>
            </a:pPr>
            <a:r>
              <a:rPr b="1" i="1" dirty="0">
                <a:latin typeface="Calisto MT"/>
                <a:cs typeface="Calisto MT"/>
              </a:rPr>
              <a:t>0.66</a:t>
            </a:r>
            <a:endParaRPr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871" y="2363983"/>
            <a:ext cx="490028" cy="68451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46055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0.73</a:t>
            </a:r>
            <a:endParaRPr>
              <a:latin typeface="Calisto MT"/>
              <a:cs typeface="Calisto MT"/>
            </a:endParaRPr>
          </a:p>
          <a:p>
            <a:pPr marL="9525" marR="34290">
              <a:lnSpc>
                <a:spcPct val="97900"/>
              </a:lnSpc>
              <a:spcBef>
                <a:spcPts val="1227"/>
              </a:spcBef>
            </a:pPr>
            <a:r>
              <a:rPr b="1" i="1" spc="-1" dirty="0">
                <a:latin typeface="Calisto MT"/>
                <a:cs typeface="Calisto MT"/>
              </a:rPr>
              <a:t>0.73</a:t>
            </a:r>
            <a:endParaRPr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2579" y="2363983"/>
            <a:ext cx="489459" cy="68451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45297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0.48</a:t>
            </a:r>
            <a:endParaRPr>
              <a:latin typeface="Calisto MT"/>
              <a:cs typeface="Calisto MT"/>
            </a:endParaRPr>
          </a:p>
          <a:p>
            <a:pPr marL="9525" marR="34290">
              <a:lnSpc>
                <a:spcPct val="97900"/>
              </a:lnSpc>
              <a:spcBef>
                <a:spcPts val="1227"/>
              </a:spcBef>
            </a:pPr>
            <a:r>
              <a:rPr b="1" i="1" dirty="0">
                <a:latin typeface="Calisto MT"/>
                <a:cs typeface="Calisto MT"/>
              </a:rPr>
              <a:t>1.10</a:t>
            </a:r>
            <a:endParaRPr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6961" y="2363983"/>
            <a:ext cx="489156" cy="68451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45184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1.10</a:t>
            </a:r>
            <a:endParaRPr>
              <a:latin typeface="Calisto MT"/>
              <a:cs typeface="Calisto MT"/>
            </a:endParaRPr>
          </a:p>
          <a:p>
            <a:pPr marL="9525" marR="34290">
              <a:lnSpc>
                <a:spcPct val="97900"/>
              </a:lnSpc>
              <a:spcBef>
                <a:spcPts val="1227"/>
              </a:spcBef>
            </a:pPr>
            <a:r>
              <a:rPr b="1" i="1" spc="-1" dirty="0">
                <a:latin typeface="Calisto MT"/>
                <a:cs typeface="Calisto MT"/>
              </a:rPr>
              <a:t>1.10</a:t>
            </a:r>
            <a:endParaRPr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1038" y="2363983"/>
            <a:ext cx="489347" cy="684515"/>
          </a:xfrm>
          <a:prstGeom prst="rect">
            <a:avLst/>
          </a:prstGeom>
        </p:spPr>
        <p:txBody>
          <a:bodyPr wrap="square" lIns="0" tIns="12335" rIns="0" bIns="0" rtlCol="0">
            <a:noAutofit/>
          </a:bodyPr>
          <a:lstStyle/>
          <a:p>
            <a:pPr marL="45184">
              <a:lnSpc>
                <a:spcPts val="1943"/>
              </a:lnSpc>
            </a:pPr>
            <a:r>
              <a:rPr b="1" i="1" dirty="0">
                <a:latin typeface="Calisto MT"/>
                <a:cs typeface="Calisto MT"/>
              </a:rPr>
              <a:t>0.66</a:t>
            </a:r>
            <a:endParaRPr>
              <a:latin typeface="Calisto MT"/>
              <a:cs typeface="Calisto MT"/>
            </a:endParaRPr>
          </a:p>
          <a:p>
            <a:pPr marL="9525" marR="34290">
              <a:lnSpc>
                <a:spcPct val="97900"/>
              </a:lnSpc>
              <a:spcBef>
                <a:spcPts val="1227"/>
              </a:spcBef>
            </a:pPr>
            <a:r>
              <a:rPr b="1" i="1" dirty="0">
                <a:latin typeface="Calisto MT"/>
                <a:cs typeface="Calisto MT"/>
              </a:rPr>
              <a:t>5.40</a:t>
            </a:r>
            <a:endParaRPr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6276" y="3204445"/>
            <a:ext cx="2510731" cy="190500"/>
          </a:xfrm>
          <a:prstGeom prst="rect">
            <a:avLst/>
          </a:prstGeom>
        </p:spPr>
        <p:txBody>
          <a:bodyPr wrap="square" lIns="0" tIns="9215" rIns="0" bIns="0" rtlCol="0">
            <a:noAutofit/>
          </a:bodyPr>
          <a:lstStyle/>
          <a:p>
            <a:pPr marL="9525">
              <a:lnSpc>
                <a:spcPts val="1451"/>
              </a:lnSpc>
            </a:pPr>
            <a:r>
              <a:rPr sz="1350" b="1" spc="1" dirty="0">
                <a:latin typeface="Calisto MT"/>
                <a:cs typeface="Calisto MT"/>
              </a:rPr>
              <a:t>(in order - odd number of values)</a:t>
            </a:r>
            <a:endParaRPr sz="135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2997" y="4236989"/>
            <a:ext cx="1296920" cy="324230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spc="-1" dirty="0">
                <a:latin typeface="Calisto MT"/>
                <a:cs typeface="Calisto MT"/>
              </a:rPr>
              <a:t>MEDIAN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782" y="4236989"/>
            <a:ext cx="258992" cy="324230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dirty="0">
                <a:latin typeface="Calisto MT"/>
                <a:cs typeface="Calisto MT"/>
              </a:rPr>
              <a:t>is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8240" y="4236989"/>
            <a:ext cx="599505" cy="324230"/>
          </a:xfrm>
          <a:prstGeom prst="rect">
            <a:avLst/>
          </a:prstGeom>
        </p:spPr>
        <p:txBody>
          <a:bodyPr wrap="square" lIns="0" tIns="16216" rIns="0" bIns="0" rtlCol="0">
            <a:noAutofit/>
          </a:bodyPr>
          <a:lstStyle/>
          <a:p>
            <a:pPr marL="9525">
              <a:lnSpc>
                <a:spcPts val="2553"/>
              </a:lnSpc>
            </a:pPr>
            <a:r>
              <a:rPr sz="2400" b="1" i="1" dirty="0">
                <a:latin typeface="Calisto MT"/>
                <a:cs typeface="Calisto MT"/>
              </a:rPr>
              <a:t>0.73</a:t>
            </a:r>
            <a:endParaRPr sz="240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81637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606905" y="2184369"/>
            <a:ext cx="1391208" cy="285368"/>
          </a:xfrm>
          <a:prstGeom prst="rect">
            <a:avLst/>
          </a:prstGeom>
        </p:spPr>
        <p:txBody>
          <a:bodyPr wrap="square" lIns="0" tIns="14264" rIns="0" bIns="0" rtlCol="0">
            <a:noAutofit/>
          </a:bodyPr>
          <a:lstStyle/>
          <a:p>
            <a:pPr marL="9525">
              <a:lnSpc>
                <a:spcPts val="2246"/>
              </a:lnSpc>
            </a:pPr>
            <a:r>
              <a:rPr sz="2100" b="1" i="1" spc="2" dirty="0">
                <a:latin typeface="Calisto MT"/>
                <a:cs typeface="Calisto MT"/>
              </a:rPr>
              <a:t>Properties of</a:t>
            </a:r>
            <a:endParaRPr sz="21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8764" y="2184369"/>
            <a:ext cx="1271932" cy="285368"/>
          </a:xfrm>
          <a:prstGeom prst="rect">
            <a:avLst/>
          </a:prstGeom>
        </p:spPr>
        <p:txBody>
          <a:bodyPr wrap="square" lIns="0" tIns="14264" rIns="0" bIns="0" rtlCol="0">
            <a:noAutofit/>
          </a:bodyPr>
          <a:lstStyle/>
          <a:p>
            <a:pPr marL="9525">
              <a:lnSpc>
                <a:spcPts val="2246"/>
              </a:lnSpc>
            </a:pPr>
            <a:r>
              <a:rPr sz="2100" b="1" i="1" spc="1" dirty="0">
                <a:latin typeface="Calisto MT"/>
                <a:cs typeface="Calisto MT"/>
              </a:rPr>
              <a:t>the Median</a:t>
            </a:r>
            <a:endParaRPr sz="21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6906" y="2563772"/>
            <a:ext cx="5992400" cy="54254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5" dirty="0">
                <a:latin typeface="Calisto MT"/>
                <a:cs typeface="Calisto MT"/>
              </a:rPr>
              <a:t>1. The median is used to find the center or middle value of</a:t>
            </a:r>
            <a:endParaRPr sz="1875">
              <a:latin typeface="Calisto MT"/>
              <a:cs typeface="Calisto MT"/>
            </a:endParaRPr>
          </a:p>
          <a:p>
            <a:pPr marL="9525" marR="35661">
              <a:lnSpc>
                <a:spcPct val="96191"/>
              </a:lnSpc>
            </a:pPr>
            <a:r>
              <a:rPr sz="1875" spc="-5" dirty="0">
                <a:latin typeface="Calisto MT"/>
                <a:cs typeface="Calisto MT"/>
              </a:rPr>
              <a:t>a data set.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6906" y="3135272"/>
            <a:ext cx="1621504" cy="2567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62" dirty="0">
                <a:latin typeface="Calisto MT"/>
                <a:cs typeface="Calisto MT"/>
              </a:rPr>
              <a:t>2. The median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8507" y="3135272"/>
            <a:ext cx="211912" cy="2567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-3" dirty="0">
                <a:latin typeface="Calisto MT"/>
                <a:cs typeface="Calisto MT"/>
              </a:rPr>
              <a:t>is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0542" y="3135272"/>
            <a:ext cx="515108" cy="2567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dirty="0">
                <a:latin typeface="Calisto MT"/>
                <a:cs typeface="Calisto MT"/>
              </a:rPr>
              <a:t>used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5660" y="3135272"/>
            <a:ext cx="606584" cy="2567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dirty="0">
                <a:latin typeface="Calisto MT"/>
                <a:cs typeface="Calisto MT"/>
              </a:rPr>
              <a:t>when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2030" y="3135272"/>
            <a:ext cx="463372" cy="2567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81" dirty="0">
                <a:latin typeface="Calisto MT"/>
                <a:cs typeface="Calisto MT"/>
              </a:rPr>
              <a:t>it is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5810" y="3135272"/>
            <a:ext cx="1024651" cy="2567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8" dirty="0">
                <a:latin typeface="Calisto MT"/>
                <a:cs typeface="Calisto MT"/>
              </a:rPr>
              <a:t>necessary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0517" y="3135272"/>
            <a:ext cx="1213970" cy="2567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77" dirty="0">
                <a:latin typeface="Calisto MT"/>
                <a:cs typeface="Calisto MT"/>
              </a:rPr>
              <a:t>to find out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906" y="3421029"/>
            <a:ext cx="5022022" cy="542727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48" dirty="0">
                <a:latin typeface="Calisto MT"/>
                <a:cs typeface="Calisto MT"/>
              </a:rPr>
              <a:t>whether the data values fall into the upper half</a:t>
            </a:r>
            <a:endParaRPr sz="1875" dirty="0">
              <a:latin typeface="Calisto MT"/>
              <a:cs typeface="Calisto MT"/>
            </a:endParaRPr>
          </a:p>
          <a:p>
            <a:pPr marL="9525" marR="35696">
              <a:lnSpc>
                <a:spcPct val="96191"/>
              </a:lnSpc>
            </a:pPr>
            <a:r>
              <a:rPr sz="1875" spc="14" dirty="0">
                <a:latin typeface="Calisto MT"/>
                <a:cs typeface="Calisto MT"/>
              </a:rPr>
              <a:t>half of the distribution.</a:t>
            </a:r>
            <a:endParaRPr sz="1875" dirty="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7410" y="3421029"/>
            <a:ext cx="925024" cy="257022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>
              <a:lnSpc>
                <a:spcPts val="2006"/>
              </a:lnSpc>
            </a:pPr>
            <a:r>
              <a:rPr sz="1875" spc="28" dirty="0">
                <a:latin typeface="Calisto MT"/>
                <a:cs typeface="Calisto MT"/>
              </a:rPr>
              <a:t>or lower</a:t>
            </a:r>
            <a:endParaRPr sz="1875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906" y="3992712"/>
            <a:ext cx="6010778" cy="828294"/>
          </a:xfrm>
          <a:prstGeom prst="rect">
            <a:avLst/>
          </a:prstGeom>
        </p:spPr>
        <p:txBody>
          <a:bodyPr wrap="square" lIns="0" tIns="12740" rIns="0" bIns="0" rtlCol="0">
            <a:noAutofit/>
          </a:bodyPr>
          <a:lstStyle/>
          <a:p>
            <a:pPr marL="9525" marR="31705">
              <a:lnSpc>
                <a:spcPts val="2006"/>
              </a:lnSpc>
            </a:pPr>
            <a:r>
              <a:rPr sz="1875" spc="-4" dirty="0">
                <a:latin typeface="Calisto MT"/>
                <a:cs typeface="Calisto MT"/>
              </a:rPr>
              <a:t>3. The median is used for an open-ended distribution.</a:t>
            </a:r>
            <a:endParaRPr sz="1875">
              <a:latin typeface="Calisto MT"/>
              <a:cs typeface="Calisto MT"/>
            </a:endParaRPr>
          </a:p>
          <a:p>
            <a:pPr marL="9525">
              <a:lnSpc>
                <a:spcPct val="100039"/>
              </a:lnSpc>
            </a:pPr>
            <a:r>
              <a:rPr sz="1875" spc="7" dirty="0">
                <a:latin typeface="Calisto MT"/>
                <a:cs typeface="Calisto MT"/>
              </a:rPr>
              <a:t>4. The median is affected less than the mean by extremely high or extremely low values.</a:t>
            </a:r>
            <a:endParaRPr sz="1875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07750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24549" y="2066921"/>
            <a:ext cx="1979795" cy="399669"/>
          </a:xfrm>
          <a:prstGeom prst="rect">
            <a:avLst/>
          </a:prstGeom>
        </p:spPr>
        <p:txBody>
          <a:bodyPr wrap="square" lIns="0" tIns="19907" rIns="0" bIns="0" rtlCol="0">
            <a:noAutofit/>
          </a:bodyPr>
          <a:lstStyle/>
          <a:p>
            <a:pPr marL="9525">
              <a:lnSpc>
                <a:spcPts val="3135"/>
              </a:lnSpc>
            </a:pPr>
            <a:r>
              <a:rPr sz="3000" b="1" dirty="0">
                <a:latin typeface="Calisto MT"/>
                <a:cs typeface="Calisto MT"/>
              </a:rPr>
              <a:t>Definitions</a:t>
            </a:r>
            <a:endParaRPr sz="30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7169" y="2805714"/>
            <a:ext cx="3990960" cy="2399869"/>
          </a:xfrm>
          <a:prstGeom prst="rect">
            <a:avLst/>
          </a:prstGeom>
        </p:spPr>
        <p:txBody>
          <a:bodyPr wrap="square" lIns="0" tIns="14073" rIns="0" bIns="0" rtlCol="0">
            <a:noAutofit/>
          </a:bodyPr>
          <a:lstStyle/>
          <a:p>
            <a:pPr marL="71247" marR="37205">
              <a:lnSpc>
                <a:spcPts val="2216"/>
              </a:lnSpc>
            </a:pPr>
            <a:r>
              <a:rPr sz="2100" b="1" dirty="0">
                <a:latin typeface="Calisto MT"/>
                <a:cs typeface="Calisto MT"/>
              </a:rPr>
              <a:t>Mode</a:t>
            </a:r>
            <a:endParaRPr sz="2100">
              <a:latin typeface="Calisto MT"/>
              <a:cs typeface="Calisto MT"/>
            </a:endParaRPr>
          </a:p>
          <a:p>
            <a:pPr marL="9525">
              <a:lnSpc>
                <a:spcPct val="96191"/>
              </a:lnSpc>
              <a:spcBef>
                <a:spcPts val="962"/>
              </a:spcBef>
            </a:pPr>
            <a:r>
              <a:rPr sz="1950" spc="-3" dirty="0">
                <a:latin typeface="Calisto MT"/>
                <a:cs typeface="Calisto MT"/>
              </a:rPr>
              <a:t>The value that occurs most frequently</a:t>
            </a:r>
            <a:endParaRPr sz="1950">
              <a:latin typeface="Calisto MT"/>
              <a:cs typeface="Calisto MT"/>
            </a:endParaRPr>
          </a:p>
          <a:p>
            <a:pPr marL="9525" marR="37205">
              <a:lnSpc>
                <a:spcPct val="96191"/>
              </a:lnSpc>
              <a:spcBef>
                <a:spcPts val="1259"/>
              </a:spcBef>
            </a:pPr>
            <a:r>
              <a:rPr sz="135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1350" dirty="0">
                <a:solidFill>
                  <a:srgbClr val="9F2936"/>
                </a:solidFill>
                <a:latin typeface="Times New Roman"/>
                <a:cs typeface="Times New Roman"/>
              </a:rPr>
              <a:t>  </a:t>
            </a:r>
            <a:r>
              <a:rPr sz="1350" spc="293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latin typeface="Calisto MT"/>
                <a:cs typeface="Calisto MT"/>
              </a:rPr>
              <a:t>Mo</a:t>
            </a:r>
            <a:r>
              <a:rPr sz="1950" spc="3" dirty="0">
                <a:latin typeface="Calisto MT"/>
                <a:cs typeface="Calisto MT"/>
              </a:rPr>
              <a:t>d</a:t>
            </a:r>
            <a:r>
              <a:rPr sz="1950" dirty="0">
                <a:latin typeface="Calisto MT"/>
                <a:cs typeface="Calisto MT"/>
              </a:rPr>
              <a:t>e is not</a:t>
            </a:r>
            <a:r>
              <a:rPr sz="1950" spc="7" dirty="0">
                <a:latin typeface="Calisto MT"/>
                <a:cs typeface="Calisto MT"/>
              </a:rPr>
              <a:t> </a:t>
            </a:r>
            <a:r>
              <a:rPr sz="1950" dirty="0">
                <a:latin typeface="Calisto MT"/>
                <a:cs typeface="Calisto MT"/>
              </a:rPr>
              <a:t>a</a:t>
            </a:r>
            <a:r>
              <a:rPr sz="1950" spc="-56" dirty="0">
                <a:latin typeface="Calisto MT"/>
                <a:cs typeface="Calisto MT"/>
              </a:rPr>
              <a:t>l</a:t>
            </a:r>
            <a:r>
              <a:rPr sz="1950" spc="-44" dirty="0">
                <a:latin typeface="Calisto MT"/>
                <a:cs typeface="Calisto MT"/>
              </a:rPr>
              <a:t>w</a:t>
            </a:r>
            <a:r>
              <a:rPr sz="1950" spc="-56" dirty="0">
                <a:latin typeface="Calisto MT"/>
                <a:cs typeface="Calisto MT"/>
              </a:rPr>
              <a:t>a</a:t>
            </a:r>
            <a:r>
              <a:rPr sz="1950" dirty="0">
                <a:latin typeface="Calisto MT"/>
                <a:cs typeface="Calisto MT"/>
              </a:rPr>
              <a:t>ys</a:t>
            </a:r>
            <a:r>
              <a:rPr sz="1950" spc="-11" dirty="0">
                <a:latin typeface="Calisto MT"/>
                <a:cs typeface="Calisto MT"/>
              </a:rPr>
              <a:t> </a:t>
            </a:r>
            <a:r>
              <a:rPr sz="1950" dirty="0">
                <a:latin typeface="Calisto MT"/>
                <a:cs typeface="Calisto MT"/>
              </a:rPr>
              <a:t>unique</a:t>
            </a:r>
            <a:endParaRPr sz="1950">
              <a:latin typeface="Calisto MT"/>
              <a:cs typeface="Calisto MT"/>
            </a:endParaRPr>
          </a:p>
          <a:p>
            <a:pPr marL="9525" marR="37205">
              <a:lnSpc>
                <a:spcPct val="96191"/>
              </a:lnSpc>
              <a:spcBef>
                <a:spcPts val="1261"/>
              </a:spcBef>
            </a:pPr>
            <a:r>
              <a:rPr sz="135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1350" dirty="0">
                <a:solidFill>
                  <a:srgbClr val="9F2936"/>
                </a:solidFill>
                <a:latin typeface="Times New Roman"/>
                <a:cs typeface="Times New Roman"/>
              </a:rPr>
              <a:t>  </a:t>
            </a:r>
            <a:r>
              <a:rPr sz="1350" spc="293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latin typeface="Calisto MT"/>
                <a:cs typeface="Calisto MT"/>
              </a:rPr>
              <a:t>A da</a:t>
            </a:r>
            <a:r>
              <a:rPr sz="1950" spc="-11" dirty="0">
                <a:latin typeface="Calisto MT"/>
                <a:cs typeface="Calisto MT"/>
              </a:rPr>
              <a:t>t</a:t>
            </a:r>
            <a:r>
              <a:rPr sz="1950" dirty="0">
                <a:latin typeface="Calisto MT"/>
                <a:cs typeface="Calisto MT"/>
              </a:rPr>
              <a:t>a </a:t>
            </a:r>
            <a:r>
              <a:rPr sz="1950" spc="7" dirty="0">
                <a:latin typeface="Calisto MT"/>
                <a:cs typeface="Calisto MT"/>
              </a:rPr>
              <a:t>s</a:t>
            </a:r>
            <a:r>
              <a:rPr sz="1950" dirty="0">
                <a:latin typeface="Calisto MT"/>
                <a:cs typeface="Calisto MT"/>
              </a:rPr>
              <a:t>et m</a:t>
            </a:r>
            <a:r>
              <a:rPr sz="1950" spc="-59" dirty="0">
                <a:latin typeface="Calisto MT"/>
                <a:cs typeface="Calisto MT"/>
              </a:rPr>
              <a:t>a</a:t>
            </a:r>
            <a:r>
              <a:rPr sz="1950" dirty="0">
                <a:latin typeface="Calisto MT"/>
                <a:cs typeface="Calisto MT"/>
              </a:rPr>
              <a:t>y be:</a:t>
            </a:r>
            <a:endParaRPr sz="1950">
              <a:latin typeface="Calisto MT"/>
              <a:cs typeface="Calisto MT"/>
            </a:endParaRPr>
          </a:p>
          <a:p>
            <a:pPr marL="2435914" marR="601358" algn="ctr">
              <a:lnSpc>
                <a:spcPts val="2108"/>
              </a:lnSpc>
              <a:spcBef>
                <a:spcPts val="105"/>
              </a:spcBef>
            </a:pPr>
            <a:r>
              <a:rPr sz="1950" dirty="0">
                <a:latin typeface="Calisto MT"/>
                <a:cs typeface="Calisto MT"/>
              </a:rPr>
              <a:t>Bimodal</a:t>
            </a:r>
            <a:endParaRPr sz="1950">
              <a:latin typeface="Calisto MT"/>
              <a:cs typeface="Calisto MT"/>
            </a:endParaRPr>
          </a:p>
          <a:p>
            <a:pPr marL="2256463" marR="422222" algn="ctr">
              <a:lnSpc>
                <a:spcPts val="2108"/>
              </a:lnSpc>
            </a:pPr>
            <a:r>
              <a:rPr sz="1950" dirty="0">
                <a:latin typeface="Calisto MT"/>
                <a:cs typeface="Calisto MT"/>
              </a:rPr>
              <a:t>Multimodal</a:t>
            </a:r>
            <a:endParaRPr sz="1950">
              <a:latin typeface="Calisto MT"/>
              <a:cs typeface="Calisto MT"/>
            </a:endParaRPr>
          </a:p>
          <a:p>
            <a:pPr marL="2374175" marR="539099" algn="ctr">
              <a:lnSpc>
                <a:spcPts val="2108"/>
              </a:lnSpc>
            </a:pPr>
            <a:r>
              <a:rPr sz="1950" spc="-2" dirty="0">
                <a:latin typeface="Calisto MT"/>
                <a:cs typeface="Calisto MT"/>
              </a:rPr>
              <a:t>No Mode</a:t>
            </a:r>
            <a:endParaRPr sz="1950">
              <a:latin typeface="Calisto MT"/>
              <a:cs typeface="Calisto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65136" y="5573508"/>
            <a:ext cx="138435" cy="113919"/>
          </a:xfrm>
          <a:prstGeom prst="rect">
            <a:avLst/>
          </a:prstGeom>
        </p:spPr>
        <p:txBody>
          <a:bodyPr wrap="square" lIns="0" tIns="5333" rIns="0" bIns="0" rtlCol="0">
            <a:noAutofit/>
          </a:bodyPr>
          <a:lstStyle/>
          <a:p>
            <a:pPr marL="9525">
              <a:lnSpc>
                <a:spcPts val="840"/>
              </a:lnSpc>
            </a:pPr>
            <a:r>
              <a:rPr sz="750" dirty="0">
                <a:solidFill>
                  <a:srgbClr val="A7A299"/>
                </a:solidFill>
                <a:latin typeface="Arial"/>
                <a:cs typeface="Arial"/>
              </a:rPr>
              <a:t>23</a:t>
            </a:r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5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577187" y="1716328"/>
            <a:ext cx="5126112" cy="440674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72" dirty="0">
                <a:latin typeface="Arial"/>
                <a:cs typeface="Arial"/>
              </a:rPr>
              <a:t>A data set that has only one value that occurs with the</a:t>
            </a:r>
            <a:endParaRPr sz="1500">
              <a:latin typeface="Arial"/>
              <a:cs typeface="Arial"/>
            </a:endParaRPr>
          </a:p>
          <a:p>
            <a:pPr marL="9525" marR="28666">
              <a:lnSpc>
                <a:spcPct val="95825"/>
              </a:lnSpc>
            </a:pPr>
            <a:r>
              <a:rPr sz="1500" spc="-2" dirty="0">
                <a:latin typeface="Arial"/>
                <a:cs typeface="Arial"/>
              </a:rPr>
              <a:t>frequency is said to be </a:t>
            </a:r>
            <a:r>
              <a:rPr sz="1575" b="1" spc="-2" dirty="0">
                <a:latin typeface="Arial"/>
                <a:cs typeface="Arial"/>
              </a:rPr>
              <a:t>unimodal.</a:t>
            </a:r>
            <a:endParaRPr sz="15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5701" y="1716327"/>
            <a:ext cx="733991" cy="210159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-4" dirty="0">
                <a:latin typeface="Arial"/>
                <a:cs typeface="Arial"/>
              </a:rPr>
              <a:t>greatest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187" y="2402312"/>
            <a:ext cx="5127672" cy="669089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 marR="13700">
              <a:lnSpc>
                <a:spcPts val="1613"/>
              </a:lnSpc>
            </a:pPr>
            <a:r>
              <a:rPr sz="1500" spc="6" dirty="0">
                <a:latin typeface="Arial"/>
                <a:cs typeface="Arial"/>
              </a:rPr>
              <a:t>If  a  data  set  has  two  values  that  occur  with  the  same</a:t>
            </a:r>
            <a:endParaRPr sz="1500">
              <a:latin typeface="Arial"/>
              <a:cs typeface="Arial"/>
            </a:endParaRPr>
          </a:p>
          <a:p>
            <a:pPr marL="9525">
              <a:lnSpc>
                <a:spcPct val="96112"/>
              </a:lnSpc>
            </a:pPr>
            <a:r>
              <a:rPr sz="1500" spc="14" dirty="0">
                <a:latin typeface="Arial"/>
                <a:cs typeface="Arial"/>
              </a:rPr>
              <a:t>frequency, both values are considered to be the mode and set is said to be </a:t>
            </a:r>
            <a:r>
              <a:rPr sz="1575" b="1" spc="14" dirty="0">
                <a:latin typeface="Arial"/>
                <a:cs typeface="Arial"/>
              </a:rPr>
              <a:t>bimodal.</a:t>
            </a:r>
            <a:endParaRPr sz="15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2842" y="2402312"/>
            <a:ext cx="756570" cy="4385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31241">
              <a:lnSpc>
                <a:spcPts val="1613"/>
              </a:lnSpc>
            </a:pPr>
            <a:r>
              <a:rPr sz="1500" spc="-2" dirty="0">
                <a:latin typeface="Arial"/>
                <a:cs typeface="Arial"/>
              </a:rPr>
              <a:t>greatest</a:t>
            </a:r>
            <a:endParaRPr sz="1500">
              <a:latin typeface="Arial"/>
              <a:cs typeface="Arial"/>
            </a:endParaRPr>
          </a:p>
          <a:p>
            <a:pPr marL="9525" marR="2730">
              <a:lnSpc>
                <a:spcPct val="95825"/>
              </a:lnSpc>
            </a:pPr>
            <a:r>
              <a:rPr sz="1500" spc="16" dirty="0">
                <a:latin typeface="Arial"/>
                <a:cs typeface="Arial"/>
              </a:rPr>
              <a:t>the 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188" y="3316903"/>
            <a:ext cx="5911972" cy="669089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65" dirty="0">
                <a:latin typeface="Arial"/>
                <a:cs typeface="Arial"/>
              </a:rPr>
              <a:t>If a data set has more than two values that occur with the same</a:t>
            </a:r>
            <a:endParaRPr sz="1500">
              <a:latin typeface="Arial"/>
              <a:cs typeface="Arial"/>
            </a:endParaRPr>
          </a:p>
          <a:p>
            <a:pPr marL="9525" marR="3122">
              <a:lnSpc>
                <a:spcPct val="96112"/>
              </a:lnSpc>
            </a:pPr>
            <a:r>
              <a:rPr sz="1500" dirty="0">
                <a:latin typeface="Arial"/>
                <a:cs typeface="Arial"/>
              </a:rPr>
              <a:t>g</a:t>
            </a:r>
            <a:r>
              <a:rPr sz="1500" spc="3" dirty="0">
                <a:latin typeface="Arial"/>
                <a:cs typeface="Arial"/>
              </a:rPr>
              <a:t>r</a:t>
            </a:r>
            <a:r>
              <a:rPr sz="1500" spc="-7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at</a:t>
            </a:r>
            <a:r>
              <a:rPr sz="1500" spc="-11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st</a:t>
            </a:r>
            <a:r>
              <a:rPr sz="1500" spc="2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-7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7" dirty="0">
                <a:latin typeface="Arial"/>
                <a:cs typeface="Arial"/>
              </a:rPr>
              <a:t>q</a:t>
            </a:r>
            <a:r>
              <a:rPr sz="1500" dirty="0">
                <a:latin typeface="Arial"/>
                <a:cs typeface="Arial"/>
              </a:rPr>
              <a:t>ue</a:t>
            </a:r>
            <a:r>
              <a:rPr sz="1500" spc="-3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-108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33" dirty="0">
                <a:latin typeface="Arial"/>
                <a:cs typeface="Arial"/>
              </a:rPr>
              <a:t> </a:t>
            </a:r>
            <a:r>
              <a:rPr sz="1500" spc="-7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ach</a:t>
            </a:r>
            <a:r>
              <a:rPr sz="1500" spc="33" dirty="0">
                <a:latin typeface="Arial"/>
                <a:cs typeface="Arial"/>
              </a:rPr>
              <a:t> </a:t>
            </a:r>
            <a:r>
              <a:rPr sz="1500" spc="-14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alue</a:t>
            </a:r>
            <a:r>
              <a:rPr sz="1500" spc="38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is</a:t>
            </a:r>
            <a:r>
              <a:rPr sz="1500" spc="2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used</a:t>
            </a:r>
            <a:r>
              <a:rPr sz="1500" spc="2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as</a:t>
            </a:r>
            <a:r>
              <a:rPr sz="1500" spc="2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22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</a:t>
            </a:r>
            <a:r>
              <a:rPr sz="1500" spc="-7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e,</a:t>
            </a:r>
            <a:r>
              <a:rPr sz="1500" spc="2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38" dirty="0">
                <a:latin typeface="Arial"/>
                <a:cs typeface="Arial"/>
              </a:rPr>
              <a:t> </a:t>
            </a:r>
            <a:r>
              <a:rPr sz="1500" spc="-14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2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data</a:t>
            </a:r>
            <a:r>
              <a:rPr sz="1500" spc="18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3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t is</a:t>
            </a:r>
            <a:r>
              <a:rPr sz="1500" spc="-7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3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id</a:t>
            </a:r>
            <a:r>
              <a:rPr sz="1500" spc="-7" dirty="0">
                <a:latin typeface="Arial"/>
                <a:cs typeface="Arial"/>
              </a:rPr>
              <a:t> </a:t>
            </a:r>
            <a:r>
              <a:rPr sz="1500" spc="-3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7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</a:t>
            </a:r>
            <a:r>
              <a:rPr sz="1500" spc="-7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mu</a:t>
            </a:r>
            <a:r>
              <a:rPr sz="1575" b="1" spc="-7" dirty="0">
                <a:latin typeface="Arial"/>
                <a:cs typeface="Arial"/>
              </a:rPr>
              <a:t>l</a:t>
            </a:r>
            <a:r>
              <a:rPr sz="1575" b="1" dirty="0">
                <a:latin typeface="Arial"/>
                <a:cs typeface="Arial"/>
              </a:rPr>
              <a:t>tim</a:t>
            </a:r>
            <a:r>
              <a:rPr sz="1575" b="1" spc="-3" dirty="0">
                <a:latin typeface="Arial"/>
                <a:cs typeface="Arial"/>
              </a:rPr>
              <a:t>o</a:t>
            </a:r>
            <a:r>
              <a:rPr sz="1575" b="1" dirty="0">
                <a:latin typeface="Arial"/>
                <a:cs typeface="Arial"/>
              </a:rPr>
              <a:t>da</a:t>
            </a:r>
            <a:r>
              <a:rPr sz="1575" b="1" spc="-3" dirty="0">
                <a:latin typeface="Arial"/>
                <a:cs typeface="Arial"/>
              </a:rPr>
              <a:t>l</a:t>
            </a:r>
            <a:r>
              <a:rPr sz="1575" b="1" dirty="0">
                <a:latin typeface="Arial"/>
                <a:cs typeface="Arial"/>
              </a:rPr>
              <a:t>.</a:t>
            </a:r>
            <a:endParaRPr sz="157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188" y="4231588"/>
            <a:ext cx="2440394" cy="440489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25" dirty="0">
                <a:latin typeface="Arial"/>
                <a:cs typeface="Arial"/>
              </a:rPr>
              <a:t>When no data value occurs</a:t>
            </a:r>
            <a:endParaRPr sz="1500">
              <a:latin typeface="Arial"/>
              <a:cs typeface="Arial"/>
            </a:endParaRPr>
          </a:p>
          <a:p>
            <a:pPr marL="9525" marR="28632">
              <a:lnSpc>
                <a:spcPct val="95825"/>
              </a:lnSpc>
            </a:pPr>
            <a:r>
              <a:rPr sz="1500" spc="-11" dirty="0">
                <a:latin typeface="Arial"/>
                <a:cs typeface="Arial"/>
              </a:rPr>
              <a:t>have </a:t>
            </a:r>
            <a:r>
              <a:rPr sz="1575" b="1" spc="-11" dirty="0">
                <a:latin typeface="Arial"/>
                <a:cs typeface="Arial"/>
              </a:rPr>
              <a:t>no mode</a:t>
            </a:r>
            <a:r>
              <a:rPr sz="1575" spc="-11" dirty="0">
                <a:latin typeface="Arial"/>
                <a:cs typeface="Arial"/>
              </a:rPr>
              <a:t>.</a:t>
            </a:r>
            <a:endParaRPr sz="157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4219" y="4231590"/>
            <a:ext cx="3443355" cy="209930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32" dirty="0">
                <a:latin typeface="Arial"/>
                <a:cs typeface="Arial"/>
              </a:rPr>
              <a:t>more than once, the data set is said to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22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29045" y="1999007"/>
            <a:ext cx="1043673" cy="399669"/>
          </a:xfrm>
          <a:prstGeom prst="rect">
            <a:avLst/>
          </a:prstGeom>
        </p:spPr>
        <p:txBody>
          <a:bodyPr wrap="square" lIns="0" tIns="19907" rIns="0" bIns="0" rtlCol="0">
            <a:noAutofit/>
          </a:bodyPr>
          <a:lstStyle/>
          <a:p>
            <a:pPr marL="9525">
              <a:lnSpc>
                <a:spcPts val="3135"/>
              </a:lnSpc>
            </a:pPr>
            <a:r>
              <a:rPr sz="3000" b="1" dirty="0">
                <a:latin typeface="Calisto MT"/>
                <a:cs typeface="Calisto MT"/>
              </a:rPr>
              <a:t>Mode</a:t>
            </a:r>
            <a:endParaRPr sz="3000">
              <a:latin typeface="Calisto MT"/>
              <a:cs typeface="Calisto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93370" y="1999007"/>
            <a:ext cx="1924570" cy="399669"/>
          </a:xfrm>
          <a:prstGeom prst="rect">
            <a:avLst/>
          </a:prstGeom>
        </p:spPr>
        <p:txBody>
          <a:bodyPr wrap="square" lIns="0" tIns="19907" rIns="0" bIns="0" rtlCol="0">
            <a:noAutofit/>
          </a:bodyPr>
          <a:lstStyle/>
          <a:p>
            <a:pPr marL="9525">
              <a:lnSpc>
                <a:spcPts val="3135"/>
              </a:lnSpc>
            </a:pPr>
            <a:r>
              <a:rPr sz="3000" b="1" spc="-2" dirty="0">
                <a:latin typeface="Calisto MT"/>
                <a:cs typeface="Calisto MT"/>
              </a:rPr>
              <a:t>- Examples</a:t>
            </a:r>
            <a:endParaRPr sz="3000">
              <a:latin typeface="Calisto MT"/>
              <a:cs typeface="Calisto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31155" y="3039322"/>
            <a:ext cx="361968" cy="1399979"/>
          </a:xfrm>
          <a:prstGeom prst="rect">
            <a:avLst/>
          </a:prstGeom>
        </p:spPr>
        <p:txBody>
          <a:bodyPr wrap="square" lIns="0" tIns="17288" rIns="0" bIns="0" rtlCol="0">
            <a:noAutofit/>
          </a:bodyPr>
          <a:lstStyle/>
          <a:p>
            <a:pPr marL="9525">
              <a:lnSpc>
                <a:spcPts val="2722"/>
              </a:lnSpc>
            </a:pPr>
            <a:r>
              <a:rPr sz="2588" dirty="0">
                <a:solidFill>
                  <a:srgbClr val="313131"/>
                </a:solidFill>
                <a:latin typeface="Wingdings"/>
                <a:cs typeface="Wingdings"/>
              </a:rPr>
              <a:t></a:t>
            </a:r>
            <a:endParaRPr sz="2588">
              <a:latin typeface="Wingdings"/>
              <a:cs typeface="Wingdings"/>
            </a:endParaRPr>
          </a:p>
          <a:p>
            <a:pPr marL="9525" marR="238">
              <a:lnSpc>
                <a:spcPct val="92488"/>
              </a:lnSpc>
              <a:spcBef>
                <a:spcPts val="1132"/>
              </a:spcBef>
            </a:pPr>
            <a:r>
              <a:rPr sz="2588" dirty="0">
                <a:solidFill>
                  <a:srgbClr val="313131"/>
                </a:solidFill>
                <a:latin typeface="Wingdings"/>
                <a:cs typeface="Wingdings"/>
              </a:rPr>
              <a:t></a:t>
            </a:r>
            <a:endParaRPr sz="2588">
              <a:latin typeface="Wingdings"/>
              <a:cs typeface="Wingdings"/>
            </a:endParaRPr>
          </a:p>
          <a:p>
            <a:pPr marL="9525" marR="238">
              <a:lnSpc>
                <a:spcPct val="92488"/>
              </a:lnSpc>
              <a:spcBef>
                <a:spcPts val="1268"/>
              </a:spcBef>
            </a:pPr>
            <a:r>
              <a:rPr sz="2588" dirty="0">
                <a:solidFill>
                  <a:srgbClr val="313131"/>
                </a:solidFill>
                <a:latin typeface="Wingdings"/>
                <a:cs typeface="Wingdings"/>
              </a:rPr>
              <a:t></a:t>
            </a:r>
            <a:endParaRPr sz="2588">
              <a:latin typeface="Wingdings"/>
              <a:cs typeface="Wingding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7364" y="3100439"/>
            <a:ext cx="224872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a.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5978" y="3100439"/>
            <a:ext cx="457881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spc="1" dirty="0">
                <a:latin typeface="Arial"/>
                <a:cs typeface="Arial"/>
              </a:rPr>
              <a:t>5.40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81406" y="3100439"/>
            <a:ext cx="458519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spc="2" dirty="0">
                <a:latin typeface="Arial"/>
                <a:cs typeface="Arial"/>
              </a:rPr>
              <a:t>1.10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06215" y="3100439"/>
            <a:ext cx="458346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spc="2" dirty="0">
                <a:latin typeface="Arial"/>
                <a:cs typeface="Arial"/>
              </a:rPr>
              <a:t>0.42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0852" y="3100439"/>
            <a:ext cx="458346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spc="2" dirty="0">
                <a:latin typeface="Arial"/>
                <a:cs typeface="Arial"/>
              </a:rPr>
              <a:t>0.73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6744" y="3100439"/>
            <a:ext cx="458424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spc="2" dirty="0">
                <a:latin typeface="Arial"/>
                <a:cs typeface="Arial"/>
              </a:rPr>
              <a:t>0.48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1461" y="3100439"/>
            <a:ext cx="458921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spc="3" dirty="0">
                <a:latin typeface="Arial"/>
                <a:cs typeface="Arial"/>
              </a:rPr>
              <a:t>1.10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3199" y="3128300"/>
            <a:ext cx="1306031" cy="238505"/>
          </a:xfrm>
          <a:prstGeom prst="rect">
            <a:avLst/>
          </a:prstGeom>
        </p:spPr>
        <p:txBody>
          <a:bodyPr wrap="square" lIns="0" tIns="11692" rIns="0" bIns="0" rtlCol="0">
            <a:noAutofit/>
          </a:bodyPr>
          <a:lstStyle/>
          <a:p>
            <a:pPr marL="9525">
              <a:lnSpc>
                <a:spcPts val="1841"/>
              </a:lnSpc>
            </a:pPr>
            <a:r>
              <a:rPr sz="1725" spc="-1" dirty="0">
                <a:latin typeface="Arial"/>
                <a:cs typeface="Arial"/>
              </a:rPr>
              <a:t>Mode is 1.10</a:t>
            </a:r>
            <a:endParaRPr sz="172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7364" y="3641179"/>
            <a:ext cx="236762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b.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10259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27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0178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27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0097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27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0016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55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9935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55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9854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55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9774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88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9692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88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0449" y="3641179"/>
            <a:ext cx="283631" cy="228447"/>
          </a:xfrm>
          <a:prstGeom prst="rect">
            <a:avLst/>
          </a:prstGeom>
        </p:spPr>
        <p:txBody>
          <a:bodyPr wrap="square" lIns="0" tIns="11192" rIns="0" bIns="0" rtlCol="0">
            <a:noAutofit/>
          </a:bodyPr>
          <a:lstStyle/>
          <a:p>
            <a:pPr marL="9525">
              <a:lnSpc>
                <a:spcPts val="1763"/>
              </a:lnSpc>
            </a:pPr>
            <a:r>
              <a:rPr sz="1650" b="1" dirty="0">
                <a:latin typeface="Arial"/>
                <a:cs typeface="Arial"/>
              </a:rPr>
              <a:t>99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3200" y="3654080"/>
            <a:ext cx="976582" cy="238505"/>
          </a:xfrm>
          <a:prstGeom prst="rect">
            <a:avLst/>
          </a:prstGeom>
        </p:spPr>
        <p:txBody>
          <a:bodyPr wrap="square" lIns="0" tIns="11692" rIns="0" bIns="0" rtlCol="0">
            <a:noAutofit/>
          </a:bodyPr>
          <a:lstStyle/>
          <a:p>
            <a:pPr marL="9525">
              <a:lnSpc>
                <a:spcPts val="1841"/>
              </a:lnSpc>
            </a:pPr>
            <a:r>
              <a:rPr sz="1725" spc="-2" dirty="0">
                <a:latin typeface="Arial"/>
                <a:cs typeface="Arial"/>
              </a:rPr>
              <a:t>Bimodal -</a:t>
            </a:r>
            <a:endParaRPr sz="172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9235" y="3654080"/>
            <a:ext cx="296571" cy="238505"/>
          </a:xfrm>
          <a:prstGeom prst="rect">
            <a:avLst/>
          </a:prstGeom>
        </p:spPr>
        <p:txBody>
          <a:bodyPr wrap="square" lIns="0" tIns="11692" rIns="0" bIns="0" rtlCol="0">
            <a:noAutofit/>
          </a:bodyPr>
          <a:lstStyle/>
          <a:p>
            <a:pPr marL="9525">
              <a:lnSpc>
                <a:spcPts val="1841"/>
              </a:lnSpc>
            </a:pPr>
            <a:r>
              <a:rPr sz="1725" spc="3" dirty="0">
                <a:latin typeface="Arial"/>
                <a:cs typeface="Arial"/>
              </a:rPr>
              <a:t>27</a:t>
            </a:r>
            <a:endParaRPr sz="172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2130" y="3654080"/>
            <a:ext cx="198345" cy="238505"/>
          </a:xfrm>
          <a:prstGeom prst="rect">
            <a:avLst/>
          </a:prstGeom>
        </p:spPr>
        <p:txBody>
          <a:bodyPr wrap="square" lIns="0" tIns="11692" rIns="0" bIns="0" rtlCol="0">
            <a:noAutofit/>
          </a:bodyPr>
          <a:lstStyle/>
          <a:p>
            <a:pPr marL="9525">
              <a:lnSpc>
                <a:spcPts val="1841"/>
              </a:lnSpc>
            </a:pPr>
            <a:r>
              <a:rPr sz="1725" dirty="0">
                <a:latin typeface="Arial"/>
                <a:cs typeface="Arial"/>
              </a:rPr>
              <a:t>&amp;</a:t>
            </a:r>
            <a:endParaRPr sz="172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0156" y="3654080"/>
            <a:ext cx="296571" cy="238505"/>
          </a:xfrm>
          <a:prstGeom prst="rect">
            <a:avLst/>
          </a:prstGeom>
        </p:spPr>
        <p:txBody>
          <a:bodyPr wrap="square" lIns="0" tIns="11692" rIns="0" bIns="0" rtlCol="0">
            <a:noAutofit/>
          </a:bodyPr>
          <a:lstStyle/>
          <a:p>
            <a:pPr marL="9525">
              <a:lnSpc>
                <a:spcPts val="1841"/>
              </a:lnSpc>
            </a:pPr>
            <a:r>
              <a:rPr sz="1725" spc="3" dirty="0">
                <a:latin typeface="Arial"/>
                <a:cs typeface="Arial"/>
              </a:rPr>
              <a:t>55</a:t>
            </a:r>
            <a:endParaRPr sz="172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7364" y="4182003"/>
            <a:ext cx="224872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c.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7686" y="4182003"/>
            <a:ext cx="166723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8849" y="4182003"/>
            <a:ext cx="166723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058" y="4182003"/>
            <a:ext cx="166723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2221" y="4182003"/>
            <a:ext cx="166723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6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3384" y="4182003"/>
            <a:ext cx="166723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7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4548" y="4182003"/>
            <a:ext cx="166723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8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5711" y="4182003"/>
            <a:ext cx="166723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9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129" y="4182003"/>
            <a:ext cx="283021" cy="228219"/>
          </a:xfrm>
          <a:prstGeom prst="rect">
            <a:avLst/>
          </a:prstGeom>
        </p:spPr>
        <p:txBody>
          <a:bodyPr wrap="square" lIns="0" tIns="11168" rIns="0" bIns="0" rtlCol="0">
            <a:noAutofit/>
          </a:bodyPr>
          <a:lstStyle/>
          <a:p>
            <a:pPr marL="9525">
              <a:lnSpc>
                <a:spcPts val="1759"/>
              </a:lnSpc>
            </a:pPr>
            <a:r>
              <a:rPr sz="1650" b="1" dirty="0"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3199" y="4179860"/>
            <a:ext cx="941204" cy="238505"/>
          </a:xfrm>
          <a:prstGeom prst="rect">
            <a:avLst/>
          </a:prstGeom>
        </p:spPr>
        <p:txBody>
          <a:bodyPr wrap="square" lIns="0" tIns="11692" rIns="0" bIns="0" rtlCol="0">
            <a:noAutofit/>
          </a:bodyPr>
          <a:lstStyle/>
          <a:p>
            <a:pPr marL="9525">
              <a:lnSpc>
                <a:spcPts val="1841"/>
              </a:lnSpc>
            </a:pPr>
            <a:r>
              <a:rPr sz="1725" spc="-1" dirty="0">
                <a:latin typeface="Arial"/>
                <a:cs typeface="Arial"/>
              </a:rPr>
              <a:t>No Mode</a:t>
            </a:r>
            <a:endParaRPr sz="172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62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2907506" y="2143125"/>
            <a:ext cx="3218307" cy="6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1630681" y="1555540"/>
            <a:ext cx="5391911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b="1" spc="32" dirty="0">
                <a:latin typeface="Arial"/>
                <a:cs typeface="Arial"/>
              </a:rPr>
              <a:t>Ex 1</a:t>
            </a:r>
            <a:r>
              <a:rPr sz="1500" spc="32" dirty="0">
                <a:latin typeface="Arial"/>
                <a:cs typeface="Arial"/>
              </a:rPr>
              <a:t>:The data show the number of licensed nuclear reactors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6312" y="1555540"/>
            <a:ext cx="196018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dirty="0">
                <a:latin typeface="Arial"/>
                <a:cs typeface="Arial"/>
              </a:rPr>
              <a:t>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6055" y="1555540"/>
            <a:ext cx="310334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-7" dirty="0"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0680" y="1784140"/>
            <a:ext cx="3538415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-2" dirty="0">
                <a:latin typeface="Arial"/>
                <a:cs typeface="Arial"/>
              </a:rPr>
              <a:t>United States for a recent 15-year period.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1218" y="1784140"/>
            <a:ext cx="418946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dirty="0">
                <a:latin typeface="Arial"/>
                <a:cs typeface="Arial"/>
              </a:rPr>
              <a:t>Find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5272" y="1784140"/>
            <a:ext cx="895132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-1" dirty="0">
                <a:latin typeface="Arial"/>
                <a:cs typeface="Arial"/>
              </a:rPr>
              <a:t>the mode.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0680" y="3163266"/>
            <a:ext cx="3531557" cy="438530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b="1" spc="35" dirty="0">
                <a:latin typeface="Arial"/>
                <a:cs typeface="Arial"/>
              </a:rPr>
              <a:t>Solution</a:t>
            </a:r>
            <a:r>
              <a:rPr sz="1500" spc="35" dirty="0">
                <a:latin typeface="Arial"/>
                <a:cs typeface="Arial"/>
              </a:rPr>
              <a:t>: The modes are 104 and 109.</a:t>
            </a:r>
            <a:endParaRPr sz="1500">
              <a:latin typeface="Arial"/>
              <a:cs typeface="Arial"/>
            </a:endParaRPr>
          </a:p>
          <a:p>
            <a:pPr marL="9525" marR="28632">
              <a:lnSpc>
                <a:spcPct val="95825"/>
              </a:lnSpc>
            </a:pPr>
            <a:r>
              <a:rPr sz="1500" dirty="0">
                <a:latin typeface="Arial"/>
                <a:cs typeface="Arial"/>
              </a:rPr>
              <a:t>bimodal.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5222" y="3163265"/>
            <a:ext cx="376570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dirty="0"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559" y="3163265"/>
            <a:ext cx="971713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39" dirty="0">
                <a:latin typeface="Arial"/>
                <a:cs typeface="Arial"/>
              </a:rPr>
              <a:t>data set 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0542" y="3163265"/>
            <a:ext cx="398330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1" dirty="0">
                <a:latin typeface="Arial"/>
                <a:cs typeface="Arial"/>
              </a:rPr>
              <a:t>said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2596" y="3163265"/>
            <a:ext cx="205903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-3" dirty="0">
                <a:latin typeface="Arial"/>
                <a:cs typeface="Arial"/>
              </a:rPr>
              <a:t>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1483" y="3163265"/>
            <a:ext cx="260281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dirty="0">
                <a:latin typeface="Arial"/>
                <a:cs typeface="Arial"/>
              </a:rPr>
              <a:t>be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402" y="3752671"/>
            <a:ext cx="5911727" cy="438722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b="1" spc="18" dirty="0">
                <a:latin typeface="Arial"/>
                <a:cs typeface="Arial"/>
              </a:rPr>
              <a:t>Ex 2</a:t>
            </a:r>
            <a:r>
              <a:rPr sz="1500" spc="18" dirty="0">
                <a:latin typeface="Arial"/>
                <a:cs typeface="Arial"/>
              </a:rPr>
              <a:t>:The number of accidental deaths due to firearms for a six-year</a:t>
            </a:r>
            <a:endParaRPr sz="1500">
              <a:latin typeface="Arial"/>
              <a:cs typeface="Arial"/>
            </a:endParaRPr>
          </a:p>
          <a:p>
            <a:pPr marL="9525" marR="28632">
              <a:lnSpc>
                <a:spcPct val="95825"/>
              </a:lnSpc>
            </a:pPr>
            <a:r>
              <a:rPr sz="1500" spc="-1" dirty="0">
                <a:latin typeface="Arial"/>
                <a:cs typeface="Arial"/>
              </a:rPr>
              <a:t>period is shown. Find the mode.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091" y="4438663"/>
            <a:ext cx="2480273" cy="209930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spc="-2" dirty="0">
                <a:latin typeface="Arial"/>
                <a:cs typeface="Arial"/>
              </a:rPr>
              <a:t>600 ,610 ,613 ,642 ,789 ,649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4402" y="4895862"/>
            <a:ext cx="5431445" cy="209931"/>
          </a:xfrm>
          <a:prstGeom prst="rect">
            <a:avLst/>
          </a:prstGeom>
        </p:spPr>
        <p:txBody>
          <a:bodyPr wrap="square" lIns="0" tIns="10239" rIns="0" bIns="0" rtlCol="0">
            <a:noAutofit/>
          </a:bodyPr>
          <a:lstStyle/>
          <a:p>
            <a:pPr marL="9525">
              <a:lnSpc>
                <a:spcPts val="1613"/>
              </a:lnSpc>
            </a:pPr>
            <a:r>
              <a:rPr sz="1500" b="1" spc="-2" dirty="0">
                <a:latin typeface="Arial"/>
                <a:cs typeface="Arial"/>
              </a:rPr>
              <a:t>Solution :</a:t>
            </a:r>
            <a:r>
              <a:rPr sz="1500" spc="-2" dirty="0">
                <a:latin typeface="Arial"/>
                <a:cs typeface="Arial"/>
              </a:rPr>
              <a:t>Since each value occurs only once, there is no mode.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43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526154" y="4816475"/>
            <a:ext cx="4474845" cy="0"/>
          </a:xfrm>
          <a:custGeom>
            <a:avLst/>
            <a:gdLst/>
            <a:ahLst/>
            <a:cxnLst/>
            <a:rect l="l" t="t" r="r" b="b"/>
            <a:pathLst>
              <a:path w="4474845">
                <a:moveTo>
                  <a:pt x="0" y="0"/>
                </a:moveTo>
                <a:lnTo>
                  <a:pt x="4474845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3829" y="1612894"/>
            <a:ext cx="2434849" cy="532892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marL="12700">
              <a:lnSpc>
                <a:spcPts val="4180"/>
              </a:lnSpc>
            </a:pPr>
            <a:r>
              <a:rPr sz="4000" b="1" spc="0" dirty="0">
                <a:latin typeface="Calisto MT"/>
                <a:cs typeface="Calisto MT"/>
              </a:rPr>
              <a:t>Definition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7075" y="2259369"/>
            <a:ext cx="2007048" cy="3804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700" spc="0" baseline="10011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2700" spc="0" baseline="9662" dirty="0">
                <a:solidFill>
                  <a:srgbClr val="9F2936"/>
                </a:solidFill>
                <a:latin typeface="Times New Roman"/>
                <a:cs typeface="Times New Roman"/>
              </a:rPr>
              <a:t>  </a:t>
            </a:r>
            <a:r>
              <a:rPr sz="2700" spc="391" baseline="9662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latin typeface="Calisto MT"/>
                <a:cs typeface="Calisto MT"/>
              </a:rPr>
              <a:t>M</a:t>
            </a:r>
            <a:r>
              <a:rPr sz="2800" b="1" spc="-25" dirty="0">
                <a:latin typeface="Calisto MT"/>
                <a:cs typeface="Calisto MT"/>
              </a:rPr>
              <a:t>i</a:t>
            </a:r>
            <a:r>
              <a:rPr sz="2800" b="1" spc="0" dirty="0">
                <a:latin typeface="Calisto MT"/>
                <a:cs typeface="Calisto MT"/>
              </a:rPr>
              <a:t>dr</a:t>
            </a:r>
            <a:r>
              <a:rPr sz="2800" b="1" spc="-14" dirty="0">
                <a:latin typeface="Calisto MT"/>
                <a:cs typeface="Calisto MT"/>
              </a:rPr>
              <a:t>a</a:t>
            </a:r>
            <a:r>
              <a:rPr sz="2800" b="1" spc="0" dirty="0">
                <a:latin typeface="Calisto MT"/>
                <a:cs typeface="Calisto MT"/>
              </a:rPr>
              <a:t>n</a:t>
            </a:r>
            <a:r>
              <a:rPr sz="2800" b="1" spc="-34" dirty="0">
                <a:latin typeface="Calisto MT"/>
                <a:cs typeface="Calisto MT"/>
              </a:rPr>
              <a:t>g</a:t>
            </a:r>
            <a:r>
              <a:rPr sz="2800" b="1" spc="0" dirty="0">
                <a:latin typeface="Calisto MT"/>
                <a:cs typeface="Calisto MT"/>
              </a:rPr>
              <a:t>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075" y="3026949"/>
            <a:ext cx="59537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5372" y="3026949"/>
            <a:ext cx="134274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midrange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1648" y="3026949"/>
            <a:ext cx="2899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4840" y="3026949"/>
            <a:ext cx="107086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defined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8574" y="3026949"/>
            <a:ext cx="39237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3874" y="3026949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1663" y="3026949"/>
            <a:ext cx="64688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1471" y="3026949"/>
            <a:ext cx="92151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of 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5599" y="3026949"/>
            <a:ext cx="9349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lowest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3697" y="3026949"/>
            <a:ext cx="58318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9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075" y="3392709"/>
            <a:ext cx="28512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highest values in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1229" y="3392709"/>
            <a:ext cx="124063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data set,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958" y="3392709"/>
            <a:ext cx="17838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" dirty="0">
                <a:latin typeface="Arial"/>
                <a:cs typeface="Arial"/>
              </a:rPr>
              <a:t>divided by 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7902" y="4398935"/>
            <a:ext cx="93194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8" dirty="0">
                <a:solidFill>
                  <a:srgbClr val="0000FF"/>
                </a:solidFill>
                <a:latin typeface="Calisto MT"/>
                <a:cs typeface="Calisto MT"/>
              </a:rPr>
              <a:t>lowest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5162" y="4398935"/>
            <a:ext cx="209598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8" dirty="0">
                <a:solidFill>
                  <a:srgbClr val="0000FF"/>
                </a:solidFill>
                <a:latin typeface="Calisto MT"/>
                <a:cs typeface="Calisto MT"/>
              </a:rPr>
              <a:t>value + highest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1634" y="4398935"/>
            <a:ext cx="77192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5" dirty="0">
                <a:solidFill>
                  <a:srgbClr val="0000FF"/>
                </a:solidFill>
                <a:latin typeface="Calisto MT"/>
                <a:cs typeface="Calisto MT"/>
              </a:rPr>
              <a:t>value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584" y="4563982"/>
            <a:ext cx="2318131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400" b="1" spc="-53" dirty="0">
                <a:solidFill>
                  <a:srgbClr val="0000FF"/>
                </a:solidFill>
                <a:latin typeface="Arial"/>
                <a:cs typeface="Arial"/>
              </a:rPr>
              <a:t>Midrange </a:t>
            </a:r>
            <a:r>
              <a:rPr sz="3600" b="1" spc="-53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7799" y="5074999"/>
            <a:ext cx="28781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dirty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4662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857500" y="4286250"/>
            <a:ext cx="3786251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1868" y="1369472"/>
            <a:ext cx="516557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4" dirty="0">
                <a:latin typeface="Arial"/>
                <a:cs typeface="Arial"/>
              </a:rPr>
              <a:t>EX. The number of bank failures 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8299" y="1369472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527" y="1369472"/>
            <a:ext cx="91815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recent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7189" y="1369472"/>
            <a:ext cx="12409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five-year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868" y="1735232"/>
            <a:ext cx="22714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period is shown.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9646" y="1735232"/>
            <a:ext cx="26113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Find the midrange.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7014" y="2466759"/>
            <a:ext cx="40949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71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685" y="2466759"/>
            <a:ext cx="66552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,157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7341" y="2466759"/>
            <a:ext cx="665908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,148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5902" y="2466759"/>
            <a:ext cx="49483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,30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3394" y="2466759"/>
            <a:ext cx="32767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7" dirty="0">
                <a:latin typeface="Arial"/>
                <a:cs typeface="Arial"/>
              </a:rPr>
              <a:t>,3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3564286"/>
            <a:ext cx="12552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8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85812" y="3714686"/>
            <a:ext cx="2105025" cy="192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2876" y="3871849"/>
            <a:ext cx="4762500" cy="1628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916" y="1242885"/>
            <a:ext cx="7946374" cy="165175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5225" algn="just">
              <a:lnSpc>
                <a:spcPts val="2145"/>
              </a:lnSpc>
            </a:pPr>
            <a:r>
              <a:rPr sz="2000" spc="22" dirty="0">
                <a:latin typeface="Times New Roman"/>
                <a:cs typeface="Times New Roman"/>
              </a:rPr>
              <a:t>A testing lab wishes to test two experimental brands of outdoor paint to see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ts val="3600"/>
              </a:lnSpc>
              <a:spcBef>
                <a:spcPts val="357"/>
              </a:spcBef>
            </a:pP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ong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ea</a:t>
            </a:r>
            <a:r>
              <a:rPr sz="2000" spc="-19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will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st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9" dirty="0">
                <a:latin typeface="Times New Roman"/>
                <a:cs typeface="Times New Roman"/>
              </a:rPr>
              <a:t>ef</a:t>
            </a:r>
            <a:r>
              <a:rPr sz="2000" spc="0" dirty="0">
                <a:latin typeface="Times New Roman"/>
                <a:cs typeface="Times New Roman"/>
              </a:rPr>
              <a:t>ore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ng.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akes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6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gal</a:t>
            </a:r>
            <a:r>
              <a:rPr sz="2000" spc="-19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ons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of </a:t>
            </a:r>
            <a:r>
              <a:rPr sz="2000" spc="0" dirty="0">
                <a:latin typeface="Times New Roman"/>
                <a:cs typeface="Times New Roman"/>
              </a:rPr>
              <a:t>each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pa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nt</a:t>
            </a:r>
            <a:r>
              <a:rPr sz="2000" spc="24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es</a:t>
            </a:r>
            <a:r>
              <a:rPr sz="2000" spc="-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r>
              <a:rPr sz="2000" spc="2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nce</a:t>
            </a:r>
            <a:r>
              <a:rPr sz="2000" spc="2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-44" dirty="0">
                <a:latin typeface="Times New Roman"/>
                <a:cs typeface="Times New Roman"/>
              </a:rPr>
              <a:t>f</a:t>
            </a:r>
            <a:r>
              <a:rPr sz="2000" spc="-9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Times New Roman"/>
                <a:cs typeface="Times New Roman"/>
              </a:rPr>
              <a:t>er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nt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he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al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ag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dded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ea</a:t>
            </a:r>
            <a:r>
              <a:rPr sz="2000" spc="-19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1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oup and 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only 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x </a:t>
            </a:r>
            <a:r>
              <a:rPr sz="2000" spc="10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cans </a:t>
            </a:r>
            <a:r>
              <a:rPr sz="2000" spc="119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re </a:t>
            </a:r>
            <a:r>
              <a:rPr sz="2000" spc="119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nvo</a:t>
            </a:r>
            <a:r>
              <a:rPr sz="2000" spc="-9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v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d, </a:t>
            </a:r>
            <a:r>
              <a:rPr sz="2000" spc="129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hese </a:t>
            </a:r>
            <a:r>
              <a:rPr sz="2000" spc="119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o </a:t>
            </a:r>
            <a:r>
              <a:rPr sz="2000" spc="1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1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oups 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</a:t>
            </a:r>
            <a:r>
              <a:rPr sz="2000" spc="-9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ns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1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ute 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o 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3072185"/>
            <a:ext cx="6402427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3" dirty="0">
                <a:latin typeface="Times New Roman"/>
                <a:cs typeface="Times New Roman"/>
              </a:rPr>
              <a:t>populations. The results (in months) are shown. Find the mean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2206" y="3072185"/>
            <a:ext cx="1528013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Times New Roman"/>
                <a:cs typeface="Times New Roman"/>
              </a:rPr>
              <a:t>of each group.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550862" y="2041004"/>
            <a:ext cx="3848100" cy="117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3300" y="2309279"/>
            <a:ext cx="3830574" cy="818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4214876"/>
            <a:ext cx="7315200" cy="2214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140" y="930620"/>
            <a:ext cx="1717111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11" dirty="0">
                <a:latin typeface="Calisto MT"/>
                <a:cs typeface="Calisto MT"/>
              </a:rPr>
              <a:t>For each data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3955" y="930620"/>
            <a:ext cx="388719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set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6232" y="930620"/>
            <a:ext cx="2206921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40" dirty="0">
                <a:latin typeface="Calisto MT"/>
                <a:cs typeface="Calisto MT"/>
              </a:rPr>
              <a:t>determine: Mean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7213" y="930620"/>
            <a:ext cx="1013327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1" dirty="0">
                <a:latin typeface="Calisto MT"/>
                <a:cs typeface="Calisto MT"/>
              </a:rPr>
              <a:t>Median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3378" y="930620"/>
            <a:ext cx="756920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Mode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3206" y="930620"/>
            <a:ext cx="1253742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5" dirty="0">
                <a:latin typeface="Calisto MT"/>
                <a:cs typeface="Calisto MT"/>
              </a:rPr>
              <a:t>Midrange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640" y="1659106"/>
            <a:ext cx="1217434" cy="330504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16" dirty="0">
                <a:latin typeface="Calisto MT"/>
                <a:cs typeface="Calisto MT"/>
              </a:rPr>
              <a:t>Table 3.1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8622" y="1699196"/>
            <a:ext cx="1101736" cy="266684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b="1" spc="-49" dirty="0">
                <a:latin typeface="Arial"/>
                <a:cs typeface="Arial"/>
              </a:rPr>
              <a:t>Data Set I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358" y="1900625"/>
            <a:ext cx="555777" cy="266363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b="1" dirty="0">
                <a:latin typeface="Arial"/>
                <a:cs typeface="Arial"/>
              </a:rPr>
              <a:t>D</a:t>
            </a:r>
            <a:r>
              <a:rPr sz="1900" b="1" spc="-9" dirty="0">
                <a:latin typeface="Arial"/>
                <a:cs typeface="Arial"/>
              </a:rPr>
              <a:t>a</a:t>
            </a:r>
            <a:r>
              <a:rPr sz="1900" b="1" spc="0" dirty="0">
                <a:latin typeface="Arial"/>
                <a:cs typeface="Arial"/>
              </a:rPr>
              <a:t>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4141" y="1900625"/>
            <a:ext cx="416560" cy="266363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b="1" spc="-1" dirty="0">
                <a:latin typeface="Arial"/>
                <a:cs typeface="Arial"/>
              </a:rPr>
              <a:t>Set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2708" y="1900625"/>
            <a:ext cx="189331" cy="266363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b="1" spc="2" dirty="0">
                <a:latin typeface="Arial"/>
                <a:cs typeface="Arial"/>
              </a:rPr>
              <a:t>II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5702" y="1933666"/>
            <a:ext cx="76034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25" dirty="0">
                <a:latin typeface="Calisto MT"/>
                <a:cs typeface="Calisto MT"/>
              </a:rPr>
              <a:t>Table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7956" y="1933666"/>
            <a:ext cx="455239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3.2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3788755"/>
            <a:ext cx="1098599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-1" dirty="0">
                <a:latin typeface="Calisto MT"/>
                <a:cs typeface="Calisto MT"/>
              </a:rPr>
              <a:t>Solution</a:t>
            </a:r>
            <a:endParaRPr sz="240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6595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643251" y="1857375"/>
            <a:ext cx="3643249" cy="150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8687" y="4714938"/>
            <a:ext cx="7500874" cy="642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1868" y="1074055"/>
            <a:ext cx="44522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>
                <a:latin typeface="Arial"/>
                <a:cs typeface="Arial"/>
              </a:rPr>
              <a:t>Ex</a:t>
            </a:r>
            <a:r>
              <a:rPr sz="2000" spc="-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76604" y="1074055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5788" y="1074055"/>
            <a:ext cx="65785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small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74138" y="1074055"/>
            <a:ext cx="109509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company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78098" y="1074055"/>
            <a:ext cx="98184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consists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9663" y="1074055"/>
            <a:ext cx="27628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5235" y="1074055"/>
            <a:ext cx="41505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7863" y="1074055"/>
            <a:ext cx="885236" cy="5847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85851">
              <a:lnSpc>
                <a:spcPts val="2150"/>
              </a:lnSpc>
            </a:pPr>
            <a:r>
              <a:rPr sz="2000" spc="-19" dirty="0">
                <a:latin typeface="Arial"/>
                <a:cs typeface="Arial"/>
              </a:rPr>
              <a:t>owner,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whose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3289" y="1074055"/>
            <a:ext cx="41505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9069" y="1074055"/>
            <a:ext cx="112182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6" dirty="0">
                <a:latin typeface="Arial"/>
                <a:cs typeface="Arial"/>
              </a:rPr>
              <a:t>manager,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42173" y="1074055"/>
            <a:ext cx="434106" cy="5847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29463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 marR="2257">
              <a:lnSpc>
                <a:spcPct val="95825"/>
              </a:lnSpc>
            </a:pPr>
            <a:r>
              <a:rPr sz="2000" spc="1" dirty="0"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868" y="1378855"/>
            <a:ext cx="1505364" cy="5847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salesperson,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-1" dirty="0">
                <a:latin typeface="Arial"/>
                <a:cs typeface="Arial"/>
              </a:rPr>
              <a:t>listed here.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1174" y="1378855"/>
            <a:ext cx="246528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37" dirty="0">
                <a:latin typeface="Arial"/>
                <a:cs typeface="Arial"/>
              </a:rPr>
              <a:t>and two technicians,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2251" y="1378855"/>
            <a:ext cx="318084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7155" y="1378855"/>
            <a:ext cx="27324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9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2827" y="1378855"/>
            <a:ext cx="82684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annual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7001" y="1378855"/>
            <a:ext cx="93959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salaries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868" y="3513090"/>
            <a:ext cx="175688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Find the mean,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2342" y="3513090"/>
            <a:ext cx="223935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median, and mode.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868" y="4122690"/>
            <a:ext cx="115083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>
                <a:latin typeface="Arial"/>
                <a:cs typeface="Arial"/>
              </a:rPr>
              <a:t>Solution</a:t>
            </a:r>
            <a:r>
              <a:rPr sz="2000" spc="-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868" y="5342144"/>
            <a:ext cx="50209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704" y="5342144"/>
            <a:ext cx="69857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2" dirty="0"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4136" y="5342144"/>
            <a:ext cx="24405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4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1194" y="5342144"/>
            <a:ext cx="105177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>
                <a:latin typeface="Arial"/>
                <a:cs typeface="Arial"/>
              </a:rPr>
              <a:t>$40,000,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670" y="5342144"/>
            <a:ext cx="41505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8638" y="5342144"/>
            <a:ext cx="89658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median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6571" y="5342144"/>
            <a:ext cx="24710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4899" y="5342144"/>
            <a:ext cx="1628979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4" dirty="0">
                <a:latin typeface="Arial"/>
                <a:cs typeface="Arial"/>
              </a:rPr>
              <a:t>$24,000,  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4225" y="5342144"/>
            <a:ext cx="41530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4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0193" y="5342144"/>
            <a:ext cx="69704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101" y="5342144"/>
            <a:ext cx="24710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5646944"/>
            <a:ext cx="105482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$18,000.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054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90524" y="1290481"/>
            <a:ext cx="8163541" cy="1593293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marL="1861403" marR="1846588" algn="ctr">
              <a:lnSpc>
                <a:spcPts val="4180"/>
              </a:lnSpc>
            </a:pPr>
            <a:r>
              <a:rPr sz="4000" b="1" spc="-16" dirty="0">
                <a:latin typeface="Calisto MT"/>
                <a:cs typeface="Calisto MT"/>
              </a:rPr>
              <a:t>The weighted mean</a:t>
            </a:r>
            <a:endParaRPr sz="4000">
              <a:latin typeface="Calisto MT"/>
              <a:cs typeface="Calisto MT"/>
            </a:endParaRPr>
          </a:p>
          <a:p>
            <a:pPr indent="-347" algn="ctr">
              <a:lnSpc>
                <a:spcPct val="100039"/>
              </a:lnSpc>
              <a:spcBef>
                <a:spcPts val="1549"/>
              </a:spcBef>
            </a:pPr>
            <a:r>
              <a:rPr sz="2800" dirty="0">
                <a:latin typeface="Calisto MT"/>
                <a:cs typeface="Calisto MT"/>
              </a:rPr>
              <a:t>T</a:t>
            </a:r>
            <a:r>
              <a:rPr sz="2800" spc="19" dirty="0">
                <a:latin typeface="Calisto MT"/>
                <a:cs typeface="Calisto MT"/>
              </a:rPr>
              <a:t>h</a:t>
            </a:r>
            <a:r>
              <a:rPr sz="2800" spc="0" dirty="0">
                <a:latin typeface="Calisto MT"/>
                <a:cs typeface="Calisto MT"/>
              </a:rPr>
              <a:t>e</a:t>
            </a:r>
            <a:r>
              <a:rPr sz="2800" spc="53" dirty="0">
                <a:latin typeface="Calisto MT"/>
                <a:cs typeface="Calisto MT"/>
              </a:rPr>
              <a:t> </a:t>
            </a:r>
            <a:r>
              <a:rPr sz="2800" spc="-59" dirty="0">
                <a:latin typeface="Calisto MT"/>
                <a:cs typeface="Calisto MT"/>
              </a:rPr>
              <a:t>w</a:t>
            </a:r>
            <a:r>
              <a:rPr sz="2800" spc="14" dirty="0">
                <a:latin typeface="Calisto MT"/>
                <a:cs typeface="Calisto MT"/>
              </a:rPr>
              <a:t>e</a:t>
            </a:r>
            <a:r>
              <a:rPr sz="2800" spc="0" dirty="0">
                <a:latin typeface="Calisto MT"/>
                <a:cs typeface="Calisto MT"/>
              </a:rPr>
              <a:t>ig</a:t>
            </a:r>
            <a:r>
              <a:rPr sz="2800" spc="14" dirty="0">
                <a:latin typeface="Calisto MT"/>
                <a:cs typeface="Calisto MT"/>
              </a:rPr>
              <a:t>h</a:t>
            </a:r>
            <a:r>
              <a:rPr sz="2800" spc="0" dirty="0">
                <a:latin typeface="Calisto MT"/>
                <a:cs typeface="Calisto MT"/>
              </a:rPr>
              <a:t>ted</a:t>
            </a:r>
            <a:r>
              <a:rPr sz="2800" spc="-7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m</a:t>
            </a:r>
            <a:r>
              <a:rPr sz="2800" spc="14" dirty="0">
                <a:latin typeface="Calisto MT"/>
                <a:cs typeface="Calisto MT"/>
              </a:rPr>
              <a:t>e</a:t>
            </a:r>
            <a:r>
              <a:rPr sz="2800" spc="0" dirty="0">
                <a:latin typeface="Calisto MT"/>
                <a:cs typeface="Calisto MT"/>
              </a:rPr>
              <a:t>an</a:t>
            </a:r>
            <a:r>
              <a:rPr sz="2800" spc="44" dirty="0">
                <a:latin typeface="Calisto MT"/>
                <a:cs typeface="Calisto MT"/>
              </a:rPr>
              <a:t> </a:t>
            </a:r>
            <a:r>
              <a:rPr sz="2800" spc="-4" dirty="0">
                <a:latin typeface="Calisto MT"/>
                <a:cs typeface="Calisto MT"/>
              </a:rPr>
              <a:t>i</a:t>
            </a:r>
            <a:r>
              <a:rPr sz="2800" spc="0" dirty="0">
                <a:latin typeface="Calisto MT"/>
                <a:cs typeface="Calisto MT"/>
              </a:rPr>
              <a:t>s</a:t>
            </a:r>
            <a:r>
              <a:rPr sz="2800" spc="100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a</a:t>
            </a:r>
            <a:r>
              <a:rPr sz="2800" spc="86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sp</a:t>
            </a:r>
            <a:r>
              <a:rPr sz="2800" spc="9" dirty="0">
                <a:latin typeface="Calisto MT"/>
                <a:cs typeface="Calisto MT"/>
              </a:rPr>
              <a:t>e</a:t>
            </a:r>
            <a:r>
              <a:rPr sz="2800" spc="0" dirty="0">
                <a:latin typeface="Calisto MT"/>
                <a:cs typeface="Calisto MT"/>
              </a:rPr>
              <a:t>cial</a:t>
            </a:r>
            <a:r>
              <a:rPr sz="2800" spc="66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case</a:t>
            </a:r>
            <a:r>
              <a:rPr sz="2800" spc="70" dirty="0">
                <a:latin typeface="Calisto MT"/>
                <a:cs typeface="Calisto MT"/>
              </a:rPr>
              <a:t> </a:t>
            </a:r>
            <a:r>
              <a:rPr sz="2800" spc="-4" dirty="0">
                <a:latin typeface="Calisto MT"/>
                <a:cs typeface="Calisto MT"/>
              </a:rPr>
              <a:t>o</a:t>
            </a:r>
            <a:r>
              <a:rPr sz="2800" spc="0" dirty="0">
                <a:latin typeface="Calisto MT"/>
                <a:cs typeface="Calisto MT"/>
              </a:rPr>
              <a:t>f</a:t>
            </a:r>
            <a:r>
              <a:rPr sz="2800" spc="401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the</a:t>
            </a:r>
            <a:r>
              <a:rPr sz="2800" spc="73" dirty="0">
                <a:latin typeface="Calisto MT"/>
                <a:cs typeface="Calisto MT"/>
              </a:rPr>
              <a:t> </a:t>
            </a:r>
            <a:r>
              <a:rPr sz="2800" spc="-4" dirty="0">
                <a:latin typeface="Calisto MT"/>
                <a:cs typeface="Calisto MT"/>
              </a:rPr>
              <a:t>a</a:t>
            </a:r>
            <a:r>
              <a:rPr sz="2800" spc="0" dirty="0">
                <a:latin typeface="Calisto MT"/>
                <a:cs typeface="Calisto MT"/>
              </a:rPr>
              <a:t>rit</a:t>
            </a:r>
            <a:r>
              <a:rPr sz="2800" spc="14" dirty="0">
                <a:latin typeface="Calisto MT"/>
                <a:cs typeface="Calisto MT"/>
              </a:rPr>
              <a:t>h</a:t>
            </a:r>
            <a:r>
              <a:rPr sz="2800" spc="-18" dirty="0">
                <a:latin typeface="Calisto MT"/>
                <a:cs typeface="Calisto MT"/>
              </a:rPr>
              <a:t>me</a:t>
            </a:r>
            <a:r>
              <a:rPr sz="2800" spc="0" dirty="0">
                <a:latin typeface="Calisto MT"/>
                <a:cs typeface="Calisto MT"/>
              </a:rPr>
              <a:t>t</a:t>
            </a:r>
            <a:r>
              <a:rPr sz="2800" spc="-10" dirty="0">
                <a:latin typeface="Calisto MT"/>
                <a:cs typeface="Calisto MT"/>
              </a:rPr>
              <a:t>ic</a:t>
            </a:r>
            <a:r>
              <a:rPr sz="2800" spc="-7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mea</a:t>
            </a:r>
            <a:r>
              <a:rPr sz="2800" spc="19" dirty="0">
                <a:latin typeface="Calisto MT"/>
                <a:cs typeface="Calisto MT"/>
              </a:rPr>
              <a:t>n</a:t>
            </a:r>
            <a:r>
              <a:rPr sz="2800" spc="0" dirty="0">
                <a:latin typeface="Calisto MT"/>
                <a:cs typeface="Calisto MT"/>
              </a:rPr>
              <a:t>.</a:t>
            </a:r>
            <a:r>
              <a:rPr sz="2800" spc="284" dirty="0">
                <a:latin typeface="Calisto MT"/>
                <a:cs typeface="Calisto MT"/>
              </a:rPr>
              <a:t> </a:t>
            </a:r>
            <a:r>
              <a:rPr sz="2800" spc="9" dirty="0">
                <a:latin typeface="Calisto MT"/>
                <a:cs typeface="Calisto MT"/>
              </a:rPr>
              <a:t>I</a:t>
            </a:r>
            <a:r>
              <a:rPr sz="2800" spc="0" dirty="0">
                <a:latin typeface="Calisto MT"/>
                <a:cs typeface="Calisto MT"/>
              </a:rPr>
              <a:t>t</a:t>
            </a:r>
            <a:r>
              <a:rPr sz="2800" spc="366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oc</a:t>
            </a:r>
            <a:r>
              <a:rPr sz="2800" spc="-14" dirty="0">
                <a:latin typeface="Calisto MT"/>
                <a:cs typeface="Calisto MT"/>
              </a:rPr>
              <a:t>c</a:t>
            </a:r>
            <a:r>
              <a:rPr sz="2800" spc="0" dirty="0">
                <a:latin typeface="Calisto MT"/>
                <a:cs typeface="Calisto MT"/>
              </a:rPr>
              <a:t>urs</a:t>
            </a:r>
            <a:r>
              <a:rPr sz="2800" spc="284" dirty="0">
                <a:latin typeface="Calisto MT"/>
                <a:cs typeface="Calisto MT"/>
              </a:rPr>
              <a:t> </a:t>
            </a:r>
            <a:r>
              <a:rPr sz="2800" spc="9" dirty="0">
                <a:latin typeface="Calisto MT"/>
                <a:cs typeface="Calisto MT"/>
              </a:rPr>
              <a:t>w</a:t>
            </a:r>
            <a:r>
              <a:rPr sz="2800" spc="0" dirty="0">
                <a:latin typeface="Calisto MT"/>
                <a:cs typeface="Calisto MT"/>
              </a:rPr>
              <a:t>hen</a:t>
            </a:r>
            <a:r>
              <a:rPr sz="2800" spc="321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the</a:t>
            </a:r>
            <a:r>
              <a:rPr sz="2800" spc="9" dirty="0">
                <a:latin typeface="Calisto MT"/>
                <a:cs typeface="Calisto MT"/>
              </a:rPr>
              <a:t>r</a:t>
            </a:r>
            <a:r>
              <a:rPr sz="2800" spc="0" dirty="0">
                <a:latin typeface="Calisto MT"/>
                <a:cs typeface="Calisto MT"/>
              </a:rPr>
              <a:t>e</a:t>
            </a:r>
            <a:r>
              <a:rPr sz="2800" spc="311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are</a:t>
            </a:r>
            <a:r>
              <a:rPr sz="2800" spc="313" dirty="0">
                <a:latin typeface="Calisto MT"/>
                <a:cs typeface="Calisto MT"/>
              </a:rPr>
              <a:t> </a:t>
            </a:r>
            <a:r>
              <a:rPr sz="2800" spc="0" dirty="0">
                <a:latin typeface="Calisto MT"/>
                <a:cs typeface="Calisto MT"/>
              </a:rPr>
              <a:t>s</a:t>
            </a:r>
            <a:r>
              <a:rPr sz="2800" spc="-25" dirty="0">
                <a:latin typeface="Calisto MT"/>
                <a:cs typeface="Calisto MT"/>
              </a:rPr>
              <a:t>e</a:t>
            </a:r>
            <a:r>
              <a:rPr sz="2800" spc="-79" dirty="0">
                <a:latin typeface="Calisto MT"/>
                <a:cs typeface="Calisto MT"/>
              </a:rPr>
              <a:t>v</a:t>
            </a:r>
            <a:r>
              <a:rPr sz="2800" spc="14" dirty="0">
                <a:latin typeface="Calisto MT"/>
                <a:cs typeface="Calisto MT"/>
              </a:rPr>
              <a:t>e</a:t>
            </a:r>
            <a:r>
              <a:rPr sz="2800" spc="0" dirty="0">
                <a:latin typeface="Calisto MT"/>
                <a:cs typeface="Calisto MT"/>
              </a:rPr>
              <a:t>ral</a:t>
            </a:r>
            <a:r>
              <a:rPr sz="2800" spc="279" dirty="0">
                <a:latin typeface="Calisto MT"/>
                <a:cs typeface="Calisto MT"/>
              </a:rPr>
              <a:t> </a:t>
            </a:r>
            <a:r>
              <a:rPr sz="2800" spc="-13" dirty="0">
                <a:latin typeface="Calisto MT"/>
                <a:cs typeface="Calisto MT"/>
              </a:rPr>
              <a:t>obse</a:t>
            </a:r>
            <a:r>
              <a:rPr sz="2800" spc="69" dirty="0">
                <a:latin typeface="Calisto MT"/>
                <a:cs typeface="Calisto MT"/>
              </a:rPr>
              <a:t>r</a:t>
            </a:r>
            <a:r>
              <a:rPr sz="2800" spc="-94" dirty="0">
                <a:latin typeface="Calisto MT"/>
                <a:cs typeface="Calisto MT"/>
              </a:rPr>
              <a:t>v</a:t>
            </a:r>
            <a:r>
              <a:rPr sz="2800" spc="-4" dirty="0">
                <a:latin typeface="Calisto MT"/>
                <a:cs typeface="Calisto MT"/>
              </a:rPr>
              <a:t>a</a:t>
            </a:r>
            <a:r>
              <a:rPr sz="2800" spc="0" dirty="0">
                <a:latin typeface="Calisto MT"/>
                <a:cs typeface="Calisto MT"/>
              </a:rPr>
              <a:t>t</a:t>
            </a:r>
            <a:r>
              <a:rPr sz="2800" spc="-9" dirty="0">
                <a:latin typeface="Calisto MT"/>
                <a:cs typeface="Calisto MT"/>
              </a:rPr>
              <a:t>i</a:t>
            </a:r>
            <a:r>
              <a:rPr sz="2800" spc="4" dirty="0">
                <a:latin typeface="Calisto MT"/>
                <a:cs typeface="Calisto MT"/>
              </a:rPr>
              <a:t>o</a:t>
            </a:r>
            <a:r>
              <a:rPr sz="2800" spc="0" dirty="0">
                <a:latin typeface="Calisto MT"/>
                <a:cs typeface="Calisto MT"/>
              </a:rPr>
              <a:t>ns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676" y="2930383"/>
            <a:ext cx="377401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4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8308" y="2930383"/>
            <a:ext cx="6298424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51" dirty="0">
                <a:latin typeface="Calisto MT"/>
                <a:cs typeface="Calisto MT"/>
              </a:rPr>
              <a:t>the same value. To explain, suppose we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2642" y="2930383"/>
            <a:ext cx="818858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12" dirty="0">
                <a:latin typeface="Calisto MT"/>
                <a:cs typeface="Calisto MT"/>
              </a:rPr>
              <a:t>want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1388" y="2930383"/>
            <a:ext cx="379528" cy="80721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 marR="2370">
              <a:lnSpc>
                <a:spcPts val="2985"/>
              </a:lnSpc>
            </a:pPr>
            <a:r>
              <a:rPr sz="2800" spc="-4" dirty="0">
                <a:latin typeface="Calisto MT"/>
                <a:cs typeface="Calisto MT"/>
              </a:rPr>
              <a:t>to</a:t>
            </a:r>
            <a:endParaRPr sz="2800">
              <a:latin typeface="Calisto MT"/>
              <a:cs typeface="Calisto MT"/>
            </a:endParaRPr>
          </a:p>
          <a:p>
            <a:pPr marL="32511">
              <a:lnSpc>
                <a:spcPct val="96191"/>
              </a:lnSpc>
            </a:pPr>
            <a:r>
              <a:rPr sz="2800" spc="2" dirty="0">
                <a:latin typeface="Calisto MT"/>
                <a:cs typeface="Calisto MT"/>
              </a:rPr>
              <a:t>9,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676" y="3357103"/>
            <a:ext cx="6869685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47" dirty="0">
                <a:latin typeface="Calisto MT"/>
                <a:cs typeface="Calisto MT"/>
              </a:rPr>
              <a:t>compute the mean for the following values: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1222" y="3357103"/>
            <a:ext cx="361240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7" dirty="0">
                <a:latin typeface="Calisto MT"/>
                <a:cs typeface="Calisto MT"/>
              </a:rPr>
              <a:t>9,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3370" y="3357103"/>
            <a:ext cx="359970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2" dirty="0">
                <a:latin typeface="Calisto MT"/>
                <a:cs typeface="Calisto MT"/>
              </a:rPr>
              <a:t>9,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676" y="3783823"/>
            <a:ext cx="3874644" cy="380491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0" dirty="0">
                <a:latin typeface="Calisto MT"/>
                <a:cs typeface="Calisto MT"/>
              </a:rPr>
              <a:t>12.5, 12.5, 12.5, 12.5, 15,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937" y="3783823"/>
            <a:ext cx="1094284" cy="380491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1" dirty="0">
                <a:latin typeface="Calisto MT"/>
                <a:cs typeface="Calisto MT"/>
              </a:rPr>
              <a:t>15, 15,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93" y="4722907"/>
            <a:ext cx="3066465" cy="87883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R="17272" algn="r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Weighted mean = (3*9</a:t>
            </a:r>
            <a:endParaRPr sz="24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1432"/>
              </a:spcBef>
            </a:pPr>
            <a:r>
              <a:rPr sz="2400" spc="-1" dirty="0">
                <a:latin typeface="Arial"/>
                <a:cs typeface="Arial"/>
              </a:rPr>
              <a:t>= 12.2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5602" y="4722907"/>
            <a:ext cx="113085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+4*12.5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1904" y="4722907"/>
            <a:ext cx="165303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+ 3*15) / 10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960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214437" y="3748151"/>
            <a:ext cx="6429375" cy="268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8916" y="1290481"/>
            <a:ext cx="8018387" cy="1541761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marL="1823796" marR="31111">
              <a:lnSpc>
                <a:spcPts val="4180"/>
              </a:lnSpc>
            </a:pPr>
            <a:r>
              <a:rPr sz="4000" b="1" spc="-10" dirty="0">
                <a:latin typeface="Calisto MT"/>
                <a:cs typeface="Calisto MT"/>
              </a:rPr>
              <a:t>The weighted mean</a:t>
            </a:r>
            <a:endParaRPr sz="4000">
              <a:latin typeface="Calisto MT"/>
              <a:cs typeface="Calisto MT"/>
            </a:endParaRPr>
          </a:p>
          <a:p>
            <a:pPr marL="12700" algn="just">
              <a:lnSpc>
                <a:spcPct val="100041"/>
              </a:lnSpc>
              <a:spcBef>
                <a:spcPts val="592"/>
              </a:spcBef>
            </a:pPr>
            <a:r>
              <a:rPr sz="2000" dirty="0">
                <a:latin typeface="Arial"/>
                <a:cs typeface="Arial"/>
              </a:rPr>
              <a:t>A stu</a:t>
            </a:r>
            <a:r>
              <a:rPr sz="2000" spc="-9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ent</a:t>
            </a:r>
            <a:r>
              <a:rPr sz="2000" spc="9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ei</a:t>
            </a:r>
            <a:r>
              <a:rPr sz="2000" spc="-9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in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nglish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mp</a:t>
            </a:r>
            <a:r>
              <a:rPr sz="2000" spc="-1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sition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93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(</a:t>
            </a:r>
            <a:r>
              <a:rPr sz="2000" spc="0" dirty="0">
                <a:latin typeface="Arial"/>
                <a:cs typeface="Arial"/>
              </a:rPr>
              <a:t>3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redi</a:t>
            </a:r>
            <a:r>
              <a:rPr sz="2000" spc="-1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),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1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In</a:t>
            </a:r>
            <a:r>
              <a:rPr sz="2000" spc="-9" dirty="0">
                <a:latin typeface="Arial"/>
                <a:cs typeface="Arial"/>
              </a:rPr>
              <a:t>tr</a:t>
            </a:r>
            <a:r>
              <a:rPr sz="2000" spc="0" dirty="0">
                <a:latin typeface="Arial"/>
                <a:cs typeface="Arial"/>
              </a:rPr>
              <a:t>od</a:t>
            </a:r>
            <a:r>
              <a:rPr sz="2000" spc="-4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ction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1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Psycholo</a:t>
            </a:r>
            <a:r>
              <a:rPr sz="2000" spc="4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9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(</a:t>
            </a:r>
            <a:r>
              <a:rPr sz="2000" spc="0" dirty="0">
                <a:latin typeface="Arial"/>
                <a:cs typeface="Arial"/>
              </a:rPr>
              <a:t>3</a:t>
            </a:r>
            <a:r>
              <a:rPr sz="2000" spc="1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credi</a:t>
            </a:r>
            <a:r>
              <a:rPr sz="2000" spc="-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s),</a:t>
            </a:r>
            <a:r>
              <a:rPr sz="2000" spc="10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</a:t>
            </a:r>
            <a:r>
              <a:rPr sz="2000" spc="11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spc="0" dirty="0">
                <a:latin typeface="Arial"/>
                <a:cs typeface="Arial"/>
              </a:rPr>
              <a:t>iology</a:t>
            </a:r>
            <a:r>
              <a:rPr sz="2000" spc="1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(</a:t>
            </a:r>
            <a:r>
              <a:rPr sz="2000" spc="0" dirty="0">
                <a:latin typeface="Arial"/>
                <a:cs typeface="Arial"/>
              </a:rPr>
              <a:t>4</a:t>
            </a:r>
            <a:r>
              <a:rPr sz="2000" spc="1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cr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dit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),</a:t>
            </a:r>
            <a:r>
              <a:rPr sz="2000" spc="10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 a D in Ph</a:t>
            </a:r>
            <a:r>
              <a:rPr sz="2000" spc="-9" dirty="0">
                <a:latin typeface="Arial"/>
                <a:cs typeface="Arial"/>
              </a:rPr>
              <a:t>y</a:t>
            </a:r>
            <a:r>
              <a:rPr sz="2000" spc="0" dirty="0">
                <a:latin typeface="Arial"/>
                <a:cs typeface="Arial"/>
              </a:rPr>
              <a:t>sical Educ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tion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(</a:t>
            </a:r>
            <a:r>
              <a:rPr sz="2000" spc="0" dirty="0">
                <a:latin typeface="Arial"/>
                <a:cs typeface="Arial"/>
              </a:rPr>
              <a:t>2 cr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dit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)</a:t>
            </a:r>
            <a:r>
              <a:rPr sz="2000" spc="0" dirty="0">
                <a:latin typeface="Arial"/>
                <a:cs typeface="Arial"/>
              </a:rPr>
              <a:t>.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mi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= 4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grad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poin</a:t>
            </a:r>
            <a:r>
              <a:rPr sz="2000" spc="-1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s,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916" y="2857135"/>
            <a:ext cx="543095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9" dirty="0">
                <a:latin typeface="Arial"/>
                <a:cs typeface="Arial"/>
              </a:rPr>
              <a:t>3 grade points, C = 2 grade points, D = 1 grade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086" y="2857135"/>
            <a:ext cx="68457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point,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8554" y="2857135"/>
            <a:ext cx="48877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9950" y="2857135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0074" y="2857135"/>
            <a:ext cx="21220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4102" y="2857135"/>
            <a:ext cx="20508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0509" y="2857135"/>
            <a:ext cx="71435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grade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916" y="3161935"/>
            <a:ext cx="813356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points,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4206" y="3161935"/>
            <a:ext cx="47384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find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4647" y="3161935"/>
            <a:ext cx="41734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795" y="3161935"/>
            <a:ext cx="1077536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>
                <a:latin typeface="Arial"/>
                <a:cs typeface="Arial"/>
              </a:rPr>
              <a:t>student’s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835" y="3161935"/>
            <a:ext cx="71486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grade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416" y="3161935"/>
            <a:ext cx="61534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8685" y="3161935"/>
            <a:ext cx="105482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>
                <a:latin typeface="Arial"/>
                <a:cs typeface="Arial"/>
              </a:rPr>
              <a:t>average.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286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87425" y="1541875"/>
            <a:ext cx="8317891" cy="154055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945157" marR="54528">
              <a:lnSpc>
                <a:spcPts val="3375"/>
              </a:lnSpc>
            </a:pPr>
            <a:r>
              <a:rPr sz="3200" b="1" spc="-3" dirty="0">
                <a:latin typeface="Arial"/>
                <a:cs typeface="Arial"/>
              </a:rPr>
              <a:t>Distribution Shapes</a:t>
            </a:r>
            <a:endParaRPr sz="3200" dirty="0">
              <a:latin typeface="Arial"/>
              <a:cs typeface="Arial"/>
            </a:endParaRPr>
          </a:p>
          <a:p>
            <a:pPr marL="12700" marR="54528">
              <a:lnSpc>
                <a:spcPct val="98429"/>
              </a:lnSpc>
              <a:spcBef>
                <a:spcPts val="1723"/>
              </a:spcBef>
            </a:pPr>
            <a:r>
              <a:rPr sz="1800" spc="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1800" spc="0" dirty="0">
                <a:solidFill>
                  <a:srgbClr val="9F2936"/>
                </a:solidFill>
                <a:latin typeface="Times New Roman"/>
                <a:cs typeface="Times New Roman"/>
              </a:rPr>
              <a:t>  </a:t>
            </a:r>
            <a:r>
              <a:rPr sz="1800" spc="391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>
                <a:latin typeface="Calisto MT"/>
                <a:cs typeface="Calisto MT"/>
              </a:rPr>
              <a:t>S</a:t>
            </a:r>
            <a:r>
              <a:rPr sz="2600" b="1" spc="4" dirty="0">
                <a:latin typeface="Calisto MT"/>
                <a:cs typeface="Calisto MT"/>
              </a:rPr>
              <a:t>y</a:t>
            </a:r>
            <a:r>
              <a:rPr sz="2600" b="1" spc="0" dirty="0">
                <a:latin typeface="Calisto MT"/>
                <a:cs typeface="Calisto MT"/>
              </a:rPr>
              <a:t>mm</a:t>
            </a:r>
            <a:r>
              <a:rPr sz="2600" b="1" spc="4" dirty="0">
                <a:latin typeface="Calisto MT"/>
                <a:cs typeface="Calisto MT"/>
              </a:rPr>
              <a:t>e</a:t>
            </a:r>
            <a:r>
              <a:rPr sz="2600" b="1" spc="-19" dirty="0">
                <a:latin typeface="Calisto MT"/>
                <a:cs typeface="Calisto MT"/>
              </a:rPr>
              <a:t>t</a:t>
            </a:r>
            <a:r>
              <a:rPr sz="2600" b="1" spc="0" dirty="0">
                <a:latin typeface="Calisto MT"/>
                <a:cs typeface="Calisto MT"/>
              </a:rPr>
              <a:t>r</a:t>
            </a:r>
            <a:r>
              <a:rPr sz="2600" b="1" spc="-19" dirty="0">
                <a:latin typeface="Calisto MT"/>
                <a:cs typeface="Calisto MT"/>
              </a:rPr>
              <a:t>i</a:t>
            </a:r>
            <a:r>
              <a:rPr sz="2600" b="1" spc="0" dirty="0">
                <a:latin typeface="Calisto MT"/>
                <a:cs typeface="Calisto MT"/>
              </a:rPr>
              <a:t>c</a:t>
            </a:r>
            <a:endParaRPr sz="2600" dirty="0">
              <a:latin typeface="Calisto MT"/>
              <a:cs typeface="Calisto MT"/>
            </a:endParaRPr>
          </a:p>
          <a:p>
            <a:pPr marL="706399">
              <a:lnSpc>
                <a:spcPct val="98429"/>
              </a:lnSpc>
              <a:spcBef>
                <a:spcPts val="512"/>
              </a:spcBef>
            </a:pPr>
            <a:r>
              <a:rPr sz="2600" spc="35" dirty="0">
                <a:latin typeface="Calisto MT"/>
                <a:cs typeface="Calisto MT"/>
              </a:rPr>
              <a:t>distribution of data is </a:t>
            </a:r>
            <a:r>
              <a:rPr sz="2600" b="1" spc="35" dirty="0">
                <a:latin typeface="Calisto MT"/>
                <a:cs typeface="Calisto MT"/>
              </a:rPr>
              <a:t>symmetric </a:t>
            </a:r>
            <a:r>
              <a:rPr sz="2600" spc="35" dirty="0">
                <a:latin typeface="Calisto MT"/>
                <a:cs typeface="Calisto MT"/>
              </a:rPr>
              <a:t>if the left half of</a:t>
            </a:r>
            <a:endParaRPr sz="2600" dirty="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425" y="3089746"/>
            <a:ext cx="6606055" cy="1261121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355600">
              <a:lnSpc>
                <a:spcPts val="2785"/>
              </a:lnSpc>
            </a:pPr>
            <a:r>
              <a:rPr sz="2600" spc="72" dirty="0">
                <a:latin typeface="Calisto MT"/>
                <a:cs typeface="Calisto MT"/>
              </a:rPr>
              <a:t>its histogram is roughly a mirror image of</a:t>
            </a:r>
            <a:endParaRPr sz="2600">
              <a:latin typeface="Calisto MT"/>
              <a:cs typeface="Calisto MT"/>
            </a:endParaRPr>
          </a:p>
          <a:p>
            <a:pPr marL="355600" marR="49606">
              <a:lnSpc>
                <a:spcPct val="96191"/>
              </a:lnSpc>
            </a:pPr>
            <a:r>
              <a:rPr sz="2600" dirty="0">
                <a:latin typeface="Calisto MT"/>
                <a:cs typeface="Calisto MT"/>
              </a:rPr>
              <a:t>half</a:t>
            </a:r>
            <a:endParaRPr sz="2600">
              <a:latin typeface="Calisto MT"/>
              <a:cs typeface="Calisto MT"/>
            </a:endParaRPr>
          </a:p>
          <a:p>
            <a:pPr marL="12700" marR="49606">
              <a:lnSpc>
                <a:spcPct val="98429"/>
              </a:lnSpc>
              <a:spcBef>
                <a:spcPts val="908"/>
              </a:spcBef>
            </a:pPr>
            <a:r>
              <a:rPr sz="1800" spc="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1800" spc="0" dirty="0">
                <a:solidFill>
                  <a:srgbClr val="9F2936"/>
                </a:solidFill>
                <a:latin typeface="Times New Roman"/>
                <a:cs typeface="Times New Roman"/>
              </a:rPr>
              <a:t>  </a:t>
            </a:r>
            <a:r>
              <a:rPr sz="1800" spc="391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>
                <a:latin typeface="Calisto MT"/>
                <a:cs typeface="Calisto MT"/>
              </a:rPr>
              <a:t>Sk</a:t>
            </a:r>
            <a:r>
              <a:rPr sz="2600" b="1" spc="-29" dirty="0">
                <a:latin typeface="Calisto MT"/>
                <a:cs typeface="Calisto MT"/>
              </a:rPr>
              <a:t>e</a:t>
            </a:r>
            <a:r>
              <a:rPr sz="2600" b="1" spc="-94" dirty="0">
                <a:latin typeface="Calisto MT"/>
                <a:cs typeface="Calisto MT"/>
              </a:rPr>
              <a:t>w</a:t>
            </a:r>
            <a:r>
              <a:rPr sz="2600" b="1" spc="0" dirty="0">
                <a:latin typeface="Calisto MT"/>
                <a:cs typeface="Calisto MT"/>
              </a:rPr>
              <a:t>ed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0892" y="3089746"/>
            <a:ext cx="1189698" cy="356108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2600" spc="49" dirty="0">
                <a:latin typeface="Calisto MT"/>
                <a:cs typeface="Calisto MT"/>
              </a:rPr>
              <a:t>its right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325" y="4397719"/>
            <a:ext cx="2143896" cy="1148588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363499" marR="44472">
              <a:lnSpc>
                <a:spcPts val="2785"/>
              </a:lnSpc>
            </a:pPr>
            <a:r>
              <a:rPr sz="2600" spc="0" dirty="0">
                <a:latin typeface="Calisto MT"/>
                <a:cs typeface="Calisto MT"/>
              </a:rPr>
              <a:t>distribution</a:t>
            </a:r>
            <a:endParaRPr sz="2600">
              <a:latin typeface="Calisto MT"/>
              <a:cs typeface="Calisto MT"/>
            </a:endParaRPr>
          </a:p>
          <a:p>
            <a:pPr marL="12700">
              <a:lnSpc>
                <a:spcPct val="100039"/>
              </a:lnSpc>
            </a:pPr>
            <a:r>
              <a:rPr sz="2600" dirty="0">
                <a:latin typeface="Calisto MT"/>
                <a:cs typeface="Calisto MT"/>
              </a:rPr>
              <a:t>s</a:t>
            </a:r>
            <a:r>
              <a:rPr sz="2600" spc="9" dirty="0">
                <a:latin typeface="Calisto MT"/>
                <a:cs typeface="Calisto MT"/>
              </a:rPr>
              <a:t>y</a:t>
            </a:r>
            <a:r>
              <a:rPr sz="2600" spc="0" dirty="0">
                <a:latin typeface="Calisto MT"/>
                <a:cs typeface="Calisto MT"/>
              </a:rPr>
              <a:t>mm</a:t>
            </a:r>
            <a:r>
              <a:rPr sz="2600" spc="-9" dirty="0">
                <a:latin typeface="Calisto MT"/>
                <a:cs typeface="Calisto MT"/>
              </a:rPr>
              <a:t>e</a:t>
            </a:r>
            <a:r>
              <a:rPr sz="2600" spc="0" dirty="0">
                <a:latin typeface="Calisto MT"/>
                <a:cs typeface="Calisto MT"/>
              </a:rPr>
              <a:t>tric</a:t>
            </a:r>
            <a:r>
              <a:rPr sz="2600" spc="19" dirty="0">
                <a:latin typeface="Calisto MT"/>
                <a:cs typeface="Calisto MT"/>
              </a:rPr>
              <a:t> </a:t>
            </a:r>
            <a:r>
              <a:rPr sz="2600" spc="0" dirty="0">
                <a:latin typeface="Calisto MT"/>
                <a:cs typeface="Calisto MT"/>
              </a:rPr>
              <a:t>and other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2409" y="4397719"/>
            <a:ext cx="1269982" cy="356107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2600" spc="4" dirty="0">
                <a:latin typeface="Calisto MT"/>
                <a:cs typeface="Calisto MT"/>
              </a:rPr>
              <a:t>o</a:t>
            </a:r>
            <a:r>
              <a:rPr sz="2600" spc="0" dirty="0">
                <a:latin typeface="Calisto MT"/>
                <a:cs typeface="Calisto MT"/>
              </a:rPr>
              <a:t>f  </a:t>
            </a:r>
            <a:r>
              <a:rPr sz="2600" spc="475" dirty="0">
                <a:latin typeface="Calisto MT"/>
                <a:cs typeface="Calisto MT"/>
              </a:rPr>
              <a:t> </a:t>
            </a:r>
            <a:r>
              <a:rPr sz="2600" spc="0" dirty="0">
                <a:latin typeface="Calisto MT"/>
                <a:cs typeface="Calisto MT"/>
              </a:rPr>
              <a:t>data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450" y="4397719"/>
            <a:ext cx="295171" cy="356107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2600" dirty="0">
                <a:latin typeface="Calisto MT"/>
                <a:cs typeface="Calisto MT"/>
              </a:rPr>
              <a:t>is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0274" y="4397719"/>
            <a:ext cx="1607920" cy="388921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600" b="1" spc="0" dirty="0">
                <a:latin typeface="Calisto MT"/>
                <a:cs typeface="Calisto MT"/>
              </a:rPr>
              <a:t>sk</a:t>
            </a:r>
            <a:r>
              <a:rPr sz="2600" b="1" spc="-39" dirty="0">
                <a:latin typeface="Calisto MT"/>
                <a:cs typeface="Calisto MT"/>
              </a:rPr>
              <a:t>e</a:t>
            </a:r>
            <a:r>
              <a:rPr sz="2600" b="1" spc="-89" dirty="0">
                <a:latin typeface="Calisto MT"/>
                <a:cs typeface="Calisto MT"/>
              </a:rPr>
              <a:t>w</a:t>
            </a:r>
            <a:r>
              <a:rPr sz="2600" b="1" spc="0" dirty="0">
                <a:latin typeface="Calisto MT"/>
                <a:cs typeface="Calisto MT"/>
              </a:rPr>
              <a:t>ed  </a:t>
            </a:r>
            <a:r>
              <a:rPr sz="2600" b="1" spc="199" dirty="0">
                <a:latin typeface="Calisto MT"/>
                <a:cs typeface="Calisto MT"/>
              </a:rPr>
              <a:t> </a:t>
            </a:r>
            <a:r>
              <a:rPr sz="2600" spc="0" dirty="0">
                <a:latin typeface="Calisto MT"/>
                <a:cs typeface="Calisto MT"/>
              </a:rPr>
              <a:t>if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9996" y="4397719"/>
            <a:ext cx="264678" cy="356107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2600" spc="-9" dirty="0">
                <a:latin typeface="Calisto MT"/>
                <a:cs typeface="Calisto MT"/>
              </a:rPr>
              <a:t>it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5840" y="4397719"/>
            <a:ext cx="1225895" cy="752348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204977">
              <a:lnSpc>
                <a:spcPts val="2785"/>
              </a:lnSpc>
            </a:pPr>
            <a:r>
              <a:rPr sz="2600" spc="0" dirty="0">
                <a:latin typeface="Calisto MT"/>
                <a:cs typeface="Calisto MT"/>
              </a:rPr>
              <a:t>is  </a:t>
            </a:r>
            <a:r>
              <a:rPr sz="2600" spc="209" dirty="0">
                <a:latin typeface="Calisto MT"/>
                <a:cs typeface="Calisto MT"/>
              </a:rPr>
              <a:t> </a:t>
            </a:r>
            <a:r>
              <a:rPr sz="2600" spc="-9" dirty="0">
                <a:latin typeface="Calisto MT"/>
                <a:cs typeface="Calisto MT"/>
              </a:rPr>
              <a:t>n</a:t>
            </a:r>
            <a:r>
              <a:rPr sz="2600" spc="0" dirty="0">
                <a:latin typeface="Calisto MT"/>
                <a:cs typeface="Calisto MT"/>
              </a:rPr>
              <a:t>ot</a:t>
            </a:r>
            <a:endParaRPr sz="2600">
              <a:latin typeface="Calisto MT"/>
              <a:cs typeface="Calisto MT"/>
            </a:endParaRPr>
          </a:p>
          <a:p>
            <a:pPr marL="12700" marR="1325">
              <a:lnSpc>
                <a:spcPct val="96191"/>
              </a:lnSpc>
            </a:pPr>
            <a:r>
              <a:rPr sz="2600" spc="4" dirty="0">
                <a:latin typeface="Calisto MT"/>
                <a:cs typeface="Calisto MT"/>
              </a:rPr>
              <a:t>than the</a:t>
            </a:r>
            <a:endParaRPr sz="26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3161" y="4793959"/>
            <a:ext cx="4149961" cy="356107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2600" spc="13" dirty="0">
                <a:latin typeface="Calisto MT"/>
                <a:cs typeface="Calisto MT"/>
              </a:rPr>
              <a:t>if it extends more to one side</a:t>
            </a:r>
            <a:endParaRPr sz="260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76218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1071499"/>
            <a:ext cx="302895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937" y="4571936"/>
            <a:ext cx="2928874" cy="1928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630" y="2857500"/>
            <a:ext cx="2920746" cy="1363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6250" y="4714875"/>
            <a:ext cx="4181475" cy="1571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5351" y="2785999"/>
            <a:ext cx="4295775" cy="171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7751" y="1071626"/>
            <a:ext cx="4114800" cy="1500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262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D879A2-8CB1-47AF-9246-FEC1D8B8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CACED2-BCC0-4555-A512-40BF0016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D6-7834-4C00-ADA4-97D889C73EBA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E4FBB79B-511D-42C5-BFED-464E39121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8B1CD3B6-7188-40AC-B3C5-6704F1A1A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300036" name="Line 4">
            <a:extLst>
              <a:ext uri="{FF2B5EF4-FFF2-40B4-BE49-F238E27FC236}">
                <a16:creationId xmlns:a16="http://schemas.microsoft.com/office/drawing/2014/main" id="{F1F82EA2-A5B6-44AD-AEA5-94D05DF39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37" name="Rectangle 2">
            <a:extLst>
              <a:ext uri="{FF2B5EF4-FFF2-40B4-BE49-F238E27FC236}">
                <a16:creationId xmlns:a16="http://schemas.microsoft.com/office/drawing/2014/main" id="{4C2A8930-E2CC-464E-A4BA-78D532DE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413" y="1341438"/>
            <a:ext cx="8756651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3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Estimation of Standard Deviation</a:t>
            </a:r>
          </a:p>
        </p:txBody>
      </p:sp>
      <p:sp>
        <p:nvSpPr>
          <p:cNvPr id="300038" name="Text Box 4">
            <a:extLst>
              <a:ext uri="{FF2B5EF4-FFF2-40B4-BE49-F238E27FC236}">
                <a16:creationId xmlns:a16="http://schemas.microsoft.com/office/drawing/2014/main" id="{53ACC802-BFC4-4ECB-AC0A-CA86CBC48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705100"/>
            <a:ext cx="8001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estimating a value of the standard deviation s,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Use</a:t>
            </a:r>
          </a:p>
          <a:p>
            <a:pPr algn="l" rtl="0">
              <a:spcBef>
                <a:spcPct val="50000"/>
              </a:spcBef>
            </a:pPr>
            <a:endParaRPr lang="en-US" altLang="en-US" sz="2800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>
              <a:spcBef>
                <a:spcPct val="50000"/>
              </a:spcBef>
            </a:pPr>
            <a:endParaRPr lang="en-US" altLang="en-US" sz="2800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>
              <a:spcBef>
                <a:spcPct val="50000"/>
              </a:spcBef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range = (maximum value) – (minimum value)</a:t>
            </a:r>
          </a:p>
        </p:txBody>
      </p:sp>
      <p:graphicFrame>
        <p:nvGraphicFramePr>
          <p:cNvPr id="300039" name="Object 3">
            <a:extLst>
              <a:ext uri="{FF2B5EF4-FFF2-40B4-BE49-F238E27FC236}">
                <a16:creationId xmlns:a16="http://schemas.microsoft.com/office/drawing/2014/main" id="{CF9756E0-2491-43DF-82DA-0FC969C81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573463"/>
          <a:ext cx="18049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300039" name="Object 3">
                        <a:extLst>
                          <a:ext uri="{FF2B5EF4-FFF2-40B4-BE49-F238E27FC236}">
                            <a16:creationId xmlns:a16="http://schemas.microsoft.com/office/drawing/2014/main" id="{CF9756E0-2491-43DF-82DA-0FC969C81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573463"/>
                        <a:ext cx="1804988" cy="10366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40BD59A5-C4DF-4A1A-B524-37C7D1A5B1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7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7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2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2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200"/>
              <a:t> </a:t>
            </a:r>
          </a:p>
        </p:txBody>
      </p:sp>
      <p:graphicFrame>
        <p:nvGraphicFramePr>
          <p:cNvPr id="332808" name="Object 8">
            <a:extLst>
              <a:ext uri="{FF2B5EF4-FFF2-40B4-BE49-F238E27FC236}">
                <a16:creationId xmlns:a16="http://schemas.microsoft.com/office/drawing/2014/main" id="{3647DEF1-987E-4CB5-995D-E54FA6FA55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35375" y="4365625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332808" name="Object 8">
                        <a:extLst>
                          <a:ext uri="{FF2B5EF4-FFF2-40B4-BE49-F238E27FC236}">
                            <a16:creationId xmlns:a16="http://schemas.microsoft.com/office/drawing/2014/main" id="{3647DEF1-987E-4CB5-995D-E54FA6FA5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365625"/>
                        <a:ext cx="34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4" name="Line 4">
            <a:extLst>
              <a:ext uri="{FF2B5EF4-FFF2-40B4-BE49-F238E27FC236}">
                <a16:creationId xmlns:a16="http://schemas.microsoft.com/office/drawing/2014/main" id="{46CBFC2D-26FD-4E47-9DD6-F89047B8A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5" name="Rectangle 2">
            <a:extLst>
              <a:ext uri="{FF2B5EF4-FFF2-40B4-BE49-F238E27FC236}">
                <a16:creationId xmlns:a16="http://schemas.microsoft.com/office/drawing/2014/main" id="{9B9D3020-00FF-4829-91A5-885931DC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413" y="1341438"/>
            <a:ext cx="8756651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3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Range Rule of Thumb</a:t>
            </a:r>
          </a:p>
        </p:txBody>
      </p:sp>
      <p:sp>
        <p:nvSpPr>
          <p:cNvPr id="332806" name="Text Box 4">
            <a:extLst>
              <a:ext uri="{FF2B5EF4-FFF2-40B4-BE49-F238E27FC236}">
                <a16:creationId xmlns:a16="http://schemas.microsoft.com/office/drawing/2014/main" id="{875AAC25-1671-440D-9C81-A8DCE1C7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860675"/>
            <a:ext cx="881221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Interpretation: </a:t>
            </a:r>
            <a:r>
              <a:rPr lang="en-US" altLang="en-US" sz="28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standard deviation is known, we can use it to find rough estimates of the minimum and maximum ‘usual’ sample values as follows: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2400" b="1" i="1"/>
              <a:t>minimum usual value       (mean) - 2 * (standard deviation)</a:t>
            </a:r>
            <a:endParaRPr lang="en-US" altLang="en-US" sz="240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>
              <a:spcBef>
                <a:spcPct val="50000"/>
              </a:spcBef>
            </a:pPr>
            <a:r>
              <a:rPr lang="en-US" altLang="en-US" sz="2400" b="1" i="1"/>
              <a:t>maximum usual value      (mean) + 2 * (standard deviation)</a:t>
            </a:r>
            <a:endParaRPr lang="en-US" altLang="en-US" sz="2400"/>
          </a:p>
          <a:p>
            <a:pPr algn="l" rtl="0">
              <a:spcBef>
                <a:spcPct val="50000"/>
              </a:spcBef>
            </a:pPr>
            <a:endParaRPr lang="en-US" altLang="en-US" sz="2400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32810" name="Object 10">
            <a:extLst>
              <a:ext uri="{FF2B5EF4-FFF2-40B4-BE49-F238E27FC236}">
                <a16:creationId xmlns:a16="http://schemas.microsoft.com/office/drawing/2014/main" id="{389EC863-894E-4237-BAAA-F3772AECAC9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4941888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332810" name="Object 10">
                        <a:extLst>
                          <a:ext uri="{FF2B5EF4-FFF2-40B4-BE49-F238E27FC236}">
                            <a16:creationId xmlns:a16="http://schemas.microsoft.com/office/drawing/2014/main" id="{389EC863-894E-4237-BAAA-F3772AECA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41888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4" name="Rectangle 14">
            <a:extLst>
              <a:ext uri="{FF2B5EF4-FFF2-40B4-BE49-F238E27FC236}">
                <a16:creationId xmlns:a16="http://schemas.microsoft.com/office/drawing/2014/main" id="{C2E0E0E1-15D9-4457-88B5-E68616E29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73F563-0C7D-4DC1-AC80-4C17B29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F12B0B8-6A12-4C84-922D-201ED55F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4E34-4AB5-4939-87F2-3B218E172803}" type="slidenum">
              <a:rPr lang="ar-SA" altLang="en-US"/>
              <a:pPr/>
              <a:t>38</a:t>
            </a:fld>
            <a:endParaRPr lang="en-US" altLang="en-US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9F33EBAA-B46F-4051-9CD2-B6A0211F2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8288762F-FD2C-47D7-8AC1-07DF98446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333828" name="Line 4">
            <a:extLst>
              <a:ext uri="{FF2B5EF4-FFF2-40B4-BE49-F238E27FC236}">
                <a16:creationId xmlns:a16="http://schemas.microsoft.com/office/drawing/2014/main" id="{F5FC8C58-1A63-4E8C-B65A-69F5048B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29" name="Rectangle 2">
            <a:extLst>
              <a:ext uri="{FF2B5EF4-FFF2-40B4-BE49-F238E27FC236}">
                <a16:creationId xmlns:a16="http://schemas.microsoft.com/office/drawing/2014/main" id="{B152B72B-FB19-4D48-97B5-8B6195465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413" y="1341438"/>
            <a:ext cx="8756651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3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333830" name="Text Box 4">
            <a:extLst>
              <a:ext uri="{FF2B5EF4-FFF2-40B4-BE49-F238E27FC236}">
                <a16:creationId xmlns:a16="http://schemas.microsoft.com/office/drawing/2014/main" id="{18E7C6E5-28C6-4395-AB08-4CD9E290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349500"/>
            <a:ext cx="8812212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 from the National Health survey show that the heights of men have a mean of 69 in and a standard deviation of 2.8 in. use the range rule of thumb to find the minimum and maximum usual heights. 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2400" b="1" i="1" dirty="0"/>
              <a:t>minimum usual value = (mean) - 2 * (standard deviation)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2400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= 69 -2*2.8 = 63.4 in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2400" b="1" i="1" dirty="0"/>
              <a:t>maximum usual value = (mean) + 2 * (standard deviation)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2400" b="1" i="1" dirty="0"/>
              <a:t>                                       </a:t>
            </a:r>
            <a:r>
              <a:rPr lang="en-US" altLang="en-US" sz="2400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69+2*2.8 = 74.6 in</a:t>
            </a:r>
          </a:p>
          <a:p>
            <a:pPr algn="l" rtl="0">
              <a:spcBef>
                <a:spcPct val="50000"/>
              </a:spcBef>
            </a:pPr>
            <a:endParaRPr lang="en-US" altLang="en-US" sz="2400" dirty="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570A9A-DC89-4AA0-A94E-D2713DA3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E6DFBF-29C6-4914-B2F5-6526DB84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8E33-28FB-4773-9184-0B831FCBF710}" type="slidenum">
              <a:rPr lang="ar-SA" altLang="en-US"/>
              <a:pPr/>
              <a:t>39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5679C2B7-DF8C-444B-BB94-44B7543E0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05FEE2C4-C586-4D5A-8DE6-2C3C5B97C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336900" name="Line 4">
            <a:extLst>
              <a:ext uri="{FF2B5EF4-FFF2-40B4-BE49-F238E27FC236}">
                <a16:creationId xmlns:a16="http://schemas.microsoft.com/office/drawing/2014/main" id="{B8D52EC0-81F6-4745-8C2D-346F4628D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01" name="Rectangle 2">
            <a:extLst>
              <a:ext uri="{FF2B5EF4-FFF2-40B4-BE49-F238E27FC236}">
                <a16:creationId xmlns:a16="http://schemas.microsoft.com/office/drawing/2014/main" id="{2977785D-0744-41BB-93B4-AD7A9C2C9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413" y="1341438"/>
            <a:ext cx="8756651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3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Chebyshev Theorem </a:t>
            </a:r>
          </a:p>
        </p:txBody>
      </p:sp>
      <p:sp>
        <p:nvSpPr>
          <p:cNvPr id="336902" name="Text Box 4">
            <a:extLst>
              <a:ext uri="{FF2B5EF4-FFF2-40B4-BE49-F238E27FC236}">
                <a16:creationId xmlns:a16="http://schemas.microsoft.com/office/drawing/2014/main" id="{5C523F0D-9B9D-492D-BD17-D48F177CB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705100"/>
            <a:ext cx="8001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proportion (fraction) of any set of data lying within K standard deviations of the mean is always at least 1-1/K</a:t>
            </a:r>
            <a:r>
              <a:rPr lang="en-US" altLang="en-US" sz="2400" baseline="300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 </a:t>
            </a:r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where K is any positive number greater than 1. For K= 2 and K= 3, we get the following results.</a:t>
            </a:r>
          </a:p>
          <a:p>
            <a:pPr algn="l" rtl="0">
              <a:spcBef>
                <a:spcPct val="50000"/>
              </a:spcBef>
              <a:buFontTx/>
              <a:buChar char="-"/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 least 3/4 of the values lie within 2 s.d. of the mean</a:t>
            </a:r>
          </a:p>
          <a:p>
            <a:pPr algn="l" rtl="0">
              <a:spcBef>
                <a:spcPct val="50000"/>
              </a:spcBef>
              <a:buFontTx/>
              <a:buChar char="-"/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 least 8/9 of the values lie within 3 s.d. of the mean</a:t>
            </a:r>
          </a:p>
          <a:p>
            <a:pPr algn="l" rtl="0">
              <a:spcBef>
                <a:spcPct val="50000"/>
              </a:spcBef>
            </a:pPr>
            <a:endParaRPr lang="ar-EG" altLang="en-US" sz="2800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828800" y="2714561"/>
            <a:ext cx="5957824" cy="1214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126" y="4286186"/>
            <a:ext cx="6248400" cy="1538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812" y="3428936"/>
            <a:ext cx="885825" cy="30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262" y="5429250"/>
            <a:ext cx="812800" cy="285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8916" y="1431218"/>
            <a:ext cx="5440346" cy="5847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72" dirty="0">
                <a:latin typeface="Times New Roman"/>
                <a:cs typeface="Times New Roman"/>
              </a:rPr>
              <a:t>As below Figures shows, even though the means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spc="-2" dirty="0">
                <a:latin typeface="Times New Roman"/>
                <a:cs typeface="Times New Roman"/>
              </a:rPr>
              <a:t>brands, the spread, or variation, is quite different.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1522" y="1431218"/>
            <a:ext cx="3743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7385" y="1431218"/>
            <a:ext cx="372294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6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726" y="1431218"/>
            <a:ext cx="583536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6" dirty="0">
                <a:latin typeface="Times New Roman"/>
                <a:cs typeface="Times New Roman"/>
              </a:rPr>
              <a:t>same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6378" y="1431218"/>
            <a:ext cx="359314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3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256" y="1431218"/>
            <a:ext cx="51380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4" dirty="0">
                <a:latin typeface="Times New Roman"/>
                <a:cs typeface="Times New Roman"/>
              </a:rPr>
              <a:t>both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755650" y="2708211"/>
            <a:ext cx="7632700" cy="3068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3016" y="1431941"/>
            <a:ext cx="710017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>
                <a:latin typeface="Times New Roman"/>
                <a:cs typeface="Times New Roman"/>
              </a:rPr>
              <a:t>This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4998" y="1431941"/>
            <a:ext cx="1241590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0" dirty="0">
                <a:latin typeface="Times New Roman"/>
                <a:cs typeface="Times New Roman"/>
              </a:rPr>
              <a:t>theorem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7078" y="1431941"/>
            <a:ext cx="569466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4" dirty="0">
                <a:latin typeface="Times New Roman"/>
                <a:cs typeface="Times New Roman"/>
              </a:rPr>
              <a:t>can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2027" y="1431941"/>
            <a:ext cx="415394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4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575" y="1431941"/>
            <a:ext cx="1122989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1" dirty="0">
                <a:latin typeface="Times New Roman"/>
                <a:cs typeface="Times New Roman"/>
              </a:rPr>
              <a:t>applied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1561" y="1431941"/>
            <a:ext cx="355613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4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8197" y="1431941"/>
            <a:ext cx="591416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>
                <a:latin typeface="Times New Roman"/>
                <a:cs typeface="Times New Roman"/>
              </a:rPr>
              <a:t>any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053" y="1431941"/>
            <a:ext cx="1715993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0" dirty="0">
                <a:latin typeface="Times New Roman"/>
                <a:cs typeface="Times New Roman"/>
              </a:rPr>
              <a:t>distribution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1858661"/>
            <a:ext cx="1519272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0" dirty="0">
                <a:latin typeface="Times New Roman"/>
                <a:cs typeface="Times New Roman"/>
              </a:rPr>
              <a:t>regardless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0318" y="1858661"/>
            <a:ext cx="375979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4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5890" y="1858661"/>
            <a:ext cx="415258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4" dirty="0">
                <a:latin typeface="Times New Roman"/>
                <a:cs typeface="Times New Roman"/>
              </a:rPr>
              <a:t>its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562" y="1858661"/>
            <a:ext cx="888273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1" dirty="0">
                <a:latin typeface="Times New Roman"/>
                <a:cs typeface="Times New Roman"/>
              </a:rPr>
              <a:t>shape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90168" y="1097577"/>
            <a:ext cx="7985247" cy="1441184"/>
          </a:xfrm>
          <a:prstGeom prst="rect">
            <a:avLst/>
          </a:prstGeom>
        </p:spPr>
        <p:txBody>
          <a:bodyPr wrap="square" lIns="0" tIns="16986" rIns="0" bIns="0" rtlCol="0">
            <a:noAutofit/>
          </a:bodyPr>
          <a:lstStyle/>
          <a:p>
            <a:pPr marL="12700" marR="6772820" algn="just">
              <a:lnSpc>
                <a:spcPts val="2675"/>
              </a:lnSpc>
            </a:pPr>
            <a:r>
              <a:rPr sz="2550" b="1" spc="-55" dirty="0">
                <a:latin typeface="Times New Roman"/>
                <a:cs typeface="Times New Roman"/>
              </a:rPr>
              <a:t>Example</a:t>
            </a:r>
            <a:endParaRPr sz="2550">
              <a:latin typeface="Times New Roman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2400" dirty="0">
                <a:latin typeface="Times New Roman"/>
                <a:cs typeface="Times New Roman"/>
              </a:rPr>
              <a:t>The mean price of houses in a certain neighborhood is $50,000, and the standard deviation is $10,000. Find the price range for which at least 75% of the houses will sell.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168" y="2926758"/>
            <a:ext cx="5510703" cy="1075297"/>
          </a:xfrm>
          <a:prstGeom prst="rect">
            <a:avLst/>
          </a:prstGeom>
        </p:spPr>
        <p:txBody>
          <a:bodyPr wrap="square" lIns="0" tIns="16986" rIns="0" bIns="0" rtlCol="0">
            <a:noAutofit/>
          </a:bodyPr>
          <a:lstStyle/>
          <a:p>
            <a:pPr marL="12700" marR="52573">
              <a:lnSpc>
                <a:spcPts val="2675"/>
              </a:lnSpc>
            </a:pPr>
            <a:r>
              <a:rPr sz="2550" b="1" spc="0" dirty="0">
                <a:latin typeface="Times New Roman"/>
                <a:cs typeface="Times New Roman"/>
              </a:rPr>
              <a:t>Solution: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1" dirty="0">
                <a:latin typeface="Times New Roman"/>
                <a:cs typeface="Times New Roman"/>
              </a:rPr>
              <a:t>Chebyshev’s theorem states that 75%, of the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-2" dirty="0">
                <a:latin typeface="Times New Roman"/>
                <a:cs typeface="Times New Roman"/>
              </a:rPr>
              <a:t>within 2 standard deviations of the mean.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4585" y="3305782"/>
            <a:ext cx="247881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4" dirty="0">
                <a:latin typeface="Times New Roman"/>
                <a:cs typeface="Times New Roman"/>
              </a:rPr>
              <a:t>data values will fall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168" y="4403316"/>
            <a:ext cx="5322743" cy="179357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39873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$50,000 + 2($10,000) = $70,000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latin typeface="Times New Roman"/>
                <a:cs typeface="Times New Roman"/>
              </a:rPr>
              <a:t>$50,000 - 2($10,000) = $30,000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20"/>
              </a:spcBef>
            </a:pPr>
            <a:r>
              <a:rPr sz="2400" spc="35" dirty="0">
                <a:latin typeface="Times New Roman"/>
                <a:cs typeface="Times New Roman"/>
              </a:rPr>
              <a:t>Hence, at least 75% of all homes sold in price range from $30,000 to $70,000.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5901" y="5500926"/>
            <a:ext cx="261780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69" dirty="0">
                <a:latin typeface="Times New Roman"/>
                <a:cs typeface="Times New Roman"/>
              </a:rPr>
              <a:t>the area will have 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684212" y="3714686"/>
            <a:ext cx="7775575" cy="2643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0168" y="854753"/>
            <a:ext cx="7810347" cy="709224"/>
          </a:xfrm>
          <a:prstGeom prst="rect">
            <a:avLst/>
          </a:prstGeom>
        </p:spPr>
        <p:txBody>
          <a:bodyPr wrap="square" lIns="0" tIns="16986" rIns="0" bIns="0" rtlCol="0">
            <a:noAutofit/>
          </a:bodyPr>
          <a:lstStyle/>
          <a:p>
            <a:pPr marL="12700" marR="45720">
              <a:lnSpc>
                <a:spcPts val="2675"/>
              </a:lnSpc>
            </a:pPr>
            <a:r>
              <a:rPr sz="2550" b="1" dirty="0">
                <a:latin typeface="Times New Roman"/>
                <a:cs typeface="Times New Roman"/>
              </a:rPr>
              <a:t>Example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58" dirty="0">
                <a:latin typeface="Times New Roman"/>
                <a:cs typeface="Times New Roman"/>
              </a:rPr>
              <a:t>A survey of local companies found that the mean amount 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0168" y="1599537"/>
            <a:ext cx="76393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1" dirty="0">
                <a:latin typeface="Times New Roman"/>
                <a:cs typeface="Times New Roman"/>
              </a:rPr>
              <a:t>travel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4038" y="1599537"/>
            <a:ext cx="130525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1" dirty="0">
                <a:latin typeface="Times New Roman"/>
                <a:cs typeface="Times New Roman"/>
              </a:rPr>
              <a:t>allowance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00883" y="1599537"/>
            <a:ext cx="42651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6475" y="1599537"/>
            <a:ext cx="135676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executives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21961" y="1599537"/>
            <a:ext cx="142290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30" dirty="0">
                <a:latin typeface="Times New Roman"/>
                <a:cs typeface="Times New Roman"/>
              </a:rPr>
              <a:t>was  $0.25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65773" y="1599537"/>
            <a:ext cx="46034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per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48322" y="1599537"/>
            <a:ext cx="68681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3" dirty="0">
                <a:latin typeface="Times New Roman"/>
                <a:cs typeface="Times New Roman"/>
              </a:rPr>
              <a:t>mile.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4518" y="1599537"/>
            <a:ext cx="54508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168" y="1965306"/>
            <a:ext cx="1103945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standard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6458" y="1965306"/>
            <a:ext cx="120218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3" dirty="0">
                <a:latin typeface="Times New Roman"/>
                <a:cs typeface="Times New Roman"/>
              </a:rPr>
              <a:t>deviation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0715" y="1965306"/>
            <a:ext cx="545603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was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6223" y="1965306"/>
            <a:ext cx="833241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$0.02.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1545" y="1965306"/>
            <a:ext cx="800061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Using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3085" y="1965306"/>
            <a:ext cx="1629946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12" dirty="0">
                <a:latin typeface="Times New Roman"/>
                <a:cs typeface="Times New Roman"/>
              </a:rPr>
              <a:t>Chebyshev’s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4061" y="1965306"/>
            <a:ext cx="114421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3" dirty="0">
                <a:latin typeface="Times New Roman"/>
                <a:cs typeface="Times New Roman"/>
              </a:rPr>
              <a:t>theorem,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168" y="2331311"/>
            <a:ext cx="234365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34" dirty="0">
                <a:latin typeface="Times New Roman"/>
                <a:cs typeface="Times New Roman"/>
              </a:rPr>
              <a:t>find the minimum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7271" y="2331311"/>
            <a:ext cx="1408582" cy="69596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29464">
              <a:lnSpc>
                <a:spcPts val="2550"/>
              </a:lnSpc>
            </a:pPr>
            <a:r>
              <a:rPr sz="2400" spc="0" dirty="0">
                <a:latin typeface="Times New Roman"/>
                <a:cs typeface="Times New Roman"/>
              </a:rPr>
              <a:t>percentage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sz="2400" dirty="0">
                <a:latin typeface="Times New Roman"/>
                <a:cs typeface="Times New Roman"/>
              </a:rPr>
              <a:t>$0.30.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8119" y="2331311"/>
            <a:ext cx="32501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4133" y="2331311"/>
            <a:ext cx="44267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1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8765" y="2331311"/>
            <a:ext cx="57891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9033" y="2331311"/>
            <a:ext cx="84866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1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9430" y="2331311"/>
            <a:ext cx="52832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9406" y="2331311"/>
            <a:ext cx="54447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1" dirty="0">
                <a:latin typeface="Times New Roman"/>
                <a:cs typeface="Times New Roman"/>
              </a:rPr>
              <a:t>will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146" y="2331311"/>
            <a:ext cx="47528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3" dirty="0">
                <a:latin typeface="Times New Roman"/>
                <a:cs typeface="Times New Roman"/>
              </a:rPr>
              <a:t>fall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168" y="2697071"/>
            <a:ext cx="1846529" cy="699179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1" dirty="0">
                <a:latin typeface="Times New Roman"/>
                <a:cs typeface="Times New Roman"/>
              </a:rPr>
              <a:t>between $0.20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550" b="1" spc="0" dirty="0">
                <a:latin typeface="Times New Roman"/>
                <a:cs typeface="Times New Roman"/>
              </a:rPr>
              <a:t>Solution: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778" y="2697071"/>
            <a:ext cx="51125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6F3C8D0-F7BF-4DB2-BE6C-67C4F6CF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80327E-521A-46A2-B945-368ADCD2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147D-1E7C-4DB6-A6D5-61566167E66C}" type="slidenum">
              <a:rPr lang="ar-SA" altLang="en-US"/>
              <a:pPr/>
              <a:t>43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C12C9233-E881-4179-A4D2-C40262911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34F84BAD-4305-4831-A4EB-59D88CB9F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301060" name="Line 4">
            <a:extLst>
              <a:ext uri="{FF2B5EF4-FFF2-40B4-BE49-F238E27FC236}">
                <a16:creationId xmlns:a16="http://schemas.microsoft.com/office/drawing/2014/main" id="{53F29E0F-4A2C-4B7E-A350-DE0B0BF3F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61" name="Rectangle 2">
            <a:extLst>
              <a:ext uri="{FF2B5EF4-FFF2-40B4-BE49-F238E27FC236}">
                <a16:creationId xmlns:a16="http://schemas.microsoft.com/office/drawing/2014/main" id="{25D527AD-35D3-4661-9C6F-EDC6B73B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4" y="1125538"/>
            <a:ext cx="272097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</a:t>
            </a:r>
          </a:p>
          <a:p>
            <a:endParaRPr lang="en-US" altLang="en-US" sz="4000" b="1" dirty="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1062" name="Text Box 3">
            <a:extLst>
              <a:ext uri="{FF2B5EF4-FFF2-40B4-BE49-F238E27FC236}">
                <a16:creationId xmlns:a16="http://schemas.microsoft.com/office/drawing/2014/main" id="{39517F16-5EB6-4C1F-82DF-CEB71E7C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736725"/>
            <a:ext cx="8382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Empirical Rule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data sets having a distribution that is approximately bell shaped, the following properties apply:</a:t>
            </a: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B035E5D0-9002-40CB-9674-120DB86E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243263"/>
            <a:ext cx="8096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About 68% of all values fall within 1 standard deviation of the mean.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40BCF9B7-C6C2-4626-B7D6-1832BAFA4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4173538"/>
            <a:ext cx="8096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About 95% of all values fall within 2 standard 	deviations of the mean.</a:t>
            </a: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022FF0B8-1545-440A-8423-86596F5E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5103813"/>
            <a:ext cx="8096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393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About 99.7% of all values fall within 3 standard 	deviations of the mean.</a:t>
            </a:r>
          </a:p>
        </p:txBody>
      </p:sp>
    </p:spTree>
    <p:extLst>
      <p:ext uri="{BB962C8B-B14F-4D97-AF65-F5344CB8AC3E}">
        <p14:creationId xmlns:p14="http://schemas.microsoft.com/office/powerpoint/2010/main" val="23147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utoUpdateAnimBg="0"/>
      <p:bldP spid="147461" grpId="0" autoUpdateAnimBg="0"/>
      <p:bldP spid="14746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C7AFC8-0549-4E65-B658-614D4329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FEB7D0-C74E-4B2D-A833-1A75A065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5202-7DF1-4456-BD41-212151188D16}" type="slidenum">
              <a:rPr lang="ar-SA" altLang="en-US"/>
              <a:pPr/>
              <a:t>44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47B1C8F6-BC9F-44AF-B99E-B59D8B1B3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DA1B5E79-C53E-47D6-A5A2-9C25BD325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302084" name="Line 4">
            <a:extLst>
              <a:ext uri="{FF2B5EF4-FFF2-40B4-BE49-F238E27FC236}">
                <a16:creationId xmlns:a16="http://schemas.microsoft.com/office/drawing/2014/main" id="{EF26BD74-2574-409F-BA35-25E5829F5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85" name="Rectangle 17">
            <a:extLst>
              <a:ext uri="{FF2B5EF4-FFF2-40B4-BE49-F238E27FC236}">
                <a16:creationId xmlns:a16="http://schemas.microsoft.com/office/drawing/2014/main" id="{94B94B03-AFCE-448F-BB80-D771EF26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435100"/>
            <a:ext cx="37131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5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Empirical Rule</a:t>
            </a:r>
          </a:p>
        </p:txBody>
      </p:sp>
      <p:pic>
        <p:nvPicPr>
          <p:cNvPr id="302086" name="Picture 29" descr="2_13_1">
            <a:extLst>
              <a:ext uri="{FF2B5EF4-FFF2-40B4-BE49-F238E27FC236}">
                <a16:creationId xmlns:a16="http://schemas.microsoft.com/office/drawing/2014/main" id="{73D7706A-7650-4F7A-AEA0-2E4F64DB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440613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860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96B1FF-D437-4485-9842-99C7155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DF35B-8111-448D-A35F-1EF1C364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E3E-44E6-4EE3-BD63-75C8FB298A2A}" type="slidenum">
              <a:rPr lang="ar-SA" altLang="en-US"/>
              <a:pPr/>
              <a:t>45</a:t>
            </a:fld>
            <a:endParaRPr lang="en-US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7E51640E-37B0-4F73-8F83-8331C217E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91594DB1-905C-4D16-AEFE-56B8F664B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303108" name="Line 4">
            <a:extLst>
              <a:ext uri="{FF2B5EF4-FFF2-40B4-BE49-F238E27FC236}">
                <a16:creationId xmlns:a16="http://schemas.microsoft.com/office/drawing/2014/main" id="{ABE74518-A173-4A85-9F06-B43B65E3A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3109" name="Picture 39" descr="2_13_2">
            <a:extLst>
              <a:ext uri="{FF2B5EF4-FFF2-40B4-BE49-F238E27FC236}">
                <a16:creationId xmlns:a16="http://schemas.microsoft.com/office/drawing/2014/main" id="{6CA1EB1F-1080-4E03-9FE5-BCA5C698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7900"/>
            <a:ext cx="744061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10" name="Rectangle 23">
            <a:extLst>
              <a:ext uri="{FF2B5EF4-FFF2-40B4-BE49-F238E27FC236}">
                <a16:creationId xmlns:a16="http://schemas.microsoft.com/office/drawing/2014/main" id="{6DAF072B-44C3-4784-AB48-EF80A7C2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295400"/>
            <a:ext cx="37131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5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Empirical Rule</a:t>
            </a:r>
          </a:p>
        </p:txBody>
      </p:sp>
    </p:spTree>
    <p:extLst>
      <p:ext uri="{BB962C8B-B14F-4D97-AF65-F5344CB8AC3E}">
        <p14:creationId xmlns:p14="http://schemas.microsoft.com/office/powerpoint/2010/main" val="3471570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AFA7B2-4D9D-434B-9FE5-EBB39625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5D1BF4D-F246-47E9-8A18-D77113EF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0AC-ECDF-4E75-A8E0-9F632708737A}" type="slidenum">
              <a:rPr lang="ar-SA" altLang="en-US"/>
              <a:pPr/>
              <a:t>46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A1FC209C-0262-4619-99DF-13CBACEC9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6718F725-A235-44F1-83FF-35F77E687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304132" name="Line 4">
            <a:extLst>
              <a:ext uri="{FF2B5EF4-FFF2-40B4-BE49-F238E27FC236}">
                <a16:creationId xmlns:a16="http://schemas.microsoft.com/office/drawing/2014/main" id="{96C3785C-3D5D-4736-9D5F-3428BC9B0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133" name="Rectangle 29">
            <a:extLst>
              <a:ext uri="{FF2B5EF4-FFF2-40B4-BE49-F238E27FC236}">
                <a16:creationId xmlns:a16="http://schemas.microsoft.com/office/drawing/2014/main" id="{D382F248-71B6-4FBB-A5A8-0937461B9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7131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5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Empirical Rule</a:t>
            </a:r>
          </a:p>
          <a:p>
            <a:pPr algn="l" rtl="0"/>
            <a:endParaRPr lang="en-US" altLang="en-US" sz="3500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04134" name="Picture 56" descr="2_13_3">
            <a:extLst>
              <a:ext uri="{FF2B5EF4-FFF2-40B4-BE49-F238E27FC236}">
                <a16:creationId xmlns:a16="http://schemas.microsoft.com/office/drawing/2014/main" id="{B4F126A6-4464-408E-8002-AB3A98AE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5532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230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71500" y="2133663"/>
            <a:ext cx="3929126" cy="3652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0626" y="2214562"/>
            <a:ext cx="4214749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6505" y="1161244"/>
            <a:ext cx="796385" cy="470407"/>
          </a:xfrm>
          <a:prstGeom prst="rect">
            <a:avLst/>
          </a:prstGeom>
        </p:spPr>
        <p:txBody>
          <a:bodyPr wrap="square" lIns="0" tIns="23526" rIns="0" bIns="0" rtlCol="0">
            <a:noAutofit/>
          </a:bodyPr>
          <a:lstStyle/>
          <a:p>
            <a:pPr marL="12700">
              <a:lnSpc>
                <a:spcPts val="3704"/>
              </a:lnSpc>
            </a:pPr>
            <a:r>
              <a:rPr sz="3500" b="1" i="1" dirty="0">
                <a:latin typeface="Calisto MT"/>
                <a:cs typeface="Calisto MT"/>
              </a:rPr>
              <a:t>The</a:t>
            </a:r>
            <a:endParaRPr sz="35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309" y="1161244"/>
            <a:ext cx="1858276" cy="470407"/>
          </a:xfrm>
          <a:prstGeom prst="rect">
            <a:avLst/>
          </a:prstGeom>
        </p:spPr>
        <p:txBody>
          <a:bodyPr wrap="square" lIns="0" tIns="23526" rIns="0" bIns="0" rtlCol="0">
            <a:noAutofit/>
          </a:bodyPr>
          <a:lstStyle/>
          <a:p>
            <a:pPr marL="12700">
              <a:lnSpc>
                <a:spcPts val="3704"/>
              </a:lnSpc>
            </a:pPr>
            <a:r>
              <a:rPr sz="3500" b="1" i="1" dirty="0">
                <a:latin typeface="Calisto MT"/>
                <a:cs typeface="Calisto MT"/>
              </a:rPr>
              <a:t>Empirical</a:t>
            </a:r>
            <a:endParaRPr sz="35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2573" y="1161244"/>
            <a:ext cx="935884" cy="470407"/>
          </a:xfrm>
          <a:prstGeom prst="rect">
            <a:avLst/>
          </a:prstGeom>
        </p:spPr>
        <p:txBody>
          <a:bodyPr wrap="square" lIns="0" tIns="23526" rIns="0" bIns="0" rtlCol="0">
            <a:noAutofit/>
          </a:bodyPr>
          <a:lstStyle/>
          <a:p>
            <a:pPr marL="12700">
              <a:lnSpc>
                <a:spcPts val="3704"/>
              </a:lnSpc>
            </a:pPr>
            <a:r>
              <a:rPr sz="3500" b="1" i="1" dirty="0">
                <a:latin typeface="Calisto MT"/>
                <a:cs typeface="Calisto MT"/>
              </a:rPr>
              <a:t>Rule</a:t>
            </a:r>
            <a:endParaRPr sz="35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8916" y="1461952"/>
            <a:ext cx="8026396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6" dirty="0">
                <a:latin typeface="Times New Roman"/>
                <a:cs typeface="Times New Roman"/>
              </a:rPr>
              <a:t>For example, suppose that the scores on a national achievement exam have 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1919406"/>
            <a:ext cx="6996818" cy="348094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70" dirty="0">
                <a:latin typeface="Times New Roman"/>
                <a:cs typeface="Times New Roman"/>
              </a:rPr>
              <a:t>mean of 480 and a standard deviation of 90. If these scores are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192"/>
              </a:spcBef>
            </a:pPr>
            <a:r>
              <a:rPr sz="2000" spc="-3" dirty="0">
                <a:latin typeface="Times New Roman"/>
                <a:cs typeface="Times New Roman"/>
              </a:rPr>
              <a:t>distributed, then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sz="2000" spc="-2" dirty="0">
                <a:latin typeface="Times New Roman"/>
                <a:cs typeface="Times New Roman"/>
              </a:rPr>
              <a:t>-Approximately 68% will fall between 390 and 570</a:t>
            </a:r>
            <a:endParaRPr sz="2000">
              <a:latin typeface="Times New Roman"/>
              <a:cs typeface="Times New Roman"/>
            </a:endParaRPr>
          </a:p>
          <a:p>
            <a:pPr marL="518668" marR="38176">
              <a:lnSpc>
                <a:spcPct val="95825"/>
              </a:lnSpc>
              <a:spcBef>
                <a:spcPts val="1303"/>
              </a:spcBef>
            </a:pPr>
            <a:r>
              <a:rPr sz="2000" spc="-1" dirty="0">
                <a:latin typeface="Times New Roman"/>
                <a:cs typeface="Times New Roman"/>
              </a:rPr>
              <a:t>(480 + 90 = 570 and 480 - 90 = 390).</a:t>
            </a:r>
            <a:endParaRPr sz="2000">
              <a:latin typeface="Times New Roman"/>
              <a:cs typeface="Times New Roman"/>
            </a:endParaRPr>
          </a:p>
          <a:p>
            <a:pPr marL="518668" marR="296606" indent="-505968">
              <a:lnSpc>
                <a:spcPts val="2299"/>
              </a:lnSpc>
              <a:spcBef>
                <a:spcPts val="1300"/>
              </a:spcBef>
            </a:pPr>
            <a:r>
              <a:rPr sz="2000" spc="-2" dirty="0">
                <a:latin typeface="Times New Roman"/>
                <a:cs typeface="Times New Roman"/>
              </a:rPr>
              <a:t>-Approximately 95% of the scores will fall between 300 and 660. </a:t>
            </a:r>
            <a:endParaRPr sz="2000">
              <a:latin typeface="Times New Roman"/>
              <a:cs typeface="Times New Roman"/>
            </a:endParaRPr>
          </a:p>
          <a:p>
            <a:pPr marL="518668" marR="296606">
              <a:lnSpc>
                <a:spcPts val="2299"/>
              </a:lnSpc>
              <a:spcBef>
                <a:spcPts val="1299"/>
              </a:spcBef>
            </a:pPr>
            <a:r>
              <a:rPr sz="2000" spc="-1" dirty="0">
                <a:latin typeface="Times New Roman"/>
                <a:cs typeface="Times New Roman"/>
              </a:rPr>
              <a:t>(480 + 2*90 = 660 and 480 – 2*90 = 300).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349"/>
              </a:spcBef>
            </a:pPr>
            <a:r>
              <a:rPr sz="2000" spc="-2" dirty="0">
                <a:latin typeface="Times New Roman"/>
                <a:cs typeface="Times New Roman"/>
              </a:rPr>
              <a:t>-Approximately 99.7% will fall between 210 and 750.</a:t>
            </a:r>
            <a:endParaRPr sz="2000">
              <a:latin typeface="Times New Roman"/>
              <a:cs typeface="Times New Roman"/>
            </a:endParaRPr>
          </a:p>
          <a:p>
            <a:pPr marL="518668" marR="38176">
              <a:lnSpc>
                <a:spcPct val="95825"/>
              </a:lnSpc>
              <a:spcBef>
                <a:spcPts val="1300"/>
              </a:spcBef>
            </a:pPr>
            <a:r>
              <a:rPr sz="2000" spc="-1" dirty="0">
                <a:latin typeface="Times New Roman"/>
                <a:cs typeface="Times New Roman"/>
              </a:rPr>
              <a:t>(480 + 3*90 = 750 and 480 – 3*90 = 210).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3809" y="1919406"/>
            <a:ext cx="978277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4" dirty="0">
                <a:latin typeface="Times New Roman"/>
                <a:cs typeface="Times New Roman"/>
              </a:rPr>
              <a:t>normally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22477" y="1183826"/>
            <a:ext cx="4049187" cy="1374287"/>
          </a:xfrm>
          <a:prstGeom prst="rect">
            <a:avLst/>
          </a:prstGeom>
        </p:spPr>
        <p:txBody>
          <a:bodyPr wrap="square" lIns="0" tIns="26987" rIns="0" bIns="0" rtlCol="0">
            <a:noAutofit/>
          </a:bodyPr>
          <a:lstStyle/>
          <a:p>
            <a:pPr marL="1549806">
              <a:lnSpc>
                <a:spcPts val="4250"/>
              </a:lnSpc>
            </a:pPr>
            <a:r>
              <a:rPr sz="4000" b="1" i="1" dirty="0">
                <a:latin typeface="Calisto MT"/>
                <a:cs typeface="Calisto MT"/>
              </a:rPr>
              <a:t>Measures of</a:t>
            </a:r>
            <a:endParaRPr sz="4000">
              <a:latin typeface="Calisto MT"/>
              <a:cs typeface="Calisto MT"/>
            </a:endParaRPr>
          </a:p>
          <a:p>
            <a:pPr marL="12700" marR="76169">
              <a:lnSpc>
                <a:spcPct val="98429"/>
              </a:lnSpc>
              <a:spcBef>
                <a:spcPts val="2546"/>
              </a:spcBef>
            </a:pPr>
            <a:r>
              <a:rPr sz="3200" b="1" spc="0" dirty="0">
                <a:latin typeface="Calisto MT"/>
                <a:cs typeface="Calisto MT"/>
              </a:rPr>
              <a:t>Definition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0283" y="1183826"/>
            <a:ext cx="2049983" cy="533196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b="1" i="1" spc="-27" dirty="0">
                <a:latin typeface="Calisto MT"/>
                <a:cs typeface="Calisto MT"/>
              </a:rPr>
              <a:t>Variation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39" y="2656411"/>
            <a:ext cx="7099668" cy="75234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40" dirty="0">
                <a:latin typeface="Times New Roman"/>
                <a:cs typeface="Times New Roman"/>
              </a:rPr>
              <a:t>The range of a set of data is the difference between</a:t>
            </a:r>
            <a:endParaRPr sz="2600">
              <a:latin typeface="Times New Roman"/>
              <a:cs typeface="Times New Roman"/>
            </a:endParaRPr>
          </a:p>
          <a:p>
            <a:pPr marL="32512" marR="49606">
              <a:lnSpc>
                <a:spcPct val="95825"/>
              </a:lnSpc>
            </a:pPr>
            <a:r>
              <a:rPr sz="2600" spc="-1" dirty="0">
                <a:latin typeface="Times New Roman"/>
                <a:cs typeface="Times New Roman"/>
              </a:rPr>
              <a:t>maximum value and the minimum value.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0401" y="2656411"/>
            <a:ext cx="477147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-4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463" y="3785071"/>
            <a:ext cx="6476143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i="1" spc="-1" dirty="0">
                <a:latin typeface="Calisto MT"/>
                <a:cs typeface="Calisto MT"/>
              </a:rPr>
              <a:t>Range = (maximum value) – (minimum value)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064" y="4523311"/>
            <a:ext cx="7676450" cy="1148892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 marR="13349">
              <a:lnSpc>
                <a:spcPts val="2760"/>
              </a:lnSpc>
            </a:pPr>
            <a:r>
              <a:rPr sz="2600" spc="-2" dirty="0">
                <a:latin typeface="Times New Roman"/>
                <a:cs typeface="Times New Roman"/>
              </a:rPr>
              <a:t>The range is very easy to compute but because it depends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600" spc="-2" dirty="0">
                <a:latin typeface="Times New Roman"/>
                <a:cs typeface="Times New Roman"/>
              </a:rPr>
              <a:t>only the highest and the lowest values, it isn't as useful as</a:t>
            </a:r>
            <a:endParaRPr sz="2600">
              <a:latin typeface="Times New Roman"/>
              <a:cs typeface="Times New Roman"/>
            </a:endParaRPr>
          </a:p>
          <a:p>
            <a:pPr marL="12700" marR="56954">
              <a:lnSpc>
                <a:spcPct val="95825"/>
              </a:lnSpc>
              <a:spcBef>
                <a:spcPts val="130"/>
              </a:spcBef>
            </a:pPr>
            <a:r>
              <a:rPr sz="2600" spc="-2" dirty="0">
                <a:latin typeface="Times New Roman"/>
                <a:cs typeface="Times New Roman"/>
              </a:rPr>
              <a:t>other measures of variation that use every value.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5214" y="4523311"/>
            <a:ext cx="490586" cy="752661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 marR="49651">
              <a:lnSpc>
                <a:spcPts val="2760"/>
              </a:lnSpc>
            </a:pPr>
            <a:r>
              <a:rPr sz="2600" dirty="0"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  <a:p>
            <a:pPr marL="23736">
              <a:lnSpc>
                <a:spcPct val="95825"/>
              </a:lnSpc>
            </a:pPr>
            <a:r>
              <a:rPr sz="2600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428875" y="2538349"/>
            <a:ext cx="40005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8540" y="1447565"/>
            <a:ext cx="4262592" cy="360442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12700">
              <a:lnSpc>
                <a:spcPts val="2790"/>
              </a:lnSpc>
            </a:pPr>
            <a:r>
              <a:rPr sz="2400" b="1" spc="54" dirty="0">
                <a:latin typeface="Calisto MT"/>
                <a:cs typeface="Calisto MT"/>
              </a:rPr>
              <a:t>Ex. </a:t>
            </a:r>
            <a:r>
              <a:rPr sz="2400" spc="54" dirty="0">
                <a:latin typeface="Calisto MT"/>
                <a:cs typeface="Calisto MT"/>
              </a:rPr>
              <a:t>The salaries for the staff 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5761" y="1447565"/>
            <a:ext cx="471555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1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6301" y="1447565"/>
            <a:ext cx="728196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>
                <a:latin typeface="Calisto MT"/>
                <a:cs typeface="Calisto MT"/>
              </a:rPr>
              <a:t>XYZ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3254" y="1447565"/>
            <a:ext cx="1995393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3" dirty="0">
                <a:latin typeface="Calisto MT"/>
                <a:cs typeface="Calisto MT"/>
              </a:rPr>
              <a:t>Manufacturing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8048" y="1447565"/>
            <a:ext cx="528552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33" dirty="0">
                <a:latin typeface="Calisto MT"/>
                <a:cs typeface="Calisto MT"/>
              </a:rPr>
              <a:t>Co.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40" y="1813335"/>
            <a:ext cx="468487" cy="330504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>
                <a:latin typeface="Calisto MT"/>
                <a:cs typeface="Calisto MT"/>
              </a:rPr>
              <a:t>are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0980" y="1813335"/>
            <a:ext cx="914940" cy="330504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11" dirty="0">
                <a:latin typeface="Calisto MT"/>
                <a:cs typeface="Calisto MT"/>
              </a:rPr>
              <a:t>shown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3331" y="1813335"/>
            <a:ext cx="697847" cy="330504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22" dirty="0">
                <a:latin typeface="Calisto MT"/>
                <a:cs typeface="Calisto MT"/>
              </a:rPr>
              <a:t>here.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7419" y="1813335"/>
            <a:ext cx="680152" cy="330504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2" dirty="0">
                <a:latin typeface="Calisto MT"/>
                <a:cs typeface="Calisto MT"/>
              </a:rPr>
              <a:t>Find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742" y="1813335"/>
            <a:ext cx="469214" cy="330504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4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3533" y="1813335"/>
            <a:ext cx="851771" cy="330504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26" dirty="0">
                <a:latin typeface="Calisto MT"/>
                <a:cs typeface="Calisto MT"/>
              </a:rPr>
              <a:t>range.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4740040"/>
            <a:ext cx="1364388" cy="696214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12700" marR="45719">
              <a:lnSpc>
                <a:spcPts val="2790"/>
              </a:lnSpc>
            </a:pPr>
            <a:r>
              <a:rPr sz="2400" b="1" spc="-4" dirty="0">
                <a:latin typeface="Calisto MT"/>
                <a:cs typeface="Calisto MT"/>
              </a:rPr>
              <a:t>Solution</a:t>
            </a:r>
            <a:r>
              <a:rPr sz="2400" spc="-4" dirty="0">
                <a:latin typeface="Calisto MT"/>
                <a:cs typeface="Calisto MT"/>
              </a:rPr>
              <a:t>: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ts val="2670"/>
              </a:lnSpc>
            </a:pPr>
            <a:r>
              <a:rPr sz="2400" spc="-5" dirty="0">
                <a:latin typeface="Calisto MT"/>
                <a:cs typeface="Calisto MT"/>
              </a:rPr>
              <a:t>The range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0470" y="5106054"/>
            <a:ext cx="3349283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1" dirty="0">
                <a:latin typeface="Calisto MT"/>
                <a:cs typeface="Calisto MT"/>
              </a:rPr>
              <a:t>is R = $100,000 - $15,000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573" y="5106054"/>
            <a:ext cx="1447905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1" dirty="0">
                <a:latin typeface="Calisto MT"/>
                <a:cs typeface="Calisto MT"/>
              </a:rPr>
              <a:t>= $85,000.</a:t>
            </a:r>
            <a:endParaRPr sz="24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922ABCB-3977-4F99-86F4-0908FD1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5</a:t>
            </a:r>
            <a:endParaRPr lang="en-US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EEA2D77-2F24-42F4-9464-75865606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1D74-2724-47D1-99D2-210C8E70EC5C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5D706CE4-CE8C-413E-B4EF-F3813843A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9A9BFE94-C19D-4555-A6F5-9F03F02D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99012" name="Line 4">
            <a:extLst>
              <a:ext uri="{FF2B5EF4-FFF2-40B4-BE49-F238E27FC236}">
                <a16:creationId xmlns:a16="http://schemas.microsoft.com/office/drawing/2014/main" id="{B3E51485-AA2A-45CE-A4F5-4915FF6B2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3" name="Text Box 12">
            <a:extLst>
              <a:ext uri="{FF2B5EF4-FFF2-40B4-BE49-F238E27FC236}">
                <a16:creationId xmlns:a16="http://schemas.microsoft.com/office/drawing/2014/main" id="{5D3F0E1A-3625-4ED6-90BB-47F98F61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426075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Population variance        :  Square of the population 	standard deviation </a:t>
            </a:r>
          </a:p>
        </p:txBody>
      </p:sp>
      <p:sp>
        <p:nvSpPr>
          <p:cNvPr id="299014" name="Rectangle 2">
            <a:extLst>
              <a:ext uri="{FF2B5EF4-FFF2-40B4-BE49-F238E27FC236}">
                <a16:creationId xmlns:a16="http://schemas.microsoft.com/office/drawing/2014/main" id="{66FBB18A-E9C0-416F-8B5C-5EB2D2AE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7175"/>
            <a:ext cx="71628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500">
                <a:solidFill>
                  <a:schemeClr val="tx1"/>
                </a:solidFill>
                <a:latin typeface="Calisto MT" panose="02040603050505030304" pitchFamily="18" charset="0"/>
              </a:rPr>
              <a:t>Definition</a:t>
            </a:r>
          </a:p>
        </p:txBody>
      </p:sp>
      <p:sp>
        <p:nvSpPr>
          <p:cNvPr id="299015" name="Text Box 8">
            <a:extLst>
              <a:ext uri="{FF2B5EF4-FFF2-40B4-BE49-F238E27FC236}">
                <a16:creationId xmlns:a16="http://schemas.microsoft.com/office/drawing/2014/main" id="{2109A2CD-4DDC-4640-9A82-EA8885B9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11450"/>
            <a:ext cx="8286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93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3937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The variance of a set of values is a measure of variation equal to the square of the standard 	deviation.</a:t>
            </a:r>
          </a:p>
        </p:txBody>
      </p:sp>
      <p:sp>
        <p:nvSpPr>
          <p:cNvPr id="299016" name="Text Box 9">
            <a:extLst>
              <a:ext uri="{FF2B5EF4-FFF2-40B4-BE49-F238E27FC236}">
                <a16:creationId xmlns:a16="http://schemas.microsoft.com/office/drawing/2014/main" id="{F5F55EAF-3A16-4B68-9076-7212BBA8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237038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6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46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46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46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46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346075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346075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346075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346075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Sample variance </a:t>
            </a:r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altLang="en-US" sz="2400" baseline="300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 Square of the sample standard 	deviation </a:t>
            </a:r>
            <a:endParaRPr lang="en-US" altLang="en-US" sz="240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99017" name="Object 3">
            <a:extLst>
              <a:ext uri="{FF2B5EF4-FFF2-40B4-BE49-F238E27FC236}">
                <a16:creationId xmlns:a16="http://schemas.microsoft.com/office/drawing/2014/main" id="{1781896B-432C-4FAE-BD57-8868A81E3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35305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03040" imgH="203040" progId="Equation.3">
                  <p:embed/>
                </p:oleObj>
              </mc:Choice>
              <mc:Fallback>
                <p:oleObj name="Equation" r:id="rId3" imgW="203040" imgH="203040" progId="Equation.3">
                  <p:embed/>
                  <p:pic>
                    <p:nvPicPr>
                      <p:cNvPr id="299017" name="Object 3">
                        <a:extLst>
                          <a:ext uri="{FF2B5EF4-FFF2-40B4-BE49-F238E27FC236}">
                            <a16:creationId xmlns:a16="http://schemas.microsoft.com/office/drawing/2014/main" id="{1781896B-432C-4FAE-BD57-8868A81E3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5305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706118" y="1358674"/>
            <a:ext cx="4975069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4" dirty="0">
                <a:latin typeface="Calisto MT"/>
                <a:cs typeface="Calisto MT"/>
              </a:rPr>
              <a:t>Sample Standard Deviation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615" y="2298812"/>
            <a:ext cx="7344471" cy="813971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4" dirty="0">
                <a:latin typeface="Calisto MT"/>
                <a:cs typeface="Calisto MT"/>
              </a:rPr>
              <a:t>The standard deviation of a set of sample values</a:t>
            </a:r>
            <a:endParaRPr sz="2800">
              <a:latin typeface="Calisto MT"/>
              <a:cs typeface="Calisto MT"/>
            </a:endParaRPr>
          </a:p>
          <a:p>
            <a:pPr marL="12700" marR="53263">
              <a:lnSpc>
                <a:spcPct val="96191"/>
              </a:lnSpc>
            </a:pPr>
            <a:r>
              <a:rPr sz="2800" i="1" spc="17" dirty="0">
                <a:latin typeface="Calisto MT"/>
                <a:cs typeface="Calisto MT"/>
              </a:rPr>
              <a:t>a measure of variation of values about the mean</a:t>
            </a:r>
            <a:r>
              <a:rPr sz="2800" spc="17" dirty="0">
                <a:latin typeface="Calisto MT"/>
                <a:cs typeface="Calisto MT"/>
              </a:rPr>
              <a:t>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0253" y="2305251"/>
            <a:ext cx="289673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i="1" dirty="0">
                <a:latin typeface="Calisto MT"/>
                <a:cs typeface="Calisto MT"/>
              </a:rPr>
              <a:t>is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853" y="3556544"/>
            <a:ext cx="104221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Sample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108" y="3556544"/>
            <a:ext cx="126197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6" dirty="0">
                <a:latin typeface="Calisto MT"/>
                <a:cs typeface="Calisto MT"/>
              </a:rPr>
              <a:t>Standard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7867" y="3556544"/>
            <a:ext cx="26244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Deviation Formula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1066" y="4814616"/>
            <a:ext cx="14048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422079" y="4627785"/>
            <a:ext cx="239166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422079" y="4627786"/>
          <a:ext cx="3064321" cy="1270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1167893" imgH="482391" progId="Equation.3">
                  <p:embed/>
                </p:oleObj>
              </mc:Choice>
              <mc:Fallback>
                <p:oleObj name="Equation" r:id="rId3" imgW="1167893" imgH="482391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079" y="4627786"/>
                        <a:ext cx="3064321" cy="1270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027113" y="4257125"/>
            <a:ext cx="53646" cy="31063"/>
          </a:xfrm>
          <a:custGeom>
            <a:avLst/>
            <a:gdLst/>
            <a:ahLst/>
            <a:cxnLst/>
            <a:rect l="l" t="t" r="r" b="b"/>
            <a:pathLst>
              <a:path w="53646" h="31063">
                <a:moveTo>
                  <a:pt x="0" y="31063"/>
                </a:moveTo>
                <a:lnTo>
                  <a:pt x="53646" y="0"/>
                </a:lnTo>
              </a:path>
            </a:pathLst>
          </a:custGeom>
          <a:ln w="176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8934" y="1718171"/>
            <a:ext cx="4943695" cy="91998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algn="ctr">
              <a:lnSpc>
                <a:spcPts val="3370"/>
              </a:lnSpc>
            </a:pPr>
            <a:r>
              <a:rPr sz="3200" b="1" spc="-3" dirty="0">
                <a:latin typeface="Calisto MT"/>
                <a:cs typeface="Calisto MT"/>
              </a:rPr>
              <a:t>Sample Standard Deviation</a:t>
            </a:r>
            <a:endParaRPr sz="3200">
              <a:latin typeface="Calisto MT"/>
              <a:cs typeface="Calisto MT"/>
            </a:endParaRPr>
          </a:p>
          <a:p>
            <a:pPr marL="754595" marR="685098" algn="ctr">
              <a:lnSpc>
                <a:spcPct val="98429"/>
              </a:lnSpc>
            </a:pPr>
            <a:r>
              <a:rPr sz="3200" b="1" spc="-1" dirty="0">
                <a:latin typeface="Calisto MT"/>
                <a:cs typeface="Calisto MT"/>
              </a:rPr>
              <a:t>(Shortcut Formula)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4698" y="3951271"/>
            <a:ext cx="2494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013157" y="3951271"/>
            <a:ext cx="11460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18213" y="3951271"/>
            <a:ext cx="5799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-104601" y="1896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773829" y="3181929"/>
          <a:ext cx="4109858" cy="13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1586811" imgH="533169" progId="Equation.3">
                  <p:embed/>
                </p:oleObj>
              </mc:Choice>
              <mc:Fallback>
                <p:oleObj name="Equation" r:id="rId3" imgW="1586811" imgH="533169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829" y="3181929"/>
                        <a:ext cx="4109858" cy="1378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3829</TotalTime>
  <Words>2206</Words>
  <Application>Microsoft Office PowerPoint</Application>
  <PresentationFormat>On-screen Show (4:3)</PresentationFormat>
  <Paragraphs>688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Unicode MS</vt:lpstr>
      <vt:lpstr>Arial</vt:lpstr>
      <vt:lpstr>Calibri</vt:lpstr>
      <vt:lpstr>Calisto MT</vt:lpstr>
      <vt:lpstr>Symbol</vt:lpstr>
      <vt:lpstr>Times New Roman</vt:lpstr>
      <vt:lpstr>Verdana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Probabilistic and Statistical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PowerPoint Presentation</vt:lpstr>
      <vt:lpstr>PowerPoint Presentation</vt:lpstr>
      <vt:lpstr>PowerPoint Presentation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32</cp:revision>
  <dcterms:modified xsi:type="dcterms:W3CDTF">2023-03-10T13:11:00Z</dcterms:modified>
</cp:coreProperties>
</file>