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7" r:id="rId2"/>
    <p:sldId id="257" r:id="rId3"/>
    <p:sldId id="258" r:id="rId4"/>
    <p:sldId id="259" r:id="rId5"/>
    <p:sldId id="260" r:id="rId6"/>
    <p:sldId id="437" r:id="rId7"/>
    <p:sldId id="262" r:id="rId8"/>
    <p:sldId id="263" r:id="rId9"/>
    <p:sldId id="264" r:id="rId10"/>
    <p:sldId id="265" r:id="rId11"/>
    <p:sldId id="266" r:id="rId12"/>
    <p:sldId id="268" r:id="rId13"/>
    <p:sldId id="414" r:id="rId14"/>
    <p:sldId id="441" r:id="rId15"/>
    <p:sldId id="413" r:id="rId16"/>
    <p:sldId id="442" r:id="rId17"/>
    <p:sldId id="415" r:id="rId18"/>
    <p:sldId id="443" r:id="rId19"/>
    <p:sldId id="276" r:id="rId20"/>
    <p:sldId id="277" r:id="rId21"/>
    <p:sldId id="416" r:id="rId22"/>
    <p:sldId id="417" r:id="rId23"/>
    <p:sldId id="421" r:id="rId24"/>
    <p:sldId id="418" r:id="rId25"/>
    <p:sldId id="419" r:id="rId26"/>
    <p:sldId id="420" r:id="rId27"/>
    <p:sldId id="422" r:id="rId28"/>
    <p:sldId id="423" r:id="rId29"/>
    <p:sldId id="424" r:id="rId30"/>
    <p:sldId id="425" r:id="rId31"/>
    <p:sldId id="427" r:id="rId32"/>
    <p:sldId id="428" r:id="rId33"/>
    <p:sldId id="429" r:id="rId34"/>
    <p:sldId id="430" r:id="rId35"/>
    <p:sldId id="431" r:id="rId36"/>
    <p:sldId id="432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433" r:id="rId48"/>
    <p:sldId id="434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94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C88941-92C3-45C7-905B-273F38349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949E-C17D-4115-924D-84AFFFE44C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20D6-0C01-41AE-8071-449480AAC9C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D429-6AF2-4189-AEC4-9C327879BA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2717-CEA8-4D57-A86E-AA395F391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AD2EA-1D26-4D7B-A0F5-1BFA2F67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2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F8D35-B007-42D8-9D28-9FBFE71FB5B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3521-8987-434F-A6B8-102AB64D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6100F-6F27-4436-9252-69EBC593D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DA0A8-D12B-44E0-A580-38695ACEE210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452610" name="Rectangle 2">
            <a:extLst>
              <a:ext uri="{FF2B5EF4-FFF2-40B4-BE49-F238E27FC236}">
                <a16:creationId xmlns:a16="http://schemas.microsoft.com/office/drawing/2014/main" id="{EADD4371-3D74-48EF-805A-0920AA9B0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68FB7DF2-C3BD-45FD-B37D-1B9554AF4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3AAB71-77DA-4FE5-804E-DF7AC3D3D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4CD42-5E16-4510-8CE6-D1D6C7FB964D}" type="slidenum">
              <a:rPr lang="ar-SA" altLang="en-US"/>
              <a:pPr/>
              <a:t>26</a:t>
            </a:fld>
            <a:endParaRPr lang="en-US" altLang="en-US"/>
          </a:p>
        </p:txBody>
      </p:sp>
      <p:sp>
        <p:nvSpPr>
          <p:cNvPr id="462850" name="Rectangle 7">
            <a:extLst>
              <a:ext uri="{FF2B5EF4-FFF2-40B4-BE49-F238E27FC236}">
                <a16:creationId xmlns:a16="http://schemas.microsoft.com/office/drawing/2014/main" id="{99C637B1-23E0-44C2-A882-6A1EBE3C46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0C5E4D38-6225-4DFD-8BE1-ABC10ADF2E0E}" type="slidenum">
              <a:rPr lang="ar-SA" altLang="en-US" sz="12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l"/>
              <a:t>26</a:t>
            </a:fld>
            <a:endParaRPr lang="en-CA" altLang="en-US" sz="12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2851" name="Rectangle 2">
            <a:extLst>
              <a:ext uri="{FF2B5EF4-FFF2-40B4-BE49-F238E27FC236}">
                <a16:creationId xmlns:a16="http://schemas.microsoft.com/office/drawing/2014/main" id="{74C873E9-A66D-4A78-8854-A5A526C9D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2" name="Rectangle 3">
            <a:extLst>
              <a:ext uri="{FF2B5EF4-FFF2-40B4-BE49-F238E27FC236}">
                <a16:creationId xmlns:a16="http://schemas.microsoft.com/office/drawing/2014/main" id="{A59C4FC9-EE5C-43BC-B062-A4F58085F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Change to page 154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F00AD-FB96-47F9-9355-7D2A1F0E9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8FAFC-11EE-4A42-949E-248BDB32D640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466946" name="Rectangle 2">
            <a:extLst>
              <a:ext uri="{FF2B5EF4-FFF2-40B4-BE49-F238E27FC236}">
                <a16:creationId xmlns:a16="http://schemas.microsoft.com/office/drawing/2014/main" id="{50AF3A3D-5CCA-4DB2-A420-2FE747864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65551F54-BAF3-456C-A6DB-88FFAF0A9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46A194-D4B0-4460-A00F-CD95E60A2A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23E06-1369-4031-B3B6-0E687CB86990}" type="slidenum">
              <a:rPr lang="ar-SA" altLang="en-US"/>
              <a:pPr/>
              <a:t>29</a:t>
            </a:fld>
            <a:endParaRPr lang="en-US" altLang="en-US"/>
          </a:p>
        </p:txBody>
      </p:sp>
      <p:sp>
        <p:nvSpPr>
          <p:cNvPr id="470018" name="Rectangle 2">
            <a:extLst>
              <a:ext uri="{FF2B5EF4-FFF2-40B4-BE49-F238E27FC236}">
                <a16:creationId xmlns:a16="http://schemas.microsoft.com/office/drawing/2014/main" id="{53F559C3-5BEE-44D7-B897-BC41727E8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3A7E7F23-F3A6-42A2-9209-CDEF48579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F9EC68-18E8-46D2-B493-4F458A5EC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A5A10-66EC-42E4-9339-170760278191}" type="slidenum">
              <a:rPr lang="ar-SA" altLang="en-US"/>
              <a:pPr/>
              <a:t>30</a:t>
            </a:fld>
            <a:endParaRPr lang="en-US" altLang="en-US"/>
          </a:p>
        </p:txBody>
      </p:sp>
      <p:sp>
        <p:nvSpPr>
          <p:cNvPr id="472066" name="Rectangle 2">
            <a:extLst>
              <a:ext uri="{FF2B5EF4-FFF2-40B4-BE49-F238E27FC236}">
                <a16:creationId xmlns:a16="http://schemas.microsoft.com/office/drawing/2014/main" id="{1B5740D1-1ACB-4E2C-B92E-4E8D52BD06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A2B0EFFE-D7C8-49C1-AD53-F73D261C5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33E745-9364-4F2D-A17F-0E949162A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ACF9F-766C-4152-A3B0-6EDECB799E6D}" type="slidenum">
              <a:rPr lang="ar-SA" altLang="en-US"/>
              <a:pPr/>
              <a:t>31</a:t>
            </a:fld>
            <a:endParaRPr lang="en-US" altLang="en-US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EBC7FC21-C848-458A-96D5-F9BFF914A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86F74F43-24EC-440C-937F-5632AF759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278C77-197A-400A-B4EC-0AF905850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A2E46-EA83-4E41-8564-0CCFE65188F9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80A171AA-4975-48A6-BBE3-E1E2A8AD8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FAB0584C-5C22-4262-9D6F-DD0E8DBE5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433F5C-CD88-4548-881D-897B83A5F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920A-38B3-498E-95A6-6AE69B1DDA22}" type="slidenum">
              <a:rPr lang="ar-SA" altLang="en-US"/>
              <a:pPr/>
              <a:t>33</a:t>
            </a:fld>
            <a:endParaRPr lang="en-US" altLang="en-US"/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478E0A50-5D23-44C3-8AB3-A3219EB665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5086EC79-C5C4-451F-9AB7-CC363BF0C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9392C-4925-4DD2-BA43-09CA97AB8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45138-D11E-418B-B40F-8818D4F5B62A}" type="slidenum">
              <a:rPr lang="ar-SA" altLang="en-US"/>
              <a:pPr/>
              <a:t>34</a:t>
            </a:fld>
            <a:endParaRPr lang="en-US" altLang="en-US"/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C51FF05C-C864-476D-9A9B-B55998EC3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A9EE6088-80F2-4DAC-88EE-7F67F4350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99E5C-8D4D-4764-AEBD-44D16DCA6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1ECFB-4C61-4B77-8BA6-FADDF444F41A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484354" name="Rectangle 2">
            <a:extLst>
              <a:ext uri="{FF2B5EF4-FFF2-40B4-BE49-F238E27FC236}">
                <a16:creationId xmlns:a16="http://schemas.microsoft.com/office/drawing/2014/main" id="{8412761F-9621-4117-A4CA-209BF9975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2B881539-73D6-4A93-A9CF-10AA08E0E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F21DFA-CA01-440A-A13F-E31E3EB83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F16B1-49BC-4A17-9E65-A09A77504A26}" type="slidenum">
              <a:rPr lang="ar-SA" altLang="en-US"/>
              <a:pPr/>
              <a:t>36</a:t>
            </a:fld>
            <a:endParaRPr lang="en-US" altLang="en-US"/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1D5D4702-FB73-41E2-948F-2FC7B30CE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6E9CF379-3910-4273-ABD6-62A640CC6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9F6F1C7-DDE9-4A4E-A4FB-9615936E8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8C325-D152-4C9E-9F02-F53E85AFDC5D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DD19A3DE-E684-4383-8319-DBCA764B3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0101FF55-062B-4BDF-B05F-101F1230E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48CD7E-BBF6-444D-992F-D8A571A0D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8F5B-AE0D-4D2B-A724-513534B8C107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89899B3E-D2F3-478B-80A0-86670B186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8836BBCC-9C38-4588-B7CF-4966D8EAD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547828-3CE0-4310-96CD-040BFEA09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73936-E7A4-414B-9C82-DBF345CA8D08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AC840B2D-94E9-44B4-B11D-312CE8713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AB2F0812-2A8A-46DB-A4B2-BE2E93FE9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940F13-97A0-4DA4-8183-F72FBEAA1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CB6B6-CBC8-4ED9-BF0B-A38319EFE0AE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454658" name="Rectangle 2">
            <a:extLst>
              <a:ext uri="{FF2B5EF4-FFF2-40B4-BE49-F238E27FC236}">
                <a16:creationId xmlns:a16="http://schemas.microsoft.com/office/drawing/2014/main" id="{B2FD1E24-AB8A-4D4B-BBCF-65DE208C3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AED739A8-1ED0-4675-B2FF-2F0E582C2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681CB8-B718-4E40-BA5E-9E77D21670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8B823-7B29-4AD3-A546-CA59C62A9CC5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63406DFD-C17A-4A77-BD49-8868311EE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13D68F5C-23B5-4B1A-906D-01F6B67E6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EDE712-B6C0-45DA-B032-2C625B1A0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577DD-7DCC-4495-A183-5173CC8817D3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456706" name="Rectangle 2">
            <a:extLst>
              <a:ext uri="{FF2B5EF4-FFF2-40B4-BE49-F238E27FC236}">
                <a16:creationId xmlns:a16="http://schemas.microsoft.com/office/drawing/2014/main" id="{9C4CE560-00BD-49FA-97FC-48253C6F6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15580CA5-1D82-4223-B2C5-DE1609BBA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2F1FED-B55B-4621-96C6-8BCE66C15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F822D-00A9-4F42-847B-CE8B6184A4CF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2F57D4BD-0FD5-4833-A0EB-C196BF5BF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08E43C7A-702E-4F2F-BFF7-E337238C9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EE1CBC-AA5F-4B05-9CE3-EA2DD01BD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4F7AA-BC56-4E24-A632-412E7EB73BB2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BD4EA5E6-FB1D-4798-BB73-98573E3C8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6F13EB55-CA18-4682-92A4-773B7D897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jpe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"/>
          <p:cNvSpPr txBox="1">
            <a:spLocks noChangeArrowheads="1"/>
          </p:cNvSpPr>
          <p:nvPr/>
        </p:nvSpPr>
        <p:spPr bwMode="auto">
          <a:xfrm>
            <a:off x="1612900" y="5229225"/>
            <a:ext cx="652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3600"/>
              </a:spcBef>
              <a:spcAft>
                <a:spcPts val="3600"/>
              </a:spcAft>
              <a:defRPr/>
            </a:pPr>
            <a:r>
              <a:rPr lang="en-US" sz="2400" b="1" dirty="0"/>
              <a:t>Probabilistic and Statistical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355725" y="2451100"/>
            <a:ext cx="706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Applied Engineering and Urban Planning</a:t>
            </a: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2524125" y="313531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Civil Engineering Department</a:t>
            </a:r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3287713" y="4508500"/>
            <a:ext cx="317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Semester 2022/2023</a:t>
            </a:r>
            <a:r>
              <a:rPr lang="en-US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30475" y="378936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Eng. Mustafa Maher Al-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tayeb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9" name="Picture 7" descr="C:\Users\R675F~1.BAR\AppData\Local\Temp\شعار-الجامعة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6002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10360" y="1362069"/>
            <a:ext cx="5849994" cy="1309231"/>
          </a:xfrm>
          <a:prstGeom prst="rect">
            <a:avLst/>
          </a:prstGeom>
        </p:spPr>
        <p:txBody>
          <a:bodyPr wrap="square" lIns="0" tIns="26543" rIns="0" bIns="0" rtlCol="0">
            <a:noAutofit/>
          </a:bodyPr>
          <a:lstStyle/>
          <a:p>
            <a:pPr marL="12700">
              <a:lnSpc>
                <a:spcPts val="4180"/>
              </a:lnSpc>
            </a:pPr>
            <a:r>
              <a:rPr sz="4000" b="1" spc="-2" dirty="0">
                <a:latin typeface="Calisto MT"/>
                <a:cs typeface="Calisto MT"/>
              </a:rPr>
              <a:t>Notation for Probabilities</a:t>
            </a:r>
            <a:endParaRPr sz="4000">
              <a:latin typeface="Calisto MT"/>
              <a:cs typeface="Calisto MT"/>
            </a:endParaRPr>
          </a:p>
          <a:p>
            <a:pPr marL="204978" marR="76123">
              <a:lnSpc>
                <a:spcPct val="101277"/>
              </a:lnSpc>
              <a:spcBef>
                <a:spcPts val="2755"/>
              </a:spcBef>
            </a:pPr>
            <a:r>
              <a:rPr sz="2600" b="1" spc="0" dirty="0">
                <a:latin typeface="Verdana"/>
                <a:cs typeface="Verdana"/>
              </a:rPr>
              <a:t>denotes a probability.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2094568"/>
            <a:ext cx="843749" cy="622807"/>
          </a:xfrm>
          <a:prstGeom prst="rect">
            <a:avLst/>
          </a:prstGeom>
        </p:spPr>
        <p:txBody>
          <a:bodyPr wrap="square" lIns="0" tIns="31146" rIns="0" bIns="0" rtlCol="0">
            <a:noAutofit/>
          </a:bodyPr>
          <a:lstStyle/>
          <a:p>
            <a:pPr marL="12700">
              <a:lnSpc>
                <a:spcPts val="4905"/>
              </a:lnSpc>
            </a:pPr>
            <a:r>
              <a:rPr sz="3200" b="1" i="1" spc="54" dirty="0">
                <a:latin typeface="Verdana"/>
                <a:cs typeface="Verdana"/>
              </a:rPr>
              <a:t>P </a:t>
            </a:r>
            <a:r>
              <a:rPr sz="4700" spc="54" dirty="0">
                <a:latin typeface="Verdana"/>
                <a:cs typeface="Verdana"/>
              </a:rPr>
              <a:t>:</a:t>
            </a:r>
            <a:endParaRPr sz="47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3205566"/>
            <a:ext cx="7669992" cy="2119654"/>
          </a:xfrm>
          <a:prstGeom prst="rect">
            <a:avLst/>
          </a:prstGeom>
        </p:spPr>
        <p:txBody>
          <a:bodyPr wrap="square" lIns="0" tIns="31623" rIns="0" bIns="0" rtlCol="0">
            <a:noAutofit/>
          </a:bodyPr>
          <a:lstStyle/>
          <a:p>
            <a:pPr marL="12700" marR="89611">
              <a:lnSpc>
                <a:spcPts val="4980"/>
              </a:lnSpc>
            </a:pPr>
            <a:r>
              <a:rPr sz="3200" b="1" i="1" spc="0" dirty="0">
                <a:latin typeface="Verdana"/>
                <a:cs typeface="Verdana"/>
              </a:rPr>
              <a:t>A, B</a:t>
            </a:r>
            <a:r>
              <a:rPr sz="3200" b="1" spc="0" dirty="0">
                <a:latin typeface="Verdana"/>
                <a:cs typeface="Verdana"/>
              </a:rPr>
              <a:t>, and </a:t>
            </a:r>
            <a:r>
              <a:rPr sz="3200" b="1" i="1" spc="0" dirty="0">
                <a:latin typeface="Verdana"/>
                <a:cs typeface="Verdana"/>
              </a:rPr>
              <a:t>C </a:t>
            </a:r>
            <a:r>
              <a:rPr sz="4700" spc="0" dirty="0">
                <a:latin typeface="Verdana"/>
                <a:cs typeface="Verdana"/>
              </a:rPr>
              <a:t>:</a:t>
            </a:r>
            <a:r>
              <a:rPr sz="2600" b="1" spc="0" dirty="0">
                <a:latin typeface="Verdana"/>
                <a:cs typeface="Verdana"/>
              </a:rPr>
              <a:t>denote specific events.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2774"/>
              </a:spcBef>
            </a:pPr>
            <a:r>
              <a:rPr sz="3200" b="1" i="1" spc="0" dirty="0">
                <a:latin typeface="Verdana"/>
                <a:cs typeface="Verdana"/>
              </a:rPr>
              <a:t>P </a:t>
            </a:r>
            <a:r>
              <a:rPr sz="3200" b="1" spc="0" dirty="0">
                <a:latin typeface="Verdana"/>
                <a:cs typeface="Verdana"/>
              </a:rPr>
              <a:t>(</a:t>
            </a:r>
            <a:r>
              <a:rPr sz="3200" b="1" i="1" spc="0" dirty="0">
                <a:latin typeface="Verdana"/>
                <a:cs typeface="Verdana"/>
              </a:rPr>
              <a:t>A</a:t>
            </a:r>
            <a:r>
              <a:rPr sz="3200" b="1" spc="0" dirty="0">
                <a:latin typeface="Verdana"/>
                <a:cs typeface="Verdana"/>
              </a:rPr>
              <a:t>) </a:t>
            </a:r>
            <a:r>
              <a:rPr sz="4700" spc="0" dirty="0">
                <a:latin typeface="Verdana"/>
                <a:cs typeface="Verdana"/>
              </a:rPr>
              <a:t>:</a:t>
            </a:r>
            <a:r>
              <a:rPr sz="2600" b="1" spc="0" dirty="0">
                <a:latin typeface="Verdana"/>
                <a:cs typeface="Verdana"/>
              </a:rPr>
              <a:t>denotes the probability of event</a:t>
            </a:r>
            <a:endParaRPr sz="2600">
              <a:latin typeface="Verdana"/>
              <a:cs typeface="Verdana"/>
            </a:endParaRPr>
          </a:p>
          <a:p>
            <a:pPr marL="299516" marR="89611">
              <a:lnSpc>
                <a:spcPts val="2970"/>
              </a:lnSpc>
              <a:spcBef>
                <a:spcPts val="148"/>
              </a:spcBef>
            </a:pPr>
            <a:r>
              <a:rPr sz="2600" b="1" i="1" spc="0" dirty="0">
                <a:latin typeface="Verdana"/>
                <a:cs typeface="Verdana"/>
              </a:rPr>
              <a:t>A </a:t>
            </a:r>
            <a:r>
              <a:rPr sz="2600" b="1" spc="0" dirty="0">
                <a:latin typeface="Verdana"/>
                <a:cs typeface="Verdana"/>
              </a:rPr>
              <a:t>occurring.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62848" y="6288344"/>
            <a:ext cx="184580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305304" y="1315434"/>
            <a:ext cx="4597418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b="1" spc="-3" dirty="0">
                <a:latin typeface="Arial"/>
                <a:cs typeface="Arial"/>
              </a:rPr>
              <a:t>Assigning Probabilities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217" y="2504605"/>
            <a:ext cx="6725208" cy="6962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7631">
              <a:lnSpc>
                <a:spcPts val="2555"/>
              </a:lnSpc>
            </a:pPr>
            <a:r>
              <a:rPr sz="2400" spc="4" dirty="0">
                <a:latin typeface="Arial"/>
                <a:cs typeface="Arial"/>
              </a:rPr>
              <a:t>Two approaches to assigning probabilities will be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dirty="0">
                <a:latin typeface="Arial"/>
                <a:cs typeface="Arial"/>
              </a:rPr>
              <a:t>namely the </a:t>
            </a:r>
            <a:r>
              <a:rPr sz="2400" b="1" dirty="0">
                <a:latin typeface="Arial"/>
                <a:cs typeface="Arial"/>
              </a:rPr>
              <a:t>objective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b="1" dirty="0">
                <a:latin typeface="Arial"/>
                <a:cs typeface="Arial"/>
              </a:rPr>
              <a:t>subjective </a:t>
            </a:r>
            <a:r>
              <a:rPr sz="2400" dirty="0">
                <a:latin typeface="Arial"/>
                <a:cs typeface="Arial"/>
              </a:rPr>
              <a:t>viewpoints.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5068" y="2504605"/>
            <a:ext cx="1511870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discussed,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17" y="3419252"/>
            <a:ext cx="4695215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Objective Probability is subdivided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610" y="3419252"/>
            <a:ext cx="561543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into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7682" y="3419252"/>
            <a:ext cx="155854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7" y="3967892"/>
            <a:ext cx="341782" cy="8790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434"/>
              </a:spcBef>
            </a:pPr>
            <a:r>
              <a:rPr sz="2400" b="1" dirty="0"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785" y="3967892"/>
            <a:ext cx="3202609" cy="87909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0" dirty="0">
                <a:latin typeface="Arial"/>
                <a:cs typeface="Arial"/>
              </a:rPr>
              <a:t>Classical probability 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434"/>
              </a:spcBef>
            </a:pPr>
            <a:r>
              <a:rPr sz="2400" b="1" spc="0" dirty="0">
                <a:latin typeface="Arial"/>
                <a:cs typeface="Arial"/>
              </a:rPr>
              <a:t>Empirical probability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71992" y="6288344"/>
            <a:ext cx="166287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spc="-75" dirty="0">
                <a:solidFill>
                  <a:srgbClr val="A7A299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895350" y="1725676"/>
            <a:ext cx="2819400" cy="590550"/>
          </a:xfrm>
          <a:custGeom>
            <a:avLst/>
            <a:gdLst/>
            <a:ahLst/>
            <a:cxnLst/>
            <a:rect l="l" t="t" r="r" b="b"/>
            <a:pathLst>
              <a:path w="2819400" h="590550">
                <a:moveTo>
                  <a:pt x="0" y="590550"/>
                </a:moveTo>
                <a:lnTo>
                  <a:pt x="2819400" y="590550"/>
                </a:lnTo>
                <a:lnTo>
                  <a:pt x="281940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112" y="3284601"/>
            <a:ext cx="7200900" cy="609600"/>
          </a:xfrm>
          <a:custGeom>
            <a:avLst/>
            <a:gdLst/>
            <a:ahLst/>
            <a:cxnLst/>
            <a:rect l="l" t="t" r="r" b="b"/>
            <a:pathLst>
              <a:path w="7200900" h="609600">
                <a:moveTo>
                  <a:pt x="0" y="609600"/>
                </a:moveTo>
                <a:lnTo>
                  <a:pt x="7200900" y="609600"/>
                </a:lnTo>
                <a:lnTo>
                  <a:pt x="72009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5350" y="4907026"/>
            <a:ext cx="2952750" cy="609600"/>
          </a:xfrm>
          <a:custGeom>
            <a:avLst/>
            <a:gdLst/>
            <a:ahLst/>
            <a:cxnLst/>
            <a:rect l="l" t="t" r="r" b="b"/>
            <a:pathLst>
              <a:path w="2952750" h="609600">
                <a:moveTo>
                  <a:pt x="0" y="609600"/>
                </a:moveTo>
                <a:lnTo>
                  <a:pt x="2952750" y="609600"/>
                </a:lnTo>
                <a:lnTo>
                  <a:pt x="295275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892" y="1885188"/>
            <a:ext cx="175260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637" y="1887601"/>
            <a:ext cx="155575" cy="244475"/>
          </a:xfrm>
          <a:custGeom>
            <a:avLst/>
            <a:gdLst/>
            <a:ahLst/>
            <a:cxnLst/>
            <a:rect l="l" t="t" r="r" b="b"/>
            <a:pathLst>
              <a:path w="155575" h="244475">
                <a:moveTo>
                  <a:pt x="0" y="0"/>
                </a:moveTo>
                <a:lnTo>
                  <a:pt x="0" y="244475"/>
                </a:lnTo>
                <a:lnTo>
                  <a:pt x="155575" y="122174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637" y="1887601"/>
            <a:ext cx="155575" cy="244475"/>
          </a:xfrm>
          <a:custGeom>
            <a:avLst/>
            <a:gdLst/>
            <a:ahLst/>
            <a:cxnLst/>
            <a:rect l="l" t="t" r="r" b="b"/>
            <a:pathLst>
              <a:path w="155575" h="244475">
                <a:moveTo>
                  <a:pt x="0" y="0"/>
                </a:moveTo>
                <a:lnTo>
                  <a:pt x="155575" y="122174"/>
                </a:lnTo>
                <a:lnTo>
                  <a:pt x="0" y="2444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6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9892" y="3485388"/>
            <a:ext cx="175260" cy="274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637" y="3487801"/>
            <a:ext cx="155575" cy="244475"/>
          </a:xfrm>
          <a:custGeom>
            <a:avLst/>
            <a:gdLst/>
            <a:ahLst/>
            <a:cxnLst/>
            <a:rect l="l" t="t" r="r" b="b"/>
            <a:pathLst>
              <a:path w="155575" h="244475">
                <a:moveTo>
                  <a:pt x="0" y="0"/>
                </a:moveTo>
                <a:lnTo>
                  <a:pt x="0" y="244475"/>
                </a:lnTo>
                <a:lnTo>
                  <a:pt x="155575" y="122174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637" y="3487801"/>
            <a:ext cx="155575" cy="244475"/>
          </a:xfrm>
          <a:custGeom>
            <a:avLst/>
            <a:gdLst/>
            <a:ahLst/>
            <a:cxnLst/>
            <a:rect l="l" t="t" r="r" b="b"/>
            <a:pathLst>
              <a:path w="155575" h="244475">
                <a:moveTo>
                  <a:pt x="0" y="0"/>
                </a:moveTo>
                <a:lnTo>
                  <a:pt x="155575" y="122174"/>
                </a:lnTo>
                <a:lnTo>
                  <a:pt x="0" y="2444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6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2" y="5105400"/>
            <a:ext cx="175260" cy="272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5637" y="5106924"/>
            <a:ext cx="155575" cy="244601"/>
          </a:xfrm>
          <a:custGeom>
            <a:avLst/>
            <a:gdLst/>
            <a:ahLst/>
            <a:cxnLst/>
            <a:rect l="l" t="t" r="r" b="b"/>
            <a:pathLst>
              <a:path w="155575" h="244601">
                <a:moveTo>
                  <a:pt x="0" y="0"/>
                </a:moveTo>
                <a:lnTo>
                  <a:pt x="0" y="244601"/>
                </a:lnTo>
                <a:lnTo>
                  <a:pt x="155575" y="122300"/>
                </a:lnTo>
                <a:lnTo>
                  <a:pt x="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5637" y="5106924"/>
            <a:ext cx="155575" cy="244601"/>
          </a:xfrm>
          <a:custGeom>
            <a:avLst/>
            <a:gdLst/>
            <a:ahLst/>
            <a:cxnLst/>
            <a:rect l="l" t="t" r="r" b="b"/>
            <a:pathLst>
              <a:path w="155575" h="244601">
                <a:moveTo>
                  <a:pt x="0" y="0"/>
                </a:moveTo>
                <a:lnTo>
                  <a:pt x="155575" y="122300"/>
                </a:lnTo>
                <a:lnTo>
                  <a:pt x="0" y="2446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6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85974" y="1080060"/>
            <a:ext cx="4029300" cy="380796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b="1" spc="0" dirty="0">
                <a:latin typeface="Arial"/>
                <a:cs typeface="Arial"/>
              </a:rPr>
              <a:t>Assigning Probabilities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5270" y="2407392"/>
            <a:ext cx="6635903" cy="695960"/>
          </a:xfrm>
          <a:prstGeom prst="rect">
            <a:avLst/>
          </a:prstGeom>
        </p:spPr>
        <p:txBody>
          <a:bodyPr wrap="square" lIns="0" tIns="16605" rIns="0" bIns="0" rtlCol="0">
            <a:noAutofit/>
          </a:bodyPr>
          <a:lstStyle/>
          <a:p>
            <a:pPr marL="12700">
              <a:lnSpc>
                <a:spcPts val="2615"/>
              </a:lnSpc>
            </a:pPr>
            <a:r>
              <a:rPr sz="2400" spc="0" dirty="0">
                <a:latin typeface="Book Antiqua"/>
                <a:cs typeface="Book Antiqua"/>
              </a:rPr>
              <a:t>Assigning probabilities based on the assumption</a:t>
            </a:r>
            <a:endParaRPr sz="2400">
              <a:latin typeface="Book Antiqua"/>
              <a:cs typeface="Book Antiqua"/>
            </a:endParaRPr>
          </a:p>
          <a:p>
            <a:pPr marL="12700" marR="45720">
              <a:lnSpc>
                <a:spcPts val="2865"/>
              </a:lnSpc>
              <a:spcBef>
                <a:spcPts val="12"/>
              </a:spcBef>
            </a:pPr>
            <a:r>
              <a:rPr sz="2400" spc="0" dirty="0">
                <a:latin typeface="Book Antiqua"/>
                <a:cs typeface="Book Antiqua"/>
              </a:rPr>
              <a:t>of </a:t>
            </a:r>
            <a:r>
              <a:rPr sz="2400" u="heavy" spc="0" dirty="0">
                <a:latin typeface="Book Antiqua"/>
                <a:cs typeface="Book Antiqua"/>
              </a:rPr>
              <a:t>equally likely outcomes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2090" y="3999739"/>
            <a:ext cx="4136529" cy="696193"/>
          </a:xfrm>
          <a:prstGeom prst="rect">
            <a:avLst/>
          </a:prstGeom>
        </p:spPr>
        <p:txBody>
          <a:bodyPr wrap="square" lIns="0" tIns="16605" rIns="0" bIns="0" rtlCol="0">
            <a:noAutofit/>
          </a:bodyPr>
          <a:lstStyle/>
          <a:p>
            <a:pPr marL="87629">
              <a:lnSpc>
                <a:spcPts val="2615"/>
              </a:lnSpc>
            </a:pPr>
            <a:r>
              <a:rPr sz="2400" spc="-1" dirty="0">
                <a:latin typeface="Book Antiqua"/>
                <a:cs typeface="Book Antiqua"/>
              </a:rPr>
              <a:t>Assigning probabilities based</a:t>
            </a:r>
            <a:endParaRPr sz="2400">
              <a:latin typeface="Book Antiqua"/>
              <a:cs typeface="Book Antiqua"/>
            </a:endParaRPr>
          </a:p>
          <a:p>
            <a:pPr marL="12700" marR="45765">
              <a:lnSpc>
                <a:spcPts val="2865"/>
              </a:lnSpc>
              <a:spcBef>
                <a:spcPts val="12"/>
              </a:spcBef>
            </a:pPr>
            <a:r>
              <a:rPr sz="2400" u="heavy" spc="0" dirty="0">
                <a:latin typeface="Book Antiqua"/>
                <a:cs typeface="Book Antiqua"/>
              </a:rPr>
              <a:t> or historical data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2541" y="3999739"/>
            <a:ext cx="415302" cy="330504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dirty="0">
                <a:latin typeface="Book Antiqua"/>
                <a:cs typeface="Book Antiqua"/>
              </a:rPr>
              <a:t>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4311" y="3999739"/>
            <a:ext cx="2288650" cy="330504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u="heavy" spc="-1" dirty="0">
                <a:latin typeface="Book Antiqua"/>
                <a:cs typeface="Book Antiqua"/>
              </a:rPr>
              <a:t>experimentation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193" y="5619730"/>
            <a:ext cx="4061156" cy="330200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0" dirty="0">
                <a:latin typeface="Book Antiqua"/>
                <a:cs typeface="Book Antiqua"/>
              </a:rPr>
              <a:t>Assigning probabilities based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9310" y="5619730"/>
            <a:ext cx="414912" cy="330200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dirty="0">
                <a:latin typeface="Book Antiqua"/>
                <a:cs typeface="Book Antiqua"/>
              </a:rPr>
              <a:t>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1484" y="5619730"/>
            <a:ext cx="1374448" cy="330200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u="heavy" spc="0" dirty="0">
                <a:latin typeface="Book Antiqua"/>
                <a:cs typeface="Book Antiqua"/>
              </a:rPr>
              <a:t>judgment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2848" y="6288344"/>
            <a:ext cx="184580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5350" y="4907026"/>
            <a:ext cx="2952750" cy="609600"/>
          </a:xfrm>
          <a:prstGeom prst="rect">
            <a:avLst/>
          </a:prstGeom>
        </p:spPr>
        <p:txBody>
          <a:bodyPr wrap="square" lIns="0" tIns="4189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 marL="221741">
              <a:lnSpc>
                <a:spcPct val="100463"/>
              </a:lnSpc>
            </a:pPr>
            <a:r>
              <a:rPr sz="2400" spc="-1" dirty="0">
                <a:latin typeface="Book Antiqua"/>
                <a:cs typeface="Book Antiqua"/>
              </a:rPr>
              <a:t>Subjective Method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112" y="3284601"/>
            <a:ext cx="7200900" cy="609600"/>
          </a:xfrm>
          <a:prstGeom prst="rect">
            <a:avLst/>
          </a:prstGeom>
        </p:spPr>
        <p:txBody>
          <a:bodyPr wrap="square" lIns="0" tIns="3808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 marL="244716">
              <a:lnSpc>
                <a:spcPct val="100463"/>
              </a:lnSpc>
            </a:pPr>
            <a:r>
              <a:rPr sz="2400" dirty="0">
                <a:latin typeface="Book Antiqua"/>
                <a:cs typeface="Book Antiqua"/>
              </a:rPr>
              <a:t>Empirical Method </a:t>
            </a:r>
            <a:r>
              <a:rPr sz="2400" b="1" dirty="0">
                <a:latin typeface="Book Antiqua"/>
                <a:cs typeface="Book Antiqua"/>
              </a:rPr>
              <a:t>Or </a:t>
            </a:r>
            <a:r>
              <a:rPr sz="2400" dirty="0">
                <a:latin typeface="Book Antiqua"/>
                <a:cs typeface="Book Antiqua"/>
              </a:rPr>
              <a:t>Relative Frequency Method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350" y="1725676"/>
            <a:ext cx="2819400" cy="590550"/>
          </a:xfrm>
          <a:prstGeom prst="rect">
            <a:avLst/>
          </a:prstGeom>
        </p:spPr>
        <p:txBody>
          <a:bodyPr wrap="square" lIns="0" tIns="633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250697">
              <a:lnSpc>
                <a:spcPct val="100463"/>
              </a:lnSpc>
            </a:pPr>
            <a:r>
              <a:rPr sz="2400" spc="-2" dirty="0">
                <a:latin typeface="Book Antiqua"/>
                <a:cs typeface="Book Antiqua"/>
              </a:rPr>
              <a:t>Classical Method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803" y="2879598"/>
            <a:ext cx="764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09417" y="2879598"/>
            <a:ext cx="785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494790" y="4472178"/>
            <a:ext cx="749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856511" y="4472178"/>
            <a:ext cx="771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179306" y="4472178"/>
            <a:ext cx="762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FEE63AA4-D38B-4775-AB9C-396D93B6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7926BC2-F398-46D5-9E21-78B2D00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EA1E-3B82-41C2-A27C-946C75A54F9E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B8C3DEDC-786C-4183-8D3F-6FF03F650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8435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588" name="Rectangle 4">
            <a:extLst>
              <a:ext uri="{FF2B5EF4-FFF2-40B4-BE49-F238E27FC236}">
                <a16:creationId xmlns:a16="http://schemas.microsoft.com/office/drawing/2014/main" id="{939B3D5A-5C90-45C8-BD86-736B5507D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1589" name="Rectangle 6">
            <a:extLst>
              <a:ext uri="{FF2B5EF4-FFF2-40B4-BE49-F238E27FC236}">
                <a16:creationId xmlns:a16="http://schemas.microsoft.com/office/drawing/2014/main" id="{5FB21E9A-66C9-436D-B9C2-4E2D2683FD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082800"/>
            <a:ext cx="8610600" cy="2209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600" b="1" u="sng" dirty="0"/>
              <a:t>Rule 1</a:t>
            </a:r>
            <a:r>
              <a:rPr lang="en-US" altLang="en-US" sz="2100" b="1" u="sng" dirty="0"/>
              <a:t>: Probability for Equally likely outcomes (classical)</a:t>
            </a:r>
            <a:r>
              <a:rPr lang="en-US" altLang="en-US" sz="1900" b="1" dirty="0"/>
              <a:t>	</a:t>
            </a:r>
          </a:p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1900" b="1" dirty="0"/>
          </a:p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1900" b="1" dirty="0"/>
              <a:t>	</a:t>
            </a:r>
            <a:r>
              <a:rPr lang="en-US" altLang="en-US" sz="2200" b="1" dirty="0"/>
              <a:t>Assume that a given procedure has </a:t>
            </a:r>
            <a:r>
              <a:rPr lang="en-US" altLang="en-US" sz="2200" b="1" i="1" dirty="0"/>
              <a:t>n</a:t>
            </a:r>
            <a:r>
              <a:rPr lang="en-US" altLang="en-US" sz="2200" b="1" dirty="0"/>
              <a:t> different simple events and each of those simple events has an equal chance of occurring.  If event </a:t>
            </a:r>
            <a:r>
              <a:rPr lang="en-US" altLang="en-US" sz="2200" b="1" i="1" dirty="0"/>
              <a:t>A</a:t>
            </a:r>
            <a:r>
              <a:rPr lang="en-US" altLang="en-US" sz="2200" b="1" dirty="0"/>
              <a:t> can occur in </a:t>
            </a:r>
            <a:r>
              <a:rPr lang="en-US" altLang="en-US" sz="2200" b="1" i="1" dirty="0"/>
              <a:t>s</a:t>
            </a:r>
            <a:r>
              <a:rPr lang="en-US" altLang="en-US" sz="2200" b="1" dirty="0"/>
              <a:t> of these </a:t>
            </a:r>
            <a:r>
              <a:rPr lang="en-US" altLang="en-US" sz="2200" b="1" i="1" dirty="0"/>
              <a:t>n</a:t>
            </a:r>
            <a:r>
              <a:rPr lang="en-US" altLang="en-US" sz="2200" b="1" dirty="0"/>
              <a:t> ways, then</a:t>
            </a:r>
          </a:p>
          <a:p>
            <a:pPr marL="285750" indent="-285750" algn="l" rtl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200" b="1" dirty="0"/>
          </a:p>
        </p:txBody>
      </p:sp>
      <p:grpSp>
        <p:nvGrpSpPr>
          <p:cNvPr id="451590" name="Group 15">
            <a:extLst>
              <a:ext uri="{FF2B5EF4-FFF2-40B4-BE49-F238E27FC236}">
                <a16:creationId xmlns:a16="http://schemas.microsoft.com/office/drawing/2014/main" id="{B6701D28-914E-423A-9195-678F6928A25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508500"/>
            <a:ext cx="8307388" cy="1098550"/>
            <a:chOff x="608013" y="4704879"/>
            <a:chExt cx="8307387" cy="1099487"/>
          </a:xfrm>
        </p:grpSpPr>
        <p:sp>
          <p:nvSpPr>
            <p:cNvPr id="451591" name="Rectangle 7">
              <a:extLst>
                <a:ext uri="{FF2B5EF4-FFF2-40B4-BE49-F238E27FC236}">
                  <a16:creationId xmlns:a16="http://schemas.microsoft.com/office/drawing/2014/main" id="{98213D2C-A999-42C6-8203-6C9A40C44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4952740"/>
              <a:ext cx="1549400" cy="638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3600" b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P(A) </a:t>
              </a:r>
              <a:r>
                <a:rPr lang="en-US" altLang="en-US" sz="36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=</a:t>
              </a:r>
            </a:p>
          </p:txBody>
        </p:sp>
        <p:sp>
          <p:nvSpPr>
            <p:cNvPr id="451592" name="Rectangle 8">
              <a:extLst>
                <a:ext uri="{FF2B5EF4-FFF2-40B4-BE49-F238E27FC236}">
                  <a16:creationId xmlns:a16="http://schemas.microsoft.com/office/drawing/2014/main" id="{D7280D44-E2EF-453D-A30F-0A3BC995C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4800210"/>
              <a:ext cx="3960812" cy="45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400" b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number of ways A can occur</a:t>
              </a:r>
            </a:p>
          </p:txBody>
        </p:sp>
        <p:sp>
          <p:nvSpPr>
            <p:cNvPr id="451593" name="Rectangle 9">
              <a:extLst>
                <a:ext uri="{FF2B5EF4-FFF2-40B4-BE49-F238E27FC236}">
                  <a16:creationId xmlns:a16="http://schemas.microsoft.com/office/drawing/2014/main" id="{CE56C85D-F06C-4745-9F6D-D1BAF794E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334065"/>
              <a:ext cx="4953000" cy="45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 b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number of different simple events</a:t>
              </a:r>
            </a:p>
          </p:txBody>
        </p:sp>
        <p:sp>
          <p:nvSpPr>
            <p:cNvPr id="451594" name="Line 10">
              <a:extLst>
                <a:ext uri="{FF2B5EF4-FFF2-40B4-BE49-F238E27FC236}">
                  <a16:creationId xmlns:a16="http://schemas.microsoft.com/office/drawing/2014/main" id="{58E573AD-1A9C-45DD-A27B-407D45B7A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5400" y="5295900"/>
              <a:ext cx="50800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5" name="Line 11">
              <a:extLst>
                <a:ext uri="{FF2B5EF4-FFF2-40B4-BE49-F238E27FC236}">
                  <a16:creationId xmlns:a16="http://schemas.microsoft.com/office/drawing/2014/main" id="{D4D6EF8E-B4C7-458C-879D-ADB89DBD6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800" y="5314950"/>
              <a:ext cx="6604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6" name="Rectangle 12">
              <a:extLst>
                <a:ext uri="{FF2B5EF4-FFF2-40B4-BE49-F238E27FC236}">
                  <a16:creationId xmlns:a16="http://schemas.microsoft.com/office/drawing/2014/main" id="{C8B94321-0686-4159-9619-375AD0C7F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238" y="4704879"/>
              <a:ext cx="355600" cy="69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</a:p>
          </p:txBody>
        </p:sp>
        <p:sp>
          <p:nvSpPr>
            <p:cNvPr id="451597" name="Rectangle 13">
              <a:extLst>
                <a:ext uri="{FF2B5EF4-FFF2-40B4-BE49-F238E27FC236}">
                  <a16:creationId xmlns:a16="http://schemas.microsoft.com/office/drawing/2014/main" id="{9757545D-1216-4E23-8B4D-CF9CD13C8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5105270"/>
              <a:ext cx="446088" cy="69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</a:p>
          </p:txBody>
        </p:sp>
        <p:sp>
          <p:nvSpPr>
            <p:cNvPr id="451598" name="Rectangle 14">
              <a:extLst>
                <a:ext uri="{FF2B5EF4-FFF2-40B4-BE49-F238E27FC236}">
                  <a16:creationId xmlns:a16="http://schemas.microsoft.com/office/drawing/2014/main" id="{61ED9EF5-FF25-4D52-83DF-00560DDC8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225" y="4951151"/>
              <a:ext cx="485775" cy="63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36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=</a:t>
              </a:r>
            </a:p>
          </p:txBody>
        </p:sp>
      </p:grpSp>
      <p:pic>
        <p:nvPicPr>
          <p:cNvPr id="451599" name="Picture 2">
            <a:extLst>
              <a:ext uri="{FF2B5EF4-FFF2-40B4-BE49-F238E27FC236}">
                <a16:creationId xmlns:a16="http://schemas.microsoft.com/office/drawing/2014/main" id="{FF0B1D99-2273-41B3-ADE8-B167B09E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516563"/>
            <a:ext cx="1122363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600" name="Rectangle 16">
            <a:extLst>
              <a:ext uri="{FF2B5EF4-FFF2-40B4-BE49-F238E27FC236}">
                <a16:creationId xmlns:a16="http://schemas.microsoft.com/office/drawing/2014/main" id="{AAEBC865-9702-4819-A6D1-7B75A86F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51601" name="Line 17">
            <a:extLst>
              <a:ext uri="{FF2B5EF4-FFF2-40B4-BE49-F238E27FC236}">
                <a16:creationId xmlns:a16="http://schemas.microsoft.com/office/drawing/2014/main" id="{2FA7A120-EB34-4238-BB39-48CB6A190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602" name="Rectangle 5">
            <a:extLst>
              <a:ext uri="{FF2B5EF4-FFF2-40B4-BE49-F238E27FC236}">
                <a16:creationId xmlns:a16="http://schemas.microsoft.com/office/drawing/2014/main" id="{02945BEC-3B05-4207-8979-F0EF232F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1052513"/>
            <a:ext cx="70564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Rules for Computing Probability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99483449-0E75-408D-A932-3622B8E2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9FF708A-3358-41C3-A3F1-752E07F4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A126-F7D5-4C2F-8ACB-A57CED61F937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496643" name="Rectangle 4">
            <a:extLst>
              <a:ext uri="{FF2B5EF4-FFF2-40B4-BE49-F238E27FC236}">
                <a16:creationId xmlns:a16="http://schemas.microsoft.com/office/drawing/2014/main" id="{874EACE2-C444-46C4-9659-6845C003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9415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6644" name="Rectangle 6">
            <a:extLst>
              <a:ext uri="{FF2B5EF4-FFF2-40B4-BE49-F238E27FC236}">
                <a16:creationId xmlns:a16="http://schemas.microsoft.com/office/drawing/2014/main" id="{8B982AAA-C2AD-4C2C-AFF8-CF34C8D2C3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95425"/>
            <a:ext cx="8610600" cy="2209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3100" b="1" u="sng"/>
              <a:t>Rule 1</a:t>
            </a:r>
            <a:r>
              <a:rPr lang="en-US" altLang="en-US" sz="2500" b="1" u="sng"/>
              <a:t>: Example</a:t>
            </a:r>
            <a:r>
              <a:rPr lang="en-US" altLang="en-US" sz="2100" b="1"/>
              <a:t>	</a:t>
            </a:r>
          </a:p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100" b="1"/>
          </a:p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100" b="1"/>
              <a:t>	</a:t>
            </a:r>
            <a:r>
              <a:rPr lang="en-US" altLang="en-US" sz="2700"/>
              <a:t>Consider an experiment of rolling a die. What is the probability of the event (an even no. appears)?</a:t>
            </a:r>
          </a:p>
        </p:txBody>
      </p:sp>
      <p:sp>
        <p:nvSpPr>
          <p:cNvPr id="496646" name="Rectangle 7">
            <a:extLst>
              <a:ext uri="{FF2B5EF4-FFF2-40B4-BE49-F238E27FC236}">
                <a16:creationId xmlns:a16="http://schemas.microsoft.com/office/drawing/2014/main" id="{4163B930-299C-4434-B1ED-094502FC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68775"/>
            <a:ext cx="15494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36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P(A) </a:t>
            </a:r>
            <a:r>
              <a:rPr lang="en-US" altLang="en-US" sz="3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</a:p>
        </p:txBody>
      </p:sp>
      <p:sp>
        <p:nvSpPr>
          <p:cNvPr id="496647" name="Rectangle 8">
            <a:extLst>
              <a:ext uri="{FF2B5EF4-FFF2-40B4-BE49-F238E27FC236}">
                <a16:creationId xmlns:a16="http://schemas.microsoft.com/office/drawing/2014/main" id="{3DB77FF8-6C35-42DA-9EF3-741BAD8A6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016375"/>
            <a:ext cx="336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96648" name="Rectangle 9">
            <a:extLst>
              <a:ext uri="{FF2B5EF4-FFF2-40B4-BE49-F238E27FC236}">
                <a16:creationId xmlns:a16="http://schemas.microsoft.com/office/drawing/2014/main" id="{A73C317F-8BA4-4C11-BCCA-DC7071AB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4549775"/>
            <a:ext cx="3984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</a:p>
        </p:txBody>
      </p:sp>
      <p:sp>
        <p:nvSpPr>
          <p:cNvPr id="496649" name="Line 10">
            <a:extLst>
              <a:ext uri="{FF2B5EF4-FFF2-40B4-BE49-F238E27FC236}">
                <a16:creationId xmlns:a16="http://schemas.microsoft.com/office/drawing/2014/main" id="{20AE40FF-AB32-4D8A-9770-4720D9CCE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497388"/>
            <a:ext cx="6477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0" name="Line 11">
            <a:extLst>
              <a:ext uri="{FF2B5EF4-FFF2-40B4-BE49-F238E27FC236}">
                <a16:creationId xmlns:a16="http://schemas.microsoft.com/office/drawing/2014/main" id="{E7B9FFDA-4D3D-462E-BB97-0CFF9126D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8" y="4530725"/>
            <a:ext cx="660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6651" name="Rectangle 12">
            <a:extLst>
              <a:ext uri="{FF2B5EF4-FFF2-40B4-BE49-F238E27FC236}">
                <a16:creationId xmlns:a16="http://schemas.microsoft.com/office/drawing/2014/main" id="{EE79BC86-6AA5-4469-B24F-78F9BC430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3921125"/>
            <a:ext cx="355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</a:p>
        </p:txBody>
      </p:sp>
      <p:sp>
        <p:nvSpPr>
          <p:cNvPr id="496652" name="Rectangle 13">
            <a:extLst>
              <a:ext uri="{FF2B5EF4-FFF2-40B4-BE49-F238E27FC236}">
                <a16:creationId xmlns:a16="http://schemas.microsoft.com/office/drawing/2014/main" id="{743DD64F-C10C-48C7-B779-EC38187C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4321175"/>
            <a:ext cx="4460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</a:p>
        </p:txBody>
      </p:sp>
      <p:sp>
        <p:nvSpPr>
          <p:cNvPr id="496653" name="Rectangle 14">
            <a:extLst>
              <a:ext uri="{FF2B5EF4-FFF2-40B4-BE49-F238E27FC236}">
                <a16:creationId xmlns:a16="http://schemas.microsoft.com/office/drawing/2014/main" id="{C6C2CC0F-1FEB-4320-B960-C76F6B49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167188"/>
            <a:ext cx="485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</a:p>
        </p:txBody>
      </p:sp>
      <p:pic>
        <p:nvPicPr>
          <p:cNvPr id="496654" name="Picture 2">
            <a:extLst>
              <a:ext uri="{FF2B5EF4-FFF2-40B4-BE49-F238E27FC236}">
                <a16:creationId xmlns:a16="http://schemas.microsoft.com/office/drawing/2014/main" id="{9E20014F-2729-4222-AFFC-1587E46D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929188"/>
            <a:ext cx="1122363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655" name="Rectangle 15">
            <a:extLst>
              <a:ext uri="{FF2B5EF4-FFF2-40B4-BE49-F238E27FC236}">
                <a16:creationId xmlns:a16="http://schemas.microsoft.com/office/drawing/2014/main" id="{D0AEDB7A-36E5-4DF0-8883-3A385602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96656" name="Line 16">
            <a:extLst>
              <a:ext uri="{FF2B5EF4-FFF2-40B4-BE49-F238E27FC236}">
                <a16:creationId xmlns:a16="http://schemas.microsoft.com/office/drawing/2014/main" id="{AB6AA9F3-3BD2-4092-8508-DD107AACE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6658" name="Rectangle 14">
            <a:extLst>
              <a:ext uri="{FF2B5EF4-FFF2-40B4-BE49-F238E27FC236}">
                <a16:creationId xmlns:a16="http://schemas.microsoft.com/office/drawing/2014/main" id="{11011493-C1CB-4CE4-A71D-BD11A732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137025"/>
            <a:ext cx="1873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3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altLang="en-US" sz="3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0.5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02645F0-62B4-4647-B2FE-50B4CCEC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FA18596-AF7B-4949-8834-C0B03EE4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AAF2-6EF7-4CD5-9AE5-BE77ECB9AE34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449540" name="Rectangle 4">
            <a:extLst>
              <a:ext uri="{FF2B5EF4-FFF2-40B4-BE49-F238E27FC236}">
                <a16:creationId xmlns:a16="http://schemas.microsoft.com/office/drawing/2014/main" id="{9FF6E3FB-B77F-478F-9BA2-C55DB926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9542" name="Rectangle 6">
            <a:extLst>
              <a:ext uri="{FF2B5EF4-FFF2-40B4-BE49-F238E27FC236}">
                <a16:creationId xmlns:a16="http://schemas.microsoft.com/office/drawing/2014/main" id="{4F3A2216-0946-41E7-8C71-E90B893614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12875"/>
            <a:ext cx="8763000" cy="2209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800" b="1" u="sng"/>
              <a:t>Rule 2</a:t>
            </a:r>
            <a:r>
              <a:rPr lang="en-US" altLang="en-US" sz="3500" b="1" u="sng"/>
              <a:t>: </a:t>
            </a:r>
            <a:r>
              <a:rPr lang="en-US" altLang="en-US" sz="2200" b="1" u="sng"/>
              <a:t>Relative Frequency (empirical)</a:t>
            </a:r>
          </a:p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SzPct val="150000"/>
              <a:buFont typeface="Wingdings" panose="05000000000000000000" pitchFamily="2" charset="2"/>
              <a:buNone/>
            </a:pPr>
            <a:r>
              <a:rPr lang="en-US" altLang="en-US" sz="3500" b="1"/>
              <a:t>	</a:t>
            </a:r>
            <a:r>
              <a:rPr lang="en-US" altLang="en-US" sz="2500" b="1"/>
              <a:t>Observe results , and count the number of times event </a:t>
            </a:r>
            <a:r>
              <a:rPr lang="en-US" altLang="en-US" sz="2500" b="1" i="1"/>
              <a:t>A</a:t>
            </a:r>
            <a:r>
              <a:rPr lang="en-US" altLang="en-US" sz="2500" b="1"/>
              <a:t> actually occurs.  Based on these actual results, </a:t>
            </a:r>
            <a:r>
              <a:rPr lang="en-US" altLang="en-US" sz="2500" b="1" i="1"/>
              <a:t>P</a:t>
            </a:r>
            <a:r>
              <a:rPr lang="en-US" altLang="en-US" sz="2500" b="1"/>
              <a:t>(</a:t>
            </a:r>
            <a:r>
              <a:rPr lang="en-US" altLang="en-US" sz="2500" b="1" i="1"/>
              <a:t>A</a:t>
            </a:r>
            <a:r>
              <a:rPr lang="en-US" altLang="en-US" sz="2500" b="1"/>
              <a:t>) is estimated as follows:</a:t>
            </a:r>
          </a:p>
          <a:p>
            <a:pPr marL="285750" indent="-285750" algn="l" rtl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500" b="1"/>
          </a:p>
        </p:txBody>
      </p:sp>
      <p:grpSp>
        <p:nvGrpSpPr>
          <p:cNvPr id="449543" name="Group 12">
            <a:extLst>
              <a:ext uri="{FF2B5EF4-FFF2-40B4-BE49-F238E27FC236}">
                <a16:creationId xmlns:a16="http://schemas.microsoft.com/office/drawing/2014/main" id="{83F45958-0E66-465D-A8C0-C814748E176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89363"/>
            <a:ext cx="7348537" cy="1036637"/>
            <a:chOff x="240" y="2880"/>
            <a:chExt cx="4950" cy="861"/>
          </a:xfrm>
        </p:grpSpPr>
        <p:sp>
          <p:nvSpPr>
            <p:cNvPr id="449544" name="Rectangle 7">
              <a:extLst>
                <a:ext uri="{FF2B5EF4-FFF2-40B4-BE49-F238E27FC236}">
                  <a16:creationId xmlns:a16="http://schemas.microsoft.com/office/drawing/2014/main" id="{3139A9E3-3D0E-44AB-89E7-D216381F6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073"/>
              <a:ext cx="975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3200" b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P(A) </a:t>
              </a:r>
              <a:r>
                <a:rPr lang="en-US" altLang="en-US" sz="32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=</a:t>
              </a:r>
            </a:p>
          </p:txBody>
        </p:sp>
        <p:sp>
          <p:nvSpPr>
            <p:cNvPr id="449545" name="Rectangle 8">
              <a:extLst>
                <a:ext uri="{FF2B5EF4-FFF2-40B4-BE49-F238E27FC236}">
                  <a16:creationId xmlns:a16="http://schemas.microsoft.com/office/drawing/2014/main" id="{E6F956C1-CB85-4E14-ABA9-146C60069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80"/>
              <a:ext cx="3036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800" b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number of times A occurred</a:t>
              </a:r>
            </a:p>
          </p:txBody>
        </p:sp>
        <p:sp>
          <p:nvSpPr>
            <p:cNvPr id="449546" name="Rectangle 9">
              <a:extLst>
                <a:ext uri="{FF2B5EF4-FFF2-40B4-BE49-F238E27FC236}">
                  <a16:creationId xmlns:a16="http://schemas.microsoft.com/office/drawing/2014/main" id="{487493A6-A50C-4EE6-96D7-73B6EBC3C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13"/>
              <a:ext cx="375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800" b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number of times trial was repeated</a:t>
              </a:r>
            </a:p>
          </p:txBody>
        </p:sp>
        <p:sp>
          <p:nvSpPr>
            <p:cNvPr id="449547" name="Line 10">
              <a:extLst>
                <a:ext uri="{FF2B5EF4-FFF2-40B4-BE49-F238E27FC236}">
                  <a16:creationId xmlns:a16="http://schemas.microsoft.com/office/drawing/2014/main" id="{8D610C62-988D-4BA7-87B7-4FFA38969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3323"/>
              <a:ext cx="3759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49" name="Rectangle 13">
            <a:extLst>
              <a:ext uri="{FF2B5EF4-FFF2-40B4-BE49-F238E27FC236}">
                <a16:creationId xmlns:a16="http://schemas.microsoft.com/office/drawing/2014/main" id="{9C5DE887-8EA3-4FAE-A25F-15F31D148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49550" name="Line 14">
            <a:extLst>
              <a:ext uri="{FF2B5EF4-FFF2-40B4-BE49-F238E27FC236}">
                <a16:creationId xmlns:a16="http://schemas.microsoft.com/office/drawing/2014/main" id="{2E755B5C-9351-4DA7-A561-6F209C14B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2CF8FCF9-8A0A-4A05-AC1F-E0CD83F0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E6F8CEA-0ED8-4589-99D5-839BDBA3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FAB8-2705-43EA-9CA1-7BFBD7A27B66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498690" name="Rectangle 4">
            <a:extLst>
              <a:ext uri="{FF2B5EF4-FFF2-40B4-BE49-F238E27FC236}">
                <a16:creationId xmlns:a16="http://schemas.microsoft.com/office/drawing/2014/main" id="{E3C8DBB0-A4EB-4464-ADCA-9DE6B3E9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8691" name="Rectangle 6">
            <a:extLst>
              <a:ext uri="{FF2B5EF4-FFF2-40B4-BE49-F238E27FC236}">
                <a16:creationId xmlns:a16="http://schemas.microsoft.com/office/drawing/2014/main" id="{3A36A85A-E625-47C7-9474-D9AF14A8F7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12875"/>
            <a:ext cx="8763000" cy="259238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400" b="1" u="sng" dirty="0"/>
              <a:t>Rule 2</a:t>
            </a:r>
            <a:r>
              <a:rPr lang="en-US" altLang="en-US" sz="3100" b="1" u="sng" dirty="0"/>
              <a:t>: </a:t>
            </a:r>
            <a:r>
              <a:rPr lang="en-US" altLang="en-US" sz="2100" b="1" u="sng" dirty="0"/>
              <a:t>Example</a:t>
            </a:r>
          </a:p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SzPct val="150000"/>
              <a:buFont typeface="Wingdings" panose="05000000000000000000" pitchFamily="2" charset="2"/>
              <a:buNone/>
            </a:pPr>
            <a:r>
              <a:rPr lang="en-US" altLang="en-US" sz="3100" b="1" dirty="0"/>
              <a:t>	</a:t>
            </a:r>
            <a:r>
              <a:rPr lang="en-US" altLang="en-US" sz="2300" dirty="0"/>
              <a:t>On February 1, 2003, the space shuttle Columbia exploded. This was the second disaster in 113 space missions for NASA. On the basis of this information, what is the probability that a future mission is successfully completed?</a:t>
            </a:r>
            <a:r>
              <a:rPr lang="en-US" altLang="en-US" sz="2300" b="1" dirty="0"/>
              <a:t> </a:t>
            </a:r>
          </a:p>
          <a:p>
            <a:pPr marL="285750" indent="-285750" algn="l" rtl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sz="2300" b="1" dirty="0"/>
          </a:p>
        </p:txBody>
      </p:sp>
      <p:sp>
        <p:nvSpPr>
          <p:cNvPr id="498693" name="Rectangle 7">
            <a:extLst>
              <a:ext uri="{FF2B5EF4-FFF2-40B4-BE49-F238E27FC236}">
                <a16:creationId xmlns:a16="http://schemas.microsoft.com/office/drawing/2014/main" id="{2C5B9602-622D-48A9-9B1C-449E27354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813300"/>
            <a:ext cx="1447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3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P(A) </a:t>
            </a:r>
            <a:r>
              <a:rPr lang="en-US" altLang="en-US" sz="3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</a:t>
            </a:r>
          </a:p>
        </p:txBody>
      </p:sp>
      <p:sp>
        <p:nvSpPr>
          <p:cNvPr id="498694" name="Rectangle 8">
            <a:extLst>
              <a:ext uri="{FF2B5EF4-FFF2-40B4-BE49-F238E27FC236}">
                <a16:creationId xmlns:a16="http://schemas.microsoft.com/office/drawing/2014/main" id="{41ACA283-AF76-45CF-A8AE-2DE20774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581525"/>
            <a:ext cx="44846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 of successful flights</a:t>
            </a:r>
          </a:p>
        </p:txBody>
      </p:sp>
      <p:sp>
        <p:nvSpPr>
          <p:cNvPr id="498695" name="Rectangle 9">
            <a:extLst>
              <a:ext uri="{FF2B5EF4-FFF2-40B4-BE49-F238E27FC236}">
                <a16:creationId xmlns:a16="http://schemas.microsoft.com/office/drawing/2014/main" id="{A212F64D-3810-4EC8-BF1E-712EEE63E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5102225"/>
            <a:ext cx="37893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Total number of flights</a:t>
            </a:r>
          </a:p>
        </p:txBody>
      </p:sp>
      <p:sp>
        <p:nvSpPr>
          <p:cNvPr id="498696" name="Line 10">
            <a:extLst>
              <a:ext uri="{FF2B5EF4-FFF2-40B4-BE49-F238E27FC236}">
                <a16:creationId xmlns:a16="http://schemas.microsoft.com/office/drawing/2014/main" id="{D389DB4D-4B40-4451-824B-42213CD29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084763"/>
            <a:ext cx="504031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8698" name="Rectangle 10">
            <a:extLst>
              <a:ext uri="{FF2B5EF4-FFF2-40B4-BE49-F238E27FC236}">
                <a16:creationId xmlns:a16="http://schemas.microsoft.com/office/drawing/2014/main" id="{394F7A44-C135-420E-ACF4-FC8DDAE1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98699" name="Line 11">
            <a:extLst>
              <a:ext uri="{FF2B5EF4-FFF2-40B4-BE49-F238E27FC236}">
                <a16:creationId xmlns:a16="http://schemas.microsoft.com/office/drawing/2014/main" id="{DF59FEC0-0028-4894-85B2-2DC91A63F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8700" name="Rectangle 7">
            <a:extLst>
              <a:ext uri="{FF2B5EF4-FFF2-40B4-BE49-F238E27FC236}">
                <a16:creationId xmlns:a16="http://schemas.microsoft.com/office/drawing/2014/main" id="{7BF1BB01-AA08-463E-9071-4E16CE3A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734050"/>
            <a:ext cx="39608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111/113 = 0.98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8970899-D762-4F41-BD4E-E42127DE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9248F5C-309A-4A1A-B13D-D968F23B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33F8-7C7C-47FC-9B44-8869B98B0D4C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453634" name="Rectangle 1026">
            <a:extLst>
              <a:ext uri="{FF2B5EF4-FFF2-40B4-BE49-F238E27FC236}">
                <a16:creationId xmlns:a16="http://schemas.microsoft.com/office/drawing/2014/main" id="{8619C2C3-75BA-4D82-B7CD-A4D3D9FA4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7620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3635" name="Rectangle 1028">
            <a:extLst>
              <a:ext uri="{FF2B5EF4-FFF2-40B4-BE49-F238E27FC236}">
                <a16:creationId xmlns:a16="http://schemas.microsoft.com/office/drawing/2014/main" id="{6D087DE9-5A92-4A04-AAF9-80C6DDCCA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140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3636" name="Rectangle 1030">
            <a:extLst>
              <a:ext uri="{FF2B5EF4-FFF2-40B4-BE49-F238E27FC236}">
                <a16:creationId xmlns:a16="http://schemas.microsoft.com/office/drawing/2014/main" id="{2B2DE5F1-29A4-4642-B85E-5D751053AD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4582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600" b="1" u="sng"/>
              <a:t>Rule 3</a:t>
            </a:r>
            <a:r>
              <a:rPr lang="en-US" altLang="en-US" sz="2300" b="1" u="sng"/>
              <a:t>: Subjective Probabilities</a:t>
            </a:r>
          </a:p>
          <a:p>
            <a:pPr marL="285750" indent="-285750" algn="l" rtl="0">
              <a:lnSpc>
                <a:spcPct val="120000"/>
              </a:lnSpc>
              <a:spcBef>
                <a:spcPct val="30000"/>
              </a:spcBef>
              <a:buSzPct val="150000"/>
              <a:buFont typeface="Wingdings" panose="05000000000000000000" pitchFamily="2" charset="2"/>
              <a:buNone/>
            </a:pPr>
            <a:r>
              <a:rPr lang="en-US" altLang="en-US" sz="1000" b="1"/>
              <a:t>   </a:t>
            </a:r>
            <a:endParaRPr lang="en-US" altLang="en-US" sz="1100" b="1"/>
          </a:p>
        </p:txBody>
      </p:sp>
      <p:sp>
        <p:nvSpPr>
          <p:cNvPr id="453637" name="Text Box 1031">
            <a:extLst>
              <a:ext uri="{FF2B5EF4-FFF2-40B4-BE49-F238E27FC236}">
                <a16:creationId xmlns:a16="http://schemas.microsoft.com/office/drawing/2014/main" id="{FC9AFA8B-F4EF-4987-8551-C48E492F7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89154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30000"/>
              </a:spcBef>
              <a:buSzPct val="150000"/>
            </a:pP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there is little or no past experience or information on which to base a probability, it may be arrived at subjectively, this means an individual evaluates the available opinions and other information and then estimates the probability.</a:t>
            </a:r>
          </a:p>
          <a:p>
            <a:pPr algn="l">
              <a:lnSpc>
                <a:spcPct val="120000"/>
              </a:lnSpc>
              <a:spcBef>
                <a:spcPct val="30000"/>
              </a:spcBef>
              <a:buSzPct val="150000"/>
            </a:pPr>
            <a:endParaRPr lang="en-US" altLang="en-US" sz="3200" b="1" dirty="0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spcBef>
                <a:spcPct val="50000"/>
              </a:spcBef>
            </a:pPr>
            <a:endParaRPr lang="en-US" altLang="en-US" b="1" dirty="0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53638" name="Picture 2">
            <a:extLst>
              <a:ext uri="{FF2B5EF4-FFF2-40B4-BE49-F238E27FC236}">
                <a16:creationId xmlns:a16="http://schemas.microsoft.com/office/drawing/2014/main" id="{39036516-8B2B-4401-B83F-A7901367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365625"/>
            <a:ext cx="1481138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3639" name="Rectangle 7">
            <a:extLst>
              <a:ext uri="{FF2B5EF4-FFF2-40B4-BE49-F238E27FC236}">
                <a16:creationId xmlns:a16="http://schemas.microsoft.com/office/drawing/2014/main" id="{9E50CF1C-4568-4CD9-B0ED-BB040593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53640" name="Line 8">
            <a:extLst>
              <a:ext uri="{FF2B5EF4-FFF2-40B4-BE49-F238E27FC236}">
                <a16:creationId xmlns:a16="http://schemas.microsoft.com/office/drawing/2014/main" id="{DB6B20FA-5AE2-4AC2-811E-470AC4F9F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1CC9809-421E-41AB-B273-3F24E576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A5ADF4D-01A1-4664-9030-48140722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B385-C2AE-424E-AB5D-25A1AE5CE273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500738" name="Rectangle 1026">
            <a:extLst>
              <a:ext uri="{FF2B5EF4-FFF2-40B4-BE49-F238E27FC236}">
                <a16:creationId xmlns:a16="http://schemas.microsoft.com/office/drawing/2014/main" id="{DDF34D8E-867B-4162-BC55-2674630C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7620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0739" name="Rectangle 1028">
            <a:extLst>
              <a:ext uri="{FF2B5EF4-FFF2-40B4-BE49-F238E27FC236}">
                <a16:creationId xmlns:a16="http://schemas.microsoft.com/office/drawing/2014/main" id="{8D5D73A1-53DB-47EF-B122-626811B8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1400"/>
            <a:ext cx="891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0740" name="Rectangle 1030">
            <a:extLst>
              <a:ext uri="{FF2B5EF4-FFF2-40B4-BE49-F238E27FC236}">
                <a16:creationId xmlns:a16="http://schemas.microsoft.com/office/drawing/2014/main" id="{AD1D05B3-18CB-42E7-92AC-C7BB0ED109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25538"/>
            <a:ext cx="8458200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l" rtl="0">
              <a:lnSpc>
                <a:spcPct val="9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sz="2600" b="1" u="sng"/>
              <a:t>Rule 3</a:t>
            </a:r>
            <a:r>
              <a:rPr lang="en-US" altLang="en-US" sz="2300" b="1" u="sng"/>
              <a:t>: Example</a:t>
            </a:r>
          </a:p>
          <a:p>
            <a:pPr marL="285750" indent="-285750" algn="l" rtl="0">
              <a:lnSpc>
                <a:spcPct val="120000"/>
              </a:lnSpc>
              <a:spcBef>
                <a:spcPct val="30000"/>
              </a:spcBef>
              <a:buSzPct val="150000"/>
              <a:buFont typeface="Wingdings" panose="05000000000000000000" pitchFamily="2" charset="2"/>
              <a:buNone/>
            </a:pPr>
            <a:r>
              <a:rPr lang="en-US" altLang="en-US" sz="1000" b="1"/>
              <a:t>   </a:t>
            </a:r>
            <a:endParaRPr lang="en-US" altLang="en-US" sz="1100" b="1"/>
          </a:p>
        </p:txBody>
      </p:sp>
      <p:sp>
        <p:nvSpPr>
          <p:cNvPr id="500741" name="Text Box 1031">
            <a:extLst>
              <a:ext uri="{FF2B5EF4-FFF2-40B4-BE49-F238E27FC236}">
                <a16:creationId xmlns:a16="http://schemas.microsoft.com/office/drawing/2014/main" id="{2C762ACB-BC31-48CF-AC95-6CC430F1B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89154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20000"/>
              </a:lnSpc>
              <a:spcBef>
                <a:spcPct val="30000"/>
              </a:spcBef>
              <a:buSzPct val="150000"/>
              <a:buFontTx/>
              <a:buAutoNum type="arabicPeriod"/>
            </a:pPr>
            <a:r>
              <a:rPr lang="en-US" altLang="en-US" sz="2400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800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Estimation the probability General Motors Corp. will lose its number 1 ranking in total units sold to Ford Motors Co. within 2 years</a:t>
            </a:r>
          </a:p>
          <a:p>
            <a:pPr algn="l" rtl="0">
              <a:lnSpc>
                <a:spcPct val="120000"/>
              </a:lnSpc>
              <a:spcBef>
                <a:spcPct val="30000"/>
              </a:spcBef>
              <a:buSzPct val="150000"/>
              <a:buFontTx/>
              <a:buAutoNum type="arabicPeriod"/>
            </a:pPr>
            <a:r>
              <a:rPr lang="en-US" altLang="en-US" sz="2800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Estimating the likelihood you will earn an A in this course.</a:t>
            </a:r>
          </a:p>
          <a:p>
            <a:pPr algn="l">
              <a:spcBef>
                <a:spcPct val="50000"/>
              </a:spcBef>
            </a:pPr>
            <a:endParaRPr lang="en-US" altLang="en-US" sz="2800" b="1" dirty="0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0743" name="Rectangle 7">
            <a:extLst>
              <a:ext uri="{FF2B5EF4-FFF2-40B4-BE49-F238E27FC236}">
                <a16:creationId xmlns:a16="http://schemas.microsoft.com/office/drawing/2014/main" id="{BC9DB585-654E-4C5B-87AA-21FBA418F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500744" name="Line 8">
            <a:extLst>
              <a:ext uri="{FF2B5EF4-FFF2-40B4-BE49-F238E27FC236}">
                <a16:creationId xmlns:a16="http://schemas.microsoft.com/office/drawing/2014/main" id="{46F7B476-302F-4B14-87BF-B896B4A0B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81025" y="1711325"/>
            <a:ext cx="7991475" cy="1717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675" y="3500374"/>
            <a:ext cx="7997825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4650" y="4214749"/>
            <a:ext cx="5819775" cy="657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8002" y="1311227"/>
            <a:ext cx="1530526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spc="1" dirty="0">
                <a:solidFill>
                  <a:srgbClr val="FF0000"/>
                </a:solidFill>
                <a:latin typeface="Verdana"/>
                <a:cs typeface="Verdana"/>
              </a:rPr>
              <a:t>Example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591560" y="2735421"/>
            <a:ext cx="1957327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b="1" spc="-4" dirty="0">
                <a:latin typeface="Arial"/>
                <a:cs typeface="Arial"/>
              </a:rPr>
              <a:t>Chapter 4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086" y="3232641"/>
            <a:ext cx="2229561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spc="0" dirty="0">
                <a:latin typeface="Arial"/>
                <a:cs typeface="Arial"/>
              </a:rPr>
              <a:t>Probability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1397" y="3232641"/>
            <a:ext cx="856589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dirty="0">
                <a:latin typeface="Arial"/>
                <a:cs typeface="Arial"/>
              </a:rPr>
              <a:t>and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1108" y="3232641"/>
            <a:ext cx="1923694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dirty="0">
                <a:latin typeface="Arial"/>
                <a:cs typeface="Arial"/>
              </a:rPr>
              <a:t>Counting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5181" y="3232641"/>
            <a:ext cx="1263497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spc="0" dirty="0">
                <a:latin typeface="Arial"/>
                <a:cs typeface="Arial"/>
              </a:rPr>
              <a:t>Rules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06374" y="1628854"/>
            <a:ext cx="8102020" cy="938656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9100" marR="45720">
              <a:lnSpc>
                <a:spcPts val="2590"/>
              </a:lnSpc>
            </a:pPr>
            <a:r>
              <a:rPr sz="2400" b="1" spc="-2" dirty="0">
                <a:solidFill>
                  <a:srgbClr val="FF0000"/>
                </a:solidFill>
                <a:latin typeface="Verdana"/>
                <a:cs typeface="Verdana"/>
              </a:rPr>
              <a:t>Solution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1277"/>
              </a:lnSpc>
              <a:spcBef>
                <a:spcPts val="1744"/>
              </a:spcBef>
            </a:pPr>
            <a:r>
              <a:rPr sz="2400" spc="0" dirty="0">
                <a:latin typeface="Verdana"/>
                <a:cs typeface="Verdana"/>
              </a:rPr>
              <a:t>Events: GGG, GGB, GBB, BBB, BBG, BGG, BGB,GBG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0" y="3094688"/>
            <a:ext cx="7391400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spc="0" dirty="0">
                <a:latin typeface="Verdana"/>
                <a:cs typeface="Verdana"/>
              </a:rPr>
              <a:t>Events having one bulldozer </a:t>
            </a:r>
            <a:r>
              <a:rPr lang="en-US" sz="2400" dirty="0">
                <a:latin typeface="Verdana"/>
                <a:cs typeface="Verdana"/>
              </a:rPr>
              <a:t>good: </a:t>
            </a:r>
            <a:r>
              <a:rPr sz="2400" spc="0" dirty="0">
                <a:latin typeface="Verdana"/>
                <a:cs typeface="Verdana"/>
              </a:rPr>
              <a:t>GBB,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0487" y="3094688"/>
            <a:ext cx="1486993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spc="-4" dirty="0">
                <a:latin typeface="Verdana"/>
                <a:cs typeface="Verdana"/>
              </a:rPr>
              <a:t>BGB,BBG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374" y="3952065"/>
            <a:ext cx="4273623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spc="-7" dirty="0">
                <a:latin typeface="Verdana"/>
                <a:cs typeface="Verdana"/>
              </a:rPr>
              <a:t>Total number of events = 8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374" y="4595193"/>
            <a:ext cx="2810221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spc="0" dirty="0">
                <a:latin typeface="Verdana"/>
                <a:cs typeface="Verdana"/>
              </a:rPr>
              <a:t>Number of events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3239" y="4595193"/>
            <a:ext cx="1385554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spc="1" dirty="0">
                <a:latin typeface="Verdana"/>
                <a:cs typeface="Verdana"/>
              </a:rPr>
              <a:t>with one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5131" y="4595193"/>
            <a:ext cx="862861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spc="9" dirty="0">
                <a:latin typeface="Verdana"/>
                <a:cs typeface="Verdana"/>
              </a:rPr>
              <a:t>G= 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74" y="5238321"/>
            <a:ext cx="4092267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spc="2" dirty="0">
                <a:latin typeface="Verdana"/>
                <a:cs typeface="Verdana"/>
              </a:rPr>
              <a:t>Probability of one G = 3/8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89DD9D8-9E22-4485-BE6C-876C0073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F3DC0C4-0C81-4706-8096-E18031F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C875-8C10-4F3A-A162-171E2A857537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69A492E9-38C4-4AA5-BDBA-D6CF8872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55675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1AAB594F-F5DC-4B3C-B906-9C0F588D7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27275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5684" name="Rectangle 4">
            <a:extLst>
              <a:ext uri="{FF2B5EF4-FFF2-40B4-BE49-F238E27FC236}">
                <a16:creationId xmlns:a16="http://schemas.microsoft.com/office/drawing/2014/main" id="{78F26933-77A0-4645-B0D4-A7180721E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56075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5685" name="Rectangle 5">
            <a:extLst>
              <a:ext uri="{FF2B5EF4-FFF2-40B4-BE49-F238E27FC236}">
                <a16:creationId xmlns:a16="http://schemas.microsoft.com/office/drawing/2014/main" id="{0B2E0C26-DC83-4D82-8381-1A2A8F0CC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03275"/>
            <a:ext cx="5715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40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Law of Large Numbers</a:t>
            </a:r>
          </a:p>
        </p:txBody>
      </p:sp>
      <p:sp>
        <p:nvSpPr>
          <p:cNvPr id="455686" name="Rectangle 6">
            <a:extLst>
              <a:ext uri="{FF2B5EF4-FFF2-40B4-BE49-F238E27FC236}">
                <a16:creationId xmlns:a16="http://schemas.microsoft.com/office/drawing/2014/main" id="{50470681-FB6A-4A41-BD8D-DA80AA33DD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93875"/>
            <a:ext cx="8267700" cy="2286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l" rtl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   </a:t>
            </a:r>
            <a:r>
              <a:rPr lang="en-US" altLang="en-US" dirty="0"/>
              <a:t>As a procedure is repeated again and again, the relative frequency probability (from Rule 2) of an event tends to approach the actual probability.</a:t>
            </a:r>
          </a:p>
          <a:p>
            <a:pPr marL="285750" indent="-285750" algn="l" rtl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455687" name="Picture 3" descr="04_02">
            <a:extLst>
              <a:ext uri="{FF2B5EF4-FFF2-40B4-BE49-F238E27FC236}">
                <a16:creationId xmlns:a16="http://schemas.microsoft.com/office/drawing/2014/main" id="{5080FDA1-342E-40BE-9463-0D3D460C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933825"/>
            <a:ext cx="68580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8" name="Rectangle 8">
            <a:extLst>
              <a:ext uri="{FF2B5EF4-FFF2-40B4-BE49-F238E27FC236}">
                <a16:creationId xmlns:a16="http://schemas.microsoft.com/office/drawing/2014/main" id="{78402840-F003-452D-8A70-1ED0328A3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55689" name="Line 9">
            <a:extLst>
              <a:ext uri="{FF2B5EF4-FFF2-40B4-BE49-F238E27FC236}">
                <a16:creationId xmlns:a16="http://schemas.microsoft.com/office/drawing/2014/main" id="{7756BB2A-C827-4664-BC85-EBC5FC30F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C0F5469-4ADD-471C-8867-08B62BDF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16D8315-C9C8-4A41-9B3E-7DEFA192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7FA8-2D52-4148-83C3-5AC105A3A977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BFBBC97E-C8DC-40A3-B28E-A6CC9A0B9B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976313"/>
            <a:ext cx="6565900" cy="820737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b="0">
                <a:solidFill>
                  <a:schemeClr val="tx1"/>
                </a:solidFill>
              </a:rPr>
              <a:t>Probability Limits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7009A547-677F-4DC6-97A7-69E3B869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960438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93528A98-7010-492B-AC85-7C2D637CF2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476625"/>
            <a:ext cx="8413750" cy="11747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algn="l" defTabSz="457200" rtl="0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600" b="1" dirty="0">
                <a:latin typeface="Calisto MT" panose="02040603050505030304" pitchFamily="18" charset="0"/>
              </a:rPr>
              <a:t> The probability of an event that is certain to 			occur is 1.</a:t>
            </a:r>
          </a:p>
        </p:txBody>
      </p:sp>
      <p:sp>
        <p:nvSpPr>
          <p:cNvPr id="457733" name="Text Box 6">
            <a:extLst>
              <a:ext uri="{FF2B5EF4-FFF2-40B4-BE49-F238E27FC236}">
                <a16:creationId xmlns:a16="http://schemas.microsoft.com/office/drawing/2014/main" id="{317D727A-EDA8-4681-BA91-85552E2C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93988"/>
            <a:ext cx="8610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5000"/>
              </a:lnSpc>
              <a:spcBef>
                <a:spcPct val="30000"/>
              </a:spcBef>
              <a:spcAft>
                <a:spcPct val="30000"/>
              </a:spcAft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The probability of an impossible event is 0.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DDC0005B-C317-4C21-A92D-E4AF6081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91050"/>
            <a:ext cx="83058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5000"/>
              </a:lnSpc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any event A, </a:t>
            </a:r>
          </a:p>
          <a:p>
            <a:pPr algn="l" rtl="0">
              <a:lnSpc>
                <a:spcPct val="95000"/>
              </a:lnSpc>
              <a:buClr>
                <a:schemeClr val="accent2"/>
              </a:buClr>
            </a:pP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algn="l" rtl="0">
              <a:lnSpc>
                <a:spcPct val="95000"/>
              </a:lnSpc>
              <a:buClr>
                <a:schemeClr val="accent2"/>
              </a:buClr>
            </a:pP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the probability of A is between 0 and 1 inclusive.  </a:t>
            </a:r>
          </a:p>
          <a:p>
            <a:pPr algn="l" rtl="0">
              <a:lnSpc>
                <a:spcPct val="95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That is, 0 </a:t>
            </a: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P(A) </a:t>
            </a: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sz="2800" b="1" dirty="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1.</a:t>
            </a:r>
          </a:p>
        </p:txBody>
      </p:sp>
      <p:sp>
        <p:nvSpPr>
          <p:cNvPr id="457735" name="Rectangle 7">
            <a:extLst>
              <a:ext uri="{FF2B5EF4-FFF2-40B4-BE49-F238E27FC236}">
                <a16:creationId xmlns:a16="http://schemas.microsoft.com/office/drawing/2014/main" id="{011EBC20-C468-4E61-95E9-58DB70E02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57736" name="Line 8">
            <a:extLst>
              <a:ext uri="{FF2B5EF4-FFF2-40B4-BE49-F238E27FC236}">
                <a16:creationId xmlns:a16="http://schemas.microsoft.com/office/drawing/2014/main" id="{DD25C5C8-67FA-47D6-AE68-4FC2640B2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  <p:bldP spid="389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3184B1B-BCF9-40B9-943C-46E55E23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80A9841-D6B4-465E-B53C-F2082BDB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6B71-3F3E-4C48-968A-BD76D91C4979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463874" name="Rectangle 1026">
            <a:extLst>
              <a:ext uri="{FF2B5EF4-FFF2-40B4-BE49-F238E27FC236}">
                <a16:creationId xmlns:a16="http://schemas.microsoft.com/office/drawing/2014/main" id="{F18E4A5E-A240-4B7F-BB1C-5B3D7A1900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0650" y="1295400"/>
            <a:ext cx="5540375" cy="1295400"/>
          </a:xfrm>
          <a:noFill/>
        </p:spPr>
        <p:txBody>
          <a:bodyPr lIns="90488" tIns="44450" rIns="90488" bIns="44450" anchor="ctr"/>
          <a:lstStyle/>
          <a:p>
            <a:r>
              <a:rPr lang="en-US" altLang="en-US" b="0">
                <a:solidFill>
                  <a:schemeClr val="tx1"/>
                </a:solidFill>
              </a:rPr>
              <a:t>Possible Values </a:t>
            </a:r>
            <a:br>
              <a:rPr lang="en-US" altLang="en-US" b="0">
                <a:solidFill>
                  <a:schemeClr val="tx1"/>
                </a:solidFill>
              </a:rPr>
            </a:br>
            <a:r>
              <a:rPr lang="en-US" altLang="en-US" b="0">
                <a:solidFill>
                  <a:schemeClr val="tx1"/>
                </a:solidFill>
              </a:rPr>
              <a:t>for Probabilities</a:t>
            </a:r>
          </a:p>
        </p:txBody>
      </p:sp>
      <p:sp>
        <p:nvSpPr>
          <p:cNvPr id="463875" name="Rectangle 1047">
            <a:extLst>
              <a:ext uri="{FF2B5EF4-FFF2-40B4-BE49-F238E27FC236}">
                <a16:creationId xmlns:a16="http://schemas.microsoft.com/office/drawing/2014/main" id="{B45E370D-8D57-423B-AA9D-6F0CD087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860550"/>
            <a:ext cx="5181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63876" name="Picture 1052" descr="3_02">
            <a:extLst>
              <a:ext uri="{FF2B5EF4-FFF2-40B4-BE49-F238E27FC236}">
                <a16:creationId xmlns:a16="http://schemas.microsoft.com/office/drawing/2014/main" id="{CDD154EE-96C1-4313-8FA3-CDCCFF6C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38200"/>
            <a:ext cx="2420938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7" name="Rectangle 5">
            <a:extLst>
              <a:ext uri="{FF2B5EF4-FFF2-40B4-BE49-F238E27FC236}">
                <a16:creationId xmlns:a16="http://schemas.microsoft.com/office/drawing/2014/main" id="{6CCE0FEE-24AA-42F2-9A64-36F6B4DF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63878" name="Line 6">
            <a:extLst>
              <a:ext uri="{FF2B5EF4-FFF2-40B4-BE49-F238E27FC236}">
                <a16:creationId xmlns:a16="http://schemas.microsoft.com/office/drawing/2014/main" id="{62D8794F-3E5D-4364-90E8-1282E0859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099BAC-5D70-4DDF-8D77-5E67E7ECD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3" y="4267201"/>
            <a:ext cx="6667615" cy="115192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A117838-157A-44E1-B92A-03EF89A6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E8B339-3B24-49B5-9246-8C506028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4EB0-03B1-4E1B-BEAA-C22FD93E603D}" type="slidenum">
              <a:rPr lang="ar-SA" altLang="en-US"/>
              <a:pPr/>
              <a:t>24</a:t>
            </a:fld>
            <a:endParaRPr lang="en-US" altLang="en-US"/>
          </a:p>
        </p:txBody>
      </p:sp>
      <p:graphicFrame>
        <p:nvGraphicFramePr>
          <p:cNvPr id="459778" name="Object 3">
            <a:extLst>
              <a:ext uri="{FF2B5EF4-FFF2-40B4-BE49-F238E27FC236}">
                <a16:creationId xmlns:a16="http://schemas.microsoft.com/office/drawing/2014/main" id="{5C7F2828-7AFB-4AC9-8FDB-FCED8990A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14813"/>
          <a:ext cx="91440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4203360" imgH="393480" progId="Equation.3">
                  <p:embed/>
                </p:oleObj>
              </mc:Choice>
              <mc:Fallback>
                <p:oleObj name="Equation" r:id="rId3" imgW="4203360" imgH="393480" progId="Equation.3">
                  <p:embed/>
                  <p:pic>
                    <p:nvPicPr>
                      <p:cNvPr id="459778" name="Object 3">
                        <a:extLst>
                          <a:ext uri="{FF2B5EF4-FFF2-40B4-BE49-F238E27FC236}">
                            <a16:creationId xmlns:a16="http://schemas.microsoft.com/office/drawing/2014/main" id="{5C7F2828-7AFB-4AC9-8FDB-FCED8990A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14813"/>
                        <a:ext cx="9144000" cy="8524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79" name="TextBox 6">
            <a:extLst>
              <a:ext uri="{FF2B5EF4-FFF2-40B4-BE49-F238E27FC236}">
                <a16:creationId xmlns:a16="http://schemas.microsoft.com/office/drawing/2014/main" id="{4E323EB5-812F-4CBB-A690-5F5D7452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81088"/>
            <a:ext cx="79248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ar-SA" altLang="en-US" sz="27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7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1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algn="l" rtl="0"/>
            <a:r>
              <a:rPr lang="en-US" altLang="en-US" sz="26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 class , 18 students own computers and 7 do not. If one of the student is randomly selected, find the probability of getting one who does not own a computer</a:t>
            </a:r>
          </a:p>
          <a:p>
            <a:pPr algn="l" rtl="0"/>
            <a:endParaRPr lang="en-US" altLang="en-US" sz="26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537BE6EF-8DB3-427E-B69C-790A59C3C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59781" name="Line 5">
            <a:extLst>
              <a:ext uri="{FF2B5EF4-FFF2-40B4-BE49-F238E27FC236}">
                <a16:creationId xmlns:a16="http://schemas.microsoft.com/office/drawing/2014/main" id="{DB8DAE70-8E41-4BB7-B3A1-9A6CE5A45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AE9E27D-9E55-4378-8DDC-A7868AC5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A306973-B5C2-4843-ABE4-290C0FCF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746E-1E37-47B2-BC04-FF8960996B72}" type="slidenum">
              <a:rPr lang="ar-SA" altLang="en-US"/>
              <a:pPr/>
              <a:t>25</a:t>
            </a:fld>
            <a:endParaRPr lang="en-US" altLang="en-US"/>
          </a:p>
        </p:txBody>
      </p:sp>
      <p:pic>
        <p:nvPicPr>
          <p:cNvPr id="460802" name="Picture 3">
            <a:extLst>
              <a:ext uri="{FF2B5EF4-FFF2-40B4-BE49-F238E27FC236}">
                <a16:creationId xmlns:a16="http://schemas.microsoft.com/office/drawing/2014/main" id="{F124416D-399E-4F7B-9D01-6E78A8D7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3741738" cy="4495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0803" name="Object 4">
            <a:extLst>
              <a:ext uri="{FF2B5EF4-FFF2-40B4-BE49-F238E27FC236}">
                <a16:creationId xmlns:a16="http://schemas.microsoft.com/office/drawing/2014/main" id="{3298CC74-EA37-4A07-98BB-D6977A183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182938"/>
          <a:ext cx="38338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1828800" imgH="393480" progId="Equation.3">
                  <p:embed/>
                </p:oleObj>
              </mc:Choice>
              <mc:Fallback>
                <p:oleObj name="Equation" r:id="rId4" imgW="1828800" imgH="393480" progId="Equation.3">
                  <p:embed/>
                  <p:pic>
                    <p:nvPicPr>
                      <p:cNvPr id="460803" name="Object 4">
                        <a:extLst>
                          <a:ext uri="{FF2B5EF4-FFF2-40B4-BE49-F238E27FC236}">
                            <a16:creationId xmlns:a16="http://schemas.microsoft.com/office/drawing/2014/main" id="{3298CC74-EA37-4A07-98BB-D6977A183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82938"/>
                        <a:ext cx="3833813" cy="822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04" name="TextBox 4">
            <a:extLst>
              <a:ext uri="{FF2B5EF4-FFF2-40B4-BE49-F238E27FC236}">
                <a16:creationId xmlns:a16="http://schemas.microsoft.com/office/drawing/2014/main" id="{6540742F-3697-4DC2-B397-D04DD4E2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93763"/>
            <a:ext cx="7924800" cy="15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ar-SA" altLang="en-US" sz="27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7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2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probability that a couple with 3 children will have exactly 2 boys. </a:t>
            </a:r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42F4D882-7ECA-4BB0-B117-C729BF67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60806" name="Line 6">
            <a:extLst>
              <a:ext uri="{FF2B5EF4-FFF2-40B4-BE49-F238E27FC236}">
                <a16:creationId xmlns:a16="http://schemas.microsoft.com/office/drawing/2014/main" id="{D4E08DB5-1C94-4A43-8A53-CACD66268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7A1C801-7C24-4362-9B13-B049B886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EAD8A2D-D821-433A-81D7-E16BD787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096F-CB7E-4A56-AF33-C63085441479}" type="slidenum">
              <a:rPr lang="ar-SA" altLang="en-US"/>
              <a:pPr/>
              <a:t>26</a:t>
            </a:fld>
            <a:endParaRPr lang="en-US" altLang="en-US"/>
          </a:p>
        </p:txBody>
      </p:sp>
      <p:pic>
        <p:nvPicPr>
          <p:cNvPr id="461826" name="Picture 3" descr="04_01">
            <a:extLst>
              <a:ext uri="{FF2B5EF4-FFF2-40B4-BE49-F238E27FC236}">
                <a16:creationId xmlns:a16="http://schemas.microsoft.com/office/drawing/2014/main" id="{2EDEE27D-C4F2-4667-A7D0-8BAE6D0D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492375"/>
            <a:ext cx="4392612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827" name="Rectangle 4">
            <a:extLst>
              <a:ext uri="{FF2B5EF4-FFF2-40B4-BE49-F238E27FC236}">
                <a16:creationId xmlns:a16="http://schemas.microsoft.com/office/drawing/2014/main" id="{B2AA4E3C-0158-48D0-BC1B-6E7796B5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90575"/>
            <a:ext cx="80772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27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3</a:t>
            </a:r>
          </a:p>
          <a:p>
            <a:pPr algn="l" rtl="0"/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When two balanced dice are rolled, 36 equally likely outcomes are possible: </a:t>
            </a:r>
          </a:p>
          <a:p>
            <a:pPr algn="l" rtl="0"/>
            <a:r>
              <a:rPr lang="en-US" altLang="en-US" sz="2400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a) find The probability the sum is 11,     b) the two dice are doubles </a:t>
            </a:r>
          </a:p>
        </p:txBody>
      </p:sp>
      <p:sp>
        <p:nvSpPr>
          <p:cNvPr id="461828" name="Rectangle 5">
            <a:extLst>
              <a:ext uri="{FF2B5EF4-FFF2-40B4-BE49-F238E27FC236}">
                <a16:creationId xmlns:a16="http://schemas.microsoft.com/office/drawing/2014/main" id="{0FCC77DD-E767-45F5-AA56-C9735B1F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84763"/>
            <a:ext cx="73152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sum of the dice can be 11 in two ways. The probability the sum is 11 = 2/36 = 0.056.</a:t>
            </a:r>
          </a:p>
        </p:txBody>
      </p:sp>
      <p:sp>
        <p:nvSpPr>
          <p:cNvPr id="461829" name="Rectangle 6">
            <a:extLst>
              <a:ext uri="{FF2B5EF4-FFF2-40B4-BE49-F238E27FC236}">
                <a16:creationId xmlns:a16="http://schemas.microsoft.com/office/drawing/2014/main" id="{9731D82F-EB57-40A1-9C20-2C25D77E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813425"/>
            <a:ext cx="79248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Doubles can be rolled in six ways. The probability of doubles = 6/36 = 0.167.</a:t>
            </a:r>
          </a:p>
        </p:txBody>
      </p:sp>
      <p:sp>
        <p:nvSpPr>
          <p:cNvPr id="461830" name="Rectangle 6">
            <a:extLst>
              <a:ext uri="{FF2B5EF4-FFF2-40B4-BE49-F238E27FC236}">
                <a16:creationId xmlns:a16="http://schemas.microsoft.com/office/drawing/2014/main" id="{AAE14676-E935-4F6F-82A3-7C9B32F6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61831" name="Line 7">
            <a:extLst>
              <a:ext uri="{FF2B5EF4-FFF2-40B4-BE49-F238E27FC236}">
                <a16:creationId xmlns:a16="http://schemas.microsoft.com/office/drawing/2014/main" id="{E011A2A1-98B1-4FA4-B0EF-0175FD58B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2EB7C483-0E43-4DCF-A289-A0A0CD73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0B98E19-7918-4ED4-99FD-2C22D59D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D22-307B-4037-8B5F-889A5224CC46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465922" name="Rectangle 3">
            <a:extLst>
              <a:ext uri="{FF2B5EF4-FFF2-40B4-BE49-F238E27FC236}">
                <a16:creationId xmlns:a16="http://schemas.microsoft.com/office/drawing/2014/main" id="{285AE4C8-B8A9-4732-A894-2751A67A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70025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5923" name="Rectangle 4">
            <a:extLst>
              <a:ext uri="{FF2B5EF4-FFF2-40B4-BE49-F238E27FC236}">
                <a16:creationId xmlns:a16="http://schemas.microsoft.com/office/drawing/2014/main" id="{3B9249B1-F5E1-4105-841E-AC72170A9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3534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40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</a:t>
            </a:r>
          </a:p>
        </p:txBody>
      </p:sp>
      <p:grpSp>
        <p:nvGrpSpPr>
          <p:cNvPr id="465924" name="Group 8">
            <a:extLst>
              <a:ext uri="{FF2B5EF4-FFF2-40B4-BE49-F238E27FC236}">
                <a16:creationId xmlns:a16="http://schemas.microsoft.com/office/drawing/2014/main" id="{51A37E38-E9FD-41CB-8C8C-A78EF1A5A9A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32025"/>
            <a:ext cx="8153400" cy="1844675"/>
            <a:chOff x="609600" y="2082800"/>
            <a:chExt cx="8153400" cy="1844675"/>
          </a:xfrm>
        </p:grpSpPr>
        <p:sp>
          <p:nvSpPr>
            <p:cNvPr id="465925" name="Text Box 12">
              <a:extLst>
                <a:ext uri="{FF2B5EF4-FFF2-40B4-BE49-F238E27FC236}">
                  <a16:creationId xmlns:a16="http://schemas.microsoft.com/office/drawing/2014/main" id="{AF5776A6-6326-470D-A3B6-3452FA124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082800"/>
              <a:ext cx="8153400" cy="184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en-US" sz="3200" b="1" u="sng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complement of event A</a:t>
              </a:r>
              <a:r>
                <a:rPr lang="en-US" altLang="en-US" sz="3200" b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denoted by     , consists of all outcomes in which the event A does not occur.</a:t>
              </a:r>
            </a:p>
          </p:txBody>
        </p:sp>
        <p:graphicFrame>
          <p:nvGraphicFramePr>
            <p:cNvPr id="465926" name="Object 2">
              <a:extLst>
                <a:ext uri="{FF2B5EF4-FFF2-40B4-BE49-F238E27FC236}">
                  <a16:creationId xmlns:a16="http://schemas.microsoft.com/office/drawing/2014/main" id="{529C4678-909B-4CCB-AA06-9D527990B7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48600" y="2133600"/>
            <a:ext cx="46228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4" imgW="164880" imgH="190440" progId="Equation.3">
                    <p:embed/>
                  </p:oleObj>
                </mc:Choice>
                <mc:Fallback>
                  <p:oleObj name="Equation" r:id="rId4" imgW="164880" imgH="190440" progId="Equation.3">
                    <p:embed/>
                    <p:pic>
                      <p:nvPicPr>
                        <p:cNvPr id="465926" name="Object 2">
                          <a:extLst>
                            <a:ext uri="{FF2B5EF4-FFF2-40B4-BE49-F238E27FC236}">
                              <a16:creationId xmlns:a16="http://schemas.microsoft.com/office/drawing/2014/main" id="{529C4678-909B-4CCB-AA06-9D527990B7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8600" y="2133600"/>
                          <a:ext cx="462280" cy="53340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5927" name="Rectangle 7">
            <a:extLst>
              <a:ext uri="{FF2B5EF4-FFF2-40B4-BE49-F238E27FC236}">
                <a16:creationId xmlns:a16="http://schemas.microsoft.com/office/drawing/2014/main" id="{D51C2FBF-9AAB-43CE-A82B-7AB08CBDC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65928" name="Line 8">
            <a:extLst>
              <a:ext uri="{FF2B5EF4-FFF2-40B4-BE49-F238E27FC236}">
                <a16:creationId xmlns:a16="http://schemas.microsoft.com/office/drawing/2014/main" id="{2E008B49-2AF6-4F80-84F8-D5E798B8A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CCE5A72-E1CB-4DA5-B725-39F0C623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078409C-1B53-4E1B-9527-C0A3A4AF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24B5-8829-44F1-A7B5-C48E365E8144}" type="slidenum">
              <a:rPr lang="ar-SA" altLang="en-US"/>
              <a:pPr/>
              <a:t>28</a:t>
            </a:fld>
            <a:endParaRPr lang="en-US" altLang="en-US"/>
          </a:p>
        </p:txBody>
      </p:sp>
      <p:grpSp>
        <p:nvGrpSpPr>
          <p:cNvPr id="467970" name="Group 5">
            <a:extLst>
              <a:ext uri="{FF2B5EF4-FFF2-40B4-BE49-F238E27FC236}">
                <a16:creationId xmlns:a16="http://schemas.microsoft.com/office/drawing/2014/main" id="{47134599-9F0E-40AF-B99B-79B9D28B52D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21113"/>
            <a:ext cx="8178800" cy="976312"/>
            <a:chOff x="522288" y="2432050"/>
            <a:chExt cx="8178800" cy="976313"/>
          </a:xfrm>
        </p:grpSpPr>
        <p:graphicFrame>
          <p:nvGraphicFramePr>
            <p:cNvPr id="467971" name="Object 3">
              <a:extLst>
                <a:ext uri="{FF2B5EF4-FFF2-40B4-BE49-F238E27FC236}">
                  <a16:creationId xmlns:a16="http://schemas.microsoft.com/office/drawing/2014/main" id="{8598BE53-9ED5-46C3-A9C1-B8EB822F6A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288" y="2432050"/>
            <a:ext cx="8178800" cy="976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3" imgW="3288960" imgH="393480" progId="Equation.3">
                    <p:embed/>
                  </p:oleObj>
                </mc:Choice>
                <mc:Fallback>
                  <p:oleObj name="Equation" r:id="rId3" imgW="3288960" imgH="393480" progId="Equation.3">
                    <p:embed/>
                    <p:pic>
                      <p:nvPicPr>
                        <p:cNvPr id="467971" name="Object 3">
                          <a:extLst>
                            <a:ext uri="{FF2B5EF4-FFF2-40B4-BE49-F238E27FC236}">
                              <a16:creationId xmlns:a16="http://schemas.microsoft.com/office/drawing/2014/main" id="{8598BE53-9ED5-46C3-A9C1-B8EB822F6A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288" y="2432050"/>
                          <a:ext cx="8178800" cy="97631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7972" name="Straight Connector 4">
              <a:extLst>
                <a:ext uri="{FF2B5EF4-FFF2-40B4-BE49-F238E27FC236}">
                  <a16:creationId xmlns:a16="http://schemas.microsoft.com/office/drawing/2014/main" id="{CE89B679-26EA-4908-B953-6EE9D0C423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3200" y="2743200"/>
              <a:ext cx="457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67973" name="TextBox 7">
            <a:extLst>
              <a:ext uri="{FF2B5EF4-FFF2-40B4-BE49-F238E27FC236}">
                <a16:creationId xmlns:a16="http://schemas.microsoft.com/office/drawing/2014/main" id="{1C078BC2-3BE4-40B4-9F8D-550808883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30313"/>
            <a:ext cx="7924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ar-SA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4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General motor co. wanted to test a new model. 50 drivers has been recruited, 20 of whom are men. When the first person is selected , what the probability of not getting a male driver?</a:t>
            </a:r>
          </a:p>
          <a:p>
            <a:pPr algn="l" rtl="0"/>
            <a:endParaRPr lang="en-US" altLang="en-US" sz="24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7974" name="Rectangle 6">
            <a:extLst>
              <a:ext uri="{FF2B5EF4-FFF2-40B4-BE49-F238E27FC236}">
                <a16:creationId xmlns:a16="http://schemas.microsoft.com/office/drawing/2014/main" id="{A3DB19A0-56FD-46DB-B52C-1FBC6B68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67975" name="Line 7">
            <a:extLst>
              <a:ext uri="{FF2B5EF4-FFF2-40B4-BE49-F238E27FC236}">
                <a16:creationId xmlns:a16="http://schemas.microsoft.com/office/drawing/2014/main" id="{F9E02E00-2D19-4B4F-942A-8FC50EE8D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11DC3EE-8B4A-4F6D-A788-2F3499E0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06EF607-46DF-4707-B11D-C8354837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3E04-5DC0-4751-9A77-BF72561D7EA0}" type="slidenum">
              <a:rPr lang="ar-SA" altLang="en-US"/>
              <a:pPr/>
              <a:t>29</a:t>
            </a:fld>
            <a:endParaRPr lang="en-US" altLang="en-US"/>
          </a:p>
        </p:txBody>
      </p:sp>
      <p:sp>
        <p:nvSpPr>
          <p:cNvPr id="468994" name="Rectangle 6">
            <a:extLst>
              <a:ext uri="{FF2B5EF4-FFF2-40B4-BE49-F238E27FC236}">
                <a16:creationId xmlns:a16="http://schemas.microsoft.com/office/drawing/2014/main" id="{26BBC5D7-BE43-4E5B-81EF-7FAD8834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65532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endParaRPr lang="en-US" altLang="en-US" sz="4000" b="1" i="1">
              <a:solidFill>
                <a:srgbClr val="0000FF"/>
              </a:solidFill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 rtl="0"/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Addition Rule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D2973150-5958-440E-B5C2-E278BEA7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68996" name="Line 4">
            <a:extLst>
              <a:ext uri="{FF2B5EF4-FFF2-40B4-BE49-F238E27FC236}">
                <a16:creationId xmlns:a16="http://schemas.microsoft.com/office/drawing/2014/main" id="{DA1E7CA3-BAEF-4DBB-8B4A-3E93F34E1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75589" y="1894423"/>
            <a:ext cx="464578" cy="1976373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 marR="195">
              <a:lnSpc>
                <a:spcPts val="2590"/>
              </a:lnSpc>
            </a:pPr>
            <a:r>
              <a:rPr sz="2400" b="1" i="1" spc="-1" dirty="0">
                <a:latin typeface="Calisto MT"/>
                <a:cs typeface="Calisto MT"/>
              </a:rPr>
              <a:t>4-1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7900"/>
              </a:lnSpc>
              <a:spcBef>
                <a:spcPts val="1372"/>
              </a:spcBef>
            </a:pPr>
            <a:r>
              <a:rPr sz="2400" b="1" i="1" spc="-1" dirty="0">
                <a:latin typeface="Calisto MT"/>
                <a:cs typeface="Calisto MT"/>
              </a:rPr>
              <a:t>4-2</a:t>
            </a:r>
            <a:endParaRPr sz="2400">
              <a:latin typeface="Calisto MT"/>
              <a:cs typeface="Calisto MT"/>
            </a:endParaRPr>
          </a:p>
          <a:p>
            <a:pPr marL="12700" marR="195">
              <a:lnSpc>
                <a:spcPct val="97900"/>
              </a:lnSpc>
              <a:spcBef>
                <a:spcPts val="1500"/>
              </a:spcBef>
            </a:pPr>
            <a:r>
              <a:rPr sz="2400" b="1" i="1" spc="-1" dirty="0">
                <a:latin typeface="Calisto MT"/>
                <a:cs typeface="Calisto MT"/>
              </a:rPr>
              <a:t>4-3</a:t>
            </a:r>
            <a:endParaRPr sz="2400">
              <a:latin typeface="Calisto MT"/>
              <a:cs typeface="Calisto MT"/>
            </a:endParaRPr>
          </a:p>
          <a:p>
            <a:pPr marL="12700" marR="195">
              <a:lnSpc>
                <a:spcPct val="97900"/>
              </a:lnSpc>
              <a:spcBef>
                <a:spcPts val="1500"/>
              </a:spcBef>
            </a:pPr>
            <a:r>
              <a:rPr sz="2400" b="1" i="1" spc="-1" dirty="0">
                <a:latin typeface="Calisto MT"/>
                <a:cs typeface="Calisto MT"/>
              </a:rPr>
              <a:t>4-4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609" y="1894423"/>
            <a:ext cx="4348146" cy="1976373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 marR="45720">
              <a:lnSpc>
                <a:spcPts val="2590"/>
              </a:lnSpc>
            </a:pPr>
            <a:r>
              <a:rPr sz="2400" b="1" i="1" spc="16" dirty="0">
                <a:latin typeface="Calisto MT"/>
                <a:cs typeface="Calisto MT"/>
              </a:rPr>
              <a:t>Overview</a:t>
            </a:r>
            <a:endParaRPr sz="2400">
              <a:latin typeface="Calisto MT"/>
              <a:cs typeface="Calisto MT"/>
            </a:endParaRPr>
          </a:p>
          <a:p>
            <a:pPr marL="12700" marR="45720">
              <a:lnSpc>
                <a:spcPct val="97900"/>
              </a:lnSpc>
              <a:spcBef>
                <a:spcPts val="1372"/>
              </a:spcBef>
            </a:pPr>
            <a:r>
              <a:rPr sz="2400" b="1" i="1" spc="-2" dirty="0">
                <a:latin typeface="Calisto MT"/>
                <a:cs typeface="Calisto MT"/>
              </a:rPr>
              <a:t>Fundamentals</a:t>
            </a:r>
            <a:endParaRPr sz="2400">
              <a:latin typeface="Calisto MT"/>
              <a:cs typeface="Calisto MT"/>
            </a:endParaRPr>
          </a:p>
          <a:p>
            <a:pPr marL="14224" marR="45720">
              <a:lnSpc>
                <a:spcPct val="97900"/>
              </a:lnSpc>
              <a:spcBef>
                <a:spcPts val="1500"/>
              </a:spcBef>
            </a:pPr>
            <a:r>
              <a:rPr sz="2400" b="1" i="1" dirty="0">
                <a:latin typeface="Calisto MT"/>
                <a:cs typeface="Calisto MT"/>
              </a:rPr>
              <a:t>Addition Rule for Probability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7900"/>
              </a:lnSpc>
              <a:spcBef>
                <a:spcPts val="1500"/>
              </a:spcBef>
            </a:pPr>
            <a:r>
              <a:rPr sz="2400" b="1" i="1" spc="17" dirty="0">
                <a:latin typeface="Calisto MT"/>
                <a:cs typeface="Calisto MT"/>
              </a:rPr>
              <a:t>Multiplication Rule: Complements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9763" y="3540597"/>
            <a:ext cx="531743" cy="33019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and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4992" y="3540597"/>
            <a:ext cx="1520746" cy="33019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0" dirty="0">
                <a:latin typeface="Calisto MT"/>
                <a:cs typeface="Calisto MT"/>
              </a:rPr>
              <a:t>Conditional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589" y="3906371"/>
            <a:ext cx="1977571" cy="87907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 marR="45719">
              <a:lnSpc>
                <a:spcPts val="2590"/>
              </a:lnSpc>
            </a:pPr>
            <a:r>
              <a:rPr sz="2400" b="1" i="1" spc="-1" dirty="0">
                <a:latin typeface="Calisto MT"/>
                <a:cs typeface="Calisto MT"/>
              </a:rPr>
              <a:t>Probability</a:t>
            </a:r>
            <a:endParaRPr sz="2400">
              <a:latin typeface="Calisto MT"/>
              <a:cs typeface="Calisto MT"/>
            </a:endParaRPr>
          </a:p>
          <a:p>
            <a:pPr marL="15748">
              <a:lnSpc>
                <a:spcPct val="97900"/>
              </a:lnSpc>
              <a:spcBef>
                <a:spcPts val="1370"/>
              </a:spcBef>
            </a:pPr>
            <a:r>
              <a:rPr sz="2400" b="1" i="1" spc="37" dirty="0">
                <a:latin typeface="Calisto MT"/>
                <a:cs typeface="Calisto MT"/>
              </a:rPr>
              <a:t>4-5 Probability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6789" y="4455251"/>
            <a:ext cx="2490693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0" dirty="0">
                <a:latin typeface="Calisto MT"/>
                <a:cs typeface="Calisto MT"/>
              </a:rPr>
              <a:t>and Counting Rules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E028379-5F91-42DC-8760-2993C5FF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6904C8B-1808-434D-8974-C5BAE9AB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CA59-965F-43A1-84FE-8787EA20419C}" type="slidenum">
              <a:rPr lang="ar-SA" altLang="en-US"/>
              <a:pPr/>
              <a:t>30</a:t>
            </a:fld>
            <a:endParaRPr lang="en-US" altLang="en-US"/>
          </a:p>
        </p:txBody>
      </p:sp>
      <p:sp>
        <p:nvSpPr>
          <p:cNvPr id="471042" name="Rectangle 4">
            <a:extLst>
              <a:ext uri="{FF2B5EF4-FFF2-40B4-BE49-F238E27FC236}">
                <a16:creationId xmlns:a16="http://schemas.microsoft.com/office/drawing/2014/main" id="{286D6F57-800A-4F14-8B39-D6A21C2C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35025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 Concept</a:t>
            </a:r>
          </a:p>
        </p:txBody>
      </p:sp>
      <p:sp>
        <p:nvSpPr>
          <p:cNvPr id="471043" name="Text Box 6">
            <a:extLst>
              <a:ext uri="{FF2B5EF4-FFF2-40B4-BE49-F238E27FC236}">
                <a16:creationId xmlns:a16="http://schemas.microsoft.com/office/drawing/2014/main" id="{F224CA49-5D49-46A0-8259-B98E82053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2646363"/>
            <a:ext cx="7848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 main objective of this section is to present the addition rule as a device for finding probabilities that can be expressed as P(A or B), the probability that either event A occurs or event B occurs (or they both occur) as the single outcome of the procedure.</a:t>
            </a:r>
          </a:p>
        </p:txBody>
      </p:sp>
      <p:sp>
        <p:nvSpPr>
          <p:cNvPr id="471044" name="Rectangle 4">
            <a:extLst>
              <a:ext uri="{FF2B5EF4-FFF2-40B4-BE49-F238E27FC236}">
                <a16:creationId xmlns:a16="http://schemas.microsoft.com/office/drawing/2014/main" id="{1FE3F09F-C62A-4891-8F0D-C1CA1B17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71045" name="Line 5">
            <a:extLst>
              <a:ext uri="{FF2B5EF4-FFF2-40B4-BE49-F238E27FC236}">
                <a16:creationId xmlns:a16="http://schemas.microsoft.com/office/drawing/2014/main" id="{AF1A89E2-897C-4289-B245-0058DAA08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814982F-9482-43F0-8033-70A1272B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B3083F7-EF2F-4E51-ABAA-A5AB84C6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5D12-762E-4C68-9B60-D5B699666368}" type="slidenum">
              <a:rPr lang="ar-SA" altLang="en-US"/>
              <a:pPr/>
              <a:t>31</a:t>
            </a:fld>
            <a:endParaRPr lang="en-US" altLang="en-US"/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50591916-91C9-4216-974D-5E55E2D8BD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247062" cy="34750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l" rtl="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en-US" b="1">
                <a:latin typeface="Calisto MT" panose="02040603050505030304" pitchFamily="18" charset="0"/>
              </a:rPr>
              <a:t>	When finding the probability that event </a:t>
            </a:r>
            <a:r>
              <a:rPr lang="en-US" altLang="en-US" b="1" i="1">
                <a:latin typeface="Calisto MT" panose="02040603050505030304" pitchFamily="18" charset="0"/>
              </a:rPr>
              <a:t>A</a:t>
            </a:r>
            <a:r>
              <a:rPr lang="en-US" altLang="en-US" b="1">
                <a:latin typeface="Calisto MT" panose="02040603050505030304" pitchFamily="18" charset="0"/>
              </a:rPr>
              <a:t> occurs or event </a:t>
            </a:r>
            <a:r>
              <a:rPr lang="en-US" altLang="en-US" b="1" i="1">
                <a:latin typeface="Calisto MT" panose="02040603050505030304" pitchFamily="18" charset="0"/>
              </a:rPr>
              <a:t>B</a:t>
            </a:r>
            <a:r>
              <a:rPr lang="en-US" altLang="en-US" b="1">
                <a:latin typeface="Calisto MT" panose="02040603050505030304" pitchFamily="18" charset="0"/>
              </a:rPr>
              <a:t> occurs, </a:t>
            </a:r>
          </a:p>
          <a:p>
            <a:pPr algn="l" rtl="0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en-US" altLang="en-US" b="1">
                <a:latin typeface="Calisto MT" panose="02040603050505030304" pitchFamily="18" charset="0"/>
              </a:rPr>
              <a:t>	find the total number of ways </a:t>
            </a:r>
            <a:r>
              <a:rPr lang="en-US" altLang="en-US" b="1" i="1" u="sng">
                <a:latin typeface="Calisto MT" panose="02040603050505030304" pitchFamily="18" charset="0"/>
              </a:rPr>
              <a:t>A</a:t>
            </a:r>
            <a:r>
              <a:rPr lang="en-US" altLang="en-US" b="1">
                <a:latin typeface="Calisto MT" panose="02040603050505030304" pitchFamily="18" charset="0"/>
              </a:rPr>
              <a:t> can occur and the number of ways </a:t>
            </a:r>
            <a:r>
              <a:rPr lang="en-US" altLang="en-US" b="1" i="1" u="sng">
                <a:latin typeface="Calisto MT" panose="02040603050505030304" pitchFamily="18" charset="0"/>
              </a:rPr>
              <a:t>B</a:t>
            </a:r>
            <a:r>
              <a:rPr lang="en-US" altLang="en-US" b="1">
                <a:latin typeface="Calisto MT" panose="02040603050505030304" pitchFamily="18" charset="0"/>
              </a:rPr>
              <a:t> can occur, then find the total in such a way that no outcome is counted more than once.</a:t>
            </a:r>
          </a:p>
        </p:txBody>
      </p:sp>
      <p:sp>
        <p:nvSpPr>
          <p:cNvPr id="475140" name="Rectangle 4">
            <a:extLst>
              <a:ext uri="{FF2B5EF4-FFF2-40B4-BE49-F238E27FC236}">
                <a16:creationId xmlns:a16="http://schemas.microsoft.com/office/drawing/2014/main" id="{895D1B16-2C62-44B2-9FF4-1992425C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75141" name="Line 5">
            <a:extLst>
              <a:ext uri="{FF2B5EF4-FFF2-40B4-BE49-F238E27FC236}">
                <a16:creationId xmlns:a16="http://schemas.microsoft.com/office/drawing/2014/main" id="{DE5ADB63-97CB-4171-BD91-7267A42FC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23CEEBD9-1B4C-4AB9-B9D1-5548F40EF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14875"/>
            <a:ext cx="8382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5000"/>
              </a:lnSpc>
              <a:spcBef>
                <a:spcPct val="74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Notation </a:t>
            </a:r>
          </a:p>
          <a:p>
            <a:pPr rtl="0">
              <a:lnSpc>
                <a:spcPct val="9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8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P(A or B)  =  P (in a single trial, event A occurs or event B occurs or they both occur)</a:t>
            </a:r>
          </a:p>
          <a:p>
            <a:pPr rtl="0">
              <a:spcBef>
                <a:spcPct val="50000"/>
              </a:spcBef>
            </a:pPr>
            <a:endParaRPr lang="en-US" altLang="en-US" sz="2800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7AA5E89-2996-43CE-A591-3DE98925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E22737B-544C-4561-83D9-C3433BEF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6E07-8B00-4B99-B242-FE779DB2712D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477186" name="Rectangle 2">
            <a:extLst>
              <a:ext uri="{FF2B5EF4-FFF2-40B4-BE49-F238E27FC236}">
                <a16:creationId xmlns:a16="http://schemas.microsoft.com/office/drawing/2014/main" id="{2EFE121A-F5E0-4DD2-A95B-4EE47D3E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836613"/>
            <a:ext cx="7207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Addition Rule</a:t>
            </a: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C6CB2F93-0494-412C-87E8-BEC5268A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17663"/>
            <a:ext cx="86868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Formal Addition Rule</a:t>
            </a:r>
          </a:p>
          <a:p>
            <a:pPr algn="l" rtl="0">
              <a:lnSpc>
                <a:spcPct val="110000"/>
              </a:lnSpc>
              <a:spcAft>
                <a:spcPct val="55000"/>
              </a:spcAft>
            </a:pPr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P(A or B) = P(A) + P(B) – P(A &amp; B)</a:t>
            </a:r>
          </a:p>
          <a:p>
            <a:pPr algn="l" rtl="0">
              <a:lnSpc>
                <a:spcPct val="110000"/>
              </a:lnSpc>
              <a:spcAft>
                <a:spcPct val="55000"/>
              </a:spcAft>
            </a:pPr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P(A and B) denotes the probability that A and B both occur at the same time as an outcome in a trial or procedure.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7E2E06E8-656E-4CAB-862D-34B11339B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697288"/>
          <a:ext cx="5664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2184120" imgH="203040" progId="Equation.3">
                  <p:embed/>
                </p:oleObj>
              </mc:Choice>
              <mc:Fallback>
                <p:oleObj name="Equation" r:id="rId4" imgW="2184120" imgH="20304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7E2E06E8-656E-4CAB-862D-34B11339B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97288"/>
                        <a:ext cx="5664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3" descr="04_09">
            <a:extLst>
              <a:ext uri="{FF2B5EF4-FFF2-40B4-BE49-F238E27FC236}">
                <a16:creationId xmlns:a16="http://schemas.microsoft.com/office/drawing/2014/main" id="{8A95BBC8-92FD-449A-ABB0-8C384976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2"/>
          <a:stretch>
            <a:fillRect/>
          </a:stretch>
        </p:blipFill>
        <p:spPr bwMode="auto">
          <a:xfrm>
            <a:off x="2339975" y="4292600"/>
            <a:ext cx="43926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0" name="Rectangle 6">
            <a:extLst>
              <a:ext uri="{FF2B5EF4-FFF2-40B4-BE49-F238E27FC236}">
                <a16:creationId xmlns:a16="http://schemas.microsoft.com/office/drawing/2014/main" id="{732972BA-8DC9-4D5B-B414-966F40409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77191" name="Line 7">
            <a:extLst>
              <a:ext uri="{FF2B5EF4-FFF2-40B4-BE49-F238E27FC236}">
                <a16:creationId xmlns:a16="http://schemas.microsoft.com/office/drawing/2014/main" id="{3918E579-6577-4E1B-98B8-45C99B53A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E23E3BF4-DE1F-403C-BA39-83772DF5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DCA08AB-6C5D-4B31-B98D-DF6CDC16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43C2E-4BCB-45D6-95F4-1A6555BC187D}" type="slidenum">
              <a:rPr lang="ar-SA" altLang="en-US"/>
              <a:pPr/>
              <a:t>33</a:t>
            </a:fld>
            <a:endParaRPr lang="en-US" altLang="en-US"/>
          </a:p>
        </p:txBody>
      </p:sp>
      <p:sp>
        <p:nvSpPr>
          <p:cNvPr id="479234" name="Rectangle 1026">
            <a:extLst>
              <a:ext uri="{FF2B5EF4-FFF2-40B4-BE49-F238E27FC236}">
                <a16:creationId xmlns:a16="http://schemas.microsoft.com/office/drawing/2014/main" id="{58D2DA4E-4C2E-46E3-9480-94A30024A0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63575"/>
            <a:ext cx="7354888" cy="990600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sz="3200">
                <a:solidFill>
                  <a:schemeClr val="tx1"/>
                </a:solidFill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</a:t>
            </a:r>
          </a:p>
        </p:txBody>
      </p:sp>
      <p:sp>
        <p:nvSpPr>
          <p:cNvPr id="479235" name="Text Box 1028">
            <a:extLst>
              <a:ext uri="{FF2B5EF4-FFF2-40B4-BE49-F238E27FC236}">
                <a16:creationId xmlns:a16="http://schemas.microsoft.com/office/drawing/2014/main" id="{85B0809D-5F61-4452-9A9B-63667FDA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82775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Events A and B are disjoint if they cannot occur at the same time.  (That is, disjoint events do not overlap.)</a:t>
            </a:r>
          </a:p>
        </p:txBody>
      </p:sp>
      <p:pic>
        <p:nvPicPr>
          <p:cNvPr id="479236" name="Picture 1035" descr="3_04">
            <a:extLst>
              <a:ext uri="{FF2B5EF4-FFF2-40B4-BE49-F238E27FC236}">
                <a16:creationId xmlns:a16="http://schemas.microsoft.com/office/drawing/2014/main" id="{15FCCF94-646A-4F5B-8351-9089F646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330575"/>
            <a:ext cx="3271837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9237" name="Picture 1036" descr="3_05">
            <a:extLst>
              <a:ext uri="{FF2B5EF4-FFF2-40B4-BE49-F238E27FC236}">
                <a16:creationId xmlns:a16="http://schemas.microsoft.com/office/drawing/2014/main" id="{1582E3AD-4B7F-4233-8D41-E90A5A41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30575"/>
            <a:ext cx="3271838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8" name="Text Box 1037">
            <a:extLst>
              <a:ext uri="{FF2B5EF4-FFF2-40B4-BE49-F238E27FC236}">
                <a16:creationId xmlns:a16="http://schemas.microsoft.com/office/drawing/2014/main" id="{EC0227A4-0DE4-45FB-BE37-6AA9498F4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6302375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Events That Are Not Disjoint</a:t>
            </a:r>
          </a:p>
        </p:txBody>
      </p:sp>
      <p:sp>
        <p:nvSpPr>
          <p:cNvPr id="479239" name="Text Box 1038">
            <a:extLst>
              <a:ext uri="{FF2B5EF4-FFF2-40B4-BE49-F238E27FC236}">
                <a16:creationId xmlns:a16="http://schemas.microsoft.com/office/drawing/2014/main" id="{043BD41B-501E-4EB3-91B8-360D4476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302375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Disjoint Events</a:t>
            </a:r>
          </a:p>
        </p:txBody>
      </p:sp>
      <p:sp>
        <p:nvSpPr>
          <p:cNvPr id="479240" name="Rectangle 8">
            <a:extLst>
              <a:ext uri="{FF2B5EF4-FFF2-40B4-BE49-F238E27FC236}">
                <a16:creationId xmlns:a16="http://schemas.microsoft.com/office/drawing/2014/main" id="{A4948AA8-5B1D-4824-9012-3F58AB2A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79241" name="Line 9">
            <a:extLst>
              <a:ext uri="{FF2B5EF4-FFF2-40B4-BE49-F238E27FC236}">
                <a16:creationId xmlns:a16="http://schemas.microsoft.com/office/drawing/2014/main" id="{1534FD0A-C723-49B7-9EF4-8631ACE8B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C2C73DDA-F854-4BD7-9D81-C86155D6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E69127D-DC23-4320-AEC9-B41CCCEC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796-1DDB-43AE-B56F-9316E7F9977A}" type="slidenum">
              <a:rPr lang="ar-SA" altLang="en-US"/>
              <a:pPr/>
              <a:t>34</a:t>
            </a:fld>
            <a:endParaRPr lang="en-US" altLang="en-US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BC6AF039-B9B7-465F-BD04-4C846E7773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6900" y="1019175"/>
            <a:ext cx="7265988" cy="950913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b="0">
                <a:solidFill>
                  <a:schemeClr val="tx1"/>
                </a:solidFill>
              </a:rPr>
              <a:t>Complementary Events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5E175BCA-3004-46EB-8434-EC253CF334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2452688"/>
            <a:ext cx="6858000" cy="15875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900" b="1" i="1"/>
              <a:t>P</a:t>
            </a:r>
            <a:r>
              <a:rPr lang="en-US" altLang="en-US" sz="3900" b="1"/>
              <a:t>(</a:t>
            </a:r>
            <a:r>
              <a:rPr lang="en-US" altLang="en-US" sz="3900" b="1" i="1"/>
              <a:t>A</a:t>
            </a:r>
            <a:r>
              <a:rPr lang="en-US" altLang="en-US" sz="3900" b="1"/>
              <a:t>) and P(</a:t>
            </a:r>
            <a:r>
              <a:rPr lang="en-US" altLang="en-US" sz="3900" b="1" i="1"/>
              <a:t>A</a:t>
            </a:r>
            <a:r>
              <a:rPr lang="en-US" altLang="en-US" sz="3900" b="1"/>
              <a:t>)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900" b="1"/>
              <a:t>are disjoint</a:t>
            </a:r>
            <a:endParaRPr lang="en-US" altLang="en-US" sz="4700" b="1"/>
          </a:p>
        </p:txBody>
      </p:sp>
      <p:sp>
        <p:nvSpPr>
          <p:cNvPr id="481284" name="Line 4">
            <a:extLst>
              <a:ext uri="{FF2B5EF4-FFF2-40B4-BE49-F238E27FC236}">
                <a16:creationId xmlns:a16="http://schemas.microsoft.com/office/drawing/2014/main" id="{ECC489C5-7C22-41DB-B562-07E7BA909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565400"/>
            <a:ext cx="27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5" name="Text Box 7">
            <a:extLst>
              <a:ext uri="{FF2B5EF4-FFF2-40B4-BE49-F238E27FC236}">
                <a16:creationId xmlns:a16="http://schemas.microsoft.com/office/drawing/2014/main" id="{579BF69A-B9ED-4EC5-B8AC-FCB9E219E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533900"/>
            <a:ext cx="80010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30000"/>
              </a:spcBef>
            </a:pP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 is impossible for an event and its complement to occur at the same time.</a:t>
            </a:r>
          </a:p>
          <a:p>
            <a:pPr algn="l">
              <a:spcBef>
                <a:spcPct val="50000"/>
              </a:spcBef>
            </a:pPr>
            <a:endParaRPr lang="en-US" altLang="en-US" sz="28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1286" name="Rectangle 6">
            <a:extLst>
              <a:ext uri="{FF2B5EF4-FFF2-40B4-BE49-F238E27FC236}">
                <a16:creationId xmlns:a16="http://schemas.microsoft.com/office/drawing/2014/main" id="{5E853D4C-7096-4950-9C86-A8402D083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81287" name="Line 7">
            <a:extLst>
              <a:ext uri="{FF2B5EF4-FFF2-40B4-BE49-F238E27FC236}">
                <a16:creationId xmlns:a16="http://schemas.microsoft.com/office/drawing/2014/main" id="{0AB638F2-3649-4663-A9EA-541838C92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CEAE2C5-5066-4AED-9FDC-F21B8C81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8FF0ED3-28E1-45DA-965E-FBED88E3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8185-7DCE-462D-99A2-034F93FB305B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483330" name="Rectangle 4">
            <a:extLst>
              <a:ext uri="{FF2B5EF4-FFF2-40B4-BE49-F238E27FC236}">
                <a16:creationId xmlns:a16="http://schemas.microsoft.com/office/drawing/2014/main" id="{E003BEC2-96FF-4982-9587-392C4F6E1C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1276350"/>
            <a:ext cx="8286750" cy="1143000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b="0" i="1">
                <a:solidFill>
                  <a:schemeClr val="tx1"/>
                </a:solidFill>
                <a:latin typeface="Calisto MT" panose="02040603050505030304" pitchFamily="18" charset="0"/>
              </a:rPr>
              <a:t>Rules of </a:t>
            </a:r>
            <a:br>
              <a:rPr lang="en-US" altLang="en-US" b="0" i="1">
                <a:solidFill>
                  <a:schemeClr val="tx1"/>
                </a:solidFill>
                <a:latin typeface="Calisto MT" panose="02040603050505030304" pitchFamily="18" charset="0"/>
              </a:rPr>
            </a:br>
            <a:r>
              <a:rPr lang="en-US" altLang="en-US" b="0" i="1">
                <a:solidFill>
                  <a:schemeClr val="tx1"/>
                </a:solidFill>
                <a:latin typeface="Calisto MT" panose="02040603050505030304" pitchFamily="18" charset="0"/>
              </a:rPr>
              <a:t>Complementary Events</a:t>
            </a:r>
          </a:p>
        </p:txBody>
      </p:sp>
      <p:graphicFrame>
        <p:nvGraphicFramePr>
          <p:cNvPr id="483332" name="Object 2">
            <a:extLst>
              <a:ext uri="{FF2B5EF4-FFF2-40B4-BE49-F238E27FC236}">
                <a16:creationId xmlns:a16="http://schemas.microsoft.com/office/drawing/2014/main" id="{461DC969-8216-4BAD-8AEE-F8F6393E7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003550"/>
          <a:ext cx="3808412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4" imgW="1015920" imgH="711000" progId="Equation.3">
                  <p:embed/>
                </p:oleObj>
              </mc:Choice>
              <mc:Fallback>
                <p:oleObj name="Equation" r:id="rId4" imgW="1015920" imgH="711000" progId="Equation.3">
                  <p:embed/>
                  <p:pic>
                    <p:nvPicPr>
                      <p:cNvPr id="483332" name="Object 2">
                        <a:extLst>
                          <a:ext uri="{FF2B5EF4-FFF2-40B4-BE49-F238E27FC236}">
                            <a16:creationId xmlns:a16="http://schemas.microsoft.com/office/drawing/2014/main" id="{461DC969-8216-4BAD-8AEE-F8F6393E7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003550"/>
                        <a:ext cx="3808412" cy="2657475"/>
                      </a:xfrm>
                      <a:prstGeom prst="rect">
                        <a:avLst/>
                      </a:prstGeom>
                      <a:solidFill>
                        <a:srgbClr val="FCFBC4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3" name="Rectangle 5">
            <a:extLst>
              <a:ext uri="{FF2B5EF4-FFF2-40B4-BE49-F238E27FC236}">
                <a16:creationId xmlns:a16="http://schemas.microsoft.com/office/drawing/2014/main" id="{FA6A9A40-DC79-4D07-905C-165D2CAD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83334" name="Line 6">
            <a:extLst>
              <a:ext uri="{FF2B5EF4-FFF2-40B4-BE49-F238E27FC236}">
                <a16:creationId xmlns:a16="http://schemas.microsoft.com/office/drawing/2014/main" id="{D037790A-1914-4B78-9B11-49C1C9C73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A1C80FE-B6FD-4B2D-8DDE-7DCBD6BF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4A4CE11-2021-4FD5-B7AF-C757835E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6E6EF-547C-4D9B-ACDB-FA333B119BED}" type="slidenum">
              <a:rPr lang="ar-SA" altLang="en-US"/>
              <a:pPr/>
              <a:t>36</a:t>
            </a:fld>
            <a:endParaRPr lang="en-US" altLang="en-US"/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9634A5E3-570D-41B8-AE37-26BA36C92C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8488" y="796925"/>
            <a:ext cx="7388225" cy="1047750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altLang="en-US" sz="3000" i="1">
                <a:solidFill>
                  <a:schemeClr val="tx1"/>
                </a:solidFill>
                <a:latin typeface="Calisto MT" panose="02040603050505030304" pitchFamily="18" charset="0"/>
              </a:rPr>
              <a:t>Venn Diagram for the Complement of Event A</a:t>
            </a:r>
          </a:p>
        </p:txBody>
      </p:sp>
      <p:pic>
        <p:nvPicPr>
          <p:cNvPr id="485379" name="Picture 6" descr="3_07">
            <a:extLst>
              <a:ext uri="{FF2B5EF4-FFF2-40B4-BE49-F238E27FC236}">
                <a16:creationId xmlns:a16="http://schemas.microsoft.com/office/drawing/2014/main" id="{F3BA5B9B-0884-4D4A-9793-E3E4B429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349500"/>
            <a:ext cx="2678112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CC6C1BDF-A716-49E5-91B7-E8879C06043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589588"/>
            <a:ext cx="7924800" cy="1917700"/>
            <a:chOff x="457200" y="5523131"/>
            <a:chExt cx="7924800" cy="3254297"/>
          </a:xfrm>
        </p:grpSpPr>
        <p:sp>
          <p:nvSpPr>
            <p:cNvPr id="485381" name="TextBox 6">
              <a:extLst>
                <a:ext uri="{FF2B5EF4-FFF2-40B4-BE49-F238E27FC236}">
                  <a16:creationId xmlns:a16="http://schemas.microsoft.com/office/drawing/2014/main" id="{384DF7E6-7970-4877-A565-ECE92FB2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523131"/>
              <a:ext cx="7924800" cy="3254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If P(A) = 0.3</a:t>
              </a:r>
            </a:p>
            <a:p>
              <a:pPr algn="l" rtl="0"/>
              <a:endPara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algn="l" rtl="0"/>
              <a:r>
                <a:rPr lang="en-US" altLang="en-US" sz="24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P(A) = 1 – P(A) = 1 – 0.3 = 0.7  </a:t>
              </a:r>
            </a:p>
            <a:p>
              <a:pPr algn="l" rtl="0"/>
              <a:endPara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  <a:p>
              <a:pPr algn="l" rtl="0"/>
              <a:endPara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85382" name="Straight Connector 8">
              <a:extLst>
                <a:ext uri="{FF2B5EF4-FFF2-40B4-BE49-F238E27FC236}">
                  <a16:creationId xmlns:a16="http://schemas.microsoft.com/office/drawing/2014/main" id="{C7A46884-FBCD-41B4-B99A-55E8FF5D3E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8200" y="6815792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85383" name="Rectangle 7">
            <a:extLst>
              <a:ext uri="{FF2B5EF4-FFF2-40B4-BE49-F238E27FC236}">
                <a16:creationId xmlns:a16="http://schemas.microsoft.com/office/drawing/2014/main" id="{53379F9D-4750-4B99-A934-4B291FABA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85384" name="Line 8">
            <a:extLst>
              <a:ext uri="{FF2B5EF4-FFF2-40B4-BE49-F238E27FC236}">
                <a16:creationId xmlns:a16="http://schemas.microsoft.com/office/drawing/2014/main" id="{C03BB16A-29A4-480D-A223-834E25370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85392" y="3084747"/>
            <a:ext cx="1904137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dirty="0">
                <a:latin typeface="Calisto MT"/>
                <a:cs typeface="Calisto MT"/>
              </a:rPr>
              <a:t>Addition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2339" y="3084747"/>
            <a:ext cx="1238424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dirty="0">
                <a:latin typeface="Calisto MT"/>
                <a:cs typeface="Calisto MT"/>
              </a:rPr>
              <a:t>Rules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3456" y="3084747"/>
            <a:ext cx="668511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spc="3" dirty="0">
                <a:latin typeface="Calisto MT"/>
                <a:cs typeface="Calisto MT"/>
              </a:rPr>
              <a:t>for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4660" y="3084747"/>
            <a:ext cx="2368873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spc="-1" dirty="0">
                <a:latin typeface="Calisto MT"/>
                <a:cs typeface="Calisto MT"/>
              </a:rPr>
              <a:t>Probability</a:t>
            </a:r>
            <a:endParaRPr sz="40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3277870" y="1477816"/>
            <a:ext cx="2666774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spc="1" dirty="0">
                <a:latin typeface="Calisto MT"/>
                <a:cs typeface="Calisto MT"/>
              </a:rPr>
              <a:t>Key Concept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240" y="2773592"/>
            <a:ext cx="7966831" cy="80755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7" dirty="0">
                <a:latin typeface="Calisto MT"/>
                <a:cs typeface="Calisto MT"/>
              </a:rPr>
              <a:t>The main objective of this section is to present the</a:t>
            </a:r>
            <a:endParaRPr sz="2800">
              <a:latin typeface="Calisto MT"/>
              <a:cs typeface="Calisto MT"/>
            </a:endParaRPr>
          </a:p>
          <a:p>
            <a:pPr marL="12700" marR="985">
              <a:lnSpc>
                <a:spcPct val="98429"/>
              </a:lnSpc>
            </a:pPr>
            <a:r>
              <a:rPr sz="2800" b="1" spc="51" dirty="0">
                <a:latin typeface="Calisto MT"/>
                <a:cs typeface="Calisto MT"/>
              </a:rPr>
              <a:t>addition rule as a device for finding probabilities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240" y="3627286"/>
            <a:ext cx="1799419" cy="80721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12" dirty="0">
                <a:latin typeface="Calisto MT"/>
                <a:cs typeface="Calisto MT"/>
              </a:rPr>
              <a:t>that can be</a:t>
            </a:r>
            <a:endParaRPr sz="2800">
              <a:latin typeface="Calisto MT"/>
              <a:cs typeface="Calisto MT"/>
            </a:endParaRPr>
          </a:p>
          <a:p>
            <a:pPr marL="12700" marR="36587">
              <a:lnSpc>
                <a:spcPct val="98429"/>
              </a:lnSpc>
            </a:pPr>
            <a:r>
              <a:rPr sz="2800" b="1" spc="45" dirty="0">
                <a:latin typeface="Calisto MT"/>
                <a:cs typeface="Calisto MT"/>
              </a:rPr>
              <a:t>that either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3198" y="3627286"/>
            <a:ext cx="6141754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12" dirty="0">
                <a:latin typeface="Calisto MT"/>
                <a:cs typeface="Calisto MT"/>
              </a:rPr>
              <a:t>expressed as P(A or B), the probability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6622" y="4054006"/>
            <a:ext cx="1043723" cy="80721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70611" marR="53263">
              <a:lnSpc>
                <a:spcPts val="2955"/>
              </a:lnSpc>
            </a:pPr>
            <a:r>
              <a:rPr sz="2800" b="1" spc="-25" dirty="0">
                <a:latin typeface="Calisto MT"/>
                <a:cs typeface="Calisto MT"/>
              </a:rPr>
              <a:t>event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</a:pPr>
            <a:r>
              <a:rPr sz="2800" b="1" dirty="0">
                <a:latin typeface="Calisto MT"/>
                <a:cs typeface="Calisto MT"/>
              </a:rPr>
              <a:t>occur)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9419" y="4054006"/>
            <a:ext cx="355906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A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6807" y="4054006"/>
            <a:ext cx="1069557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occurs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7427" y="4054006"/>
            <a:ext cx="412386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4" dirty="0">
                <a:latin typeface="Calisto MT"/>
                <a:cs typeface="Calisto MT"/>
              </a:rPr>
              <a:t>or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9933" y="4054006"/>
            <a:ext cx="905491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25" dirty="0">
                <a:latin typeface="Calisto MT"/>
                <a:cs typeface="Calisto MT"/>
              </a:rPr>
              <a:t>event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2913" y="4054006"/>
            <a:ext cx="311519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B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6105" y="4054006"/>
            <a:ext cx="1069557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occurs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2054" y="4054006"/>
            <a:ext cx="566644" cy="80721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47751" marR="250">
              <a:lnSpc>
                <a:spcPts val="2955"/>
              </a:lnSpc>
            </a:pPr>
            <a:r>
              <a:rPr sz="2800" b="1" spc="4" dirty="0">
                <a:latin typeface="Calisto MT"/>
                <a:cs typeface="Calisto MT"/>
              </a:rPr>
              <a:t>(or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</a:pPr>
            <a:r>
              <a:rPr sz="2800" b="1" spc="-1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240" y="4480726"/>
            <a:ext cx="744190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1" dirty="0">
                <a:latin typeface="Calisto MT"/>
                <a:cs typeface="Calisto MT"/>
              </a:rPr>
              <a:t>they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3746" y="4480726"/>
            <a:ext cx="783525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4" dirty="0">
                <a:latin typeface="Calisto MT"/>
                <a:cs typeface="Calisto MT"/>
              </a:rPr>
              <a:t>both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3530" y="4480726"/>
            <a:ext cx="395720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19" dirty="0">
                <a:latin typeface="Calisto MT"/>
                <a:cs typeface="Calisto MT"/>
              </a:rPr>
              <a:t>as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835" y="4480726"/>
            <a:ext cx="567088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7303" y="4480726"/>
            <a:ext cx="993379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7" dirty="0">
                <a:latin typeface="Calisto MT"/>
                <a:cs typeface="Calisto MT"/>
              </a:rPr>
              <a:t>single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9221" y="4480726"/>
            <a:ext cx="1413184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3" dirty="0">
                <a:latin typeface="Calisto MT"/>
                <a:cs typeface="Calisto MT"/>
              </a:rPr>
              <a:t>outcome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1890" y="4480726"/>
            <a:ext cx="397995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4" dirty="0">
                <a:latin typeface="Calisto MT"/>
                <a:cs typeface="Calisto MT"/>
              </a:rPr>
              <a:t>of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4907486"/>
            <a:ext cx="1732924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9" dirty="0">
                <a:latin typeface="Calisto MT"/>
                <a:cs typeface="Calisto MT"/>
              </a:rPr>
              <a:t>procedure.</a:t>
            </a:r>
            <a:endParaRPr sz="2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571500" y="1357376"/>
            <a:ext cx="8072501" cy="16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1868" y="3427111"/>
            <a:ext cx="780920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1" dirty="0">
                <a:latin typeface="Arial"/>
                <a:cs typeface="Arial"/>
              </a:rPr>
              <a:t>Ex</a:t>
            </a:r>
            <a:r>
              <a:rPr sz="2000" spc="1" dirty="0">
                <a:latin typeface="Arial"/>
                <a:cs typeface="Arial"/>
              </a:rPr>
              <a:t>. A city has 9 coffee shops: 3 Starbucks, 2 Caribou Coffees, and 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868" y="3731918"/>
            <a:ext cx="732462" cy="88975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4288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Crazy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64" dirty="0">
                <a:latin typeface="Arial"/>
                <a:cs typeface="Arial"/>
              </a:rPr>
              <a:t>a cup</a:t>
            </a:r>
            <a:endParaRPr sz="2000">
              <a:latin typeface="Arial"/>
              <a:cs typeface="Arial"/>
            </a:endParaRPr>
          </a:p>
          <a:p>
            <a:pPr marL="12700" marR="2584">
              <a:lnSpc>
                <a:spcPct val="95825"/>
              </a:lnSpc>
              <a:spcBef>
                <a:spcPts val="100"/>
              </a:spcBef>
            </a:pPr>
            <a:r>
              <a:rPr sz="2000" spc="2" dirty="0">
                <a:latin typeface="Arial"/>
                <a:cs typeface="Arial"/>
              </a:rPr>
              <a:t>Crazy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7960" y="3731918"/>
            <a:ext cx="7074184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Mocho Coffees. If a person selects one shop at random to buy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3388" y="4036965"/>
            <a:ext cx="6743361" cy="5847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55371">
              <a:lnSpc>
                <a:spcPts val="2150"/>
              </a:lnSpc>
            </a:pPr>
            <a:r>
              <a:rPr sz="2000" spc="50" dirty="0">
                <a:latin typeface="Arial"/>
                <a:cs typeface="Arial"/>
              </a:rPr>
              <a:t>of coffee, find the probability that it is either a Starbucks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sz="2000" spc="-2" dirty="0">
                <a:latin typeface="Arial"/>
                <a:cs typeface="Arial"/>
              </a:rPr>
              <a:t>Mocho Coffees.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3697" y="4036965"/>
            <a:ext cx="29028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4951365"/>
            <a:ext cx="7269136" cy="119463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8221">
              <a:lnSpc>
                <a:spcPts val="2150"/>
              </a:lnSpc>
            </a:pPr>
            <a:r>
              <a:rPr sz="2000" b="1" spc="-3" dirty="0">
                <a:latin typeface="Arial"/>
                <a:cs typeface="Arial"/>
              </a:rPr>
              <a:t>Solution 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spc="-3" dirty="0">
                <a:latin typeface="Arial"/>
                <a:cs typeface="Arial"/>
              </a:rPr>
              <a:t>P(Starbucks or Crazy Mocho) = P(Starbucks) + P(Crazy Mocho)</a:t>
            </a:r>
            <a:endParaRPr sz="2000">
              <a:latin typeface="Arial"/>
              <a:cs typeface="Arial"/>
            </a:endParaRPr>
          </a:p>
          <a:p>
            <a:pPr marL="3434333" marR="38221">
              <a:lnSpc>
                <a:spcPct val="95825"/>
              </a:lnSpc>
              <a:spcBef>
                <a:spcPts val="100"/>
              </a:spcBef>
            </a:pPr>
            <a:r>
              <a:rPr sz="2000" spc="-4" dirty="0">
                <a:latin typeface="Arial"/>
                <a:cs typeface="Arial"/>
              </a:rPr>
              <a:t>= (3/9) + (4/9) = 0.778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00"/>
              </a:spcBef>
            </a:pPr>
            <a:r>
              <a:rPr sz="2000" spc="-1" dirty="0">
                <a:latin typeface="Arial"/>
                <a:cs typeface="Arial"/>
              </a:rPr>
              <a:t>The events are mutually exclusive.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793191" y="1478398"/>
            <a:ext cx="2233533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i="1" dirty="0">
                <a:solidFill>
                  <a:srgbClr val="FF0000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033" y="2536556"/>
            <a:ext cx="2749888" cy="807212"/>
          </a:xfrm>
          <a:prstGeom prst="rect">
            <a:avLst/>
          </a:prstGeom>
        </p:spPr>
        <p:txBody>
          <a:bodyPr wrap="square" lIns="0" tIns="20542" rIns="0" bIns="0" rtlCol="0">
            <a:noAutofit/>
          </a:bodyPr>
          <a:lstStyle/>
          <a:p>
            <a:pPr marL="12700">
              <a:lnSpc>
                <a:spcPts val="3235"/>
              </a:lnSpc>
            </a:pPr>
            <a:r>
              <a:rPr sz="2250" dirty="0">
                <a:solidFill>
                  <a:srgbClr val="EF7E09"/>
                </a:solidFill>
                <a:latin typeface="Wingdings 2"/>
                <a:cs typeface="Wingdings 2"/>
              </a:rPr>
              <a:t></a:t>
            </a:r>
            <a:r>
              <a:rPr sz="2250" spc="270" dirty="0">
                <a:solidFill>
                  <a:srgbClr val="EF7E09"/>
                </a:solidFill>
                <a:latin typeface="Times New Roman"/>
                <a:cs typeface="Times New Roman"/>
              </a:rPr>
              <a:t> </a:t>
            </a:r>
            <a:r>
              <a:rPr sz="2800" b="1" spc="41" dirty="0">
                <a:latin typeface="Calisto MT"/>
                <a:cs typeface="Calisto MT"/>
              </a:rPr>
              <a:t>Probabilities </a:t>
            </a:r>
            <a:r>
              <a:rPr sz="2800" spc="41" dirty="0">
                <a:latin typeface="Calisto MT"/>
                <a:cs typeface="Calisto MT"/>
              </a:rPr>
              <a:t>is</a:t>
            </a:r>
            <a:endParaRPr sz="2800">
              <a:latin typeface="Calisto MT"/>
              <a:cs typeface="Calisto MT"/>
            </a:endParaRPr>
          </a:p>
          <a:p>
            <a:pPr marL="277876" marR="7840">
              <a:lnSpc>
                <a:spcPts val="3110"/>
              </a:lnSpc>
            </a:pPr>
            <a:r>
              <a:rPr sz="2800" spc="19" dirty="0">
                <a:latin typeface="Calisto MT"/>
                <a:cs typeface="Calisto MT"/>
              </a:rPr>
              <a:t>likelihood of an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2241" y="2536556"/>
            <a:ext cx="252742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Calisto MT"/>
                <a:cs typeface="Calisto MT"/>
              </a:rPr>
              <a:t>a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3429" y="2536556"/>
            <a:ext cx="3645981" cy="415724"/>
          </a:xfrm>
          <a:prstGeom prst="rect">
            <a:avLst/>
          </a:prstGeom>
        </p:spPr>
        <p:txBody>
          <a:bodyPr wrap="square" lIns="0" tIns="20542" rIns="0" bIns="0" rtlCol="0">
            <a:noAutofit/>
          </a:bodyPr>
          <a:lstStyle/>
          <a:p>
            <a:pPr marL="12700">
              <a:lnSpc>
                <a:spcPts val="3235"/>
              </a:lnSpc>
            </a:pPr>
            <a:r>
              <a:rPr sz="2800" b="1" spc="31" dirty="0">
                <a:latin typeface="Calisto MT"/>
                <a:cs typeface="Calisto MT"/>
              </a:rPr>
              <a:t>mathematical </a:t>
            </a:r>
            <a:r>
              <a:rPr sz="2800" spc="31" dirty="0">
                <a:latin typeface="Calisto MT"/>
                <a:cs typeface="Calisto MT"/>
              </a:rPr>
              <a:t>measure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3104" y="2536556"/>
            <a:ext cx="377401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4" dirty="0">
                <a:latin typeface="Calisto MT"/>
                <a:cs typeface="Calisto MT"/>
              </a:rPr>
              <a:t>of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7359" y="2536556"/>
            <a:ext cx="545612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3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4704" y="2963276"/>
            <a:ext cx="2585849" cy="415724"/>
          </a:xfrm>
          <a:prstGeom prst="rect">
            <a:avLst/>
          </a:prstGeom>
        </p:spPr>
        <p:txBody>
          <a:bodyPr wrap="square" lIns="0" tIns="20542" rIns="0" bIns="0" rtlCol="0">
            <a:noAutofit/>
          </a:bodyPr>
          <a:lstStyle/>
          <a:p>
            <a:pPr marL="12700">
              <a:lnSpc>
                <a:spcPts val="3235"/>
              </a:lnSpc>
            </a:pPr>
            <a:r>
              <a:rPr sz="2800" b="1" spc="-6" dirty="0">
                <a:latin typeface="Calisto MT"/>
                <a:cs typeface="Calisto MT"/>
              </a:rPr>
              <a:t>event occurring</a:t>
            </a:r>
            <a:r>
              <a:rPr sz="2800" spc="-6" dirty="0">
                <a:latin typeface="Calisto MT"/>
                <a:cs typeface="Calisto MT"/>
              </a:rPr>
              <a:t>.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033" y="3892926"/>
            <a:ext cx="2220570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250" dirty="0">
                <a:solidFill>
                  <a:srgbClr val="EF7E09"/>
                </a:solidFill>
                <a:latin typeface="Wingdings 2"/>
                <a:cs typeface="Wingdings 2"/>
              </a:rPr>
              <a:t></a:t>
            </a:r>
            <a:r>
              <a:rPr sz="2250" spc="267" dirty="0">
                <a:solidFill>
                  <a:srgbClr val="EF7E09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latin typeface="Calisto MT"/>
                <a:cs typeface="Calisto MT"/>
              </a:rPr>
              <a:t>Probabilities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2473" y="3892926"/>
            <a:ext cx="541523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Calisto MT"/>
                <a:cs typeface="Calisto MT"/>
              </a:rPr>
              <a:t>are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7709" y="3892926"/>
            <a:ext cx="1082538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37" dirty="0">
                <a:latin typeface="Calisto MT"/>
                <a:cs typeface="Calisto MT"/>
              </a:rPr>
              <a:t>always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346" y="3892926"/>
            <a:ext cx="1376093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1" dirty="0">
                <a:latin typeface="Calisto MT"/>
                <a:cs typeface="Calisto MT"/>
              </a:rPr>
              <a:t>fractions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6342" y="3892926"/>
            <a:ext cx="518980" cy="80745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60213" marR="59777" algn="ctr">
              <a:lnSpc>
                <a:spcPts val="2985"/>
              </a:lnSpc>
            </a:pPr>
            <a:r>
              <a:rPr sz="2800" spc="4" dirty="0">
                <a:latin typeface="Calisto MT"/>
                <a:cs typeface="Calisto MT"/>
              </a:rPr>
              <a:t>or</a:t>
            </a:r>
            <a:endParaRPr sz="2800">
              <a:latin typeface="Calisto MT"/>
              <a:cs typeface="Calisto MT"/>
            </a:endParaRPr>
          </a:p>
          <a:p>
            <a:pPr algn="ctr">
              <a:lnSpc>
                <a:spcPct val="96191"/>
              </a:lnSpc>
            </a:pPr>
            <a:r>
              <a:rPr sz="2800" spc="0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4672" y="3892926"/>
            <a:ext cx="1451770" cy="80745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51069" algn="ctr">
              <a:lnSpc>
                <a:spcPts val="2985"/>
              </a:lnSpc>
            </a:pPr>
            <a:r>
              <a:rPr sz="2800" spc="-4" dirty="0">
                <a:latin typeface="Calisto MT"/>
                <a:cs typeface="Calisto MT"/>
              </a:rPr>
              <a:t>decimals</a:t>
            </a:r>
            <a:endParaRPr sz="2800">
              <a:latin typeface="Calisto MT"/>
              <a:cs typeface="Calisto MT"/>
            </a:endParaRPr>
          </a:p>
          <a:p>
            <a:pPr marR="1902" algn="ctr">
              <a:lnSpc>
                <a:spcPct val="96191"/>
              </a:lnSpc>
            </a:pPr>
            <a:r>
              <a:rPr sz="2800" spc="38" dirty="0">
                <a:latin typeface="Calisto MT"/>
                <a:cs typeface="Calisto MT"/>
              </a:rPr>
              <a:t>time that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4209" y="4319890"/>
            <a:ext cx="5582521" cy="807211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52" dirty="0">
                <a:latin typeface="Calisto MT"/>
                <a:cs typeface="Calisto MT"/>
              </a:rPr>
              <a:t>indicating the portion or percent of</a:t>
            </a:r>
            <a:endParaRPr sz="2800">
              <a:latin typeface="Calisto MT"/>
              <a:cs typeface="Calisto MT"/>
            </a:endParaRPr>
          </a:p>
          <a:p>
            <a:pPr marL="12700" marR="53263">
              <a:lnSpc>
                <a:spcPct val="96191"/>
              </a:lnSpc>
            </a:pPr>
            <a:r>
              <a:rPr sz="2800" spc="-12" dirty="0">
                <a:latin typeface="Calisto MT"/>
                <a:cs typeface="Calisto MT"/>
              </a:rPr>
              <a:t>the event occurs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571500" y="1143000"/>
            <a:ext cx="8072501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98496" y="2821904"/>
            <a:ext cx="5916714" cy="722284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 marR="157">
              <a:lnSpc>
                <a:spcPts val="2755"/>
              </a:lnSpc>
            </a:pPr>
            <a:r>
              <a:rPr sz="2400" b="1" spc="16" dirty="0">
                <a:latin typeface="Calisto MT"/>
                <a:cs typeface="Calisto MT"/>
              </a:rPr>
              <a:t>the probability that event </a:t>
            </a:r>
            <a:r>
              <a:rPr sz="2400" b="1" i="1" spc="16" dirty="0">
                <a:latin typeface="Calisto MT"/>
                <a:cs typeface="Calisto MT"/>
              </a:rPr>
              <a:t>A </a:t>
            </a:r>
            <a:r>
              <a:rPr sz="2400" b="1" spc="16" dirty="0">
                <a:latin typeface="Calisto MT"/>
                <a:cs typeface="Calisto MT"/>
              </a:rPr>
              <a:t>occurs or event</a:t>
            </a:r>
            <a:endParaRPr sz="2400">
              <a:latin typeface="Calisto MT"/>
              <a:cs typeface="Calisto MT"/>
            </a:endParaRPr>
          </a:p>
          <a:p>
            <a:pPr marL="56896">
              <a:lnSpc>
                <a:spcPts val="2880"/>
              </a:lnSpc>
              <a:spcBef>
                <a:spcPts val="6"/>
              </a:spcBef>
            </a:pPr>
            <a:r>
              <a:rPr sz="2400" b="1" spc="39" dirty="0">
                <a:latin typeface="Calisto MT"/>
                <a:cs typeface="Calisto MT"/>
              </a:rPr>
              <a:t>the total number of ways </a:t>
            </a:r>
            <a:r>
              <a:rPr sz="2400" b="1" i="1" spc="39" dirty="0">
                <a:latin typeface="Calisto MT"/>
                <a:cs typeface="Calisto MT"/>
              </a:rPr>
              <a:t> </a:t>
            </a:r>
            <a:r>
              <a:rPr sz="2400" b="1" i="1" u="heavy" spc="39" dirty="0">
                <a:latin typeface="Calisto MT"/>
                <a:cs typeface="Calisto MT"/>
              </a:rPr>
              <a:t>A</a:t>
            </a:r>
            <a:r>
              <a:rPr sz="2400" b="1" i="1" spc="39" dirty="0">
                <a:latin typeface="Calisto MT"/>
                <a:cs typeface="Calisto MT"/>
              </a:rPr>
              <a:t> </a:t>
            </a:r>
            <a:r>
              <a:rPr sz="2400" b="1" spc="39" dirty="0">
                <a:latin typeface="Calisto MT"/>
                <a:cs typeface="Calisto MT"/>
              </a:rPr>
              <a:t>can occur and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9851" y="2847884"/>
            <a:ext cx="1964519" cy="6963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29923">
              <a:lnSpc>
                <a:spcPts val="2550"/>
              </a:lnSpc>
            </a:pPr>
            <a:r>
              <a:rPr sz="2400" b="1" spc="11" dirty="0">
                <a:latin typeface="Calisto MT"/>
                <a:cs typeface="Calisto MT"/>
              </a:rPr>
              <a:t>When finding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2400" b="1" i="1" spc="30" dirty="0">
                <a:latin typeface="Calisto MT"/>
                <a:cs typeface="Calisto MT"/>
              </a:rPr>
              <a:t>B </a:t>
            </a:r>
            <a:r>
              <a:rPr sz="2400" b="1" spc="30" dirty="0">
                <a:latin typeface="Calisto MT"/>
                <a:cs typeface="Calisto MT"/>
              </a:rPr>
              <a:t>occurs, find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8328" y="3553678"/>
            <a:ext cx="5330888" cy="356179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400" b="1" spc="67" dirty="0">
                <a:latin typeface="Calisto MT"/>
                <a:cs typeface="Calisto MT"/>
              </a:rPr>
              <a:t>ways  </a:t>
            </a:r>
            <a:r>
              <a:rPr sz="2400" b="1" i="1" u="heavy" spc="67" dirty="0">
                <a:latin typeface="Calisto MT"/>
                <a:cs typeface="Calisto MT"/>
              </a:rPr>
              <a:t>B</a:t>
            </a:r>
            <a:r>
              <a:rPr sz="2400" b="1" i="1" spc="67" dirty="0">
                <a:latin typeface="Calisto MT"/>
                <a:cs typeface="Calisto MT"/>
              </a:rPr>
              <a:t> </a:t>
            </a:r>
            <a:r>
              <a:rPr sz="2400" b="1" spc="67" dirty="0">
                <a:latin typeface="Calisto MT"/>
                <a:cs typeface="Calisto MT"/>
              </a:rPr>
              <a:t>can occur, then find the total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851" y="3579658"/>
            <a:ext cx="2122496" cy="700532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45719">
              <a:lnSpc>
                <a:spcPts val="2550"/>
              </a:lnSpc>
            </a:pPr>
            <a:r>
              <a:rPr sz="2400" b="1" spc="72" dirty="0">
                <a:latin typeface="Calisto MT"/>
                <a:cs typeface="Calisto MT"/>
              </a:rPr>
              <a:t>the number of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</a:pPr>
            <a:r>
              <a:rPr sz="2400" b="1" spc="-12" dirty="0">
                <a:latin typeface="Calisto MT"/>
                <a:cs typeface="Calisto MT"/>
              </a:rPr>
              <a:t>such a way that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4177" y="3579658"/>
            <a:ext cx="33599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in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3756" y="3949990"/>
            <a:ext cx="306031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no outcome is counted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727" y="3949990"/>
            <a:ext cx="222302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more than once.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093" y="4627844"/>
            <a:ext cx="1347793" cy="7874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 marR="45719">
              <a:lnSpc>
                <a:spcPts val="2590"/>
              </a:lnSpc>
            </a:pPr>
            <a:r>
              <a:rPr sz="2400" b="1" i="1" spc="0" dirty="0">
                <a:latin typeface="Calisto MT"/>
                <a:cs typeface="Calisto MT"/>
              </a:rPr>
              <a:t>Notation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7900"/>
              </a:lnSpc>
              <a:spcBef>
                <a:spcPts val="650"/>
              </a:spcBef>
            </a:pPr>
            <a:r>
              <a:rPr sz="2400" b="1" i="1" spc="91" dirty="0">
                <a:latin typeface="Calisto MT"/>
                <a:cs typeface="Calisto MT"/>
              </a:rPr>
              <a:t>P(A or B)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1263" y="5085044"/>
            <a:ext cx="576806" cy="33019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139" dirty="0">
                <a:latin typeface="Calisto MT"/>
                <a:cs typeface="Calisto MT"/>
              </a:rPr>
              <a:t>= P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5501" y="5085044"/>
            <a:ext cx="3010307" cy="33019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67" dirty="0">
                <a:latin typeface="Calisto MT"/>
                <a:cs typeface="Calisto MT"/>
              </a:rPr>
              <a:t>(in a single trial, event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170" y="5085044"/>
            <a:ext cx="2292376" cy="33019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79" dirty="0">
                <a:latin typeface="Calisto MT"/>
                <a:cs typeface="Calisto MT"/>
              </a:rPr>
              <a:t>A occurs or event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2432" y="5085044"/>
            <a:ext cx="258643" cy="33019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B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093" y="5432556"/>
            <a:ext cx="3152942" cy="330504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1" dirty="0">
                <a:latin typeface="Calisto MT"/>
                <a:cs typeface="Calisto MT"/>
              </a:rPr>
              <a:t>occurs or they both occur)</a:t>
            </a:r>
            <a:endParaRPr sz="24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2339975" y="4504308"/>
            <a:ext cx="4392549" cy="1782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84296" y="1091033"/>
            <a:ext cx="2398485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spc="-2" dirty="0">
                <a:latin typeface="Calisto MT"/>
                <a:cs typeface="Calisto MT"/>
              </a:rPr>
              <a:t>Addition Rule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891" y="1712827"/>
            <a:ext cx="6703097" cy="1793798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 marR="53712">
              <a:lnSpc>
                <a:spcPts val="2590"/>
              </a:lnSpc>
            </a:pPr>
            <a:r>
              <a:rPr sz="2400" b="1" i="1" spc="-5" dirty="0">
                <a:latin typeface="Calisto MT"/>
                <a:cs typeface="Calisto MT"/>
              </a:rPr>
              <a:t>Formal Addition Rule</a:t>
            </a:r>
            <a:endParaRPr sz="2400">
              <a:latin typeface="Calisto MT"/>
              <a:cs typeface="Calisto MT"/>
            </a:endParaRPr>
          </a:p>
          <a:p>
            <a:pPr marL="12700" marR="53712">
              <a:lnSpc>
                <a:spcPct val="97900"/>
              </a:lnSpc>
              <a:spcBef>
                <a:spcPts val="650"/>
              </a:spcBef>
            </a:pPr>
            <a:r>
              <a:rPr sz="2400" b="1" i="1" spc="0" dirty="0">
                <a:latin typeface="Calisto MT"/>
                <a:cs typeface="Calisto MT"/>
              </a:rPr>
              <a:t>P(A or B) = P(A) + P(B) – P(A &amp; B)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7900"/>
              </a:lnSpc>
              <a:spcBef>
                <a:spcPts val="1932"/>
              </a:spcBef>
            </a:pPr>
            <a:r>
              <a:rPr sz="2400" b="1" i="1" spc="0" dirty="0">
                <a:latin typeface="Calisto MT"/>
                <a:cs typeface="Calisto MT"/>
              </a:rPr>
              <a:t>where P(A and B) denotes the probability that A and B</a:t>
            </a:r>
            <a:endParaRPr sz="2400">
              <a:latin typeface="Calisto MT"/>
              <a:cs typeface="Calisto MT"/>
            </a:endParaRPr>
          </a:p>
          <a:p>
            <a:pPr marL="12700" marR="53712">
              <a:lnSpc>
                <a:spcPct val="97900"/>
              </a:lnSpc>
              <a:spcBef>
                <a:spcPts val="350"/>
              </a:spcBef>
            </a:pPr>
            <a:r>
              <a:rPr sz="2400" b="1" i="1" spc="-2" dirty="0">
                <a:latin typeface="Calisto MT"/>
                <a:cs typeface="Calisto MT"/>
              </a:rPr>
              <a:t>at the same time as an outcome in a trial or procedure.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7480" y="2773771"/>
            <a:ext cx="601096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both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2204" y="2773771"/>
            <a:ext cx="709443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occur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929" y="3722831"/>
            <a:ext cx="1541294" cy="424772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700">
              <a:lnSpc>
                <a:spcPts val="3320"/>
              </a:lnSpc>
            </a:pPr>
            <a:r>
              <a:rPr sz="3100" spc="-82" dirty="0">
                <a:latin typeface="Times New Roman"/>
                <a:cs typeface="Times New Roman"/>
              </a:rPr>
              <a:t>P(A </a:t>
            </a:r>
            <a:r>
              <a:rPr sz="3100" spc="0" dirty="0">
                <a:latin typeface="Symbol"/>
                <a:cs typeface="Symbol"/>
              </a:rPr>
              <a:t></a:t>
            </a:r>
            <a:r>
              <a:rPr sz="3100" spc="-82" dirty="0">
                <a:latin typeface="Times New Roman"/>
                <a:cs typeface="Times New Roman"/>
              </a:rPr>
              <a:t> B)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928" y="3722831"/>
            <a:ext cx="313650" cy="418493"/>
          </a:xfrm>
          <a:prstGeom prst="rect">
            <a:avLst/>
          </a:prstGeom>
        </p:spPr>
        <p:txBody>
          <a:bodyPr wrap="square" lIns="0" tIns="20923" rIns="0" bIns="0" rtlCol="0">
            <a:noAutofit/>
          </a:bodyPr>
          <a:lstStyle/>
          <a:p>
            <a:pPr marL="12700">
              <a:lnSpc>
                <a:spcPts val="3295"/>
              </a:lnSpc>
            </a:pPr>
            <a:r>
              <a:rPr sz="3100" spc="100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9963" y="3722831"/>
            <a:ext cx="3752617" cy="424772"/>
          </a:xfrm>
          <a:prstGeom prst="rect">
            <a:avLst/>
          </a:prstGeom>
        </p:spPr>
        <p:txBody>
          <a:bodyPr wrap="square" lIns="0" tIns="21082" rIns="0" bIns="0" rtlCol="0">
            <a:noAutofit/>
          </a:bodyPr>
          <a:lstStyle/>
          <a:p>
            <a:pPr marL="12700">
              <a:lnSpc>
                <a:spcPts val="3320"/>
              </a:lnSpc>
            </a:pPr>
            <a:r>
              <a:rPr sz="3100" spc="-43" dirty="0">
                <a:latin typeface="Times New Roman"/>
                <a:cs typeface="Times New Roman"/>
              </a:rPr>
              <a:t>P(A)</a:t>
            </a:r>
            <a:r>
              <a:rPr sz="3100" spc="0" dirty="0">
                <a:latin typeface="Symbol"/>
                <a:cs typeface="Symbol"/>
              </a:rPr>
              <a:t></a:t>
            </a:r>
            <a:r>
              <a:rPr sz="3100" spc="-43" dirty="0">
                <a:latin typeface="Times New Roman"/>
                <a:cs typeface="Times New Roman"/>
              </a:rPr>
              <a:t> P(B) </a:t>
            </a:r>
            <a:r>
              <a:rPr sz="3100" spc="0" dirty="0">
                <a:latin typeface="Symbol"/>
                <a:cs typeface="Symbol"/>
              </a:rPr>
              <a:t></a:t>
            </a:r>
            <a:r>
              <a:rPr sz="3100" spc="-43" dirty="0">
                <a:latin typeface="Times New Roman"/>
                <a:cs typeface="Times New Roman"/>
              </a:rPr>
              <a:t> P(A </a:t>
            </a:r>
            <a:r>
              <a:rPr sz="3100" spc="0" dirty="0">
                <a:latin typeface="Symbol"/>
                <a:cs typeface="Symbol"/>
              </a:rPr>
              <a:t></a:t>
            </a:r>
            <a:r>
              <a:rPr sz="3100" spc="-43" dirty="0">
                <a:latin typeface="Times New Roman"/>
                <a:cs typeface="Times New Roman"/>
              </a:rPr>
              <a:t> B)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28244" y="1080516"/>
            <a:ext cx="2429256" cy="678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5362" y="2897251"/>
            <a:ext cx="3271774" cy="2817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0" y="2897251"/>
            <a:ext cx="3271774" cy="2817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3664" y="1314311"/>
            <a:ext cx="7683298" cy="101258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93167" marR="45765">
              <a:lnSpc>
                <a:spcPts val="3370"/>
              </a:lnSpc>
            </a:pPr>
            <a:r>
              <a:rPr sz="3200" b="1" spc="0" dirty="0">
                <a:latin typeface="Calisto MT"/>
                <a:cs typeface="Calisto MT"/>
              </a:rPr>
              <a:t>Definition</a:t>
            </a:r>
            <a:endParaRPr sz="32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  <a:spcBef>
                <a:spcPts val="1549"/>
              </a:spcBef>
            </a:pPr>
            <a:r>
              <a:rPr sz="2400" b="1" spc="-2" dirty="0">
                <a:latin typeface="Calisto MT"/>
                <a:cs typeface="Calisto MT"/>
              </a:rPr>
              <a:t>Events A and B are disjoint events if they cannot occur at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3664" y="2362363"/>
            <a:ext cx="48907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9268" y="2362363"/>
            <a:ext cx="74053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7" dirty="0">
                <a:latin typeface="Calisto MT"/>
                <a:cs typeface="Calisto MT"/>
              </a:rPr>
              <a:t>same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9686" y="2362363"/>
            <a:ext cx="762783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6" dirty="0">
                <a:latin typeface="Calisto MT"/>
                <a:cs typeface="Calisto MT"/>
              </a:rPr>
              <a:t>time.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7944" y="2362363"/>
            <a:ext cx="80240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7" dirty="0">
                <a:latin typeface="Calisto MT"/>
                <a:cs typeface="Calisto MT"/>
              </a:rPr>
              <a:t>(That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1455" y="2362363"/>
            <a:ext cx="37873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3" dirty="0">
                <a:latin typeface="Calisto MT"/>
                <a:cs typeface="Calisto MT"/>
              </a:rPr>
              <a:t>is,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6723" y="2362363"/>
            <a:ext cx="108221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" dirty="0">
                <a:latin typeface="Calisto MT"/>
                <a:cs typeface="Calisto MT"/>
              </a:rPr>
              <a:t>disjoint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7907" y="2362363"/>
            <a:ext cx="89888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6" dirty="0">
                <a:latin typeface="Calisto MT"/>
                <a:cs typeface="Calisto MT"/>
              </a:rPr>
              <a:t>events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7430" y="2362363"/>
            <a:ext cx="40449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do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8605" y="2362363"/>
            <a:ext cx="51437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not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1032" y="2362363"/>
            <a:ext cx="124033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2" dirty="0">
                <a:latin typeface="Calisto MT"/>
                <a:cs typeface="Calisto MT"/>
              </a:rPr>
              <a:t>overlap.)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9356" y="6156003"/>
            <a:ext cx="1607257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b="1" spc="-7" dirty="0">
                <a:latin typeface="Calisto MT"/>
                <a:cs typeface="Calisto MT"/>
              </a:rPr>
              <a:t>Disjoint Events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118" y="6165452"/>
            <a:ext cx="726690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b="1" spc="-18" dirty="0">
                <a:latin typeface="Calisto MT"/>
                <a:cs typeface="Calisto MT"/>
              </a:rPr>
              <a:t>Events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581" y="6165452"/>
            <a:ext cx="229613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b="1" dirty="0">
                <a:latin typeface="Calisto MT"/>
                <a:cs typeface="Calisto MT"/>
              </a:rPr>
              <a:t>That Are Not Disjoint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639824" y="1237488"/>
            <a:ext cx="5966460" cy="758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7751" y="256540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38020" y="1457697"/>
            <a:ext cx="3744882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dirty="0">
                <a:latin typeface="Verdana"/>
                <a:cs typeface="Verdana"/>
              </a:rPr>
              <a:t>Complementary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6495" y="1457697"/>
            <a:ext cx="1630425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4" dirty="0">
                <a:latin typeface="Verdana"/>
                <a:cs typeface="Verdana"/>
              </a:rPr>
              <a:t>Events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8568" y="2567403"/>
            <a:ext cx="1385588" cy="521004"/>
          </a:xfrm>
          <a:prstGeom prst="rect">
            <a:avLst/>
          </a:prstGeom>
        </p:spPr>
        <p:txBody>
          <a:bodyPr wrap="square" lIns="0" tIns="26035" rIns="0" bIns="0" rtlCol="0">
            <a:noAutofit/>
          </a:bodyPr>
          <a:lstStyle/>
          <a:p>
            <a:pPr marL="12700">
              <a:lnSpc>
                <a:spcPts val="4100"/>
              </a:lnSpc>
            </a:pPr>
            <a:r>
              <a:rPr sz="3900" b="1" i="1" spc="-1" dirty="0">
                <a:latin typeface="Verdana"/>
                <a:cs typeface="Verdana"/>
              </a:rPr>
              <a:t>P</a:t>
            </a:r>
            <a:r>
              <a:rPr sz="3900" b="1" spc="-1" dirty="0">
                <a:latin typeface="Verdana"/>
                <a:cs typeface="Verdana"/>
              </a:rPr>
              <a:t>(</a:t>
            </a:r>
            <a:r>
              <a:rPr sz="3900" b="1" i="1" spc="-1" dirty="0">
                <a:latin typeface="Verdana"/>
                <a:cs typeface="Verdana"/>
              </a:rPr>
              <a:t>A</a:t>
            </a:r>
            <a:r>
              <a:rPr sz="3900" b="1" spc="-1" dirty="0">
                <a:latin typeface="Verdana"/>
                <a:cs typeface="Verdana"/>
              </a:rPr>
              <a:t>)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3686" y="2567403"/>
            <a:ext cx="1131202" cy="521004"/>
          </a:xfrm>
          <a:prstGeom prst="rect">
            <a:avLst/>
          </a:prstGeom>
        </p:spPr>
        <p:txBody>
          <a:bodyPr wrap="square" lIns="0" tIns="26035" rIns="0" bIns="0" rtlCol="0">
            <a:noAutofit/>
          </a:bodyPr>
          <a:lstStyle/>
          <a:p>
            <a:pPr marL="12700">
              <a:lnSpc>
                <a:spcPts val="4100"/>
              </a:lnSpc>
            </a:pPr>
            <a:r>
              <a:rPr sz="3900" b="1" spc="1" dirty="0">
                <a:latin typeface="Verdana"/>
                <a:cs typeface="Verdana"/>
              </a:rPr>
              <a:t>and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4536" y="2567403"/>
            <a:ext cx="1384681" cy="521004"/>
          </a:xfrm>
          <a:prstGeom prst="rect">
            <a:avLst/>
          </a:prstGeom>
        </p:spPr>
        <p:txBody>
          <a:bodyPr wrap="square" lIns="0" tIns="26035" rIns="0" bIns="0" rtlCol="0">
            <a:noAutofit/>
          </a:bodyPr>
          <a:lstStyle/>
          <a:p>
            <a:pPr marL="12700">
              <a:lnSpc>
                <a:spcPts val="4100"/>
              </a:lnSpc>
            </a:pPr>
            <a:r>
              <a:rPr sz="3900" b="1" spc="-3" dirty="0">
                <a:latin typeface="Verdana"/>
                <a:cs typeface="Verdana"/>
              </a:rPr>
              <a:t>P(</a:t>
            </a:r>
            <a:r>
              <a:rPr sz="3900" b="1" i="1" spc="-3" dirty="0">
                <a:latin typeface="Verdana"/>
                <a:cs typeface="Verdana"/>
              </a:rPr>
              <a:t>A</a:t>
            </a:r>
            <a:r>
              <a:rPr sz="3900" b="1" spc="-3" dirty="0">
                <a:latin typeface="Verdana"/>
                <a:cs typeface="Verdana"/>
              </a:rPr>
              <a:t>)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0235" y="2567403"/>
            <a:ext cx="1006252" cy="521004"/>
          </a:xfrm>
          <a:prstGeom prst="rect">
            <a:avLst/>
          </a:prstGeom>
        </p:spPr>
        <p:txBody>
          <a:bodyPr wrap="square" lIns="0" tIns="26035" rIns="0" bIns="0" rtlCol="0">
            <a:noAutofit/>
          </a:bodyPr>
          <a:lstStyle/>
          <a:p>
            <a:pPr marL="12700">
              <a:lnSpc>
                <a:spcPts val="4100"/>
              </a:lnSpc>
            </a:pPr>
            <a:r>
              <a:rPr sz="3900" b="1" dirty="0">
                <a:latin typeface="Verdana"/>
                <a:cs typeface="Verdana"/>
              </a:rPr>
              <a:t>are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6193" y="2567403"/>
            <a:ext cx="2196629" cy="521004"/>
          </a:xfrm>
          <a:prstGeom prst="rect">
            <a:avLst/>
          </a:prstGeom>
        </p:spPr>
        <p:txBody>
          <a:bodyPr wrap="square" lIns="0" tIns="26035" rIns="0" bIns="0" rtlCol="0">
            <a:noAutofit/>
          </a:bodyPr>
          <a:lstStyle/>
          <a:p>
            <a:pPr marL="12700">
              <a:lnSpc>
                <a:spcPts val="4100"/>
              </a:lnSpc>
            </a:pPr>
            <a:r>
              <a:rPr sz="3900" b="1" spc="-1" dirty="0">
                <a:latin typeface="Verdana"/>
                <a:cs typeface="Verdana"/>
              </a:rPr>
              <a:t>disjoint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868" y="3756826"/>
            <a:ext cx="390358" cy="721868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2700">
              <a:lnSpc>
                <a:spcPts val="3307"/>
              </a:lnSpc>
            </a:pPr>
            <a:r>
              <a:rPr sz="2800" b="1" spc="-9" dirty="0">
                <a:latin typeface="Calisto MT"/>
                <a:cs typeface="Calisto MT"/>
              </a:rPr>
              <a:t>It 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ts val="3307"/>
              </a:lnSpc>
            </a:pPr>
            <a:r>
              <a:rPr sz="2800" b="1" spc="-14" dirty="0">
                <a:latin typeface="Calisto MT"/>
                <a:cs typeface="Calisto MT"/>
              </a:rPr>
              <a:t>to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680" y="3756826"/>
            <a:ext cx="2773979" cy="721868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20319" indent="-7619">
              <a:lnSpc>
                <a:spcPts val="3307"/>
              </a:lnSpc>
              <a:tabLst>
                <a:tab pos="406400" algn="l"/>
              </a:tabLst>
            </a:pPr>
            <a:r>
              <a:rPr sz="2800" b="1" spc="24" dirty="0">
                <a:latin typeface="Calisto MT"/>
                <a:cs typeface="Calisto MT"/>
              </a:rPr>
              <a:t>i</a:t>
            </a:r>
            <a:r>
              <a:rPr sz="2800" b="1" spc="0" dirty="0">
                <a:latin typeface="Calisto MT"/>
                <a:cs typeface="Calisto MT"/>
              </a:rPr>
              <a:t>	</a:t>
            </a:r>
            <a:r>
              <a:rPr sz="2800" b="1" spc="24" dirty="0">
                <a:latin typeface="Calisto MT"/>
                <a:cs typeface="Calisto MT"/>
              </a:rPr>
              <a:t>impossible for </a:t>
            </a:r>
            <a:endParaRPr sz="2800">
              <a:latin typeface="Calisto MT"/>
              <a:cs typeface="Calisto MT"/>
            </a:endParaRPr>
          </a:p>
          <a:p>
            <a:pPr marL="20319">
              <a:lnSpc>
                <a:spcPts val="3307"/>
              </a:lnSpc>
              <a:tabLst>
                <a:tab pos="406400" algn="l"/>
              </a:tabLst>
            </a:pPr>
            <a:r>
              <a:rPr sz="2800" b="1" spc="-7" dirty="0">
                <a:latin typeface="Calisto MT"/>
                <a:cs typeface="Calisto MT"/>
              </a:rPr>
              <a:t>occur at the same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4902" y="3756826"/>
            <a:ext cx="1421692" cy="721868"/>
          </a:xfrm>
          <a:prstGeom prst="rect">
            <a:avLst/>
          </a:prstGeom>
        </p:spPr>
        <p:txBody>
          <a:bodyPr wrap="square" lIns="0" tIns="12700" rIns="0" bIns="0" rtlCol="0">
            <a:noAutofit/>
          </a:bodyPr>
          <a:lstStyle/>
          <a:p>
            <a:pPr marL="12700" indent="1524">
              <a:lnSpc>
                <a:spcPts val="3307"/>
              </a:lnSpc>
            </a:pPr>
            <a:r>
              <a:rPr sz="2800" b="1" spc="-19" dirty="0">
                <a:latin typeface="Calisto MT"/>
                <a:cs typeface="Calisto MT"/>
              </a:rPr>
              <a:t>a</a:t>
            </a:r>
            <a:r>
              <a:rPr sz="2800" b="1" spc="0" dirty="0">
                <a:latin typeface="Calisto MT"/>
                <a:cs typeface="Calisto MT"/>
              </a:rPr>
              <a:t>n</a:t>
            </a:r>
            <a:r>
              <a:rPr sz="2800" b="1" spc="376" dirty="0">
                <a:latin typeface="Calisto MT"/>
                <a:cs typeface="Calisto MT"/>
              </a:rPr>
              <a:t> </a:t>
            </a:r>
            <a:r>
              <a:rPr sz="2800" b="1" spc="-39" dirty="0">
                <a:latin typeface="Calisto MT"/>
                <a:cs typeface="Calisto MT"/>
              </a:rPr>
              <a:t>e</a:t>
            </a:r>
            <a:r>
              <a:rPr sz="2800" b="1" spc="-89" dirty="0">
                <a:latin typeface="Calisto MT"/>
                <a:cs typeface="Calisto MT"/>
              </a:rPr>
              <a:t>v</a:t>
            </a:r>
            <a:r>
              <a:rPr sz="2800" b="1" spc="0" dirty="0">
                <a:latin typeface="Calisto MT"/>
                <a:cs typeface="Calisto MT"/>
              </a:rPr>
              <a:t>e</a:t>
            </a:r>
            <a:r>
              <a:rPr sz="2800" b="1" spc="4" dirty="0">
                <a:latin typeface="Calisto MT"/>
                <a:cs typeface="Calisto MT"/>
              </a:rPr>
              <a:t>n</a:t>
            </a:r>
            <a:r>
              <a:rPr sz="2800" b="1" spc="0" dirty="0">
                <a:latin typeface="Calisto MT"/>
                <a:cs typeface="Calisto MT"/>
              </a:rPr>
              <a:t>t 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ts val="3307"/>
              </a:lnSpc>
            </a:pPr>
            <a:r>
              <a:rPr sz="2800" b="1" spc="-21" dirty="0">
                <a:latin typeface="Calisto MT"/>
                <a:cs typeface="Calisto MT"/>
              </a:rPr>
              <a:t>time.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2707" y="3756826"/>
            <a:ext cx="648232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and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4415" y="3756826"/>
            <a:ext cx="454706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3" dirty="0">
                <a:latin typeface="Calisto MT"/>
                <a:cs typeface="Calisto MT"/>
              </a:rPr>
              <a:t>its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4353" y="3756826"/>
            <a:ext cx="1982751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2" dirty="0">
                <a:latin typeface="Calisto MT"/>
                <a:cs typeface="Calisto MT"/>
              </a:rPr>
              <a:t>complement</a:t>
            </a:r>
            <a:endParaRPr sz="2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928876" y="3786124"/>
            <a:ext cx="5000625" cy="128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3000" y="5286375"/>
            <a:ext cx="6357874" cy="928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8916" y="1440846"/>
            <a:ext cx="803158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27" dirty="0">
                <a:latin typeface="Arial"/>
                <a:cs typeface="Arial"/>
              </a:rPr>
              <a:t>Ex</a:t>
            </a:r>
            <a:r>
              <a:rPr sz="2400" spc="27" dirty="0">
                <a:latin typeface="Arial"/>
                <a:cs typeface="Arial"/>
              </a:rPr>
              <a:t>. In a hospital unit there are 8 nurses and 5 physicians;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916" y="1806606"/>
            <a:ext cx="1868550" cy="106197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23" dirty="0">
                <a:latin typeface="Arial"/>
                <a:cs typeface="Arial"/>
              </a:rPr>
              <a:t>7 nurses and</a:t>
            </a:r>
            <a:endParaRPr sz="2400">
              <a:latin typeface="Arial"/>
              <a:cs typeface="Arial"/>
            </a:endParaRPr>
          </a:p>
          <a:p>
            <a:pPr marL="12700" marR="5541">
              <a:lnSpc>
                <a:spcPct val="100041"/>
              </a:lnSpc>
            </a:pPr>
            <a:r>
              <a:rPr sz="2400" dirty="0">
                <a:latin typeface="Arial"/>
                <a:cs typeface="Arial"/>
              </a:rPr>
              <a:t>selec</a:t>
            </a:r>
            <a:r>
              <a:rPr sz="2400" spc="4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ed,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find mal</a:t>
            </a:r>
            <a:r>
              <a:rPr sz="2400" spc="-4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8151" y="1806606"/>
            <a:ext cx="410456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23" dirty="0">
                <a:latin typeface="Arial"/>
                <a:cs typeface="Arial"/>
              </a:rPr>
              <a:t>3 physicians are females. If 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3398" y="1806606"/>
            <a:ext cx="19971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4" dirty="0">
                <a:latin typeface="Arial"/>
                <a:cs typeface="Arial"/>
              </a:rPr>
              <a:t>staff person 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2911" y="2172620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3451" y="2172620"/>
            <a:ext cx="146009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0461" y="2172620"/>
            <a:ext cx="5795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3297" y="2172620"/>
            <a:ext cx="49357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2313" y="2172620"/>
            <a:ext cx="10367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subject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5778" y="2172620"/>
            <a:ext cx="28996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2102" y="2172620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6609" y="2172620"/>
            <a:ext cx="83342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nurse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5732" y="2172620"/>
            <a:ext cx="34147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48" y="2172620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3269900"/>
            <a:ext cx="139214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0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769937" y="1804987"/>
            <a:ext cx="2301875" cy="481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7250" y="2500249"/>
            <a:ext cx="1979676" cy="124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2251" y="2500249"/>
            <a:ext cx="1968500" cy="1285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3650" y="2643251"/>
            <a:ext cx="1943100" cy="1000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4375" y="3929062"/>
            <a:ext cx="2962275" cy="395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3276" y="4678362"/>
            <a:ext cx="2601849" cy="12017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6374" y="1164313"/>
            <a:ext cx="2188929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>
                <a:solidFill>
                  <a:srgbClr val="FF0000"/>
                </a:solidFill>
                <a:latin typeface="Times New Roman"/>
                <a:cs typeface="Times New Roman"/>
              </a:rPr>
              <a:t>Operational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4491" y="1164313"/>
            <a:ext cx="94541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rules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7604" y="6210736"/>
            <a:ext cx="1028161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7" dirty="0">
                <a:latin typeface="Times New Roman"/>
                <a:cs typeface="Times New Roman"/>
              </a:rPr>
              <a:t>Note: 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5816" y="6210736"/>
            <a:ext cx="907270" cy="279908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30" dirty="0">
                <a:latin typeface="Times New Roman"/>
                <a:cs typeface="Times New Roman"/>
              </a:rPr>
              <a:t>= A ∩ 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85812" y="1643062"/>
            <a:ext cx="2374900" cy="439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1750" y="2071624"/>
            <a:ext cx="3687699" cy="112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8512" y="3286125"/>
            <a:ext cx="2625725" cy="555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1750" y="3857561"/>
            <a:ext cx="3602101" cy="9699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1876" y="5572125"/>
            <a:ext cx="2728849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4375" y="4929187"/>
            <a:ext cx="2936875" cy="471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8002" y="1164313"/>
            <a:ext cx="2190557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1" dirty="0">
                <a:solidFill>
                  <a:srgbClr val="FF0000"/>
                </a:solidFill>
                <a:latin typeface="Times New Roman"/>
                <a:cs typeface="Times New Roman"/>
              </a:rPr>
              <a:t>Operational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76933" y="1164313"/>
            <a:ext cx="945418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rules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7858758-C8BD-4A8D-9B55-5A2838F4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08EA12-F9BE-4D5B-8311-B03BF00B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9B1C-1B3F-4B42-8CA9-7E495C1057CF}" type="slidenum">
              <a:rPr lang="ar-SA" altLang="en-US"/>
              <a:pPr/>
              <a:t>47</a:t>
            </a:fld>
            <a:endParaRPr lang="en-US" altLang="en-US"/>
          </a:p>
        </p:txBody>
      </p:sp>
      <p:pic>
        <p:nvPicPr>
          <p:cNvPr id="487426" name="Picture 3">
            <a:extLst>
              <a:ext uri="{FF2B5EF4-FFF2-40B4-BE49-F238E27FC236}">
                <a16:creationId xmlns:a16="http://schemas.microsoft.com/office/drawing/2014/main" id="{DEEA8611-404C-47BF-B82A-DF6A3E27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7" name="TextBox 5">
            <a:extLst>
              <a:ext uri="{FF2B5EF4-FFF2-40B4-BE49-F238E27FC236}">
                <a16:creationId xmlns:a16="http://schemas.microsoft.com/office/drawing/2014/main" id="{DD771DC5-D7A8-43B2-AAEA-0C79725E6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79248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ar-SA" altLang="en-US" sz="27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7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5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Titanic Passengers (Table 3-1), Assuming that 1 person is randomly selected from 2223 people abroad the titanic: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Find </a:t>
            </a:r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 (selected a man or a boy)</a:t>
            </a:r>
          </a:p>
          <a:p>
            <a:pPr algn="l" rtl="0"/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Find </a:t>
            </a:r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 (selected a man or some one who survived)</a:t>
            </a:r>
          </a:p>
          <a:p>
            <a:pPr algn="l" rtl="0"/>
            <a:endParaRPr lang="en-US" altLang="en-US" sz="24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 rtl="0"/>
            <a:endParaRPr lang="en-US" altLang="en-US" sz="2400" b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04D2DB8F-90BB-4A0C-93EF-D448B6AE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87429" name="Line 5">
            <a:extLst>
              <a:ext uri="{FF2B5EF4-FFF2-40B4-BE49-F238E27FC236}">
                <a16:creationId xmlns:a16="http://schemas.microsoft.com/office/drawing/2014/main" id="{B91B49D5-BBB9-44D6-BD39-AE5C73FE2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B41DE0B-78CA-4BB0-AFBE-6998218B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18033D2-1663-463B-B910-F508509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1F80-A194-4C17-845E-A6F9EB7D61FB}" type="slidenum">
              <a:rPr lang="ar-SA" altLang="en-US"/>
              <a:pPr/>
              <a:t>48</a:t>
            </a:fld>
            <a:endParaRPr lang="en-US" altLang="en-US"/>
          </a:p>
        </p:txBody>
      </p:sp>
      <p:pic>
        <p:nvPicPr>
          <p:cNvPr id="488450" name="Picture 3">
            <a:extLst>
              <a:ext uri="{FF2B5EF4-FFF2-40B4-BE49-F238E27FC236}">
                <a16:creationId xmlns:a16="http://schemas.microsoft.com/office/drawing/2014/main" id="{8EADCB7C-C5F5-4D7D-9EFF-7630B8632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8875"/>
            <a:ext cx="76200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8451" name="TextBox 2">
            <a:extLst>
              <a:ext uri="{FF2B5EF4-FFF2-40B4-BE49-F238E27FC236}">
                <a16:creationId xmlns:a16="http://schemas.microsoft.com/office/drawing/2014/main" id="{730A7A45-3331-47C7-A928-CF424014E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773113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</a:t>
            </a:r>
          </a:p>
        </p:txBody>
      </p:sp>
      <p:sp>
        <p:nvSpPr>
          <p:cNvPr id="488452" name="Rectangle 3">
            <a:extLst>
              <a:ext uri="{FF2B5EF4-FFF2-40B4-BE49-F238E27FC236}">
                <a16:creationId xmlns:a16="http://schemas.microsoft.com/office/drawing/2014/main" id="{8B65719B-260A-4CBE-8B73-2963BE6E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4913"/>
            <a:ext cx="6629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 (selected a man or a boy) = P (men) + P (boys) =</a:t>
            </a:r>
          </a:p>
        </p:txBody>
      </p:sp>
      <p:graphicFrame>
        <p:nvGraphicFramePr>
          <p:cNvPr id="488453" name="Object 2">
            <a:extLst>
              <a:ext uri="{FF2B5EF4-FFF2-40B4-BE49-F238E27FC236}">
                <a16:creationId xmlns:a16="http://schemas.microsoft.com/office/drawing/2014/main" id="{7AF12C7E-D89B-4C7F-B486-770DC9C4F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00438"/>
          <a:ext cx="25717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4" imgW="1066680" imgH="393480" progId="Equation.3">
                  <p:embed/>
                </p:oleObj>
              </mc:Choice>
              <mc:Fallback>
                <p:oleObj name="Equation" r:id="rId4" imgW="1066680" imgH="393480" progId="Equation.3">
                  <p:embed/>
                  <p:pic>
                    <p:nvPicPr>
                      <p:cNvPr id="488453" name="Object 2">
                        <a:extLst>
                          <a:ext uri="{FF2B5EF4-FFF2-40B4-BE49-F238E27FC236}">
                            <a16:creationId xmlns:a16="http://schemas.microsoft.com/office/drawing/2014/main" id="{7AF12C7E-D89B-4C7F-B486-770DC9C4F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0438"/>
                        <a:ext cx="2571750" cy="947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4" name="Rectangle 5">
            <a:extLst>
              <a:ext uri="{FF2B5EF4-FFF2-40B4-BE49-F238E27FC236}">
                <a16:creationId xmlns:a16="http://schemas.microsoft.com/office/drawing/2014/main" id="{BE5A3A9F-77CD-4FA1-9397-796B9F14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59313"/>
            <a:ext cx="66214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 (selected a man or survived) </a:t>
            </a:r>
          </a:p>
          <a:p>
            <a:pPr algn="l" rtl="0"/>
            <a:r>
              <a:rPr lang="en-US" altLang="en-US" sz="2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P (men) + P (survived) – P (men &amp; survived) =</a:t>
            </a:r>
          </a:p>
        </p:txBody>
      </p:sp>
      <p:graphicFrame>
        <p:nvGraphicFramePr>
          <p:cNvPr id="488455" name="Object 3">
            <a:extLst>
              <a:ext uri="{FF2B5EF4-FFF2-40B4-BE49-F238E27FC236}">
                <a16:creationId xmlns:a16="http://schemas.microsoft.com/office/drawing/2014/main" id="{C27FE16D-EC7A-4955-AD2C-0CD06B25F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589588"/>
          <a:ext cx="41036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6" imgW="1574640" imgH="393480" progId="Equation.3">
                  <p:embed/>
                </p:oleObj>
              </mc:Choice>
              <mc:Fallback>
                <p:oleObj name="Equation" r:id="rId6" imgW="1574640" imgH="393480" progId="Equation.3">
                  <p:embed/>
                  <p:pic>
                    <p:nvPicPr>
                      <p:cNvPr id="488455" name="Object 3">
                        <a:extLst>
                          <a:ext uri="{FF2B5EF4-FFF2-40B4-BE49-F238E27FC236}">
                            <a16:creationId xmlns:a16="http://schemas.microsoft.com/office/drawing/2014/main" id="{C27FE16D-EC7A-4955-AD2C-0CD06B25F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4103687" cy="1022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6" name="Rectangle 8">
            <a:extLst>
              <a:ext uri="{FF2B5EF4-FFF2-40B4-BE49-F238E27FC236}">
                <a16:creationId xmlns:a16="http://schemas.microsoft.com/office/drawing/2014/main" id="{9215086B-8730-402B-8CAE-39AFA110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88457" name="Line 9">
            <a:extLst>
              <a:ext uri="{FF2B5EF4-FFF2-40B4-BE49-F238E27FC236}">
                <a16:creationId xmlns:a16="http://schemas.microsoft.com/office/drawing/2014/main" id="{F85626C2-DC79-449B-BA96-50C6828DE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51150" y="2623769"/>
            <a:ext cx="3380227" cy="596900"/>
          </a:xfrm>
          <a:prstGeom prst="rect">
            <a:avLst/>
          </a:prstGeom>
        </p:spPr>
        <p:txBody>
          <a:bodyPr wrap="square" lIns="0" tIns="29845" rIns="0" bIns="0" rtlCol="0">
            <a:noAutofit/>
          </a:bodyPr>
          <a:lstStyle/>
          <a:p>
            <a:pPr marL="12700">
              <a:lnSpc>
                <a:spcPts val="4700"/>
              </a:lnSpc>
            </a:pPr>
            <a:r>
              <a:rPr sz="4500" b="1" i="1" dirty="0">
                <a:latin typeface="Calisto MT"/>
                <a:cs typeface="Calisto MT"/>
              </a:rPr>
              <a:t>Fundamentals</a:t>
            </a:r>
            <a:endParaRPr sz="4500">
              <a:latin typeface="Calisto MT"/>
              <a:cs typeface="Calisto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EBE2B9A3-4CA6-4836-B46A-1C9D7FF8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altLang="en-US"/>
              <a:t>Lecture 8</a:t>
            </a:r>
            <a:endParaRPr lang="en-US" alt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0DC67E7-5226-412D-BF09-36FED305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6BC4-72B2-4050-BDF0-D45C7E7C65A0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492546" name="Rectangle 2">
            <a:extLst>
              <a:ext uri="{FF2B5EF4-FFF2-40B4-BE49-F238E27FC236}">
                <a16:creationId xmlns:a16="http://schemas.microsoft.com/office/drawing/2014/main" id="{B53503EA-BE8D-42F7-8BC5-F7DC3E29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12395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solidFill>
                  <a:schemeClr val="tx1"/>
                </a:solidFill>
              </a:rPr>
              <a:t>An Experiment and Its Sample Space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6139290F-39EC-49B3-807C-3607B79C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201863"/>
            <a:ext cx="7258050" cy="10287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/>
            <a:r>
              <a:rPr lang="en-US" altLang="en-US" sz="2400">
                <a:latin typeface="Book Antiqua" panose="02040602050305030304" pitchFamily="18" charset="0"/>
              </a:rPr>
              <a:t> An </a:t>
            </a:r>
            <a:r>
              <a:rPr lang="en-US" altLang="en-US" sz="2400" u="sng">
                <a:latin typeface="Book Antiqua" panose="02040602050305030304" pitchFamily="18" charset="0"/>
              </a:rPr>
              <a:t>experiment</a:t>
            </a:r>
            <a:r>
              <a:rPr lang="en-US" altLang="en-US" sz="2400" b="1">
                <a:latin typeface="Book Antiqua" panose="02040602050305030304" pitchFamily="18" charset="0"/>
              </a:rPr>
              <a:t> </a:t>
            </a:r>
            <a:r>
              <a:rPr lang="en-US" altLang="en-US" sz="2400">
                <a:latin typeface="Book Antiqua" panose="02040602050305030304" pitchFamily="18" charset="0"/>
              </a:rPr>
              <a:t>is any process that generates</a:t>
            </a:r>
          </a:p>
          <a:p>
            <a:pPr algn="l" rtl="0" eaLnBrk="0" hangingPunct="0"/>
            <a:r>
              <a:rPr lang="en-US" altLang="en-US" sz="2400">
                <a:latin typeface="Book Antiqua" panose="02040602050305030304" pitchFamily="18" charset="0"/>
              </a:rPr>
              <a:t> well-defined outcomes.</a:t>
            </a:r>
          </a:p>
        </p:txBody>
      </p:sp>
      <p:sp>
        <p:nvSpPr>
          <p:cNvPr id="492548" name="Rectangle 4">
            <a:extLst>
              <a:ext uri="{FF2B5EF4-FFF2-40B4-BE49-F238E27FC236}">
                <a16:creationId xmlns:a16="http://schemas.microsoft.com/office/drawing/2014/main" id="{2039A6BF-58B1-4073-8201-D16E4634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363913"/>
            <a:ext cx="7258050" cy="10096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/>
            <a:r>
              <a:rPr lang="en-US" altLang="en-US" sz="2400">
                <a:latin typeface="Book Antiqua" panose="02040602050305030304" pitchFamily="18" charset="0"/>
              </a:rPr>
              <a:t> The </a:t>
            </a:r>
            <a:r>
              <a:rPr lang="en-US" altLang="en-US" sz="2400" u="sng">
                <a:latin typeface="Book Antiqua" panose="02040602050305030304" pitchFamily="18" charset="0"/>
              </a:rPr>
              <a:t>sample space</a:t>
            </a:r>
            <a:r>
              <a:rPr lang="en-US" altLang="en-US" sz="2400">
                <a:latin typeface="Book Antiqua" panose="02040602050305030304" pitchFamily="18" charset="0"/>
              </a:rPr>
              <a:t> for an experiment is the set of</a:t>
            </a:r>
          </a:p>
          <a:p>
            <a:pPr algn="l" rtl="0" eaLnBrk="0" hangingPunct="0"/>
            <a:r>
              <a:rPr lang="en-US" altLang="en-US" sz="2400">
                <a:latin typeface="Book Antiqua" panose="02040602050305030304" pitchFamily="18" charset="0"/>
              </a:rPr>
              <a:t> all experimental outcomes.</a:t>
            </a:r>
          </a:p>
        </p:txBody>
      </p:sp>
      <p:sp>
        <p:nvSpPr>
          <p:cNvPr id="492549" name="Rectangle 5">
            <a:extLst>
              <a:ext uri="{FF2B5EF4-FFF2-40B4-BE49-F238E27FC236}">
                <a16:creationId xmlns:a16="http://schemas.microsoft.com/office/drawing/2014/main" id="{D9D84F45-C8B0-4713-AF04-00194D45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08500"/>
            <a:ext cx="7258050" cy="10096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/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en-US" altLang="en-US" sz="2400">
                <a:latin typeface="Book Antiqua" panose="02040602050305030304" pitchFamily="18" charset="0"/>
              </a:rPr>
              <a:t>An experimental outcome is also called a </a:t>
            </a:r>
            <a:r>
              <a:rPr lang="en-US" altLang="en-US" sz="2400" u="sng">
                <a:latin typeface="Book Antiqua" panose="02040602050305030304" pitchFamily="18" charset="0"/>
              </a:rPr>
              <a:t>sample</a:t>
            </a:r>
          </a:p>
          <a:p>
            <a:pPr algn="l" rtl="0" eaLnBrk="0" hangingPunct="0"/>
            <a:r>
              <a:rPr lang="en-US" altLang="en-US" sz="2400">
                <a:latin typeface="Book Antiqua" panose="02040602050305030304" pitchFamily="18" charset="0"/>
              </a:rPr>
              <a:t> </a:t>
            </a:r>
            <a:r>
              <a:rPr lang="en-US" altLang="en-US" sz="2400" u="sng">
                <a:latin typeface="Book Antiqua" panose="02040602050305030304" pitchFamily="18" charset="0"/>
              </a:rPr>
              <a:t>point</a:t>
            </a:r>
            <a:r>
              <a:rPr lang="en-US" altLang="en-US" sz="2400"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492550" name="AutoShape 6">
            <a:extLst>
              <a:ext uri="{FF2B5EF4-FFF2-40B4-BE49-F238E27FC236}">
                <a16:creationId xmlns:a16="http://schemas.microsoft.com/office/drawing/2014/main" id="{D19EB20B-87EA-4ABB-B2D2-12173D39C6E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7388" y="2617788"/>
            <a:ext cx="244475" cy="155575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1" name="AutoShape 7">
            <a:extLst>
              <a:ext uri="{FF2B5EF4-FFF2-40B4-BE49-F238E27FC236}">
                <a16:creationId xmlns:a16="http://schemas.microsoft.com/office/drawing/2014/main" id="{C97AF858-AEDA-4F4B-A130-49369091B94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7388" y="3760788"/>
            <a:ext cx="244475" cy="155575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2" name="AutoShape 8">
            <a:extLst>
              <a:ext uri="{FF2B5EF4-FFF2-40B4-BE49-F238E27FC236}">
                <a16:creationId xmlns:a16="http://schemas.microsoft.com/office/drawing/2014/main" id="{6BDC413B-27F1-43DE-9D45-9B3D7D88570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1200" y="4913313"/>
            <a:ext cx="244475" cy="155575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3" name="Rectangle 9">
            <a:extLst>
              <a:ext uri="{FF2B5EF4-FFF2-40B4-BE49-F238E27FC236}">
                <a16:creationId xmlns:a16="http://schemas.microsoft.com/office/drawing/2014/main" id="{0DCE8172-DDA7-419A-861D-FDA74679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659438"/>
            <a:ext cx="7258050" cy="100965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 eaLnBrk="0" hangingPunct="0"/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en-US" altLang="en-US" sz="2400" u="sng">
                <a:latin typeface="Book Antiqua" panose="02040602050305030304" pitchFamily="18" charset="0"/>
              </a:rPr>
              <a:t>Event</a:t>
            </a:r>
            <a:r>
              <a:rPr lang="en-US" altLang="en-US" sz="2400">
                <a:latin typeface="Book Antiqua" panose="02040602050305030304" pitchFamily="18" charset="0"/>
              </a:rPr>
              <a:t> is any collection of results or outcomes of</a:t>
            </a:r>
          </a:p>
          <a:p>
            <a:pPr algn="l" rtl="0" eaLnBrk="0" hangingPunct="0"/>
            <a:r>
              <a:rPr lang="en-US" altLang="en-US" sz="2400">
                <a:latin typeface="Book Antiqua" panose="02040602050305030304" pitchFamily="18" charset="0"/>
              </a:rPr>
              <a:t>a procedure</a:t>
            </a:r>
          </a:p>
        </p:txBody>
      </p:sp>
      <p:sp>
        <p:nvSpPr>
          <p:cNvPr id="492554" name="AutoShape 10">
            <a:extLst>
              <a:ext uri="{FF2B5EF4-FFF2-40B4-BE49-F238E27FC236}">
                <a16:creationId xmlns:a16="http://schemas.microsoft.com/office/drawing/2014/main" id="{89EC8134-9EE3-463E-B278-A54DF6120B4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0088" y="6037263"/>
            <a:ext cx="244475" cy="155575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55" name="Rectangle 11">
            <a:extLst>
              <a:ext uri="{FF2B5EF4-FFF2-40B4-BE49-F238E27FC236}">
                <a16:creationId xmlns:a16="http://schemas.microsoft.com/office/drawing/2014/main" id="{68841263-81A8-4EE1-B3AD-0603073B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92556" name="Line 12">
            <a:extLst>
              <a:ext uri="{FF2B5EF4-FFF2-40B4-BE49-F238E27FC236}">
                <a16:creationId xmlns:a16="http://schemas.microsoft.com/office/drawing/2014/main" id="{3E0CEC0D-B078-4632-A66E-1A74238D3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57" name="Rectangle 13">
            <a:extLst>
              <a:ext uri="{FF2B5EF4-FFF2-40B4-BE49-F238E27FC236}">
                <a16:creationId xmlns:a16="http://schemas.microsoft.com/office/drawing/2014/main" id="{786EC45B-8186-47B5-9852-35018C4A0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492558" name="Line 14">
            <a:extLst>
              <a:ext uri="{FF2B5EF4-FFF2-40B4-BE49-F238E27FC236}">
                <a16:creationId xmlns:a16="http://schemas.microsoft.com/office/drawing/2014/main" id="{56E33381-E362-430C-9EBD-BB205BC07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92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nimBg="1" autoUpdateAnimBg="0"/>
      <p:bldP spid="492548" grpId="0" animBg="1" autoUpdateAnimBg="0"/>
      <p:bldP spid="492549" grpId="0" animBg="1" autoUpdateAnimBg="0"/>
      <p:bldP spid="49255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258887" y="2133600"/>
            <a:ext cx="6985063" cy="0"/>
          </a:xfrm>
          <a:custGeom>
            <a:avLst/>
            <a:gdLst/>
            <a:ahLst/>
            <a:cxnLst/>
            <a:rect l="l" t="t" r="r" b="b"/>
            <a:pathLst>
              <a:path w="6985063">
                <a:moveTo>
                  <a:pt x="0" y="0"/>
                </a:moveTo>
                <a:lnTo>
                  <a:pt x="69850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8887" y="2924175"/>
            <a:ext cx="6985063" cy="0"/>
          </a:xfrm>
          <a:custGeom>
            <a:avLst/>
            <a:gdLst/>
            <a:ahLst/>
            <a:cxnLst/>
            <a:rect l="l" t="t" r="r" b="b"/>
            <a:pathLst>
              <a:path w="6985063">
                <a:moveTo>
                  <a:pt x="0" y="0"/>
                </a:moveTo>
                <a:lnTo>
                  <a:pt x="6985063" y="0"/>
                </a:lnTo>
              </a:path>
            </a:pathLst>
          </a:custGeom>
          <a:ln w="38100">
            <a:solidFill>
              <a:srgbClr val="9F29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8887" y="2133600"/>
            <a:ext cx="6985063" cy="0"/>
          </a:xfrm>
          <a:custGeom>
            <a:avLst/>
            <a:gdLst/>
            <a:ahLst/>
            <a:cxnLst/>
            <a:rect l="l" t="t" r="r" b="b"/>
            <a:pathLst>
              <a:path w="6985063">
                <a:moveTo>
                  <a:pt x="0" y="0"/>
                </a:moveTo>
                <a:lnTo>
                  <a:pt x="6985063" y="0"/>
                </a:lnTo>
              </a:path>
            </a:pathLst>
          </a:custGeom>
          <a:ln w="38100">
            <a:solidFill>
              <a:srgbClr val="9F293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2680" y="1600183"/>
            <a:ext cx="2206199" cy="356108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r>
              <a:rPr sz="2600" b="1" dirty="0">
                <a:latin typeface="Verdana"/>
                <a:cs typeface="Verdana"/>
              </a:rPr>
              <a:t>Experiment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9919" y="1600183"/>
            <a:ext cx="762743" cy="356108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r>
              <a:rPr sz="2600" b="1" dirty="0">
                <a:latin typeface="Verdana"/>
                <a:cs typeface="Verdana"/>
              </a:rPr>
              <a:t>and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8248" y="1600183"/>
            <a:ext cx="4167624" cy="356108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r>
              <a:rPr sz="2600" b="1" spc="-2" dirty="0">
                <a:latin typeface="Verdana"/>
                <a:cs typeface="Verdana"/>
              </a:rPr>
              <a:t>Experiment Outcomes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1417" y="2383955"/>
            <a:ext cx="1610724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Experiment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2824" y="2383955"/>
            <a:ext cx="308895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Experiment Outcomes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970" y="3215910"/>
            <a:ext cx="1657559" cy="119456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8176">
              <a:lnSpc>
                <a:spcPts val="2150"/>
              </a:lnSpc>
            </a:pPr>
            <a:r>
              <a:rPr sz="2000" spc="-23" dirty="0">
                <a:latin typeface="Arial"/>
                <a:cs typeface="Arial"/>
              </a:rPr>
              <a:t>Toss a coin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194"/>
              </a:spcBef>
            </a:pPr>
            <a:r>
              <a:rPr sz="2000" spc="0" dirty="0">
                <a:latin typeface="Arial"/>
                <a:cs typeface="Arial"/>
              </a:rPr>
              <a:t>Roll a die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00"/>
              </a:spcBef>
            </a:pPr>
            <a:r>
              <a:rPr sz="2000" spc="-1" dirty="0">
                <a:latin typeface="Arial"/>
                <a:cs typeface="Arial"/>
              </a:rPr>
              <a:t>Play a football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6626" y="3215910"/>
            <a:ext cx="1669521" cy="119456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8176">
              <a:lnSpc>
                <a:spcPts val="2150"/>
              </a:lnSpc>
            </a:pPr>
            <a:r>
              <a:rPr sz="2000" spc="-27" dirty="0">
                <a:latin typeface="Arial"/>
                <a:cs typeface="Arial"/>
              </a:rPr>
              <a:t>Head, Tail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194"/>
              </a:spcBef>
            </a:pPr>
            <a:r>
              <a:rPr sz="2000" spc="-1" dirty="0">
                <a:latin typeface="Arial"/>
                <a:cs typeface="Arial"/>
              </a:rPr>
              <a:t>1,2,3,4,5,6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00"/>
              </a:spcBef>
            </a:pPr>
            <a:r>
              <a:rPr sz="2000" spc="-10" dirty="0">
                <a:latin typeface="Arial"/>
                <a:cs typeface="Arial"/>
              </a:rPr>
              <a:t>Win, Lose, Tie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5706" y="4130564"/>
            <a:ext cx="70010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game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2840736" y="1094232"/>
            <a:ext cx="3499104" cy="758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40202" y="1314695"/>
            <a:ext cx="1629730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1" dirty="0">
                <a:latin typeface="Verdana"/>
                <a:cs typeface="Verdana"/>
              </a:rPr>
              <a:t>Rolling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31842" y="1314695"/>
            <a:ext cx="368567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dirty="0"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7553" y="1314695"/>
            <a:ext cx="844073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dirty="0">
                <a:latin typeface="Verdana"/>
                <a:cs typeface="Verdana"/>
              </a:rPr>
              <a:t>Die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033" y="2144260"/>
            <a:ext cx="8035593" cy="1319005"/>
          </a:xfrm>
          <a:prstGeom prst="rect">
            <a:avLst/>
          </a:prstGeom>
        </p:spPr>
        <p:txBody>
          <a:bodyPr wrap="square" lIns="0" tIns="19304" rIns="0" bIns="0" rtlCol="0">
            <a:noAutofit/>
          </a:bodyPr>
          <a:lstStyle/>
          <a:p>
            <a:pPr marL="12700">
              <a:lnSpc>
                <a:spcPts val="3040"/>
              </a:lnSpc>
            </a:pPr>
            <a:r>
              <a:rPr sz="2600" spc="227" dirty="0">
                <a:latin typeface="Arial"/>
                <a:cs typeface="Arial"/>
              </a:rPr>
              <a:t>• </a:t>
            </a:r>
            <a:r>
              <a:rPr sz="2600" spc="70" dirty="0">
                <a:latin typeface="Calisto MT"/>
                <a:cs typeface="Calisto MT"/>
              </a:rPr>
              <a:t>The </a:t>
            </a:r>
            <a:r>
              <a:rPr sz="2600" b="1" spc="70" dirty="0">
                <a:latin typeface="Calisto MT"/>
                <a:cs typeface="Calisto MT"/>
              </a:rPr>
              <a:t>sample space </a:t>
            </a:r>
            <a:r>
              <a:rPr sz="2600" spc="70" dirty="0">
                <a:latin typeface="Calisto MT"/>
                <a:cs typeface="Calisto MT"/>
              </a:rPr>
              <a:t>of the experiment of </a:t>
            </a:r>
            <a:r>
              <a:rPr sz="2600" b="1" spc="70" dirty="0">
                <a:latin typeface="Calisto MT"/>
                <a:cs typeface="Calisto MT"/>
              </a:rPr>
              <a:t>rolling a die</a:t>
            </a:r>
            <a:endParaRPr sz="2600">
              <a:latin typeface="Calisto MT"/>
              <a:cs typeface="Calisto MT"/>
            </a:endParaRPr>
          </a:p>
          <a:p>
            <a:pPr marL="277876" marR="54981">
              <a:lnSpc>
                <a:spcPts val="2890"/>
              </a:lnSpc>
            </a:pPr>
            <a:r>
              <a:rPr sz="2600" spc="-1" dirty="0">
                <a:latin typeface="Calisto MT"/>
                <a:cs typeface="Calisto MT"/>
              </a:rPr>
              <a:t>has 6 possible outcomes 1-6, so:</a:t>
            </a:r>
            <a:endParaRPr sz="2600">
              <a:latin typeface="Calisto MT"/>
              <a:cs typeface="Calisto MT"/>
            </a:endParaRPr>
          </a:p>
          <a:p>
            <a:pPr marL="2622537" marR="2990835" algn="ctr">
              <a:lnSpc>
                <a:spcPct val="102091"/>
              </a:lnSpc>
              <a:spcBef>
                <a:spcPts val="972"/>
              </a:spcBef>
            </a:pPr>
            <a:r>
              <a:rPr sz="2700" i="1" spc="-70" dirty="0">
                <a:latin typeface="Times New Roman"/>
                <a:cs typeface="Times New Roman"/>
              </a:rPr>
              <a:t>S </a:t>
            </a:r>
            <a:r>
              <a:rPr sz="2700" spc="58" dirty="0">
                <a:latin typeface="Symbol"/>
                <a:cs typeface="Symbol"/>
              </a:rPr>
              <a:t></a:t>
            </a:r>
            <a:r>
              <a:rPr sz="2700" spc="-70" dirty="0">
                <a:latin typeface="Times New Roman"/>
                <a:cs typeface="Times New Roman"/>
              </a:rPr>
              <a:t> {1, 2,3, 4,5,6}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40" y="3674155"/>
            <a:ext cx="6053128" cy="418966"/>
          </a:xfrm>
          <a:prstGeom prst="rect">
            <a:avLst/>
          </a:prstGeom>
        </p:spPr>
        <p:txBody>
          <a:bodyPr wrap="square" lIns="0" tIns="20701" rIns="0" bIns="0" rtlCol="0">
            <a:noAutofit/>
          </a:bodyPr>
          <a:lstStyle/>
          <a:p>
            <a:pPr marL="12700">
              <a:lnSpc>
                <a:spcPts val="3260"/>
              </a:lnSpc>
            </a:pPr>
            <a:r>
              <a:rPr sz="2800" spc="-29" dirty="0">
                <a:latin typeface="Arial"/>
                <a:cs typeface="Arial"/>
              </a:rPr>
              <a:t>• </a:t>
            </a:r>
            <a:r>
              <a:rPr sz="2800" b="1" spc="51" dirty="0">
                <a:latin typeface="Calisto MT"/>
                <a:cs typeface="Calisto MT"/>
              </a:rPr>
              <a:t>The Event </a:t>
            </a:r>
            <a:r>
              <a:rPr sz="2800" spc="51" dirty="0">
                <a:latin typeface="Calisto MT"/>
                <a:cs typeface="Calisto MT"/>
              </a:rPr>
              <a:t>: Rolling an even number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9697" y="3677397"/>
            <a:ext cx="1894755" cy="380491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4" dirty="0">
                <a:latin typeface="Calisto MT"/>
                <a:cs typeface="Calisto MT"/>
              </a:rPr>
              <a:t>i</a:t>
            </a:r>
            <a:r>
              <a:rPr sz="2800" spc="0" dirty="0">
                <a:latin typeface="Calisto MT"/>
                <a:cs typeface="Calisto MT"/>
              </a:rPr>
              <a:t>s</a:t>
            </a:r>
            <a:r>
              <a:rPr sz="2800" spc="386" dirty="0">
                <a:latin typeface="Calisto MT"/>
                <a:cs typeface="Calisto MT"/>
              </a:rPr>
              <a:t> </a:t>
            </a:r>
            <a:r>
              <a:rPr sz="2800" spc="9" dirty="0">
                <a:latin typeface="Calisto MT"/>
                <a:cs typeface="Calisto MT"/>
              </a:rPr>
              <a:t>a</a:t>
            </a:r>
            <a:r>
              <a:rPr sz="2800" spc="0" dirty="0">
                <a:latin typeface="Calisto MT"/>
                <a:cs typeface="Calisto MT"/>
              </a:rPr>
              <a:t>n  </a:t>
            </a:r>
            <a:r>
              <a:rPr sz="2800" spc="15" dirty="0">
                <a:latin typeface="Calisto MT"/>
                <a:cs typeface="Calisto MT"/>
              </a:rPr>
              <a:t> </a:t>
            </a:r>
            <a:r>
              <a:rPr sz="2800" spc="-34" dirty="0">
                <a:latin typeface="Calisto MT"/>
                <a:cs typeface="Calisto MT"/>
              </a:rPr>
              <a:t>e</a:t>
            </a:r>
            <a:r>
              <a:rPr sz="2800" spc="-64" dirty="0">
                <a:latin typeface="Calisto MT"/>
                <a:cs typeface="Calisto MT"/>
              </a:rPr>
              <a:t>v</a:t>
            </a:r>
            <a:r>
              <a:rPr sz="2800" spc="0" dirty="0">
                <a:latin typeface="Calisto MT"/>
                <a:cs typeface="Calisto MT"/>
              </a:rPr>
              <a:t>ent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104127"/>
            <a:ext cx="502436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4" dirty="0">
                <a:latin typeface="Calisto MT"/>
                <a:cs typeface="Calisto MT"/>
              </a:rPr>
              <a:t>for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1564" y="4104127"/>
            <a:ext cx="544820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1782" y="4104127"/>
            <a:ext cx="1768535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0" dirty="0">
                <a:latin typeface="Calisto MT"/>
                <a:cs typeface="Calisto MT"/>
              </a:rPr>
              <a:t>experiment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7727" y="4104127"/>
            <a:ext cx="377374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4" dirty="0">
                <a:latin typeface="Calisto MT"/>
                <a:cs typeface="Calisto MT"/>
              </a:rPr>
              <a:t>of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8454" y="4104127"/>
            <a:ext cx="1061820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2" dirty="0">
                <a:latin typeface="Calisto MT"/>
                <a:cs typeface="Calisto MT"/>
              </a:rPr>
              <a:t>rolling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7137" y="4104127"/>
            <a:ext cx="252937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Calisto MT"/>
                <a:cs typeface="Calisto MT"/>
              </a:rPr>
              <a:t>a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4797" y="4104127"/>
            <a:ext cx="615879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34" dirty="0">
                <a:latin typeface="Calisto MT"/>
                <a:cs typeface="Calisto MT"/>
              </a:rPr>
              <a:t>die.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6693" y="4104127"/>
            <a:ext cx="318448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9" dirty="0">
                <a:latin typeface="Calisto MT"/>
                <a:cs typeface="Calisto MT"/>
              </a:rPr>
              <a:t>If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7984" y="4104127"/>
            <a:ext cx="495551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64" dirty="0">
                <a:latin typeface="Calisto MT"/>
                <a:cs typeface="Calisto MT"/>
              </a:rPr>
              <a:t>we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7485" y="4104127"/>
            <a:ext cx="604863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dirty="0">
                <a:latin typeface="Calisto MT"/>
                <a:cs typeface="Calisto MT"/>
              </a:rPr>
              <a:t>call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8714" y="4104127"/>
            <a:ext cx="619810" cy="380796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2" dirty="0">
                <a:latin typeface="Calisto MT"/>
                <a:cs typeface="Calisto MT"/>
              </a:rPr>
              <a:t>this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531091"/>
            <a:ext cx="3696387" cy="380492"/>
          </a:xfrm>
          <a:prstGeom prst="rect">
            <a:avLst/>
          </a:prstGeom>
        </p:spPr>
        <p:txBody>
          <a:bodyPr wrap="square" lIns="0" tIns="18954" rIns="0" bIns="0" rtlCol="0">
            <a:noAutofit/>
          </a:bodyPr>
          <a:lstStyle/>
          <a:p>
            <a:pPr marL="12700">
              <a:lnSpc>
                <a:spcPts val="2985"/>
              </a:lnSpc>
            </a:pPr>
            <a:r>
              <a:rPr sz="2800" spc="-10" dirty="0">
                <a:latin typeface="Calisto MT"/>
                <a:cs typeface="Calisto MT"/>
              </a:rPr>
              <a:t>event E, we could write: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2620" y="5278424"/>
            <a:ext cx="1748571" cy="373940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i="1" spc="-3" dirty="0">
                <a:latin typeface="Times New Roman"/>
                <a:cs typeface="Times New Roman"/>
              </a:rPr>
              <a:t>E </a:t>
            </a:r>
            <a:r>
              <a:rPr sz="2700" spc="0" dirty="0">
                <a:latin typeface="Symbol"/>
                <a:cs typeface="Symbol"/>
              </a:rPr>
              <a:t></a:t>
            </a:r>
            <a:r>
              <a:rPr sz="2700" spc="-3" dirty="0">
                <a:latin typeface="Times New Roman"/>
                <a:cs typeface="Times New Roman"/>
              </a:rPr>
              <a:t> {2, 4,6}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72000" y="2857436"/>
            <a:ext cx="4214749" cy="3357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937" y="3571811"/>
            <a:ext cx="3857625" cy="2357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1764" y="1407572"/>
            <a:ext cx="118577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>
                <a:latin typeface="Arial"/>
                <a:cs typeface="Arial"/>
              </a:rPr>
              <a:t>Ex. Find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371" y="1407572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9863" y="1407572"/>
            <a:ext cx="105349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7882" y="1407572"/>
            <a:ext cx="8843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6737" y="1407572"/>
            <a:ext cx="42682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649" y="1407572"/>
            <a:ext cx="8821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rolling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6028" y="1407572"/>
            <a:ext cx="5453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two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3812" y="1407572"/>
            <a:ext cx="71363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dice.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764" y="2504859"/>
            <a:ext cx="1171068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7096" y="2504859"/>
            <a:ext cx="155984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32952" y="6288344"/>
            <a:ext cx="114703" cy="151892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12700">
              <a:lnSpc>
                <a:spcPts val="1120"/>
              </a:lnSpc>
            </a:pPr>
            <a:r>
              <a:rPr sz="1000" dirty="0">
                <a:solidFill>
                  <a:srgbClr val="A7A299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5640</TotalTime>
  <Words>2042</Words>
  <Application>Microsoft Office PowerPoint</Application>
  <PresentationFormat>On-screen Show (4:3)</PresentationFormat>
  <Paragraphs>462</Paragraphs>
  <Slides>48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 Unicode MS</vt:lpstr>
      <vt:lpstr>Arial</vt:lpstr>
      <vt:lpstr>Book Antiqua</vt:lpstr>
      <vt:lpstr>Calibri</vt:lpstr>
      <vt:lpstr>Calisto MT</vt:lpstr>
      <vt:lpstr>Symbol</vt:lpstr>
      <vt:lpstr>Times New Roman</vt:lpstr>
      <vt:lpstr>Verdana</vt:lpstr>
      <vt:lpstr>Wingdings</vt:lpstr>
      <vt:lpstr>Wingdings 2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Probability Limits</vt:lpstr>
      <vt:lpstr>Possible Values  for Probabilities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</vt:lpstr>
      <vt:lpstr>Complementary Events</vt:lpstr>
      <vt:lpstr>Rules of  Complementary Events</vt:lpstr>
      <vt:lpstr>Venn Diagram for the Complement of Event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46</cp:revision>
  <dcterms:modified xsi:type="dcterms:W3CDTF">2023-03-17T15:07:26Z</dcterms:modified>
</cp:coreProperties>
</file>