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7" r:id="rId2"/>
    <p:sldId id="257" r:id="rId3"/>
    <p:sldId id="401" r:id="rId4"/>
    <p:sldId id="402" r:id="rId5"/>
    <p:sldId id="403" r:id="rId6"/>
    <p:sldId id="404" r:id="rId7"/>
    <p:sldId id="405" r:id="rId8"/>
    <p:sldId id="406" r:id="rId9"/>
    <p:sldId id="276" r:id="rId10"/>
    <p:sldId id="277" r:id="rId11"/>
    <p:sldId id="407" r:id="rId12"/>
    <p:sldId id="408" r:id="rId13"/>
    <p:sldId id="409" r:id="rId14"/>
    <p:sldId id="410" r:id="rId15"/>
    <p:sldId id="411" r:id="rId16"/>
    <p:sldId id="412" r:id="rId17"/>
    <p:sldId id="414" r:id="rId18"/>
    <p:sldId id="415" r:id="rId19"/>
    <p:sldId id="416" r:id="rId20"/>
    <p:sldId id="419" r:id="rId21"/>
    <p:sldId id="420" r:id="rId22"/>
    <p:sldId id="440" r:id="rId23"/>
    <p:sldId id="441" r:id="rId24"/>
    <p:sldId id="421" r:id="rId25"/>
    <p:sldId id="442" r:id="rId26"/>
    <p:sldId id="423" r:id="rId27"/>
    <p:sldId id="424" r:id="rId28"/>
    <p:sldId id="430" r:id="rId29"/>
    <p:sldId id="431" r:id="rId30"/>
    <p:sldId id="432" r:id="rId31"/>
    <p:sldId id="433" r:id="rId32"/>
    <p:sldId id="436" r:id="rId33"/>
    <p:sldId id="437" r:id="rId34"/>
    <p:sldId id="438" r:id="rId35"/>
    <p:sldId id="429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>
      <p:cViewPr varScale="1">
        <p:scale>
          <a:sx n="85" d="100"/>
          <a:sy n="85" d="100"/>
        </p:scale>
        <p:origin x="9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7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C88941-92C3-45C7-905B-273F38349F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949E-C17D-4115-924D-84AFFFE44C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20D6-0C01-41AE-8071-449480AAC9C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3D429-6AF2-4189-AEC4-9C327879BA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A2717-CEA8-4D57-A86E-AA395F391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AD2EA-1D26-4D7B-A0F5-1BFA2F67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21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F8D35-B007-42D8-9D28-9FBFE71FB5B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3521-8987-434F-A6B8-102AB64D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7ECD1A-CC0E-44BC-9AAB-F397DD6A30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546CD-D6AF-4A8F-A4D9-DAD7CC9534E8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67F65CB8-532A-4114-9880-E7B31F3F7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5EF8FC9A-A700-487E-BD0E-D27D468B6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DC34ED-B3B0-43A8-A40D-6BBC0D3359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6BA15-F00E-4DCE-977B-59DE3363E9E1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528386" name="Rectangle 2">
            <a:extLst>
              <a:ext uri="{FF2B5EF4-FFF2-40B4-BE49-F238E27FC236}">
                <a16:creationId xmlns:a16="http://schemas.microsoft.com/office/drawing/2014/main" id="{D223660D-6393-4806-B253-B64707DEE0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CF26D787-D78F-4E23-97DB-DD3BFA0FA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2A45BD-23E9-4746-BDC4-8C62B41559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54EF8-4F7C-40B7-AC65-1E47F2968968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26DEEE3C-4CAC-4FEC-AB5D-6DD4A743B6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C0CE81EB-1BBE-4391-8405-D795C277F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5ADDF2B-4F17-4AAA-A14E-8E1BD7B23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B462D-D136-41F3-A551-250BE347BD35}" type="slidenum">
              <a:rPr lang="ar-SA" altLang="en-US"/>
              <a:pPr/>
              <a:t>20</a:t>
            </a:fld>
            <a:endParaRPr lang="en-US" altLang="en-US"/>
          </a:p>
        </p:txBody>
      </p:sp>
      <p:sp>
        <p:nvSpPr>
          <p:cNvPr id="537602" name="Rectangle 2">
            <a:extLst>
              <a:ext uri="{FF2B5EF4-FFF2-40B4-BE49-F238E27FC236}">
                <a16:creationId xmlns:a16="http://schemas.microsoft.com/office/drawing/2014/main" id="{ABD31E6D-3089-4FC4-A547-8F8AE3C3E2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BAE09C8E-BF37-47BA-973E-47B321502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FEE23B-948F-4F71-897A-84B83B1494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A4B45-89D6-49F4-8BBC-B47E00EB5730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539650" name="Rectangle 2">
            <a:extLst>
              <a:ext uri="{FF2B5EF4-FFF2-40B4-BE49-F238E27FC236}">
                <a16:creationId xmlns:a16="http://schemas.microsoft.com/office/drawing/2014/main" id="{7815064F-BCA5-4B07-B54E-A9E8B5BA0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0B6EF733-951E-430B-81CF-463A312D2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DB1E1F-EC1F-4262-893B-A0FD118EB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5013A-B6FE-4CEF-A09A-A92A2C130C1A}" type="slidenum">
              <a:rPr lang="ar-SA" altLang="en-US"/>
              <a:pPr/>
              <a:t>24</a:t>
            </a:fld>
            <a:endParaRPr lang="en-US" altLang="en-US"/>
          </a:p>
        </p:txBody>
      </p:sp>
      <p:sp>
        <p:nvSpPr>
          <p:cNvPr id="541698" name="Rectangle 2">
            <a:extLst>
              <a:ext uri="{FF2B5EF4-FFF2-40B4-BE49-F238E27FC236}">
                <a16:creationId xmlns:a16="http://schemas.microsoft.com/office/drawing/2014/main" id="{BE001906-DB65-42B0-8999-5F2AC86DC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55F3831E-403A-4485-8824-C4E6B6C91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2FD176-81DB-46C8-A8DF-D0BAECF13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E92FB-CC6E-4C76-A4D3-65D5DFFE632D}" type="slidenum">
              <a:rPr lang="ar-SA" altLang="en-US"/>
              <a:pPr/>
              <a:t>35</a:t>
            </a:fld>
            <a:endParaRPr lang="en-US" altLang="en-US"/>
          </a:p>
        </p:txBody>
      </p:sp>
      <p:sp>
        <p:nvSpPr>
          <p:cNvPr id="551938" name="Rectangle 7">
            <a:extLst>
              <a:ext uri="{FF2B5EF4-FFF2-40B4-BE49-F238E27FC236}">
                <a16:creationId xmlns:a16="http://schemas.microsoft.com/office/drawing/2014/main" id="{CB840FF9-BC3D-49F2-B3BF-8D441B0C92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F47D4143-00D0-490F-B489-8F472ABB112F}" type="slidenum">
              <a:rPr lang="ar-SA" altLang="en-US" sz="12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l"/>
              <a:t>35</a:t>
            </a:fld>
            <a:endParaRPr lang="en-CA" altLang="en-US" sz="12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51939" name="Rectangle 2">
            <a:extLst>
              <a:ext uri="{FF2B5EF4-FFF2-40B4-BE49-F238E27FC236}">
                <a16:creationId xmlns:a16="http://schemas.microsoft.com/office/drawing/2014/main" id="{418E2883-7501-4846-82E1-DF13658815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40" name="Rectangle 3">
            <a:extLst>
              <a:ext uri="{FF2B5EF4-FFF2-40B4-BE49-F238E27FC236}">
                <a16:creationId xmlns:a16="http://schemas.microsoft.com/office/drawing/2014/main" id="{F3548C7A-74BC-4331-9F73-A4820EE9B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72CBBE-F022-4A67-8A69-6F0C37F062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C4CB1-78CC-44C1-A6D2-0AF54D9B2740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506882" name="Rectangle 2">
            <a:extLst>
              <a:ext uri="{FF2B5EF4-FFF2-40B4-BE49-F238E27FC236}">
                <a16:creationId xmlns:a16="http://schemas.microsoft.com/office/drawing/2014/main" id="{723D3CA4-615B-4110-85AD-E011F3E36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847B9538-59D8-4B6C-A63E-56F81DF72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110ACE-FEE8-4B65-B1A4-EDD0D92EB4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0D1F2-0D9E-4CDD-9422-829D9DE2E326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509954" name="Rectangle 2">
            <a:extLst>
              <a:ext uri="{FF2B5EF4-FFF2-40B4-BE49-F238E27FC236}">
                <a16:creationId xmlns:a16="http://schemas.microsoft.com/office/drawing/2014/main" id="{9A55D11E-F09E-49C6-AD5D-6749FFFDA0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0843E057-B08B-46EA-BE8F-EEE3E11B9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AF71A0-7116-44C3-9054-9FA34AF01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F2544-B9E8-4DCC-A0B3-1C5D14279F68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512002" name="Rectangle 2">
            <a:extLst>
              <a:ext uri="{FF2B5EF4-FFF2-40B4-BE49-F238E27FC236}">
                <a16:creationId xmlns:a16="http://schemas.microsoft.com/office/drawing/2014/main" id="{DDB4F7CA-7AAA-4F79-BF8F-22EFCC23B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31D1444D-2224-4E7F-8EC9-13D86637F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ABBC62-10D3-4D78-85A9-3BFF92C26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8599BD-B60E-4C07-950C-392506537559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0B27FF38-D492-4822-9456-53DF24048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0C1A4DA5-6F1B-4065-9FA3-CBF87DC05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53ABB2-E524-46F6-BF28-4AAC5562A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275F7-F5FD-4173-93A3-2C0C961E8195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516098" name="Rectangle 2">
            <a:extLst>
              <a:ext uri="{FF2B5EF4-FFF2-40B4-BE49-F238E27FC236}">
                <a16:creationId xmlns:a16="http://schemas.microsoft.com/office/drawing/2014/main" id="{A423AB09-7C9B-43D6-9493-20301F834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9AD8553C-6694-4F58-A59A-BD354AC0D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9A357C-EE7A-4E92-8368-84617D642A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1252D-B6A7-40EA-A0A4-0071732FD640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520194" name="Rectangle 2">
            <a:extLst>
              <a:ext uri="{FF2B5EF4-FFF2-40B4-BE49-F238E27FC236}">
                <a16:creationId xmlns:a16="http://schemas.microsoft.com/office/drawing/2014/main" id="{68A703EB-4E96-486A-B5A7-DBA0815ED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7A495DD8-A812-410A-8B66-581C45415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B09691-C7A0-494E-B4D9-511AD7EEA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A4EE7-928C-42FD-B877-AAA63B9A66F7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522242" name="Rectangle 2">
            <a:extLst>
              <a:ext uri="{FF2B5EF4-FFF2-40B4-BE49-F238E27FC236}">
                <a16:creationId xmlns:a16="http://schemas.microsoft.com/office/drawing/2014/main" id="{194F79BC-E2E1-417A-8506-D2281ABA2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8F291731-4A61-4206-8388-0A8E973AA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809377-C440-40F9-9EF3-FA705CA52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8698E-5559-40E3-8D45-B8D08016E663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AA39E57F-51D1-4B12-B66F-159CC0AF4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 Page 162 of Elementary Statistics, 10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480A95F9-B352-4576-9236-060AE579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9ACB-F6A4-409F-9ED4-86508C89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851E-589E-4D3E-9A8B-B3A52EAF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8415-1B36-4F1F-9CCB-521203D5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1FA8F-38ED-498E-8846-CFE999115A68}" type="datetime1">
              <a:rPr lang="ar-SA" altLang="en-US"/>
              <a:pPr/>
              <a:t>07/10/1444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EFB0-7C4D-408A-B48C-61FC5601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7694-0702-48B4-A2E7-12D3E4DD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3C5DA-AD89-473D-84EA-2DC6D732B55E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48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"/>
          <p:cNvSpPr txBox="1">
            <a:spLocks noChangeArrowheads="1"/>
          </p:cNvSpPr>
          <p:nvPr/>
        </p:nvSpPr>
        <p:spPr bwMode="auto">
          <a:xfrm>
            <a:off x="1612900" y="5229225"/>
            <a:ext cx="652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3600"/>
              </a:spcBef>
              <a:spcAft>
                <a:spcPts val="3600"/>
              </a:spcAft>
              <a:defRPr/>
            </a:pPr>
            <a:r>
              <a:rPr lang="en-US" sz="2400" b="1" dirty="0"/>
              <a:t>Probabilistic and Statistical</a:t>
            </a: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355725" y="2451100"/>
            <a:ext cx="706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Faculty of Applied Engineering and Urban Planning</a:t>
            </a: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2524125" y="313531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Civil Engineering Department</a:t>
            </a:r>
          </a:p>
        </p:txBody>
      </p:sp>
      <p:sp>
        <p:nvSpPr>
          <p:cNvPr id="4102" name="Text Box 18"/>
          <p:cNvSpPr txBox="1">
            <a:spLocks noChangeArrowheads="1"/>
          </p:cNvSpPr>
          <p:nvPr/>
        </p:nvSpPr>
        <p:spPr bwMode="auto">
          <a:xfrm>
            <a:off x="3287713" y="4508500"/>
            <a:ext cx="317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 Semester 2022/2023</a:t>
            </a:r>
            <a:r>
              <a:rPr lang="en-US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30475" y="378936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Dr. Eng. Mustafa Maher Al-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tayeb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9" name="Picture 7" descr="C:\Users\R675F~1.BAR\AppData\Local\Temp\شعار-الجامعة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6002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9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06374" y="1628854"/>
            <a:ext cx="8102020" cy="938656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9100" marR="45720">
              <a:lnSpc>
                <a:spcPts val="2590"/>
              </a:lnSpc>
            </a:pPr>
            <a:r>
              <a:rPr sz="2400" b="1" spc="-2" dirty="0">
                <a:solidFill>
                  <a:srgbClr val="FF0000"/>
                </a:solidFill>
                <a:latin typeface="Verdana"/>
                <a:cs typeface="Verdana"/>
              </a:rPr>
              <a:t>Solution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1277"/>
              </a:lnSpc>
              <a:spcBef>
                <a:spcPts val="1744"/>
              </a:spcBef>
            </a:pPr>
            <a:r>
              <a:rPr sz="2400" spc="0" dirty="0">
                <a:latin typeface="Verdana"/>
                <a:cs typeface="Verdana"/>
              </a:rPr>
              <a:t>Events: GGG, GGB, GBB, BBB, BBG, BGG, BGB,GBG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3094688"/>
            <a:ext cx="7391400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spc="0" dirty="0">
                <a:latin typeface="Verdana"/>
                <a:cs typeface="Verdana"/>
              </a:rPr>
              <a:t>Events G</a:t>
            </a:r>
            <a:r>
              <a:rPr lang="en-US" sz="2400" spc="0" dirty="0">
                <a:latin typeface="Verdana"/>
                <a:cs typeface="Verdana"/>
              </a:rPr>
              <a:t>GG  =1/2*1/2*1/2=1/8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374" y="3952065"/>
            <a:ext cx="4273623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spc="-7" dirty="0">
                <a:latin typeface="Verdana"/>
                <a:cs typeface="Verdana"/>
              </a:rPr>
              <a:t>Total number of events = 8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3672F2-3A6B-48AF-BC17-429CEBF16D97}"/>
              </a:ext>
            </a:extLst>
          </p:cNvPr>
          <p:cNvSpPr/>
          <p:nvPr/>
        </p:nvSpPr>
        <p:spPr>
          <a:xfrm>
            <a:off x="392289" y="4809442"/>
            <a:ext cx="5627511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2590"/>
              </a:lnSpc>
            </a:pPr>
            <a:r>
              <a:rPr lang="en-US" sz="2400" dirty="0">
                <a:latin typeface="Verdana"/>
              </a:rPr>
              <a:t>Events GGB  =1/2*1/2*1/2=1/8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13A6021-B026-4550-BB0B-9617C534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7FE6A16-71B9-4556-8B8E-8335BCCC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CA86-5C4D-482B-B082-490EBB135CC3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515074" name="Rectangle 2">
            <a:extLst>
              <a:ext uri="{FF2B5EF4-FFF2-40B4-BE49-F238E27FC236}">
                <a16:creationId xmlns:a16="http://schemas.microsoft.com/office/drawing/2014/main" id="{4177137C-B4EA-4067-984B-2AD4F9226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908050"/>
            <a:ext cx="7162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 Diagrams</a:t>
            </a:r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364B77DC-5008-49E7-B5B1-F38EA4A9A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81200"/>
            <a:ext cx="7467600" cy="3081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Our First example of the True/False and multiple choice questions suggested that</a:t>
            </a:r>
          </a:p>
          <a:p>
            <a:pPr algn="l"/>
            <a:endParaRPr lang="en-US" altLang="en-US" sz="2800" b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P(A and B) = P(A)*P(B)</a:t>
            </a:r>
          </a:p>
          <a:p>
            <a:pPr algn="l"/>
            <a:endParaRPr lang="en-US" altLang="en-US" sz="2800" b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But the next example will introduce another important element.</a:t>
            </a:r>
          </a:p>
        </p:txBody>
      </p:sp>
      <p:sp>
        <p:nvSpPr>
          <p:cNvPr id="515076" name="Rectangle 4">
            <a:extLst>
              <a:ext uri="{FF2B5EF4-FFF2-40B4-BE49-F238E27FC236}">
                <a16:creationId xmlns:a16="http://schemas.microsoft.com/office/drawing/2014/main" id="{43762226-4D30-4241-BB19-6A20381A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15077" name="Line 5">
            <a:extLst>
              <a:ext uri="{FF2B5EF4-FFF2-40B4-BE49-F238E27FC236}">
                <a16:creationId xmlns:a16="http://schemas.microsoft.com/office/drawing/2014/main" id="{C37E8A56-9085-465A-906F-794B96F07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FA8CBB6-BC95-47B8-878F-AEA63B5F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3D21C00-5EC0-40CE-A628-0914076B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938E-F343-4C77-9246-4AEB4A6E0554}" type="slidenum">
              <a:rPr lang="ar-SA" altLang="en-US"/>
              <a:pPr/>
              <a:t>12</a:t>
            </a:fld>
            <a:endParaRPr lang="en-US" altLang="en-US"/>
          </a:p>
        </p:txBody>
      </p:sp>
      <p:pic>
        <p:nvPicPr>
          <p:cNvPr id="517122" name="Picture 3">
            <a:extLst>
              <a:ext uri="{FF2B5EF4-FFF2-40B4-BE49-F238E27FC236}">
                <a16:creationId xmlns:a16="http://schemas.microsoft.com/office/drawing/2014/main" id="{47CF9EDD-D7CF-4C54-A10C-6DED795B3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2" t="29416" r="33261" b="6703"/>
          <a:stretch>
            <a:fillRect/>
          </a:stretch>
        </p:blipFill>
        <p:spPr bwMode="auto">
          <a:xfrm>
            <a:off x="6372225" y="5057775"/>
            <a:ext cx="2771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2B254-C5B3-424A-91FF-0C5CF966E17D}"/>
              </a:ext>
            </a:extLst>
          </p:cNvPr>
          <p:cNvSpPr txBox="1"/>
          <p:nvPr/>
        </p:nvSpPr>
        <p:spPr>
          <a:xfrm>
            <a:off x="395288" y="1557338"/>
            <a:ext cx="8748712" cy="3990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200" b="1" i="1" u="sng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Traffic Signal </a:t>
            </a:r>
          </a:p>
          <a:p>
            <a:pPr algn="l" rtl="0"/>
            <a:r>
              <a:rPr lang="en-US" altLang="en-US" sz="32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box contains glass lenses used for traffic signal. 5 of the lenses are red, 4 are yellow and 3 are green. If 2 of the lenses are randomly selected. </a:t>
            </a:r>
          </a:p>
          <a:p>
            <a:pPr algn="l" rtl="0"/>
            <a:endParaRPr lang="en-US" altLang="en-US" sz="3200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 rtl="0"/>
            <a:r>
              <a:rPr lang="en-US" altLang="en-US" sz="32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probability that:</a:t>
            </a:r>
          </a:p>
          <a:p>
            <a:pPr algn="l" rtl="0"/>
            <a:r>
              <a:rPr lang="en-US" altLang="en-US" sz="32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is red </a:t>
            </a:r>
            <a:r>
              <a:rPr lang="en-US" altLang="en-US" sz="3200" u="sng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en-US" sz="32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the second is green,</a:t>
            </a:r>
          </a:p>
          <a:p>
            <a:pPr algn="l" rtl="0"/>
            <a:r>
              <a:rPr lang="en-US" altLang="en-US" sz="32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Assume no replacement</a:t>
            </a: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7702AC25-2F22-4F23-A523-89E6D94E7C8E}"/>
              </a:ext>
            </a:extLst>
          </p:cNvPr>
          <p:cNvSpPr txBox="1">
            <a:spLocks/>
          </p:cNvSpPr>
          <p:nvPr/>
        </p:nvSpPr>
        <p:spPr>
          <a:xfrm>
            <a:off x="468313" y="836613"/>
            <a:ext cx="8229600" cy="8159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4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1</a:t>
            </a:r>
          </a:p>
        </p:txBody>
      </p:sp>
      <p:sp>
        <p:nvSpPr>
          <p:cNvPr id="517125" name="Rectangle 5">
            <a:extLst>
              <a:ext uri="{FF2B5EF4-FFF2-40B4-BE49-F238E27FC236}">
                <a16:creationId xmlns:a16="http://schemas.microsoft.com/office/drawing/2014/main" id="{BC6DF11A-5691-4916-99D7-0F757CA8A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17126" name="Line 6">
            <a:extLst>
              <a:ext uri="{FF2B5EF4-FFF2-40B4-BE49-F238E27FC236}">
                <a16:creationId xmlns:a16="http://schemas.microsoft.com/office/drawing/2014/main" id="{0A36FE43-E6F7-44CF-ABA2-76227030F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F972763-8531-4E8E-A25B-9EA20544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546E334-5D40-48FC-8C93-0B44293D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BDA1-78F6-484E-86E3-647A83571A38}" type="slidenum">
              <a:rPr lang="ar-SA" altLang="en-US"/>
              <a:pPr/>
              <a:t>13</a:t>
            </a:fld>
            <a:endParaRPr lang="en-US" altLang="en-US"/>
          </a:p>
        </p:txBody>
      </p:sp>
      <p:pic>
        <p:nvPicPr>
          <p:cNvPr id="518146" name="Picture 3">
            <a:extLst>
              <a:ext uri="{FF2B5EF4-FFF2-40B4-BE49-F238E27FC236}">
                <a16:creationId xmlns:a16="http://schemas.microsoft.com/office/drawing/2014/main" id="{9695FE32-8335-4205-9AD0-229D5E32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4" t="30872" r="33501" b="4088"/>
          <a:stretch>
            <a:fillRect/>
          </a:stretch>
        </p:blipFill>
        <p:spPr bwMode="auto">
          <a:xfrm>
            <a:off x="6804025" y="5157788"/>
            <a:ext cx="216058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8147" name="Picture 4">
            <a:extLst>
              <a:ext uri="{FF2B5EF4-FFF2-40B4-BE49-F238E27FC236}">
                <a16:creationId xmlns:a16="http://schemas.microsoft.com/office/drawing/2014/main" id="{8C8E9993-A942-459B-9799-513B2366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1" b="41121"/>
          <a:stretch>
            <a:fillRect/>
          </a:stretch>
        </p:blipFill>
        <p:spPr bwMode="auto">
          <a:xfrm>
            <a:off x="0" y="2060575"/>
            <a:ext cx="89154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1">
            <a:extLst>
              <a:ext uri="{FF2B5EF4-FFF2-40B4-BE49-F238E27FC236}">
                <a16:creationId xmlns:a16="http://schemas.microsoft.com/office/drawing/2014/main" id="{943DE414-72B6-4DCC-A330-D1AFDA592140}"/>
              </a:ext>
            </a:extLst>
          </p:cNvPr>
          <p:cNvSpPr txBox="1">
            <a:spLocks/>
          </p:cNvSpPr>
          <p:nvPr/>
        </p:nvSpPr>
        <p:spPr>
          <a:xfrm>
            <a:off x="395288" y="908050"/>
            <a:ext cx="8229600" cy="720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4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1</a:t>
            </a:r>
          </a:p>
        </p:txBody>
      </p:sp>
      <p:sp>
        <p:nvSpPr>
          <p:cNvPr id="518149" name="Rectangle 5">
            <a:extLst>
              <a:ext uri="{FF2B5EF4-FFF2-40B4-BE49-F238E27FC236}">
                <a16:creationId xmlns:a16="http://schemas.microsoft.com/office/drawing/2014/main" id="{24A43786-D559-4692-8C1B-F721F5588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18150" name="Line 6">
            <a:extLst>
              <a:ext uri="{FF2B5EF4-FFF2-40B4-BE49-F238E27FC236}">
                <a16:creationId xmlns:a16="http://schemas.microsoft.com/office/drawing/2014/main" id="{AEA45033-124A-44CB-8ED4-5D8A7B668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6F493D8-5072-46E1-9DAE-EDE4D668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5B5212-3DD4-448D-9BC1-7DA904E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6E4E-F2FA-4590-9433-920EA885F71A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519170" name="Rectangle 4">
            <a:extLst>
              <a:ext uri="{FF2B5EF4-FFF2-40B4-BE49-F238E27FC236}">
                <a16:creationId xmlns:a16="http://schemas.microsoft.com/office/drawing/2014/main" id="{3F87C6E9-DD78-4C11-82A5-3DE8133DA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8153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Key Point – Conditional Probability</a:t>
            </a:r>
          </a:p>
        </p:txBody>
      </p:sp>
      <p:sp>
        <p:nvSpPr>
          <p:cNvPr id="163845" name="Text Box 5">
            <a:extLst>
              <a:ext uri="{FF2B5EF4-FFF2-40B4-BE49-F238E27FC236}">
                <a16:creationId xmlns:a16="http://schemas.microsoft.com/office/drawing/2014/main" id="{FDA95CC3-AAAB-40D1-9906-17F0E919B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7848600" cy="283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36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This example illustrates the important principle that: the probability for the second event B should </a:t>
            </a:r>
            <a:r>
              <a:rPr lang="en-US" altLang="en-US" sz="36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take into account</a:t>
            </a:r>
            <a:r>
              <a:rPr lang="en-US" altLang="en-US" sz="3600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36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fact that the first event A has already occurred.</a:t>
            </a:r>
          </a:p>
        </p:txBody>
      </p:sp>
      <p:sp>
        <p:nvSpPr>
          <p:cNvPr id="519172" name="Rectangle 4">
            <a:extLst>
              <a:ext uri="{FF2B5EF4-FFF2-40B4-BE49-F238E27FC236}">
                <a16:creationId xmlns:a16="http://schemas.microsoft.com/office/drawing/2014/main" id="{24498D5D-E0D3-47E2-A585-7544B0619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19173" name="Line 5">
            <a:extLst>
              <a:ext uri="{FF2B5EF4-FFF2-40B4-BE49-F238E27FC236}">
                <a16:creationId xmlns:a16="http://schemas.microsoft.com/office/drawing/2014/main" id="{D8B4138D-F5FE-4546-B0BD-7E3E87C6E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93745B5-AEB6-47EB-91DD-4F7D1564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0559A26-66FF-4B1B-80FC-7210D088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85FB-AADF-45EE-85DF-845A665E8094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E83E9068-DD03-424A-A135-467638B953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908050"/>
            <a:ext cx="7162800" cy="1282700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altLang="en-US" b="0">
                <a:solidFill>
                  <a:schemeClr val="tx1"/>
                </a:solidFill>
              </a:rPr>
              <a:t>Notation for </a:t>
            </a:r>
            <a:br>
              <a:rPr lang="en-US" altLang="en-US" b="0">
                <a:solidFill>
                  <a:schemeClr val="tx1"/>
                </a:solidFill>
              </a:rPr>
            </a:br>
            <a:r>
              <a:rPr lang="en-US" altLang="en-US" b="0">
                <a:solidFill>
                  <a:schemeClr val="tx1"/>
                </a:solidFill>
              </a:rPr>
              <a:t>Conditional Probability</a:t>
            </a:r>
          </a:p>
        </p:txBody>
      </p:sp>
      <p:grpSp>
        <p:nvGrpSpPr>
          <p:cNvPr id="521219" name="Group 8">
            <a:extLst>
              <a:ext uri="{FF2B5EF4-FFF2-40B4-BE49-F238E27FC236}">
                <a16:creationId xmlns:a16="http://schemas.microsoft.com/office/drawing/2014/main" id="{F82A4E16-1793-41DB-83B3-1E9DD7D177F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997200"/>
            <a:ext cx="8210550" cy="2133600"/>
            <a:chOff x="381000" y="3048000"/>
            <a:chExt cx="8210550" cy="2133600"/>
          </a:xfrm>
        </p:grpSpPr>
        <p:sp>
          <p:nvSpPr>
            <p:cNvPr id="97284" name="Rectangle 4">
              <a:extLst>
                <a:ext uri="{FF2B5EF4-FFF2-40B4-BE49-F238E27FC236}">
                  <a16:creationId xmlns:a16="http://schemas.microsoft.com/office/drawing/2014/main" id="{DCF7DF6E-D76C-4F33-BC4C-543C83E5A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3048000"/>
              <a:ext cx="8210550" cy="2133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95000"/>
                </a:lnSpc>
                <a:spcBef>
                  <a:spcPct val="20000"/>
                </a:spcBef>
                <a:spcAft>
                  <a:spcPct val="30000"/>
                </a:spcAft>
                <a:buFont typeface="Wingdings" panose="05000000000000000000" pitchFamily="2" charset="2"/>
                <a:buNone/>
              </a:pPr>
              <a:r>
                <a:rPr lang="en-US" altLang="en-US" sz="3000" b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              represents the probability of event B occurring after it is assumed that event A has already occurred ( read B /A as “B given A.”)</a:t>
              </a:r>
            </a:p>
          </p:txBody>
        </p:sp>
        <p:graphicFrame>
          <p:nvGraphicFramePr>
            <p:cNvPr id="521221" name="Object 2">
              <a:extLst>
                <a:ext uri="{FF2B5EF4-FFF2-40B4-BE49-F238E27FC236}">
                  <a16:creationId xmlns:a16="http://schemas.microsoft.com/office/drawing/2014/main" id="{FBDDC8AC-80A4-4830-9867-BBA111F117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400" y="3048000"/>
            <a:ext cx="15335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Equation" r:id="rId4" imgW="583920" imgH="203040" progId="Equation.3">
                    <p:embed/>
                  </p:oleObj>
                </mc:Choice>
                <mc:Fallback>
                  <p:oleObj name="Equation" r:id="rId4" imgW="583920" imgH="203040" progId="Equation.3">
                    <p:embed/>
                    <p:pic>
                      <p:nvPicPr>
                        <p:cNvPr id="521221" name="Object 2">
                          <a:extLst>
                            <a:ext uri="{FF2B5EF4-FFF2-40B4-BE49-F238E27FC236}">
                              <a16:creationId xmlns:a16="http://schemas.microsoft.com/office/drawing/2014/main" id="{FBDDC8AC-80A4-4830-9867-BBA111F117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3048000"/>
                          <a:ext cx="15335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1222" name="Rectangle 6">
            <a:extLst>
              <a:ext uri="{FF2B5EF4-FFF2-40B4-BE49-F238E27FC236}">
                <a16:creationId xmlns:a16="http://schemas.microsoft.com/office/drawing/2014/main" id="{EAA3BBF6-905F-4C8C-B2E1-0CF79EFAC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21223" name="Line 7">
            <a:extLst>
              <a:ext uri="{FF2B5EF4-FFF2-40B4-BE49-F238E27FC236}">
                <a16:creationId xmlns:a16="http://schemas.microsoft.com/office/drawing/2014/main" id="{0367ECF0-2595-4BED-A395-59316F8BF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3D2CACE-15DD-45DF-AFA1-DD088B28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1571A19-A9CB-4684-A179-1E1613CF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D970-4FCA-4DB4-B026-954E4292E8DB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C193677F-150A-47DC-AD20-B40801839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908050"/>
            <a:ext cx="6565900" cy="720725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altLang="en-US" b="0">
                <a:solidFill>
                  <a:schemeClr val="tx1"/>
                </a:solidFill>
              </a:rPr>
              <a:t>Definitions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9956181-6809-49AC-B12D-4706EAFCD7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8775"/>
            <a:ext cx="8991600" cy="2017713"/>
          </a:xfrm>
          <a:ln w="12700"/>
        </p:spPr>
        <p:txBody>
          <a:bodyPr lIns="90488" tIns="44450" rIns="90488" bIns="44450"/>
          <a:lstStyle/>
          <a:p>
            <a:pPr algn="l" rtl="0">
              <a:lnSpc>
                <a:spcPct val="95000"/>
              </a:lnSpc>
              <a:spcAft>
                <a:spcPct val="30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800" b="1">
                <a:latin typeface="Calisto MT" panose="02040603050505030304" pitchFamily="18" charset="0"/>
              </a:rPr>
              <a:t> Independent Events</a:t>
            </a:r>
          </a:p>
          <a:p>
            <a:pPr algn="l" rtl="0">
              <a:lnSpc>
                <a:spcPct val="95000"/>
              </a:lnSpc>
              <a:spcAft>
                <a:spcPct val="30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b="1">
                <a:latin typeface="Calisto MT" panose="02040603050505030304" pitchFamily="18" charset="0"/>
              </a:rPr>
              <a:t>    </a:t>
            </a:r>
            <a:r>
              <a:rPr lang="en-US" altLang="en-US" sz="2600" b="1">
                <a:latin typeface="Calisto MT" panose="02040603050505030304" pitchFamily="18" charset="0"/>
              </a:rPr>
              <a:t>For example , Flipping a coin and then tossing a die are </a:t>
            </a:r>
            <a:r>
              <a:rPr lang="en-US" altLang="en-US" sz="2600" b="1" u="sng">
                <a:latin typeface="Calisto MT" panose="02040603050505030304" pitchFamily="18" charset="0"/>
              </a:rPr>
              <a:t>independent events</a:t>
            </a:r>
            <a:r>
              <a:rPr lang="en-US" altLang="en-US" sz="2600" b="1">
                <a:latin typeface="Calisto MT" panose="02040603050505030304" pitchFamily="18" charset="0"/>
              </a:rPr>
              <a:t> because the outcomes of the coin has no effect on the probabilities of the outcomes of the die.</a:t>
            </a:r>
          </a:p>
          <a:p>
            <a:pPr algn="l" rtl="0">
              <a:lnSpc>
                <a:spcPct val="95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4400" b="1">
                <a:latin typeface="Calisto MT" panose="02040603050505030304" pitchFamily="18" charset="0"/>
              </a:rPr>
              <a:t>	</a:t>
            </a:r>
          </a:p>
        </p:txBody>
      </p:sp>
      <p:sp>
        <p:nvSpPr>
          <p:cNvPr id="523268" name="Rectangle 4">
            <a:extLst>
              <a:ext uri="{FF2B5EF4-FFF2-40B4-BE49-F238E27FC236}">
                <a16:creationId xmlns:a16="http://schemas.microsoft.com/office/drawing/2014/main" id="{CE85BE86-5ED0-44B7-8158-2D2E7D6C6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23269" name="Line 5">
            <a:extLst>
              <a:ext uri="{FF2B5EF4-FFF2-40B4-BE49-F238E27FC236}">
                <a16:creationId xmlns:a16="http://schemas.microsoft.com/office/drawing/2014/main" id="{9B11F82F-78B3-4EAB-A560-35F90F317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196EC39-D68F-428E-A8B7-D9E659C4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6338"/>
            <a:ext cx="874871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95000"/>
              </a:lnSpc>
              <a:spcAft>
                <a:spcPct val="30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2400" b="1">
              <a:latin typeface="Calisto MT" panose="02040603050505030304" pitchFamily="18" charset="0"/>
            </a:endParaRPr>
          </a:p>
          <a:p>
            <a:pPr algn="l" rtl="0">
              <a:lnSpc>
                <a:spcPct val="95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100" b="1">
                <a:latin typeface="Calisto MT" panose="02040603050505030304" pitchFamily="18" charset="0"/>
              </a:rPr>
              <a:t>	</a:t>
            </a:r>
            <a:r>
              <a:rPr lang="en-US" altLang="en-US" sz="2600" b="1">
                <a:latin typeface="Calisto MT" panose="02040603050505030304" pitchFamily="18" charset="0"/>
              </a:rPr>
              <a:t>Two events </a:t>
            </a:r>
            <a:r>
              <a:rPr lang="en-US" altLang="en-US" sz="2600" b="1" i="1">
                <a:latin typeface="Calisto MT" panose="02040603050505030304" pitchFamily="18" charset="0"/>
              </a:rPr>
              <a:t>A</a:t>
            </a:r>
            <a:r>
              <a:rPr lang="en-US" altLang="en-US" sz="2600" b="1">
                <a:latin typeface="Calisto MT" panose="02040603050505030304" pitchFamily="18" charset="0"/>
              </a:rPr>
              <a:t> and </a:t>
            </a:r>
            <a:r>
              <a:rPr lang="en-US" altLang="en-US" sz="2600" b="1" i="1">
                <a:latin typeface="Calisto MT" panose="02040603050505030304" pitchFamily="18" charset="0"/>
              </a:rPr>
              <a:t>B</a:t>
            </a:r>
            <a:r>
              <a:rPr lang="en-US" altLang="en-US" sz="2600" b="1">
                <a:latin typeface="Calisto MT" panose="02040603050505030304" pitchFamily="18" charset="0"/>
              </a:rPr>
              <a:t> are independent if the occurrence of one does not affect the probability of the occurrence of the other.  </a:t>
            </a:r>
          </a:p>
          <a:p>
            <a:pPr algn="l" rtl="0">
              <a:lnSpc>
                <a:spcPct val="95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600" b="1">
                <a:latin typeface="Calisto MT" panose="02040603050505030304" pitchFamily="18" charset="0"/>
              </a:rPr>
              <a:t>	If </a:t>
            </a:r>
            <a:r>
              <a:rPr lang="en-US" altLang="en-US" sz="2600" b="1" i="1">
                <a:latin typeface="Calisto MT" panose="02040603050505030304" pitchFamily="18" charset="0"/>
              </a:rPr>
              <a:t>A</a:t>
            </a:r>
            <a:r>
              <a:rPr lang="en-US" altLang="en-US" sz="2600" b="1">
                <a:latin typeface="Calisto MT" panose="02040603050505030304" pitchFamily="18" charset="0"/>
              </a:rPr>
              <a:t> and </a:t>
            </a:r>
            <a:r>
              <a:rPr lang="en-US" altLang="en-US" sz="2600" b="1" i="1">
                <a:latin typeface="Calisto MT" panose="02040603050505030304" pitchFamily="18" charset="0"/>
              </a:rPr>
              <a:t>B</a:t>
            </a:r>
            <a:r>
              <a:rPr lang="en-US" altLang="en-US" sz="2600" b="1">
                <a:latin typeface="Calisto MT" panose="02040603050505030304" pitchFamily="18" charset="0"/>
              </a:rPr>
              <a:t> are </a:t>
            </a:r>
            <a:r>
              <a:rPr lang="en-US" altLang="en-US" sz="2600" b="1" u="sng">
                <a:latin typeface="Calisto MT" panose="02040603050505030304" pitchFamily="18" charset="0"/>
              </a:rPr>
              <a:t>not independent</a:t>
            </a:r>
            <a:r>
              <a:rPr lang="en-US" altLang="en-US" sz="2600" b="1">
                <a:latin typeface="Calisto MT" panose="02040603050505030304" pitchFamily="18" charset="0"/>
              </a:rPr>
              <a:t>, they are said to be </a:t>
            </a:r>
            <a:r>
              <a:rPr lang="en-US" altLang="en-US" sz="2600" b="1" u="sng">
                <a:latin typeface="Calisto MT" panose="02040603050505030304" pitchFamily="18" charset="0"/>
              </a:rPr>
              <a:t>dependent</a:t>
            </a:r>
            <a:r>
              <a:rPr lang="en-US" altLang="en-US" sz="2600" b="1">
                <a:latin typeface="Calisto MT" panose="02040603050505030304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4FA070B-B310-4A33-9FDA-0F906AF1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A3CDB9F-8BDF-421A-B06C-20C2D0F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578E-01DF-4C43-9C2C-61843C5625DB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81AC09B4-1BC4-4B99-981E-6D829768EB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765175"/>
            <a:ext cx="6234112" cy="1233488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altLang="en-US" b="0">
                <a:solidFill>
                  <a:schemeClr val="tx1"/>
                </a:solidFill>
              </a:rPr>
              <a:t>Formal Multiplication Rule</a:t>
            </a:r>
          </a:p>
        </p:txBody>
      </p:sp>
      <p:sp>
        <p:nvSpPr>
          <p:cNvPr id="527363" name="Rectangle 4">
            <a:extLst>
              <a:ext uri="{FF2B5EF4-FFF2-40B4-BE49-F238E27FC236}">
                <a16:creationId xmlns:a16="http://schemas.microsoft.com/office/drawing/2014/main" id="{1A532C33-6898-446E-A772-59B0177EEA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6588" y="2181225"/>
            <a:ext cx="7950200" cy="4114800"/>
          </a:xfrm>
          <a:noFill/>
        </p:spPr>
        <p:txBody>
          <a:bodyPr lIns="90488" tIns="44450" rIns="90488" bIns="44450"/>
          <a:lstStyle/>
          <a:p>
            <a:pPr algn="l" defTabSz="631825" rtl="0">
              <a:spcBef>
                <a:spcPct val="40000"/>
              </a:spcBef>
              <a:spcAft>
                <a:spcPct val="40000"/>
              </a:spcAft>
              <a:buClr>
                <a:schemeClr val="accent2"/>
              </a:buClr>
              <a:buFont typeface="Wingdings" panose="05000000000000000000" pitchFamily="2" charset="2"/>
              <a:buChar char="v"/>
              <a:tabLst>
                <a:tab pos="511175" algn="l"/>
              </a:tabLst>
            </a:pPr>
            <a:r>
              <a:rPr lang="en-US" altLang="en-US" b="1" dirty="0">
                <a:solidFill>
                  <a:srgbClr val="0000FF"/>
                </a:solidFill>
              </a:rPr>
              <a:t> </a:t>
            </a:r>
          </a:p>
          <a:p>
            <a:pPr algn="l" defTabSz="631825" rtl="0">
              <a:lnSpc>
                <a:spcPct val="110000"/>
              </a:lnSpc>
              <a:spcBef>
                <a:spcPct val="40000"/>
              </a:spcBef>
              <a:spcAft>
                <a:spcPct val="40000"/>
              </a:spcAft>
              <a:buClr>
                <a:schemeClr val="accent2"/>
              </a:buClr>
              <a:buFont typeface="Wingdings" panose="05000000000000000000" pitchFamily="2" charset="2"/>
              <a:buChar char="v"/>
              <a:tabLst>
                <a:tab pos="511175" algn="l"/>
              </a:tabLst>
            </a:pP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latin typeface="Calisto MT" panose="02040603050505030304" pitchFamily="18" charset="0"/>
              </a:rPr>
              <a:t>Note that if A and B are independent 	events, </a:t>
            </a:r>
          </a:p>
        </p:txBody>
      </p:sp>
      <p:graphicFrame>
        <p:nvGraphicFramePr>
          <p:cNvPr id="527364" name="Object 2">
            <a:extLst>
              <a:ext uri="{FF2B5EF4-FFF2-40B4-BE49-F238E27FC236}">
                <a16:creationId xmlns:a16="http://schemas.microsoft.com/office/drawing/2014/main" id="{373C63F0-5473-4996-8336-6C29E6DED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205038"/>
          <a:ext cx="4533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4" imgW="1726920" imgH="203040" progId="Equation.3">
                  <p:embed/>
                </p:oleObj>
              </mc:Choice>
              <mc:Fallback>
                <p:oleObj name="Equation" r:id="rId4" imgW="1726920" imgH="203040" progId="Equation.3">
                  <p:embed/>
                  <p:pic>
                    <p:nvPicPr>
                      <p:cNvPr id="527364" name="Object 2">
                        <a:extLst>
                          <a:ext uri="{FF2B5EF4-FFF2-40B4-BE49-F238E27FC236}">
                            <a16:creationId xmlns:a16="http://schemas.microsoft.com/office/drawing/2014/main" id="{373C63F0-5473-4996-8336-6C29E6DED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05038"/>
                        <a:ext cx="4533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5" name="Object 3">
            <a:extLst>
              <a:ext uri="{FF2B5EF4-FFF2-40B4-BE49-F238E27FC236}">
                <a16:creationId xmlns:a16="http://schemas.microsoft.com/office/drawing/2014/main" id="{DFA90881-81EA-46D0-B4B5-266046AEA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365625"/>
          <a:ext cx="40005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6" imgW="1523880" imgH="660240" progId="Equation.3">
                  <p:embed/>
                </p:oleObj>
              </mc:Choice>
              <mc:Fallback>
                <p:oleObj name="Equation" r:id="rId6" imgW="1523880" imgH="660240" progId="Equation.3">
                  <p:embed/>
                  <p:pic>
                    <p:nvPicPr>
                      <p:cNvPr id="527365" name="Object 3">
                        <a:extLst>
                          <a:ext uri="{FF2B5EF4-FFF2-40B4-BE49-F238E27FC236}">
                            <a16:creationId xmlns:a16="http://schemas.microsoft.com/office/drawing/2014/main" id="{DFA90881-81EA-46D0-B4B5-266046AEA7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365625"/>
                        <a:ext cx="40005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66" name="Rectangle 6">
            <a:extLst>
              <a:ext uri="{FF2B5EF4-FFF2-40B4-BE49-F238E27FC236}">
                <a16:creationId xmlns:a16="http://schemas.microsoft.com/office/drawing/2014/main" id="{7503A0AE-152A-48D7-950C-DF8948F2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27367" name="Line 7">
            <a:extLst>
              <a:ext uri="{FF2B5EF4-FFF2-40B4-BE49-F238E27FC236}">
                <a16:creationId xmlns:a16="http://schemas.microsoft.com/office/drawing/2014/main" id="{C647C506-6288-4AB8-9AA5-6FF41D5EA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87B81F8-230F-4231-A091-A119852A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202786-53CE-4363-B44B-04BE8D0D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BB3-9A5E-4934-A64C-DD793D44C843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1B2534FB-373A-4F17-B2B6-038309225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765175"/>
            <a:ext cx="645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Applying the </a:t>
            </a:r>
          </a:p>
          <a:p>
            <a:pPr algn="ctr"/>
            <a:r>
              <a:rPr lang="en-US" altLang="en-US" sz="4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Multiplication Rule</a:t>
            </a:r>
          </a:p>
        </p:txBody>
      </p:sp>
      <p:pic>
        <p:nvPicPr>
          <p:cNvPr id="529411" name="Picture 7" descr="04_07">
            <a:extLst>
              <a:ext uri="{FF2B5EF4-FFF2-40B4-BE49-F238E27FC236}">
                <a16:creationId xmlns:a16="http://schemas.microsoft.com/office/drawing/2014/main" id="{E5AC157F-FDC1-44B6-ABD4-0D92A8D0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00250"/>
            <a:ext cx="6599237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9412" name="Rectangle 4">
            <a:extLst>
              <a:ext uri="{FF2B5EF4-FFF2-40B4-BE49-F238E27FC236}">
                <a16:creationId xmlns:a16="http://schemas.microsoft.com/office/drawing/2014/main" id="{8A816D29-A576-4BA6-8900-CDA9129E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29413" name="Line 5">
            <a:extLst>
              <a:ext uri="{FF2B5EF4-FFF2-40B4-BE49-F238E27FC236}">
                <a16:creationId xmlns:a16="http://schemas.microsoft.com/office/drawing/2014/main" id="{6ADC63B3-8EC1-4C6D-8D66-DEBC14660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9773CE6-7732-4A24-BF86-5FECDF3E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1803CC6-106A-411D-9D55-A5ECEA45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6598-95D6-4E01-B75F-9F0D1500D2E4}" type="slidenum">
              <a:rPr lang="ar-SA" altLang="en-US"/>
              <a:pPr/>
              <a:t>19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EBD2B-DF74-411F-A577-BE2BED423331}"/>
              </a:ext>
            </a:extLst>
          </p:cNvPr>
          <p:cNvSpPr txBox="1"/>
          <p:nvPr/>
        </p:nvSpPr>
        <p:spPr>
          <a:xfrm>
            <a:off x="395288" y="1484313"/>
            <a:ext cx="8489950" cy="1920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000" b="1" u="sng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Jury selection</a:t>
            </a:r>
          </a:p>
          <a:p>
            <a:pPr algn="l" rtl="0"/>
            <a:r>
              <a:rPr lang="en-US" altLang="en-US" sz="2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pool of jurors consists of </a:t>
            </a:r>
            <a:r>
              <a:rPr lang="en-US" altLang="en-US" sz="2000" b="1" u="sng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10 men and 15 women</a:t>
            </a:r>
            <a:r>
              <a:rPr lang="en-US" altLang="en-US" sz="2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two names are selected randomly</a:t>
            </a:r>
          </a:p>
          <a:p>
            <a:pPr algn="l" rtl="0"/>
            <a:r>
              <a:rPr lang="en-US" altLang="en-US" sz="2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probability that the first is a man </a:t>
            </a:r>
            <a:r>
              <a:rPr lang="en-US" altLang="en-US" sz="2000" b="1" u="sng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en-US" sz="2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the second is a man</a:t>
            </a:r>
          </a:p>
          <a:p>
            <a:pPr algn="l" rtl="0">
              <a:buFontTx/>
              <a:buAutoNum type="alphaLcParenR"/>
            </a:pPr>
            <a:r>
              <a:rPr lang="en-US" altLang="en-US" sz="2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With replacement</a:t>
            </a:r>
          </a:p>
          <a:p>
            <a:pPr algn="l" rtl="0">
              <a:buFontTx/>
              <a:buAutoNum type="alphaLcParenR"/>
            </a:pPr>
            <a:r>
              <a:rPr lang="en-US" altLang="en-US" sz="2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Without replacement</a:t>
            </a:r>
          </a:p>
        </p:txBody>
      </p:sp>
      <p:graphicFrame>
        <p:nvGraphicFramePr>
          <p:cNvPr id="531459" name="Object 2">
            <a:extLst>
              <a:ext uri="{FF2B5EF4-FFF2-40B4-BE49-F238E27FC236}">
                <a16:creationId xmlns:a16="http://schemas.microsoft.com/office/drawing/2014/main" id="{48E3B190-2BB5-4B21-B824-3EC815C5A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4292600"/>
          <a:ext cx="73834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3251160" imgH="393480" progId="Equation.3">
                  <p:embed/>
                </p:oleObj>
              </mc:Choice>
              <mc:Fallback>
                <p:oleObj name="Equation" r:id="rId3" imgW="3251160" imgH="393480" progId="Equation.3">
                  <p:embed/>
                  <p:pic>
                    <p:nvPicPr>
                      <p:cNvPr id="531459" name="Object 2">
                        <a:extLst>
                          <a:ext uri="{FF2B5EF4-FFF2-40B4-BE49-F238E27FC236}">
                            <a16:creationId xmlns:a16="http://schemas.microsoft.com/office/drawing/2014/main" id="{48E3B190-2BB5-4B21-B824-3EC815C5A8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292600"/>
                        <a:ext cx="73834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0" name="Object 3">
            <a:extLst>
              <a:ext uri="{FF2B5EF4-FFF2-40B4-BE49-F238E27FC236}">
                <a16:creationId xmlns:a16="http://schemas.microsoft.com/office/drawing/2014/main" id="{D15204E1-DF89-4212-B911-43698F024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638800"/>
          <a:ext cx="74120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5" imgW="3263760" imgH="393480" progId="Equation.3">
                  <p:embed/>
                </p:oleObj>
              </mc:Choice>
              <mc:Fallback>
                <p:oleObj name="Equation" r:id="rId5" imgW="3263760" imgH="393480" progId="Equation.3">
                  <p:embed/>
                  <p:pic>
                    <p:nvPicPr>
                      <p:cNvPr id="531460" name="Object 3">
                        <a:extLst>
                          <a:ext uri="{FF2B5EF4-FFF2-40B4-BE49-F238E27FC236}">
                            <a16:creationId xmlns:a16="http://schemas.microsoft.com/office/drawing/2014/main" id="{D15204E1-DF89-4212-B911-43698F024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74120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61" name="TextBox 7">
            <a:extLst>
              <a:ext uri="{FF2B5EF4-FFF2-40B4-BE49-F238E27FC236}">
                <a16:creationId xmlns:a16="http://schemas.microsoft.com/office/drawing/2014/main" id="{BDAF65F5-C36E-4442-8E48-1FD570C84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57563"/>
            <a:ext cx="151288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</a:t>
            </a:r>
          </a:p>
          <a:p>
            <a:pPr algn="l" rtl="0"/>
            <a:endParaRPr lang="en-US" altLang="en-US" sz="2000" b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31462" name="TextBox 8">
            <a:extLst>
              <a:ext uri="{FF2B5EF4-FFF2-40B4-BE49-F238E27FC236}">
                <a16:creationId xmlns:a16="http://schemas.microsoft.com/office/drawing/2014/main" id="{1C6471B5-DEE4-416A-89C9-994B9803D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5263"/>
            <a:ext cx="7086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b="1">
                <a:solidFill>
                  <a:srgbClr val="0000FF"/>
                </a:solidFill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a) </a:t>
            </a:r>
            <a:r>
              <a:rPr lang="en-US" altLang="en-US" b="1">
                <a:ea typeface="Arial Unicode MS" panose="020B0604020202020204" pitchFamily="34" charset="-128"/>
                <a:cs typeface="Arial Unicode MS" panose="020B0604020202020204" pitchFamily="34" charset="-128"/>
              </a:rPr>
              <a:t>With replacement …the two selections are independent  </a:t>
            </a:r>
          </a:p>
        </p:txBody>
      </p:sp>
      <p:sp>
        <p:nvSpPr>
          <p:cNvPr id="531463" name="TextBox 9">
            <a:extLst>
              <a:ext uri="{FF2B5EF4-FFF2-40B4-BE49-F238E27FC236}">
                <a16:creationId xmlns:a16="http://schemas.microsoft.com/office/drawing/2014/main" id="{2DE6E719-3EA1-4347-8B63-A0987AB02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29225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b="1">
                <a:solidFill>
                  <a:srgbClr val="0000FF"/>
                </a:solidFill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b) </a:t>
            </a:r>
            <a:r>
              <a:rPr lang="en-US" altLang="en-US" b="1">
                <a:ea typeface="Arial Unicode MS" panose="020B0604020202020204" pitchFamily="34" charset="-128"/>
                <a:cs typeface="Arial Unicode MS" panose="020B0604020202020204" pitchFamily="34" charset="-128"/>
              </a:rPr>
              <a:t>Without replacement…. the two selections are dependent</a:t>
            </a: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sp>
        <p:nvSpPr>
          <p:cNvPr id="11" name="Title 11">
            <a:extLst>
              <a:ext uri="{FF2B5EF4-FFF2-40B4-BE49-F238E27FC236}">
                <a16:creationId xmlns:a16="http://schemas.microsoft.com/office/drawing/2014/main" id="{D4020A9B-6DCB-44DB-9236-E9028085DAF8}"/>
              </a:ext>
            </a:extLst>
          </p:cNvPr>
          <p:cNvSpPr txBox="1">
            <a:spLocks/>
          </p:cNvSpPr>
          <p:nvPr/>
        </p:nvSpPr>
        <p:spPr>
          <a:xfrm>
            <a:off x="395288" y="765175"/>
            <a:ext cx="8229600" cy="720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4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2</a:t>
            </a:r>
          </a:p>
        </p:txBody>
      </p:sp>
      <p:sp>
        <p:nvSpPr>
          <p:cNvPr id="531465" name="Rectangle 9">
            <a:extLst>
              <a:ext uri="{FF2B5EF4-FFF2-40B4-BE49-F238E27FC236}">
                <a16:creationId xmlns:a16="http://schemas.microsoft.com/office/drawing/2014/main" id="{89F802D2-7ED3-4241-9F73-C43DC3766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31466" name="Line 10">
            <a:extLst>
              <a:ext uri="{FF2B5EF4-FFF2-40B4-BE49-F238E27FC236}">
                <a16:creationId xmlns:a16="http://schemas.microsoft.com/office/drawing/2014/main" id="{3399A7F3-DA1D-4F7E-A1F4-93D6C0DE4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591560" y="2735421"/>
            <a:ext cx="1957327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b="1" spc="-4" dirty="0">
                <a:latin typeface="Arial"/>
                <a:cs typeface="Arial"/>
              </a:rPr>
              <a:t>Chapter 4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086" y="3232641"/>
            <a:ext cx="2229561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spc="0" dirty="0">
                <a:latin typeface="Arial"/>
                <a:cs typeface="Arial"/>
              </a:rPr>
              <a:t>Probability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1397" y="3232641"/>
            <a:ext cx="856589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dirty="0">
                <a:latin typeface="Arial"/>
                <a:cs typeface="Arial"/>
              </a:rPr>
              <a:t>and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1108" y="3232641"/>
            <a:ext cx="1923694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dirty="0">
                <a:latin typeface="Arial"/>
                <a:cs typeface="Arial"/>
              </a:rPr>
              <a:t>Counting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5181" y="3232641"/>
            <a:ext cx="1263497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spc="0" dirty="0">
                <a:latin typeface="Arial"/>
                <a:cs typeface="Arial"/>
              </a:rPr>
              <a:t>Rules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2952" y="6288344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B09F4C9-EE81-4B18-AE10-847F557D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3955059-42B8-47E2-978E-01990548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6C7763BF-9DC5-4A1B-B0B0-089588DF0F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1075"/>
            <a:ext cx="8729663" cy="1073150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altLang="en-US" sz="3000" b="0" dirty="0">
                <a:solidFill>
                  <a:schemeClr val="tx1"/>
                </a:solidFill>
              </a:rPr>
              <a:t>Complements:  The Probability </a:t>
            </a:r>
            <a:br>
              <a:rPr lang="en-US" altLang="en-US" sz="3000" b="0" dirty="0">
                <a:solidFill>
                  <a:schemeClr val="tx1"/>
                </a:solidFill>
              </a:rPr>
            </a:br>
            <a:r>
              <a:rPr lang="en-US" altLang="en-US" sz="3000" b="0" dirty="0">
                <a:solidFill>
                  <a:schemeClr val="tx1"/>
                </a:solidFill>
              </a:rPr>
              <a:t>of “At Least One”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D8F99137-538F-4472-87C8-0178F8AA7A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3581400"/>
            <a:ext cx="8420100" cy="1524000"/>
          </a:xfrm>
          <a:noFill/>
        </p:spPr>
        <p:txBody>
          <a:bodyPr lIns="90488" tIns="44450" rIns="90488" bIns="44450"/>
          <a:lstStyle/>
          <a:p>
            <a:pPr marL="285750" indent="-285750" algn="l" defTabSz="576263" rtl="0">
              <a:lnSpc>
                <a:spcPct val="95000"/>
              </a:lnSpc>
              <a:spcAft>
                <a:spcPct val="300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b="1">
                <a:solidFill>
                  <a:schemeClr val="bg2"/>
                </a:solidFill>
              </a:rPr>
              <a:t> </a:t>
            </a:r>
            <a:r>
              <a:rPr lang="en-US" altLang="en-US" b="1"/>
              <a:t>The </a:t>
            </a:r>
            <a:r>
              <a:rPr lang="en-US" altLang="en-US" b="1" u="sng"/>
              <a:t>complement </a:t>
            </a:r>
            <a:r>
              <a:rPr lang="en-US" altLang="en-US" b="1"/>
              <a:t>of getting </a:t>
            </a:r>
            <a:r>
              <a:rPr lang="en-US" altLang="en-US" b="1" u="sng"/>
              <a:t>at least one</a:t>
            </a:r>
            <a:r>
              <a:rPr lang="en-US" altLang="en-US" b="1"/>
              <a:t> 	item of a particular type is that you get 	</a:t>
            </a:r>
            <a:r>
              <a:rPr lang="en-US" altLang="en-US" b="1" u="sng"/>
              <a:t>no items</a:t>
            </a:r>
            <a:r>
              <a:rPr lang="en-US" altLang="en-US" b="1"/>
              <a:t> of that type.</a:t>
            </a:r>
          </a:p>
        </p:txBody>
      </p:sp>
      <p:sp>
        <p:nvSpPr>
          <p:cNvPr id="536580" name="Rectangle 4">
            <a:extLst>
              <a:ext uri="{FF2B5EF4-FFF2-40B4-BE49-F238E27FC236}">
                <a16:creationId xmlns:a16="http://schemas.microsoft.com/office/drawing/2014/main" id="{B4EEF4D5-DB18-43BD-82BF-9624C4FB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08" y="2520509"/>
            <a:ext cx="84201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 defTabSz="576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576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576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576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576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576263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576263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576263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576263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lnSpc>
                <a:spcPct val="95000"/>
              </a:lnSpc>
              <a:spcBef>
                <a:spcPct val="30000"/>
              </a:spcBef>
              <a:spcAft>
                <a:spcPct val="300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sz="3200" b="1" i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“At least one” is equivalent to “one or more.”</a:t>
            </a:r>
          </a:p>
        </p:txBody>
      </p:sp>
      <p:sp>
        <p:nvSpPr>
          <p:cNvPr id="536581" name="Rectangle 5">
            <a:extLst>
              <a:ext uri="{FF2B5EF4-FFF2-40B4-BE49-F238E27FC236}">
                <a16:creationId xmlns:a16="http://schemas.microsoft.com/office/drawing/2014/main" id="{C7920E72-AB31-4F80-970C-6658B3A3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36582" name="Line 6">
            <a:extLst>
              <a:ext uri="{FF2B5EF4-FFF2-40B4-BE49-F238E27FC236}">
                <a16:creationId xmlns:a16="http://schemas.microsoft.com/office/drawing/2014/main" id="{FAE9B6BD-6583-42C8-A2CC-1C2F489A3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3FF33C1-B8E8-4B0D-9421-04F7C7D4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3BC0A5B-4EB5-44C1-B728-5C202850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B7A-41BD-4CEC-B930-F87416B8D26D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538626" name="Rectangle 2">
            <a:extLst>
              <a:ext uri="{FF2B5EF4-FFF2-40B4-BE49-F238E27FC236}">
                <a16:creationId xmlns:a16="http://schemas.microsoft.com/office/drawing/2014/main" id="{A96ABF49-8257-45B6-A5C7-D33EAEF2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08050"/>
            <a:ext cx="72263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Key Principle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0BE76D67-B1D8-43D3-A47D-E9124A8F2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2008188"/>
            <a:ext cx="8667750" cy="155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32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To find the probability of at least one of something, calculate the probability of </a:t>
            </a:r>
            <a:r>
              <a:rPr lang="en-US" altLang="en-US" sz="3200" b="1" i="1" u="sng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none</a:t>
            </a:r>
            <a:r>
              <a:rPr lang="en-US" altLang="en-US" sz="32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</a:t>
            </a:r>
            <a:r>
              <a:rPr lang="en-US" altLang="en-US" sz="3200" b="1" i="1" u="sng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subtract</a:t>
            </a:r>
            <a:r>
              <a:rPr lang="en-US" altLang="en-US" sz="32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that result from 1.  That is,</a:t>
            </a:r>
          </a:p>
        </p:txBody>
      </p:sp>
      <p:sp>
        <p:nvSpPr>
          <p:cNvPr id="538628" name="Text Box 4">
            <a:extLst>
              <a:ext uri="{FF2B5EF4-FFF2-40B4-BE49-F238E27FC236}">
                <a16:creationId xmlns:a16="http://schemas.microsoft.com/office/drawing/2014/main" id="{2301FE7E-618E-48C1-A49F-573DA8804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27525"/>
            <a:ext cx="7331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4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P( at least one) = 1 – P( none).</a:t>
            </a:r>
          </a:p>
        </p:txBody>
      </p:sp>
      <p:sp>
        <p:nvSpPr>
          <p:cNvPr id="538629" name="Rectangle 5">
            <a:extLst>
              <a:ext uri="{FF2B5EF4-FFF2-40B4-BE49-F238E27FC236}">
                <a16:creationId xmlns:a16="http://schemas.microsoft.com/office/drawing/2014/main" id="{206ACFF3-13CE-4FFA-97E8-F08EA6E8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38630" name="Line 6">
            <a:extLst>
              <a:ext uri="{FF2B5EF4-FFF2-40B4-BE49-F238E27FC236}">
                <a16:creationId xmlns:a16="http://schemas.microsoft.com/office/drawing/2014/main" id="{DC56E6A4-BC69-4402-BA16-7247EBC64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D4DB5828-07D3-4884-A4A9-B17BCC46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E7E409E-4A56-4291-9F70-18A6E06B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DA59-4067-44F6-BFF4-959C0385C231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563202" name="TextBox 3">
            <a:extLst>
              <a:ext uri="{FF2B5EF4-FFF2-40B4-BE49-F238E27FC236}">
                <a16:creationId xmlns:a16="http://schemas.microsoft.com/office/drawing/2014/main" id="{8FB8B3A9-4235-4907-A45E-E58D7FBAF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84899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400" b="1" u="sng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Gender of Children</a:t>
            </a:r>
          </a:p>
          <a:p>
            <a:pPr algn="l" rtl="0"/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probability that a couple with 3 children having at least 1 girl . </a:t>
            </a:r>
          </a:p>
        </p:txBody>
      </p:sp>
      <p:pic>
        <p:nvPicPr>
          <p:cNvPr id="563203" name="Picture 5">
            <a:extLst>
              <a:ext uri="{FF2B5EF4-FFF2-40B4-BE49-F238E27FC236}">
                <a16:creationId xmlns:a16="http://schemas.microsoft.com/office/drawing/2014/main" id="{BAB150A3-0FBC-40B8-A5FE-31BB846D2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6045200"/>
            <a:ext cx="47529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04" name="Picture 6">
            <a:extLst>
              <a:ext uri="{FF2B5EF4-FFF2-40B4-BE49-F238E27FC236}">
                <a16:creationId xmlns:a16="http://schemas.microsoft.com/office/drawing/2014/main" id="{51F5F798-C57A-449D-8711-97EAA9022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08275"/>
            <a:ext cx="54102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05" name="TextBox 8">
            <a:extLst>
              <a:ext uri="{FF2B5EF4-FFF2-40B4-BE49-F238E27FC236}">
                <a16:creationId xmlns:a16="http://schemas.microsoft.com/office/drawing/2014/main" id="{D3814488-ADD2-4525-B50E-5C4132CF6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08275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17530ABD-C7FB-4229-8A74-385D3F88B583}"/>
              </a:ext>
            </a:extLst>
          </p:cNvPr>
          <p:cNvSpPr txBox="1">
            <a:spLocks/>
          </p:cNvSpPr>
          <p:nvPr/>
        </p:nvSpPr>
        <p:spPr>
          <a:xfrm>
            <a:off x="323850" y="765175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4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3</a:t>
            </a:r>
          </a:p>
        </p:txBody>
      </p:sp>
      <p:sp>
        <p:nvSpPr>
          <p:cNvPr id="563207" name="Rectangle 7">
            <a:extLst>
              <a:ext uri="{FF2B5EF4-FFF2-40B4-BE49-F238E27FC236}">
                <a16:creationId xmlns:a16="http://schemas.microsoft.com/office/drawing/2014/main" id="{8117B80D-77B9-40F5-BF07-F16F8196B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63208" name="Line 8">
            <a:extLst>
              <a:ext uri="{FF2B5EF4-FFF2-40B4-BE49-F238E27FC236}">
                <a16:creationId xmlns:a16="http://schemas.microsoft.com/office/drawing/2014/main" id="{7CCCDEE0-D0B2-4F4E-99E8-606E461D6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09" name="Line 9">
            <a:extLst>
              <a:ext uri="{FF2B5EF4-FFF2-40B4-BE49-F238E27FC236}">
                <a16:creationId xmlns:a16="http://schemas.microsoft.com/office/drawing/2014/main" id="{6879F340-CA60-4164-B366-8B221A799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4941888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10" name="Line 10">
            <a:extLst>
              <a:ext uri="{FF2B5EF4-FFF2-40B4-BE49-F238E27FC236}">
                <a16:creationId xmlns:a16="http://schemas.microsoft.com/office/drawing/2014/main" id="{3250EC6E-C22C-4B09-8F12-D5126615E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4941888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97486D84-1362-47F3-B7A3-DAD6EEF2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CFBF202B-C8FC-4E22-BE1D-4533A262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7F0B-B5C7-48CC-B0C2-9435C0C3884B}" type="slidenum">
              <a:rPr lang="ar-SA" altLang="en-US"/>
              <a:pPr/>
              <a:t>23</a:t>
            </a:fld>
            <a:endParaRPr lang="en-US" altLang="en-US"/>
          </a:p>
        </p:txBody>
      </p:sp>
      <p:graphicFrame>
        <p:nvGraphicFramePr>
          <p:cNvPr id="564226" name="Object 2">
            <a:extLst>
              <a:ext uri="{FF2B5EF4-FFF2-40B4-BE49-F238E27FC236}">
                <a16:creationId xmlns:a16="http://schemas.microsoft.com/office/drawing/2014/main" id="{44B53CF2-6AAA-46EA-B366-EA6857161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716338"/>
          <a:ext cx="62484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3" imgW="2717800" imgH="469900" progId="Equation.DSMT4">
                  <p:embed/>
                </p:oleObj>
              </mc:Choice>
              <mc:Fallback>
                <p:oleObj r:id="rId3" imgW="2717800" imgH="469900" progId="Equation.DSMT4">
                  <p:embed/>
                  <p:pic>
                    <p:nvPicPr>
                      <p:cNvPr id="564226" name="Object 2">
                        <a:extLst>
                          <a:ext uri="{FF2B5EF4-FFF2-40B4-BE49-F238E27FC236}">
                            <a16:creationId xmlns:a16="http://schemas.microsoft.com/office/drawing/2014/main" id="{44B53CF2-6AAA-46EA-B366-EA6857161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16338"/>
                        <a:ext cx="624840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27" name="Object 1">
            <a:extLst>
              <a:ext uri="{FF2B5EF4-FFF2-40B4-BE49-F238E27FC236}">
                <a16:creationId xmlns:a16="http://schemas.microsoft.com/office/drawing/2014/main" id="{02B51FF4-041F-47F4-B4AA-C6242946E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300663"/>
          <a:ext cx="64008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5" imgW="2654300" imgH="393700" progId="Equation.DSMT4">
                  <p:embed/>
                </p:oleObj>
              </mc:Choice>
              <mc:Fallback>
                <p:oleObj r:id="rId5" imgW="2654300" imgH="393700" progId="Equation.DSMT4">
                  <p:embed/>
                  <p:pic>
                    <p:nvPicPr>
                      <p:cNvPr id="564227" name="Object 1">
                        <a:extLst>
                          <a:ext uri="{FF2B5EF4-FFF2-40B4-BE49-F238E27FC236}">
                            <a16:creationId xmlns:a16="http://schemas.microsoft.com/office/drawing/2014/main" id="{02B51FF4-041F-47F4-B4AA-C6242946EC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00663"/>
                        <a:ext cx="6400800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28" name="Rectangle 10">
            <a:extLst>
              <a:ext uri="{FF2B5EF4-FFF2-40B4-BE49-F238E27FC236}">
                <a16:creationId xmlns:a16="http://schemas.microsoft.com/office/drawing/2014/main" id="{8D378D64-CAFE-40FF-A914-0697B2110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76763"/>
            <a:ext cx="6122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endParaRPr lang="en-US" altLang="en-US" sz="2000" b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 rtl="0" eaLnBrk="0" hangingPunct="0"/>
            <a:r>
              <a:rPr lang="en-US" altLang="en-US" sz="2000" b="1">
                <a:latin typeface="Calisto MT" panose="0204060305050503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And so the probability of at least one six occurring is:</a:t>
            </a:r>
            <a:endParaRPr lang="en-US" altLang="en-US" sz="2000" b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 rtl="0" eaLnBrk="0" hangingPunct="0"/>
            <a:endParaRPr lang="en-US" altLang="en-US" sz="2000" b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64229" name="Title 11">
            <a:extLst>
              <a:ext uri="{FF2B5EF4-FFF2-40B4-BE49-F238E27FC236}">
                <a16:creationId xmlns:a16="http://schemas.microsoft.com/office/drawing/2014/main" id="{9C8A1F51-BA86-4D86-B543-5E09CCE229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620713"/>
            <a:ext cx="7543800" cy="1295400"/>
          </a:xfrm>
        </p:spPr>
        <p:txBody>
          <a:bodyPr anchor="ctr"/>
          <a:lstStyle/>
          <a:p>
            <a:pPr algn="ctr"/>
            <a:r>
              <a:rPr lang="en-US" altLang="en-US" b="0">
                <a:solidFill>
                  <a:schemeClr val="tx1"/>
                </a:solidFill>
              </a:rPr>
              <a:t>Example 4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8A9434-3CC4-4B23-9E62-030EBE967A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1719263"/>
            <a:ext cx="8291512" cy="1781175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FF"/>
                </a:solidFill>
                <a:latin typeface="Calisto MT" panose="02040603050505030304" pitchFamily="18" charset="0"/>
              </a:rPr>
              <a:t>	</a:t>
            </a:r>
            <a:r>
              <a:rPr lang="en-US" altLang="en-US" sz="2400" b="1">
                <a:latin typeface="Calisto MT" panose="02040603050505030304" pitchFamily="18" charset="0"/>
              </a:rPr>
              <a:t>If a die is rolled 4 times</a:t>
            </a:r>
            <a:r>
              <a:rPr lang="en-US" altLang="en-US" sz="2400">
                <a:latin typeface="Calisto MT" panose="02040603050505030304" pitchFamily="18" charset="0"/>
              </a:rPr>
              <a:t>, </a:t>
            </a:r>
            <a:r>
              <a:rPr lang="en-US" altLang="en-US" sz="2400" b="1">
                <a:latin typeface="Calisto MT" panose="02040603050505030304" pitchFamily="18" charset="0"/>
              </a:rPr>
              <a:t>find the probability that at least one of the rolls is a six.  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FF"/>
                </a:solidFill>
                <a:latin typeface="Calisto MT" panose="02040603050505030304" pitchFamily="18" charset="0"/>
              </a:rPr>
              <a:t>	</a:t>
            </a:r>
            <a:r>
              <a:rPr lang="en-US" altLang="en-US" sz="1900">
                <a:latin typeface="Calisto MT" panose="02040603050505030304" pitchFamily="18" charset="0"/>
              </a:rPr>
              <a:t>If </a:t>
            </a:r>
            <a:r>
              <a:rPr lang="en-US" altLang="en-US" sz="1900" i="1">
                <a:latin typeface="Calisto MT" panose="02040603050505030304" pitchFamily="18" charset="0"/>
              </a:rPr>
              <a:t>E</a:t>
            </a:r>
            <a:r>
              <a:rPr lang="en-US" altLang="en-US" sz="1900">
                <a:latin typeface="Calisto MT" panose="02040603050505030304" pitchFamily="18" charset="0"/>
              </a:rPr>
              <a:t> is the event that </a:t>
            </a:r>
            <a:r>
              <a:rPr lang="en-US" altLang="en-US" sz="1900" u="sng">
                <a:latin typeface="Calisto MT" panose="02040603050505030304" pitchFamily="18" charset="0"/>
              </a:rPr>
              <a:t>at least one</a:t>
            </a:r>
            <a:r>
              <a:rPr lang="en-US" altLang="en-US" sz="1900">
                <a:latin typeface="Calisto MT" panose="02040603050505030304" pitchFamily="18" charset="0"/>
              </a:rPr>
              <a:t> roll is a six, then  E’  is the event that </a:t>
            </a:r>
            <a:r>
              <a:rPr lang="en-US" altLang="en-US" sz="1900" u="sng">
                <a:latin typeface="Calisto MT" panose="02040603050505030304" pitchFamily="18" charset="0"/>
              </a:rPr>
              <a:t>none</a:t>
            </a:r>
            <a:r>
              <a:rPr lang="en-US" altLang="en-US" sz="1900">
                <a:latin typeface="Calisto MT" panose="02040603050505030304" pitchFamily="18" charset="0"/>
              </a:rPr>
              <a:t> of the four rolls is a six. </a:t>
            </a:r>
            <a:r>
              <a:rPr lang="en-US" altLang="en-US" sz="1900" b="1">
                <a:latin typeface="Calisto MT" panose="02040603050505030304" pitchFamily="18" charset="0"/>
              </a:rPr>
              <a:t>Since all rolls are independent</a:t>
            </a:r>
            <a:r>
              <a:rPr lang="en-US" altLang="en-US" sz="1900">
                <a:latin typeface="Calisto MT" panose="02040603050505030304" pitchFamily="18" charset="0"/>
              </a:rPr>
              <a:t>, the probability of </a:t>
            </a:r>
            <a:r>
              <a:rPr lang="en-US" altLang="en-US" sz="1900" b="1">
                <a:latin typeface="Calisto MT" panose="02040603050505030304" pitchFamily="18" charset="0"/>
              </a:rPr>
              <a:t>four rolls </a:t>
            </a:r>
            <a:r>
              <a:rPr lang="en-US" altLang="en-US" sz="1900">
                <a:latin typeface="Calisto MT" panose="02040603050505030304" pitchFamily="18" charset="0"/>
              </a:rPr>
              <a:t>all being </a:t>
            </a:r>
            <a:r>
              <a:rPr lang="en-US" altLang="en-US" sz="1900" b="1">
                <a:latin typeface="Calisto MT" panose="02040603050505030304" pitchFamily="18" charset="0"/>
              </a:rPr>
              <a:t>not six </a:t>
            </a:r>
            <a:r>
              <a:rPr lang="en-US" altLang="en-US" sz="1900">
                <a:latin typeface="Calisto MT" panose="02040603050505030304" pitchFamily="18" charset="0"/>
              </a:rPr>
              <a:t>is:</a:t>
            </a:r>
          </a:p>
        </p:txBody>
      </p:sp>
      <p:sp>
        <p:nvSpPr>
          <p:cNvPr id="564231" name="Rectangle 12">
            <a:extLst>
              <a:ext uri="{FF2B5EF4-FFF2-40B4-BE49-F238E27FC236}">
                <a16:creationId xmlns:a16="http://schemas.microsoft.com/office/drawing/2014/main" id="{08E96583-5697-482E-B691-662D85DCA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64233" name="Rectangle 9">
            <a:extLst>
              <a:ext uri="{FF2B5EF4-FFF2-40B4-BE49-F238E27FC236}">
                <a16:creationId xmlns:a16="http://schemas.microsoft.com/office/drawing/2014/main" id="{DCE014A9-B04F-4EEE-925B-B0BFAD53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64234" name="Line 10">
            <a:extLst>
              <a:ext uri="{FF2B5EF4-FFF2-40B4-BE49-F238E27FC236}">
                <a16:creationId xmlns:a16="http://schemas.microsoft.com/office/drawing/2014/main" id="{E607D50C-720C-46D2-BBA5-D7BDB0AA3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35" name="Rectangle 11">
            <a:extLst>
              <a:ext uri="{FF2B5EF4-FFF2-40B4-BE49-F238E27FC236}">
                <a16:creationId xmlns:a16="http://schemas.microsoft.com/office/drawing/2014/main" id="{6172E3D4-F3FF-4637-83C5-F9F6C593B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64236" name="Line 12">
            <a:extLst>
              <a:ext uri="{FF2B5EF4-FFF2-40B4-BE49-F238E27FC236}">
                <a16:creationId xmlns:a16="http://schemas.microsoft.com/office/drawing/2014/main" id="{6459937B-02F9-4ED2-897A-4096BA615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37" name="Rectangle 13">
            <a:extLst>
              <a:ext uri="{FF2B5EF4-FFF2-40B4-BE49-F238E27FC236}">
                <a16:creationId xmlns:a16="http://schemas.microsoft.com/office/drawing/2014/main" id="{F98E009D-C042-468D-AD18-C4282D1C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64238" name="Line 14">
            <a:extLst>
              <a:ext uri="{FF2B5EF4-FFF2-40B4-BE49-F238E27FC236}">
                <a16:creationId xmlns:a16="http://schemas.microsoft.com/office/drawing/2014/main" id="{F0C2821A-9DE2-4025-A598-AECA473F1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6B91DDC-9398-4712-B8CB-2F635BC4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217E128-F465-4AF3-8740-B77CB730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FACA-C682-4E49-A96A-BA051FA9768E}" type="slidenum">
              <a:rPr lang="ar-SA" altLang="en-US"/>
              <a:pPr/>
              <a:t>24</a:t>
            </a:fld>
            <a:endParaRPr lang="en-US" altLang="en-US"/>
          </a:p>
        </p:txBody>
      </p:sp>
      <p:sp>
        <p:nvSpPr>
          <p:cNvPr id="540674" name="Rectangle 2">
            <a:extLst>
              <a:ext uri="{FF2B5EF4-FFF2-40B4-BE49-F238E27FC236}">
                <a16:creationId xmlns:a16="http://schemas.microsoft.com/office/drawing/2014/main" id="{C76D0D32-2A05-4E59-8C0E-58AD86037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981075"/>
            <a:ext cx="64643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</a:t>
            </a:r>
          </a:p>
        </p:txBody>
      </p:sp>
      <p:sp>
        <p:nvSpPr>
          <p:cNvPr id="540675" name="Text Box 4">
            <a:extLst>
              <a:ext uri="{FF2B5EF4-FFF2-40B4-BE49-F238E27FC236}">
                <a16:creationId xmlns:a16="http://schemas.microsoft.com/office/drawing/2014/main" id="{33A96E98-AD15-4502-9D6E-F7C623832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80676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conditional probability of an event is a probability obtained with the additional information that some other event has already occurred.  </a:t>
            </a:r>
          </a:p>
        </p:txBody>
      </p:sp>
      <p:graphicFrame>
        <p:nvGraphicFramePr>
          <p:cNvPr id="540676" name="Object 2">
            <a:extLst>
              <a:ext uri="{FF2B5EF4-FFF2-40B4-BE49-F238E27FC236}">
                <a16:creationId xmlns:a16="http://schemas.microsoft.com/office/drawing/2014/main" id="{B4F506F0-7A7A-4876-85BB-A344103AF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933825"/>
          <a:ext cx="44894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4" imgW="1371600" imgH="419040" progId="Equation.3">
                  <p:embed/>
                </p:oleObj>
              </mc:Choice>
              <mc:Fallback>
                <p:oleObj name="Equation" r:id="rId4" imgW="1371600" imgH="419040" progId="Equation.3">
                  <p:embed/>
                  <p:pic>
                    <p:nvPicPr>
                      <p:cNvPr id="540676" name="Object 2">
                        <a:extLst>
                          <a:ext uri="{FF2B5EF4-FFF2-40B4-BE49-F238E27FC236}">
                            <a16:creationId xmlns:a16="http://schemas.microsoft.com/office/drawing/2014/main" id="{B4F506F0-7A7A-4876-85BB-A344103AF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933825"/>
                        <a:ext cx="44894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77" name="Rectangle 5">
            <a:extLst>
              <a:ext uri="{FF2B5EF4-FFF2-40B4-BE49-F238E27FC236}">
                <a16:creationId xmlns:a16="http://schemas.microsoft.com/office/drawing/2014/main" id="{94F9E5BE-84DB-4705-A850-2C3248069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40678" name="Line 6">
            <a:extLst>
              <a:ext uri="{FF2B5EF4-FFF2-40B4-BE49-F238E27FC236}">
                <a16:creationId xmlns:a16="http://schemas.microsoft.com/office/drawing/2014/main" id="{783D8BF2-4FC6-4D92-ABCC-A3C04B9D6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E3BCCE38-AB2D-4289-8636-2537E71A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D5DE44DB-83B2-4E8D-A162-3E6C4911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27A4-8D11-485D-8B86-C317E320AD8F}" type="slidenum">
              <a:rPr lang="ar-SA" altLang="en-US"/>
              <a:pPr/>
              <a:t>25</a:t>
            </a:fld>
            <a:endParaRPr lang="en-US" altLang="en-US"/>
          </a:p>
        </p:txBody>
      </p:sp>
      <p:sp>
        <p:nvSpPr>
          <p:cNvPr id="566274" name="Freeform 2">
            <a:extLst>
              <a:ext uri="{FF2B5EF4-FFF2-40B4-BE49-F238E27FC236}">
                <a16:creationId xmlns:a16="http://schemas.microsoft.com/office/drawing/2014/main" id="{498E5E31-E5CC-460C-A509-EA9DFBF4750D}"/>
              </a:ext>
            </a:extLst>
          </p:cNvPr>
          <p:cNvSpPr>
            <a:spLocks/>
          </p:cNvSpPr>
          <p:nvPr/>
        </p:nvSpPr>
        <p:spPr bwMode="auto">
          <a:xfrm>
            <a:off x="395288" y="3043238"/>
            <a:ext cx="4457700" cy="2268537"/>
          </a:xfrm>
          <a:custGeom>
            <a:avLst/>
            <a:gdLst>
              <a:gd name="T0" fmla="*/ 0 w 2808"/>
              <a:gd name="T1" fmla="*/ 1428 h 1429"/>
              <a:gd name="T2" fmla="*/ 2807 w 2808"/>
              <a:gd name="T3" fmla="*/ 1428 h 1429"/>
              <a:gd name="T4" fmla="*/ 2807 w 2808"/>
              <a:gd name="T5" fmla="*/ 0 h 1429"/>
              <a:gd name="T6" fmla="*/ 0 w 2808"/>
              <a:gd name="T7" fmla="*/ 0 h 1429"/>
              <a:gd name="T8" fmla="*/ 0 w 2808"/>
              <a:gd name="T9" fmla="*/ 1428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8" h="1429">
                <a:moveTo>
                  <a:pt x="0" y="1428"/>
                </a:moveTo>
                <a:lnTo>
                  <a:pt x="2807" y="1428"/>
                </a:lnTo>
                <a:lnTo>
                  <a:pt x="2807" y="0"/>
                </a:lnTo>
                <a:lnTo>
                  <a:pt x="0" y="0"/>
                </a:lnTo>
                <a:lnTo>
                  <a:pt x="0" y="1428"/>
                </a:lnTo>
              </a:path>
            </a:pathLst>
          </a:custGeom>
          <a:solidFill>
            <a:srgbClr val="FFF1CE"/>
          </a:solidFill>
          <a:ln w="50800" cap="rnd" cmpd="sng">
            <a:solidFill>
              <a:srgbClr val="FFCC4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CE9ABB8C-F251-4DD8-AEA9-0DD408F2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54538"/>
            <a:ext cx="51117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altLang="en-US" sz="3900" b="1"/>
              <a:t>S</a:t>
            </a:r>
          </a:p>
        </p:txBody>
      </p:sp>
      <p:sp>
        <p:nvSpPr>
          <p:cNvPr id="566276" name="Rectangle 4">
            <a:extLst>
              <a:ext uri="{FF2B5EF4-FFF2-40B4-BE49-F238E27FC236}">
                <a16:creationId xmlns:a16="http://schemas.microsoft.com/office/drawing/2014/main" id="{D8AC81F4-E840-470B-8C03-1F1625F5C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3255963"/>
            <a:ext cx="4651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altLang="en-US" sz="3100" b="1"/>
              <a:t>B</a:t>
            </a:r>
          </a:p>
        </p:txBody>
      </p:sp>
      <p:sp>
        <p:nvSpPr>
          <p:cNvPr id="566277" name="Freeform 5">
            <a:extLst>
              <a:ext uri="{FF2B5EF4-FFF2-40B4-BE49-F238E27FC236}">
                <a16:creationId xmlns:a16="http://schemas.microsoft.com/office/drawing/2014/main" id="{C2496B21-D6AA-4A24-89CB-46367DDE09A4}"/>
              </a:ext>
            </a:extLst>
          </p:cNvPr>
          <p:cNvSpPr>
            <a:spLocks/>
          </p:cNvSpPr>
          <p:nvPr/>
        </p:nvSpPr>
        <p:spPr bwMode="auto">
          <a:xfrm>
            <a:off x="2328863" y="3552825"/>
            <a:ext cx="1341437" cy="1333500"/>
          </a:xfrm>
          <a:custGeom>
            <a:avLst/>
            <a:gdLst>
              <a:gd name="T0" fmla="*/ 0 w 845"/>
              <a:gd name="T1" fmla="*/ 420 h 840"/>
              <a:gd name="T2" fmla="*/ 5 w 845"/>
              <a:gd name="T3" fmla="*/ 357 h 840"/>
              <a:gd name="T4" fmla="*/ 20 w 845"/>
              <a:gd name="T5" fmla="*/ 295 h 840"/>
              <a:gd name="T6" fmla="*/ 42 w 845"/>
              <a:gd name="T7" fmla="*/ 238 h 840"/>
              <a:gd name="T8" fmla="*/ 75 w 845"/>
              <a:gd name="T9" fmla="*/ 183 h 840"/>
              <a:gd name="T10" fmla="*/ 112 w 845"/>
              <a:gd name="T11" fmla="*/ 133 h 840"/>
              <a:gd name="T12" fmla="*/ 160 w 845"/>
              <a:gd name="T13" fmla="*/ 90 h 840"/>
              <a:gd name="T14" fmla="*/ 212 w 845"/>
              <a:gd name="T15" fmla="*/ 55 h 840"/>
              <a:gd name="T16" fmla="*/ 267 w 845"/>
              <a:gd name="T17" fmla="*/ 28 h 840"/>
              <a:gd name="T18" fmla="*/ 327 w 845"/>
              <a:gd name="T19" fmla="*/ 8 h 840"/>
              <a:gd name="T20" fmla="*/ 389 w 845"/>
              <a:gd name="T21" fmla="*/ 0 h 840"/>
              <a:gd name="T22" fmla="*/ 454 w 845"/>
              <a:gd name="T23" fmla="*/ 0 h 840"/>
              <a:gd name="T24" fmla="*/ 514 w 845"/>
              <a:gd name="T25" fmla="*/ 8 h 840"/>
              <a:gd name="T26" fmla="*/ 577 w 845"/>
              <a:gd name="T27" fmla="*/ 28 h 840"/>
              <a:gd name="T28" fmla="*/ 631 w 845"/>
              <a:gd name="T29" fmla="*/ 55 h 840"/>
              <a:gd name="T30" fmla="*/ 684 w 845"/>
              <a:gd name="T31" fmla="*/ 90 h 840"/>
              <a:gd name="T32" fmla="*/ 731 w 845"/>
              <a:gd name="T33" fmla="*/ 133 h 840"/>
              <a:gd name="T34" fmla="*/ 769 w 845"/>
              <a:gd name="T35" fmla="*/ 183 h 840"/>
              <a:gd name="T36" fmla="*/ 801 w 845"/>
              <a:gd name="T37" fmla="*/ 238 h 840"/>
              <a:gd name="T38" fmla="*/ 824 w 845"/>
              <a:gd name="T39" fmla="*/ 295 h 840"/>
              <a:gd name="T40" fmla="*/ 839 w 845"/>
              <a:gd name="T41" fmla="*/ 357 h 840"/>
              <a:gd name="T42" fmla="*/ 844 w 845"/>
              <a:gd name="T43" fmla="*/ 420 h 840"/>
              <a:gd name="T44" fmla="*/ 839 w 845"/>
              <a:gd name="T45" fmla="*/ 482 h 840"/>
              <a:gd name="T46" fmla="*/ 824 w 845"/>
              <a:gd name="T47" fmla="*/ 545 h 840"/>
              <a:gd name="T48" fmla="*/ 801 w 845"/>
              <a:gd name="T49" fmla="*/ 602 h 840"/>
              <a:gd name="T50" fmla="*/ 769 w 845"/>
              <a:gd name="T51" fmla="*/ 657 h 840"/>
              <a:gd name="T52" fmla="*/ 731 w 845"/>
              <a:gd name="T53" fmla="*/ 707 h 840"/>
              <a:gd name="T54" fmla="*/ 684 w 845"/>
              <a:gd name="T55" fmla="*/ 749 h 840"/>
              <a:gd name="T56" fmla="*/ 631 w 845"/>
              <a:gd name="T57" fmla="*/ 784 h 840"/>
              <a:gd name="T58" fmla="*/ 577 w 845"/>
              <a:gd name="T59" fmla="*/ 812 h 840"/>
              <a:gd name="T60" fmla="*/ 514 w 845"/>
              <a:gd name="T61" fmla="*/ 829 h 840"/>
              <a:gd name="T62" fmla="*/ 454 w 845"/>
              <a:gd name="T63" fmla="*/ 839 h 840"/>
              <a:gd name="T64" fmla="*/ 389 w 845"/>
              <a:gd name="T65" fmla="*/ 839 h 840"/>
              <a:gd name="T66" fmla="*/ 327 w 845"/>
              <a:gd name="T67" fmla="*/ 829 h 840"/>
              <a:gd name="T68" fmla="*/ 267 w 845"/>
              <a:gd name="T69" fmla="*/ 812 h 840"/>
              <a:gd name="T70" fmla="*/ 212 w 845"/>
              <a:gd name="T71" fmla="*/ 784 h 840"/>
              <a:gd name="T72" fmla="*/ 160 w 845"/>
              <a:gd name="T73" fmla="*/ 749 h 840"/>
              <a:gd name="T74" fmla="*/ 112 w 845"/>
              <a:gd name="T75" fmla="*/ 707 h 840"/>
              <a:gd name="T76" fmla="*/ 75 w 845"/>
              <a:gd name="T77" fmla="*/ 657 h 840"/>
              <a:gd name="T78" fmla="*/ 42 w 845"/>
              <a:gd name="T79" fmla="*/ 602 h 840"/>
              <a:gd name="T80" fmla="*/ 20 w 845"/>
              <a:gd name="T81" fmla="*/ 545 h 840"/>
              <a:gd name="T82" fmla="*/ 5 w 845"/>
              <a:gd name="T83" fmla="*/ 482 h 840"/>
              <a:gd name="T84" fmla="*/ 0 w 845"/>
              <a:gd name="T85" fmla="*/ 42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5" h="840">
                <a:moveTo>
                  <a:pt x="0" y="420"/>
                </a:moveTo>
                <a:lnTo>
                  <a:pt x="5" y="357"/>
                </a:lnTo>
                <a:lnTo>
                  <a:pt x="20" y="295"/>
                </a:lnTo>
                <a:lnTo>
                  <a:pt x="42" y="238"/>
                </a:lnTo>
                <a:lnTo>
                  <a:pt x="75" y="183"/>
                </a:lnTo>
                <a:lnTo>
                  <a:pt x="112" y="133"/>
                </a:lnTo>
                <a:lnTo>
                  <a:pt x="160" y="90"/>
                </a:lnTo>
                <a:lnTo>
                  <a:pt x="212" y="55"/>
                </a:lnTo>
                <a:lnTo>
                  <a:pt x="267" y="28"/>
                </a:lnTo>
                <a:lnTo>
                  <a:pt x="327" y="8"/>
                </a:lnTo>
                <a:lnTo>
                  <a:pt x="389" y="0"/>
                </a:lnTo>
                <a:lnTo>
                  <a:pt x="454" y="0"/>
                </a:lnTo>
                <a:lnTo>
                  <a:pt x="514" y="8"/>
                </a:lnTo>
                <a:lnTo>
                  <a:pt x="577" y="28"/>
                </a:lnTo>
                <a:lnTo>
                  <a:pt x="631" y="55"/>
                </a:lnTo>
                <a:lnTo>
                  <a:pt x="684" y="90"/>
                </a:lnTo>
                <a:lnTo>
                  <a:pt x="731" y="133"/>
                </a:lnTo>
                <a:lnTo>
                  <a:pt x="769" y="183"/>
                </a:lnTo>
                <a:lnTo>
                  <a:pt x="801" y="238"/>
                </a:lnTo>
                <a:lnTo>
                  <a:pt x="824" y="295"/>
                </a:lnTo>
                <a:lnTo>
                  <a:pt x="839" y="357"/>
                </a:lnTo>
                <a:lnTo>
                  <a:pt x="844" y="420"/>
                </a:lnTo>
                <a:lnTo>
                  <a:pt x="839" y="482"/>
                </a:lnTo>
                <a:lnTo>
                  <a:pt x="824" y="545"/>
                </a:lnTo>
                <a:lnTo>
                  <a:pt x="801" y="602"/>
                </a:lnTo>
                <a:lnTo>
                  <a:pt x="769" y="657"/>
                </a:lnTo>
                <a:lnTo>
                  <a:pt x="731" y="707"/>
                </a:lnTo>
                <a:lnTo>
                  <a:pt x="684" y="749"/>
                </a:lnTo>
                <a:lnTo>
                  <a:pt x="631" y="784"/>
                </a:lnTo>
                <a:lnTo>
                  <a:pt x="577" y="812"/>
                </a:lnTo>
                <a:lnTo>
                  <a:pt x="514" y="829"/>
                </a:lnTo>
                <a:lnTo>
                  <a:pt x="454" y="839"/>
                </a:lnTo>
                <a:lnTo>
                  <a:pt x="389" y="839"/>
                </a:lnTo>
                <a:lnTo>
                  <a:pt x="327" y="829"/>
                </a:lnTo>
                <a:lnTo>
                  <a:pt x="267" y="812"/>
                </a:lnTo>
                <a:lnTo>
                  <a:pt x="212" y="784"/>
                </a:lnTo>
                <a:lnTo>
                  <a:pt x="160" y="749"/>
                </a:lnTo>
                <a:lnTo>
                  <a:pt x="112" y="707"/>
                </a:lnTo>
                <a:lnTo>
                  <a:pt x="75" y="657"/>
                </a:lnTo>
                <a:lnTo>
                  <a:pt x="42" y="602"/>
                </a:lnTo>
                <a:lnTo>
                  <a:pt x="20" y="545"/>
                </a:lnTo>
                <a:lnTo>
                  <a:pt x="5" y="482"/>
                </a:lnTo>
                <a:lnTo>
                  <a:pt x="0" y="42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278" name="Freeform 6">
            <a:extLst>
              <a:ext uri="{FF2B5EF4-FFF2-40B4-BE49-F238E27FC236}">
                <a16:creationId xmlns:a16="http://schemas.microsoft.com/office/drawing/2014/main" id="{D7668EE3-5878-4C7C-B0BE-508923BBB2FF}"/>
              </a:ext>
            </a:extLst>
          </p:cNvPr>
          <p:cNvSpPr>
            <a:spLocks/>
          </p:cNvSpPr>
          <p:nvPr/>
        </p:nvSpPr>
        <p:spPr bwMode="auto">
          <a:xfrm>
            <a:off x="1587500" y="3552825"/>
            <a:ext cx="1336675" cy="1333500"/>
          </a:xfrm>
          <a:custGeom>
            <a:avLst/>
            <a:gdLst>
              <a:gd name="T0" fmla="*/ 0 w 842"/>
              <a:gd name="T1" fmla="*/ 420 h 840"/>
              <a:gd name="T2" fmla="*/ 5 w 842"/>
              <a:gd name="T3" fmla="*/ 357 h 840"/>
              <a:gd name="T4" fmla="*/ 18 w 842"/>
              <a:gd name="T5" fmla="*/ 295 h 840"/>
              <a:gd name="T6" fmla="*/ 40 w 842"/>
              <a:gd name="T7" fmla="*/ 238 h 840"/>
              <a:gd name="T8" fmla="*/ 73 w 842"/>
              <a:gd name="T9" fmla="*/ 183 h 840"/>
              <a:gd name="T10" fmla="*/ 113 w 842"/>
              <a:gd name="T11" fmla="*/ 133 h 840"/>
              <a:gd name="T12" fmla="*/ 158 w 842"/>
              <a:gd name="T13" fmla="*/ 90 h 840"/>
              <a:gd name="T14" fmla="*/ 210 w 842"/>
              <a:gd name="T15" fmla="*/ 55 h 840"/>
              <a:gd name="T16" fmla="*/ 267 w 842"/>
              <a:gd name="T17" fmla="*/ 28 h 840"/>
              <a:gd name="T18" fmla="*/ 327 w 842"/>
              <a:gd name="T19" fmla="*/ 8 h 840"/>
              <a:gd name="T20" fmla="*/ 390 w 842"/>
              <a:gd name="T21" fmla="*/ 0 h 840"/>
              <a:gd name="T22" fmla="*/ 452 w 842"/>
              <a:gd name="T23" fmla="*/ 0 h 840"/>
              <a:gd name="T24" fmla="*/ 514 w 842"/>
              <a:gd name="T25" fmla="*/ 8 h 840"/>
              <a:gd name="T26" fmla="*/ 574 w 842"/>
              <a:gd name="T27" fmla="*/ 28 h 840"/>
              <a:gd name="T28" fmla="*/ 632 w 842"/>
              <a:gd name="T29" fmla="*/ 55 h 840"/>
              <a:gd name="T30" fmla="*/ 684 w 842"/>
              <a:gd name="T31" fmla="*/ 90 h 840"/>
              <a:gd name="T32" fmla="*/ 729 w 842"/>
              <a:gd name="T33" fmla="*/ 133 h 840"/>
              <a:gd name="T34" fmla="*/ 769 w 842"/>
              <a:gd name="T35" fmla="*/ 183 h 840"/>
              <a:gd name="T36" fmla="*/ 799 w 842"/>
              <a:gd name="T37" fmla="*/ 238 h 840"/>
              <a:gd name="T38" fmla="*/ 824 w 842"/>
              <a:gd name="T39" fmla="*/ 295 h 840"/>
              <a:gd name="T40" fmla="*/ 836 w 842"/>
              <a:gd name="T41" fmla="*/ 357 h 840"/>
              <a:gd name="T42" fmla="*/ 841 w 842"/>
              <a:gd name="T43" fmla="*/ 420 h 840"/>
              <a:gd name="T44" fmla="*/ 836 w 842"/>
              <a:gd name="T45" fmla="*/ 482 h 840"/>
              <a:gd name="T46" fmla="*/ 824 w 842"/>
              <a:gd name="T47" fmla="*/ 545 h 840"/>
              <a:gd name="T48" fmla="*/ 799 w 842"/>
              <a:gd name="T49" fmla="*/ 602 h 840"/>
              <a:gd name="T50" fmla="*/ 769 w 842"/>
              <a:gd name="T51" fmla="*/ 657 h 840"/>
              <a:gd name="T52" fmla="*/ 729 w 842"/>
              <a:gd name="T53" fmla="*/ 707 h 840"/>
              <a:gd name="T54" fmla="*/ 684 w 842"/>
              <a:gd name="T55" fmla="*/ 749 h 840"/>
              <a:gd name="T56" fmla="*/ 632 w 842"/>
              <a:gd name="T57" fmla="*/ 784 h 840"/>
              <a:gd name="T58" fmla="*/ 574 w 842"/>
              <a:gd name="T59" fmla="*/ 812 h 840"/>
              <a:gd name="T60" fmla="*/ 514 w 842"/>
              <a:gd name="T61" fmla="*/ 829 h 840"/>
              <a:gd name="T62" fmla="*/ 452 w 842"/>
              <a:gd name="T63" fmla="*/ 839 h 840"/>
              <a:gd name="T64" fmla="*/ 390 w 842"/>
              <a:gd name="T65" fmla="*/ 839 h 840"/>
              <a:gd name="T66" fmla="*/ 327 w 842"/>
              <a:gd name="T67" fmla="*/ 829 h 840"/>
              <a:gd name="T68" fmla="*/ 267 w 842"/>
              <a:gd name="T69" fmla="*/ 812 h 840"/>
              <a:gd name="T70" fmla="*/ 210 w 842"/>
              <a:gd name="T71" fmla="*/ 784 h 840"/>
              <a:gd name="T72" fmla="*/ 158 w 842"/>
              <a:gd name="T73" fmla="*/ 749 h 840"/>
              <a:gd name="T74" fmla="*/ 113 w 842"/>
              <a:gd name="T75" fmla="*/ 707 h 840"/>
              <a:gd name="T76" fmla="*/ 73 w 842"/>
              <a:gd name="T77" fmla="*/ 657 h 840"/>
              <a:gd name="T78" fmla="*/ 40 w 842"/>
              <a:gd name="T79" fmla="*/ 602 h 840"/>
              <a:gd name="T80" fmla="*/ 18 w 842"/>
              <a:gd name="T81" fmla="*/ 545 h 840"/>
              <a:gd name="T82" fmla="*/ 5 w 842"/>
              <a:gd name="T83" fmla="*/ 482 h 840"/>
              <a:gd name="T84" fmla="*/ 0 w 842"/>
              <a:gd name="T85" fmla="*/ 42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2" h="840">
                <a:moveTo>
                  <a:pt x="0" y="420"/>
                </a:moveTo>
                <a:lnTo>
                  <a:pt x="5" y="357"/>
                </a:lnTo>
                <a:lnTo>
                  <a:pt x="18" y="295"/>
                </a:lnTo>
                <a:lnTo>
                  <a:pt x="40" y="238"/>
                </a:lnTo>
                <a:lnTo>
                  <a:pt x="73" y="183"/>
                </a:lnTo>
                <a:lnTo>
                  <a:pt x="113" y="133"/>
                </a:lnTo>
                <a:lnTo>
                  <a:pt x="158" y="90"/>
                </a:lnTo>
                <a:lnTo>
                  <a:pt x="210" y="55"/>
                </a:lnTo>
                <a:lnTo>
                  <a:pt x="267" y="28"/>
                </a:lnTo>
                <a:lnTo>
                  <a:pt x="327" y="8"/>
                </a:lnTo>
                <a:lnTo>
                  <a:pt x="390" y="0"/>
                </a:lnTo>
                <a:lnTo>
                  <a:pt x="452" y="0"/>
                </a:lnTo>
                <a:lnTo>
                  <a:pt x="514" y="8"/>
                </a:lnTo>
                <a:lnTo>
                  <a:pt x="574" y="28"/>
                </a:lnTo>
                <a:lnTo>
                  <a:pt x="632" y="55"/>
                </a:lnTo>
                <a:lnTo>
                  <a:pt x="684" y="90"/>
                </a:lnTo>
                <a:lnTo>
                  <a:pt x="729" y="133"/>
                </a:lnTo>
                <a:lnTo>
                  <a:pt x="769" y="183"/>
                </a:lnTo>
                <a:lnTo>
                  <a:pt x="799" y="238"/>
                </a:lnTo>
                <a:lnTo>
                  <a:pt x="824" y="295"/>
                </a:lnTo>
                <a:lnTo>
                  <a:pt x="836" y="357"/>
                </a:lnTo>
                <a:lnTo>
                  <a:pt x="841" y="420"/>
                </a:lnTo>
                <a:lnTo>
                  <a:pt x="836" y="482"/>
                </a:lnTo>
                <a:lnTo>
                  <a:pt x="824" y="545"/>
                </a:lnTo>
                <a:lnTo>
                  <a:pt x="799" y="602"/>
                </a:lnTo>
                <a:lnTo>
                  <a:pt x="769" y="657"/>
                </a:lnTo>
                <a:lnTo>
                  <a:pt x="729" y="707"/>
                </a:lnTo>
                <a:lnTo>
                  <a:pt x="684" y="749"/>
                </a:lnTo>
                <a:lnTo>
                  <a:pt x="632" y="784"/>
                </a:lnTo>
                <a:lnTo>
                  <a:pt x="574" y="812"/>
                </a:lnTo>
                <a:lnTo>
                  <a:pt x="514" y="829"/>
                </a:lnTo>
                <a:lnTo>
                  <a:pt x="452" y="839"/>
                </a:lnTo>
                <a:lnTo>
                  <a:pt x="390" y="839"/>
                </a:lnTo>
                <a:lnTo>
                  <a:pt x="327" y="829"/>
                </a:lnTo>
                <a:lnTo>
                  <a:pt x="267" y="812"/>
                </a:lnTo>
                <a:lnTo>
                  <a:pt x="210" y="784"/>
                </a:lnTo>
                <a:lnTo>
                  <a:pt x="158" y="749"/>
                </a:lnTo>
                <a:lnTo>
                  <a:pt x="113" y="707"/>
                </a:lnTo>
                <a:lnTo>
                  <a:pt x="73" y="657"/>
                </a:lnTo>
                <a:lnTo>
                  <a:pt x="40" y="602"/>
                </a:lnTo>
                <a:lnTo>
                  <a:pt x="18" y="545"/>
                </a:lnTo>
                <a:lnTo>
                  <a:pt x="5" y="482"/>
                </a:lnTo>
                <a:lnTo>
                  <a:pt x="0" y="420"/>
                </a:lnTo>
              </a:path>
            </a:pathLst>
          </a:custGeom>
          <a:noFill/>
          <a:ln w="50800" cap="rnd" cmpd="sng">
            <a:solidFill>
              <a:srgbClr val="DD4D2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279" name="Rectangle 7">
            <a:extLst>
              <a:ext uri="{FF2B5EF4-FFF2-40B4-BE49-F238E27FC236}">
                <a16:creationId xmlns:a16="http://schemas.microsoft.com/office/drawing/2014/main" id="{47403E5F-282E-45AC-8917-6B62B276C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330575"/>
            <a:ext cx="4651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altLang="en-US" sz="3100" b="1">
                <a:solidFill>
                  <a:srgbClr val="DD4D27"/>
                </a:solidFill>
              </a:rPr>
              <a:t>A</a:t>
            </a:r>
          </a:p>
        </p:txBody>
      </p:sp>
      <p:sp>
        <p:nvSpPr>
          <p:cNvPr id="566280" name="Freeform 8">
            <a:extLst>
              <a:ext uri="{FF2B5EF4-FFF2-40B4-BE49-F238E27FC236}">
                <a16:creationId xmlns:a16="http://schemas.microsoft.com/office/drawing/2014/main" id="{D4078E63-E6BD-4369-A182-A69705B5BE7E}"/>
              </a:ext>
            </a:extLst>
          </p:cNvPr>
          <p:cNvSpPr>
            <a:spLocks/>
          </p:cNvSpPr>
          <p:nvPr/>
        </p:nvSpPr>
        <p:spPr bwMode="auto">
          <a:xfrm>
            <a:off x="2254250" y="3549650"/>
            <a:ext cx="669925" cy="1341438"/>
          </a:xfrm>
          <a:custGeom>
            <a:avLst/>
            <a:gdLst>
              <a:gd name="T0" fmla="*/ 0 w 422"/>
              <a:gd name="T1" fmla="*/ 0 h 845"/>
              <a:gd name="T2" fmla="*/ 60 w 422"/>
              <a:gd name="T3" fmla="*/ 5 h 845"/>
              <a:gd name="T4" fmla="*/ 119 w 422"/>
              <a:gd name="T5" fmla="*/ 17 h 845"/>
              <a:gd name="T6" fmla="*/ 177 w 422"/>
              <a:gd name="T7" fmla="*/ 37 h 845"/>
              <a:gd name="T8" fmla="*/ 229 w 422"/>
              <a:gd name="T9" fmla="*/ 67 h 845"/>
              <a:gd name="T10" fmla="*/ 277 w 422"/>
              <a:gd name="T11" fmla="*/ 102 h 845"/>
              <a:gd name="T12" fmla="*/ 319 w 422"/>
              <a:gd name="T13" fmla="*/ 145 h 845"/>
              <a:gd name="T14" fmla="*/ 354 w 422"/>
              <a:gd name="T15" fmla="*/ 195 h 845"/>
              <a:gd name="T16" fmla="*/ 384 w 422"/>
              <a:gd name="T17" fmla="*/ 247 h 845"/>
              <a:gd name="T18" fmla="*/ 404 w 422"/>
              <a:gd name="T19" fmla="*/ 302 h 845"/>
              <a:gd name="T20" fmla="*/ 416 w 422"/>
              <a:gd name="T21" fmla="*/ 362 h 845"/>
              <a:gd name="T22" fmla="*/ 421 w 422"/>
              <a:gd name="T23" fmla="*/ 422 h 845"/>
              <a:gd name="T24" fmla="*/ 416 w 422"/>
              <a:gd name="T25" fmla="*/ 482 h 845"/>
              <a:gd name="T26" fmla="*/ 404 w 422"/>
              <a:gd name="T27" fmla="*/ 539 h 845"/>
              <a:gd name="T28" fmla="*/ 384 w 422"/>
              <a:gd name="T29" fmla="*/ 596 h 845"/>
              <a:gd name="T30" fmla="*/ 354 w 422"/>
              <a:gd name="T31" fmla="*/ 649 h 845"/>
              <a:gd name="T32" fmla="*/ 319 w 422"/>
              <a:gd name="T33" fmla="*/ 696 h 845"/>
              <a:gd name="T34" fmla="*/ 277 w 422"/>
              <a:gd name="T35" fmla="*/ 739 h 845"/>
              <a:gd name="T36" fmla="*/ 229 w 422"/>
              <a:gd name="T37" fmla="*/ 776 h 845"/>
              <a:gd name="T38" fmla="*/ 177 w 422"/>
              <a:gd name="T39" fmla="*/ 804 h 845"/>
              <a:gd name="T40" fmla="*/ 119 w 422"/>
              <a:gd name="T41" fmla="*/ 826 h 845"/>
              <a:gd name="T42" fmla="*/ 60 w 422"/>
              <a:gd name="T43" fmla="*/ 839 h 845"/>
              <a:gd name="T44" fmla="*/ 0 w 422"/>
              <a:gd name="T45" fmla="*/ 844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2" h="845">
                <a:moveTo>
                  <a:pt x="0" y="0"/>
                </a:moveTo>
                <a:lnTo>
                  <a:pt x="60" y="5"/>
                </a:lnTo>
                <a:lnTo>
                  <a:pt x="119" y="17"/>
                </a:lnTo>
                <a:lnTo>
                  <a:pt x="177" y="37"/>
                </a:lnTo>
                <a:lnTo>
                  <a:pt x="229" y="67"/>
                </a:lnTo>
                <a:lnTo>
                  <a:pt x="277" y="102"/>
                </a:lnTo>
                <a:lnTo>
                  <a:pt x="319" y="145"/>
                </a:lnTo>
                <a:lnTo>
                  <a:pt x="354" y="195"/>
                </a:lnTo>
                <a:lnTo>
                  <a:pt x="384" y="247"/>
                </a:lnTo>
                <a:lnTo>
                  <a:pt x="404" y="302"/>
                </a:lnTo>
                <a:lnTo>
                  <a:pt x="416" y="362"/>
                </a:lnTo>
                <a:lnTo>
                  <a:pt x="421" y="422"/>
                </a:lnTo>
                <a:lnTo>
                  <a:pt x="416" y="482"/>
                </a:lnTo>
                <a:lnTo>
                  <a:pt x="404" y="539"/>
                </a:lnTo>
                <a:lnTo>
                  <a:pt x="384" y="596"/>
                </a:lnTo>
                <a:lnTo>
                  <a:pt x="354" y="649"/>
                </a:lnTo>
                <a:lnTo>
                  <a:pt x="319" y="696"/>
                </a:lnTo>
                <a:lnTo>
                  <a:pt x="277" y="739"/>
                </a:lnTo>
                <a:lnTo>
                  <a:pt x="229" y="776"/>
                </a:lnTo>
                <a:lnTo>
                  <a:pt x="177" y="804"/>
                </a:lnTo>
                <a:lnTo>
                  <a:pt x="119" y="826"/>
                </a:lnTo>
                <a:lnTo>
                  <a:pt x="60" y="839"/>
                </a:lnTo>
                <a:lnTo>
                  <a:pt x="0" y="844"/>
                </a:lnTo>
              </a:path>
            </a:pathLst>
          </a:custGeom>
          <a:noFill/>
          <a:ln w="50800" cap="rnd" cmpd="sng">
            <a:solidFill>
              <a:srgbClr val="DD4D2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281" name="Freeform 9">
            <a:extLst>
              <a:ext uri="{FF2B5EF4-FFF2-40B4-BE49-F238E27FC236}">
                <a16:creationId xmlns:a16="http://schemas.microsoft.com/office/drawing/2014/main" id="{1D2470D8-F724-4BE9-9EA6-92B917D56A44}"/>
              </a:ext>
            </a:extLst>
          </p:cNvPr>
          <p:cNvSpPr>
            <a:spLocks/>
          </p:cNvSpPr>
          <p:nvPr/>
        </p:nvSpPr>
        <p:spPr bwMode="auto">
          <a:xfrm>
            <a:off x="2328863" y="3549650"/>
            <a:ext cx="671512" cy="1341438"/>
          </a:xfrm>
          <a:custGeom>
            <a:avLst/>
            <a:gdLst>
              <a:gd name="T0" fmla="*/ 422 w 423"/>
              <a:gd name="T1" fmla="*/ 0 h 845"/>
              <a:gd name="T2" fmla="*/ 362 w 423"/>
              <a:gd name="T3" fmla="*/ 5 h 845"/>
              <a:gd name="T4" fmla="*/ 302 w 423"/>
              <a:gd name="T5" fmla="*/ 17 h 845"/>
              <a:gd name="T6" fmla="*/ 247 w 423"/>
              <a:gd name="T7" fmla="*/ 37 h 845"/>
              <a:gd name="T8" fmla="*/ 195 w 423"/>
              <a:gd name="T9" fmla="*/ 67 h 845"/>
              <a:gd name="T10" fmla="*/ 145 w 423"/>
              <a:gd name="T11" fmla="*/ 102 h 845"/>
              <a:gd name="T12" fmla="*/ 102 w 423"/>
              <a:gd name="T13" fmla="*/ 145 h 845"/>
              <a:gd name="T14" fmla="*/ 67 w 423"/>
              <a:gd name="T15" fmla="*/ 195 h 845"/>
              <a:gd name="T16" fmla="*/ 37 w 423"/>
              <a:gd name="T17" fmla="*/ 247 h 845"/>
              <a:gd name="T18" fmla="*/ 17 w 423"/>
              <a:gd name="T19" fmla="*/ 302 h 845"/>
              <a:gd name="T20" fmla="*/ 5 w 423"/>
              <a:gd name="T21" fmla="*/ 362 h 845"/>
              <a:gd name="T22" fmla="*/ 0 w 423"/>
              <a:gd name="T23" fmla="*/ 422 h 845"/>
              <a:gd name="T24" fmla="*/ 5 w 423"/>
              <a:gd name="T25" fmla="*/ 482 h 845"/>
              <a:gd name="T26" fmla="*/ 17 w 423"/>
              <a:gd name="T27" fmla="*/ 539 h 845"/>
              <a:gd name="T28" fmla="*/ 37 w 423"/>
              <a:gd name="T29" fmla="*/ 596 h 845"/>
              <a:gd name="T30" fmla="*/ 67 w 423"/>
              <a:gd name="T31" fmla="*/ 649 h 845"/>
              <a:gd name="T32" fmla="*/ 102 w 423"/>
              <a:gd name="T33" fmla="*/ 696 h 845"/>
              <a:gd name="T34" fmla="*/ 145 w 423"/>
              <a:gd name="T35" fmla="*/ 739 h 845"/>
              <a:gd name="T36" fmla="*/ 195 w 423"/>
              <a:gd name="T37" fmla="*/ 776 h 845"/>
              <a:gd name="T38" fmla="*/ 247 w 423"/>
              <a:gd name="T39" fmla="*/ 804 h 845"/>
              <a:gd name="T40" fmla="*/ 302 w 423"/>
              <a:gd name="T41" fmla="*/ 826 h 845"/>
              <a:gd name="T42" fmla="*/ 362 w 423"/>
              <a:gd name="T43" fmla="*/ 839 h 845"/>
              <a:gd name="T44" fmla="*/ 422 w 423"/>
              <a:gd name="T45" fmla="*/ 844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3" h="845">
                <a:moveTo>
                  <a:pt x="422" y="0"/>
                </a:moveTo>
                <a:lnTo>
                  <a:pt x="362" y="5"/>
                </a:lnTo>
                <a:lnTo>
                  <a:pt x="302" y="17"/>
                </a:lnTo>
                <a:lnTo>
                  <a:pt x="247" y="37"/>
                </a:lnTo>
                <a:lnTo>
                  <a:pt x="195" y="67"/>
                </a:lnTo>
                <a:lnTo>
                  <a:pt x="145" y="102"/>
                </a:lnTo>
                <a:lnTo>
                  <a:pt x="102" y="145"/>
                </a:lnTo>
                <a:lnTo>
                  <a:pt x="67" y="195"/>
                </a:lnTo>
                <a:lnTo>
                  <a:pt x="37" y="247"/>
                </a:lnTo>
                <a:lnTo>
                  <a:pt x="17" y="302"/>
                </a:lnTo>
                <a:lnTo>
                  <a:pt x="5" y="362"/>
                </a:lnTo>
                <a:lnTo>
                  <a:pt x="0" y="422"/>
                </a:lnTo>
                <a:lnTo>
                  <a:pt x="5" y="482"/>
                </a:lnTo>
                <a:lnTo>
                  <a:pt x="17" y="539"/>
                </a:lnTo>
                <a:lnTo>
                  <a:pt x="37" y="596"/>
                </a:lnTo>
                <a:lnTo>
                  <a:pt x="67" y="649"/>
                </a:lnTo>
                <a:lnTo>
                  <a:pt x="102" y="696"/>
                </a:lnTo>
                <a:lnTo>
                  <a:pt x="145" y="739"/>
                </a:lnTo>
                <a:lnTo>
                  <a:pt x="195" y="776"/>
                </a:lnTo>
                <a:lnTo>
                  <a:pt x="247" y="804"/>
                </a:lnTo>
                <a:lnTo>
                  <a:pt x="302" y="826"/>
                </a:lnTo>
                <a:lnTo>
                  <a:pt x="362" y="839"/>
                </a:lnTo>
                <a:lnTo>
                  <a:pt x="422" y="844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282" name="Rectangle 10">
            <a:extLst>
              <a:ext uri="{FF2B5EF4-FFF2-40B4-BE49-F238E27FC236}">
                <a16:creationId xmlns:a16="http://schemas.microsoft.com/office/drawing/2014/main" id="{173E35AE-EF4C-4E67-98B4-9B2A47808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75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0">
                <a:solidFill>
                  <a:schemeClr val="tx1"/>
                </a:solidFill>
              </a:rPr>
              <a:t>Conditional Probability Using Venn Diagram</a:t>
            </a:r>
          </a:p>
        </p:txBody>
      </p:sp>
      <p:sp>
        <p:nvSpPr>
          <p:cNvPr id="566283" name="Freeform 11">
            <a:extLst>
              <a:ext uri="{FF2B5EF4-FFF2-40B4-BE49-F238E27FC236}">
                <a16:creationId xmlns:a16="http://schemas.microsoft.com/office/drawing/2014/main" id="{BDD9204E-2465-449B-8D8D-E87326459CC7}"/>
              </a:ext>
            </a:extLst>
          </p:cNvPr>
          <p:cNvSpPr>
            <a:spLocks/>
          </p:cNvSpPr>
          <p:nvPr/>
        </p:nvSpPr>
        <p:spPr bwMode="auto">
          <a:xfrm>
            <a:off x="3475038" y="3825875"/>
            <a:ext cx="2346325" cy="896938"/>
          </a:xfrm>
          <a:custGeom>
            <a:avLst/>
            <a:gdLst>
              <a:gd name="T0" fmla="*/ 6 w 1478"/>
              <a:gd name="T1" fmla="*/ 172 h 565"/>
              <a:gd name="T2" fmla="*/ 115 w 1478"/>
              <a:gd name="T3" fmla="*/ 113 h 565"/>
              <a:gd name="T4" fmla="*/ 189 w 1478"/>
              <a:gd name="T5" fmla="*/ 86 h 565"/>
              <a:gd name="T6" fmla="*/ 269 w 1478"/>
              <a:gd name="T7" fmla="*/ 58 h 565"/>
              <a:gd name="T8" fmla="*/ 352 w 1478"/>
              <a:gd name="T9" fmla="*/ 38 h 565"/>
              <a:gd name="T10" fmla="*/ 441 w 1478"/>
              <a:gd name="T11" fmla="*/ 21 h 565"/>
              <a:gd name="T12" fmla="*/ 547 w 1478"/>
              <a:gd name="T13" fmla="*/ 8 h 565"/>
              <a:gd name="T14" fmla="*/ 678 w 1478"/>
              <a:gd name="T15" fmla="*/ 0 h 565"/>
              <a:gd name="T16" fmla="*/ 801 w 1478"/>
              <a:gd name="T17" fmla="*/ 4 h 565"/>
              <a:gd name="T18" fmla="*/ 901 w 1478"/>
              <a:gd name="T19" fmla="*/ 16 h 565"/>
              <a:gd name="T20" fmla="*/ 1005 w 1478"/>
              <a:gd name="T21" fmla="*/ 35 h 565"/>
              <a:gd name="T22" fmla="*/ 1093 w 1478"/>
              <a:gd name="T23" fmla="*/ 62 h 565"/>
              <a:gd name="T24" fmla="*/ 1168 w 1478"/>
              <a:gd name="T25" fmla="*/ 104 h 565"/>
              <a:gd name="T26" fmla="*/ 1236 w 1478"/>
              <a:gd name="T27" fmla="*/ 159 h 565"/>
              <a:gd name="T28" fmla="*/ 1283 w 1478"/>
              <a:gd name="T29" fmla="*/ 219 h 565"/>
              <a:gd name="T30" fmla="*/ 1305 w 1478"/>
              <a:gd name="T31" fmla="*/ 257 h 565"/>
              <a:gd name="T32" fmla="*/ 1469 w 1478"/>
              <a:gd name="T33" fmla="*/ 151 h 565"/>
              <a:gd name="T34" fmla="*/ 1437 w 1478"/>
              <a:gd name="T35" fmla="*/ 217 h 565"/>
              <a:gd name="T36" fmla="*/ 1415 w 1478"/>
              <a:gd name="T37" fmla="*/ 288 h 565"/>
              <a:gd name="T38" fmla="*/ 1397 w 1478"/>
              <a:gd name="T39" fmla="*/ 354 h 565"/>
              <a:gd name="T40" fmla="*/ 1388 w 1478"/>
              <a:gd name="T41" fmla="*/ 422 h 565"/>
              <a:gd name="T42" fmla="*/ 1394 w 1478"/>
              <a:gd name="T43" fmla="*/ 514 h 565"/>
              <a:gd name="T44" fmla="*/ 1357 w 1478"/>
              <a:gd name="T45" fmla="*/ 549 h 565"/>
              <a:gd name="T46" fmla="*/ 1292 w 1478"/>
              <a:gd name="T47" fmla="*/ 530 h 565"/>
              <a:gd name="T48" fmla="*/ 1234 w 1478"/>
              <a:gd name="T49" fmla="*/ 520 h 565"/>
              <a:gd name="T50" fmla="*/ 1176 w 1478"/>
              <a:gd name="T51" fmla="*/ 518 h 565"/>
              <a:gd name="T52" fmla="*/ 1111 w 1478"/>
              <a:gd name="T53" fmla="*/ 521 h 565"/>
              <a:gd name="T54" fmla="*/ 1039 w 1478"/>
              <a:gd name="T55" fmla="*/ 537 h 565"/>
              <a:gd name="T56" fmla="*/ 992 w 1478"/>
              <a:gd name="T57" fmla="*/ 506 h 565"/>
              <a:gd name="T58" fmla="*/ 1129 w 1478"/>
              <a:gd name="T59" fmla="*/ 381 h 565"/>
              <a:gd name="T60" fmla="*/ 1070 w 1478"/>
              <a:gd name="T61" fmla="*/ 312 h 565"/>
              <a:gd name="T62" fmla="*/ 995 w 1478"/>
              <a:gd name="T63" fmla="*/ 258 h 565"/>
              <a:gd name="T64" fmla="*/ 933 w 1478"/>
              <a:gd name="T65" fmla="*/ 211 h 565"/>
              <a:gd name="T66" fmla="*/ 850 w 1478"/>
              <a:gd name="T67" fmla="*/ 170 h 565"/>
              <a:gd name="T68" fmla="*/ 762 w 1478"/>
              <a:gd name="T69" fmla="*/ 143 h 565"/>
              <a:gd name="T70" fmla="*/ 674 w 1478"/>
              <a:gd name="T71" fmla="*/ 124 h 565"/>
              <a:gd name="T72" fmla="*/ 570 w 1478"/>
              <a:gd name="T73" fmla="*/ 112 h 565"/>
              <a:gd name="T74" fmla="*/ 469 w 1478"/>
              <a:gd name="T75" fmla="*/ 105 h 565"/>
              <a:gd name="T76" fmla="*/ 344 w 1478"/>
              <a:gd name="T77" fmla="*/ 107 h 565"/>
              <a:gd name="T78" fmla="*/ 244 w 1478"/>
              <a:gd name="T79" fmla="*/ 117 h 565"/>
              <a:gd name="T80" fmla="*/ 175 w 1478"/>
              <a:gd name="T81" fmla="*/ 133 h 565"/>
              <a:gd name="T82" fmla="*/ 103 w 1478"/>
              <a:gd name="T83" fmla="*/ 15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78" h="565">
                <a:moveTo>
                  <a:pt x="0" y="199"/>
                </a:moveTo>
                <a:lnTo>
                  <a:pt x="6" y="172"/>
                </a:lnTo>
                <a:lnTo>
                  <a:pt x="72" y="133"/>
                </a:lnTo>
                <a:lnTo>
                  <a:pt x="115" y="113"/>
                </a:lnTo>
                <a:lnTo>
                  <a:pt x="155" y="99"/>
                </a:lnTo>
                <a:lnTo>
                  <a:pt x="189" y="86"/>
                </a:lnTo>
                <a:lnTo>
                  <a:pt x="230" y="73"/>
                </a:lnTo>
                <a:lnTo>
                  <a:pt x="269" y="58"/>
                </a:lnTo>
                <a:lnTo>
                  <a:pt x="317" y="47"/>
                </a:lnTo>
                <a:lnTo>
                  <a:pt x="352" y="38"/>
                </a:lnTo>
                <a:lnTo>
                  <a:pt x="391" y="31"/>
                </a:lnTo>
                <a:lnTo>
                  <a:pt x="441" y="21"/>
                </a:lnTo>
                <a:lnTo>
                  <a:pt x="490" y="16"/>
                </a:lnTo>
                <a:lnTo>
                  <a:pt x="547" y="8"/>
                </a:lnTo>
                <a:lnTo>
                  <a:pt x="620" y="2"/>
                </a:lnTo>
                <a:lnTo>
                  <a:pt x="678" y="0"/>
                </a:lnTo>
                <a:lnTo>
                  <a:pt x="728" y="4"/>
                </a:lnTo>
                <a:lnTo>
                  <a:pt x="801" y="4"/>
                </a:lnTo>
                <a:lnTo>
                  <a:pt x="852" y="10"/>
                </a:lnTo>
                <a:lnTo>
                  <a:pt x="901" y="16"/>
                </a:lnTo>
                <a:lnTo>
                  <a:pt x="954" y="23"/>
                </a:lnTo>
                <a:lnTo>
                  <a:pt x="1005" y="35"/>
                </a:lnTo>
                <a:lnTo>
                  <a:pt x="1050" y="48"/>
                </a:lnTo>
                <a:lnTo>
                  <a:pt x="1093" y="62"/>
                </a:lnTo>
                <a:lnTo>
                  <a:pt x="1132" y="83"/>
                </a:lnTo>
                <a:lnTo>
                  <a:pt x="1168" y="104"/>
                </a:lnTo>
                <a:lnTo>
                  <a:pt x="1207" y="127"/>
                </a:lnTo>
                <a:lnTo>
                  <a:pt x="1236" y="159"/>
                </a:lnTo>
                <a:lnTo>
                  <a:pt x="1260" y="185"/>
                </a:lnTo>
                <a:lnTo>
                  <a:pt x="1283" y="219"/>
                </a:lnTo>
                <a:lnTo>
                  <a:pt x="1300" y="244"/>
                </a:lnTo>
                <a:lnTo>
                  <a:pt x="1305" y="257"/>
                </a:lnTo>
                <a:lnTo>
                  <a:pt x="1477" y="117"/>
                </a:lnTo>
                <a:lnTo>
                  <a:pt x="1469" y="151"/>
                </a:lnTo>
                <a:lnTo>
                  <a:pt x="1455" y="185"/>
                </a:lnTo>
                <a:lnTo>
                  <a:pt x="1437" y="217"/>
                </a:lnTo>
                <a:lnTo>
                  <a:pt x="1425" y="251"/>
                </a:lnTo>
                <a:lnTo>
                  <a:pt x="1415" y="288"/>
                </a:lnTo>
                <a:lnTo>
                  <a:pt x="1402" y="324"/>
                </a:lnTo>
                <a:lnTo>
                  <a:pt x="1397" y="354"/>
                </a:lnTo>
                <a:lnTo>
                  <a:pt x="1393" y="391"/>
                </a:lnTo>
                <a:lnTo>
                  <a:pt x="1388" y="422"/>
                </a:lnTo>
                <a:lnTo>
                  <a:pt x="1384" y="467"/>
                </a:lnTo>
                <a:lnTo>
                  <a:pt x="1394" y="514"/>
                </a:lnTo>
                <a:lnTo>
                  <a:pt x="1386" y="564"/>
                </a:lnTo>
                <a:lnTo>
                  <a:pt x="1357" y="549"/>
                </a:lnTo>
                <a:lnTo>
                  <a:pt x="1328" y="539"/>
                </a:lnTo>
                <a:lnTo>
                  <a:pt x="1292" y="530"/>
                </a:lnTo>
                <a:lnTo>
                  <a:pt x="1258" y="520"/>
                </a:lnTo>
                <a:lnTo>
                  <a:pt x="1234" y="520"/>
                </a:lnTo>
                <a:lnTo>
                  <a:pt x="1214" y="519"/>
                </a:lnTo>
                <a:lnTo>
                  <a:pt x="1176" y="518"/>
                </a:lnTo>
                <a:lnTo>
                  <a:pt x="1145" y="520"/>
                </a:lnTo>
                <a:lnTo>
                  <a:pt x="1111" y="521"/>
                </a:lnTo>
                <a:lnTo>
                  <a:pt x="1077" y="530"/>
                </a:lnTo>
                <a:lnTo>
                  <a:pt x="1039" y="537"/>
                </a:lnTo>
                <a:lnTo>
                  <a:pt x="984" y="555"/>
                </a:lnTo>
                <a:lnTo>
                  <a:pt x="992" y="506"/>
                </a:lnTo>
                <a:lnTo>
                  <a:pt x="1139" y="393"/>
                </a:lnTo>
                <a:lnTo>
                  <a:pt x="1129" y="381"/>
                </a:lnTo>
                <a:lnTo>
                  <a:pt x="1097" y="343"/>
                </a:lnTo>
                <a:lnTo>
                  <a:pt x="1070" y="312"/>
                </a:lnTo>
                <a:lnTo>
                  <a:pt x="1026" y="275"/>
                </a:lnTo>
                <a:lnTo>
                  <a:pt x="995" y="258"/>
                </a:lnTo>
                <a:lnTo>
                  <a:pt x="973" y="236"/>
                </a:lnTo>
                <a:lnTo>
                  <a:pt x="933" y="211"/>
                </a:lnTo>
                <a:lnTo>
                  <a:pt x="895" y="190"/>
                </a:lnTo>
                <a:lnTo>
                  <a:pt x="850" y="170"/>
                </a:lnTo>
                <a:lnTo>
                  <a:pt x="808" y="155"/>
                </a:lnTo>
                <a:lnTo>
                  <a:pt x="762" y="143"/>
                </a:lnTo>
                <a:lnTo>
                  <a:pt x="718" y="129"/>
                </a:lnTo>
                <a:lnTo>
                  <a:pt x="674" y="124"/>
                </a:lnTo>
                <a:lnTo>
                  <a:pt x="627" y="117"/>
                </a:lnTo>
                <a:lnTo>
                  <a:pt x="570" y="112"/>
                </a:lnTo>
                <a:lnTo>
                  <a:pt x="524" y="110"/>
                </a:lnTo>
                <a:lnTo>
                  <a:pt x="469" y="105"/>
                </a:lnTo>
                <a:lnTo>
                  <a:pt x="405" y="109"/>
                </a:lnTo>
                <a:lnTo>
                  <a:pt x="344" y="107"/>
                </a:lnTo>
                <a:lnTo>
                  <a:pt x="286" y="116"/>
                </a:lnTo>
                <a:lnTo>
                  <a:pt x="244" y="117"/>
                </a:lnTo>
                <a:lnTo>
                  <a:pt x="204" y="125"/>
                </a:lnTo>
                <a:lnTo>
                  <a:pt x="175" y="133"/>
                </a:lnTo>
                <a:lnTo>
                  <a:pt x="137" y="142"/>
                </a:lnTo>
                <a:lnTo>
                  <a:pt x="103" y="155"/>
                </a:lnTo>
                <a:lnTo>
                  <a:pt x="0" y="199"/>
                </a:lnTo>
              </a:path>
            </a:pathLst>
          </a:custGeom>
          <a:solidFill>
            <a:srgbClr val="6A90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284" name="Freeform 12">
            <a:extLst>
              <a:ext uri="{FF2B5EF4-FFF2-40B4-BE49-F238E27FC236}">
                <a16:creationId xmlns:a16="http://schemas.microsoft.com/office/drawing/2014/main" id="{2E69188B-6027-49B2-BBA8-508E25BF0A0C}"/>
              </a:ext>
            </a:extLst>
          </p:cNvPr>
          <p:cNvSpPr>
            <a:spLocks/>
          </p:cNvSpPr>
          <p:nvPr/>
        </p:nvSpPr>
        <p:spPr bwMode="auto">
          <a:xfrm>
            <a:off x="3490913" y="3762375"/>
            <a:ext cx="2339975" cy="847725"/>
          </a:xfrm>
          <a:custGeom>
            <a:avLst/>
            <a:gdLst>
              <a:gd name="T0" fmla="*/ 83 w 1474"/>
              <a:gd name="T1" fmla="*/ 140 h 534"/>
              <a:gd name="T2" fmla="*/ 154 w 1474"/>
              <a:gd name="T3" fmla="*/ 104 h 534"/>
              <a:gd name="T4" fmla="*/ 228 w 1474"/>
              <a:gd name="T5" fmla="*/ 77 h 534"/>
              <a:gd name="T6" fmla="*/ 314 w 1474"/>
              <a:gd name="T7" fmla="*/ 47 h 534"/>
              <a:gd name="T8" fmla="*/ 387 w 1474"/>
              <a:gd name="T9" fmla="*/ 33 h 534"/>
              <a:gd name="T10" fmla="*/ 486 w 1474"/>
              <a:gd name="T11" fmla="*/ 20 h 534"/>
              <a:gd name="T12" fmla="*/ 621 w 1474"/>
              <a:gd name="T13" fmla="*/ 4 h 534"/>
              <a:gd name="T14" fmla="*/ 726 w 1474"/>
              <a:gd name="T15" fmla="*/ 2 h 534"/>
              <a:gd name="T16" fmla="*/ 852 w 1474"/>
              <a:gd name="T17" fmla="*/ 7 h 534"/>
              <a:gd name="T18" fmla="*/ 951 w 1474"/>
              <a:gd name="T19" fmla="*/ 22 h 534"/>
              <a:gd name="T20" fmla="*/ 1049 w 1474"/>
              <a:gd name="T21" fmla="*/ 42 h 534"/>
              <a:gd name="T22" fmla="*/ 1129 w 1474"/>
              <a:gd name="T23" fmla="*/ 78 h 534"/>
              <a:gd name="T24" fmla="*/ 1204 w 1474"/>
              <a:gd name="T25" fmla="*/ 118 h 534"/>
              <a:gd name="T26" fmla="*/ 1261 w 1474"/>
              <a:gd name="T27" fmla="*/ 171 h 534"/>
              <a:gd name="T28" fmla="*/ 1300 w 1474"/>
              <a:gd name="T29" fmla="*/ 227 h 534"/>
              <a:gd name="T30" fmla="*/ 1473 w 1474"/>
              <a:gd name="T31" fmla="*/ 138 h 534"/>
              <a:gd name="T32" fmla="*/ 1437 w 1474"/>
              <a:gd name="T33" fmla="*/ 204 h 534"/>
              <a:gd name="T34" fmla="*/ 1416 w 1474"/>
              <a:gd name="T35" fmla="*/ 271 h 534"/>
              <a:gd name="T36" fmla="*/ 1397 w 1474"/>
              <a:gd name="T37" fmla="*/ 333 h 534"/>
              <a:gd name="T38" fmla="*/ 1393 w 1474"/>
              <a:gd name="T39" fmla="*/ 398 h 534"/>
              <a:gd name="T40" fmla="*/ 1389 w 1474"/>
              <a:gd name="T41" fmla="*/ 476 h 534"/>
              <a:gd name="T42" fmla="*/ 1390 w 1474"/>
              <a:gd name="T43" fmla="*/ 533 h 534"/>
              <a:gd name="T44" fmla="*/ 1331 w 1474"/>
              <a:gd name="T45" fmla="*/ 508 h 534"/>
              <a:gd name="T46" fmla="*/ 1261 w 1474"/>
              <a:gd name="T47" fmla="*/ 492 h 534"/>
              <a:gd name="T48" fmla="*/ 1217 w 1474"/>
              <a:gd name="T49" fmla="*/ 489 h 534"/>
              <a:gd name="T50" fmla="*/ 1147 w 1474"/>
              <a:gd name="T51" fmla="*/ 489 h 534"/>
              <a:gd name="T52" fmla="*/ 1080 w 1474"/>
              <a:gd name="T53" fmla="*/ 500 h 534"/>
              <a:gd name="T54" fmla="*/ 985 w 1474"/>
              <a:gd name="T55" fmla="*/ 525 h 534"/>
              <a:gd name="T56" fmla="*/ 1134 w 1474"/>
              <a:gd name="T57" fmla="*/ 360 h 534"/>
              <a:gd name="T58" fmla="*/ 1067 w 1474"/>
              <a:gd name="T59" fmla="*/ 295 h 534"/>
              <a:gd name="T60" fmla="*/ 997 w 1474"/>
              <a:gd name="T61" fmla="*/ 240 h 534"/>
              <a:gd name="T62" fmla="*/ 935 w 1474"/>
              <a:gd name="T63" fmla="*/ 200 h 534"/>
              <a:gd name="T64" fmla="*/ 850 w 1474"/>
              <a:gd name="T65" fmla="*/ 160 h 534"/>
              <a:gd name="T66" fmla="*/ 760 w 1474"/>
              <a:gd name="T67" fmla="*/ 134 h 534"/>
              <a:gd name="T68" fmla="*/ 678 w 1474"/>
              <a:gd name="T69" fmla="*/ 117 h 534"/>
              <a:gd name="T70" fmla="*/ 569 w 1474"/>
              <a:gd name="T71" fmla="*/ 107 h 534"/>
              <a:gd name="T72" fmla="*/ 468 w 1474"/>
              <a:gd name="T73" fmla="*/ 104 h 534"/>
              <a:gd name="T74" fmla="*/ 341 w 1474"/>
              <a:gd name="T75" fmla="*/ 107 h 534"/>
              <a:gd name="T76" fmla="*/ 246 w 1474"/>
              <a:gd name="T77" fmla="*/ 116 h 534"/>
              <a:gd name="T78" fmla="*/ 168 w 1474"/>
              <a:gd name="T79" fmla="*/ 134 h 534"/>
              <a:gd name="T80" fmla="*/ 107 w 1474"/>
              <a:gd name="T81" fmla="*/ 15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74" h="534">
                <a:moveTo>
                  <a:pt x="0" y="197"/>
                </a:moveTo>
                <a:lnTo>
                  <a:pt x="83" y="140"/>
                </a:lnTo>
                <a:lnTo>
                  <a:pt x="114" y="124"/>
                </a:lnTo>
                <a:lnTo>
                  <a:pt x="154" y="104"/>
                </a:lnTo>
                <a:lnTo>
                  <a:pt x="185" y="92"/>
                </a:lnTo>
                <a:lnTo>
                  <a:pt x="228" y="77"/>
                </a:lnTo>
                <a:lnTo>
                  <a:pt x="264" y="62"/>
                </a:lnTo>
                <a:lnTo>
                  <a:pt x="314" y="47"/>
                </a:lnTo>
                <a:lnTo>
                  <a:pt x="348" y="42"/>
                </a:lnTo>
                <a:lnTo>
                  <a:pt x="387" y="33"/>
                </a:lnTo>
                <a:lnTo>
                  <a:pt x="441" y="24"/>
                </a:lnTo>
                <a:lnTo>
                  <a:pt x="486" y="20"/>
                </a:lnTo>
                <a:lnTo>
                  <a:pt x="543" y="12"/>
                </a:lnTo>
                <a:lnTo>
                  <a:pt x="621" y="4"/>
                </a:lnTo>
                <a:lnTo>
                  <a:pt x="679" y="0"/>
                </a:lnTo>
                <a:lnTo>
                  <a:pt x="726" y="2"/>
                </a:lnTo>
                <a:lnTo>
                  <a:pt x="797" y="4"/>
                </a:lnTo>
                <a:lnTo>
                  <a:pt x="852" y="7"/>
                </a:lnTo>
                <a:lnTo>
                  <a:pt x="900" y="16"/>
                </a:lnTo>
                <a:lnTo>
                  <a:pt x="951" y="22"/>
                </a:lnTo>
                <a:lnTo>
                  <a:pt x="1005" y="33"/>
                </a:lnTo>
                <a:lnTo>
                  <a:pt x="1049" y="42"/>
                </a:lnTo>
                <a:lnTo>
                  <a:pt x="1095" y="56"/>
                </a:lnTo>
                <a:lnTo>
                  <a:pt x="1129" y="78"/>
                </a:lnTo>
                <a:lnTo>
                  <a:pt x="1170" y="95"/>
                </a:lnTo>
                <a:lnTo>
                  <a:pt x="1204" y="118"/>
                </a:lnTo>
                <a:lnTo>
                  <a:pt x="1238" y="148"/>
                </a:lnTo>
                <a:lnTo>
                  <a:pt x="1261" y="171"/>
                </a:lnTo>
                <a:lnTo>
                  <a:pt x="1285" y="206"/>
                </a:lnTo>
                <a:lnTo>
                  <a:pt x="1300" y="227"/>
                </a:lnTo>
                <a:lnTo>
                  <a:pt x="1324" y="264"/>
                </a:lnTo>
                <a:lnTo>
                  <a:pt x="1473" y="138"/>
                </a:lnTo>
                <a:lnTo>
                  <a:pt x="1452" y="170"/>
                </a:lnTo>
                <a:lnTo>
                  <a:pt x="1437" y="204"/>
                </a:lnTo>
                <a:lnTo>
                  <a:pt x="1426" y="234"/>
                </a:lnTo>
                <a:lnTo>
                  <a:pt x="1416" y="271"/>
                </a:lnTo>
                <a:lnTo>
                  <a:pt x="1406" y="303"/>
                </a:lnTo>
                <a:lnTo>
                  <a:pt x="1397" y="333"/>
                </a:lnTo>
                <a:lnTo>
                  <a:pt x="1395" y="366"/>
                </a:lnTo>
                <a:lnTo>
                  <a:pt x="1393" y="398"/>
                </a:lnTo>
                <a:lnTo>
                  <a:pt x="1392" y="439"/>
                </a:lnTo>
                <a:lnTo>
                  <a:pt x="1389" y="476"/>
                </a:lnTo>
                <a:lnTo>
                  <a:pt x="1388" y="500"/>
                </a:lnTo>
                <a:lnTo>
                  <a:pt x="1390" y="533"/>
                </a:lnTo>
                <a:lnTo>
                  <a:pt x="1362" y="520"/>
                </a:lnTo>
                <a:lnTo>
                  <a:pt x="1331" y="508"/>
                </a:lnTo>
                <a:lnTo>
                  <a:pt x="1295" y="498"/>
                </a:lnTo>
                <a:lnTo>
                  <a:pt x="1261" y="492"/>
                </a:lnTo>
                <a:lnTo>
                  <a:pt x="1235" y="490"/>
                </a:lnTo>
                <a:lnTo>
                  <a:pt x="1217" y="489"/>
                </a:lnTo>
                <a:lnTo>
                  <a:pt x="1181" y="493"/>
                </a:lnTo>
                <a:lnTo>
                  <a:pt x="1147" y="489"/>
                </a:lnTo>
                <a:lnTo>
                  <a:pt x="1116" y="496"/>
                </a:lnTo>
                <a:lnTo>
                  <a:pt x="1080" y="500"/>
                </a:lnTo>
                <a:lnTo>
                  <a:pt x="1045" y="509"/>
                </a:lnTo>
                <a:lnTo>
                  <a:pt x="985" y="525"/>
                </a:lnTo>
                <a:lnTo>
                  <a:pt x="1167" y="392"/>
                </a:lnTo>
                <a:lnTo>
                  <a:pt x="1134" y="360"/>
                </a:lnTo>
                <a:lnTo>
                  <a:pt x="1101" y="322"/>
                </a:lnTo>
                <a:lnTo>
                  <a:pt x="1067" y="295"/>
                </a:lnTo>
                <a:lnTo>
                  <a:pt x="1024" y="259"/>
                </a:lnTo>
                <a:lnTo>
                  <a:pt x="997" y="240"/>
                </a:lnTo>
                <a:lnTo>
                  <a:pt x="971" y="221"/>
                </a:lnTo>
                <a:lnTo>
                  <a:pt x="935" y="200"/>
                </a:lnTo>
                <a:lnTo>
                  <a:pt x="896" y="179"/>
                </a:lnTo>
                <a:lnTo>
                  <a:pt x="850" y="160"/>
                </a:lnTo>
                <a:lnTo>
                  <a:pt x="804" y="148"/>
                </a:lnTo>
                <a:lnTo>
                  <a:pt x="760" y="134"/>
                </a:lnTo>
                <a:lnTo>
                  <a:pt x="714" y="123"/>
                </a:lnTo>
                <a:lnTo>
                  <a:pt x="678" y="117"/>
                </a:lnTo>
                <a:lnTo>
                  <a:pt x="627" y="110"/>
                </a:lnTo>
                <a:lnTo>
                  <a:pt x="569" y="107"/>
                </a:lnTo>
                <a:lnTo>
                  <a:pt x="521" y="107"/>
                </a:lnTo>
                <a:lnTo>
                  <a:pt x="468" y="104"/>
                </a:lnTo>
                <a:lnTo>
                  <a:pt x="405" y="104"/>
                </a:lnTo>
                <a:lnTo>
                  <a:pt x="341" y="107"/>
                </a:lnTo>
                <a:lnTo>
                  <a:pt x="285" y="111"/>
                </a:lnTo>
                <a:lnTo>
                  <a:pt x="246" y="116"/>
                </a:lnTo>
                <a:lnTo>
                  <a:pt x="203" y="122"/>
                </a:lnTo>
                <a:lnTo>
                  <a:pt x="168" y="134"/>
                </a:lnTo>
                <a:lnTo>
                  <a:pt x="136" y="140"/>
                </a:lnTo>
                <a:lnTo>
                  <a:pt x="107" y="154"/>
                </a:lnTo>
                <a:lnTo>
                  <a:pt x="0" y="197"/>
                </a:lnTo>
              </a:path>
            </a:pathLst>
          </a:custGeom>
          <a:solidFill>
            <a:srgbClr val="B0D4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286" name="Rectangle 14">
            <a:extLst>
              <a:ext uri="{FF2B5EF4-FFF2-40B4-BE49-F238E27FC236}">
                <a16:creationId xmlns:a16="http://schemas.microsoft.com/office/drawing/2014/main" id="{F4C9D4E2-3518-4062-8C36-1C23B0793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994400"/>
            <a:ext cx="24558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Event (A </a:t>
            </a:r>
            <a:r>
              <a:rPr lang="en-US" altLang="en-US" sz="2900">
                <a:latin typeface="Symbol" panose="05050102010706020507" pitchFamily="18" charset="2"/>
              </a:rPr>
              <a:t></a:t>
            </a:r>
            <a:r>
              <a:rPr lang="en-US" altLang="en-US" sz="2800">
                <a:latin typeface="Times New Roman" panose="02020603050405020304" pitchFamily="18" charset="0"/>
              </a:rPr>
              <a:t> B)</a:t>
            </a:r>
          </a:p>
        </p:txBody>
      </p:sp>
      <p:sp>
        <p:nvSpPr>
          <p:cNvPr id="566288" name="Rectangle 16">
            <a:extLst>
              <a:ext uri="{FF2B5EF4-FFF2-40B4-BE49-F238E27FC236}">
                <a16:creationId xmlns:a16="http://schemas.microsoft.com/office/drawing/2014/main" id="{83FB9571-3BD2-40CE-ABB4-6D0D0BE3F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4122738"/>
            <a:ext cx="538162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altLang="en-US" sz="3900" b="1"/>
              <a:t>B</a:t>
            </a:r>
          </a:p>
        </p:txBody>
      </p:sp>
      <p:sp>
        <p:nvSpPr>
          <p:cNvPr id="566293" name="Line 21">
            <a:extLst>
              <a:ext uri="{FF2B5EF4-FFF2-40B4-BE49-F238E27FC236}">
                <a16:creationId xmlns:a16="http://schemas.microsoft.com/office/drawing/2014/main" id="{46AC451C-4DB3-4F04-8A53-7C130D655B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4513" y="5275263"/>
            <a:ext cx="1439862" cy="935037"/>
          </a:xfrm>
          <a:prstGeom prst="line">
            <a:avLst/>
          </a:prstGeom>
          <a:noFill/>
          <a:ln w="57150">
            <a:solidFill>
              <a:srgbClr val="B0D4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6295" name="Object 2">
            <a:extLst>
              <a:ext uri="{FF2B5EF4-FFF2-40B4-BE49-F238E27FC236}">
                <a16:creationId xmlns:a16="http://schemas.microsoft.com/office/drawing/2014/main" id="{20B0EB04-7A27-485A-8553-CCA492E04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2538413"/>
          <a:ext cx="35258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3" imgW="1307880" imgH="419040" progId="Equation.3">
                  <p:embed/>
                </p:oleObj>
              </mc:Choice>
              <mc:Fallback>
                <p:oleObj name="Equation" r:id="rId3" imgW="1307880" imgH="419040" progId="Equation.3">
                  <p:embed/>
                  <p:pic>
                    <p:nvPicPr>
                      <p:cNvPr id="566295" name="Object 2">
                        <a:extLst>
                          <a:ext uri="{FF2B5EF4-FFF2-40B4-BE49-F238E27FC236}">
                            <a16:creationId xmlns:a16="http://schemas.microsoft.com/office/drawing/2014/main" id="{20B0EB04-7A27-485A-8553-CCA492E04A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2538413"/>
                        <a:ext cx="352583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01" name="Freeform 29" descr="Wide upward diagonal">
            <a:extLst>
              <a:ext uri="{FF2B5EF4-FFF2-40B4-BE49-F238E27FC236}">
                <a16:creationId xmlns:a16="http://schemas.microsoft.com/office/drawing/2014/main" id="{28EA6C6D-6F42-4DF9-B3D9-61E79CB4F79C}"/>
              </a:ext>
            </a:extLst>
          </p:cNvPr>
          <p:cNvSpPr>
            <a:spLocks/>
          </p:cNvSpPr>
          <p:nvPr/>
        </p:nvSpPr>
        <p:spPr bwMode="auto">
          <a:xfrm>
            <a:off x="5362575" y="4481513"/>
            <a:ext cx="715963" cy="1323975"/>
          </a:xfrm>
          <a:custGeom>
            <a:avLst/>
            <a:gdLst>
              <a:gd name="T0" fmla="*/ 226 w 451"/>
              <a:gd name="T1" fmla="*/ 0 h 834"/>
              <a:gd name="T2" fmla="*/ 249 w 451"/>
              <a:gd name="T3" fmla="*/ 3 h 834"/>
              <a:gd name="T4" fmla="*/ 270 w 451"/>
              <a:gd name="T5" fmla="*/ 10 h 834"/>
              <a:gd name="T6" fmla="*/ 288 w 451"/>
              <a:gd name="T7" fmla="*/ 25 h 834"/>
              <a:gd name="T8" fmla="*/ 298 w 451"/>
              <a:gd name="T9" fmla="*/ 45 h 834"/>
              <a:gd name="T10" fmla="*/ 303 w 451"/>
              <a:gd name="T11" fmla="*/ 65 h 834"/>
              <a:gd name="T12" fmla="*/ 325 w 451"/>
              <a:gd name="T13" fmla="*/ 68 h 834"/>
              <a:gd name="T14" fmla="*/ 349 w 451"/>
              <a:gd name="T15" fmla="*/ 82 h 834"/>
              <a:gd name="T16" fmla="*/ 369 w 451"/>
              <a:gd name="T17" fmla="*/ 102 h 834"/>
              <a:gd name="T18" fmla="*/ 389 w 451"/>
              <a:gd name="T19" fmla="*/ 132 h 834"/>
              <a:gd name="T20" fmla="*/ 409 w 451"/>
              <a:gd name="T21" fmla="*/ 169 h 834"/>
              <a:gd name="T22" fmla="*/ 423 w 451"/>
              <a:gd name="T23" fmla="*/ 213 h 834"/>
              <a:gd name="T24" fmla="*/ 435 w 451"/>
              <a:gd name="T25" fmla="*/ 260 h 834"/>
              <a:gd name="T26" fmla="*/ 443 w 451"/>
              <a:gd name="T27" fmla="*/ 313 h 834"/>
              <a:gd name="T28" fmla="*/ 450 w 451"/>
              <a:gd name="T29" fmla="*/ 369 h 834"/>
              <a:gd name="T30" fmla="*/ 450 w 451"/>
              <a:gd name="T31" fmla="*/ 424 h 834"/>
              <a:gd name="T32" fmla="*/ 450 w 451"/>
              <a:gd name="T33" fmla="*/ 479 h 834"/>
              <a:gd name="T34" fmla="*/ 443 w 451"/>
              <a:gd name="T35" fmla="*/ 530 h 834"/>
              <a:gd name="T36" fmla="*/ 435 w 451"/>
              <a:gd name="T37" fmla="*/ 580 h 834"/>
              <a:gd name="T38" fmla="*/ 423 w 451"/>
              <a:gd name="T39" fmla="*/ 625 h 834"/>
              <a:gd name="T40" fmla="*/ 411 w 451"/>
              <a:gd name="T41" fmla="*/ 667 h 834"/>
              <a:gd name="T42" fmla="*/ 394 w 451"/>
              <a:gd name="T43" fmla="*/ 702 h 834"/>
              <a:gd name="T44" fmla="*/ 374 w 451"/>
              <a:gd name="T45" fmla="*/ 729 h 834"/>
              <a:gd name="T46" fmla="*/ 354 w 451"/>
              <a:gd name="T47" fmla="*/ 749 h 834"/>
              <a:gd name="T48" fmla="*/ 333 w 451"/>
              <a:gd name="T49" fmla="*/ 762 h 834"/>
              <a:gd name="T50" fmla="*/ 310 w 451"/>
              <a:gd name="T51" fmla="*/ 766 h 834"/>
              <a:gd name="T52" fmla="*/ 305 w 451"/>
              <a:gd name="T53" fmla="*/ 786 h 834"/>
              <a:gd name="T54" fmla="*/ 293 w 451"/>
              <a:gd name="T55" fmla="*/ 806 h 834"/>
              <a:gd name="T56" fmla="*/ 275 w 451"/>
              <a:gd name="T57" fmla="*/ 820 h 834"/>
              <a:gd name="T58" fmla="*/ 251 w 451"/>
              <a:gd name="T59" fmla="*/ 830 h 834"/>
              <a:gd name="T60" fmla="*/ 226 w 451"/>
              <a:gd name="T61" fmla="*/ 833 h 834"/>
              <a:gd name="T62" fmla="*/ 206 w 451"/>
              <a:gd name="T63" fmla="*/ 833 h 834"/>
              <a:gd name="T64" fmla="*/ 189 w 451"/>
              <a:gd name="T65" fmla="*/ 825 h 834"/>
              <a:gd name="T66" fmla="*/ 175 w 451"/>
              <a:gd name="T67" fmla="*/ 810 h 834"/>
              <a:gd name="T68" fmla="*/ 170 w 451"/>
              <a:gd name="T69" fmla="*/ 793 h 834"/>
              <a:gd name="T70" fmla="*/ 147 w 451"/>
              <a:gd name="T71" fmla="*/ 791 h 834"/>
              <a:gd name="T72" fmla="*/ 125 w 451"/>
              <a:gd name="T73" fmla="*/ 778 h 834"/>
              <a:gd name="T74" fmla="*/ 106 w 451"/>
              <a:gd name="T75" fmla="*/ 759 h 834"/>
              <a:gd name="T76" fmla="*/ 83 w 451"/>
              <a:gd name="T77" fmla="*/ 729 h 834"/>
              <a:gd name="T78" fmla="*/ 64 w 451"/>
              <a:gd name="T79" fmla="*/ 692 h 834"/>
              <a:gd name="T80" fmla="*/ 46 w 451"/>
              <a:gd name="T81" fmla="*/ 647 h 834"/>
              <a:gd name="T82" fmla="*/ 32 w 451"/>
              <a:gd name="T83" fmla="*/ 598 h 834"/>
              <a:gd name="T84" fmla="*/ 17 w 451"/>
              <a:gd name="T85" fmla="*/ 543 h 834"/>
              <a:gd name="T86" fmla="*/ 7 w 451"/>
              <a:gd name="T87" fmla="*/ 484 h 834"/>
              <a:gd name="T88" fmla="*/ 0 w 451"/>
              <a:gd name="T89" fmla="*/ 424 h 834"/>
              <a:gd name="T90" fmla="*/ 2 w 451"/>
              <a:gd name="T91" fmla="*/ 367 h 834"/>
              <a:gd name="T92" fmla="*/ 10 w 451"/>
              <a:gd name="T93" fmla="*/ 310 h 834"/>
              <a:gd name="T94" fmla="*/ 22 w 451"/>
              <a:gd name="T95" fmla="*/ 253 h 834"/>
              <a:gd name="T96" fmla="*/ 39 w 451"/>
              <a:gd name="T97" fmla="*/ 204 h 834"/>
              <a:gd name="T98" fmla="*/ 61 w 451"/>
              <a:gd name="T99" fmla="*/ 156 h 834"/>
              <a:gd name="T100" fmla="*/ 88 w 451"/>
              <a:gd name="T101" fmla="*/ 114 h 834"/>
              <a:gd name="T102" fmla="*/ 115 w 451"/>
              <a:gd name="T103" fmla="*/ 79 h 834"/>
              <a:gd name="T104" fmla="*/ 147 w 451"/>
              <a:gd name="T105" fmla="*/ 50 h 834"/>
              <a:gd name="T106" fmla="*/ 182 w 451"/>
              <a:gd name="T107" fmla="*/ 30 h 834"/>
              <a:gd name="T108" fmla="*/ 216 w 451"/>
              <a:gd name="T109" fmla="*/ 18 h 834"/>
              <a:gd name="T110" fmla="*/ 254 w 451"/>
              <a:gd name="T111" fmla="*/ 13 h 834"/>
              <a:gd name="T112" fmla="*/ 239 w 451"/>
              <a:gd name="T113" fmla="*/ 10 h 834"/>
              <a:gd name="T114" fmla="*/ 229 w 451"/>
              <a:gd name="T115" fmla="*/ 5 h 834"/>
              <a:gd name="T116" fmla="*/ 226 w 451"/>
              <a:gd name="T117" fmla="*/ 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51" h="834">
                <a:moveTo>
                  <a:pt x="226" y="0"/>
                </a:moveTo>
                <a:lnTo>
                  <a:pt x="249" y="3"/>
                </a:lnTo>
                <a:lnTo>
                  <a:pt x="270" y="10"/>
                </a:lnTo>
                <a:lnTo>
                  <a:pt x="288" y="25"/>
                </a:lnTo>
                <a:lnTo>
                  <a:pt x="298" y="45"/>
                </a:lnTo>
                <a:lnTo>
                  <a:pt x="303" y="65"/>
                </a:lnTo>
                <a:lnTo>
                  <a:pt x="325" y="68"/>
                </a:lnTo>
                <a:lnTo>
                  <a:pt x="349" y="82"/>
                </a:lnTo>
                <a:lnTo>
                  <a:pt x="369" y="102"/>
                </a:lnTo>
                <a:lnTo>
                  <a:pt x="389" y="132"/>
                </a:lnTo>
                <a:lnTo>
                  <a:pt x="409" y="169"/>
                </a:lnTo>
                <a:lnTo>
                  <a:pt x="423" y="213"/>
                </a:lnTo>
                <a:lnTo>
                  <a:pt x="435" y="260"/>
                </a:lnTo>
                <a:lnTo>
                  <a:pt x="443" y="313"/>
                </a:lnTo>
                <a:lnTo>
                  <a:pt x="450" y="369"/>
                </a:lnTo>
                <a:lnTo>
                  <a:pt x="450" y="424"/>
                </a:lnTo>
                <a:lnTo>
                  <a:pt x="450" y="479"/>
                </a:lnTo>
                <a:lnTo>
                  <a:pt x="443" y="530"/>
                </a:lnTo>
                <a:lnTo>
                  <a:pt x="435" y="580"/>
                </a:lnTo>
                <a:lnTo>
                  <a:pt x="423" y="625"/>
                </a:lnTo>
                <a:lnTo>
                  <a:pt x="411" y="667"/>
                </a:lnTo>
                <a:lnTo>
                  <a:pt x="394" y="702"/>
                </a:lnTo>
                <a:lnTo>
                  <a:pt x="374" y="729"/>
                </a:lnTo>
                <a:lnTo>
                  <a:pt x="354" y="749"/>
                </a:lnTo>
                <a:lnTo>
                  <a:pt x="333" y="762"/>
                </a:lnTo>
                <a:lnTo>
                  <a:pt x="310" y="766"/>
                </a:lnTo>
                <a:lnTo>
                  <a:pt x="305" y="786"/>
                </a:lnTo>
                <a:lnTo>
                  <a:pt x="293" y="806"/>
                </a:lnTo>
                <a:lnTo>
                  <a:pt x="275" y="820"/>
                </a:lnTo>
                <a:lnTo>
                  <a:pt x="251" y="830"/>
                </a:lnTo>
                <a:lnTo>
                  <a:pt x="226" y="833"/>
                </a:lnTo>
                <a:lnTo>
                  <a:pt x="206" y="833"/>
                </a:lnTo>
                <a:lnTo>
                  <a:pt x="189" y="825"/>
                </a:lnTo>
                <a:lnTo>
                  <a:pt x="175" y="810"/>
                </a:lnTo>
                <a:lnTo>
                  <a:pt x="170" y="793"/>
                </a:lnTo>
                <a:lnTo>
                  <a:pt x="147" y="791"/>
                </a:lnTo>
                <a:lnTo>
                  <a:pt x="125" y="778"/>
                </a:lnTo>
                <a:lnTo>
                  <a:pt x="106" y="759"/>
                </a:lnTo>
                <a:lnTo>
                  <a:pt x="83" y="729"/>
                </a:lnTo>
                <a:lnTo>
                  <a:pt x="64" y="692"/>
                </a:lnTo>
                <a:lnTo>
                  <a:pt x="46" y="647"/>
                </a:lnTo>
                <a:lnTo>
                  <a:pt x="32" y="598"/>
                </a:lnTo>
                <a:lnTo>
                  <a:pt x="17" y="543"/>
                </a:lnTo>
                <a:lnTo>
                  <a:pt x="7" y="484"/>
                </a:lnTo>
                <a:lnTo>
                  <a:pt x="0" y="424"/>
                </a:lnTo>
                <a:lnTo>
                  <a:pt x="2" y="367"/>
                </a:lnTo>
                <a:lnTo>
                  <a:pt x="10" y="310"/>
                </a:lnTo>
                <a:lnTo>
                  <a:pt x="22" y="253"/>
                </a:lnTo>
                <a:lnTo>
                  <a:pt x="39" y="204"/>
                </a:lnTo>
                <a:lnTo>
                  <a:pt x="61" y="156"/>
                </a:lnTo>
                <a:lnTo>
                  <a:pt x="88" y="114"/>
                </a:lnTo>
                <a:lnTo>
                  <a:pt x="115" y="79"/>
                </a:lnTo>
                <a:lnTo>
                  <a:pt x="147" y="50"/>
                </a:lnTo>
                <a:lnTo>
                  <a:pt x="182" y="30"/>
                </a:lnTo>
                <a:lnTo>
                  <a:pt x="216" y="18"/>
                </a:lnTo>
                <a:lnTo>
                  <a:pt x="254" y="13"/>
                </a:lnTo>
                <a:lnTo>
                  <a:pt x="239" y="10"/>
                </a:lnTo>
                <a:lnTo>
                  <a:pt x="229" y="5"/>
                </a:lnTo>
                <a:lnTo>
                  <a:pt x="226" y="0"/>
                </a:lnTo>
              </a:path>
            </a:pathLst>
          </a:custGeom>
          <a:pattFill prst="wdUpDiag">
            <a:fgClr>
              <a:srgbClr val="E47146">
                <a:alpha val="70000"/>
              </a:srgbClr>
            </a:fgClr>
            <a:bgClr>
              <a:srgbClr val="FFF1CE">
                <a:alpha val="70000"/>
              </a:srgbClr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302" name="Freeform 30">
            <a:extLst>
              <a:ext uri="{FF2B5EF4-FFF2-40B4-BE49-F238E27FC236}">
                <a16:creationId xmlns:a16="http://schemas.microsoft.com/office/drawing/2014/main" id="{99A66E74-A93A-4416-8C6A-34EACFF52ED4}"/>
              </a:ext>
            </a:extLst>
          </p:cNvPr>
          <p:cNvSpPr>
            <a:spLocks/>
          </p:cNvSpPr>
          <p:nvPr/>
        </p:nvSpPr>
        <p:spPr bwMode="auto">
          <a:xfrm>
            <a:off x="5362575" y="4338638"/>
            <a:ext cx="1633538" cy="1630362"/>
          </a:xfrm>
          <a:custGeom>
            <a:avLst/>
            <a:gdLst>
              <a:gd name="T0" fmla="*/ 0 w 1029"/>
              <a:gd name="T1" fmla="*/ 512 h 1027"/>
              <a:gd name="T2" fmla="*/ 5 w 1029"/>
              <a:gd name="T3" fmla="*/ 442 h 1027"/>
              <a:gd name="T4" fmla="*/ 20 w 1029"/>
              <a:gd name="T5" fmla="*/ 375 h 1027"/>
              <a:gd name="T6" fmla="*/ 42 w 1029"/>
              <a:gd name="T7" fmla="*/ 307 h 1027"/>
              <a:gd name="T8" fmla="*/ 75 w 1029"/>
              <a:gd name="T9" fmla="*/ 245 h 1027"/>
              <a:gd name="T10" fmla="*/ 114 w 1029"/>
              <a:gd name="T11" fmla="*/ 188 h 1027"/>
              <a:gd name="T12" fmla="*/ 162 w 1029"/>
              <a:gd name="T13" fmla="*/ 138 h 1027"/>
              <a:gd name="T14" fmla="*/ 217 w 1029"/>
              <a:gd name="T15" fmla="*/ 93 h 1027"/>
              <a:gd name="T16" fmla="*/ 277 w 1029"/>
              <a:gd name="T17" fmla="*/ 55 h 1027"/>
              <a:gd name="T18" fmla="*/ 342 w 1029"/>
              <a:gd name="T19" fmla="*/ 28 h 1027"/>
              <a:gd name="T20" fmla="*/ 409 w 1029"/>
              <a:gd name="T21" fmla="*/ 8 h 1027"/>
              <a:gd name="T22" fmla="*/ 479 w 1029"/>
              <a:gd name="T23" fmla="*/ 0 h 1027"/>
              <a:gd name="T24" fmla="*/ 549 w 1029"/>
              <a:gd name="T25" fmla="*/ 0 h 1027"/>
              <a:gd name="T26" fmla="*/ 619 w 1029"/>
              <a:gd name="T27" fmla="*/ 8 h 1027"/>
              <a:gd name="T28" fmla="*/ 686 w 1029"/>
              <a:gd name="T29" fmla="*/ 28 h 1027"/>
              <a:gd name="T30" fmla="*/ 751 w 1029"/>
              <a:gd name="T31" fmla="*/ 55 h 1027"/>
              <a:gd name="T32" fmla="*/ 811 w 1029"/>
              <a:gd name="T33" fmla="*/ 93 h 1027"/>
              <a:gd name="T34" fmla="*/ 866 w 1029"/>
              <a:gd name="T35" fmla="*/ 138 h 1027"/>
              <a:gd name="T36" fmla="*/ 913 w 1029"/>
              <a:gd name="T37" fmla="*/ 188 h 1027"/>
              <a:gd name="T38" fmla="*/ 953 w 1029"/>
              <a:gd name="T39" fmla="*/ 245 h 1027"/>
              <a:gd name="T40" fmla="*/ 985 w 1029"/>
              <a:gd name="T41" fmla="*/ 307 h 1027"/>
              <a:gd name="T42" fmla="*/ 1010 w 1029"/>
              <a:gd name="T43" fmla="*/ 375 h 1027"/>
              <a:gd name="T44" fmla="*/ 1025 w 1029"/>
              <a:gd name="T45" fmla="*/ 442 h 1027"/>
              <a:gd name="T46" fmla="*/ 1028 w 1029"/>
              <a:gd name="T47" fmla="*/ 512 h 1027"/>
              <a:gd name="T48" fmla="*/ 1025 w 1029"/>
              <a:gd name="T49" fmla="*/ 582 h 1027"/>
              <a:gd name="T50" fmla="*/ 1010 w 1029"/>
              <a:gd name="T51" fmla="*/ 652 h 1027"/>
              <a:gd name="T52" fmla="*/ 985 w 1029"/>
              <a:gd name="T53" fmla="*/ 719 h 1027"/>
              <a:gd name="T54" fmla="*/ 953 w 1029"/>
              <a:gd name="T55" fmla="*/ 782 h 1027"/>
              <a:gd name="T56" fmla="*/ 913 w 1029"/>
              <a:gd name="T57" fmla="*/ 839 h 1027"/>
              <a:gd name="T58" fmla="*/ 866 w 1029"/>
              <a:gd name="T59" fmla="*/ 889 h 1027"/>
              <a:gd name="T60" fmla="*/ 811 w 1029"/>
              <a:gd name="T61" fmla="*/ 934 h 1027"/>
              <a:gd name="T62" fmla="*/ 751 w 1029"/>
              <a:gd name="T63" fmla="*/ 971 h 1027"/>
              <a:gd name="T64" fmla="*/ 686 w 1029"/>
              <a:gd name="T65" fmla="*/ 999 h 1027"/>
              <a:gd name="T66" fmla="*/ 619 w 1029"/>
              <a:gd name="T67" fmla="*/ 1016 h 1027"/>
              <a:gd name="T68" fmla="*/ 549 w 1029"/>
              <a:gd name="T69" fmla="*/ 1026 h 1027"/>
              <a:gd name="T70" fmla="*/ 479 w 1029"/>
              <a:gd name="T71" fmla="*/ 1026 h 1027"/>
              <a:gd name="T72" fmla="*/ 409 w 1029"/>
              <a:gd name="T73" fmla="*/ 1016 h 1027"/>
              <a:gd name="T74" fmla="*/ 342 w 1029"/>
              <a:gd name="T75" fmla="*/ 999 h 1027"/>
              <a:gd name="T76" fmla="*/ 277 w 1029"/>
              <a:gd name="T77" fmla="*/ 971 h 1027"/>
              <a:gd name="T78" fmla="*/ 217 w 1029"/>
              <a:gd name="T79" fmla="*/ 934 h 1027"/>
              <a:gd name="T80" fmla="*/ 162 w 1029"/>
              <a:gd name="T81" fmla="*/ 889 h 1027"/>
              <a:gd name="T82" fmla="*/ 114 w 1029"/>
              <a:gd name="T83" fmla="*/ 839 h 1027"/>
              <a:gd name="T84" fmla="*/ 75 w 1029"/>
              <a:gd name="T85" fmla="*/ 782 h 1027"/>
              <a:gd name="T86" fmla="*/ 42 w 1029"/>
              <a:gd name="T87" fmla="*/ 719 h 1027"/>
              <a:gd name="T88" fmla="*/ 20 w 1029"/>
              <a:gd name="T89" fmla="*/ 652 h 1027"/>
              <a:gd name="T90" fmla="*/ 5 w 1029"/>
              <a:gd name="T91" fmla="*/ 582 h 1027"/>
              <a:gd name="T92" fmla="*/ 0 w 1029"/>
              <a:gd name="T93" fmla="*/ 512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29" h="1027">
                <a:moveTo>
                  <a:pt x="0" y="512"/>
                </a:moveTo>
                <a:lnTo>
                  <a:pt x="5" y="442"/>
                </a:lnTo>
                <a:lnTo>
                  <a:pt x="20" y="375"/>
                </a:lnTo>
                <a:lnTo>
                  <a:pt x="42" y="307"/>
                </a:lnTo>
                <a:lnTo>
                  <a:pt x="75" y="245"/>
                </a:lnTo>
                <a:lnTo>
                  <a:pt x="114" y="188"/>
                </a:lnTo>
                <a:lnTo>
                  <a:pt x="162" y="138"/>
                </a:lnTo>
                <a:lnTo>
                  <a:pt x="217" y="93"/>
                </a:lnTo>
                <a:lnTo>
                  <a:pt x="277" y="55"/>
                </a:lnTo>
                <a:lnTo>
                  <a:pt x="342" y="28"/>
                </a:lnTo>
                <a:lnTo>
                  <a:pt x="409" y="8"/>
                </a:lnTo>
                <a:lnTo>
                  <a:pt x="479" y="0"/>
                </a:lnTo>
                <a:lnTo>
                  <a:pt x="549" y="0"/>
                </a:lnTo>
                <a:lnTo>
                  <a:pt x="619" y="8"/>
                </a:lnTo>
                <a:lnTo>
                  <a:pt x="686" y="28"/>
                </a:lnTo>
                <a:lnTo>
                  <a:pt x="751" y="55"/>
                </a:lnTo>
                <a:lnTo>
                  <a:pt x="811" y="93"/>
                </a:lnTo>
                <a:lnTo>
                  <a:pt x="866" y="138"/>
                </a:lnTo>
                <a:lnTo>
                  <a:pt x="913" y="188"/>
                </a:lnTo>
                <a:lnTo>
                  <a:pt x="953" y="245"/>
                </a:lnTo>
                <a:lnTo>
                  <a:pt x="985" y="307"/>
                </a:lnTo>
                <a:lnTo>
                  <a:pt x="1010" y="375"/>
                </a:lnTo>
                <a:lnTo>
                  <a:pt x="1025" y="442"/>
                </a:lnTo>
                <a:lnTo>
                  <a:pt x="1028" y="512"/>
                </a:lnTo>
                <a:lnTo>
                  <a:pt x="1025" y="582"/>
                </a:lnTo>
                <a:lnTo>
                  <a:pt x="1010" y="652"/>
                </a:lnTo>
                <a:lnTo>
                  <a:pt x="985" y="719"/>
                </a:lnTo>
                <a:lnTo>
                  <a:pt x="953" y="782"/>
                </a:lnTo>
                <a:lnTo>
                  <a:pt x="913" y="839"/>
                </a:lnTo>
                <a:lnTo>
                  <a:pt x="866" y="889"/>
                </a:lnTo>
                <a:lnTo>
                  <a:pt x="811" y="934"/>
                </a:lnTo>
                <a:lnTo>
                  <a:pt x="751" y="971"/>
                </a:lnTo>
                <a:lnTo>
                  <a:pt x="686" y="999"/>
                </a:lnTo>
                <a:lnTo>
                  <a:pt x="619" y="1016"/>
                </a:lnTo>
                <a:lnTo>
                  <a:pt x="549" y="1026"/>
                </a:lnTo>
                <a:lnTo>
                  <a:pt x="479" y="1026"/>
                </a:lnTo>
                <a:lnTo>
                  <a:pt x="409" y="1016"/>
                </a:lnTo>
                <a:lnTo>
                  <a:pt x="342" y="999"/>
                </a:lnTo>
                <a:lnTo>
                  <a:pt x="277" y="971"/>
                </a:lnTo>
                <a:lnTo>
                  <a:pt x="217" y="934"/>
                </a:lnTo>
                <a:lnTo>
                  <a:pt x="162" y="889"/>
                </a:lnTo>
                <a:lnTo>
                  <a:pt x="114" y="839"/>
                </a:lnTo>
                <a:lnTo>
                  <a:pt x="75" y="782"/>
                </a:lnTo>
                <a:lnTo>
                  <a:pt x="42" y="719"/>
                </a:lnTo>
                <a:lnTo>
                  <a:pt x="20" y="652"/>
                </a:lnTo>
                <a:lnTo>
                  <a:pt x="5" y="582"/>
                </a:lnTo>
                <a:lnTo>
                  <a:pt x="0" y="512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303" name="Freeform 31">
            <a:extLst>
              <a:ext uri="{FF2B5EF4-FFF2-40B4-BE49-F238E27FC236}">
                <a16:creationId xmlns:a16="http://schemas.microsoft.com/office/drawing/2014/main" id="{2DD9A3A7-F368-4BD5-8E94-E156CCE33133}"/>
              </a:ext>
            </a:extLst>
          </p:cNvPr>
          <p:cNvSpPr>
            <a:spLocks/>
          </p:cNvSpPr>
          <p:nvPr/>
        </p:nvSpPr>
        <p:spPr bwMode="auto">
          <a:xfrm>
            <a:off x="5795963" y="4483100"/>
            <a:ext cx="317500" cy="1273175"/>
          </a:xfrm>
          <a:custGeom>
            <a:avLst/>
            <a:gdLst>
              <a:gd name="T0" fmla="*/ 0 w 200"/>
              <a:gd name="T1" fmla="*/ 0 h 802"/>
              <a:gd name="T2" fmla="*/ 32 w 200"/>
              <a:gd name="T3" fmla="*/ 17 h 802"/>
              <a:gd name="T4" fmla="*/ 62 w 200"/>
              <a:gd name="T5" fmla="*/ 45 h 802"/>
              <a:gd name="T6" fmla="*/ 92 w 200"/>
              <a:gd name="T7" fmla="*/ 77 h 802"/>
              <a:gd name="T8" fmla="*/ 117 w 200"/>
              <a:gd name="T9" fmla="*/ 120 h 802"/>
              <a:gd name="T10" fmla="*/ 139 w 200"/>
              <a:gd name="T11" fmla="*/ 167 h 802"/>
              <a:gd name="T12" fmla="*/ 162 w 200"/>
              <a:gd name="T13" fmla="*/ 219 h 802"/>
              <a:gd name="T14" fmla="*/ 177 w 200"/>
              <a:gd name="T15" fmla="*/ 274 h 802"/>
              <a:gd name="T16" fmla="*/ 192 w 200"/>
              <a:gd name="T17" fmla="*/ 337 h 802"/>
              <a:gd name="T18" fmla="*/ 199 w 200"/>
              <a:gd name="T19" fmla="*/ 399 h 802"/>
              <a:gd name="T20" fmla="*/ 189 w 200"/>
              <a:gd name="T21" fmla="*/ 464 h 802"/>
              <a:gd name="T22" fmla="*/ 177 w 200"/>
              <a:gd name="T23" fmla="*/ 524 h 802"/>
              <a:gd name="T24" fmla="*/ 159 w 200"/>
              <a:gd name="T25" fmla="*/ 581 h 802"/>
              <a:gd name="T26" fmla="*/ 139 w 200"/>
              <a:gd name="T27" fmla="*/ 634 h 802"/>
              <a:gd name="T28" fmla="*/ 117 w 200"/>
              <a:gd name="T29" fmla="*/ 681 h 802"/>
              <a:gd name="T30" fmla="*/ 90 w 200"/>
              <a:gd name="T31" fmla="*/ 721 h 802"/>
              <a:gd name="T32" fmla="*/ 62 w 200"/>
              <a:gd name="T33" fmla="*/ 756 h 802"/>
              <a:gd name="T34" fmla="*/ 32 w 200"/>
              <a:gd name="T35" fmla="*/ 781 h 802"/>
              <a:gd name="T36" fmla="*/ 0 w 200"/>
              <a:gd name="T37" fmla="*/ 801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0" h="802">
                <a:moveTo>
                  <a:pt x="0" y="0"/>
                </a:moveTo>
                <a:lnTo>
                  <a:pt x="32" y="17"/>
                </a:lnTo>
                <a:lnTo>
                  <a:pt x="62" y="45"/>
                </a:lnTo>
                <a:lnTo>
                  <a:pt x="92" y="77"/>
                </a:lnTo>
                <a:lnTo>
                  <a:pt x="117" y="120"/>
                </a:lnTo>
                <a:lnTo>
                  <a:pt x="139" y="167"/>
                </a:lnTo>
                <a:lnTo>
                  <a:pt x="162" y="219"/>
                </a:lnTo>
                <a:lnTo>
                  <a:pt x="177" y="274"/>
                </a:lnTo>
                <a:lnTo>
                  <a:pt x="192" y="337"/>
                </a:lnTo>
                <a:lnTo>
                  <a:pt x="199" y="399"/>
                </a:lnTo>
                <a:lnTo>
                  <a:pt x="189" y="464"/>
                </a:lnTo>
                <a:lnTo>
                  <a:pt x="177" y="524"/>
                </a:lnTo>
                <a:lnTo>
                  <a:pt x="159" y="581"/>
                </a:lnTo>
                <a:lnTo>
                  <a:pt x="139" y="634"/>
                </a:lnTo>
                <a:lnTo>
                  <a:pt x="117" y="681"/>
                </a:lnTo>
                <a:lnTo>
                  <a:pt x="90" y="721"/>
                </a:lnTo>
                <a:lnTo>
                  <a:pt x="62" y="756"/>
                </a:lnTo>
                <a:lnTo>
                  <a:pt x="32" y="781"/>
                </a:lnTo>
                <a:lnTo>
                  <a:pt x="0" y="801"/>
                </a:lnTo>
              </a:path>
            </a:pathLst>
          </a:custGeom>
          <a:noFill/>
          <a:ln w="50800" cap="rnd" cmpd="sng">
            <a:solidFill>
              <a:srgbClr val="DD4D2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304" name="Rectangle 32">
            <a:extLst>
              <a:ext uri="{FF2B5EF4-FFF2-40B4-BE49-F238E27FC236}">
                <a16:creationId xmlns:a16="http://schemas.microsoft.com/office/drawing/2014/main" id="{DE6B2035-00A5-489C-A121-F9DA265D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66305" name="Line 33">
            <a:extLst>
              <a:ext uri="{FF2B5EF4-FFF2-40B4-BE49-F238E27FC236}">
                <a16:creationId xmlns:a16="http://schemas.microsoft.com/office/drawing/2014/main" id="{62A2797C-F60D-4862-868A-1E54D274C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C2EF8D17-143D-4380-9976-91DCE676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032CB2DA-BDB8-4204-9B20-1FB459B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0C8A-1793-4A71-9A72-C520E2DC70F3}" type="slidenum">
              <a:rPr lang="ar-SA" altLang="en-US"/>
              <a:pPr/>
              <a:t>26</a:t>
            </a:fld>
            <a:endParaRPr lang="en-US" altLang="en-US"/>
          </a:p>
        </p:txBody>
      </p:sp>
      <p:graphicFrame>
        <p:nvGraphicFramePr>
          <p:cNvPr id="543746" name="Group 2">
            <a:extLst>
              <a:ext uri="{FF2B5EF4-FFF2-40B4-BE49-F238E27FC236}">
                <a16:creationId xmlns:a16="http://schemas.microsoft.com/office/drawing/2014/main" id="{E5B5627B-1DC2-4842-AA98-D152FB9A529D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4941888"/>
          <a:ext cx="6096000" cy="1479552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4117776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94467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48751040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2529227139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val="19717473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1100843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B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Women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B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Boys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B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Girls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B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46631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Survived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0531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3312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320192"/>
                  </a:ext>
                </a:extLst>
              </a:tr>
            </a:tbl>
          </a:graphicData>
        </a:graphic>
      </p:graphicFrame>
      <p:graphicFrame>
        <p:nvGraphicFramePr>
          <p:cNvPr id="543783" name="Object 7">
            <a:extLst>
              <a:ext uri="{FF2B5EF4-FFF2-40B4-BE49-F238E27FC236}">
                <a16:creationId xmlns:a16="http://schemas.microsoft.com/office/drawing/2014/main" id="{E2BCB27A-C54C-4C7B-B05B-02EFE1439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657600"/>
          <a:ext cx="1042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r:id="rId3" imgW="533169" imgH="203112" progId="Equation.DSMT4">
                  <p:embed/>
                </p:oleObj>
              </mc:Choice>
              <mc:Fallback>
                <p:oleObj r:id="rId3" imgW="533169" imgH="203112" progId="Equation.DSMT4">
                  <p:embed/>
                  <p:pic>
                    <p:nvPicPr>
                      <p:cNvPr id="543783" name="Object 7">
                        <a:extLst>
                          <a:ext uri="{FF2B5EF4-FFF2-40B4-BE49-F238E27FC236}">
                            <a16:creationId xmlns:a16="http://schemas.microsoft.com/office/drawing/2014/main" id="{E2BCB27A-C54C-4C7B-B05B-02EFE1439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10429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84" name="Object 6">
            <a:extLst>
              <a:ext uri="{FF2B5EF4-FFF2-40B4-BE49-F238E27FC236}">
                <a16:creationId xmlns:a16="http://schemas.microsoft.com/office/drawing/2014/main" id="{CA1D82E3-48FD-4863-A415-CD994B40C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4191000"/>
          <a:ext cx="889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r:id="rId5" imgW="469696" imgH="203112" progId="Equation.DSMT4">
                  <p:embed/>
                </p:oleObj>
              </mc:Choice>
              <mc:Fallback>
                <p:oleObj r:id="rId5" imgW="469696" imgH="203112" progId="Equation.DSMT4">
                  <p:embed/>
                  <p:pic>
                    <p:nvPicPr>
                      <p:cNvPr id="543784" name="Object 6">
                        <a:extLst>
                          <a:ext uri="{FF2B5EF4-FFF2-40B4-BE49-F238E27FC236}">
                            <a16:creationId xmlns:a16="http://schemas.microsoft.com/office/drawing/2014/main" id="{CA1D82E3-48FD-4863-A415-CD994B40C0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191000"/>
                        <a:ext cx="889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85" name="Object 5">
            <a:extLst>
              <a:ext uri="{FF2B5EF4-FFF2-40B4-BE49-F238E27FC236}">
                <a16:creationId xmlns:a16="http://schemas.microsoft.com/office/drawing/2014/main" id="{6B18CD97-245C-42C1-9B4C-E398F6015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267200"/>
          <a:ext cx="1295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r:id="rId7" imgW="710891" imgH="203112" progId="Equation.DSMT4">
                  <p:embed/>
                </p:oleObj>
              </mc:Choice>
              <mc:Fallback>
                <p:oleObj r:id="rId7" imgW="710891" imgH="203112" progId="Equation.DSMT4">
                  <p:embed/>
                  <p:pic>
                    <p:nvPicPr>
                      <p:cNvPr id="543785" name="Object 5">
                        <a:extLst>
                          <a:ext uri="{FF2B5EF4-FFF2-40B4-BE49-F238E27FC236}">
                            <a16:creationId xmlns:a16="http://schemas.microsoft.com/office/drawing/2014/main" id="{6B18CD97-245C-42C1-9B4C-E398F6015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67200"/>
                        <a:ext cx="1295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86" name="Object 4">
            <a:extLst>
              <a:ext uri="{FF2B5EF4-FFF2-40B4-BE49-F238E27FC236}">
                <a16:creationId xmlns:a16="http://schemas.microsoft.com/office/drawing/2014/main" id="{919C705E-50ED-44DB-9C17-33D9E82BF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270375"/>
          <a:ext cx="1295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r:id="rId9" imgW="710891" imgH="203112" progId="Equation.DSMT4">
                  <p:embed/>
                </p:oleObj>
              </mc:Choice>
              <mc:Fallback>
                <p:oleObj r:id="rId9" imgW="710891" imgH="203112" progId="Equation.DSMT4">
                  <p:embed/>
                  <p:pic>
                    <p:nvPicPr>
                      <p:cNvPr id="543786" name="Object 4">
                        <a:extLst>
                          <a:ext uri="{FF2B5EF4-FFF2-40B4-BE49-F238E27FC236}">
                            <a16:creationId xmlns:a16="http://schemas.microsoft.com/office/drawing/2014/main" id="{919C705E-50ED-44DB-9C17-33D9E82BF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70375"/>
                        <a:ext cx="1295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87" name="Object 3">
            <a:extLst>
              <a:ext uri="{FF2B5EF4-FFF2-40B4-BE49-F238E27FC236}">
                <a16:creationId xmlns:a16="http://schemas.microsoft.com/office/drawing/2014/main" id="{3D0613ED-122A-4FD2-A0C6-FA15EA4AF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581400"/>
          <a:ext cx="13112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r:id="rId11" imgW="710891" imgH="203112" progId="Equation.DSMT4">
                  <p:embed/>
                </p:oleObj>
              </mc:Choice>
              <mc:Fallback>
                <p:oleObj r:id="rId11" imgW="710891" imgH="203112" progId="Equation.DSMT4">
                  <p:embed/>
                  <p:pic>
                    <p:nvPicPr>
                      <p:cNvPr id="543787" name="Object 3">
                        <a:extLst>
                          <a:ext uri="{FF2B5EF4-FFF2-40B4-BE49-F238E27FC236}">
                            <a16:creationId xmlns:a16="http://schemas.microsoft.com/office/drawing/2014/main" id="{3D0613ED-122A-4FD2-A0C6-FA15EA4AF4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581400"/>
                        <a:ext cx="13112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88" name="Object 2">
            <a:extLst>
              <a:ext uri="{FF2B5EF4-FFF2-40B4-BE49-F238E27FC236}">
                <a16:creationId xmlns:a16="http://schemas.microsoft.com/office/drawing/2014/main" id="{D3AD51BB-ADD8-43DB-9D22-1DD144EAE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581400"/>
          <a:ext cx="13112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r:id="rId13" imgW="710891" imgH="203112" progId="Equation.DSMT4">
                  <p:embed/>
                </p:oleObj>
              </mc:Choice>
              <mc:Fallback>
                <p:oleObj r:id="rId13" imgW="710891" imgH="203112" progId="Equation.DSMT4">
                  <p:embed/>
                  <p:pic>
                    <p:nvPicPr>
                      <p:cNvPr id="543788" name="Object 2">
                        <a:extLst>
                          <a:ext uri="{FF2B5EF4-FFF2-40B4-BE49-F238E27FC236}">
                            <a16:creationId xmlns:a16="http://schemas.microsoft.com/office/drawing/2014/main" id="{D3AD51BB-ADD8-43DB-9D22-1DD144EAE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13112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89" name="Object 1">
            <a:extLst>
              <a:ext uri="{FF2B5EF4-FFF2-40B4-BE49-F238E27FC236}">
                <a16:creationId xmlns:a16="http://schemas.microsoft.com/office/drawing/2014/main" id="{C99A3AC6-ECF4-427A-AA14-2268DA652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3581400"/>
          <a:ext cx="14478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r:id="rId15" imgW="774364" imgH="203112" progId="Equation.DSMT4">
                  <p:embed/>
                </p:oleObj>
              </mc:Choice>
              <mc:Fallback>
                <p:oleObj r:id="rId15" imgW="774364" imgH="203112" progId="Equation.DSMT4">
                  <p:embed/>
                  <p:pic>
                    <p:nvPicPr>
                      <p:cNvPr id="543789" name="Object 1">
                        <a:extLst>
                          <a:ext uri="{FF2B5EF4-FFF2-40B4-BE49-F238E27FC236}">
                            <a16:creationId xmlns:a16="http://schemas.microsoft.com/office/drawing/2014/main" id="{C99A3AC6-ECF4-427A-AA14-2268DA652F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581400"/>
                        <a:ext cx="14478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Rectangle 8">
            <a:extLst>
              <a:ext uri="{FF2B5EF4-FFF2-40B4-BE49-F238E27FC236}">
                <a16:creationId xmlns:a16="http://schemas.microsoft.com/office/drawing/2014/main" id="{861B5755-C445-4B00-9C1F-53D91635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70000"/>
            <a:ext cx="8382000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0" hangingPunct="0"/>
            <a:r>
              <a:rPr lang="en-US" altLang="en-US" sz="2400" b="1" i="1">
                <a:latin typeface="Calisto MT" panose="0204060305050503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Suppose a passenger on the Titanic is chosen at random, </a:t>
            </a:r>
          </a:p>
          <a:p>
            <a:pPr algn="l" rtl="0" eaLnBrk="0" hangingPunct="0"/>
            <a:r>
              <a:rPr lang="en-US" altLang="en-US" sz="2400" b="1" i="1">
                <a:latin typeface="Calisto MT" panose="0204060305050503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let </a:t>
            </a:r>
          </a:p>
          <a:p>
            <a:pPr algn="l" rtl="0" eaLnBrk="0" hangingPunct="0"/>
            <a:r>
              <a:rPr lang="en-US" altLang="en-US" sz="2000" b="1">
                <a:latin typeface="Calisto MT" panose="0204060305050503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 be the event that they are a man, </a:t>
            </a:r>
          </a:p>
          <a:p>
            <a:pPr algn="l" rtl="0" eaLnBrk="0" hangingPunct="0"/>
            <a:r>
              <a:rPr lang="en-US" altLang="en-US" sz="2000" b="1">
                <a:latin typeface="Calisto MT" panose="0204060305050503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 the event they are a woman, and </a:t>
            </a:r>
          </a:p>
          <a:p>
            <a:pPr algn="l" rtl="0" eaLnBrk="0" hangingPunct="0"/>
            <a:r>
              <a:rPr lang="en-US" altLang="en-US" sz="2000" b="1">
                <a:latin typeface="Calisto MT" panose="0204060305050503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 that they survived</a:t>
            </a:r>
          </a:p>
          <a:p>
            <a:pPr algn="l" rtl="0" eaLnBrk="0" hangingPunct="0"/>
            <a:r>
              <a:rPr lang="en-US" altLang="en-US" sz="2000" b="1">
                <a:latin typeface="Calisto MT" panose="0204060305050503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 that they died</a:t>
            </a:r>
          </a:p>
          <a:p>
            <a:pPr algn="l" rtl="0" eaLnBrk="0" hangingPunct="0"/>
            <a:r>
              <a:rPr lang="en-US" altLang="en-US" sz="2000" b="1" i="1">
                <a:latin typeface="Calisto MT" panose="0204060305050503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Calculate:  </a:t>
            </a:r>
          </a:p>
          <a:p>
            <a:pPr algn="l" rtl="0" eaLnBrk="0" hangingPunct="0"/>
            <a:endParaRPr lang="en-US" altLang="en-US" sz="2000" b="1" i="1">
              <a:latin typeface="Calisto MT" panose="0204060305050503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Title 11">
            <a:extLst>
              <a:ext uri="{FF2B5EF4-FFF2-40B4-BE49-F238E27FC236}">
                <a16:creationId xmlns:a16="http://schemas.microsoft.com/office/drawing/2014/main" id="{C351DD21-71EB-43A1-AC5D-291E0C84447D}"/>
              </a:ext>
            </a:extLst>
          </p:cNvPr>
          <p:cNvSpPr txBox="1">
            <a:spLocks/>
          </p:cNvSpPr>
          <p:nvPr/>
        </p:nvSpPr>
        <p:spPr>
          <a:xfrm>
            <a:off x="468313" y="620713"/>
            <a:ext cx="8229600" cy="647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4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5</a:t>
            </a:r>
          </a:p>
        </p:txBody>
      </p:sp>
      <p:sp>
        <p:nvSpPr>
          <p:cNvPr id="543797" name="Rectangle 53">
            <a:extLst>
              <a:ext uri="{FF2B5EF4-FFF2-40B4-BE49-F238E27FC236}">
                <a16:creationId xmlns:a16="http://schemas.microsoft.com/office/drawing/2014/main" id="{C4FA8866-7762-4C79-AD65-E7B7C85A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43798" name="Line 54">
            <a:extLst>
              <a:ext uri="{FF2B5EF4-FFF2-40B4-BE49-F238E27FC236}">
                <a16:creationId xmlns:a16="http://schemas.microsoft.com/office/drawing/2014/main" id="{E545E363-55FB-4EB0-851E-C3C77D269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DD0665C-B803-4301-BC5E-94562B19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E75049A-2ED3-4487-8F78-F8182846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B505-D76F-42DB-B3B4-9E4715CF3EA5}" type="slidenum">
              <a:rPr lang="ar-SA" altLang="en-US"/>
              <a:pPr/>
              <a:t>27</a:t>
            </a:fld>
            <a:endParaRPr lang="en-US" altLang="en-US"/>
          </a:p>
        </p:txBody>
      </p:sp>
      <p:graphicFrame>
        <p:nvGraphicFramePr>
          <p:cNvPr id="544770" name="Group 2">
            <a:extLst>
              <a:ext uri="{FF2B5EF4-FFF2-40B4-BE49-F238E27FC236}">
                <a16:creationId xmlns:a16="http://schemas.microsoft.com/office/drawing/2014/main" id="{E3CCEB24-7CE1-4C2F-8C93-A513B5CB3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87062"/>
              </p:ext>
            </p:extLst>
          </p:nvPr>
        </p:nvGraphicFramePr>
        <p:xfrm>
          <a:off x="3268662" y="1406525"/>
          <a:ext cx="5775325" cy="1082994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40405141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419300250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079017822"/>
                    </a:ext>
                  </a:extLst>
                </a:gridCol>
                <a:gridCol w="963612">
                  <a:extLst>
                    <a:ext uri="{9D8B030D-6E8A-4147-A177-3AD203B41FA5}">
                      <a16:colId xmlns:a16="http://schemas.microsoft.com/office/drawing/2014/main" val="22644342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7812572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08269885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B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Women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B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Boys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B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Girls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B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0512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Survived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99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54753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808484"/>
                  </a:ext>
                </a:extLst>
              </a:tr>
            </a:tbl>
          </a:graphicData>
        </a:graphic>
      </p:graphicFrame>
      <p:graphicFrame>
        <p:nvGraphicFramePr>
          <p:cNvPr id="544807" name="Object 9">
            <a:extLst>
              <a:ext uri="{FF2B5EF4-FFF2-40B4-BE49-F238E27FC236}">
                <a16:creationId xmlns:a16="http://schemas.microsoft.com/office/drawing/2014/main" id="{4C4601B9-EE3B-4C44-8BF5-75DB8B9E6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000992"/>
              </p:ext>
            </p:extLst>
          </p:nvPr>
        </p:nvGraphicFramePr>
        <p:xfrm>
          <a:off x="609600" y="1752600"/>
          <a:ext cx="4260850" cy="476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3" imgW="2717640" imgH="3035160" progId="Equation.3">
                  <p:embed/>
                </p:oleObj>
              </mc:Choice>
              <mc:Fallback>
                <p:oleObj name="Equation" r:id="rId3" imgW="2717640" imgH="3035160" progId="Equation.3">
                  <p:embed/>
                  <p:pic>
                    <p:nvPicPr>
                      <p:cNvPr id="544807" name="Object 9">
                        <a:extLst>
                          <a:ext uri="{FF2B5EF4-FFF2-40B4-BE49-F238E27FC236}">
                            <a16:creationId xmlns:a16="http://schemas.microsoft.com/office/drawing/2014/main" id="{4C4601B9-EE3B-4C44-8BF5-75DB8B9E6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4260850" cy="476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08" name="TextBox 10">
            <a:extLst>
              <a:ext uri="{FF2B5EF4-FFF2-40B4-BE49-F238E27FC236}">
                <a16:creationId xmlns:a16="http://schemas.microsoft.com/office/drawing/2014/main" id="{2EDFBE07-8D30-498B-A0DE-E03454F6B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87412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8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</a:t>
            </a:r>
          </a:p>
        </p:txBody>
      </p:sp>
      <p:sp>
        <p:nvSpPr>
          <p:cNvPr id="544809" name="Rectangle 41">
            <a:extLst>
              <a:ext uri="{FF2B5EF4-FFF2-40B4-BE49-F238E27FC236}">
                <a16:creationId xmlns:a16="http://schemas.microsoft.com/office/drawing/2014/main" id="{CB27F5AA-A31C-40D5-BCF4-04D851CF1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44810" name="Line 42">
            <a:extLst>
              <a:ext uri="{FF2B5EF4-FFF2-40B4-BE49-F238E27FC236}">
                <a16:creationId xmlns:a16="http://schemas.microsoft.com/office/drawing/2014/main" id="{C5A70510-B64D-4805-BCFF-1C9F27F18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0F561F6-BA6F-48A8-9353-7239F1E8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33DFC42-3D4D-4F12-BCF4-06D5ED7F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F360-9D49-4454-9F19-38810EDC92EB}" type="slidenum">
              <a:rPr lang="ar-SA" altLang="en-US"/>
              <a:pPr/>
              <a:t>28</a:t>
            </a:fld>
            <a:endParaRPr lang="en-US" altLang="en-US"/>
          </a:p>
        </p:txBody>
      </p:sp>
      <p:sp>
        <p:nvSpPr>
          <p:cNvPr id="552962" name="Rectangle 2">
            <a:extLst>
              <a:ext uri="{FF2B5EF4-FFF2-40B4-BE49-F238E27FC236}">
                <a16:creationId xmlns:a16="http://schemas.microsoft.com/office/drawing/2014/main" id="{C372164A-5CFE-40C9-BCE8-01F79E559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46263"/>
            <a:ext cx="7543800" cy="652462"/>
          </a:xfrm>
        </p:spPr>
        <p:txBody>
          <a:bodyPr/>
          <a:lstStyle/>
          <a:p>
            <a:pPr rtl="0"/>
            <a:r>
              <a:rPr lang="en-US" altLang="en-US" sz="3000">
                <a:solidFill>
                  <a:schemeClr val="tx1"/>
                </a:solidFill>
              </a:rPr>
              <a:t>Police Officer Promotions :Counts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DBEA1799-F759-4FFA-83C3-D0C0D0FC8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719388"/>
            <a:ext cx="8229600" cy="4525962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r>
              <a:rPr lang="en-US" altLang="en-US"/>
              <a:t>				</a:t>
            </a:r>
            <a:r>
              <a:rPr lang="en-US" altLang="en-US" b="1" u="sng"/>
              <a:t>Men</a:t>
            </a:r>
            <a:r>
              <a:rPr lang="en-US" altLang="en-US"/>
              <a:t>		</a:t>
            </a:r>
            <a:r>
              <a:rPr lang="en-US" altLang="en-US" b="1" u="sng"/>
              <a:t>Women</a:t>
            </a:r>
            <a:r>
              <a:rPr lang="en-US" altLang="en-US"/>
              <a:t>	</a:t>
            </a:r>
            <a:r>
              <a:rPr lang="en-US" altLang="en-US" b="1" u="sng"/>
              <a:t>Total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b="1"/>
              <a:t>Promoted</a:t>
            </a:r>
            <a:r>
              <a:rPr lang="en-US" altLang="en-US"/>
              <a:t>	        288		 36		324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 b="1"/>
              <a:t>Not-Promoted</a:t>
            </a:r>
            <a:r>
              <a:rPr lang="en-US" altLang="en-US"/>
              <a:t>	672		204		876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b="1"/>
              <a:t>Total</a:t>
            </a:r>
            <a:r>
              <a:rPr lang="en-US" altLang="en-US"/>
              <a:t>		        960		240	        </a:t>
            </a:r>
            <a:r>
              <a:rPr lang="en-US" altLang="en-US" b="1"/>
              <a:t>1200</a:t>
            </a:r>
          </a:p>
        </p:txBody>
      </p:sp>
      <p:sp>
        <p:nvSpPr>
          <p:cNvPr id="552964" name="Line 4">
            <a:extLst>
              <a:ext uri="{FF2B5EF4-FFF2-40B4-BE49-F238E27FC236}">
                <a16:creationId xmlns:a16="http://schemas.microsoft.com/office/drawing/2014/main" id="{399AB4E7-C5DD-4FCE-809D-CDFACEA83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4437063"/>
            <a:ext cx="77041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65" name="Line 5">
            <a:extLst>
              <a:ext uri="{FF2B5EF4-FFF2-40B4-BE49-F238E27FC236}">
                <a16:creationId xmlns:a16="http://schemas.microsoft.com/office/drawing/2014/main" id="{EF110E6F-11E7-40CD-92A1-8BD37914C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2709863"/>
            <a:ext cx="0" cy="23764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66" name="Rectangle 6">
            <a:extLst>
              <a:ext uri="{FF2B5EF4-FFF2-40B4-BE49-F238E27FC236}">
                <a16:creationId xmlns:a16="http://schemas.microsoft.com/office/drawing/2014/main" id="{0C5E31CC-2816-4C4C-B134-C7968671A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52967" name="Line 7">
            <a:extLst>
              <a:ext uri="{FF2B5EF4-FFF2-40B4-BE49-F238E27FC236}">
                <a16:creationId xmlns:a16="http://schemas.microsoft.com/office/drawing/2014/main" id="{44AA2C71-58F8-4F15-8BEE-89E1DA78B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itle 11">
            <a:extLst>
              <a:ext uri="{FF2B5EF4-FFF2-40B4-BE49-F238E27FC236}">
                <a16:creationId xmlns:a16="http://schemas.microsoft.com/office/drawing/2014/main" id="{8C6333F5-86AC-4881-ACAC-5ECE113BFF87}"/>
              </a:ext>
            </a:extLst>
          </p:cNvPr>
          <p:cNvSpPr txBox="1">
            <a:spLocks/>
          </p:cNvSpPr>
          <p:nvPr/>
        </p:nvSpPr>
        <p:spPr>
          <a:xfrm>
            <a:off x="468313" y="909638"/>
            <a:ext cx="8229600" cy="647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40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6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4BA0E9-B11A-4B73-A3BD-7A53ED03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FA5FE5-D4CB-4A69-8DD1-2B94E44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6D6-19B2-40DE-8F16-B4101F8A8D86}" type="slidenum">
              <a:rPr lang="ar-SA" altLang="en-US"/>
              <a:pPr/>
              <a:t>29</a:t>
            </a:fld>
            <a:endParaRPr lang="en-US" altLang="en-US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5F7102BA-1373-4DF0-A6FB-CEFE6914F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08050"/>
            <a:ext cx="7543800" cy="509588"/>
          </a:xfrm>
        </p:spPr>
        <p:txBody>
          <a:bodyPr/>
          <a:lstStyle/>
          <a:p>
            <a:pPr rtl="0"/>
            <a:r>
              <a:rPr lang="en-US" altLang="en-US" sz="3000">
                <a:solidFill>
                  <a:schemeClr val="tx1"/>
                </a:solidFill>
              </a:rPr>
              <a:t>Police Officer Promotions: Fractions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ACB717EB-7F3A-452F-94BE-AEA089DE8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99745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			</a:t>
            </a:r>
            <a:r>
              <a:rPr lang="en-US" altLang="en-US" b="1" u="sng"/>
              <a:t>Men</a:t>
            </a:r>
            <a:r>
              <a:rPr lang="en-US" altLang="en-US"/>
              <a:t>		</a:t>
            </a:r>
            <a:r>
              <a:rPr lang="en-US" altLang="en-US" b="1" u="sng"/>
              <a:t>Women</a:t>
            </a:r>
            <a:r>
              <a:rPr lang="en-US" altLang="en-US"/>
              <a:t>	</a:t>
            </a:r>
            <a:r>
              <a:rPr lang="en-US" altLang="en-US" b="1" u="sng"/>
              <a:t>Total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Promoted</a:t>
            </a:r>
            <a:r>
              <a:rPr lang="en-US" altLang="en-US"/>
              <a:t>	        .24		.03		.27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b="1"/>
              <a:t>Not-Promoted</a:t>
            </a:r>
            <a:r>
              <a:rPr lang="en-US" altLang="en-US" sz="2600"/>
              <a:t>	</a:t>
            </a:r>
            <a:r>
              <a:rPr lang="en-US" altLang="en-US"/>
              <a:t>.56		.17		.73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Total</a:t>
            </a:r>
            <a:r>
              <a:rPr lang="en-US" altLang="en-US"/>
              <a:t>		        .80		.20		1.00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P (man) = .80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P (woman) = .20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P (promoted) = .27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53988" name="Line 4">
            <a:extLst>
              <a:ext uri="{FF2B5EF4-FFF2-40B4-BE49-F238E27FC236}">
                <a16:creationId xmlns:a16="http://schemas.microsoft.com/office/drawing/2014/main" id="{1F8AFB99-B41B-43A3-83AB-471EEED67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1412875"/>
            <a:ext cx="0" cy="23764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89" name="Line 5">
            <a:extLst>
              <a:ext uri="{FF2B5EF4-FFF2-40B4-BE49-F238E27FC236}">
                <a16:creationId xmlns:a16="http://schemas.microsoft.com/office/drawing/2014/main" id="{C0C9150E-A369-4D94-9848-19C792FAC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2997200"/>
            <a:ext cx="77041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90" name="Rectangle 6">
            <a:extLst>
              <a:ext uri="{FF2B5EF4-FFF2-40B4-BE49-F238E27FC236}">
                <a16:creationId xmlns:a16="http://schemas.microsoft.com/office/drawing/2014/main" id="{0A77E9E4-FF68-4672-B40E-77621408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53991" name="Line 7">
            <a:extLst>
              <a:ext uri="{FF2B5EF4-FFF2-40B4-BE49-F238E27FC236}">
                <a16:creationId xmlns:a16="http://schemas.microsoft.com/office/drawing/2014/main" id="{32946821-E946-4D03-8E70-5861FF516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357F3DB-1CF1-4DEA-9EBF-5AE468B3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4FD1A65-60AD-48CF-9D4B-03B9FBB4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15EB-E11D-4CF9-ACFC-177935405851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5D119656-79CB-4343-BB78-5D6C4CC69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03811" name="Line 3">
            <a:extLst>
              <a:ext uri="{FF2B5EF4-FFF2-40B4-BE49-F238E27FC236}">
                <a16:creationId xmlns:a16="http://schemas.microsoft.com/office/drawing/2014/main" id="{F81B8649-C4B8-49C5-8A43-70B43E2E8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813" name="Rectangle 4">
            <a:extLst>
              <a:ext uri="{FF2B5EF4-FFF2-40B4-BE49-F238E27FC236}">
                <a16:creationId xmlns:a16="http://schemas.microsoft.com/office/drawing/2014/main" id="{B7DF6276-6081-4323-8849-EC79ECAFB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6050"/>
            <a:ext cx="7772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u="sng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Multiplication Rule</a:t>
            </a:r>
          </a:p>
        </p:txBody>
      </p:sp>
      <p:sp>
        <p:nvSpPr>
          <p:cNvPr id="162821" name="Text Box 5">
            <a:extLst>
              <a:ext uri="{FF2B5EF4-FFF2-40B4-BE49-F238E27FC236}">
                <a16:creationId xmlns:a16="http://schemas.microsoft.com/office/drawing/2014/main" id="{46BB5152-394E-4A6E-896C-13F68E196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2622550"/>
            <a:ext cx="80010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3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rule for finding P(A and B) is called the multiplication rule.</a:t>
            </a:r>
          </a:p>
        </p:txBody>
      </p:sp>
      <p:pic>
        <p:nvPicPr>
          <p:cNvPr id="5" name="Picture 3" descr="04_09">
            <a:extLst>
              <a:ext uri="{FF2B5EF4-FFF2-40B4-BE49-F238E27FC236}">
                <a16:creationId xmlns:a16="http://schemas.microsoft.com/office/drawing/2014/main" id="{8A89B1C3-61E4-482B-8DCD-E5E93976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2" r="34392" b="15788"/>
          <a:stretch>
            <a:fillRect/>
          </a:stretch>
        </p:blipFill>
        <p:spPr bwMode="auto">
          <a:xfrm>
            <a:off x="5364163" y="4264025"/>
            <a:ext cx="252095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3816" name="Rectangle 8">
            <a:extLst>
              <a:ext uri="{FF2B5EF4-FFF2-40B4-BE49-F238E27FC236}">
                <a16:creationId xmlns:a16="http://schemas.microsoft.com/office/drawing/2014/main" id="{068BA434-156E-472F-B38A-59272CD65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03817" name="Line 9">
            <a:extLst>
              <a:ext uri="{FF2B5EF4-FFF2-40B4-BE49-F238E27FC236}">
                <a16:creationId xmlns:a16="http://schemas.microsoft.com/office/drawing/2014/main" id="{A3907E21-6684-4BEA-AF09-E5F675190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A6595D-4169-4789-829B-5FB63B6D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704C4A-CC68-4962-9C71-A1E552F4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72BF-8255-43BD-8958-142A0D641EEE}" type="slidenum">
              <a:rPr lang="ar-SA" altLang="en-US"/>
              <a:pPr/>
              <a:t>30</a:t>
            </a:fld>
            <a:endParaRPr lang="en-US" altLang="en-US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F678F813-425D-4BE6-8097-D8DA975DD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25538"/>
            <a:ext cx="7543800" cy="581025"/>
          </a:xfrm>
        </p:spPr>
        <p:txBody>
          <a:bodyPr/>
          <a:lstStyle/>
          <a:p>
            <a:pPr rtl="0"/>
            <a:r>
              <a:rPr lang="en-US" altLang="en-US" sz="3500">
                <a:solidFill>
                  <a:schemeClr val="tx1"/>
                </a:solidFill>
              </a:rPr>
              <a:t>Police Officer Promotions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5CD3AD0A-3135-4F55-A1E3-3D9CE2CDF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89113"/>
            <a:ext cx="8291512" cy="5068887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P (promoted |man) = P (promotion ∩ man)/ P(man) = 0.24/0.80 = 0.30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P (promoted |woman) = P(promoted∩woman)/P(woman) = 0.03/0.20 = 0.15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55012" name="Rectangle 4">
            <a:extLst>
              <a:ext uri="{FF2B5EF4-FFF2-40B4-BE49-F238E27FC236}">
                <a16:creationId xmlns:a16="http://schemas.microsoft.com/office/drawing/2014/main" id="{78CABD16-1976-4089-ACE7-DC2FC3C3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55013" name="Line 5">
            <a:extLst>
              <a:ext uri="{FF2B5EF4-FFF2-40B4-BE49-F238E27FC236}">
                <a16:creationId xmlns:a16="http://schemas.microsoft.com/office/drawing/2014/main" id="{3584AA4E-FBDA-4F75-A666-ECA1BDCFF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DB89E21-D115-4FE3-BDBF-18447063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00D638B-F542-4A49-9BF6-12188ADC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520B-466B-4A27-9D1B-702507BFA020}" type="slidenum">
              <a:rPr lang="ar-SA" altLang="en-US"/>
              <a:pPr/>
              <a:t>31</a:t>
            </a:fld>
            <a:endParaRPr lang="en-US" altLang="en-US"/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AB11169B-6516-40C8-BAD6-CF0A18DC2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196975"/>
            <a:ext cx="7543800" cy="581025"/>
          </a:xfrm>
        </p:spPr>
        <p:txBody>
          <a:bodyPr/>
          <a:lstStyle/>
          <a:p>
            <a:pPr rtl="0"/>
            <a:r>
              <a:rPr lang="en-US" altLang="en-US" sz="2600">
                <a:solidFill>
                  <a:schemeClr val="tx1"/>
                </a:solidFill>
              </a:rPr>
              <a:t>Sample Space “S” = Men &amp; Women Promoted</a:t>
            </a:r>
          </a:p>
        </p:txBody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93AB0E25-4F67-4B31-8BA0-E962EC385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b="1"/>
              <a:t>Men</a:t>
            </a:r>
            <a:r>
              <a:rPr lang="en-US" altLang="en-US"/>
              <a:t>		  </a:t>
            </a:r>
            <a:r>
              <a:rPr lang="en-US" altLang="en-US" b="1"/>
              <a:t>Promoted</a:t>
            </a:r>
            <a:r>
              <a:rPr lang="en-US" altLang="en-US"/>
              <a:t>	    </a:t>
            </a:r>
            <a:r>
              <a:rPr lang="en-US" altLang="en-US" b="1"/>
              <a:t>Women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US" altLang="en-US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56036" name="Oval 4">
            <a:extLst>
              <a:ext uri="{FF2B5EF4-FFF2-40B4-BE49-F238E27FC236}">
                <a16:creationId xmlns:a16="http://schemas.microsoft.com/office/drawing/2014/main" id="{FABBEAA7-EE95-40F5-8B8E-A62460E8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3429000"/>
            <a:ext cx="4537075" cy="2743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en-US" altLang="en-US" sz="3200">
                <a:latin typeface="Times New Roman" panose="02020603050405020304" pitchFamily="18" charset="0"/>
              </a:rPr>
              <a:t>0.56</a:t>
            </a:r>
          </a:p>
        </p:txBody>
      </p:sp>
      <p:sp>
        <p:nvSpPr>
          <p:cNvPr id="556037" name="Oval 5">
            <a:extLst>
              <a:ext uri="{FF2B5EF4-FFF2-40B4-BE49-F238E27FC236}">
                <a16:creationId xmlns:a16="http://schemas.microsoft.com/office/drawing/2014/main" id="{5348633E-B452-44C8-98D2-3AB7E2B76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573463"/>
            <a:ext cx="4335462" cy="2667000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56038" name="Text Box 6">
            <a:extLst>
              <a:ext uri="{FF2B5EF4-FFF2-40B4-BE49-F238E27FC236}">
                <a16:creationId xmlns:a16="http://schemas.microsoft.com/office/drawing/2014/main" id="{27622B9F-50E4-462E-8FC8-EF4B3BD2F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3" y="47244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400">
                <a:latin typeface="Times New Roman" panose="02020603050405020304" pitchFamily="18" charset="0"/>
              </a:rPr>
              <a:t>.03</a:t>
            </a:r>
          </a:p>
        </p:txBody>
      </p:sp>
      <p:sp>
        <p:nvSpPr>
          <p:cNvPr id="556039" name="Text Box 7">
            <a:extLst>
              <a:ext uri="{FF2B5EF4-FFF2-40B4-BE49-F238E27FC236}">
                <a16:creationId xmlns:a16="http://schemas.microsoft.com/office/drawing/2014/main" id="{AB9CCEF2-7097-4A29-9BA1-76A2436D5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4575175"/>
            <a:ext cx="98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3600">
                <a:latin typeface="Times New Roman" panose="02020603050405020304" pitchFamily="18" charset="0"/>
              </a:rPr>
              <a:t>0.17</a:t>
            </a:r>
          </a:p>
        </p:txBody>
      </p:sp>
      <p:sp>
        <p:nvSpPr>
          <p:cNvPr id="556040" name="Text Box 8">
            <a:extLst>
              <a:ext uri="{FF2B5EF4-FFF2-40B4-BE49-F238E27FC236}">
                <a16:creationId xmlns:a16="http://schemas.microsoft.com/office/drawing/2014/main" id="{6F043525-4677-4F9F-9B5B-7A459A2C0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45720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400">
                <a:latin typeface="Times New Roman" panose="02020603050405020304" pitchFamily="18" charset="0"/>
              </a:rPr>
              <a:t>.24</a:t>
            </a:r>
          </a:p>
        </p:txBody>
      </p:sp>
      <p:sp>
        <p:nvSpPr>
          <p:cNvPr id="556041" name="Oval 9">
            <a:extLst>
              <a:ext uri="{FF2B5EF4-FFF2-40B4-BE49-F238E27FC236}">
                <a16:creationId xmlns:a16="http://schemas.microsoft.com/office/drawing/2014/main" id="{F221A465-A979-4799-A600-6CD05C24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3352800"/>
            <a:ext cx="3386137" cy="30480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56042" name="Text Box 10">
            <a:extLst>
              <a:ext uri="{FF2B5EF4-FFF2-40B4-BE49-F238E27FC236}">
                <a16:creationId xmlns:a16="http://schemas.microsoft.com/office/drawing/2014/main" id="{D8823F8A-3409-4298-98EB-4C82B8CED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437063"/>
            <a:ext cx="89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3200">
                <a:latin typeface="Times New Roman" panose="02020603050405020304" pitchFamily="18" charset="0"/>
              </a:rPr>
              <a:t>0.03</a:t>
            </a:r>
          </a:p>
        </p:txBody>
      </p:sp>
      <p:sp>
        <p:nvSpPr>
          <p:cNvPr id="556043" name="Text Box 11">
            <a:extLst>
              <a:ext uri="{FF2B5EF4-FFF2-40B4-BE49-F238E27FC236}">
                <a16:creationId xmlns:a16="http://schemas.microsoft.com/office/drawing/2014/main" id="{D4474CB3-1A4B-40BB-9E25-3F88A847D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437063"/>
            <a:ext cx="89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3200">
                <a:latin typeface="Times New Roman" panose="02020603050405020304" pitchFamily="18" charset="0"/>
              </a:rPr>
              <a:t>0.24</a:t>
            </a:r>
          </a:p>
        </p:txBody>
      </p:sp>
      <p:sp>
        <p:nvSpPr>
          <p:cNvPr id="556044" name="Rectangle 12">
            <a:extLst>
              <a:ext uri="{FF2B5EF4-FFF2-40B4-BE49-F238E27FC236}">
                <a16:creationId xmlns:a16="http://schemas.microsoft.com/office/drawing/2014/main" id="{B5CA65B7-ABE9-4501-8B7F-73EB081FA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56045" name="Line 13">
            <a:extLst>
              <a:ext uri="{FF2B5EF4-FFF2-40B4-BE49-F238E27FC236}">
                <a16:creationId xmlns:a16="http://schemas.microsoft.com/office/drawing/2014/main" id="{70B03209-0D5A-437B-877D-0ED024658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2E3048B-A9E9-4C31-AAB2-96211941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5352A8A-F931-4E75-859F-C24F2207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E0B-4F40-422D-8444-59DF36834A70}" type="slidenum">
              <a:rPr lang="ar-SA" altLang="en-US"/>
              <a:pPr/>
              <a:t>32</a:t>
            </a:fld>
            <a:endParaRPr lang="en-US" altLang="en-US"/>
          </a:p>
        </p:txBody>
      </p:sp>
      <p:sp>
        <p:nvSpPr>
          <p:cNvPr id="559106" name="Rectangle 2">
            <a:extLst>
              <a:ext uri="{FF2B5EF4-FFF2-40B4-BE49-F238E27FC236}">
                <a16:creationId xmlns:a16="http://schemas.microsoft.com/office/drawing/2014/main" id="{2F652BF3-7943-42EB-B7A9-0481F373D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484313"/>
            <a:ext cx="8229600" cy="711200"/>
          </a:xfrm>
        </p:spPr>
        <p:txBody>
          <a:bodyPr/>
          <a:lstStyle/>
          <a:p>
            <a:pPr rtl="0"/>
            <a:r>
              <a:rPr lang="en-US" altLang="en-US" sz="3200">
                <a:solidFill>
                  <a:schemeClr val="tx1"/>
                </a:solidFill>
              </a:rPr>
              <a:t>140 customers of a club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1757B1B9-C110-4A84-98DA-C19E3518C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3065463"/>
            <a:ext cx="8229600" cy="4525962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r>
              <a:rPr lang="en-US" altLang="en-US" dirty="0"/>
              <a:t>				</a:t>
            </a:r>
            <a:r>
              <a:rPr lang="en-US" altLang="en-US" b="1" u="sng" dirty="0"/>
              <a:t>Signal</a:t>
            </a:r>
            <a:r>
              <a:rPr lang="en-US" altLang="en-US" dirty="0"/>
              <a:t>	</a:t>
            </a:r>
            <a:r>
              <a:rPr lang="en-US" altLang="en-US" b="1" u="sng" dirty="0"/>
              <a:t>Married</a:t>
            </a:r>
            <a:r>
              <a:rPr lang="en-US" altLang="en-US" dirty="0"/>
              <a:t>	</a:t>
            </a:r>
            <a:r>
              <a:rPr lang="en-US" altLang="en-US" b="1" u="sng" dirty="0"/>
              <a:t>Total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b="1" dirty="0"/>
              <a:t>Under 30 </a:t>
            </a:r>
            <a:r>
              <a:rPr lang="en-US" altLang="en-US" dirty="0"/>
              <a:t>	          77		 14		91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 b="1" dirty="0"/>
              <a:t>30 or over     </a:t>
            </a:r>
            <a:r>
              <a:rPr lang="en-US" altLang="en-US" dirty="0"/>
              <a:t>	          28		 21		49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b="1" dirty="0"/>
              <a:t>Total</a:t>
            </a:r>
            <a:r>
              <a:rPr lang="en-US" altLang="en-US" dirty="0"/>
              <a:t>		        105		 35		</a:t>
            </a:r>
            <a:r>
              <a:rPr lang="en-US" altLang="en-US" b="1" dirty="0"/>
              <a:t>140</a:t>
            </a:r>
          </a:p>
        </p:txBody>
      </p:sp>
      <p:sp>
        <p:nvSpPr>
          <p:cNvPr id="559108" name="Line 4">
            <a:extLst>
              <a:ext uri="{FF2B5EF4-FFF2-40B4-BE49-F238E27FC236}">
                <a16:creationId xmlns:a16="http://schemas.microsoft.com/office/drawing/2014/main" id="{B1E8B1D5-7C81-4200-9127-0A1C593E7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4724400"/>
            <a:ext cx="77041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109" name="Line 5">
            <a:extLst>
              <a:ext uri="{FF2B5EF4-FFF2-40B4-BE49-F238E27FC236}">
                <a16:creationId xmlns:a16="http://schemas.microsoft.com/office/drawing/2014/main" id="{D5A7CCD4-3412-4061-AB08-BB6415D72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3055938"/>
            <a:ext cx="0" cy="23764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110" name="Rectangle 6">
            <a:extLst>
              <a:ext uri="{FF2B5EF4-FFF2-40B4-BE49-F238E27FC236}">
                <a16:creationId xmlns:a16="http://schemas.microsoft.com/office/drawing/2014/main" id="{2666435C-EEAB-4226-96F3-F1BC4089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59111" name="Line 7">
            <a:extLst>
              <a:ext uri="{FF2B5EF4-FFF2-40B4-BE49-F238E27FC236}">
                <a16:creationId xmlns:a16="http://schemas.microsoft.com/office/drawing/2014/main" id="{1FDBB794-B638-48A9-B2BA-1763EF0A8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itle 11">
            <a:extLst>
              <a:ext uri="{FF2B5EF4-FFF2-40B4-BE49-F238E27FC236}">
                <a16:creationId xmlns:a16="http://schemas.microsoft.com/office/drawing/2014/main" id="{018C627F-5DEF-4BAE-A4CF-EF48932AA65A}"/>
              </a:ext>
            </a:extLst>
          </p:cNvPr>
          <p:cNvSpPr txBox="1">
            <a:spLocks/>
          </p:cNvSpPr>
          <p:nvPr/>
        </p:nvSpPr>
        <p:spPr>
          <a:xfrm>
            <a:off x="468313" y="765175"/>
            <a:ext cx="8229600" cy="647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32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7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B63E72-480C-4C5C-AD40-7E91EBA4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F1AA45-CE05-47E5-A76A-7C691577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47BB-6465-4ED3-A8DF-21A8265220FF}" type="slidenum">
              <a:rPr lang="ar-SA" altLang="en-US"/>
              <a:pPr/>
              <a:t>33</a:t>
            </a:fld>
            <a:endParaRPr lang="en-US" altLang="en-US"/>
          </a:p>
        </p:txBody>
      </p:sp>
      <p:sp>
        <p:nvSpPr>
          <p:cNvPr id="560130" name="Rectangle 2">
            <a:extLst>
              <a:ext uri="{FF2B5EF4-FFF2-40B4-BE49-F238E27FC236}">
                <a16:creationId xmlns:a16="http://schemas.microsoft.com/office/drawing/2014/main" id="{5531350E-1AC5-4D76-B258-859B41085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052513"/>
            <a:ext cx="8229600" cy="639762"/>
          </a:xfrm>
        </p:spPr>
        <p:txBody>
          <a:bodyPr/>
          <a:lstStyle/>
          <a:p>
            <a:pPr rtl="0"/>
            <a:r>
              <a:rPr lang="en-US" altLang="en-US" sz="3500">
                <a:solidFill>
                  <a:schemeClr val="tx1"/>
                </a:solidFill>
              </a:rPr>
              <a:t>140 customers of a club</a:t>
            </a:r>
          </a:p>
        </p:txBody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C36361A5-006C-472D-BFE6-19050119F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29600" cy="4525962"/>
          </a:xfrm>
        </p:spPr>
        <p:txBody>
          <a:bodyPr/>
          <a:lstStyle/>
          <a:p>
            <a:pPr algn="l" rtl="0"/>
            <a:r>
              <a:rPr lang="en-US" altLang="en-US"/>
              <a:t>What is the probability of finding a customer who is single </a:t>
            </a:r>
            <a:r>
              <a:rPr lang="en-US" altLang="en-US" u="sng"/>
              <a:t>and</a:t>
            </a:r>
            <a:r>
              <a:rPr lang="en-US" altLang="en-US"/>
              <a:t> under the age of 30?</a:t>
            </a:r>
            <a:endParaRPr lang="ar-SA" altLang="en-US"/>
          </a:p>
          <a:p>
            <a:pPr algn="l" rtl="0"/>
            <a:r>
              <a:rPr lang="en-US" altLang="en-US"/>
              <a:t>If a customer is under 30,what is the probability that he or she is single?</a:t>
            </a:r>
          </a:p>
        </p:txBody>
      </p:sp>
      <p:sp>
        <p:nvSpPr>
          <p:cNvPr id="560132" name="Rectangle 4">
            <a:extLst>
              <a:ext uri="{FF2B5EF4-FFF2-40B4-BE49-F238E27FC236}">
                <a16:creationId xmlns:a16="http://schemas.microsoft.com/office/drawing/2014/main" id="{B59DD3C6-7B98-4459-9E27-2108E3645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60133" name="Line 5">
            <a:extLst>
              <a:ext uri="{FF2B5EF4-FFF2-40B4-BE49-F238E27FC236}">
                <a16:creationId xmlns:a16="http://schemas.microsoft.com/office/drawing/2014/main" id="{BA88D3D6-05DD-4F4C-8DCC-67A7F77EA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4927E1-1853-4790-ABF6-66FDA94B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41973B-ADCA-4B22-A495-75793D2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90AF-1B84-4AE7-B053-47220D833FA2}" type="slidenum">
              <a:rPr lang="ar-SA" altLang="en-US"/>
              <a:pPr/>
              <a:t>34</a:t>
            </a:fld>
            <a:endParaRPr lang="en-US" altLang="en-US"/>
          </a:p>
        </p:txBody>
      </p:sp>
      <p:sp>
        <p:nvSpPr>
          <p:cNvPr id="561154" name="Rectangle 2">
            <a:extLst>
              <a:ext uri="{FF2B5EF4-FFF2-40B4-BE49-F238E27FC236}">
                <a16:creationId xmlns:a16="http://schemas.microsoft.com/office/drawing/2014/main" id="{9917B4A1-83D7-4009-9B5E-732461568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908050"/>
            <a:ext cx="8229600" cy="639763"/>
          </a:xfrm>
        </p:spPr>
        <p:txBody>
          <a:bodyPr/>
          <a:lstStyle/>
          <a:p>
            <a:pPr rtl="0"/>
            <a:r>
              <a:rPr lang="en-US" altLang="en-US" sz="3500">
                <a:solidFill>
                  <a:schemeClr val="tx1"/>
                </a:solidFill>
              </a:rPr>
              <a:t>140 customers of a club</a:t>
            </a:r>
          </a:p>
        </p:txBody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301E279F-05C2-43B9-8BA3-A7BAE6D0A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29600" cy="4525962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/>
              <a:t>Event A = single customer</a:t>
            </a:r>
            <a:endParaRPr lang="ar-SA" altLang="en-US"/>
          </a:p>
          <a:p>
            <a:pPr algn="l" rtl="0">
              <a:lnSpc>
                <a:spcPct val="90000"/>
              </a:lnSpc>
            </a:pPr>
            <a:r>
              <a:rPr lang="en-US" altLang="en-US"/>
              <a:t>Event B = married customer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Event C = under 30 customer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Event D = 30 or over</a:t>
            </a:r>
            <a:endParaRPr lang="ar-SA" altLang="en-US"/>
          </a:p>
          <a:p>
            <a:pPr algn="l" rtl="0">
              <a:lnSpc>
                <a:spcPct val="90000"/>
              </a:lnSpc>
            </a:pPr>
            <a:endParaRPr lang="ar-SA" altLang="en-US"/>
          </a:p>
          <a:p>
            <a:pPr algn="l" rtl="0">
              <a:lnSpc>
                <a:spcPct val="90000"/>
              </a:lnSpc>
            </a:pPr>
            <a:r>
              <a:rPr lang="en-US" altLang="en-US"/>
              <a:t>P(A&amp;C) = 77 / 144</a:t>
            </a:r>
            <a:endParaRPr lang="ar-SA" altLang="en-US"/>
          </a:p>
          <a:p>
            <a:pPr algn="l" rtl="0">
              <a:lnSpc>
                <a:spcPct val="90000"/>
              </a:lnSpc>
            </a:pPr>
            <a:r>
              <a:rPr lang="en-US" altLang="en-US"/>
              <a:t>P(A/C) = </a:t>
            </a:r>
            <a:r>
              <a:rPr lang="en-US" altLang="en-US" u="sng"/>
              <a:t>P(A&amp;C) </a:t>
            </a:r>
            <a:r>
              <a:rPr lang="en-US" altLang="en-US"/>
              <a:t>= 77 / 91</a:t>
            </a:r>
          </a:p>
          <a:p>
            <a:pPr algn="l" rt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                   P(C)</a:t>
            </a:r>
          </a:p>
        </p:txBody>
      </p:sp>
      <p:sp>
        <p:nvSpPr>
          <p:cNvPr id="561156" name="Rectangle 4">
            <a:extLst>
              <a:ext uri="{FF2B5EF4-FFF2-40B4-BE49-F238E27FC236}">
                <a16:creationId xmlns:a16="http://schemas.microsoft.com/office/drawing/2014/main" id="{B67463D5-2C92-43B1-BC05-1C600C0C7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61157" name="Line 5">
            <a:extLst>
              <a:ext uri="{FF2B5EF4-FFF2-40B4-BE49-F238E27FC236}">
                <a16:creationId xmlns:a16="http://schemas.microsoft.com/office/drawing/2014/main" id="{E3C153DC-600D-4034-940F-5AE56521F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2A239A4-DE27-4046-BC59-64861867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8416A1D-30FA-4792-97B7-36E8013B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BC21-1350-4281-9353-CF9A82AE4FBE}" type="slidenum">
              <a:rPr lang="ar-SA" altLang="en-US"/>
              <a:pPr/>
              <a:t>35</a:t>
            </a:fld>
            <a:endParaRPr lang="en-US" altLang="en-US"/>
          </a:p>
        </p:txBody>
      </p:sp>
      <p:sp>
        <p:nvSpPr>
          <p:cNvPr id="550914" name="Text Box 2" descr="Pink tissue paper">
            <a:extLst>
              <a:ext uri="{FF2B5EF4-FFF2-40B4-BE49-F238E27FC236}">
                <a16:creationId xmlns:a16="http://schemas.microsoft.com/office/drawing/2014/main" id="{33E1F709-7F51-474E-BDE3-637C0060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7324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24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following table contains data from a study of two airlines fly to Small Town, USA.</a:t>
            </a:r>
          </a:p>
        </p:txBody>
      </p:sp>
      <p:graphicFrame>
        <p:nvGraphicFramePr>
          <p:cNvPr id="550915" name="Group 3">
            <a:extLst>
              <a:ext uri="{FF2B5EF4-FFF2-40B4-BE49-F238E27FC236}">
                <a16:creationId xmlns:a16="http://schemas.microsoft.com/office/drawing/2014/main" id="{E8F51122-61D4-4D2B-AE57-F9897423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0113"/>
              </p:ext>
            </p:extLst>
          </p:nvPr>
        </p:nvGraphicFramePr>
        <p:xfrm>
          <a:off x="755650" y="2195513"/>
          <a:ext cx="8001000" cy="1889760"/>
        </p:xfrm>
        <a:graphic>
          <a:graphicData uri="http://schemas.openxmlformats.org/drawingml/2006/table">
            <a:tbl>
              <a:tblPr/>
              <a:tblGrid>
                <a:gridCol w="2235200">
                  <a:extLst>
                    <a:ext uri="{9D8B030D-6E8A-4147-A177-3AD203B41FA5}">
                      <a16:colId xmlns:a16="http://schemas.microsoft.com/office/drawing/2014/main" val="18436832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029513795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719589928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452724742"/>
                    </a:ext>
                  </a:extLst>
                </a:gridCol>
              </a:tblGrid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0066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sto MT" panose="020406030505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Number of on time flights</a:t>
                      </a:r>
                      <a:endParaRPr kumimoji="0" lang="en-CA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sto MT" panose="020406030505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Number of late flights</a:t>
                      </a:r>
                      <a:endParaRPr kumimoji="0" lang="en-CA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sto MT" panose="020406030505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Sum</a:t>
                      </a:r>
                      <a:endParaRPr kumimoji="0" lang="en-CA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sto MT" panose="020406030505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B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1798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Airlines  1</a:t>
                      </a:r>
                      <a:endParaRPr kumimoji="0" lang="en-CA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sto MT" panose="020406030505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33</a:t>
                      </a:r>
                      <a:endParaRPr kumimoji="0" lang="en-CA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sto MT" panose="020406030505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</a:t>
                      </a:r>
                      <a:endParaRPr kumimoji="0" lang="en-CA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sto MT" panose="020406030505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39</a:t>
                      </a:r>
                      <a:endParaRPr kumimoji="0" lang="en-CA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sto MT" panose="020406030505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B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08985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Airlines  2</a:t>
                      </a:r>
                      <a:endParaRPr kumimoji="0" lang="en-CA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sto MT" panose="020406030505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43</a:t>
                      </a:r>
                      <a:endParaRPr kumimoji="0" lang="en-CA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sto MT" panose="020406030505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</a:t>
                      </a:r>
                      <a:endParaRPr kumimoji="0" lang="en-CA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sto MT" panose="020406030505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48</a:t>
                      </a:r>
                      <a:endParaRPr kumimoji="0" lang="en-CA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sto MT" panose="020406030505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B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653698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CA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sto MT" panose="020406030505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sto MT" panose="020406030505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B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673109"/>
                  </a:ext>
                </a:extLst>
              </a:tr>
            </a:tbl>
          </a:graphicData>
        </a:graphic>
      </p:graphicFrame>
      <p:sp>
        <p:nvSpPr>
          <p:cNvPr id="550937" name="Text Box 19" descr="Pink tissue paper">
            <a:extLst>
              <a:ext uri="{FF2B5EF4-FFF2-40B4-BE49-F238E27FC236}">
                <a16:creationId xmlns:a16="http://schemas.microsoft.com/office/drawing/2014/main" id="{31FA69BA-6C3F-48D4-86B8-7947F21E4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27" y="4466273"/>
            <a:ext cx="83359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24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one of the 87 flights is randomly selected.  Find the probability that the flight selected arrived on time given that it was an Airlines 2  flight.</a:t>
            </a:r>
          </a:p>
        </p:txBody>
      </p:sp>
      <p:graphicFrame>
        <p:nvGraphicFramePr>
          <p:cNvPr id="154626" name="Object 2">
            <a:extLst>
              <a:ext uri="{FF2B5EF4-FFF2-40B4-BE49-F238E27FC236}">
                <a16:creationId xmlns:a16="http://schemas.microsoft.com/office/drawing/2014/main" id="{B1CF8824-49AC-44C8-A305-B661AA316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218316"/>
              </p:ext>
            </p:extLst>
          </p:nvPr>
        </p:nvGraphicFramePr>
        <p:xfrm>
          <a:off x="1731168" y="5905817"/>
          <a:ext cx="40814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4" imgW="2184120" imgH="419040" progId="Equation.3">
                  <p:embed/>
                </p:oleObj>
              </mc:Choice>
              <mc:Fallback>
                <p:oleObj name="Equation" r:id="rId4" imgW="2184120" imgH="419040" progId="Equation.3">
                  <p:embed/>
                  <p:pic>
                    <p:nvPicPr>
                      <p:cNvPr id="154626" name="Object 2">
                        <a:extLst>
                          <a:ext uri="{FF2B5EF4-FFF2-40B4-BE49-F238E27FC236}">
                            <a16:creationId xmlns:a16="http://schemas.microsoft.com/office/drawing/2014/main" id="{B1CF8824-49AC-44C8-A305-B661AA316A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168" y="5905817"/>
                        <a:ext cx="408146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611025-714A-4410-B46A-C8C75CFF4759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9800" y="5218113"/>
            <a:ext cx="3505200" cy="9477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07AB31-93BC-4745-B280-6E0FB9A9BD31}"/>
              </a:ext>
            </a:extLst>
          </p:cNvPr>
          <p:cNvCxnSpPr>
            <a:cxnSpLocks/>
          </p:cNvCxnSpPr>
          <p:nvPr/>
        </p:nvCxnSpPr>
        <p:spPr bwMode="auto">
          <a:xfrm flipV="1">
            <a:off x="2590800" y="5589588"/>
            <a:ext cx="381000" cy="5762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0942" name="Rectangle 30">
            <a:extLst>
              <a:ext uri="{FF2B5EF4-FFF2-40B4-BE49-F238E27FC236}">
                <a16:creationId xmlns:a16="http://schemas.microsoft.com/office/drawing/2014/main" id="{74D19503-1894-41DD-85AF-7CD44C8B5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50943" name="Line 31">
            <a:extLst>
              <a:ext uri="{FF2B5EF4-FFF2-40B4-BE49-F238E27FC236}">
                <a16:creationId xmlns:a16="http://schemas.microsoft.com/office/drawing/2014/main" id="{F286DFDE-924B-4194-852B-0362F98D9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itle 11">
            <a:extLst>
              <a:ext uri="{FF2B5EF4-FFF2-40B4-BE49-F238E27FC236}">
                <a16:creationId xmlns:a16="http://schemas.microsoft.com/office/drawing/2014/main" id="{022BEEAF-36CC-4289-BF22-2FACF2C06556}"/>
              </a:ext>
            </a:extLst>
          </p:cNvPr>
          <p:cNvSpPr txBox="1">
            <a:spLocks/>
          </p:cNvSpPr>
          <p:nvPr/>
        </p:nvSpPr>
        <p:spPr>
          <a:xfrm>
            <a:off x="323850" y="692150"/>
            <a:ext cx="8229600" cy="647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32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C7DA72-0520-4973-AAAD-7D9741A6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5BBB79C-3A39-4DA6-B3FF-E22AF411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F854-3DF0-4A80-B9DF-E6280E230E3A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505858" name="Rectangle 2">
            <a:extLst>
              <a:ext uri="{FF2B5EF4-FFF2-40B4-BE49-F238E27FC236}">
                <a16:creationId xmlns:a16="http://schemas.microsoft.com/office/drawing/2014/main" id="{1582F283-8AF2-45B0-BF72-403464606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052513"/>
            <a:ext cx="7162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 Diagrams</a:t>
            </a:r>
          </a:p>
        </p:txBody>
      </p:sp>
      <p:sp>
        <p:nvSpPr>
          <p:cNvPr id="505859" name="Text Box 3">
            <a:extLst>
              <a:ext uri="{FF2B5EF4-FFF2-40B4-BE49-F238E27FC236}">
                <a16:creationId xmlns:a16="http://schemas.microsoft.com/office/drawing/2014/main" id="{0E404A73-968B-49DE-B323-3CA25783A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7735888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tree diagram is a picture of the possible outcomes of a procedure, shown as line segments emanating from one starting point.  These diagrams are helpful if the number of possibilities is not too large.</a:t>
            </a:r>
          </a:p>
        </p:txBody>
      </p:sp>
      <p:sp>
        <p:nvSpPr>
          <p:cNvPr id="505860" name="Rectangle 4">
            <a:extLst>
              <a:ext uri="{FF2B5EF4-FFF2-40B4-BE49-F238E27FC236}">
                <a16:creationId xmlns:a16="http://schemas.microsoft.com/office/drawing/2014/main" id="{ACAAF502-EB68-4995-A65E-4BCED95AE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05861" name="Line 5">
            <a:extLst>
              <a:ext uri="{FF2B5EF4-FFF2-40B4-BE49-F238E27FC236}">
                <a16:creationId xmlns:a16="http://schemas.microsoft.com/office/drawing/2014/main" id="{79538E50-6935-483D-846B-E0C26DD6E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5027D8-8326-455D-9F05-CCF1F3CD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27A9FC-5DB8-4371-99E5-012AB591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328F-B072-49FD-B671-78D846BB76F6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507906" name="Rectangle 2">
            <a:extLst>
              <a:ext uri="{FF2B5EF4-FFF2-40B4-BE49-F238E27FC236}">
                <a16:creationId xmlns:a16="http://schemas.microsoft.com/office/drawing/2014/main" id="{855CC82F-0565-4199-AA05-2D7929A4B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205038"/>
            <a:ext cx="8229600" cy="4411662"/>
          </a:xfrm>
        </p:spPr>
        <p:txBody>
          <a:bodyPr/>
          <a:lstStyle/>
          <a:p>
            <a:pPr algn="l" rtl="0"/>
            <a:r>
              <a:rPr lang="en-US" altLang="en-US"/>
              <a:t>Lets assume that the first question on a test is a true/false type, while the second question is a multiple choice type with five possible answers (a, b, c, d, e)</a:t>
            </a:r>
          </a:p>
        </p:txBody>
      </p:sp>
      <p:sp>
        <p:nvSpPr>
          <p:cNvPr id="507907" name="Rectangle 2">
            <a:extLst>
              <a:ext uri="{FF2B5EF4-FFF2-40B4-BE49-F238E27FC236}">
                <a16:creationId xmlns:a16="http://schemas.microsoft.com/office/drawing/2014/main" id="{94CDC078-8B86-40F8-984B-CF484F0D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7162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 Diagrams</a:t>
            </a:r>
          </a:p>
        </p:txBody>
      </p:sp>
      <p:sp>
        <p:nvSpPr>
          <p:cNvPr id="507908" name="Rectangle 4">
            <a:extLst>
              <a:ext uri="{FF2B5EF4-FFF2-40B4-BE49-F238E27FC236}">
                <a16:creationId xmlns:a16="http://schemas.microsoft.com/office/drawing/2014/main" id="{ED7989CD-4D38-4EB2-BC06-607788C26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07909" name="Line 5">
            <a:extLst>
              <a:ext uri="{FF2B5EF4-FFF2-40B4-BE49-F238E27FC236}">
                <a16:creationId xmlns:a16="http://schemas.microsoft.com/office/drawing/2014/main" id="{CE0B26F2-9052-4CFA-9AF7-CFA6BDF52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DB1A5F2-F029-4E3D-8B33-04BF573E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1B2E627-278E-4086-960F-AC74A5F4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C0C1-9ED6-4D23-A9F4-69187FA2A5D8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508930" name="Rectangle 2">
            <a:extLst>
              <a:ext uri="{FF2B5EF4-FFF2-40B4-BE49-F238E27FC236}">
                <a16:creationId xmlns:a16="http://schemas.microsoft.com/office/drawing/2014/main" id="{E88683E8-E6E9-4FA4-A017-FDB5D884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052513"/>
            <a:ext cx="7162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 Diagrams</a:t>
            </a:r>
          </a:p>
        </p:txBody>
      </p:sp>
      <p:pic>
        <p:nvPicPr>
          <p:cNvPr id="508931" name="Picture 6" descr="3_08">
            <a:extLst>
              <a:ext uri="{FF2B5EF4-FFF2-40B4-BE49-F238E27FC236}">
                <a16:creationId xmlns:a16="http://schemas.microsoft.com/office/drawing/2014/main" id="{13F68FA2-298E-4ECC-A20C-090E473A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916113"/>
            <a:ext cx="37338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1" name="Rectangle 7">
            <a:extLst>
              <a:ext uri="{FF2B5EF4-FFF2-40B4-BE49-F238E27FC236}">
                <a16:creationId xmlns:a16="http://schemas.microsoft.com/office/drawing/2014/main" id="{E0DEC4CC-82B7-4FA1-A256-E582A857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5715000" cy="286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This figure summarizes </a:t>
            </a:r>
          </a:p>
          <a:p>
            <a:pPr algn="l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possible outcomes </a:t>
            </a:r>
          </a:p>
          <a:p>
            <a:pPr algn="l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 a true/false followed </a:t>
            </a:r>
          </a:p>
          <a:p>
            <a:pPr algn="l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by a multiple choice question.  </a:t>
            </a:r>
          </a:p>
          <a:p>
            <a:pPr algn="l">
              <a:spcBef>
                <a:spcPct val="50000"/>
              </a:spcBef>
            </a:pPr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Note that there are 10 possible combinations.</a:t>
            </a:r>
          </a:p>
        </p:txBody>
      </p:sp>
      <p:sp>
        <p:nvSpPr>
          <p:cNvPr id="508933" name="Rectangle 5">
            <a:extLst>
              <a:ext uri="{FF2B5EF4-FFF2-40B4-BE49-F238E27FC236}">
                <a16:creationId xmlns:a16="http://schemas.microsoft.com/office/drawing/2014/main" id="{C82363F5-88D1-4F93-AF75-F0BB07090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08934" name="Line 6">
            <a:extLst>
              <a:ext uri="{FF2B5EF4-FFF2-40B4-BE49-F238E27FC236}">
                <a16:creationId xmlns:a16="http://schemas.microsoft.com/office/drawing/2014/main" id="{BBE848D0-FD3C-413B-9FE3-940103A1A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4944CEB-2C71-4E13-B7EE-8CE86B99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DBE1CA3-ED0E-4BC6-8F42-9F5637AF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0FC-D739-4CE9-9CF9-D589735A4718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510978" name="Rectangle 2">
            <a:extLst>
              <a:ext uri="{FF2B5EF4-FFF2-40B4-BE49-F238E27FC236}">
                <a16:creationId xmlns:a16="http://schemas.microsoft.com/office/drawing/2014/main" id="{6E92F877-B9F2-494E-964A-E4FBC064E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908050"/>
            <a:ext cx="7162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 Diagrams</a:t>
            </a:r>
          </a:p>
        </p:txBody>
      </p:sp>
      <p:pic>
        <p:nvPicPr>
          <p:cNvPr id="510979" name="Picture 6" descr="3_08">
            <a:extLst>
              <a:ext uri="{FF2B5EF4-FFF2-40B4-BE49-F238E27FC236}">
                <a16:creationId xmlns:a16="http://schemas.microsoft.com/office/drawing/2014/main" id="{EAA88928-D5BE-4270-82E1-874D31391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37338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1" name="Rectangle 7">
            <a:extLst>
              <a:ext uri="{FF2B5EF4-FFF2-40B4-BE49-F238E27FC236}">
                <a16:creationId xmlns:a16="http://schemas.microsoft.com/office/drawing/2014/main" id="{82D04C70-6E95-4FBE-85AE-7D62D1273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9138"/>
            <a:ext cx="4800600" cy="3935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Assume that: The answers to the two questions are True and C </a:t>
            </a:r>
          </a:p>
          <a:p>
            <a:pPr algn="l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probability that if someone makes random guesses for both answers, the first answer will be correct </a:t>
            </a:r>
            <a:r>
              <a:rPr lang="en-US" altLang="en-US" sz="2800" b="1" u="sng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the second answer will be correct</a:t>
            </a:r>
          </a:p>
        </p:txBody>
      </p:sp>
      <p:sp>
        <p:nvSpPr>
          <p:cNvPr id="510981" name="Rectangle 5">
            <a:extLst>
              <a:ext uri="{FF2B5EF4-FFF2-40B4-BE49-F238E27FC236}">
                <a16:creationId xmlns:a16="http://schemas.microsoft.com/office/drawing/2014/main" id="{01008010-FBCD-4011-ACBE-C2299166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10982" name="Line 6">
            <a:extLst>
              <a:ext uri="{FF2B5EF4-FFF2-40B4-BE49-F238E27FC236}">
                <a16:creationId xmlns:a16="http://schemas.microsoft.com/office/drawing/2014/main" id="{E4A52787-0393-4A0C-912C-DD777716D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6908DE5-7A76-45CA-9604-3B55AA9D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9</a:t>
            </a:r>
            <a:endParaRPr lang="en-US" alt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FB3ADA0-EBCD-45A5-930C-81EBCF6D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9DC2-3D2A-4645-BD3F-BD1C6EDF5777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0C711AFB-5D63-4027-8AEB-3DD38B7E0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620713"/>
            <a:ext cx="7162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 Diagrams</a:t>
            </a:r>
          </a:p>
        </p:txBody>
      </p:sp>
      <p:pic>
        <p:nvPicPr>
          <p:cNvPr id="513027" name="Picture 6" descr="3_08">
            <a:extLst>
              <a:ext uri="{FF2B5EF4-FFF2-40B4-BE49-F238E27FC236}">
                <a16:creationId xmlns:a16="http://schemas.microsoft.com/office/drawing/2014/main" id="{87B17F31-3136-412C-BA8A-3D7B643E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37338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1" name="Rectangle 7">
            <a:extLst>
              <a:ext uri="{FF2B5EF4-FFF2-40B4-BE49-F238E27FC236}">
                <a16:creationId xmlns:a16="http://schemas.microsoft.com/office/drawing/2014/main" id="{C530E9BE-8089-4FDA-A9AC-F09373C54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84313"/>
            <a:ext cx="4800600" cy="180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answers are random guesses, then the 10 possible outcomes are equally likely, so </a:t>
            </a:r>
          </a:p>
        </p:txBody>
      </p:sp>
      <p:graphicFrame>
        <p:nvGraphicFramePr>
          <p:cNvPr id="513029" name="Object 2">
            <a:extLst>
              <a:ext uri="{FF2B5EF4-FFF2-40B4-BE49-F238E27FC236}">
                <a16:creationId xmlns:a16="http://schemas.microsoft.com/office/drawing/2014/main" id="{59E7D952-391A-46A9-9812-FEE91222B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141663"/>
          <a:ext cx="37338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5" imgW="1422360" imgH="393480" progId="Equation.3">
                  <p:embed/>
                </p:oleObj>
              </mc:Choice>
              <mc:Fallback>
                <p:oleObj name="Equation" r:id="rId5" imgW="1422360" imgH="393480" progId="Equation.3">
                  <p:embed/>
                  <p:pic>
                    <p:nvPicPr>
                      <p:cNvPr id="513029" name="Object 2">
                        <a:extLst>
                          <a:ext uri="{FF2B5EF4-FFF2-40B4-BE49-F238E27FC236}">
                            <a16:creationId xmlns:a16="http://schemas.microsoft.com/office/drawing/2014/main" id="{59E7D952-391A-46A9-9812-FEE91222B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41663"/>
                        <a:ext cx="37338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>
            <a:extLst>
              <a:ext uri="{FF2B5EF4-FFF2-40B4-BE49-F238E27FC236}">
                <a16:creationId xmlns:a16="http://schemas.microsoft.com/office/drawing/2014/main" id="{14B6C4B5-77ED-41A0-BEEE-D534BA799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67200"/>
            <a:ext cx="5334000" cy="1373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Now note that P(T and c)=1/10, P(T)=1/2, P(C)=1/5…From which we see that:</a:t>
            </a:r>
            <a:endParaRPr lang="en-US" altLang="en-US" sz="2800" b="1">
              <a:solidFill>
                <a:srgbClr val="FF0000"/>
              </a:solidFill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13031" name="Object 2">
            <a:extLst>
              <a:ext uri="{FF2B5EF4-FFF2-40B4-BE49-F238E27FC236}">
                <a16:creationId xmlns:a16="http://schemas.microsoft.com/office/drawing/2014/main" id="{D95AC4D4-E866-4BCC-BD48-0F7F5814D9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638800"/>
          <a:ext cx="17335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7" imgW="660240" imgH="393480" progId="Equation.3">
                  <p:embed/>
                </p:oleObj>
              </mc:Choice>
              <mc:Fallback>
                <p:oleObj name="Equation" r:id="rId7" imgW="660240" imgH="393480" progId="Equation.3">
                  <p:embed/>
                  <p:pic>
                    <p:nvPicPr>
                      <p:cNvPr id="513031" name="Object 2">
                        <a:extLst>
                          <a:ext uri="{FF2B5EF4-FFF2-40B4-BE49-F238E27FC236}">
                            <a16:creationId xmlns:a16="http://schemas.microsoft.com/office/drawing/2014/main" id="{D95AC4D4-E866-4BCC-BD48-0F7F5814D9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173355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32" name="Rectangle 8">
            <a:extLst>
              <a:ext uri="{FF2B5EF4-FFF2-40B4-BE49-F238E27FC236}">
                <a16:creationId xmlns:a16="http://schemas.microsoft.com/office/drawing/2014/main" id="{292A6C83-2980-4EF1-A670-FDA1ADF1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13033" name="Line 9">
            <a:extLst>
              <a:ext uri="{FF2B5EF4-FFF2-40B4-BE49-F238E27FC236}">
                <a16:creationId xmlns:a16="http://schemas.microsoft.com/office/drawing/2014/main" id="{592BA6EF-7430-4040-AC24-63A9F7870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581025" y="1711325"/>
            <a:ext cx="7991475" cy="171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675" y="3500374"/>
            <a:ext cx="7997825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4419600"/>
            <a:ext cx="5819775" cy="65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8002" y="1311227"/>
            <a:ext cx="1530526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spc="1" dirty="0">
                <a:solidFill>
                  <a:srgbClr val="FF0000"/>
                </a:solidFill>
                <a:latin typeface="Verdana"/>
                <a:cs typeface="Verdana"/>
              </a:rPr>
              <a:t>Example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5872</TotalTime>
  <Words>1608</Words>
  <Application>Microsoft Office PowerPoint</Application>
  <PresentationFormat>On-screen Show (4:3)</PresentationFormat>
  <Paragraphs>333</Paragraphs>
  <Slides>35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 Unicode MS</vt:lpstr>
      <vt:lpstr>Arial</vt:lpstr>
      <vt:lpstr>Calibri</vt:lpstr>
      <vt:lpstr>Calisto MT</vt:lpstr>
      <vt:lpstr>Symbol</vt:lpstr>
      <vt:lpstr>Times New Roman</vt:lpstr>
      <vt:lpstr>Verdana</vt:lpstr>
      <vt:lpstr>Wingdings</vt:lpstr>
      <vt:lpstr>Office Theme</vt:lpstr>
      <vt:lpstr>Equation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Notation for  Conditional Probability</vt:lpstr>
      <vt:lpstr>Definitions</vt:lpstr>
      <vt:lpstr>Formal Multiplication Rule</vt:lpstr>
      <vt:lpstr>PowerPoint Presentation</vt:lpstr>
      <vt:lpstr>PowerPoint Presentation</vt:lpstr>
      <vt:lpstr>Complements:  The Probability  of “At Least One”</vt:lpstr>
      <vt:lpstr>PowerPoint Presentation</vt:lpstr>
      <vt:lpstr>PowerPoint Presentation</vt:lpstr>
      <vt:lpstr>Example 4</vt:lpstr>
      <vt:lpstr>PowerPoint Presentation</vt:lpstr>
      <vt:lpstr>PowerPoint Presentation</vt:lpstr>
      <vt:lpstr>PowerPoint Presentation</vt:lpstr>
      <vt:lpstr>PowerPoint Presentation</vt:lpstr>
      <vt:lpstr>Police Officer Promotions :Counts</vt:lpstr>
      <vt:lpstr>Police Officer Promotions: Fractions</vt:lpstr>
      <vt:lpstr>Police Officer Promotions</vt:lpstr>
      <vt:lpstr>Sample Space “S” = Men &amp; Women Promoted</vt:lpstr>
      <vt:lpstr>140 customers of a club</vt:lpstr>
      <vt:lpstr>140 customers of a club</vt:lpstr>
      <vt:lpstr>140 customers of a club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46</cp:revision>
  <dcterms:modified xsi:type="dcterms:W3CDTF">2023-04-28T15:19:09Z</dcterms:modified>
</cp:coreProperties>
</file>