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311" r:id="rId7"/>
    <p:sldId id="261" r:id="rId8"/>
    <p:sldId id="262" r:id="rId9"/>
    <p:sldId id="263" r:id="rId10"/>
    <p:sldId id="264" r:id="rId11"/>
    <p:sldId id="265" r:id="rId12"/>
    <p:sldId id="268"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90" r:id="rId32"/>
    <p:sldId id="291" r:id="rId33"/>
    <p:sldId id="292" r:id="rId34"/>
    <p:sldId id="293" r:id="rId35"/>
    <p:sldId id="294" r:id="rId36"/>
    <p:sldId id="295" r:id="rId37"/>
    <p:sldId id="296" r:id="rId38"/>
    <p:sldId id="297" r:id="rId39"/>
    <p:sldId id="298" r:id="rId40"/>
    <p:sldId id="299" r:id="rId41"/>
    <p:sldId id="300" r:id="rId42"/>
    <p:sldId id="302" r:id="rId43"/>
    <p:sldId id="305" r:id="rId44"/>
    <p:sldId id="303" r:id="rId45"/>
    <p:sldId id="304" r:id="rId46"/>
    <p:sldId id="306" r:id="rId47"/>
    <p:sldId id="307" r:id="rId48"/>
    <p:sldId id="308" r:id="rId49"/>
    <p:sldId id="310" r:id="rId50"/>
    <p:sldId id="30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7" d="100"/>
          <a:sy n="117" d="100"/>
        </p:scale>
        <p:origin x="3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12/10/21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46961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12/10/21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9324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12/10/21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357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12/10/21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1496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12/10/21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38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12/10/21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340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12/10/21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250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12/10/21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9790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12/10/21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4647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12/10/21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556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12/10/21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3749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12/10/21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3900200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01" r:id="rId3"/>
    <p:sldLayoutId id="2147483702" r:id="rId4"/>
    <p:sldLayoutId id="2147483703" r:id="rId5"/>
    <p:sldLayoutId id="2147483704" r:id="rId6"/>
    <p:sldLayoutId id="2147483705" r:id="rId7"/>
    <p:sldLayoutId id="2147483709" r:id="rId8"/>
    <p:sldLayoutId id="2147483706" r:id="rId9"/>
    <p:sldLayoutId id="2147483707" r:id="rId10"/>
    <p:sldLayoutId id="2147483708"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s://data.worldbank.org/indicator/BX.KLT.DINV.CD.WD" TargetMode="External"/><Relationship Id="rId13" Type="http://schemas.openxmlformats.org/officeDocument/2006/relationships/hyperlink" Target="https://stackoverflow.com/questions/55895097/how-to-calculate-covariance-matrix-of-data-frame/55914209" TargetMode="External"/><Relationship Id="rId3" Type="http://schemas.openxmlformats.org/officeDocument/2006/relationships/hyperlink" Target="https://data.worldbank.org/topic/21" TargetMode="External"/><Relationship Id="rId7" Type="http://schemas.openxmlformats.org/officeDocument/2006/relationships/hyperlink" Target="https://data.worldbank.org/topic/science-and-technology" TargetMode="External"/><Relationship Id="rId12" Type="http://schemas.openxmlformats.org/officeDocument/2006/relationships/hyperlink" Target="https://swcarpentry.github.io/python-novice-gapminder/09-plotting/index.html" TargetMode="External"/><Relationship Id="rId2" Type="http://schemas.openxmlformats.org/officeDocument/2006/relationships/hyperlink" Target="https://apps.bea.gov/iTable/iTable.cfm?ReqID=62&amp;step=1#reqid=62&amp;step=9&amp;isuri=1&amp;6210=4" TargetMode="External"/><Relationship Id="rId1" Type="http://schemas.openxmlformats.org/officeDocument/2006/relationships/slideLayout" Target="../slideLayouts/slideLayout2.xml"/><Relationship Id="rId6" Type="http://schemas.openxmlformats.org/officeDocument/2006/relationships/hyperlink" Target="https://data.worldbank.org/indicator/SP.DYN.LE00.IN?end=2019&amp;start=1960&amp;view=chart" TargetMode="External"/><Relationship Id="rId11" Type="http://schemas.openxmlformats.org/officeDocument/2006/relationships/hyperlink" Target="https://realpython.com/" TargetMode="External"/><Relationship Id="rId5" Type="http://schemas.openxmlformats.org/officeDocument/2006/relationships/hyperlink" Target="https://ourworldindata.org/grapher/real-gdp-per-capita-pwt?time=1960..2017" TargetMode="External"/><Relationship Id="rId10" Type="http://schemas.openxmlformats.org/officeDocument/2006/relationships/hyperlink" Target="https://datatofish.com/plot-dataframe-pandas/" TargetMode="External"/><Relationship Id="rId4" Type="http://schemas.openxmlformats.org/officeDocument/2006/relationships/hyperlink" Target="https://ourworldindata.org/grapher/population-density?tab=table" TargetMode="External"/><Relationship Id="rId9" Type="http://schemas.openxmlformats.org/officeDocument/2006/relationships/hyperlink" Target="https://pandas.pydata.org/docs" TargetMode="External"/><Relationship Id="rId14" Type="http://schemas.openxmlformats.org/officeDocument/2006/relationships/hyperlink" Target="https://machinelearningmastery.com/how-to-use-correlation-to-understand-the-relationship-between-variabl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bstract smoke background">
            <a:extLst>
              <a:ext uri="{FF2B5EF4-FFF2-40B4-BE49-F238E27FC236}">
                <a16:creationId xmlns:a16="http://schemas.microsoft.com/office/drawing/2014/main" id="{E6850713-CB1E-41C2-83DF-A9C2AEDDEA10}"/>
              </a:ext>
            </a:extLst>
          </p:cNvPr>
          <p:cNvPicPr>
            <a:picLocks noChangeAspect="1"/>
          </p:cNvPicPr>
          <p:nvPr/>
        </p:nvPicPr>
        <p:blipFill rotWithShape="1">
          <a:blip r:embed="rId2">
            <a:alphaModFix amt="60000"/>
          </a:blip>
          <a:srcRect t="6408" b="9023"/>
          <a:stretch/>
        </p:blipFill>
        <p:spPr>
          <a:xfrm>
            <a:off x="20" y="10"/>
            <a:ext cx="12191980" cy="6856614"/>
          </a:xfrm>
          <a:prstGeom prst="rect">
            <a:avLst/>
          </a:prstGeom>
        </p:spPr>
      </p:pic>
      <p:sp>
        <p:nvSpPr>
          <p:cNvPr id="2" name="Title 1">
            <a:extLst>
              <a:ext uri="{FF2B5EF4-FFF2-40B4-BE49-F238E27FC236}">
                <a16:creationId xmlns:a16="http://schemas.microsoft.com/office/drawing/2014/main" id="{50AF99DE-6CD7-42F8-81FD-B75A7CF0C838}"/>
              </a:ext>
            </a:extLst>
          </p:cNvPr>
          <p:cNvSpPr>
            <a:spLocks noGrp="1"/>
          </p:cNvSpPr>
          <p:nvPr>
            <p:ph type="ctrTitle"/>
          </p:nvPr>
        </p:nvSpPr>
        <p:spPr>
          <a:xfrm>
            <a:off x="838200" y="548640"/>
            <a:ext cx="7530685" cy="2101796"/>
          </a:xfrm>
        </p:spPr>
        <p:txBody>
          <a:bodyPr>
            <a:normAutofit/>
          </a:bodyPr>
          <a:lstStyle/>
          <a:p>
            <a:pPr algn="l"/>
            <a:r>
              <a:rPr lang="en-US" sz="5200" dirty="0">
                <a:solidFill>
                  <a:srgbClr val="FFFFFF"/>
                </a:solidFill>
              </a:rPr>
              <a:t>International Trade</a:t>
            </a:r>
          </a:p>
        </p:txBody>
      </p:sp>
      <p:sp>
        <p:nvSpPr>
          <p:cNvPr id="3" name="Subtitle 2">
            <a:extLst>
              <a:ext uri="{FF2B5EF4-FFF2-40B4-BE49-F238E27FC236}">
                <a16:creationId xmlns:a16="http://schemas.microsoft.com/office/drawing/2014/main" id="{BD8F6CA1-4D3E-4A6F-B1FA-F8D3AA071742}"/>
              </a:ext>
            </a:extLst>
          </p:cNvPr>
          <p:cNvSpPr>
            <a:spLocks noGrp="1"/>
          </p:cNvSpPr>
          <p:nvPr>
            <p:ph type="subTitle" idx="1"/>
          </p:nvPr>
        </p:nvSpPr>
        <p:spPr>
          <a:xfrm>
            <a:off x="838200" y="3044881"/>
            <a:ext cx="8213036" cy="2295746"/>
          </a:xfrm>
        </p:spPr>
        <p:txBody>
          <a:bodyPr>
            <a:noAutofit/>
          </a:bodyPr>
          <a:lstStyle/>
          <a:p>
            <a:pPr algn="l"/>
            <a:r>
              <a:rPr lang="en-US" sz="2400" b="1" dirty="0">
                <a:solidFill>
                  <a:srgbClr val="FFFFFF"/>
                </a:solidFill>
                <a:latin typeface="+mj-lt"/>
                <a:ea typeface="+mj-ea"/>
                <a:cs typeface="+mj-cs"/>
              </a:rPr>
              <a:t>CS-620 Introduction to Data Science</a:t>
            </a:r>
          </a:p>
          <a:p>
            <a:pPr algn="l"/>
            <a:r>
              <a:rPr lang="en-US" sz="2400" b="1" dirty="0">
                <a:solidFill>
                  <a:srgbClr val="FFFFFF"/>
                </a:solidFill>
                <a:latin typeface="+mj-lt"/>
                <a:ea typeface="+mj-ea"/>
                <a:cs typeface="+mj-cs"/>
              </a:rPr>
              <a:t>(Fall -2021)</a:t>
            </a:r>
          </a:p>
          <a:p>
            <a:pPr algn="l"/>
            <a:r>
              <a:rPr lang="en-US" sz="2400" b="1" dirty="0">
                <a:solidFill>
                  <a:srgbClr val="FFFFFF"/>
                </a:solidFill>
                <a:latin typeface="+mj-lt"/>
                <a:ea typeface="+mj-ea"/>
                <a:cs typeface="+mj-cs"/>
              </a:rPr>
              <a:t>Presented By:</a:t>
            </a:r>
          </a:p>
          <a:p>
            <a:pPr algn="l"/>
            <a:r>
              <a:rPr lang="en-US" sz="2400" b="1" dirty="0">
                <a:solidFill>
                  <a:srgbClr val="FFFFFF"/>
                </a:solidFill>
                <a:latin typeface="+mj-lt"/>
                <a:ea typeface="+mj-ea"/>
                <a:cs typeface="+mj-cs"/>
              </a:rPr>
              <a:t>Sara Negri (01088613)</a:t>
            </a:r>
          </a:p>
          <a:p>
            <a:pPr algn="l"/>
            <a:r>
              <a:rPr lang="en-US" sz="2400" b="1" dirty="0">
                <a:solidFill>
                  <a:srgbClr val="FFFFFF"/>
                </a:solidFill>
                <a:latin typeface="+mj-lt"/>
                <a:ea typeface="+mj-ea"/>
                <a:cs typeface="+mj-cs"/>
              </a:rPr>
              <a:t>Swati Mishra (01212676)</a:t>
            </a:r>
          </a:p>
        </p:txBody>
      </p:sp>
    </p:spTree>
    <p:extLst>
      <p:ext uri="{BB962C8B-B14F-4D97-AF65-F5344CB8AC3E}">
        <p14:creationId xmlns:p14="http://schemas.microsoft.com/office/powerpoint/2010/main" val="4100594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F6A8-B0B1-4949-BDF2-049F08BACDB1}"/>
              </a:ext>
            </a:extLst>
          </p:cNvPr>
          <p:cNvSpPr>
            <a:spLocks noGrp="1"/>
          </p:cNvSpPr>
          <p:nvPr>
            <p:ph type="title"/>
          </p:nvPr>
        </p:nvSpPr>
        <p:spPr>
          <a:xfrm>
            <a:off x="458694" y="365760"/>
            <a:ext cx="10895106" cy="1052223"/>
          </a:xfrm>
        </p:spPr>
        <p:txBody>
          <a:bodyPr/>
          <a:lstStyle/>
          <a:p>
            <a:r>
              <a:rPr lang="en-US" dirty="0"/>
              <a:t>Data Exploration</a:t>
            </a:r>
          </a:p>
        </p:txBody>
      </p:sp>
      <p:sp>
        <p:nvSpPr>
          <p:cNvPr id="3" name="Content Placeholder 2">
            <a:extLst>
              <a:ext uri="{FF2B5EF4-FFF2-40B4-BE49-F238E27FC236}">
                <a16:creationId xmlns:a16="http://schemas.microsoft.com/office/drawing/2014/main" id="{60F5D0E1-8520-4F59-84FA-B1BA12AC9DCF}"/>
              </a:ext>
            </a:extLst>
          </p:cNvPr>
          <p:cNvSpPr>
            <a:spLocks noGrp="1"/>
          </p:cNvSpPr>
          <p:nvPr>
            <p:ph idx="1"/>
          </p:nvPr>
        </p:nvSpPr>
        <p:spPr>
          <a:xfrm>
            <a:off x="458694" y="1578389"/>
            <a:ext cx="11274612" cy="4195763"/>
          </a:xfrm>
        </p:spPr>
        <p:txBody>
          <a:bodyPr/>
          <a:lstStyle/>
          <a:p>
            <a:r>
              <a:rPr lang="en-US" dirty="0">
                <a:solidFill>
                  <a:schemeClr val="accent5">
                    <a:lumMod val="75000"/>
                  </a:schemeClr>
                </a:solidFill>
              </a:rPr>
              <a:t>Process of analyzing the data graphically.</a:t>
            </a:r>
          </a:p>
          <a:p>
            <a:pPr lvl="2"/>
            <a:r>
              <a:rPr lang="en-US" dirty="0">
                <a:solidFill>
                  <a:srgbClr val="C00000"/>
                </a:solidFill>
              </a:rPr>
              <a:t>Based on Country</a:t>
            </a:r>
          </a:p>
          <a:p>
            <a:pPr lvl="2"/>
            <a:r>
              <a:rPr lang="en-US" dirty="0">
                <a:solidFill>
                  <a:srgbClr val="C00000"/>
                </a:solidFill>
              </a:rPr>
              <a:t>Based on Continent</a:t>
            </a:r>
          </a:p>
          <a:p>
            <a:pPr marL="914400" lvl="2" indent="0">
              <a:buNone/>
            </a:pPr>
            <a:endParaRPr lang="en-US" dirty="0"/>
          </a:p>
        </p:txBody>
      </p:sp>
    </p:spTree>
    <p:extLst>
      <p:ext uri="{BB962C8B-B14F-4D97-AF65-F5344CB8AC3E}">
        <p14:creationId xmlns:p14="http://schemas.microsoft.com/office/powerpoint/2010/main" val="3491316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01B8-A748-4BCB-A60C-CBF5D4DB9651}"/>
              </a:ext>
            </a:extLst>
          </p:cNvPr>
          <p:cNvSpPr>
            <a:spLocks noGrp="1"/>
          </p:cNvSpPr>
          <p:nvPr>
            <p:ph type="title"/>
          </p:nvPr>
        </p:nvSpPr>
        <p:spPr>
          <a:xfrm>
            <a:off x="458694" y="365760"/>
            <a:ext cx="10895106" cy="1224501"/>
          </a:xfrm>
        </p:spPr>
        <p:txBody>
          <a:bodyPr/>
          <a:lstStyle/>
          <a:p>
            <a:r>
              <a:rPr lang="en-US" dirty="0"/>
              <a:t>Descriptive Analysis</a:t>
            </a:r>
          </a:p>
        </p:txBody>
      </p:sp>
      <p:pic>
        <p:nvPicPr>
          <p:cNvPr id="7" name="Content Placeholder 6" descr="Graphical user interface, application&#10;&#10;Description automatically generated">
            <a:extLst>
              <a:ext uri="{FF2B5EF4-FFF2-40B4-BE49-F238E27FC236}">
                <a16:creationId xmlns:a16="http://schemas.microsoft.com/office/drawing/2014/main" id="{D8C4E860-3673-40B6-9502-9E9A6FACC6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16" y="1837181"/>
            <a:ext cx="11992064" cy="2754933"/>
          </a:xfrm>
          <a:ln>
            <a:solidFill>
              <a:schemeClr val="bg1">
                <a:lumMod val="85000"/>
              </a:schemeClr>
            </a:solidFill>
          </a:ln>
        </p:spPr>
      </p:pic>
    </p:spTree>
    <p:extLst>
      <p:ext uri="{BB962C8B-B14F-4D97-AF65-F5344CB8AC3E}">
        <p14:creationId xmlns:p14="http://schemas.microsoft.com/office/powerpoint/2010/main" val="4267631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A1EC-20D4-4D18-B8F6-5B7E2D24C234}"/>
              </a:ext>
            </a:extLst>
          </p:cNvPr>
          <p:cNvSpPr>
            <a:spLocks noGrp="1"/>
          </p:cNvSpPr>
          <p:nvPr>
            <p:ph type="title"/>
          </p:nvPr>
        </p:nvSpPr>
        <p:spPr>
          <a:xfrm>
            <a:off x="591216" y="2618630"/>
            <a:ext cx="11274612" cy="1325563"/>
          </a:xfrm>
        </p:spPr>
        <p:txBody>
          <a:bodyPr/>
          <a:lstStyle/>
          <a:p>
            <a:pPr algn="ctr"/>
            <a:r>
              <a:rPr lang="en-US" dirty="0"/>
              <a:t>Based on Country</a:t>
            </a:r>
          </a:p>
        </p:txBody>
      </p:sp>
    </p:spTree>
    <p:extLst>
      <p:ext uri="{BB962C8B-B14F-4D97-AF65-F5344CB8AC3E}">
        <p14:creationId xmlns:p14="http://schemas.microsoft.com/office/powerpoint/2010/main" val="256101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D5A4BF2-B32A-4BD5-BBC8-DE8E7FE4631E}"/>
              </a:ext>
            </a:extLst>
          </p:cNvPr>
          <p:cNvPicPr>
            <a:picLocks noGrp="1" noChangeAspect="1"/>
          </p:cNvPicPr>
          <p:nvPr>
            <p:ph idx="1"/>
          </p:nvPr>
        </p:nvPicPr>
        <p:blipFill>
          <a:blip r:embed="rId2"/>
          <a:stretch>
            <a:fillRect/>
          </a:stretch>
        </p:blipFill>
        <p:spPr>
          <a:xfrm>
            <a:off x="1122766" y="1325805"/>
            <a:ext cx="7360053" cy="5525772"/>
          </a:xfrm>
        </p:spPr>
      </p:pic>
      <p:sp>
        <p:nvSpPr>
          <p:cNvPr id="4" name="Title 1">
            <a:extLst>
              <a:ext uri="{FF2B5EF4-FFF2-40B4-BE49-F238E27FC236}">
                <a16:creationId xmlns:a16="http://schemas.microsoft.com/office/drawing/2014/main" id="{6282035F-1EE3-4967-8B39-5C5C245FF4DD}"/>
              </a:ext>
            </a:extLst>
          </p:cNvPr>
          <p:cNvSpPr txBox="1">
            <a:spLocks/>
          </p:cNvSpPr>
          <p:nvPr/>
        </p:nvSpPr>
        <p:spPr>
          <a:xfrm>
            <a:off x="352676" y="374492"/>
            <a:ext cx="9573202" cy="539908"/>
          </a:xfrm>
          <a:prstGeom prst="rect">
            <a:avLst/>
          </a:prstGeom>
        </p:spPr>
        <p:txBody>
          <a:bodyPr vert="horz" lIns="91440" tIns="45720" rIns="91440" bIns="45720" rtlCol="0" anchor="ctr">
            <a:normAutofit fontScale="97500"/>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2800" dirty="0"/>
              <a:t>Population Density</a:t>
            </a:r>
          </a:p>
        </p:txBody>
      </p:sp>
      <p:sp>
        <p:nvSpPr>
          <p:cNvPr id="7" name="TextBox 6">
            <a:extLst>
              <a:ext uri="{FF2B5EF4-FFF2-40B4-BE49-F238E27FC236}">
                <a16:creationId xmlns:a16="http://schemas.microsoft.com/office/drawing/2014/main" id="{5AE5DFA2-166D-4C2F-A3FF-9B771471C935}"/>
              </a:ext>
            </a:extLst>
          </p:cNvPr>
          <p:cNvSpPr txBox="1"/>
          <p:nvPr/>
        </p:nvSpPr>
        <p:spPr>
          <a:xfrm>
            <a:off x="8733182" y="1951672"/>
            <a:ext cx="2769705" cy="1477328"/>
          </a:xfrm>
          <a:prstGeom prst="rect">
            <a:avLst/>
          </a:prstGeom>
          <a:noFill/>
        </p:spPr>
        <p:txBody>
          <a:bodyPr wrap="square" rtlCol="0">
            <a:spAutoFit/>
          </a:bodyPr>
          <a:lstStyle/>
          <a:p>
            <a:pPr marL="342900" indent="-342900">
              <a:buFont typeface="Wingdings" panose="05000000000000000000" pitchFamily="2" charset="2"/>
              <a:buChar char="v"/>
            </a:pPr>
            <a:r>
              <a:rPr lang="en-US" dirty="0">
                <a:solidFill>
                  <a:schemeClr val="accent1">
                    <a:lumMod val="75000"/>
                  </a:schemeClr>
                </a:solidFill>
              </a:rPr>
              <a:t>Plot representing Population density among Years</a:t>
            </a:r>
          </a:p>
          <a:p>
            <a:pPr marL="342900" indent="-342900">
              <a:buFont typeface="Wingdings" panose="05000000000000000000" pitchFamily="2" charset="2"/>
              <a:buChar char="v"/>
            </a:pPr>
            <a:r>
              <a:rPr lang="en-US" dirty="0">
                <a:solidFill>
                  <a:schemeClr val="accent1">
                    <a:lumMod val="75000"/>
                  </a:schemeClr>
                </a:solidFill>
              </a:rPr>
              <a:t> India contains the population density</a:t>
            </a:r>
          </a:p>
        </p:txBody>
      </p:sp>
    </p:spTree>
    <p:extLst>
      <p:ext uri="{BB962C8B-B14F-4D97-AF65-F5344CB8AC3E}">
        <p14:creationId xmlns:p14="http://schemas.microsoft.com/office/powerpoint/2010/main" val="1194405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B19BA-029D-475C-A779-DAA9E4E4013A}"/>
              </a:ext>
            </a:extLst>
          </p:cNvPr>
          <p:cNvSpPr>
            <a:spLocks noGrp="1"/>
          </p:cNvSpPr>
          <p:nvPr>
            <p:ph type="title"/>
          </p:nvPr>
        </p:nvSpPr>
        <p:spPr>
          <a:xfrm>
            <a:off x="458694" y="365760"/>
            <a:ext cx="9798489" cy="588397"/>
          </a:xfrm>
        </p:spPr>
        <p:txBody>
          <a:bodyPr>
            <a:normAutofit/>
          </a:bodyPr>
          <a:lstStyle/>
          <a:p>
            <a:r>
              <a:rPr lang="en-US" sz="2800" dirty="0"/>
              <a:t>Foreign Direct Investment</a:t>
            </a:r>
          </a:p>
        </p:txBody>
      </p:sp>
      <p:pic>
        <p:nvPicPr>
          <p:cNvPr id="5" name="Content Placeholder 4">
            <a:extLst>
              <a:ext uri="{FF2B5EF4-FFF2-40B4-BE49-F238E27FC236}">
                <a16:creationId xmlns:a16="http://schemas.microsoft.com/office/drawing/2014/main" id="{7849093B-D8C0-43C7-91B6-D565AAD8D238}"/>
              </a:ext>
            </a:extLst>
          </p:cNvPr>
          <p:cNvPicPr>
            <a:picLocks noGrp="1" noChangeAspect="1"/>
          </p:cNvPicPr>
          <p:nvPr>
            <p:ph idx="1"/>
          </p:nvPr>
        </p:nvPicPr>
        <p:blipFill>
          <a:blip r:embed="rId2"/>
          <a:stretch>
            <a:fillRect/>
          </a:stretch>
        </p:blipFill>
        <p:spPr>
          <a:xfrm>
            <a:off x="458694" y="954157"/>
            <a:ext cx="7675987" cy="5538083"/>
          </a:xfrm>
        </p:spPr>
      </p:pic>
      <p:sp>
        <p:nvSpPr>
          <p:cNvPr id="7" name="TextBox 6">
            <a:extLst>
              <a:ext uri="{FF2B5EF4-FFF2-40B4-BE49-F238E27FC236}">
                <a16:creationId xmlns:a16="http://schemas.microsoft.com/office/drawing/2014/main" id="{462A9199-4EF2-4D70-83A5-26E71B70DEF9}"/>
              </a:ext>
            </a:extLst>
          </p:cNvPr>
          <p:cNvSpPr txBox="1"/>
          <p:nvPr/>
        </p:nvSpPr>
        <p:spPr>
          <a:xfrm>
            <a:off x="8271597" y="1331741"/>
            <a:ext cx="2433711" cy="3139321"/>
          </a:xfrm>
          <a:prstGeom prst="rect">
            <a:avLst/>
          </a:prstGeom>
          <a:noFill/>
        </p:spPr>
        <p:txBody>
          <a:bodyPr wrap="square" rtlCol="0">
            <a:spAutoFit/>
          </a:bodyPr>
          <a:lstStyle/>
          <a:p>
            <a:pPr marL="342900" indent="-342900">
              <a:buFont typeface="Wingdings" panose="05000000000000000000" pitchFamily="2" charset="2"/>
              <a:buChar char="v"/>
            </a:pPr>
            <a:r>
              <a:rPr lang="en-US" dirty="0">
                <a:solidFill>
                  <a:schemeClr val="accent1">
                    <a:lumMod val="75000"/>
                  </a:schemeClr>
                </a:solidFill>
              </a:rPr>
              <a:t>Plot representing how change foreign direct investment among years by countries.</a:t>
            </a:r>
          </a:p>
          <a:p>
            <a:pPr marL="342900" indent="-342900">
              <a:buFont typeface="Wingdings" panose="05000000000000000000" pitchFamily="2" charset="2"/>
              <a:buChar char="v"/>
            </a:pPr>
            <a:r>
              <a:rPr lang="en-US" dirty="0">
                <a:solidFill>
                  <a:schemeClr val="accent1">
                    <a:lumMod val="75000"/>
                  </a:schemeClr>
                </a:solidFill>
              </a:rPr>
              <a:t>United States and United Kingdom have the same trend but different starting point.</a:t>
            </a:r>
          </a:p>
        </p:txBody>
      </p:sp>
    </p:spTree>
    <p:extLst>
      <p:ext uri="{BB962C8B-B14F-4D97-AF65-F5344CB8AC3E}">
        <p14:creationId xmlns:p14="http://schemas.microsoft.com/office/powerpoint/2010/main" val="285349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0137-CD4F-400A-859D-78766DAD85E4}"/>
              </a:ext>
            </a:extLst>
          </p:cNvPr>
          <p:cNvSpPr>
            <a:spLocks noGrp="1"/>
          </p:cNvSpPr>
          <p:nvPr>
            <p:ph type="title"/>
          </p:nvPr>
        </p:nvSpPr>
        <p:spPr>
          <a:xfrm>
            <a:off x="458694" y="365760"/>
            <a:ext cx="9546697" cy="628153"/>
          </a:xfrm>
        </p:spPr>
        <p:txBody>
          <a:bodyPr>
            <a:normAutofit/>
          </a:bodyPr>
          <a:lstStyle/>
          <a:p>
            <a:r>
              <a:rPr lang="en-US" sz="2800" dirty="0"/>
              <a:t>Life Expectancy</a:t>
            </a:r>
          </a:p>
        </p:txBody>
      </p:sp>
      <p:pic>
        <p:nvPicPr>
          <p:cNvPr id="5" name="Content Placeholder 4">
            <a:extLst>
              <a:ext uri="{FF2B5EF4-FFF2-40B4-BE49-F238E27FC236}">
                <a16:creationId xmlns:a16="http://schemas.microsoft.com/office/drawing/2014/main" id="{11754791-8571-48D5-B278-B8C7A799D8F6}"/>
              </a:ext>
            </a:extLst>
          </p:cNvPr>
          <p:cNvPicPr>
            <a:picLocks noGrp="1" noChangeAspect="1"/>
          </p:cNvPicPr>
          <p:nvPr>
            <p:ph idx="1"/>
          </p:nvPr>
        </p:nvPicPr>
        <p:blipFill>
          <a:blip r:embed="rId2"/>
          <a:stretch>
            <a:fillRect/>
          </a:stretch>
        </p:blipFill>
        <p:spPr>
          <a:xfrm>
            <a:off x="458694" y="1161513"/>
            <a:ext cx="7319557" cy="5492505"/>
          </a:xfrm>
        </p:spPr>
      </p:pic>
      <p:sp>
        <p:nvSpPr>
          <p:cNvPr id="6" name="TextBox 5">
            <a:extLst>
              <a:ext uri="{FF2B5EF4-FFF2-40B4-BE49-F238E27FC236}">
                <a16:creationId xmlns:a16="http://schemas.microsoft.com/office/drawing/2014/main" id="{B1CAC0A0-5E50-4AF1-A89F-6456674F7E7B}"/>
              </a:ext>
            </a:extLst>
          </p:cNvPr>
          <p:cNvSpPr txBox="1"/>
          <p:nvPr/>
        </p:nvSpPr>
        <p:spPr>
          <a:xfrm>
            <a:off x="8494643" y="1881808"/>
            <a:ext cx="2464905" cy="4247317"/>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lumMod val="75000"/>
                  </a:schemeClr>
                </a:solidFill>
              </a:rPr>
              <a:t>Plot represents how life expectancy value change among years by countries.</a:t>
            </a:r>
          </a:p>
          <a:p>
            <a:pPr marL="285750" indent="-285750">
              <a:buFont typeface="Wingdings" panose="05000000000000000000" pitchFamily="2" charset="2"/>
              <a:buChar char="v"/>
            </a:pPr>
            <a:r>
              <a:rPr lang="en-US" dirty="0">
                <a:solidFill>
                  <a:schemeClr val="accent1">
                    <a:lumMod val="75000"/>
                  </a:schemeClr>
                </a:solidFill>
              </a:rPr>
              <a:t>Japan has the highest life expectancy i.e., above 80 years old.</a:t>
            </a:r>
          </a:p>
          <a:p>
            <a:pPr marL="285750" indent="-285750">
              <a:buFont typeface="Wingdings" panose="05000000000000000000" pitchFamily="2" charset="2"/>
              <a:buChar char="v"/>
            </a:pPr>
            <a:r>
              <a:rPr lang="en-US" dirty="0">
                <a:solidFill>
                  <a:schemeClr val="accent1">
                    <a:lumMod val="75000"/>
                  </a:schemeClr>
                </a:solidFill>
              </a:rPr>
              <a:t>Indian has the lowest Life Expectancy score i.e., below 69.</a:t>
            </a:r>
          </a:p>
          <a:p>
            <a:endParaRPr lang="en-US" dirty="0"/>
          </a:p>
        </p:txBody>
      </p:sp>
    </p:spTree>
    <p:extLst>
      <p:ext uri="{BB962C8B-B14F-4D97-AF65-F5344CB8AC3E}">
        <p14:creationId xmlns:p14="http://schemas.microsoft.com/office/powerpoint/2010/main" val="3780714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6E8EB-63FD-4C35-A23D-A1ED6FB8F296}"/>
              </a:ext>
            </a:extLst>
          </p:cNvPr>
          <p:cNvSpPr>
            <a:spLocks noGrp="1"/>
          </p:cNvSpPr>
          <p:nvPr>
            <p:ph type="title"/>
          </p:nvPr>
        </p:nvSpPr>
        <p:spPr>
          <a:xfrm>
            <a:off x="458694" y="365761"/>
            <a:ext cx="9480436" cy="548640"/>
          </a:xfrm>
        </p:spPr>
        <p:txBody>
          <a:bodyPr>
            <a:normAutofit/>
          </a:bodyPr>
          <a:lstStyle/>
          <a:p>
            <a:r>
              <a:rPr lang="en-US" sz="2800" dirty="0"/>
              <a:t>GDP Per Capita</a:t>
            </a:r>
          </a:p>
        </p:txBody>
      </p:sp>
      <p:pic>
        <p:nvPicPr>
          <p:cNvPr id="5" name="Content Placeholder 4">
            <a:extLst>
              <a:ext uri="{FF2B5EF4-FFF2-40B4-BE49-F238E27FC236}">
                <a16:creationId xmlns:a16="http://schemas.microsoft.com/office/drawing/2014/main" id="{5DE88550-96E5-49B4-8390-0696D385CA02}"/>
              </a:ext>
            </a:extLst>
          </p:cNvPr>
          <p:cNvPicPr>
            <a:picLocks noGrp="1" noChangeAspect="1"/>
          </p:cNvPicPr>
          <p:nvPr>
            <p:ph idx="1"/>
          </p:nvPr>
        </p:nvPicPr>
        <p:blipFill>
          <a:blip r:embed="rId2"/>
          <a:stretch>
            <a:fillRect/>
          </a:stretch>
        </p:blipFill>
        <p:spPr>
          <a:xfrm>
            <a:off x="250491" y="1075289"/>
            <a:ext cx="7873614" cy="5416949"/>
          </a:xfrm>
        </p:spPr>
      </p:pic>
      <p:sp>
        <p:nvSpPr>
          <p:cNvPr id="6" name="TextBox 5">
            <a:extLst>
              <a:ext uri="{FF2B5EF4-FFF2-40B4-BE49-F238E27FC236}">
                <a16:creationId xmlns:a16="http://schemas.microsoft.com/office/drawing/2014/main" id="{67348A6D-19B6-454F-980A-EE92E612142A}"/>
              </a:ext>
            </a:extLst>
          </p:cNvPr>
          <p:cNvSpPr txBox="1"/>
          <p:nvPr/>
        </p:nvSpPr>
        <p:spPr>
          <a:xfrm>
            <a:off x="8468138" y="1470990"/>
            <a:ext cx="2464905"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lumMod val="75000"/>
                  </a:schemeClr>
                </a:solidFill>
              </a:rPr>
              <a:t>Plot represents how GDP per capita change among years by countries.</a:t>
            </a:r>
          </a:p>
          <a:p>
            <a:pPr marL="285750" indent="-285750">
              <a:buFont typeface="Wingdings" panose="05000000000000000000" pitchFamily="2" charset="2"/>
              <a:buChar char="v"/>
            </a:pPr>
            <a:r>
              <a:rPr lang="en-US" dirty="0">
                <a:solidFill>
                  <a:schemeClr val="accent1">
                    <a:lumMod val="75000"/>
                  </a:schemeClr>
                </a:solidFill>
              </a:rPr>
              <a:t>United state has the highest GDP Per Capita excluding the year 1999, 2000,2007 &amp; 2011. </a:t>
            </a:r>
          </a:p>
        </p:txBody>
      </p:sp>
    </p:spTree>
    <p:extLst>
      <p:ext uri="{BB962C8B-B14F-4D97-AF65-F5344CB8AC3E}">
        <p14:creationId xmlns:p14="http://schemas.microsoft.com/office/powerpoint/2010/main" val="2687812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7E73-B2C9-4C46-A160-B890A59A148D}"/>
              </a:ext>
            </a:extLst>
          </p:cNvPr>
          <p:cNvSpPr>
            <a:spLocks noGrp="1"/>
          </p:cNvSpPr>
          <p:nvPr>
            <p:ph type="title"/>
          </p:nvPr>
        </p:nvSpPr>
        <p:spPr>
          <a:xfrm>
            <a:off x="458694" y="365761"/>
            <a:ext cx="9917758" cy="548640"/>
          </a:xfrm>
        </p:spPr>
        <p:txBody>
          <a:bodyPr>
            <a:normAutofit/>
          </a:bodyPr>
          <a:lstStyle/>
          <a:p>
            <a:r>
              <a:rPr lang="en-US" sz="2800" dirty="0"/>
              <a:t>Balance of Trade</a:t>
            </a:r>
          </a:p>
        </p:txBody>
      </p:sp>
      <p:pic>
        <p:nvPicPr>
          <p:cNvPr id="5" name="Content Placeholder 4">
            <a:extLst>
              <a:ext uri="{FF2B5EF4-FFF2-40B4-BE49-F238E27FC236}">
                <a16:creationId xmlns:a16="http://schemas.microsoft.com/office/drawing/2014/main" id="{E8DF7046-AFDB-41DC-9255-A2D2009D694A}"/>
              </a:ext>
            </a:extLst>
          </p:cNvPr>
          <p:cNvPicPr>
            <a:picLocks noGrp="1" noChangeAspect="1"/>
          </p:cNvPicPr>
          <p:nvPr>
            <p:ph idx="1"/>
          </p:nvPr>
        </p:nvPicPr>
        <p:blipFill>
          <a:blip r:embed="rId2"/>
          <a:stretch>
            <a:fillRect/>
          </a:stretch>
        </p:blipFill>
        <p:spPr>
          <a:xfrm>
            <a:off x="252506" y="1076104"/>
            <a:ext cx="7530556" cy="5521643"/>
          </a:xfrm>
        </p:spPr>
      </p:pic>
      <p:sp>
        <p:nvSpPr>
          <p:cNvPr id="6" name="TextBox 5">
            <a:extLst>
              <a:ext uri="{FF2B5EF4-FFF2-40B4-BE49-F238E27FC236}">
                <a16:creationId xmlns:a16="http://schemas.microsoft.com/office/drawing/2014/main" id="{8FABEADD-1324-448C-A30E-0FB97322BF9B}"/>
              </a:ext>
            </a:extLst>
          </p:cNvPr>
          <p:cNvSpPr txBox="1"/>
          <p:nvPr/>
        </p:nvSpPr>
        <p:spPr>
          <a:xfrm>
            <a:off x="8468138" y="1470990"/>
            <a:ext cx="2464905" cy="2585323"/>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lumMod val="75000"/>
                  </a:schemeClr>
                </a:solidFill>
              </a:rPr>
              <a:t>Plot represents how Balance of Trade change among years by countries.</a:t>
            </a:r>
          </a:p>
          <a:p>
            <a:pPr marL="285750" indent="-285750">
              <a:buFont typeface="Wingdings" panose="05000000000000000000" pitchFamily="2" charset="2"/>
              <a:buChar char="v"/>
            </a:pPr>
            <a:r>
              <a:rPr lang="en-US" dirty="0">
                <a:solidFill>
                  <a:schemeClr val="accent1">
                    <a:lumMod val="75000"/>
                  </a:schemeClr>
                </a:solidFill>
              </a:rPr>
              <a:t>All countries lying in range -122 to 97 exuding United states and China.</a:t>
            </a:r>
          </a:p>
        </p:txBody>
      </p:sp>
    </p:spTree>
    <p:extLst>
      <p:ext uri="{BB962C8B-B14F-4D97-AF65-F5344CB8AC3E}">
        <p14:creationId xmlns:p14="http://schemas.microsoft.com/office/powerpoint/2010/main" val="2761611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FF4B-F427-4058-A4A6-05D78055FA5C}"/>
              </a:ext>
            </a:extLst>
          </p:cNvPr>
          <p:cNvSpPr>
            <a:spLocks noGrp="1"/>
          </p:cNvSpPr>
          <p:nvPr>
            <p:ph type="title"/>
          </p:nvPr>
        </p:nvSpPr>
        <p:spPr>
          <a:xfrm>
            <a:off x="352676" y="2313830"/>
            <a:ext cx="11274612" cy="1325563"/>
          </a:xfrm>
        </p:spPr>
        <p:txBody>
          <a:bodyPr/>
          <a:lstStyle/>
          <a:p>
            <a:pPr algn="ctr"/>
            <a:r>
              <a:rPr lang="en-US" dirty="0"/>
              <a:t>By Continent</a:t>
            </a:r>
          </a:p>
        </p:txBody>
      </p:sp>
    </p:spTree>
    <p:extLst>
      <p:ext uri="{BB962C8B-B14F-4D97-AF65-F5344CB8AC3E}">
        <p14:creationId xmlns:p14="http://schemas.microsoft.com/office/powerpoint/2010/main" val="3452081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490E7-A849-4588-A259-9A67A71A810C}"/>
              </a:ext>
            </a:extLst>
          </p:cNvPr>
          <p:cNvSpPr>
            <a:spLocks noGrp="1"/>
          </p:cNvSpPr>
          <p:nvPr>
            <p:ph type="title"/>
          </p:nvPr>
        </p:nvSpPr>
        <p:spPr>
          <a:xfrm>
            <a:off x="458694" y="204442"/>
            <a:ext cx="11062746" cy="949109"/>
          </a:xfrm>
        </p:spPr>
        <p:txBody>
          <a:bodyPr>
            <a:normAutofit/>
          </a:bodyPr>
          <a:lstStyle/>
          <a:p>
            <a:r>
              <a:rPr lang="en-US" sz="2800" dirty="0"/>
              <a:t>Population Density</a:t>
            </a:r>
          </a:p>
        </p:txBody>
      </p:sp>
      <p:pic>
        <p:nvPicPr>
          <p:cNvPr id="4" name="Picture 3">
            <a:extLst>
              <a:ext uri="{FF2B5EF4-FFF2-40B4-BE49-F238E27FC236}">
                <a16:creationId xmlns:a16="http://schemas.microsoft.com/office/drawing/2014/main" id="{A556F8D9-B8ED-4A7E-AF24-334A41B15AB4}"/>
              </a:ext>
            </a:extLst>
          </p:cNvPr>
          <p:cNvPicPr>
            <a:picLocks noChangeAspect="1"/>
          </p:cNvPicPr>
          <p:nvPr/>
        </p:nvPicPr>
        <p:blipFill>
          <a:blip r:embed="rId2"/>
          <a:stretch>
            <a:fillRect/>
          </a:stretch>
        </p:blipFill>
        <p:spPr>
          <a:xfrm>
            <a:off x="458694" y="1119187"/>
            <a:ext cx="7774256" cy="5394155"/>
          </a:xfrm>
          <a:prstGeom prst="rect">
            <a:avLst/>
          </a:prstGeom>
        </p:spPr>
      </p:pic>
      <p:sp>
        <p:nvSpPr>
          <p:cNvPr id="5" name="TextBox 4">
            <a:extLst>
              <a:ext uri="{FF2B5EF4-FFF2-40B4-BE49-F238E27FC236}">
                <a16:creationId xmlns:a16="http://schemas.microsoft.com/office/drawing/2014/main" id="{4738722E-27BB-4DDB-9F41-897F6682F5C0}"/>
              </a:ext>
            </a:extLst>
          </p:cNvPr>
          <p:cNvSpPr txBox="1"/>
          <p:nvPr/>
        </p:nvSpPr>
        <p:spPr>
          <a:xfrm>
            <a:off x="8468138" y="1470990"/>
            <a:ext cx="2464905" cy="341632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lumMod val="75000"/>
                  </a:schemeClr>
                </a:solidFill>
              </a:rPr>
              <a:t>Plot represents how Population Density change among years by continents.</a:t>
            </a:r>
          </a:p>
          <a:p>
            <a:pPr marL="285750" indent="-285750">
              <a:buFont typeface="Wingdings" panose="05000000000000000000" pitchFamily="2" charset="2"/>
              <a:buChar char="v"/>
            </a:pPr>
            <a:r>
              <a:rPr lang="en-US" dirty="0">
                <a:solidFill>
                  <a:schemeClr val="accent1">
                    <a:lumMod val="75000"/>
                  </a:schemeClr>
                </a:solidFill>
              </a:rPr>
              <a:t>Europe has the highest value form almost all years(1999 to 2001, 2003 to 2009, 2011 to 2017)</a:t>
            </a:r>
          </a:p>
        </p:txBody>
      </p:sp>
    </p:spTree>
    <p:extLst>
      <p:ext uri="{BB962C8B-B14F-4D97-AF65-F5344CB8AC3E}">
        <p14:creationId xmlns:p14="http://schemas.microsoft.com/office/powerpoint/2010/main" val="264592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A4F25-0FE7-4D09-B9C8-A7CC6C10C21E}"/>
              </a:ext>
            </a:extLst>
          </p:cNvPr>
          <p:cNvSpPr>
            <a:spLocks noGrp="1"/>
          </p:cNvSpPr>
          <p:nvPr>
            <p:ph type="title"/>
          </p:nvPr>
        </p:nvSpPr>
        <p:spPr>
          <a:xfrm>
            <a:off x="352677" y="710317"/>
            <a:ext cx="10542241" cy="562708"/>
          </a:xfrm>
        </p:spPr>
        <p:txBody>
          <a:bodyPr>
            <a:noAutofit/>
          </a:bodyPr>
          <a:lstStyle/>
          <a:p>
            <a:r>
              <a:rPr lang="en-US" b="1" dirty="0"/>
              <a:t>Objective</a:t>
            </a:r>
          </a:p>
        </p:txBody>
      </p:sp>
      <p:sp>
        <p:nvSpPr>
          <p:cNvPr id="3" name="Content Placeholder 2">
            <a:extLst>
              <a:ext uri="{FF2B5EF4-FFF2-40B4-BE49-F238E27FC236}">
                <a16:creationId xmlns:a16="http://schemas.microsoft.com/office/drawing/2014/main" id="{424A8360-2008-4B91-B3D2-DBFA69119169}"/>
              </a:ext>
            </a:extLst>
          </p:cNvPr>
          <p:cNvSpPr>
            <a:spLocks noGrp="1"/>
          </p:cNvSpPr>
          <p:nvPr>
            <p:ph idx="1"/>
          </p:nvPr>
        </p:nvSpPr>
        <p:spPr>
          <a:xfrm>
            <a:off x="239319" y="1715431"/>
            <a:ext cx="11274612" cy="4195763"/>
          </a:xfrm>
        </p:spPr>
        <p:txBody>
          <a:bodyPr>
            <a:normAutofit/>
          </a:bodyPr>
          <a:lstStyle/>
          <a:p>
            <a:r>
              <a:rPr lang="en-US" sz="2000" dirty="0">
                <a:solidFill>
                  <a:srgbClr val="C00000"/>
                </a:solidFill>
              </a:rPr>
              <a:t>Focusing on international trade data from 1999 to 2019 to see which country has consistently been the largest international trader.</a:t>
            </a:r>
          </a:p>
          <a:p>
            <a:r>
              <a:rPr lang="en-US" sz="2000" dirty="0">
                <a:solidFill>
                  <a:srgbClr val="C00000"/>
                </a:solidFill>
              </a:rPr>
              <a:t>Targeting Countries(United States, China, Canada, the United Kingdom, Mexico, and Japan, India, Italy)</a:t>
            </a:r>
          </a:p>
          <a:p>
            <a:r>
              <a:rPr lang="en-US" sz="2000" dirty="0">
                <a:solidFill>
                  <a:srgbClr val="C00000"/>
                </a:solidFill>
              </a:rPr>
              <a:t>Targeting Continent( Africa, Asia, Europe, America)</a:t>
            </a:r>
          </a:p>
        </p:txBody>
      </p:sp>
    </p:spTree>
    <p:extLst>
      <p:ext uri="{BB962C8B-B14F-4D97-AF65-F5344CB8AC3E}">
        <p14:creationId xmlns:p14="http://schemas.microsoft.com/office/powerpoint/2010/main" val="1957861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CCCD-8492-4941-8218-8BE75CD20D8D}"/>
              </a:ext>
            </a:extLst>
          </p:cNvPr>
          <p:cNvSpPr>
            <a:spLocks noGrp="1"/>
          </p:cNvSpPr>
          <p:nvPr>
            <p:ph type="title"/>
          </p:nvPr>
        </p:nvSpPr>
        <p:spPr>
          <a:xfrm>
            <a:off x="458694" y="365760"/>
            <a:ext cx="8579289" cy="628153"/>
          </a:xfrm>
        </p:spPr>
        <p:txBody>
          <a:bodyPr>
            <a:normAutofit/>
          </a:bodyPr>
          <a:lstStyle/>
          <a:p>
            <a:r>
              <a:rPr lang="en-US" sz="2800" dirty="0"/>
              <a:t>Foreign Direct Investment</a:t>
            </a:r>
          </a:p>
        </p:txBody>
      </p:sp>
      <p:pic>
        <p:nvPicPr>
          <p:cNvPr id="4" name="Picture 3">
            <a:extLst>
              <a:ext uri="{FF2B5EF4-FFF2-40B4-BE49-F238E27FC236}">
                <a16:creationId xmlns:a16="http://schemas.microsoft.com/office/drawing/2014/main" id="{938CEFDE-2265-4C33-ADF6-230A7116C9D7}"/>
              </a:ext>
            </a:extLst>
          </p:cNvPr>
          <p:cNvPicPr>
            <a:picLocks noChangeAspect="1"/>
          </p:cNvPicPr>
          <p:nvPr/>
        </p:nvPicPr>
        <p:blipFill>
          <a:blip r:embed="rId2"/>
          <a:stretch>
            <a:fillRect/>
          </a:stretch>
        </p:blipFill>
        <p:spPr>
          <a:xfrm>
            <a:off x="458694" y="993912"/>
            <a:ext cx="7787278" cy="5498327"/>
          </a:xfrm>
          <a:prstGeom prst="rect">
            <a:avLst/>
          </a:prstGeom>
        </p:spPr>
      </p:pic>
      <p:sp>
        <p:nvSpPr>
          <p:cNvPr id="5" name="TextBox 4">
            <a:extLst>
              <a:ext uri="{FF2B5EF4-FFF2-40B4-BE49-F238E27FC236}">
                <a16:creationId xmlns:a16="http://schemas.microsoft.com/office/drawing/2014/main" id="{0C74FE50-8FD9-4728-B813-1E29ED2DD62F}"/>
              </a:ext>
            </a:extLst>
          </p:cNvPr>
          <p:cNvSpPr txBox="1"/>
          <p:nvPr/>
        </p:nvSpPr>
        <p:spPr>
          <a:xfrm>
            <a:off x="8468138" y="1470990"/>
            <a:ext cx="2464905" cy="2585323"/>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lumMod val="75000"/>
                  </a:schemeClr>
                </a:solidFill>
              </a:rPr>
              <a:t>Plot represents how </a:t>
            </a:r>
            <a:r>
              <a:rPr lang="en-US" sz="1800" dirty="0">
                <a:solidFill>
                  <a:schemeClr val="accent1">
                    <a:lumMod val="75000"/>
                  </a:schemeClr>
                </a:solidFill>
              </a:rPr>
              <a:t>Foreign Direct Investment </a:t>
            </a:r>
            <a:r>
              <a:rPr lang="en-US" dirty="0">
                <a:solidFill>
                  <a:schemeClr val="accent1">
                    <a:lumMod val="75000"/>
                  </a:schemeClr>
                </a:solidFill>
              </a:rPr>
              <a:t>change among years by continents.</a:t>
            </a:r>
          </a:p>
          <a:p>
            <a:pPr marL="285750" indent="-285750">
              <a:buFont typeface="Wingdings" panose="05000000000000000000" pitchFamily="2" charset="2"/>
              <a:buChar char="v"/>
            </a:pPr>
            <a:r>
              <a:rPr lang="en-US" dirty="0">
                <a:solidFill>
                  <a:schemeClr val="accent1">
                    <a:lumMod val="75000"/>
                  </a:schemeClr>
                </a:solidFill>
              </a:rPr>
              <a:t>Europe has the highest value except for 2016 to 2019.</a:t>
            </a:r>
          </a:p>
        </p:txBody>
      </p:sp>
    </p:spTree>
    <p:extLst>
      <p:ext uri="{BB962C8B-B14F-4D97-AF65-F5344CB8AC3E}">
        <p14:creationId xmlns:p14="http://schemas.microsoft.com/office/powerpoint/2010/main" val="727570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E927-5CEA-4B65-9CF6-936957C52C62}"/>
              </a:ext>
            </a:extLst>
          </p:cNvPr>
          <p:cNvSpPr>
            <a:spLocks noGrp="1"/>
          </p:cNvSpPr>
          <p:nvPr>
            <p:ph type="title"/>
          </p:nvPr>
        </p:nvSpPr>
        <p:spPr>
          <a:xfrm>
            <a:off x="458694" y="365761"/>
            <a:ext cx="8367254" cy="575144"/>
          </a:xfrm>
        </p:spPr>
        <p:txBody>
          <a:bodyPr>
            <a:normAutofit/>
          </a:bodyPr>
          <a:lstStyle/>
          <a:p>
            <a:r>
              <a:rPr lang="en-US" sz="2800" dirty="0"/>
              <a:t>Life Expectancy</a:t>
            </a:r>
          </a:p>
        </p:txBody>
      </p:sp>
      <p:pic>
        <p:nvPicPr>
          <p:cNvPr id="4" name="Picture 3">
            <a:extLst>
              <a:ext uri="{FF2B5EF4-FFF2-40B4-BE49-F238E27FC236}">
                <a16:creationId xmlns:a16="http://schemas.microsoft.com/office/drawing/2014/main" id="{4E4150BC-34FB-4327-A558-E369706111FF}"/>
              </a:ext>
            </a:extLst>
          </p:cNvPr>
          <p:cNvPicPr>
            <a:picLocks noChangeAspect="1"/>
          </p:cNvPicPr>
          <p:nvPr/>
        </p:nvPicPr>
        <p:blipFill>
          <a:blip r:embed="rId2"/>
          <a:stretch>
            <a:fillRect/>
          </a:stretch>
        </p:blipFill>
        <p:spPr>
          <a:xfrm>
            <a:off x="319293" y="940905"/>
            <a:ext cx="7954509" cy="5551334"/>
          </a:xfrm>
          <a:prstGeom prst="rect">
            <a:avLst/>
          </a:prstGeom>
        </p:spPr>
      </p:pic>
      <p:sp>
        <p:nvSpPr>
          <p:cNvPr id="5" name="TextBox 4">
            <a:extLst>
              <a:ext uri="{FF2B5EF4-FFF2-40B4-BE49-F238E27FC236}">
                <a16:creationId xmlns:a16="http://schemas.microsoft.com/office/drawing/2014/main" id="{6AED81DB-4B2C-4D18-A4E2-DF343107C029}"/>
              </a:ext>
            </a:extLst>
          </p:cNvPr>
          <p:cNvSpPr txBox="1"/>
          <p:nvPr/>
        </p:nvSpPr>
        <p:spPr>
          <a:xfrm>
            <a:off x="8468138" y="1470990"/>
            <a:ext cx="2464905" cy="2585323"/>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lumMod val="75000"/>
                  </a:schemeClr>
                </a:solidFill>
              </a:rPr>
              <a:t>Plot represents relationship between </a:t>
            </a:r>
            <a:r>
              <a:rPr lang="en-US" sz="1800" dirty="0">
                <a:solidFill>
                  <a:schemeClr val="accent1">
                    <a:lumMod val="75000"/>
                  </a:schemeClr>
                </a:solidFill>
              </a:rPr>
              <a:t>Life Expectancy </a:t>
            </a:r>
            <a:r>
              <a:rPr lang="en-US" dirty="0">
                <a:solidFill>
                  <a:schemeClr val="accent1">
                    <a:lumMod val="75000"/>
                  </a:schemeClr>
                </a:solidFill>
              </a:rPr>
              <a:t>and Balance of Trade by continent.</a:t>
            </a:r>
          </a:p>
          <a:p>
            <a:pPr marL="285750" indent="-285750">
              <a:buFont typeface="Wingdings" panose="05000000000000000000" pitchFamily="2" charset="2"/>
              <a:buChar char="v"/>
            </a:pPr>
            <a:r>
              <a:rPr lang="en-US" dirty="0">
                <a:solidFill>
                  <a:schemeClr val="accent1">
                    <a:lumMod val="75000"/>
                  </a:schemeClr>
                </a:solidFill>
              </a:rPr>
              <a:t>Included distribution of both variables.</a:t>
            </a:r>
          </a:p>
        </p:txBody>
      </p:sp>
    </p:spTree>
    <p:extLst>
      <p:ext uri="{BB962C8B-B14F-4D97-AF65-F5344CB8AC3E}">
        <p14:creationId xmlns:p14="http://schemas.microsoft.com/office/powerpoint/2010/main" val="2040384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A0DE1-256C-4DA0-9112-AB7D334E5208}"/>
              </a:ext>
            </a:extLst>
          </p:cNvPr>
          <p:cNvSpPr>
            <a:spLocks noGrp="1"/>
          </p:cNvSpPr>
          <p:nvPr>
            <p:ph type="title"/>
          </p:nvPr>
        </p:nvSpPr>
        <p:spPr>
          <a:xfrm>
            <a:off x="458694" y="365761"/>
            <a:ext cx="7784158" cy="535388"/>
          </a:xfrm>
        </p:spPr>
        <p:txBody>
          <a:bodyPr>
            <a:normAutofit/>
          </a:bodyPr>
          <a:lstStyle/>
          <a:p>
            <a:r>
              <a:rPr lang="en-US" sz="2800" dirty="0"/>
              <a:t>GDP Per Capita</a:t>
            </a:r>
          </a:p>
        </p:txBody>
      </p:sp>
      <p:pic>
        <p:nvPicPr>
          <p:cNvPr id="4" name="Picture 3">
            <a:extLst>
              <a:ext uri="{FF2B5EF4-FFF2-40B4-BE49-F238E27FC236}">
                <a16:creationId xmlns:a16="http://schemas.microsoft.com/office/drawing/2014/main" id="{20C01901-1E9B-4E34-B74A-95F1A341D8A1}"/>
              </a:ext>
            </a:extLst>
          </p:cNvPr>
          <p:cNvPicPr>
            <a:picLocks noChangeAspect="1"/>
          </p:cNvPicPr>
          <p:nvPr/>
        </p:nvPicPr>
        <p:blipFill>
          <a:blip r:embed="rId2"/>
          <a:stretch>
            <a:fillRect/>
          </a:stretch>
        </p:blipFill>
        <p:spPr>
          <a:xfrm>
            <a:off x="320743" y="1071148"/>
            <a:ext cx="7857536" cy="5421091"/>
          </a:xfrm>
          <a:prstGeom prst="rect">
            <a:avLst/>
          </a:prstGeom>
        </p:spPr>
      </p:pic>
      <p:sp>
        <p:nvSpPr>
          <p:cNvPr id="5" name="TextBox 4">
            <a:extLst>
              <a:ext uri="{FF2B5EF4-FFF2-40B4-BE49-F238E27FC236}">
                <a16:creationId xmlns:a16="http://schemas.microsoft.com/office/drawing/2014/main" id="{FD9C4351-04A0-4524-A05A-AEA76577B648}"/>
              </a:ext>
            </a:extLst>
          </p:cNvPr>
          <p:cNvSpPr txBox="1"/>
          <p:nvPr/>
        </p:nvSpPr>
        <p:spPr>
          <a:xfrm>
            <a:off x="8468138" y="1470990"/>
            <a:ext cx="2464905" cy="2585323"/>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lumMod val="75000"/>
                  </a:schemeClr>
                </a:solidFill>
              </a:rPr>
              <a:t>Plot represents how </a:t>
            </a:r>
            <a:r>
              <a:rPr lang="en-US" sz="1800" dirty="0">
                <a:solidFill>
                  <a:schemeClr val="accent1">
                    <a:lumMod val="75000"/>
                  </a:schemeClr>
                </a:solidFill>
              </a:rPr>
              <a:t>GDP Per Capita </a:t>
            </a:r>
            <a:r>
              <a:rPr lang="en-US" dirty="0">
                <a:solidFill>
                  <a:schemeClr val="accent1">
                    <a:lumMod val="75000"/>
                  </a:schemeClr>
                </a:solidFill>
              </a:rPr>
              <a:t>changes among years by continents.</a:t>
            </a:r>
          </a:p>
          <a:p>
            <a:pPr marL="285750" indent="-285750">
              <a:buFont typeface="Wingdings" panose="05000000000000000000" pitchFamily="2" charset="2"/>
              <a:buChar char="v"/>
            </a:pPr>
            <a:r>
              <a:rPr lang="en-US" dirty="0">
                <a:solidFill>
                  <a:schemeClr val="accent1">
                    <a:lumMod val="75000"/>
                  </a:schemeClr>
                </a:solidFill>
              </a:rPr>
              <a:t> Europe has the highest total GDP per capita for all years.</a:t>
            </a:r>
          </a:p>
        </p:txBody>
      </p:sp>
    </p:spTree>
    <p:extLst>
      <p:ext uri="{BB962C8B-B14F-4D97-AF65-F5344CB8AC3E}">
        <p14:creationId xmlns:p14="http://schemas.microsoft.com/office/powerpoint/2010/main" val="53033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D9332-9371-488A-AE4B-E1A64FD0C253}"/>
              </a:ext>
            </a:extLst>
          </p:cNvPr>
          <p:cNvSpPr>
            <a:spLocks noGrp="1"/>
          </p:cNvSpPr>
          <p:nvPr>
            <p:ph type="title"/>
          </p:nvPr>
        </p:nvSpPr>
        <p:spPr>
          <a:xfrm>
            <a:off x="458694" y="365761"/>
            <a:ext cx="9082871" cy="575144"/>
          </a:xfrm>
        </p:spPr>
        <p:txBody>
          <a:bodyPr>
            <a:normAutofit/>
          </a:bodyPr>
          <a:lstStyle/>
          <a:p>
            <a:r>
              <a:rPr lang="en-US" sz="2800" dirty="0"/>
              <a:t>Balance Of Trade</a:t>
            </a:r>
          </a:p>
        </p:txBody>
      </p:sp>
      <p:pic>
        <p:nvPicPr>
          <p:cNvPr id="4" name="Picture 3">
            <a:extLst>
              <a:ext uri="{FF2B5EF4-FFF2-40B4-BE49-F238E27FC236}">
                <a16:creationId xmlns:a16="http://schemas.microsoft.com/office/drawing/2014/main" id="{DECD5F48-93E2-4B35-B651-4A9CCE62C26A}"/>
              </a:ext>
            </a:extLst>
          </p:cNvPr>
          <p:cNvPicPr>
            <a:picLocks noChangeAspect="1"/>
          </p:cNvPicPr>
          <p:nvPr/>
        </p:nvPicPr>
        <p:blipFill>
          <a:blip r:embed="rId2"/>
          <a:stretch>
            <a:fillRect/>
          </a:stretch>
        </p:blipFill>
        <p:spPr>
          <a:xfrm>
            <a:off x="458693" y="940905"/>
            <a:ext cx="7954879" cy="5551334"/>
          </a:xfrm>
          <a:prstGeom prst="rect">
            <a:avLst/>
          </a:prstGeom>
        </p:spPr>
      </p:pic>
      <p:sp>
        <p:nvSpPr>
          <p:cNvPr id="5" name="TextBox 4">
            <a:extLst>
              <a:ext uri="{FF2B5EF4-FFF2-40B4-BE49-F238E27FC236}">
                <a16:creationId xmlns:a16="http://schemas.microsoft.com/office/drawing/2014/main" id="{448F610C-A599-40D7-B859-F48E4EB66866}"/>
              </a:ext>
            </a:extLst>
          </p:cNvPr>
          <p:cNvSpPr txBox="1"/>
          <p:nvPr/>
        </p:nvSpPr>
        <p:spPr>
          <a:xfrm>
            <a:off x="8759685" y="1131249"/>
            <a:ext cx="2464905" cy="3693319"/>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lumMod val="75000"/>
                  </a:schemeClr>
                </a:solidFill>
              </a:rPr>
              <a:t>Plot represents how </a:t>
            </a:r>
            <a:r>
              <a:rPr lang="en-US" sz="1800" dirty="0">
                <a:solidFill>
                  <a:schemeClr val="accent1">
                    <a:lumMod val="75000"/>
                  </a:schemeClr>
                </a:solidFill>
              </a:rPr>
              <a:t>Balance Of Trade </a:t>
            </a:r>
            <a:r>
              <a:rPr lang="en-US" dirty="0">
                <a:solidFill>
                  <a:schemeClr val="accent1">
                    <a:lumMod val="75000"/>
                  </a:schemeClr>
                </a:solidFill>
              </a:rPr>
              <a:t>changes among years by continents.</a:t>
            </a:r>
          </a:p>
          <a:p>
            <a:pPr marL="285750" indent="-285750">
              <a:buFont typeface="Wingdings" panose="05000000000000000000" pitchFamily="2" charset="2"/>
              <a:buChar char="v"/>
            </a:pPr>
            <a:r>
              <a:rPr lang="en-US" dirty="0">
                <a:solidFill>
                  <a:schemeClr val="accent1">
                    <a:lumMod val="75000"/>
                  </a:schemeClr>
                </a:solidFill>
              </a:rPr>
              <a:t>Asia has the highest Balance of Trade until 2013, after the graph's trends toward Europe as the highest value in trade.</a:t>
            </a:r>
          </a:p>
        </p:txBody>
      </p:sp>
    </p:spTree>
    <p:extLst>
      <p:ext uri="{BB962C8B-B14F-4D97-AF65-F5344CB8AC3E}">
        <p14:creationId xmlns:p14="http://schemas.microsoft.com/office/powerpoint/2010/main" val="1774513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573A-58CF-4138-8978-837E634D45F6}"/>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E0E2AEFC-6A28-47BA-BC7A-47252C3B1EC2}"/>
              </a:ext>
            </a:extLst>
          </p:cNvPr>
          <p:cNvSpPr>
            <a:spLocks noGrp="1"/>
          </p:cNvSpPr>
          <p:nvPr>
            <p:ph idx="1"/>
          </p:nvPr>
        </p:nvSpPr>
        <p:spPr>
          <a:xfrm>
            <a:off x="458694" y="1691323"/>
            <a:ext cx="11274612" cy="4195763"/>
          </a:xfrm>
        </p:spPr>
        <p:txBody>
          <a:bodyPr>
            <a:normAutofit/>
          </a:bodyPr>
          <a:lstStyle/>
          <a:p>
            <a:r>
              <a:rPr lang="en-US" sz="2000" b="0" i="0" dirty="0">
                <a:solidFill>
                  <a:schemeClr val="accent5">
                    <a:lumMod val="50000"/>
                  </a:schemeClr>
                </a:solidFill>
                <a:effectLst/>
              </a:rPr>
              <a:t>Process of analyzing &amp; modelling data with the goal of discovering useful information, informing conclusions, and supporting decision-making.</a:t>
            </a:r>
          </a:p>
          <a:p>
            <a:pPr lvl="1">
              <a:lnSpc>
                <a:spcPct val="200000"/>
              </a:lnSpc>
            </a:pPr>
            <a:r>
              <a:rPr lang="en-US" sz="2000" dirty="0">
                <a:solidFill>
                  <a:srgbClr val="C00000"/>
                </a:solidFill>
                <a:latin typeface="Roboto" panose="02000000000000000000" pitchFamily="2" charset="0"/>
              </a:rPr>
              <a:t>By Countries</a:t>
            </a:r>
          </a:p>
          <a:p>
            <a:pPr lvl="1">
              <a:lnSpc>
                <a:spcPct val="200000"/>
              </a:lnSpc>
            </a:pPr>
            <a:r>
              <a:rPr lang="en-US" sz="2000" dirty="0">
                <a:solidFill>
                  <a:srgbClr val="C00000"/>
                </a:solidFill>
                <a:latin typeface="Roboto" panose="02000000000000000000" pitchFamily="2" charset="0"/>
              </a:rPr>
              <a:t>By Continent</a:t>
            </a:r>
            <a:endParaRPr lang="en-US" sz="2000" dirty="0">
              <a:solidFill>
                <a:srgbClr val="C00000"/>
              </a:solidFill>
            </a:endParaRPr>
          </a:p>
        </p:txBody>
      </p:sp>
    </p:spTree>
    <p:extLst>
      <p:ext uri="{BB962C8B-B14F-4D97-AF65-F5344CB8AC3E}">
        <p14:creationId xmlns:p14="http://schemas.microsoft.com/office/powerpoint/2010/main" val="4253104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6DA4-8C70-43E4-8BCA-356CB38582E4}"/>
              </a:ext>
            </a:extLst>
          </p:cNvPr>
          <p:cNvSpPr>
            <a:spLocks noGrp="1"/>
          </p:cNvSpPr>
          <p:nvPr>
            <p:ph type="title"/>
          </p:nvPr>
        </p:nvSpPr>
        <p:spPr/>
        <p:txBody>
          <a:bodyPr/>
          <a:lstStyle/>
          <a:p>
            <a:r>
              <a:rPr lang="en-US" dirty="0"/>
              <a:t>By Country</a:t>
            </a:r>
          </a:p>
        </p:txBody>
      </p:sp>
      <p:sp>
        <p:nvSpPr>
          <p:cNvPr id="3" name="Content Placeholder 2">
            <a:extLst>
              <a:ext uri="{FF2B5EF4-FFF2-40B4-BE49-F238E27FC236}">
                <a16:creationId xmlns:a16="http://schemas.microsoft.com/office/drawing/2014/main" id="{A5B03ADB-3F21-4C71-94D3-6DD32DCCAF8F}"/>
              </a:ext>
            </a:extLst>
          </p:cNvPr>
          <p:cNvSpPr>
            <a:spLocks noGrp="1"/>
          </p:cNvSpPr>
          <p:nvPr>
            <p:ph idx="1"/>
          </p:nvPr>
        </p:nvSpPr>
        <p:spPr>
          <a:xfrm>
            <a:off x="458694" y="1591642"/>
            <a:ext cx="11274612" cy="4195763"/>
          </a:xfrm>
        </p:spPr>
        <p:txBody>
          <a:bodyPr/>
          <a:lstStyle/>
          <a:p>
            <a:r>
              <a:rPr lang="en-US" dirty="0">
                <a:solidFill>
                  <a:schemeClr val="accent5">
                    <a:lumMod val="50000"/>
                  </a:schemeClr>
                </a:solidFill>
              </a:rPr>
              <a:t>Test for Linear Regression Assumptions</a:t>
            </a:r>
          </a:p>
          <a:p>
            <a:pPr lvl="1"/>
            <a:r>
              <a:rPr lang="en-US" dirty="0">
                <a:solidFill>
                  <a:srgbClr val="C00000"/>
                </a:solidFill>
              </a:rPr>
              <a:t>Linearity</a:t>
            </a:r>
          </a:p>
          <a:p>
            <a:pPr lvl="1"/>
            <a:r>
              <a:rPr lang="en-US" dirty="0">
                <a:solidFill>
                  <a:srgbClr val="C00000"/>
                </a:solidFill>
              </a:rPr>
              <a:t>Absence of Multicollinearity</a:t>
            </a:r>
          </a:p>
          <a:p>
            <a:pPr lvl="1"/>
            <a:r>
              <a:rPr lang="en-US" dirty="0">
                <a:solidFill>
                  <a:srgbClr val="C00000"/>
                </a:solidFill>
              </a:rPr>
              <a:t>Correlation among Residuals</a:t>
            </a:r>
          </a:p>
          <a:p>
            <a:pPr lvl="1"/>
            <a:r>
              <a:rPr lang="en-US" dirty="0">
                <a:solidFill>
                  <a:srgbClr val="C00000"/>
                </a:solidFill>
              </a:rPr>
              <a:t>Homoscedasticity</a:t>
            </a:r>
          </a:p>
          <a:p>
            <a:r>
              <a:rPr lang="en-US" dirty="0">
                <a:solidFill>
                  <a:schemeClr val="accent5">
                    <a:lumMod val="50000"/>
                  </a:schemeClr>
                </a:solidFill>
              </a:rPr>
              <a:t>Multiple Regression</a:t>
            </a:r>
          </a:p>
          <a:p>
            <a:r>
              <a:rPr lang="en-US" dirty="0">
                <a:solidFill>
                  <a:schemeClr val="accent5">
                    <a:lumMod val="50000"/>
                  </a:schemeClr>
                </a:solidFill>
              </a:rPr>
              <a:t>Testing Hypothesis</a:t>
            </a:r>
          </a:p>
          <a:p>
            <a:pPr marL="457200" lvl="1" indent="0">
              <a:buNone/>
            </a:pPr>
            <a:endParaRPr lang="en-US" dirty="0"/>
          </a:p>
        </p:txBody>
      </p:sp>
    </p:spTree>
    <p:extLst>
      <p:ext uri="{BB962C8B-B14F-4D97-AF65-F5344CB8AC3E}">
        <p14:creationId xmlns:p14="http://schemas.microsoft.com/office/powerpoint/2010/main" val="2388745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B2B5-31C5-4896-96D6-C829C7DDE46F}"/>
              </a:ext>
            </a:extLst>
          </p:cNvPr>
          <p:cNvSpPr>
            <a:spLocks noGrp="1"/>
          </p:cNvSpPr>
          <p:nvPr>
            <p:ph type="title"/>
          </p:nvPr>
        </p:nvSpPr>
        <p:spPr>
          <a:xfrm>
            <a:off x="458694" y="365761"/>
            <a:ext cx="10129793" cy="734170"/>
          </a:xfrm>
        </p:spPr>
        <p:txBody>
          <a:bodyPr>
            <a:normAutofit/>
          </a:bodyPr>
          <a:lstStyle/>
          <a:p>
            <a:r>
              <a:rPr lang="en-US" sz="2800" dirty="0"/>
              <a:t>Linearity</a:t>
            </a:r>
          </a:p>
        </p:txBody>
      </p:sp>
      <p:sp>
        <p:nvSpPr>
          <p:cNvPr id="3" name="Content Placeholder 2">
            <a:extLst>
              <a:ext uri="{FF2B5EF4-FFF2-40B4-BE49-F238E27FC236}">
                <a16:creationId xmlns:a16="http://schemas.microsoft.com/office/drawing/2014/main" id="{3B672754-E424-40D5-A3DD-D4DACAA38FC8}"/>
              </a:ext>
            </a:extLst>
          </p:cNvPr>
          <p:cNvSpPr>
            <a:spLocks noGrp="1"/>
          </p:cNvSpPr>
          <p:nvPr>
            <p:ph idx="1"/>
          </p:nvPr>
        </p:nvSpPr>
        <p:spPr>
          <a:xfrm>
            <a:off x="458694" y="1331118"/>
            <a:ext cx="11274612" cy="4195763"/>
          </a:xfrm>
        </p:spPr>
        <p:txBody>
          <a:bodyPr>
            <a:normAutofit/>
          </a:bodyPr>
          <a:lstStyle/>
          <a:p>
            <a:pPr>
              <a:lnSpc>
                <a:spcPct val="200000"/>
              </a:lnSpc>
            </a:pPr>
            <a:r>
              <a:rPr lang="en-US" sz="2400" b="0" i="0" dirty="0">
                <a:solidFill>
                  <a:schemeClr val="accent5">
                    <a:lumMod val="50000"/>
                  </a:schemeClr>
                </a:solidFill>
                <a:effectLst/>
                <a:latin typeface="+mj-lt"/>
              </a:rPr>
              <a:t>A linear relationship between the dependent variable and the independent variables.</a:t>
            </a:r>
          </a:p>
          <a:p>
            <a:pPr>
              <a:lnSpc>
                <a:spcPct val="200000"/>
              </a:lnSpc>
            </a:pPr>
            <a:r>
              <a:rPr lang="en-US" sz="2400" dirty="0">
                <a:solidFill>
                  <a:schemeClr val="accent5">
                    <a:lumMod val="50000"/>
                  </a:schemeClr>
                </a:solidFill>
                <a:latin typeface="+mj-lt"/>
              </a:rPr>
              <a:t>Computing </a:t>
            </a:r>
            <a:r>
              <a:rPr lang="en-US" sz="2400" b="0" i="0" dirty="0">
                <a:solidFill>
                  <a:schemeClr val="accent5">
                    <a:lumMod val="50000"/>
                  </a:schemeClr>
                </a:solidFill>
                <a:effectLst/>
                <a:latin typeface="+mj-lt"/>
              </a:rPr>
              <a:t>relationship between the dependent variable </a:t>
            </a:r>
            <a:r>
              <a:rPr lang="en-US" sz="2400" b="0" i="0" dirty="0">
                <a:solidFill>
                  <a:srgbClr val="C00000"/>
                </a:solidFill>
                <a:effectLst/>
                <a:latin typeface="+mj-lt"/>
              </a:rPr>
              <a:t>(Balance of Trade) </a:t>
            </a:r>
            <a:r>
              <a:rPr lang="en-US" sz="2400" b="0" i="0" dirty="0">
                <a:solidFill>
                  <a:schemeClr val="accent5">
                    <a:lumMod val="50000"/>
                  </a:schemeClr>
                </a:solidFill>
                <a:effectLst/>
                <a:latin typeface="+mj-lt"/>
              </a:rPr>
              <a:t>and the independent variables </a:t>
            </a:r>
            <a:r>
              <a:rPr lang="en-US" sz="2400" b="0" i="0" dirty="0">
                <a:solidFill>
                  <a:srgbClr val="C00000"/>
                </a:solidFill>
                <a:effectLst/>
                <a:latin typeface="+mj-lt"/>
              </a:rPr>
              <a:t>(all the other variables).</a:t>
            </a:r>
            <a:endParaRPr lang="en-US" sz="2400" dirty="0">
              <a:solidFill>
                <a:srgbClr val="C00000"/>
              </a:solidFill>
              <a:latin typeface="+mj-lt"/>
            </a:endParaRPr>
          </a:p>
        </p:txBody>
      </p:sp>
    </p:spTree>
    <p:extLst>
      <p:ext uri="{BB962C8B-B14F-4D97-AF65-F5344CB8AC3E}">
        <p14:creationId xmlns:p14="http://schemas.microsoft.com/office/powerpoint/2010/main" val="1556954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window, keyboard, surrounded&#10;&#10;Description automatically generated">
            <a:extLst>
              <a:ext uri="{FF2B5EF4-FFF2-40B4-BE49-F238E27FC236}">
                <a16:creationId xmlns:a16="http://schemas.microsoft.com/office/drawing/2014/main" id="{B9F51779-88D9-4625-8B69-D7438315B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4" name="TextBox 3">
            <a:extLst>
              <a:ext uri="{FF2B5EF4-FFF2-40B4-BE49-F238E27FC236}">
                <a16:creationId xmlns:a16="http://schemas.microsoft.com/office/drawing/2014/main" id="{4E4221FD-724D-462F-A47C-1D7CA6A4E5BE}"/>
              </a:ext>
            </a:extLst>
          </p:cNvPr>
          <p:cNvSpPr txBox="1"/>
          <p:nvPr/>
        </p:nvSpPr>
        <p:spPr>
          <a:xfrm>
            <a:off x="7434471" y="2584174"/>
            <a:ext cx="3246782"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1">
                    <a:lumMod val="75000"/>
                  </a:schemeClr>
                </a:solidFill>
              </a:rPr>
              <a:t>Linear relationships are shown between each two variables even if they are not perfect .</a:t>
            </a:r>
          </a:p>
        </p:txBody>
      </p:sp>
    </p:spTree>
    <p:extLst>
      <p:ext uri="{BB962C8B-B14F-4D97-AF65-F5344CB8AC3E}">
        <p14:creationId xmlns:p14="http://schemas.microsoft.com/office/powerpoint/2010/main" val="674272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2850-C0ED-4A71-A497-2F661B2BBD0B}"/>
              </a:ext>
            </a:extLst>
          </p:cNvPr>
          <p:cNvSpPr>
            <a:spLocks noGrp="1"/>
          </p:cNvSpPr>
          <p:nvPr>
            <p:ph type="title"/>
          </p:nvPr>
        </p:nvSpPr>
        <p:spPr>
          <a:xfrm>
            <a:off x="458694" y="365760"/>
            <a:ext cx="9745480" cy="760675"/>
          </a:xfrm>
        </p:spPr>
        <p:txBody>
          <a:bodyPr>
            <a:normAutofit/>
          </a:bodyPr>
          <a:lstStyle/>
          <a:p>
            <a:r>
              <a:rPr lang="en-US" sz="2800" dirty="0"/>
              <a:t>Multicollinearity</a:t>
            </a:r>
          </a:p>
        </p:txBody>
      </p:sp>
      <p:sp>
        <p:nvSpPr>
          <p:cNvPr id="3" name="Content Placeholder 2">
            <a:extLst>
              <a:ext uri="{FF2B5EF4-FFF2-40B4-BE49-F238E27FC236}">
                <a16:creationId xmlns:a16="http://schemas.microsoft.com/office/drawing/2014/main" id="{6BB94798-3FD4-4BE5-8547-9494037B1AA3}"/>
              </a:ext>
            </a:extLst>
          </p:cNvPr>
          <p:cNvSpPr>
            <a:spLocks noGrp="1"/>
          </p:cNvSpPr>
          <p:nvPr>
            <p:ph idx="1"/>
          </p:nvPr>
        </p:nvSpPr>
        <p:spPr>
          <a:xfrm>
            <a:off x="458694" y="1331118"/>
            <a:ext cx="11274612" cy="4195763"/>
          </a:xfrm>
        </p:spPr>
        <p:txBody>
          <a:bodyPr>
            <a:normAutofit/>
          </a:bodyPr>
          <a:lstStyle/>
          <a:p>
            <a:pPr>
              <a:lnSpc>
                <a:spcPct val="200000"/>
              </a:lnSpc>
            </a:pPr>
            <a:r>
              <a:rPr lang="en-US" sz="2400" b="0" i="0" dirty="0">
                <a:solidFill>
                  <a:schemeClr val="accent5">
                    <a:lumMod val="50000"/>
                  </a:schemeClr>
                </a:solidFill>
                <a:effectLst/>
                <a:latin typeface="+mj-lt"/>
              </a:rPr>
              <a:t>The multicollinearity is the presence of a high correlation between variables</a:t>
            </a:r>
          </a:p>
          <a:p>
            <a:pPr>
              <a:lnSpc>
                <a:spcPct val="200000"/>
              </a:lnSpc>
            </a:pPr>
            <a:r>
              <a:rPr lang="en-US" sz="2400" b="0" i="0" dirty="0">
                <a:solidFill>
                  <a:schemeClr val="accent5">
                    <a:lumMod val="50000"/>
                  </a:schemeClr>
                </a:solidFill>
                <a:effectLst/>
                <a:latin typeface="+mj-lt"/>
              </a:rPr>
              <a:t>In order to run the linear regression, we need that the independent variables are independent among them. In this way, we will be able to run the linear regression and estimate the model.</a:t>
            </a:r>
            <a:endParaRPr lang="en-US" sz="2400" dirty="0">
              <a:solidFill>
                <a:schemeClr val="accent5">
                  <a:lumMod val="50000"/>
                </a:schemeClr>
              </a:solidFill>
              <a:latin typeface="+mj-lt"/>
            </a:endParaRPr>
          </a:p>
        </p:txBody>
      </p:sp>
    </p:spTree>
    <p:extLst>
      <p:ext uri="{BB962C8B-B14F-4D97-AF65-F5344CB8AC3E}">
        <p14:creationId xmlns:p14="http://schemas.microsoft.com/office/powerpoint/2010/main" val="4147870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44DCB2-061D-42CD-B946-07DB1CDFFA8C}"/>
              </a:ext>
            </a:extLst>
          </p:cNvPr>
          <p:cNvPicPr>
            <a:picLocks noChangeAspect="1"/>
          </p:cNvPicPr>
          <p:nvPr/>
        </p:nvPicPr>
        <p:blipFill>
          <a:blip r:embed="rId2"/>
          <a:stretch>
            <a:fillRect/>
          </a:stretch>
        </p:blipFill>
        <p:spPr>
          <a:xfrm>
            <a:off x="0" y="554521"/>
            <a:ext cx="11849100" cy="2647950"/>
          </a:xfrm>
          <a:prstGeom prst="rect">
            <a:avLst/>
          </a:prstGeom>
          <a:ln>
            <a:solidFill>
              <a:schemeClr val="bg1">
                <a:lumMod val="85000"/>
              </a:schemeClr>
            </a:solidFill>
          </a:ln>
        </p:spPr>
      </p:pic>
      <p:sp>
        <p:nvSpPr>
          <p:cNvPr id="4" name="TextBox 3">
            <a:extLst>
              <a:ext uri="{FF2B5EF4-FFF2-40B4-BE49-F238E27FC236}">
                <a16:creationId xmlns:a16="http://schemas.microsoft.com/office/drawing/2014/main" id="{1F3574AF-A4F5-4D24-A8F1-8F299DFC9192}"/>
              </a:ext>
            </a:extLst>
          </p:cNvPr>
          <p:cNvSpPr txBox="1"/>
          <p:nvPr/>
        </p:nvSpPr>
        <p:spPr>
          <a:xfrm>
            <a:off x="1537252" y="3737113"/>
            <a:ext cx="8786191" cy="1853841"/>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sz="2000" dirty="0">
                <a:solidFill>
                  <a:schemeClr val="accent1">
                    <a:lumMod val="75000"/>
                  </a:schemeClr>
                </a:solidFill>
                <a:latin typeface="+mj-lt"/>
              </a:rPr>
              <a:t>Absence of multiple collinearity results in no strong correlation among the independent variable .</a:t>
            </a:r>
          </a:p>
          <a:p>
            <a:pPr marL="285750" indent="-285750">
              <a:lnSpc>
                <a:spcPct val="200000"/>
              </a:lnSpc>
              <a:buFont typeface="Wingdings" panose="05000000000000000000" pitchFamily="2" charset="2"/>
              <a:buChar char="§"/>
            </a:pPr>
            <a:r>
              <a:rPr lang="en-US" sz="2000" dirty="0">
                <a:solidFill>
                  <a:schemeClr val="accent1">
                    <a:lumMod val="75000"/>
                  </a:schemeClr>
                </a:solidFill>
                <a:latin typeface="+mj-lt"/>
              </a:rPr>
              <a:t>Life Expectancy any GDP per capita have the highest correlation.</a:t>
            </a:r>
          </a:p>
        </p:txBody>
      </p:sp>
    </p:spTree>
    <p:extLst>
      <p:ext uri="{BB962C8B-B14F-4D97-AF65-F5344CB8AC3E}">
        <p14:creationId xmlns:p14="http://schemas.microsoft.com/office/powerpoint/2010/main" val="2138465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E7C7-FDDF-4586-8AEC-33C014030448}"/>
              </a:ext>
            </a:extLst>
          </p:cNvPr>
          <p:cNvSpPr>
            <a:spLocks noGrp="1"/>
          </p:cNvSpPr>
          <p:nvPr>
            <p:ph type="title"/>
          </p:nvPr>
        </p:nvSpPr>
        <p:spPr>
          <a:xfrm>
            <a:off x="458694" y="365760"/>
            <a:ext cx="10593619" cy="1052223"/>
          </a:xfrm>
        </p:spPr>
        <p:txBody>
          <a:bodyPr/>
          <a:lstStyle/>
          <a:p>
            <a:r>
              <a:rPr lang="en-US" dirty="0"/>
              <a:t>Data Sources</a:t>
            </a:r>
          </a:p>
        </p:txBody>
      </p:sp>
      <p:graphicFrame>
        <p:nvGraphicFramePr>
          <p:cNvPr id="5" name="Table 5">
            <a:extLst>
              <a:ext uri="{FF2B5EF4-FFF2-40B4-BE49-F238E27FC236}">
                <a16:creationId xmlns:a16="http://schemas.microsoft.com/office/drawing/2014/main" id="{3D728D32-1597-48B7-B1E1-9123A10010C5}"/>
              </a:ext>
            </a:extLst>
          </p:cNvPr>
          <p:cNvGraphicFramePr>
            <a:graphicFrameLocks noGrp="1"/>
          </p:cNvGraphicFramePr>
          <p:nvPr>
            <p:ph idx="1"/>
            <p:extLst>
              <p:ext uri="{D42A27DB-BD31-4B8C-83A1-F6EECF244321}">
                <p14:modId xmlns:p14="http://schemas.microsoft.com/office/powerpoint/2010/main" val="1311346231"/>
              </p:ext>
            </p:extLst>
          </p:nvPr>
        </p:nvGraphicFramePr>
        <p:xfrm>
          <a:off x="1108145" y="1591641"/>
          <a:ext cx="7973568" cy="4224240"/>
        </p:xfrm>
        <a:graphic>
          <a:graphicData uri="http://schemas.openxmlformats.org/drawingml/2006/table">
            <a:tbl>
              <a:tblPr firstRow="1" bandRow="1">
                <a:tableStyleId>{5C22544A-7EE6-4342-B048-85BDC9FD1C3A}</a:tableStyleId>
              </a:tblPr>
              <a:tblGrid>
                <a:gridCol w="4139716">
                  <a:extLst>
                    <a:ext uri="{9D8B030D-6E8A-4147-A177-3AD203B41FA5}">
                      <a16:colId xmlns:a16="http://schemas.microsoft.com/office/drawing/2014/main" val="974070277"/>
                    </a:ext>
                  </a:extLst>
                </a:gridCol>
                <a:gridCol w="3833852">
                  <a:extLst>
                    <a:ext uri="{9D8B030D-6E8A-4147-A177-3AD203B41FA5}">
                      <a16:colId xmlns:a16="http://schemas.microsoft.com/office/drawing/2014/main" val="3582407743"/>
                    </a:ext>
                  </a:extLst>
                </a:gridCol>
              </a:tblGrid>
              <a:tr h="370840">
                <a:tc>
                  <a:txBody>
                    <a:bodyPr/>
                    <a:lstStyle/>
                    <a:p>
                      <a:pPr algn="ctr"/>
                      <a:r>
                        <a:rPr lang="en-US" sz="2000" b="1" i="0" kern="1200" dirty="0">
                          <a:solidFill>
                            <a:schemeClr val="bg1"/>
                          </a:solidFill>
                          <a:effectLst/>
                          <a:latin typeface="+mj-lt"/>
                          <a:ea typeface="+mn-ea"/>
                          <a:cs typeface="Aldhabi" panose="020B0604020202020204" pitchFamily="2" charset="-78"/>
                        </a:rPr>
                        <a:t>Dataset</a:t>
                      </a:r>
                    </a:p>
                  </a:txBody>
                  <a:tcPr/>
                </a:tc>
                <a:tc>
                  <a:txBody>
                    <a:bodyPr/>
                    <a:lstStyle/>
                    <a:p>
                      <a:pPr algn="ctr"/>
                      <a:r>
                        <a:rPr lang="en-US" sz="2000" b="1" i="0" kern="1200" dirty="0">
                          <a:solidFill>
                            <a:schemeClr val="bg1"/>
                          </a:solidFill>
                          <a:effectLst/>
                          <a:latin typeface="+mj-lt"/>
                          <a:ea typeface="+mn-ea"/>
                          <a:cs typeface="Aldhabi" panose="020B0604020202020204" pitchFamily="2" charset="-78"/>
                        </a:rPr>
                        <a:t>Sources</a:t>
                      </a:r>
                    </a:p>
                  </a:txBody>
                  <a:tcPr/>
                </a:tc>
                <a:extLst>
                  <a:ext uri="{0D108BD9-81ED-4DB2-BD59-A6C34878D82A}">
                    <a16:rowId xmlns:a16="http://schemas.microsoft.com/office/drawing/2014/main" val="1873508836"/>
                  </a:ext>
                </a:extLst>
              </a:tr>
              <a:tr h="531136">
                <a:tc>
                  <a:txBody>
                    <a:bodyPr/>
                    <a:lstStyle/>
                    <a:p>
                      <a:pPr algn="l"/>
                      <a:r>
                        <a:rPr lang="en-US" sz="2000" b="1" i="0" kern="1200" dirty="0">
                          <a:solidFill>
                            <a:schemeClr val="dk1"/>
                          </a:solidFill>
                          <a:effectLst/>
                          <a:latin typeface="+mj-lt"/>
                          <a:ea typeface="+mn-ea"/>
                          <a:cs typeface="Aldhabi" panose="020B0604020202020204" pitchFamily="2" charset="-78"/>
                        </a:rPr>
                        <a:t>International Trade</a:t>
                      </a:r>
                      <a:endParaRPr lang="en-US" sz="2000" b="1" dirty="0">
                        <a:latin typeface="+mj-lt"/>
                        <a:cs typeface="Aldhabi" panose="020B0604020202020204" pitchFamily="2" charset="-78"/>
                      </a:endParaRPr>
                    </a:p>
                  </a:txBody>
                  <a:tcPr/>
                </a:tc>
                <a:tc>
                  <a:txBody>
                    <a:bodyPr/>
                    <a:lstStyle/>
                    <a:p>
                      <a:pPr algn="l"/>
                      <a:r>
                        <a:rPr lang="en-US" sz="2000" dirty="0">
                          <a:solidFill>
                            <a:srgbClr val="002060"/>
                          </a:solidFill>
                        </a:rPr>
                        <a:t>world.bank.org</a:t>
                      </a:r>
                    </a:p>
                  </a:txBody>
                  <a:tcPr/>
                </a:tc>
                <a:extLst>
                  <a:ext uri="{0D108BD9-81ED-4DB2-BD59-A6C34878D82A}">
                    <a16:rowId xmlns:a16="http://schemas.microsoft.com/office/drawing/2014/main" val="2370534622"/>
                  </a:ext>
                </a:extLst>
              </a:tr>
              <a:tr h="492704">
                <a:tc>
                  <a:txBody>
                    <a:bodyPr/>
                    <a:lstStyle/>
                    <a:p>
                      <a:pPr algn="l"/>
                      <a:r>
                        <a:rPr lang="en-US" sz="2000" b="1" dirty="0">
                          <a:latin typeface="+mj-lt"/>
                          <a:cs typeface="Aldhabi" panose="020B0604020202020204" pitchFamily="2" charset="-78"/>
                        </a:rPr>
                        <a:t>Population Density</a:t>
                      </a:r>
                    </a:p>
                  </a:txBody>
                  <a:tcPr/>
                </a:tc>
                <a:tc>
                  <a:txBody>
                    <a:bodyPr/>
                    <a:lstStyle/>
                    <a:p>
                      <a:pPr algn="l"/>
                      <a:r>
                        <a:rPr lang="en-US" sz="2000" dirty="0">
                          <a:solidFill>
                            <a:srgbClr val="002060"/>
                          </a:solidFill>
                        </a:rPr>
                        <a:t>ourworldindata.org</a:t>
                      </a:r>
                    </a:p>
                  </a:txBody>
                  <a:tcPr/>
                </a:tc>
                <a:extLst>
                  <a:ext uri="{0D108BD9-81ED-4DB2-BD59-A6C34878D82A}">
                    <a16:rowId xmlns:a16="http://schemas.microsoft.com/office/drawing/2014/main" val="119857016"/>
                  </a:ext>
                </a:extLst>
              </a:tr>
              <a:tr h="159026">
                <a:tc>
                  <a:txBody>
                    <a:bodyPr/>
                    <a:lstStyle/>
                    <a:p>
                      <a:pPr algn="l"/>
                      <a:r>
                        <a:rPr lang="en-US" sz="2000" b="1" dirty="0">
                          <a:latin typeface="+mj-lt"/>
                          <a:cs typeface="Aldhabi" panose="020B0604020202020204" pitchFamily="2" charset="-78"/>
                        </a:rPr>
                        <a:t>Foreign Direct Investment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rPr>
                        <a:t>world.bank.org</a:t>
                      </a:r>
                    </a:p>
                    <a:p>
                      <a:pPr algn="l"/>
                      <a:endParaRPr lang="en-US" sz="2000" dirty="0">
                        <a:solidFill>
                          <a:srgbClr val="002060"/>
                        </a:solidFill>
                      </a:endParaRPr>
                    </a:p>
                  </a:txBody>
                  <a:tcPr/>
                </a:tc>
                <a:extLst>
                  <a:ext uri="{0D108BD9-81ED-4DB2-BD59-A6C34878D82A}">
                    <a16:rowId xmlns:a16="http://schemas.microsoft.com/office/drawing/2014/main" val="4263713468"/>
                  </a:ext>
                </a:extLst>
              </a:tr>
              <a:tr h="370840">
                <a:tc>
                  <a:txBody>
                    <a:bodyPr/>
                    <a:lstStyle/>
                    <a:p>
                      <a:pPr algn="l"/>
                      <a:r>
                        <a:rPr lang="en-US" sz="2000" b="1" dirty="0">
                          <a:latin typeface="+mj-lt"/>
                          <a:cs typeface="Aldhabi" panose="020B0604020202020204" pitchFamily="2" charset="-78"/>
                        </a:rPr>
                        <a:t>Life Expectancy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rPr>
                        <a:t>world.bank.org</a:t>
                      </a:r>
                    </a:p>
                    <a:p>
                      <a:pPr algn="l"/>
                      <a:endParaRPr lang="en-US" sz="2000" dirty="0">
                        <a:solidFill>
                          <a:srgbClr val="002060"/>
                        </a:solidFill>
                      </a:endParaRPr>
                    </a:p>
                  </a:txBody>
                  <a:tcPr/>
                </a:tc>
                <a:extLst>
                  <a:ext uri="{0D108BD9-81ED-4DB2-BD59-A6C34878D82A}">
                    <a16:rowId xmlns:a16="http://schemas.microsoft.com/office/drawing/2014/main" val="132007485"/>
                  </a:ext>
                </a:extLst>
              </a:tr>
              <a:tr h="201433">
                <a:tc>
                  <a:txBody>
                    <a:bodyPr/>
                    <a:lstStyle/>
                    <a:p>
                      <a:pPr algn="l"/>
                      <a:r>
                        <a:rPr lang="en-US" sz="2000" b="1" dirty="0">
                          <a:latin typeface="+mj-lt"/>
                          <a:cs typeface="Aldhabi" panose="020B0604020202020204" pitchFamily="2" charset="-78"/>
                        </a:rPr>
                        <a:t>GDP Per Capita</a:t>
                      </a:r>
                    </a:p>
                  </a:txBody>
                  <a:tcPr/>
                </a:tc>
                <a:tc>
                  <a:txBody>
                    <a:bodyPr/>
                    <a:lstStyle/>
                    <a:p>
                      <a:pPr algn="l"/>
                      <a:r>
                        <a:rPr lang="en-US" sz="2000" dirty="0">
                          <a:solidFill>
                            <a:srgbClr val="002060"/>
                          </a:solidFill>
                        </a:rPr>
                        <a:t>ourworldindata.org</a:t>
                      </a:r>
                    </a:p>
                    <a:p>
                      <a:pPr algn="l"/>
                      <a:endParaRPr lang="en-US" sz="2000" dirty="0">
                        <a:solidFill>
                          <a:srgbClr val="002060"/>
                        </a:solidFill>
                      </a:endParaRPr>
                    </a:p>
                  </a:txBody>
                  <a:tcPr/>
                </a:tc>
                <a:extLst>
                  <a:ext uri="{0D108BD9-81ED-4DB2-BD59-A6C34878D82A}">
                    <a16:rowId xmlns:a16="http://schemas.microsoft.com/office/drawing/2014/main" val="3862028845"/>
                  </a:ext>
                </a:extLst>
              </a:tr>
              <a:tr h="370840">
                <a:tc>
                  <a:txBody>
                    <a:bodyPr/>
                    <a:lstStyle/>
                    <a:p>
                      <a:pPr algn="l"/>
                      <a:r>
                        <a:rPr lang="en-US" sz="2000" b="1" dirty="0">
                          <a:latin typeface="+mj-lt"/>
                          <a:cs typeface="Aldhabi" panose="020B0604020202020204" pitchFamily="2" charset="-78"/>
                        </a:rPr>
                        <a:t>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rPr>
                        <a:t>world.bank.org</a:t>
                      </a:r>
                    </a:p>
                    <a:p>
                      <a:pPr algn="l"/>
                      <a:endParaRPr lang="en-US" sz="2000" dirty="0">
                        <a:solidFill>
                          <a:srgbClr val="002060"/>
                        </a:solidFill>
                      </a:endParaRPr>
                    </a:p>
                  </a:txBody>
                  <a:tcPr/>
                </a:tc>
                <a:extLst>
                  <a:ext uri="{0D108BD9-81ED-4DB2-BD59-A6C34878D82A}">
                    <a16:rowId xmlns:a16="http://schemas.microsoft.com/office/drawing/2014/main" val="1064385756"/>
                  </a:ext>
                </a:extLst>
              </a:tr>
            </a:tbl>
          </a:graphicData>
        </a:graphic>
      </p:graphicFrame>
    </p:spTree>
    <p:extLst>
      <p:ext uri="{BB962C8B-B14F-4D97-AF65-F5344CB8AC3E}">
        <p14:creationId xmlns:p14="http://schemas.microsoft.com/office/powerpoint/2010/main" val="1041158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3">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Rectangle 35">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6" name="Group 37">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39" name="Picture 38">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47" name="Picture 39">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C9757AE2-B452-4C0D-80FE-B5FCD688C482}"/>
              </a:ext>
            </a:extLst>
          </p:cNvPr>
          <p:cNvSpPr>
            <a:spLocks noGrp="1"/>
          </p:cNvSpPr>
          <p:nvPr>
            <p:ph type="title"/>
          </p:nvPr>
        </p:nvSpPr>
        <p:spPr>
          <a:xfrm>
            <a:off x="-3048" y="-326452"/>
            <a:ext cx="10606072" cy="1900861"/>
          </a:xfrm>
        </p:spPr>
        <p:txBody>
          <a:bodyPr vert="horz" lIns="91440" tIns="45720" rIns="91440" bIns="45720" rtlCol="0">
            <a:normAutofit/>
          </a:bodyPr>
          <a:lstStyle/>
          <a:p>
            <a:r>
              <a:rPr lang="en-US" dirty="0">
                <a:solidFill>
                  <a:srgbClr val="FFFFFF"/>
                </a:solidFill>
              </a:rPr>
              <a:t>Balance of Trade VS Population Density</a:t>
            </a:r>
          </a:p>
        </p:txBody>
      </p:sp>
      <p:pic>
        <p:nvPicPr>
          <p:cNvPr id="5" name="Content Placeholder 4">
            <a:extLst>
              <a:ext uri="{FF2B5EF4-FFF2-40B4-BE49-F238E27FC236}">
                <a16:creationId xmlns:a16="http://schemas.microsoft.com/office/drawing/2014/main" id="{5D85B7A0-1EB5-4D9E-AD56-F756E524B9C9}"/>
              </a:ext>
            </a:extLst>
          </p:cNvPr>
          <p:cNvPicPr>
            <a:picLocks noChangeAspect="1"/>
          </p:cNvPicPr>
          <p:nvPr/>
        </p:nvPicPr>
        <p:blipFill rotWithShape="1">
          <a:blip r:embed="rId3"/>
          <a:srcRect r="3178" b="1"/>
          <a:stretch/>
        </p:blipFill>
        <p:spPr>
          <a:xfrm>
            <a:off x="195369" y="1141199"/>
            <a:ext cx="7703830" cy="5231466"/>
          </a:xfrm>
          <a:prstGeom prst="rect">
            <a:avLst/>
          </a:prstGeom>
        </p:spPr>
      </p:pic>
      <p:sp>
        <p:nvSpPr>
          <p:cNvPr id="6" name="TextBox 5">
            <a:extLst>
              <a:ext uri="{FF2B5EF4-FFF2-40B4-BE49-F238E27FC236}">
                <a16:creationId xmlns:a16="http://schemas.microsoft.com/office/drawing/2014/main" id="{2447B6C5-53DB-4B4F-A2E7-40B916686791}"/>
              </a:ext>
            </a:extLst>
          </p:cNvPr>
          <p:cNvSpPr txBox="1"/>
          <p:nvPr/>
        </p:nvSpPr>
        <p:spPr>
          <a:xfrm>
            <a:off x="8398412" y="1434905"/>
            <a:ext cx="2933041" cy="3693319"/>
          </a:xfrm>
          <a:prstGeom prst="rect">
            <a:avLst/>
          </a:prstGeom>
          <a:solidFill>
            <a:schemeClr val="accent1">
              <a:lumMod val="40000"/>
              <a:lumOff val="60000"/>
            </a:schemeClr>
          </a:solidFill>
        </p:spPr>
        <p:txBody>
          <a:bodyPr wrap="square" rtlCol="0">
            <a:spAutoFit/>
          </a:bodyPr>
          <a:lstStyle/>
          <a:p>
            <a:pPr marL="285750" indent="-285750">
              <a:buFont typeface="Wingdings" panose="05000000000000000000" pitchFamily="2" charset="2"/>
              <a:buChar char="Ø"/>
            </a:pPr>
            <a:r>
              <a:rPr lang="en-US" dirty="0">
                <a:solidFill>
                  <a:schemeClr val="accent4">
                    <a:lumMod val="50000"/>
                  </a:schemeClr>
                </a:solidFill>
              </a:rPr>
              <a:t>Correlation between Balance of Trade and Population Density.</a:t>
            </a:r>
          </a:p>
          <a:p>
            <a:pPr marL="285750" indent="-285750">
              <a:buFont typeface="Wingdings" panose="05000000000000000000" pitchFamily="2" charset="2"/>
              <a:buChar char="Ø"/>
            </a:pPr>
            <a:r>
              <a:rPr lang="en-US" dirty="0">
                <a:solidFill>
                  <a:schemeClr val="accent4">
                    <a:lumMod val="50000"/>
                  </a:schemeClr>
                </a:solidFill>
              </a:rPr>
              <a:t>Direction of relationship is not clear.</a:t>
            </a:r>
          </a:p>
          <a:p>
            <a:pPr marL="285750" indent="-285750">
              <a:buFont typeface="Wingdings" panose="05000000000000000000" pitchFamily="2" charset="2"/>
              <a:buChar char="Ø"/>
            </a:pPr>
            <a:r>
              <a:rPr lang="en-US" dirty="0">
                <a:solidFill>
                  <a:schemeClr val="accent4">
                    <a:lumMod val="50000"/>
                  </a:schemeClr>
                </a:solidFill>
              </a:rPr>
              <a:t>The Pearson's coefficient is equal to 0.2718, this means that the Balance of Trade and population density have a positive relationship that it is not so strong.</a:t>
            </a:r>
          </a:p>
        </p:txBody>
      </p:sp>
    </p:spTree>
    <p:extLst>
      <p:ext uri="{BB962C8B-B14F-4D97-AF65-F5344CB8AC3E}">
        <p14:creationId xmlns:p14="http://schemas.microsoft.com/office/powerpoint/2010/main" val="1182807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3">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Rectangle 35">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6" name="Group 37">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39" name="Picture 38">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47" name="Picture 39">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C9757AE2-B452-4C0D-80FE-B5FCD688C482}"/>
              </a:ext>
            </a:extLst>
          </p:cNvPr>
          <p:cNvSpPr>
            <a:spLocks noGrp="1"/>
          </p:cNvSpPr>
          <p:nvPr>
            <p:ph type="title"/>
          </p:nvPr>
        </p:nvSpPr>
        <p:spPr>
          <a:xfrm>
            <a:off x="-3048" y="-326452"/>
            <a:ext cx="10606072" cy="1900861"/>
          </a:xfrm>
        </p:spPr>
        <p:txBody>
          <a:bodyPr vert="horz" lIns="91440" tIns="45720" rIns="91440" bIns="45720" rtlCol="0">
            <a:normAutofit/>
          </a:bodyPr>
          <a:lstStyle/>
          <a:p>
            <a:r>
              <a:rPr lang="en-US" dirty="0">
                <a:solidFill>
                  <a:srgbClr val="FFFFFF"/>
                </a:solidFill>
              </a:rPr>
              <a:t>Balance of Trade VS GDP</a:t>
            </a:r>
          </a:p>
        </p:txBody>
      </p:sp>
      <p:sp>
        <p:nvSpPr>
          <p:cNvPr id="6" name="TextBox 5">
            <a:extLst>
              <a:ext uri="{FF2B5EF4-FFF2-40B4-BE49-F238E27FC236}">
                <a16:creationId xmlns:a16="http://schemas.microsoft.com/office/drawing/2014/main" id="{2447B6C5-53DB-4B4F-A2E7-40B916686791}"/>
              </a:ext>
            </a:extLst>
          </p:cNvPr>
          <p:cNvSpPr txBox="1"/>
          <p:nvPr/>
        </p:nvSpPr>
        <p:spPr>
          <a:xfrm>
            <a:off x="8398412" y="1434905"/>
            <a:ext cx="2933041" cy="2585323"/>
          </a:xfrm>
          <a:prstGeom prst="rect">
            <a:avLst/>
          </a:prstGeom>
          <a:solidFill>
            <a:schemeClr val="accent1">
              <a:lumMod val="40000"/>
              <a:lumOff val="60000"/>
            </a:schemeClr>
          </a:solidFill>
        </p:spPr>
        <p:txBody>
          <a:bodyPr wrap="square" rtlCol="0">
            <a:spAutoFit/>
          </a:bodyPr>
          <a:lstStyle/>
          <a:p>
            <a:pPr marL="285750" indent="-285750">
              <a:buFont typeface="Wingdings" panose="05000000000000000000" pitchFamily="2" charset="2"/>
              <a:buChar char="Ø"/>
            </a:pPr>
            <a:r>
              <a:rPr lang="en-US" dirty="0">
                <a:solidFill>
                  <a:schemeClr val="accent4">
                    <a:lumMod val="50000"/>
                  </a:schemeClr>
                </a:solidFill>
              </a:rPr>
              <a:t>Correlation between Balance of Trade and GDP.</a:t>
            </a:r>
          </a:p>
          <a:p>
            <a:pPr marL="285750" indent="-285750">
              <a:buFont typeface="Wingdings" panose="05000000000000000000" pitchFamily="2" charset="2"/>
              <a:buChar char="Ø"/>
            </a:pPr>
            <a:r>
              <a:rPr lang="en-US" dirty="0">
                <a:solidFill>
                  <a:schemeClr val="accent4">
                    <a:lumMod val="50000"/>
                  </a:schemeClr>
                </a:solidFill>
              </a:rPr>
              <a:t>The relationship between Balance of Trade and Real GDP per capita is enough strong and it is negative</a:t>
            </a:r>
          </a:p>
        </p:txBody>
      </p:sp>
      <p:pic>
        <p:nvPicPr>
          <p:cNvPr id="4" name="Picture 3">
            <a:extLst>
              <a:ext uri="{FF2B5EF4-FFF2-40B4-BE49-F238E27FC236}">
                <a16:creationId xmlns:a16="http://schemas.microsoft.com/office/drawing/2014/main" id="{1ADA2C07-A07F-4016-A864-0DA07C4DB381}"/>
              </a:ext>
            </a:extLst>
          </p:cNvPr>
          <p:cNvPicPr>
            <a:picLocks noChangeAspect="1"/>
          </p:cNvPicPr>
          <p:nvPr/>
        </p:nvPicPr>
        <p:blipFill>
          <a:blip r:embed="rId3"/>
          <a:stretch>
            <a:fillRect/>
          </a:stretch>
        </p:blipFill>
        <p:spPr>
          <a:xfrm>
            <a:off x="125042" y="1044282"/>
            <a:ext cx="8088615" cy="4975518"/>
          </a:xfrm>
          <a:prstGeom prst="rect">
            <a:avLst/>
          </a:prstGeom>
        </p:spPr>
      </p:pic>
    </p:spTree>
    <p:extLst>
      <p:ext uri="{BB962C8B-B14F-4D97-AF65-F5344CB8AC3E}">
        <p14:creationId xmlns:p14="http://schemas.microsoft.com/office/powerpoint/2010/main" val="2462722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3">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Rectangle 35">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6" name="Group 37">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39" name="Picture 38">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47" name="Picture 39">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C9757AE2-B452-4C0D-80FE-B5FCD688C482}"/>
              </a:ext>
            </a:extLst>
          </p:cNvPr>
          <p:cNvSpPr>
            <a:spLocks noGrp="1"/>
          </p:cNvSpPr>
          <p:nvPr>
            <p:ph type="title"/>
          </p:nvPr>
        </p:nvSpPr>
        <p:spPr>
          <a:xfrm>
            <a:off x="-3049" y="-326452"/>
            <a:ext cx="11999679" cy="1900861"/>
          </a:xfrm>
        </p:spPr>
        <p:txBody>
          <a:bodyPr vert="horz" lIns="91440" tIns="45720" rIns="91440" bIns="45720" rtlCol="0">
            <a:normAutofit/>
          </a:bodyPr>
          <a:lstStyle/>
          <a:p>
            <a:r>
              <a:rPr lang="en-US" dirty="0">
                <a:solidFill>
                  <a:srgbClr val="FFFFFF"/>
                </a:solidFill>
              </a:rPr>
              <a:t>Balance of Trade VS Foreign Direct Investment</a:t>
            </a:r>
          </a:p>
        </p:txBody>
      </p:sp>
      <p:sp>
        <p:nvSpPr>
          <p:cNvPr id="6" name="TextBox 5">
            <a:extLst>
              <a:ext uri="{FF2B5EF4-FFF2-40B4-BE49-F238E27FC236}">
                <a16:creationId xmlns:a16="http://schemas.microsoft.com/office/drawing/2014/main" id="{2447B6C5-53DB-4B4F-A2E7-40B916686791}"/>
              </a:ext>
            </a:extLst>
          </p:cNvPr>
          <p:cNvSpPr txBox="1"/>
          <p:nvPr/>
        </p:nvSpPr>
        <p:spPr>
          <a:xfrm>
            <a:off x="8940834" y="1165780"/>
            <a:ext cx="2933041" cy="4801314"/>
          </a:xfrm>
          <a:prstGeom prst="rect">
            <a:avLst/>
          </a:prstGeom>
          <a:solidFill>
            <a:schemeClr val="accent1">
              <a:lumMod val="40000"/>
              <a:lumOff val="60000"/>
            </a:schemeClr>
          </a:solidFill>
        </p:spPr>
        <p:txBody>
          <a:bodyPr wrap="square" rtlCol="0">
            <a:spAutoFit/>
          </a:bodyPr>
          <a:lstStyle/>
          <a:p>
            <a:pPr marL="285750" indent="-285750">
              <a:buFont typeface="Wingdings" panose="05000000000000000000" pitchFamily="2" charset="2"/>
              <a:buChar char="Ø"/>
            </a:pPr>
            <a:r>
              <a:rPr lang="en-US" dirty="0">
                <a:solidFill>
                  <a:schemeClr val="accent4">
                    <a:lumMod val="50000"/>
                  </a:schemeClr>
                </a:solidFill>
              </a:rPr>
              <a:t>Correlation between Balance of Trade and Foreign Direct Investment.</a:t>
            </a:r>
          </a:p>
          <a:p>
            <a:pPr marL="285750" indent="-285750">
              <a:buFont typeface="Wingdings" panose="05000000000000000000" pitchFamily="2" charset="2"/>
              <a:buChar char="Ø"/>
            </a:pPr>
            <a:r>
              <a:rPr lang="en-US" dirty="0">
                <a:solidFill>
                  <a:schemeClr val="accent4">
                    <a:lumMod val="50000"/>
                  </a:schemeClr>
                </a:solidFill>
              </a:rPr>
              <a:t>Linear relationship between Investments and the Balance of Trade have a negative direction, but there are a lot of outliers. </a:t>
            </a:r>
          </a:p>
          <a:p>
            <a:pPr marL="285750" indent="-285750">
              <a:buFont typeface="Wingdings" panose="05000000000000000000" pitchFamily="2" charset="2"/>
              <a:buChar char="Ø"/>
            </a:pPr>
            <a:r>
              <a:rPr lang="en-US" dirty="0">
                <a:solidFill>
                  <a:schemeClr val="accent4">
                    <a:lumMod val="50000"/>
                  </a:schemeClr>
                </a:solidFill>
              </a:rPr>
              <a:t>The Pearson's correlation give us an almost strong negative relationship between Balance of Trade and Foreign Direct Investment.</a:t>
            </a:r>
          </a:p>
        </p:txBody>
      </p:sp>
      <p:pic>
        <p:nvPicPr>
          <p:cNvPr id="4" name="Picture 3">
            <a:extLst>
              <a:ext uri="{FF2B5EF4-FFF2-40B4-BE49-F238E27FC236}">
                <a16:creationId xmlns:a16="http://schemas.microsoft.com/office/drawing/2014/main" id="{8C893F40-D5E8-46E5-ADD0-C0ED1F2B8727}"/>
              </a:ext>
            </a:extLst>
          </p:cNvPr>
          <p:cNvPicPr>
            <a:picLocks noChangeAspect="1"/>
          </p:cNvPicPr>
          <p:nvPr/>
        </p:nvPicPr>
        <p:blipFill>
          <a:blip r:embed="rId3"/>
          <a:stretch>
            <a:fillRect/>
          </a:stretch>
        </p:blipFill>
        <p:spPr>
          <a:xfrm>
            <a:off x="62715" y="1034498"/>
            <a:ext cx="8563042" cy="5113084"/>
          </a:xfrm>
          <a:prstGeom prst="rect">
            <a:avLst/>
          </a:prstGeom>
        </p:spPr>
      </p:pic>
    </p:spTree>
    <p:extLst>
      <p:ext uri="{BB962C8B-B14F-4D97-AF65-F5344CB8AC3E}">
        <p14:creationId xmlns:p14="http://schemas.microsoft.com/office/powerpoint/2010/main" val="3478356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3">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Rectangle 35">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6" name="Group 37">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39" name="Picture 38">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47" name="Picture 39">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C9757AE2-B452-4C0D-80FE-B5FCD688C482}"/>
              </a:ext>
            </a:extLst>
          </p:cNvPr>
          <p:cNvSpPr>
            <a:spLocks noGrp="1"/>
          </p:cNvSpPr>
          <p:nvPr>
            <p:ph type="title"/>
          </p:nvPr>
        </p:nvSpPr>
        <p:spPr>
          <a:xfrm>
            <a:off x="-3048" y="-326452"/>
            <a:ext cx="10606072" cy="1900861"/>
          </a:xfrm>
        </p:spPr>
        <p:txBody>
          <a:bodyPr vert="horz" lIns="91440" tIns="45720" rIns="91440" bIns="45720" rtlCol="0">
            <a:normAutofit/>
          </a:bodyPr>
          <a:lstStyle/>
          <a:p>
            <a:r>
              <a:rPr lang="en-US" dirty="0">
                <a:solidFill>
                  <a:srgbClr val="FFFFFF"/>
                </a:solidFill>
              </a:rPr>
              <a:t>Balance of Trade VS Life Expectancy</a:t>
            </a:r>
          </a:p>
        </p:txBody>
      </p:sp>
      <p:sp>
        <p:nvSpPr>
          <p:cNvPr id="6" name="TextBox 5">
            <a:extLst>
              <a:ext uri="{FF2B5EF4-FFF2-40B4-BE49-F238E27FC236}">
                <a16:creationId xmlns:a16="http://schemas.microsoft.com/office/drawing/2014/main" id="{2447B6C5-53DB-4B4F-A2E7-40B916686791}"/>
              </a:ext>
            </a:extLst>
          </p:cNvPr>
          <p:cNvSpPr txBox="1"/>
          <p:nvPr/>
        </p:nvSpPr>
        <p:spPr>
          <a:xfrm>
            <a:off x="9091231" y="1375095"/>
            <a:ext cx="2933041" cy="3970318"/>
          </a:xfrm>
          <a:prstGeom prst="rect">
            <a:avLst/>
          </a:prstGeom>
          <a:solidFill>
            <a:schemeClr val="accent1">
              <a:lumMod val="40000"/>
              <a:lumOff val="60000"/>
            </a:schemeClr>
          </a:solidFill>
        </p:spPr>
        <p:txBody>
          <a:bodyPr wrap="square" rtlCol="0">
            <a:spAutoFit/>
          </a:bodyPr>
          <a:lstStyle/>
          <a:p>
            <a:pPr marL="285750" indent="-285750">
              <a:buFont typeface="Wingdings" panose="05000000000000000000" pitchFamily="2" charset="2"/>
              <a:buChar char="Ø"/>
            </a:pPr>
            <a:r>
              <a:rPr lang="en-US" dirty="0">
                <a:solidFill>
                  <a:schemeClr val="accent4">
                    <a:lumMod val="50000"/>
                  </a:schemeClr>
                </a:solidFill>
              </a:rPr>
              <a:t>Correlation between Balance of Trade and Life Expectancy.</a:t>
            </a:r>
          </a:p>
          <a:p>
            <a:pPr marL="285750" indent="-285750">
              <a:buFont typeface="Wingdings" panose="05000000000000000000" pitchFamily="2" charset="2"/>
              <a:buChar char="Ø"/>
            </a:pPr>
            <a:r>
              <a:rPr lang="en-US" dirty="0">
                <a:solidFill>
                  <a:schemeClr val="accent4">
                    <a:lumMod val="50000"/>
                  </a:schemeClr>
                </a:solidFill>
              </a:rPr>
              <a:t>The linear regression between Balance of Trade and Life Expectancy is not clear, so we need additional investigation.</a:t>
            </a:r>
          </a:p>
          <a:p>
            <a:pPr marL="285750" indent="-285750">
              <a:buFont typeface="Wingdings" panose="05000000000000000000" pitchFamily="2" charset="2"/>
              <a:buChar char="Ø"/>
            </a:pPr>
            <a:r>
              <a:rPr lang="en-US" b="0" i="0" dirty="0">
                <a:solidFill>
                  <a:schemeClr val="accent4">
                    <a:lumMod val="50000"/>
                  </a:schemeClr>
                </a:solidFill>
                <a:effectLst/>
                <a:latin typeface="Roboto" panose="02000000000000000000" pitchFamily="2" charset="0"/>
              </a:rPr>
              <a:t>The relationship between Balance of Trade and Life expectancy is not significant.</a:t>
            </a:r>
            <a:endParaRPr lang="en-US" dirty="0">
              <a:solidFill>
                <a:schemeClr val="accent4">
                  <a:lumMod val="50000"/>
                </a:schemeClr>
              </a:solidFill>
            </a:endParaRPr>
          </a:p>
        </p:txBody>
      </p:sp>
      <p:pic>
        <p:nvPicPr>
          <p:cNvPr id="4" name="Picture 3">
            <a:extLst>
              <a:ext uri="{FF2B5EF4-FFF2-40B4-BE49-F238E27FC236}">
                <a16:creationId xmlns:a16="http://schemas.microsoft.com/office/drawing/2014/main" id="{15EEA02F-A39D-438D-969A-808BE6B94851}"/>
              </a:ext>
            </a:extLst>
          </p:cNvPr>
          <p:cNvPicPr>
            <a:picLocks noChangeAspect="1"/>
          </p:cNvPicPr>
          <p:nvPr/>
        </p:nvPicPr>
        <p:blipFill>
          <a:blip r:embed="rId3"/>
          <a:stretch>
            <a:fillRect/>
          </a:stretch>
        </p:blipFill>
        <p:spPr>
          <a:xfrm>
            <a:off x="167728" y="1113251"/>
            <a:ext cx="8694316" cy="5104669"/>
          </a:xfrm>
          <a:prstGeom prst="rect">
            <a:avLst/>
          </a:prstGeom>
        </p:spPr>
      </p:pic>
    </p:spTree>
    <p:extLst>
      <p:ext uri="{BB962C8B-B14F-4D97-AF65-F5344CB8AC3E}">
        <p14:creationId xmlns:p14="http://schemas.microsoft.com/office/powerpoint/2010/main" val="3814217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3">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Rectangle 35">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6" name="Group 37">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39" name="Picture 38">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47" name="Picture 39">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C9757AE2-B452-4C0D-80FE-B5FCD688C482}"/>
              </a:ext>
            </a:extLst>
          </p:cNvPr>
          <p:cNvSpPr>
            <a:spLocks noGrp="1"/>
          </p:cNvSpPr>
          <p:nvPr>
            <p:ph type="title"/>
          </p:nvPr>
        </p:nvSpPr>
        <p:spPr>
          <a:xfrm>
            <a:off x="-3048" y="-326452"/>
            <a:ext cx="10606072" cy="1900861"/>
          </a:xfrm>
        </p:spPr>
        <p:txBody>
          <a:bodyPr vert="horz" lIns="91440" tIns="45720" rIns="91440" bIns="45720" rtlCol="0">
            <a:normAutofit/>
          </a:bodyPr>
          <a:lstStyle/>
          <a:p>
            <a:r>
              <a:rPr lang="en-US" dirty="0">
                <a:solidFill>
                  <a:srgbClr val="FFFFFF"/>
                </a:solidFill>
              </a:rPr>
              <a:t>Balance of Trade VS Technology</a:t>
            </a:r>
          </a:p>
        </p:txBody>
      </p:sp>
      <p:sp>
        <p:nvSpPr>
          <p:cNvPr id="6" name="TextBox 5">
            <a:extLst>
              <a:ext uri="{FF2B5EF4-FFF2-40B4-BE49-F238E27FC236}">
                <a16:creationId xmlns:a16="http://schemas.microsoft.com/office/drawing/2014/main" id="{2447B6C5-53DB-4B4F-A2E7-40B916686791}"/>
              </a:ext>
            </a:extLst>
          </p:cNvPr>
          <p:cNvSpPr txBox="1"/>
          <p:nvPr/>
        </p:nvSpPr>
        <p:spPr>
          <a:xfrm>
            <a:off x="8820443" y="1375095"/>
            <a:ext cx="2933041" cy="4247317"/>
          </a:xfrm>
          <a:prstGeom prst="rect">
            <a:avLst/>
          </a:prstGeom>
          <a:solidFill>
            <a:schemeClr val="accent1">
              <a:lumMod val="40000"/>
              <a:lumOff val="60000"/>
            </a:schemeClr>
          </a:solidFill>
        </p:spPr>
        <p:txBody>
          <a:bodyPr wrap="square" rtlCol="0">
            <a:spAutoFit/>
          </a:bodyPr>
          <a:lstStyle/>
          <a:p>
            <a:pPr marL="285750" indent="-285750">
              <a:buFont typeface="Wingdings" panose="05000000000000000000" pitchFamily="2" charset="2"/>
              <a:buChar char="Ø"/>
            </a:pPr>
            <a:r>
              <a:rPr lang="en-US" dirty="0">
                <a:solidFill>
                  <a:schemeClr val="accent4">
                    <a:lumMod val="50000"/>
                  </a:schemeClr>
                </a:solidFill>
              </a:rPr>
              <a:t>Correlation between Balance of Trade and Technology.</a:t>
            </a:r>
          </a:p>
          <a:p>
            <a:pPr marL="285750" indent="-285750">
              <a:buFont typeface="Wingdings" panose="05000000000000000000" pitchFamily="2" charset="2"/>
              <a:buChar char="Ø"/>
            </a:pPr>
            <a:r>
              <a:rPr lang="en-US" dirty="0">
                <a:solidFill>
                  <a:schemeClr val="accent4">
                    <a:lumMod val="50000"/>
                  </a:schemeClr>
                </a:solidFill>
              </a:rPr>
              <a:t>Technology and import the direction linear regression is ambiguous, it seems almost negative. </a:t>
            </a:r>
          </a:p>
          <a:p>
            <a:pPr marL="285750" indent="-285750">
              <a:buFont typeface="Wingdings" panose="05000000000000000000" pitchFamily="2" charset="2"/>
              <a:buChar char="Ø"/>
            </a:pPr>
            <a:r>
              <a:rPr lang="en-US" dirty="0">
                <a:solidFill>
                  <a:schemeClr val="accent4">
                    <a:lumMod val="50000"/>
                  </a:schemeClr>
                </a:solidFill>
              </a:rPr>
              <a:t>Pearson's coefficient show us a negative relationship between Balance of Trade and technology that is not strong enough to be significant.</a:t>
            </a:r>
          </a:p>
        </p:txBody>
      </p:sp>
      <p:pic>
        <p:nvPicPr>
          <p:cNvPr id="8" name="Picture 7">
            <a:extLst>
              <a:ext uri="{FF2B5EF4-FFF2-40B4-BE49-F238E27FC236}">
                <a16:creationId xmlns:a16="http://schemas.microsoft.com/office/drawing/2014/main" id="{F99AD973-40E4-4090-8D09-B85CFA9083FC}"/>
              </a:ext>
            </a:extLst>
          </p:cNvPr>
          <p:cNvPicPr>
            <a:picLocks noChangeAspect="1"/>
          </p:cNvPicPr>
          <p:nvPr/>
        </p:nvPicPr>
        <p:blipFill>
          <a:blip r:embed="rId3"/>
          <a:stretch>
            <a:fillRect/>
          </a:stretch>
        </p:blipFill>
        <p:spPr>
          <a:xfrm>
            <a:off x="124118" y="1058081"/>
            <a:ext cx="8264768" cy="4864019"/>
          </a:xfrm>
          <a:prstGeom prst="rect">
            <a:avLst/>
          </a:prstGeom>
        </p:spPr>
      </p:pic>
    </p:spTree>
    <p:extLst>
      <p:ext uri="{BB962C8B-B14F-4D97-AF65-F5344CB8AC3E}">
        <p14:creationId xmlns:p14="http://schemas.microsoft.com/office/powerpoint/2010/main" val="1640662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B28C-C4AA-4F05-A194-84635062F21A}"/>
              </a:ext>
            </a:extLst>
          </p:cNvPr>
          <p:cNvSpPr>
            <a:spLocks noGrp="1"/>
          </p:cNvSpPr>
          <p:nvPr>
            <p:ph type="title"/>
          </p:nvPr>
        </p:nvSpPr>
        <p:spPr>
          <a:xfrm>
            <a:off x="458694" y="365761"/>
            <a:ext cx="10302071" cy="1025718"/>
          </a:xfrm>
        </p:spPr>
        <p:txBody>
          <a:bodyPr>
            <a:normAutofit/>
          </a:bodyPr>
          <a:lstStyle/>
          <a:p>
            <a:r>
              <a:rPr lang="en-US" sz="2800" b="1" i="0" dirty="0">
                <a:solidFill>
                  <a:srgbClr val="212121"/>
                </a:solidFill>
                <a:effectLst/>
                <a:latin typeface="Roboto" panose="02000000000000000000" pitchFamily="2" charset="0"/>
              </a:rPr>
              <a:t>Correlation among the residuals</a:t>
            </a:r>
            <a:br>
              <a:rPr lang="en-US" sz="2800" b="0" i="0" dirty="0">
                <a:solidFill>
                  <a:srgbClr val="212121"/>
                </a:solidFill>
                <a:effectLst/>
                <a:latin typeface="Roboto" panose="02000000000000000000" pitchFamily="2" charset="0"/>
              </a:rPr>
            </a:br>
            <a:endParaRPr lang="en-US" sz="2800" dirty="0"/>
          </a:p>
        </p:txBody>
      </p:sp>
      <p:sp>
        <p:nvSpPr>
          <p:cNvPr id="3" name="Content Placeholder 2">
            <a:extLst>
              <a:ext uri="{FF2B5EF4-FFF2-40B4-BE49-F238E27FC236}">
                <a16:creationId xmlns:a16="http://schemas.microsoft.com/office/drawing/2014/main" id="{90A2E410-FA96-406A-A0BD-CA46B551FAE8}"/>
              </a:ext>
            </a:extLst>
          </p:cNvPr>
          <p:cNvSpPr>
            <a:spLocks noGrp="1"/>
          </p:cNvSpPr>
          <p:nvPr>
            <p:ph idx="1"/>
          </p:nvPr>
        </p:nvSpPr>
        <p:spPr>
          <a:xfrm>
            <a:off x="458694" y="1331118"/>
            <a:ext cx="11274612" cy="4195763"/>
          </a:xfrm>
        </p:spPr>
        <p:txBody>
          <a:bodyPr>
            <a:noAutofit/>
          </a:bodyPr>
          <a:lstStyle/>
          <a:p>
            <a:pPr algn="l">
              <a:lnSpc>
                <a:spcPct val="170000"/>
              </a:lnSpc>
            </a:pPr>
            <a:r>
              <a:rPr lang="en-US" sz="2000" b="0" i="0" dirty="0">
                <a:solidFill>
                  <a:schemeClr val="accent5">
                    <a:lumMod val="50000"/>
                  </a:schemeClr>
                </a:solidFill>
                <a:effectLst/>
                <a:latin typeface="+mj-lt"/>
              </a:rPr>
              <a:t>One of the assumptions of linear regression is the absence of correlation among the residuals, because they must be independent.</a:t>
            </a:r>
          </a:p>
          <a:p>
            <a:pPr algn="l">
              <a:lnSpc>
                <a:spcPct val="170000"/>
              </a:lnSpc>
            </a:pPr>
            <a:r>
              <a:rPr lang="en-US" sz="2000" b="0" i="0" dirty="0">
                <a:solidFill>
                  <a:schemeClr val="accent5">
                    <a:lumMod val="50000"/>
                  </a:schemeClr>
                </a:solidFill>
                <a:effectLst/>
                <a:latin typeface="+mj-lt"/>
              </a:rPr>
              <a:t>We can check this through the Durbin-Watson test that has the goal to see if there is autocorrelation among residuals. The test can assume values from 0 to 4, where:</a:t>
            </a:r>
          </a:p>
          <a:p>
            <a:pPr algn="l">
              <a:lnSpc>
                <a:spcPct val="170000"/>
              </a:lnSpc>
              <a:buFont typeface="Arial" panose="020B0604020202020204" pitchFamily="34" charset="0"/>
              <a:buChar char="•"/>
            </a:pPr>
            <a:r>
              <a:rPr lang="en-US" sz="2000" b="0" i="0" dirty="0">
                <a:solidFill>
                  <a:schemeClr val="accent5">
                    <a:lumMod val="50000"/>
                  </a:schemeClr>
                </a:solidFill>
                <a:effectLst/>
                <a:latin typeface="+mj-lt"/>
              </a:rPr>
              <a:t>Value close to 0, it means that there are more chances of positive serial correlation</a:t>
            </a:r>
          </a:p>
          <a:p>
            <a:pPr algn="l">
              <a:lnSpc>
                <a:spcPct val="170000"/>
              </a:lnSpc>
              <a:buFont typeface="Arial" panose="020B0604020202020204" pitchFamily="34" charset="0"/>
              <a:buChar char="•"/>
            </a:pPr>
            <a:r>
              <a:rPr lang="en-US" sz="2000" b="0" i="0" dirty="0">
                <a:solidFill>
                  <a:schemeClr val="accent5">
                    <a:lumMod val="50000"/>
                  </a:schemeClr>
                </a:solidFill>
                <a:effectLst/>
                <a:latin typeface="+mj-lt"/>
              </a:rPr>
              <a:t>Value close to 4, it means that there are more chances of negative serial correlation</a:t>
            </a:r>
          </a:p>
          <a:p>
            <a:pPr algn="l">
              <a:lnSpc>
                <a:spcPct val="170000"/>
              </a:lnSpc>
              <a:buFont typeface="Arial" panose="020B0604020202020204" pitchFamily="34" charset="0"/>
              <a:buChar char="•"/>
            </a:pPr>
            <a:r>
              <a:rPr lang="en-US" sz="2000" b="0" i="0" dirty="0">
                <a:solidFill>
                  <a:schemeClr val="accent5">
                    <a:lumMod val="50000"/>
                  </a:schemeClr>
                </a:solidFill>
                <a:effectLst/>
                <a:latin typeface="+mj-lt"/>
              </a:rPr>
              <a:t>Value equal to 2, it means no serial correlation</a:t>
            </a:r>
          </a:p>
          <a:p>
            <a:pPr algn="l">
              <a:lnSpc>
                <a:spcPct val="170000"/>
              </a:lnSpc>
            </a:pPr>
            <a:r>
              <a:rPr lang="en-US" sz="2000" b="0" i="0" dirty="0">
                <a:solidFill>
                  <a:schemeClr val="accent5">
                    <a:lumMod val="50000"/>
                  </a:schemeClr>
                </a:solidFill>
                <a:effectLst/>
                <a:latin typeface="+mj-lt"/>
              </a:rPr>
              <a:t>The rule of thumb, we can conclude that values that are in the range between 1.5 to 2.5 are consider normal values.</a:t>
            </a:r>
          </a:p>
        </p:txBody>
      </p:sp>
    </p:spTree>
    <p:extLst>
      <p:ext uri="{BB962C8B-B14F-4D97-AF65-F5344CB8AC3E}">
        <p14:creationId xmlns:p14="http://schemas.microsoft.com/office/powerpoint/2010/main" val="3119671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6" name="Picture 45">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8" name="Rectangle 47">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0" name="Rectangle 49">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2" name="Group 51">
            <a:extLst>
              <a:ext uri="{FF2B5EF4-FFF2-40B4-BE49-F238E27FC236}">
                <a16:creationId xmlns:a16="http://schemas.microsoft.com/office/drawing/2014/main" id="{5BB11B77-16CE-4796-9677-F0ED67FCE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53" name="Picture 52">
              <a:extLst>
                <a:ext uri="{FF2B5EF4-FFF2-40B4-BE49-F238E27FC236}">
                  <a16:creationId xmlns:a16="http://schemas.microsoft.com/office/drawing/2014/main" id="{EF26510D-AF6F-45BA-9996-9EA0F149D0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4" name="Picture 53">
              <a:extLst>
                <a:ext uri="{FF2B5EF4-FFF2-40B4-BE49-F238E27FC236}">
                  <a16:creationId xmlns:a16="http://schemas.microsoft.com/office/drawing/2014/main" id="{5E04EA3F-927A-42F5-96EF-44DCE97863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5DA4F0C1-FE6C-4617-8C94-7D241DEA7250}"/>
              </a:ext>
            </a:extLst>
          </p:cNvPr>
          <p:cNvSpPr>
            <a:spLocks noGrp="1"/>
          </p:cNvSpPr>
          <p:nvPr>
            <p:ph type="title"/>
          </p:nvPr>
        </p:nvSpPr>
        <p:spPr>
          <a:xfrm>
            <a:off x="8009697" y="779437"/>
            <a:ext cx="3453433" cy="2031325"/>
          </a:xfrm>
        </p:spPr>
        <p:txBody>
          <a:bodyPr vert="horz" lIns="91440" tIns="45720" rIns="91440" bIns="45720" rtlCol="0" anchor="b">
            <a:normAutofit fontScale="90000"/>
          </a:bodyPr>
          <a:lstStyle/>
          <a:p>
            <a:r>
              <a:rPr lang="en-US" i="0" dirty="0">
                <a:effectLst/>
              </a:rPr>
              <a:t>Normal Multiple Regression</a:t>
            </a:r>
            <a:endParaRPr lang="en-US" dirty="0"/>
          </a:p>
        </p:txBody>
      </p:sp>
      <p:sp>
        <p:nvSpPr>
          <p:cNvPr id="8" name="TextBox 7">
            <a:extLst>
              <a:ext uri="{FF2B5EF4-FFF2-40B4-BE49-F238E27FC236}">
                <a16:creationId xmlns:a16="http://schemas.microsoft.com/office/drawing/2014/main" id="{71C763E7-462A-4327-BFF7-D116C369FE6C}"/>
              </a:ext>
            </a:extLst>
          </p:cNvPr>
          <p:cNvSpPr txBox="1"/>
          <p:nvPr/>
        </p:nvSpPr>
        <p:spPr>
          <a:xfrm>
            <a:off x="7803524" y="3215600"/>
            <a:ext cx="4084168"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5">
                    <a:lumMod val="50000"/>
                  </a:schemeClr>
                </a:solidFill>
                <a:latin typeface="+mj-lt"/>
              </a:rPr>
              <a:t>T-stat is high, which means there is a high correlation in the residuals among variables.</a:t>
            </a:r>
          </a:p>
          <a:p>
            <a:pPr marL="285750" indent="-285750">
              <a:buFont typeface="Wingdings" panose="05000000000000000000" pitchFamily="2" charset="2"/>
              <a:buChar char="Ø"/>
            </a:pPr>
            <a:r>
              <a:rPr lang="en-US" b="0" i="0" dirty="0">
                <a:solidFill>
                  <a:schemeClr val="accent5">
                    <a:lumMod val="50000"/>
                  </a:schemeClr>
                </a:solidFill>
                <a:effectLst/>
                <a:latin typeface="+mj-lt"/>
              </a:rPr>
              <a:t>From the </a:t>
            </a:r>
            <a:r>
              <a:rPr lang="en-US" b="1" i="0" dirty="0">
                <a:effectLst/>
                <a:latin typeface="+mj-lt"/>
              </a:rPr>
              <a:t>Durbin-Watson Test</a:t>
            </a:r>
            <a:r>
              <a:rPr lang="en-US" b="0" i="0" dirty="0">
                <a:solidFill>
                  <a:schemeClr val="accent5">
                    <a:lumMod val="50000"/>
                  </a:schemeClr>
                </a:solidFill>
                <a:effectLst/>
                <a:latin typeface="+mj-lt"/>
              </a:rPr>
              <a:t>, the values are normal, and we should not worry too much about autocorrelation.</a:t>
            </a:r>
            <a:endParaRPr lang="en-US" dirty="0">
              <a:solidFill>
                <a:schemeClr val="accent5">
                  <a:lumMod val="50000"/>
                </a:schemeClr>
              </a:solidFill>
              <a:latin typeface="+mj-lt"/>
            </a:endParaRPr>
          </a:p>
        </p:txBody>
      </p:sp>
      <p:pic>
        <p:nvPicPr>
          <p:cNvPr id="10" name="Picture 9">
            <a:extLst>
              <a:ext uri="{FF2B5EF4-FFF2-40B4-BE49-F238E27FC236}">
                <a16:creationId xmlns:a16="http://schemas.microsoft.com/office/drawing/2014/main" id="{E8C79A49-49D5-4E2C-B0F8-E713FA61F1D8}"/>
              </a:ext>
            </a:extLst>
          </p:cNvPr>
          <p:cNvPicPr>
            <a:picLocks noChangeAspect="1"/>
          </p:cNvPicPr>
          <p:nvPr/>
        </p:nvPicPr>
        <p:blipFill>
          <a:blip r:embed="rId5"/>
          <a:stretch>
            <a:fillRect/>
          </a:stretch>
        </p:blipFill>
        <p:spPr>
          <a:xfrm>
            <a:off x="74555" y="86548"/>
            <a:ext cx="7657462" cy="5174769"/>
          </a:xfrm>
          <a:prstGeom prst="rect">
            <a:avLst/>
          </a:prstGeom>
        </p:spPr>
      </p:pic>
      <p:pic>
        <p:nvPicPr>
          <p:cNvPr id="13" name="Picture 12">
            <a:extLst>
              <a:ext uri="{FF2B5EF4-FFF2-40B4-BE49-F238E27FC236}">
                <a16:creationId xmlns:a16="http://schemas.microsoft.com/office/drawing/2014/main" id="{4B2641A6-9E37-4FA7-A2F1-8C07FF8C110C}"/>
              </a:ext>
            </a:extLst>
          </p:cNvPr>
          <p:cNvPicPr>
            <a:picLocks noChangeAspect="1"/>
          </p:cNvPicPr>
          <p:nvPr/>
        </p:nvPicPr>
        <p:blipFill>
          <a:blip r:embed="rId6"/>
          <a:stretch>
            <a:fillRect/>
          </a:stretch>
        </p:blipFill>
        <p:spPr>
          <a:xfrm>
            <a:off x="74555" y="5435700"/>
            <a:ext cx="5650996" cy="1134879"/>
          </a:xfrm>
          <a:prstGeom prst="rect">
            <a:avLst/>
          </a:prstGeom>
        </p:spPr>
      </p:pic>
    </p:spTree>
    <p:extLst>
      <p:ext uri="{BB962C8B-B14F-4D97-AF65-F5344CB8AC3E}">
        <p14:creationId xmlns:p14="http://schemas.microsoft.com/office/powerpoint/2010/main" val="1551723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5F746-B90C-4D8E-9AFD-8633F8DA2934}"/>
              </a:ext>
            </a:extLst>
          </p:cNvPr>
          <p:cNvSpPr>
            <a:spLocks noGrp="1"/>
          </p:cNvSpPr>
          <p:nvPr>
            <p:ph type="title"/>
          </p:nvPr>
        </p:nvSpPr>
        <p:spPr/>
        <p:txBody>
          <a:bodyPr/>
          <a:lstStyle/>
          <a:p>
            <a:r>
              <a:rPr lang="en-US" dirty="0"/>
              <a:t>Homoscedasticity</a:t>
            </a:r>
          </a:p>
        </p:txBody>
      </p:sp>
      <p:sp>
        <p:nvSpPr>
          <p:cNvPr id="3" name="Content Placeholder 2">
            <a:extLst>
              <a:ext uri="{FF2B5EF4-FFF2-40B4-BE49-F238E27FC236}">
                <a16:creationId xmlns:a16="http://schemas.microsoft.com/office/drawing/2014/main" id="{7FDF2222-9601-4860-80CD-4B98A77B96F4}"/>
              </a:ext>
            </a:extLst>
          </p:cNvPr>
          <p:cNvSpPr>
            <a:spLocks noGrp="1"/>
          </p:cNvSpPr>
          <p:nvPr>
            <p:ph idx="1"/>
          </p:nvPr>
        </p:nvSpPr>
        <p:spPr>
          <a:xfrm>
            <a:off x="458694" y="1498876"/>
            <a:ext cx="11274612" cy="4195763"/>
          </a:xfrm>
        </p:spPr>
        <p:txBody>
          <a:bodyPr/>
          <a:lstStyle/>
          <a:p>
            <a:r>
              <a:rPr lang="en-US" b="0" i="0" dirty="0">
                <a:solidFill>
                  <a:schemeClr val="accent4">
                    <a:lumMod val="75000"/>
                  </a:schemeClr>
                </a:solidFill>
                <a:effectLst/>
                <a:latin typeface="+mj-lt"/>
              </a:rPr>
              <a:t>In linear regression is important that the variance of residuals is constant.</a:t>
            </a:r>
          </a:p>
          <a:p>
            <a:endParaRPr lang="en-US" dirty="0"/>
          </a:p>
        </p:txBody>
      </p:sp>
      <p:pic>
        <p:nvPicPr>
          <p:cNvPr id="5" name="Picture 4">
            <a:extLst>
              <a:ext uri="{FF2B5EF4-FFF2-40B4-BE49-F238E27FC236}">
                <a16:creationId xmlns:a16="http://schemas.microsoft.com/office/drawing/2014/main" id="{744965A0-8E8B-4B8B-83FE-81DD34C38A2B}"/>
              </a:ext>
            </a:extLst>
          </p:cNvPr>
          <p:cNvPicPr>
            <a:picLocks noChangeAspect="1"/>
          </p:cNvPicPr>
          <p:nvPr/>
        </p:nvPicPr>
        <p:blipFill>
          <a:blip r:embed="rId2"/>
          <a:stretch>
            <a:fillRect/>
          </a:stretch>
        </p:blipFill>
        <p:spPr>
          <a:xfrm>
            <a:off x="752840" y="2557086"/>
            <a:ext cx="5153407" cy="3787443"/>
          </a:xfrm>
          <a:prstGeom prst="rect">
            <a:avLst/>
          </a:prstGeom>
        </p:spPr>
      </p:pic>
      <p:sp>
        <p:nvSpPr>
          <p:cNvPr id="6" name="TextBox 5">
            <a:extLst>
              <a:ext uri="{FF2B5EF4-FFF2-40B4-BE49-F238E27FC236}">
                <a16:creationId xmlns:a16="http://schemas.microsoft.com/office/drawing/2014/main" id="{307165B5-AA68-4EBB-A0D5-04E9BBEBC9B3}"/>
              </a:ext>
            </a:extLst>
          </p:cNvPr>
          <p:cNvSpPr txBox="1"/>
          <p:nvPr/>
        </p:nvSpPr>
        <p:spPr>
          <a:xfrm>
            <a:off x="6459314" y="2824439"/>
            <a:ext cx="4051495" cy="646331"/>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chemeClr val="accent1">
                    <a:lumMod val="75000"/>
                  </a:schemeClr>
                </a:solidFill>
                <a:effectLst/>
                <a:latin typeface="+mj-lt"/>
              </a:rPr>
              <a:t>There is heteroscedasticity, in fact the points are widely spread.</a:t>
            </a:r>
            <a:endParaRPr lang="en-US" dirty="0">
              <a:solidFill>
                <a:schemeClr val="accent1">
                  <a:lumMod val="75000"/>
                </a:schemeClr>
              </a:solidFill>
              <a:latin typeface="+mj-lt"/>
            </a:endParaRPr>
          </a:p>
        </p:txBody>
      </p:sp>
    </p:spTree>
    <p:extLst>
      <p:ext uri="{BB962C8B-B14F-4D97-AF65-F5344CB8AC3E}">
        <p14:creationId xmlns:p14="http://schemas.microsoft.com/office/powerpoint/2010/main" val="3321297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7E28-F4F1-4909-A61C-08ADE711604C}"/>
              </a:ext>
            </a:extLst>
          </p:cNvPr>
          <p:cNvSpPr>
            <a:spLocks noGrp="1"/>
          </p:cNvSpPr>
          <p:nvPr>
            <p:ph type="title"/>
          </p:nvPr>
        </p:nvSpPr>
        <p:spPr>
          <a:xfrm>
            <a:off x="205475" y="120304"/>
            <a:ext cx="11761237" cy="1019383"/>
          </a:xfrm>
        </p:spPr>
        <p:txBody>
          <a:bodyPr>
            <a:normAutofit fontScale="90000"/>
          </a:bodyPr>
          <a:lstStyle/>
          <a:p>
            <a:r>
              <a:rPr lang="en-US" dirty="0"/>
              <a:t>Multiple Regression with </a:t>
            </a:r>
            <a:r>
              <a:rPr lang="en-US" b="0" i="0" dirty="0">
                <a:solidFill>
                  <a:srgbClr val="212121"/>
                </a:solidFill>
                <a:effectLst/>
                <a:latin typeface="Roboto" panose="02000000000000000000" pitchFamily="2" charset="0"/>
              </a:rPr>
              <a:t>White’s Robust Covariance</a:t>
            </a:r>
            <a:endParaRPr lang="en-US" dirty="0"/>
          </a:p>
        </p:txBody>
      </p:sp>
      <p:pic>
        <p:nvPicPr>
          <p:cNvPr id="5" name="Content Placeholder 4">
            <a:extLst>
              <a:ext uri="{FF2B5EF4-FFF2-40B4-BE49-F238E27FC236}">
                <a16:creationId xmlns:a16="http://schemas.microsoft.com/office/drawing/2014/main" id="{5FA9792D-15B8-45C0-ABF2-24D250C03CDA}"/>
              </a:ext>
            </a:extLst>
          </p:cNvPr>
          <p:cNvPicPr>
            <a:picLocks noGrp="1" noChangeAspect="1"/>
          </p:cNvPicPr>
          <p:nvPr>
            <p:ph idx="1"/>
          </p:nvPr>
        </p:nvPicPr>
        <p:blipFill>
          <a:blip r:embed="rId2"/>
          <a:stretch>
            <a:fillRect/>
          </a:stretch>
        </p:blipFill>
        <p:spPr>
          <a:xfrm>
            <a:off x="205476" y="1331118"/>
            <a:ext cx="7474882" cy="5266630"/>
          </a:xfrm>
        </p:spPr>
      </p:pic>
      <p:sp>
        <p:nvSpPr>
          <p:cNvPr id="6" name="TextBox 5">
            <a:extLst>
              <a:ext uri="{FF2B5EF4-FFF2-40B4-BE49-F238E27FC236}">
                <a16:creationId xmlns:a16="http://schemas.microsoft.com/office/drawing/2014/main" id="{4FA3CF12-1E9D-4B43-B80E-3FD5C8CB41B0}"/>
              </a:ext>
            </a:extLst>
          </p:cNvPr>
          <p:cNvSpPr txBox="1"/>
          <p:nvPr/>
        </p:nvSpPr>
        <p:spPr>
          <a:xfrm>
            <a:off x="8070574" y="1372255"/>
            <a:ext cx="3631096" cy="3416320"/>
          </a:xfrm>
          <a:prstGeom prst="rect">
            <a:avLst/>
          </a:prstGeom>
          <a:noFill/>
        </p:spPr>
        <p:txBody>
          <a:bodyPr wrap="square" rtlCol="0">
            <a:spAutoFit/>
          </a:bodyPr>
          <a:lstStyle/>
          <a:p>
            <a:r>
              <a:rPr lang="en-US" b="0" i="0" dirty="0">
                <a:solidFill>
                  <a:schemeClr val="accent1">
                    <a:lumMod val="75000"/>
                  </a:schemeClr>
                </a:solidFill>
                <a:effectLst/>
                <a:latin typeface="+mj-lt"/>
              </a:rPr>
              <a:t>Compare the results of F-statistic with normal regression and with the White Robust Covariance. The F-statistic in the model with Robustness is lower than without, this means that in this model the independent variables are less important to predict the independent variable and consequently they are also less statistically significant than without robustness.</a:t>
            </a:r>
            <a:endParaRPr lang="en-US" dirty="0">
              <a:solidFill>
                <a:schemeClr val="accent1">
                  <a:lumMod val="75000"/>
                </a:schemeClr>
              </a:solidFill>
              <a:latin typeface="+mj-lt"/>
            </a:endParaRPr>
          </a:p>
        </p:txBody>
      </p:sp>
    </p:spTree>
    <p:extLst>
      <p:ext uri="{BB962C8B-B14F-4D97-AF65-F5344CB8AC3E}">
        <p14:creationId xmlns:p14="http://schemas.microsoft.com/office/powerpoint/2010/main" val="32500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A7EE-1456-43D2-A169-9915A7762CAD}"/>
              </a:ext>
            </a:extLst>
          </p:cNvPr>
          <p:cNvSpPr>
            <a:spLocks noGrp="1"/>
          </p:cNvSpPr>
          <p:nvPr>
            <p:ph type="title"/>
          </p:nvPr>
        </p:nvSpPr>
        <p:spPr/>
        <p:txBody>
          <a:bodyPr/>
          <a:lstStyle/>
          <a:p>
            <a:r>
              <a:rPr lang="en-US" dirty="0"/>
              <a:t>Testing Hypothesis</a:t>
            </a:r>
          </a:p>
        </p:txBody>
      </p:sp>
      <p:sp>
        <p:nvSpPr>
          <p:cNvPr id="3" name="Content Placeholder 2">
            <a:extLst>
              <a:ext uri="{FF2B5EF4-FFF2-40B4-BE49-F238E27FC236}">
                <a16:creationId xmlns:a16="http://schemas.microsoft.com/office/drawing/2014/main" id="{5ACD3D9D-2CD3-4018-9288-66136F842558}"/>
              </a:ext>
            </a:extLst>
          </p:cNvPr>
          <p:cNvSpPr>
            <a:spLocks noGrp="1"/>
          </p:cNvSpPr>
          <p:nvPr>
            <p:ph idx="1"/>
          </p:nvPr>
        </p:nvSpPr>
        <p:spPr>
          <a:xfrm>
            <a:off x="458694" y="1459119"/>
            <a:ext cx="11274612" cy="4195763"/>
          </a:xfrm>
        </p:spPr>
        <p:txBody>
          <a:bodyPr>
            <a:normAutofit fontScale="70000" lnSpcReduction="20000"/>
          </a:bodyPr>
          <a:lstStyle/>
          <a:p>
            <a:pPr algn="l">
              <a:lnSpc>
                <a:spcPct val="120000"/>
              </a:lnSpc>
            </a:pPr>
            <a:r>
              <a:rPr lang="en-US" b="0" i="0" dirty="0">
                <a:solidFill>
                  <a:srgbClr val="212121"/>
                </a:solidFill>
                <a:effectLst/>
                <a:latin typeface="+mj-lt"/>
              </a:rPr>
              <a:t>Our hypothesis are:</a:t>
            </a:r>
          </a:p>
          <a:p>
            <a:pPr algn="l">
              <a:lnSpc>
                <a:spcPct val="120000"/>
              </a:lnSpc>
            </a:pPr>
            <a:r>
              <a:rPr lang="en-US" b="0" i="0" dirty="0">
                <a:solidFill>
                  <a:schemeClr val="accent4">
                    <a:lumMod val="75000"/>
                  </a:schemeClr>
                </a:solidFill>
                <a:effectLst/>
                <a:latin typeface="+mj-lt"/>
              </a:rPr>
              <a:t>1) Higher is the population density, higher are the Balance of Trade, because of the higher demand.</a:t>
            </a:r>
          </a:p>
          <a:p>
            <a:pPr algn="l">
              <a:lnSpc>
                <a:spcPct val="120000"/>
              </a:lnSpc>
            </a:pPr>
            <a:r>
              <a:rPr lang="en-US" b="0" i="0" dirty="0">
                <a:solidFill>
                  <a:schemeClr val="accent4">
                    <a:lumMod val="75000"/>
                  </a:schemeClr>
                </a:solidFill>
                <a:effectLst/>
                <a:latin typeface="+mj-lt"/>
              </a:rPr>
              <a:t>2) Higher is the GDP, higher is the number of exports and lower is the number of imports. Consequently, the Balance of Trade increase.</a:t>
            </a:r>
          </a:p>
          <a:p>
            <a:pPr algn="l">
              <a:lnSpc>
                <a:spcPct val="120000"/>
              </a:lnSpc>
            </a:pPr>
            <a:r>
              <a:rPr lang="en-US" b="0" i="0" dirty="0">
                <a:solidFill>
                  <a:schemeClr val="accent4">
                    <a:lumMod val="75000"/>
                  </a:schemeClr>
                </a:solidFill>
                <a:effectLst/>
                <a:latin typeface="+mj-lt"/>
              </a:rPr>
              <a:t>3) Higher is the FDI, higher is the number of exports and lower is the number of imports and consequently the Balance of Trade increase.</a:t>
            </a:r>
          </a:p>
          <a:p>
            <a:pPr algn="l">
              <a:lnSpc>
                <a:spcPct val="120000"/>
              </a:lnSpc>
            </a:pPr>
            <a:r>
              <a:rPr lang="en-US" b="0" i="0" dirty="0">
                <a:solidFill>
                  <a:schemeClr val="accent4">
                    <a:lumMod val="75000"/>
                  </a:schemeClr>
                </a:solidFill>
                <a:effectLst/>
                <a:latin typeface="+mj-lt"/>
              </a:rPr>
              <a:t>4)Higher is the life expectancy, higher are the number of exports and imports and, consequently also the Balance the trade increase.</a:t>
            </a:r>
          </a:p>
          <a:p>
            <a:pPr algn="l">
              <a:lnSpc>
                <a:spcPct val="120000"/>
              </a:lnSpc>
            </a:pPr>
            <a:r>
              <a:rPr lang="en-US" b="0" i="0" dirty="0">
                <a:solidFill>
                  <a:schemeClr val="accent4">
                    <a:lumMod val="75000"/>
                  </a:schemeClr>
                </a:solidFill>
                <a:effectLst/>
                <a:latin typeface="+mj-lt"/>
              </a:rPr>
              <a:t>5) Higher is the technology value, higher are the number of exports and lower are the number of imports, because we don't need anymore to import everything. Consequently, the Balance of Trade increase.</a:t>
            </a:r>
          </a:p>
          <a:p>
            <a:endParaRPr lang="en-US" dirty="0"/>
          </a:p>
        </p:txBody>
      </p:sp>
    </p:spTree>
    <p:extLst>
      <p:ext uri="{BB962C8B-B14F-4D97-AF65-F5344CB8AC3E}">
        <p14:creationId xmlns:p14="http://schemas.microsoft.com/office/powerpoint/2010/main" val="331879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A6A5-BF41-4D44-8CBE-A99CD06B8569}"/>
              </a:ext>
            </a:extLst>
          </p:cNvPr>
          <p:cNvSpPr>
            <a:spLocks noGrp="1"/>
          </p:cNvSpPr>
          <p:nvPr>
            <p:ph type="title"/>
          </p:nvPr>
        </p:nvSpPr>
        <p:spPr>
          <a:xfrm>
            <a:off x="458694" y="233238"/>
            <a:ext cx="10895106" cy="1325563"/>
          </a:xfrm>
        </p:spPr>
        <p:txBody>
          <a:bodyPr/>
          <a:lstStyle/>
          <a:p>
            <a:r>
              <a:rPr lang="en-US" dirty="0"/>
              <a:t>Target Audience</a:t>
            </a:r>
          </a:p>
        </p:txBody>
      </p:sp>
      <p:sp>
        <p:nvSpPr>
          <p:cNvPr id="3" name="Content Placeholder 2">
            <a:extLst>
              <a:ext uri="{FF2B5EF4-FFF2-40B4-BE49-F238E27FC236}">
                <a16:creationId xmlns:a16="http://schemas.microsoft.com/office/drawing/2014/main" id="{1B82854D-82BF-44E6-9F18-9529F41CE27A}"/>
              </a:ext>
            </a:extLst>
          </p:cNvPr>
          <p:cNvSpPr>
            <a:spLocks noGrp="1"/>
          </p:cNvSpPr>
          <p:nvPr>
            <p:ph idx="1"/>
          </p:nvPr>
        </p:nvSpPr>
        <p:spPr>
          <a:xfrm>
            <a:off x="458694" y="1558801"/>
            <a:ext cx="11274612" cy="4195763"/>
          </a:xfrm>
        </p:spPr>
        <p:txBody>
          <a:bodyPr/>
          <a:lstStyle/>
          <a:p>
            <a:r>
              <a:rPr lang="en-US" dirty="0">
                <a:solidFill>
                  <a:schemeClr val="accent5">
                    <a:lumMod val="75000"/>
                  </a:schemeClr>
                </a:solidFill>
              </a:rPr>
              <a:t>Political Science &amp; Foreign Affairs Students</a:t>
            </a:r>
          </a:p>
          <a:p>
            <a:r>
              <a:rPr lang="en-US" dirty="0">
                <a:solidFill>
                  <a:schemeClr val="accent5">
                    <a:lumMod val="75000"/>
                  </a:schemeClr>
                </a:solidFill>
              </a:rPr>
              <a:t>International Business Students</a:t>
            </a:r>
          </a:p>
          <a:p>
            <a:r>
              <a:rPr lang="en-US" dirty="0">
                <a:solidFill>
                  <a:schemeClr val="accent5">
                    <a:lumMod val="75000"/>
                  </a:schemeClr>
                </a:solidFill>
              </a:rPr>
              <a:t>Researchers</a:t>
            </a:r>
          </a:p>
          <a:p>
            <a:r>
              <a:rPr lang="en-US" dirty="0">
                <a:solidFill>
                  <a:schemeClr val="accent5">
                    <a:lumMod val="75000"/>
                  </a:schemeClr>
                </a:solidFill>
              </a:rPr>
              <a:t>Global Users</a:t>
            </a:r>
          </a:p>
          <a:p>
            <a:r>
              <a:rPr lang="en-US" dirty="0">
                <a:solidFill>
                  <a:schemeClr val="accent5">
                    <a:lumMod val="75000"/>
                  </a:schemeClr>
                </a:solidFill>
              </a:rPr>
              <a:t>Technical &amp; Non-Tech Users</a:t>
            </a:r>
          </a:p>
        </p:txBody>
      </p:sp>
    </p:spTree>
    <p:extLst>
      <p:ext uri="{BB962C8B-B14F-4D97-AF65-F5344CB8AC3E}">
        <p14:creationId xmlns:p14="http://schemas.microsoft.com/office/powerpoint/2010/main" val="3350130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D5B2CE-0345-4498-8E95-0BAB81615270}"/>
              </a:ext>
            </a:extLst>
          </p:cNvPr>
          <p:cNvPicPr>
            <a:picLocks noChangeAspect="1"/>
          </p:cNvPicPr>
          <p:nvPr/>
        </p:nvPicPr>
        <p:blipFill>
          <a:blip r:embed="rId2"/>
          <a:stretch>
            <a:fillRect/>
          </a:stretch>
        </p:blipFill>
        <p:spPr>
          <a:xfrm>
            <a:off x="291754" y="229428"/>
            <a:ext cx="7553325" cy="6134100"/>
          </a:xfrm>
          <a:prstGeom prst="rect">
            <a:avLst/>
          </a:prstGeom>
        </p:spPr>
      </p:pic>
      <p:sp>
        <p:nvSpPr>
          <p:cNvPr id="6" name="TextBox 5">
            <a:extLst>
              <a:ext uri="{FF2B5EF4-FFF2-40B4-BE49-F238E27FC236}">
                <a16:creationId xmlns:a16="http://schemas.microsoft.com/office/drawing/2014/main" id="{C46391D2-AF98-427B-9C2B-2319706ED94A}"/>
              </a:ext>
            </a:extLst>
          </p:cNvPr>
          <p:cNvSpPr txBox="1"/>
          <p:nvPr/>
        </p:nvSpPr>
        <p:spPr>
          <a:xfrm>
            <a:off x="8297287" y="2373148"/>
            <a:ext cx="2560320" cy="923330"/>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chemeClr val="accent1">
                    <a:lumMod val="50000"/>
                  </a:schemeClr>
                </a:solidFill>
                <a:effectLst/>
                <a:latin typeface="+mj-lt"/>
              </a:rPr>
              <a:t>Fixed effect model with the White's Robust covariance</a:t>
            </a:r>
            <a:endParaRPr lang="en-US" dirty="0">
              <a:solidFill>
                <a:schemeClr val="accent1">
                  <a:lumMod val="50000"/>
                </a:schemeClr>
              </a:solidFill>
              <a:latin typeface="+mj-lt"/>
            </a:endParaRPr>
          </a:p>
        </p:txBody>
      </p:sp>
    </p:spTree>
    <p:extLst>
      <p:ext uri="{BB962C8B-B14F-4D97-AF65-F5344CB8AC3E}">
        <p14:creationId xmlns:p14="http://schemas.microsoft.com/office/powerpoint/2010/main" val="649084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77AA-7C52-4036-B057-835C8BAA7C2C}"/>
              </a:ext>
            </a:extLst>
          </p:cNvPr>
          <p:cNvSpPr>
            <a:spLocks noGrp="1"/>
          </p:cNvSpPr>
          <p:nvPr>
            <p:ph type="title"/>
          </p:nvPr>
        </p:nvSpPr>
        <p:spPr>
          <a:xfrm>
            <a:off x="458694" y="365761"/>
            <a:ext cx="9304284" cy="829994"/>
          </a:xfrm>
        </p:spPr>
        <p:txBody>
          <a:bodyPr/>
          <a:lstStyle/>
          <a:p>
            <a:r>
              <a:rPr lang="en-US" dirty="0"/>
              <a:t>Test Hypothesis (By Continent)</a:t>
            </a:r>
          </a:p>
        </p:txBody>
      </p:sp>
      <p:pic>
        <p:nvPicPr>
          <p:cNvPr id="5" name="Content Placeholder 4">
            <a:extLst>
              <a:ext uri="{FF2B5EF4-FFF2-40B4-BE49-F238E27FC236}">
                <a16:creationId xmlns:a16="http://schemas.microsoft.com/office/drawing/2014/main" id="{6CED390F-DA17-4C7D-82BC-E1916EE4F2E6}"/>
              </a:ext>
            </a:extLst>
          </p:cNvPr>
          <p:cNvPicPr>
            <a:picLocks noGrp="1" noChangeAspect="1"/>
          </p:cNvPicPr>
          <p:nvPr>
            <p:ph idx="1"/>
          </p:nvPr>
        </p:nvPicPr>
        <p:blipFill>
          <a:blip r:embed="rId2"/>
          <a:stretch>
            <a:fillRect/>
          </a:stretch>
        </p:blipFill>
        <p:spPr>
          <a:xfrm>
            <a:off x="458694" y="1311495"/>
            <a:ext cx="6800976" cy="5180744"/>
          </a:xfrm>
        </p:spPr>
      </p:pic>
      <p:sp>
        <p:nvSpPr>
          <p:cNvPr id="6" name="TextBox 5">
            <a:extLst>
              <a:ext uri="{FF2B5EF4-FFF2-40B4-BE49-F238E27FC236}">
                <a16:creationId xmlns:a16="http://schemas.microsoft.com/office/drawing/2014/main" id="{338C2D68-0276-4778-9DC5-CB4085790A9D}"/>
              </a:ext>
            </a:extLst>
          </p:cNvPr>
          <p:cNvSpPr txBox="1"/>
          <p:nvPr/>
        </p:nvSpPr>
        <p:spPr>
          <a:xfrm>
            <a:off x="7734580" y="2505670"/>
            <a:ext cx="2560320" cy="923330"/>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chemeClr val="accent1">
                    <a:lumMod val="50000"/>
                  </a:schemeClr>
                </a:solidFill>
                <a:effectLst/>
                <a:latin typeface="+mj-lt"/>
              </a:rPr>
              <a:t>Fixed effect model with the White's Robust covariance</a:t>
            </a:r>
            <a:endParaRPr lang="en-US" dirty="0">
              <a:solidFill>
                <a:schemeClr val="accent1">
                  <a:lumMod val="50000"/>
                </a:schemeClr>
              </a:solidFill>
              <a:latin typeface="+mj-lt"/>
            </a:endParaRPr>
          </a:p>
        </p:txBody>
      </p:sp>
    </p:spTree>
    <p:extLst>
      <p:ext uri="{BB962C8B-B14F-4D97-AF65-F5344CB8AC3E}">
        <p14:creationId xmlns:p14="http://schemas.microsoft.com/office/powerpoint/2010/main" val="4114695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0993-AA64-457D-8A0C-2E99C376E3AF}"/>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227B4261-2451-444C-BAB5-DCDBCEAD8775}"/>
              </a:ext>
            </a:extLst>
          </p:cNvPr>
          <p:cNvSpPr>
            <a:spLocks noGrp="1"/>
          </p:cNvSpPr>
          <p:nvPr>
            <p:ph idx="1"/>
          </p:nvPr>
        </p:nvSpPr>
        <p:spPr>
          <a:xfrm>
            <a:off x="564712" y="1691323"/>
            <a:ext cx="11274612" cy="4195763"/>
          </a:xfrm>
        </p:spPr>
        <p:txBody>
          <a:bodyPr>
            <a:normAutofit/>
          </a:bodyPr>
          <a:lstStyle/>
          <a:p>
            <a:r>
              <a:rPr lang="en-US" b="0" i="1" dirty="0">
                <a:solidFill>
                  <a:srgbClr val="212121"/>
                </a:solidFill>
                <a:effectLst/>
                <a:latin typeface="Roboto" panose="02000000000000000000" pitchFamily="2" charset="0"/>
              </a:rPr>
              <a:t> </a:t>
            </a:r>
            <a:r>
              <a:rPr lang="en-US" sz="2400" b="0" dirty="0">
                <a:solidFill>
                  <a:srgbClr val="C00000"/>
                </a:solidFill>
                <a:effectLst/>
                <a:latin typeface="+mj-lt"/>
              </a:rPr>
              <a:t>It is an unsupervised machine learning algorithm for grouping unlabeled datasets. Its goal is to create clusters or groups from data points in a dataset with high intra-cluster similarity and low inter-cluster similarity.</a:t>
            </a:r>
          </a:p>
          <a:p>
            <a:r>
              <a:rPr lang="en-US" sz="2400" b="0" dirty="0">
                <a:solidFill>
                  <a:srgbClr val="C00000"/>
                </a:solidFill>
                <a:effectLst/>
                <a:latin typeface="+mj-lt"/>
              </a:rPr>
              <a:t>Using K-means Clustering as a method of data analysis, we classify a given data set using this approach by assigning it to one of a set of "k" clusters. K-Means Clustering is an Unsupervised Learning algorithm used to group the unlabeled dataset into different clusters/subsets</a:t>
            </a:r>
            <a:endParaRPr lang="en-US" sz="2400" dirty="0">
              <a:solidFill>
                <a:srgbClr val="C00000"/>
              </a:solidFill>
              <a:latin typeface="+mj-lt"/>
            </a:endParaRPr>
          </a:p>
        </p:txBody>
      </p:sp>
    </p:spTree>
    <p:extLst>
      <p:ext uri="{BB962C8B-B14F-4D97-AF65-F5344CB8AC3E}">
        <p14:creationId xmlns:p14="http://schemas.microsoft.com/office/powerpoint/2010/main" val="1570170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A56B-DCBD-4996-9354-6A903D86539B}"/>
              </a:ext>
            </a:extLst>
          </p:cNvPr>
          <p:cNvSpPr>
            <a:spLocks noGrp="1"/>
          </p:cNvSpPr>
          <p:nvPr>
            <p:ph type="title"/>
          </p:nvPr>
        </p:nvSpPr>
        <p:spPr>
          <a:xfrm>
            <a:off x="273164" y="2486108"/>
            <a:ext cx="11274612" cy="1325563"/>
          </a:xfrm>
        </p:spPr>
        <p:txBody>
          <a:bodyPr/>
          <a:lstStyle/>
          <a:p>
            <a:pPr algn="ctr"/>
            <a:r>
              <a:rPr lang="en-US" dirty="0"/>
              <a:t>By Country</a:t>
            </a:r>
          </a:p>
        </p:txBody>
      </p:sp>
    </p:spTree>
    <p:extLst>
      <p:ext uri="{BB962C8B-B14F-4D97-AF65-F5344CB8AC3E}">
        <p14:creationId xmlns:p14="http://schemas.microsoft.com/office/powerpoint/2010/main" val="1756075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710D-B4B9-453E-8A2F-3D199DF371BC}"/>
              </a:ext>
            </a:extLst>
          </p:cNvPr>
          <p:cNvSpPr>
            <a:spLocks noGrp="1"/>
          </p:cNvSpPr>
          <p:nvPr>
            <p:ph type="title"/>
          </p:nvPr>
        </p:nvSpPr>
        <p:spPr>
          <a:xfrm>
            <a:off x="405685" y="140473"/>
            <a:ext cx="10895106" cy="1325563"/>
          </a:xfrm>
        </p:spPr>
        <p:txBody>
          <a:bodyPr/>
          <a:lstStyle/>
          <a:p>
            <a:r>
              <a:rPr lang="en-US" dirty="0"/>
              <a:t>Computing K value</a:t>
            </a:r>
          </a:p>
        </p:txBody>
      </p:sp>
      <p:pic>
        <p:nvPicPr>
          <p:cNvPr id="5" name="Content Placeholder 4">
            <a:extLst>
              <a:ext uri="{FF2B5EF4-FFF2-40B4-BE49-F238E27FC236}">
                <a16:creationId xmlns:a16="http://schemas.microsoft.com/office/drawing/2014/main" id="{A339EC0C-EAF5-4ECB-B764-423981BE4794}"/>
              </a:ext>
            </a:extLst>
          </p:cNvPr>
          <p:cNvPicPr>
            <a:picLocks noGrp="1" noChangeAspect="1"/>
          </p:cNvPicPr>
          <p:nvPr>
            <p:ph idx="1"/>
          </p:nvPr>
        </p:nvPicPr>
        <p:blipFill>
          <a:blip r:embed="rId2"/>
          <a:stretch>
            <a:fillRect/>
          </a:stretch>
        </p:blipFill>
        <p:spPr>
          <a:xfrm>
            <a:off x="232578" y="1564713"/>
            <a:ext cx="7028234" cy="4772905"/>
          </a:xfrm>
        </p:spPr>
      </p:pic>
      <p:sp>
        <p:nvSpPr>
          <p:cNvPr id="6" name="TextBox 5">
            <a:extLst>
              <a:ext uri="{FF2B5EF4-FFF2-40B4-BE49-F238E27FC236}">
                <a16:creationId xmlns:a16="http://schemas.microsoft.com/office/drawing/2014/main" id="{5FDF7DC5-5371-4411-B105-1BB1954ECB8E}"/>
              </a:ext>
            </a:extLst>
          </p:cNvPr>
          <p:cNvSpPr txBox="1"/>
          <p:nvPr/>
        </p:nvSpPr>
        <p:spPr>
          <a:xfrm>
            <a:off x="7935706" y="777439"/>
            <a:ext cx="2875722" cy="5940088"/>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accent1">
                    <a:lumMod val="75000"/>
                  </a:schemeClr>
                </a:solidFill>
                <a:latin typeface="+mj-lt"/>
              </a:rPr>
              <a:t>Computing K value using Elbow algorithm</a:t>
            </a:r>
          </a:p>
          <a:p>
            <a:pPr marL="285750" indent="-285750">
              <a:buFont typeface="Wingdings" panose="05000000000000000000" pitchFamily="2" charset="2"/>
              <a:buChar char="v"/>
            </a:pPr>
            <a:r>
              <a:rPr lang="en-US" sz="2000" b="0" i="0" dirty="0">
                <a:solidFill>
                  <a:schemeClr val="accent1">
                    <a:lumMod val="75000"/>
                  </a:schemeClr>
                </a:solidFill>
                <a:effectLst/>
                <a:latin typeface="+mj-lt"/>
              </a:rPr>
              <a:t>The optimal number of clusters (k) is plotted against the distortion (total of within-cluster sum of squares for a given number of k). The optimal number of k is a point where there is a bend in the curve (elbow). Based on the elbow method, the optimal number of clusters (k) is 3 as the value of k lies between 2 and 4.</a:t>
            </a:r>
            <a:endParaRPr lang="en-US" sz="2000" dirty="0">
              <a:solidFill>
                <a:schemeClr val="accent1">
                  <a:lumMod val="75000"/>
                </a:schemeClr>
              </a:solidFill>
              <a:latin typeface="+mj-lt"/>
            </a:endParaRPr>
          </a:p>
        </p:txBody>
      </p:sp>
    </p:spTree>
    <p:extLst>
      <p:ext uri="{BB962C8B-B14F-4D97-AF65-F5344CB8AC3E}">
        <p14:creationId xmlns:p14="http://schemas.microsoft.com/office/powerpoint/2010/main" val="6308460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4E52F0-5032-47B7-B983-7B8C87EB8251}"/>
              </a:ext>
            </a:extLst>
          </p:cNvPr>
          <p:cNvPicPr>
            <a:picLocks noChangeAspect="1"/>
          </p:cNvPicPr>
          <p:nvPr/>
        </p:nvPicPr>
        <p:blipFill>
          <a:blip r:embed="rId2"/>
          <a:stretch>
            <a:fillRect/>
          </a:stretch>
        </p:blipFill>
        <p:spPr>
          <a:xfrm>
            <a:off x="182632" y="117198"/>
            <a:ext cx="10776211" cy="5326999"/>
          </a:xfrm>
          <a:prstGeom prst="rect">
            <a:avLst/>
          </a:prstGeom>
          <a:ln>
            <a:solidFill>
              <a:schemeClr val="bg1">
                <a:lumMod val="85000"/>
              </a:schemeClr>
            </a:solidFill>
          </a:ln>
        </p:spPr>
      </p:pic>
      <p:sp>
        <p:nvSpPr>
          <p:cNvPr id="6" name="TextBox 5">
            <a:extLst>
              <a:ext uri="{FF2B5EF4-FFF2-40B4-BE49-F238E27FC236}">
                <a16:creationId xmlns:a16="http://schemas.microsoft.com/office/drawing/2014/main" id="{D0110C4E-FF71-4382-AE85-864A349E2755}"/>
              </a:ext>
            </a:extLst>
          </p:cNvPr>
          <p:cNvSpPr txBox="1"/>
          <p:nvPr/>
        </p:nvSpPr>
        <p:spPr>
          <a:xfrm>
            <a:off x="3741936" y="2678721"/>
            <a:ext cx="3657600" cy="2862322"/>
          </a:xfrm>
          <a:prstGeom prst="rect">
            <a:avLst/>
          </a:prstGeom>
          <a:noFill/>
        </p:spPr>
        <p:txBody>
          <a:bodyPr wrap="square" rtlCol="0">
            <a:spAutoFit/>
          </a:bodyPr>
          <a:lstStyle/>
          <a:p>
            <a:r>
              <a:rPr lang="en-US" sz="2000" b="0" i="0" dirty="0">
                <a:solidFill>
                  <a:schemeClr val="accent1">
                    <a:lumMod val="75000"/>
                  </a:schemeClr>
                </a:solidFill>
                <a:effectLst/>
                <a:latin typeface="+mj-lt"/>
              </a:rPr>
              <a:t>As k-means is a clustering method (not classification), the accuracy should not be evaluated. This is because we do not train the model with class label data and therefore there will be inconsistency in between true class labels and predicted class labels</a:t>
            </a:r>
            <a:endParaRPr lang="en-US" sz="2000" dirty="0">
              <a:solidFill>
                <a:schemeClr val="accent1">
                  <a:lumMod val="75000"/>
                </a:schemeClr>
              </a:solidFill>
              <a:latin typeface="+mj-lt"/>
            </a:endParaRPr>
          </a:p>
        </p:txBody>
      </p:sp>
      <p:pic>
        <p:nvPicPr>
          <p:cNvPr id="8" name="Picture 7">
            <a:extLst>
              <a:ext uri="{FF2B5EF4-FFF2-40B4-BE49-F238E27FC236}">
                <a16:creationId xmlns:a16="http://schemas.microsoft.com/office/drawing/2014/main" id="{7228F743-FD58-4A87-B6AB-51E80F6CFE7E}"/>
              </a:ext>
            </a:extLst>
          </p:cNvPr>
          <p:cNvPicPr>
            <a:picLocks noChangeAspect="1"/>
          </p:cNvPicPr>
          <p:nvPr/>
        </p:nvPicPr>
        <p:blipFill>
          <a:blip r:embed="rId3"/>
          <a:stretch>
            <a:fillRect/>
          </a:stretch>
        </p:blipFill>
        <p:spPr>
          <a:xfrm>
            <a:off x="2025073" y="5637889"/>
            <a:ext cx="7091327" cy="1102913"/>
          </a:xfrm>
          <a:prstGeom prst="rect">
            <a:avLst/>
          </a:prstGeom>
        </p:spPr>
      </p:pic>
    </p:spTree>
    <p:extLst>
      <p:ext uri="{BB962C8B-B14F-4D97-AF65-F5344CB8AC3E}">
        <p14:creationId xmlns:p14="http://schemas.microsoft.com/office/powerpoint/2010/main" val="5703488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08BE-6710-456F-8AFC-7632E1FFA70F}"/>
              </a:ext>
            </a:extLst>
          </p:cNvPr>
          <p:cNvSpPr>
            <a:spLocks noGrp="1"/>
          </p:cNvSpPr>
          <p:nvPr>
            <p:ph type="title"/>
          </p:nvPr>
        </p:nvSpPr>
        <p:spPr>
          <a:xfrm>
            <a:off x="564711" y="2222706"/>
            <a:ext cx="11274612" cy="1325563"/>
          </a:xfrm>
        </p:spPr>
        <p:txBody>
          <a:bodyPr/>
          <a:lstStyle/>
          <a:p>
            <a:pPr algn="ctr"/>
            <a:r>
              <a:rPr lang="en-US" dirty="0"/>
              <a:t>By Continent</a:t>
            </a:r>
          </a:p>
        </p:txBody>
      </p:sp>
    </p:spTree>
    <p:extLst>
      <p:ext uri="{BB962C8B-B14F-4D97-AF65-F5344CB8AC3E}">
        <p14:creationId xmlns:p14="http://schemas.microsoft.com/office/powerpoint/2010/main" val="652688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D3CEA-7161-4C3B-9BF5-E6565709DA27}"/>
              </a:ext>
            </a:extLst>
          </p:cNvPr>
          <p:cNvSpPr>
            <a:spLocks noGrp="1"/>
          </p:cNvSpPr>
          <p:nvPr>
            <p:ph type="title"/>
          </p:nvPr>
        </p:nvSpPr>
        <p:spPr>
          <a:xfrm>
            <a:off x="458694" y="201325"/>
            <a:ext cx="10895106" cy="1325563"/>
          </a:xfrm>
        </p:spPr>
        <p:txBody>
          <a:bodyPr/>
          <a:lstStyle/>
          <a:p>
            <a:r>
              <a:rPr lang="en-US" dirty="0"/>
              <a:t>Computing K value</a:t>
            </a:r>
          </a:p>
        </p:txBody>
      </p:sp>
      <p:pic>
        <p:nvPicPr>
          <p:cNvPr id="5" name="Content Placeholder 4">
            <a:extLst>
              <a:ext uri="{FF2B5EF4-FFF2-40B4-BE49-F238E27FC236}">
                <a16:creationId xmlns:a16="http://schemas.microsoft.com/office/drawing/2014/main" id="{7E051AA8-5B19-407B-808E-239AEA04EB05}"/>
              </a:ext>
            </a:extLst>
          </p:cNvPr>
          <p:cNvPicPr>
            <a:picLocks noGrp="1" noChangeAspect="1"/>
          </p:cNvPicPr>
          <p:nvPr>
            <p:ph idx="1"/>
          </p:nvPr>
        </p:nvPicPr>
        <p:blipFill>
          <a:blip r:embed="rId2"/>
          <a:stretch>
            <a:fillRect/>
          </a:stretch>
        </p:blipFill>
        <p:spPr>
          <a:xfrm>
            <a:off x="619952" y="1479722"/>
            <a:ext cx="7432827" cy="4836672"/>
          </a:xfrm>
        </p:spPr>
      </p:pic>
      <p:sp>
        <p:nvSpPr>
          <p:cNvPr id="8" name="TextBox 7">
            <a:extLst>
              <a:ext uri="{FF2B5EF4-FFF2-40B4-BE49-F238E27FC236}">
                <a16:creationId xmlns:a16="http://schemas.microsoft.com/office/drawing/2014/main" id="{6C2DDF2F-E587-4B63-84E2-16D2C18C68CF}"/>
              </a:ext>
            </a:extLst>
          </p:cNvPr>
          <p:cNvSpPr txBox="1"/>
          <p:nvPr/>
        </p:nvSpPr>
        <p:spPr>
          <a:xfrm>
            <a:off x="8214037" y="585810"/>
            <a:ext cx="2875722" cy="5940088"/>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accent1">
                    <a:lumMod val="75000"/>
                  </a:schemeClr>
                </a:solidFill>
                <a:latin typeface="+mj-lt"/>
              </a:rPr>
              <a:t>Computing K value using Elbow algorithm</a:t>
            </a:r>
          </a:p>
          <a:p>
            <a:pPr marL="285750" indent="-285750">
              <a:buFont typeface="Wingdings" panose="05000000000000000000" pitchFamily="2" charset="2"/>
              <a:buChar char="v"/>
            </a:pPr>
            <a:r>
              <a:rPr lang="en-US" sz="2000" b="0" i="0" dirty="0">
                <a:solidFill>
                  <a:schemeClr val="accent1">
                    <a:lumMod val="75000"/>
                  </a:schemeClr>
                </a:solidFill>
                <a:effectLst/>
                <a:latin typeface="+mj-lt"/>
              </a:rPr>
              <a:t>The optimal number of clusters (k) is plotted against the distortion (total of within-cluster sum of squares for a given number of k). The optimal number of k is a point where there is a bend in the curve (elbow). Based on the elbow method, the optimal number of clusters (k) is 3 as the value of k lies between 2 and 4.</a:t>
            </a:r>
            <a:endParaRPr lang="en-US" sz="2000" dirty="0">
              <a:solidFill>
                <a:schemeClr val="accent1">
                  <a:lumMod val="75000"/>
                </a:schemeClr>
              </a:solidFill>
              <a:latin typeface="+mj-lt"/>
            </a:endParaRPr>
          </a:p>
        </p:txBody>
      </p:sp>
    </p:spTree>
    <p:extLst>
      <p:ext uri="{BB962C8B-B14F-4D97-AF65-F5344CB8AC3E}">
        <p14:creationId xmlns:p14="http://schemas.microsoft.com/office/powerpoint/2010/main" val="433665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9D7276-E863-4E4E-B742-C7D9AD98444F}"/>
              </a:ext>
            </a:extLst>
          </p:cNvPr>
          <p:cNvPicPr>
            <a:picLocks noChangeAspect="1"/>
          </p:cNvPicPr>
          <p:nvPr/>
        </p:nvPicPr>
        <p:blipFill>
          <a:blip r:embed="rId2"/>
          <a:stretch>
            <a:fillRect/>
          </a:stretch>
        </p:blipFill>
        <p:spPr>
          <a:xfrm>
            <a:off x="275396" y="270427"/>
            <a:ext cx="10935943" cy="4960824"/>
          </a:xfrm>
          <a:prstGeom prst="rect">
            <a:avLst/>
          </a:prstGeom>
          <a:ln>
            <a:solidFill>
              <a:schemeClr val="bg1">
                <a:lumMod val="85000"/>
              </a:schemeClr>
            </a:solidFill>
          </a:ln>
        </p:spPr>
      </p:pic>
      <p:sp>
        <p:nvSpPr>
          <p:cNvPr id="5" name="TextBox 4">
            <a:extLst>
              <a:ext uri="{FF2B5EF4-FFF2-40B4-BE49-F238E27FC236}">
                <a16:creationId xmlns:a16="http://schemas.microsoft.com/office/drawing/2014/main" id="{C2215F77-375B-4415-8439-6183A71780CD}"/>
              </a:ext>
            </a:extLst>
          </p:cNvPr>
          <p:cNvSpPr txBox="1"/>
          <p:nvPr/>
        </p:nvSpPr>
        <p:spPr>
          <a:xfrm>
            <a:off x="4015408" y="2922927"/>
            <a:ext cx="3657600" cy="2308324"/>
          </a:xfrm>
          <a:prstGeom prst="rect">
            <a:avLst/>
          </a:prstGeom>
          <a:noFill/>
        </p:spPr>
        <p:txBody>
          <a:bodyPr wrap="square" rtlCol="0">
            <a:spAutoFit/>
          </a:bodyPr>
          <a:lstStyle/>
          <a:p>
            <a:r>
              <a:rPr lang="en-US" b="0" i="0" dirty="0">
                <a:solidFill>
                  <a:schemeClr val="accent1">
                    <a:lumMod val="75000"/>
                  </a:schemeClr>
                </a:solidFill>
                <a:effectLst/>
                <a:latin typeface="+mj-lt"/>
              </a:rPr>
              <a:t>As k-means is a clustering method (not classification), the accuracy should not be evaluated. This is because we do not train the model with class label data and therefore there will be inconsistency in between true class labels and predicted class labels</a:t>
            </a:r>
            <a:endParaRPr lang="en-US" dirty="0">
              <a:solidFill>
                <a:schemeClr val="accent1">
                  <a:lumMod val="75000"/>
                </a:schemeClr>
              </a:solidFill>
              <a:latin typeface="+mj-lt"/>
            </a:endParaRPr>
          </a:p>
        </p:txBody>
      </p:sp>
      <p:pic>
        <p:nvPicPr>
          <p:cNvPr id="7" name="Picture 6">
            <a:extLst>
              <a:ext uri="{FF2B5EF4-FFF2-40B4-BE49-F238E27FC236}">
                <a16:creationId xmlns:a16="http://schemas.microsoft.com/office/drawing/2014/main" id="{8F01CB21-21D7-45D8-8754-05C7A3E0B674}"/>
              </a:ext>
            </a:extLst>
          </p:cNvPr>
          <p:cNvPicPr>
            <a:picLocks noChangeAspect="1"/>
          </p:cNvPicPr>
          <p:nvPr/>
        </p:nvPicPr>
        <p:blipFill>
          <a:blip r:embed="rId3"/>
          <a:stretch>
            <a:fillRect/>
          </a:stretch>
        </p:blipFill>
        <p:spPr>
          <a:xfrm>
            <a:off x="1853855" y="5341869"/>
            <a:ext cx="8484289" cy="1386322"/>
          </a:xfrm>
          <a:prstGeom prst="rect">
            <a:avLst/>
          </a:prstGeom>
        </p:spPr>
      </p:pic>
    </p:spTree>
    <p:extLst>
      <p:ext uri="{BB962C8B-B14F-4D97-AF65-F5344CB8AC3E}">
        <p14:creationId xmlns:p14="http://schemas.microsoft.com/office/powerpoint/2010/main" val="2090796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9B312-ED5E-45E5-848D-630E33ADB2CF}"/>
              </a:ext>
            </a:extLst>
          </p:cNvPr>
          <p:cNvSpPr>
            <a:spLocks noGrp="1"/>
          </p:cNvSpPr>
          <p:nvPr>
            <p:ph type="title"/>
          </p:nvPr>
        </p:nvSpPr>
        <p:spPr/>
        <p:txBody>
          <a:bodyPr/>
          <a:lstStyle/>
          <a:p>
            <a:r>
              <a:rPr lang="en-US" dirty="0"/>
              <a:t>Conclusion &amp; Improvement</a:t>
            </a:r>
          </a:p>
        </p:txBody>
      </p:sp>
      <p:sp>
        <p:nvSpPr>
          <p:cNvPr id="3" name="Content Placeholder 2">
            <a:extLst>
              <a:ext uri="{FF2B5EF4-FFF2-40B4-BE49-F238E27FC236}">
                <a16:creationId xmlns:a16="http://schemas.microsoft.com/office/drawing/2014/main" id="{2E562562-BCD9-4B4B-BFC6-BC5C344894E6}"/>
              </a:ext>
            </a:extLst>
          </p:cNvPr>
          <p:cNvSpPr>
            <a:spLocks noGrp="1"/>
          </p:cNvSpPr>
          <p:nvPr>
            <p:ph idx="1"/>
          </p:nvPr>
        </p:nvSpPr>
        <p:spPr>
          <a:xfrm>
            <a:off x="458694" y="1532297"/>
            <a:ext cx="11274612" cy="4195763"/>
          </a:xfrm>
        </p:spPr>
        <p:txBody>
          <a:bodyPr>
            <a:normAutofit/>
          </a:bodyPr>
          <a:lstStyle/>
          <a:p>
            <a:r>
              <a:rPr lang="en-US" dirty="0">
                <a:latin typeface="+mj-lt"/>
              </a:rPr>
              <a:t>The country dataset and the continent dataset gave us a totally different results in the regression.</a:t>
            </a:r>
          </a:p>
          <a:p>
            <a:r>
              <a:rPr lang="en-US" dirty="0">
                <a:latin typeface="+mj-lt"/>
              </a:rPr>
              <a:t>Technology is not an important variable to predict the Balance of trade</a:t>
            </a:r>
          </a:p>
          <a:p>
            <a:r>
              <a:rPr lang="en-US" dirty="0">
                <a:latin typeface="+mj-lt"/>
              </a:rPr>
              <a:t>Investment value is the only result that is reliable for our model. </a:t>
            </a:r>
          </a:p>
          <a:p>
            <a:r>
              <a:rPr lang="en-US" dirty="0">
                <a:latin typeface="+mj-lt"/>
              </a:rPr>
              <a:t>Our models suffered of a lot of problems as Heteroscedasticity.</a:t>
            </a:r>
          </a:p>
          <a:p>
            <a:r>
              <a:rPr lang="en-US" b="1" dirty="0">
                <a:latin typeface="+mj-lt"/>
              </a:rPr>
              <a:t>Improvement:</a:t>
            </a:r>
          </a:p>
          <a:p>
            <a:pPr lvl="1"/>
            <a:r>
              <a:rPr lang="en-US" dirty="0">
                <a:latin typeface="+mj-lt"/>
              </a:rPr>
              <a:t>Add new variables  like education, a political variable, taxes etc.</a:t>
            </a:r>
          </a:p>
        </p:txBody>
      </p:sp>
    </p:spTree>
    <p:extLst>
      <p:ext uri="{BB962C8B-B14F-4D97-AF65-F5344CB8AC3E}">
        <p14:creationId xmlns:p14="http://schemas.microsoft.com/office/powerpoint/2010/main" val="232879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FFE4-2B11-47E1-9DE5-45DA4E0ED3DD}"/>
              </a:ext>
            </a:extLst>
          </p:cNvPr>
          <p:cNvSpPr>
            <a:spLocks noGrp="1"/>
          </p:cNvSpPr>
          <p:nvPr>
            <p:ph type="title"/>
          </p:nvPr>
        </p:nvSpPr>
        <p:spPr>
          <a:xfrm>
            <a:off x="458694" y="299499"/>
            <a:ext cx="10895106" cy="1325563"/>
          </a:xfrm>
        </p:spPr>
        <p:txBody>
          <a:bodyPr/>
          <a:lstStyle/>
          <a:p>
            <a:r>
              <a:rPr lang="en-US" dirty="0"/>
              <a:t>Tools &amp; Technologies</a:t>
            </a:r>
          </a:p>
        </p:txBody>
      </p:sp>
      <p:sp>
        <p:nvSpPr>
          <p:cNvPr id="3" name="Content Placeholder 2">
            <a:extLst>
              <a:ext uri="{FF2B5EF4-FFF2-40B4-BE49-F238E27FC236}">
                <a16:creationId xmlns:a16="http://schemas.microsoft.com/office/drawing/2014/main" id="{DA678921-2318-4012-8010-C366A4DF5B76}"/>
              </a:ext>
            </a:extLst>
          </p:cNvPr>
          <p:cNvSpPr>
            <a:spLocks noGrp="1"/>
          </p:cNvSpPr>
          <p:nvPr>
            <p:ph idx="1"/>
          </p:nvPr>
        </p:nvSpPr>
        <p:spPr/>
        <p:txBody>
          <a:bodyPr/>
          <a:lstStyle/>
          <a:p>
            <a:r>
              <a:rPr lang="en-US" dirty="0">
                <a:solidFill>
                  <a:schemeClr val="accent5">
                    <a:lumMod val="75000"/>
                  </a:schemeClr>
                </a:solidFill>
              </a:rPr>
              <a:t>Google Collab</a:t>
            </a:r>
          </a:p>
          <a:p>
            <a:r>
              <a:rPr lang="en-US" dirty="0">
                <a:solidFill>
                  <a:schemeClr val="accent5">
                    <a:lumMod val="75000"/>
                  </a:schemeClr>
                </a:solidFill>
              </a:rPr>
              <a:t>GitHub</a:t>
            </a:r>
          </a:p>
          <a:p>
            <a:r>
              <a:rPr lang="en-US" dirty="0">
                <a:solidFill>
                  <a:schemeClr val="accent5">
                    <a:lumMod val="75000"/>
                  </a:schemeClr>
                </a:solidFill>
              </a:rPr>
              <a:t>Python Programming Languages and Libraries</a:t>
            </a:r>
          </a:p>
          <a:p>
            <a:r>
              <a:rPr lang="en-US" dirty="0">
                <a:solidFill>
                  <a:schemeClr val="accent5">
                    <a:lumMod val="75000"/>
                  </a:schemeClr>
                </a:solidFill>
              </a:rPr>
              <a:t>Excel</a:t>
            </a:r>
          </a:p>
          <a:p>
            <a:endParaRPr lang="en-US" dirty="0"/>
          </a:p>
        </p:txBody>
      </p:sp>
    </p:spTree>
    <p:extLst>
      <p:ext uri="{BB962C8B-B14F-4D97-AF65-F5344CB8AC3E}">
        <p14:creationId xmlns:p14="http://schemas.microsoft.com/office/powerpoint/2010/main" val="1121916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1E20-9801-4DC0-9D6B-8598FFE07C83}"/>
              </a:ext>
            </a:extLst>
          </p:cNvPr>
          <p:cNvSpPr>
            <a:spLocks noGrp="1"/>
          </p:cNvSpPr>
          <p:nvPr>
            <p:ph type="title"/>
          </p:nvPr>
        </p:nvSpPr>
        <p:spPr>
          <a:xfrm>
            <a:off x="586246" y="381663"/>
            <a:ext cx="10895106" cy="681162"/>
          </a:xfrm>
        </p:spPr>
        <p:txBody>
          <a:bodyPr>
            <a:normAutofit fontScale="90000"/>
          </a:bodyPr>
          <a:lstStyle/>
          <a:p>
            <a:br>
              <a:rPr lang="en-US" b="0" i="0" dirty="0">
                <a:solidFill>
                  <a:srgbClr val="212121"/>
                </a:solidFill>
                <a:effectLst/>
                <a:latin typeface="+mn-lt"/>
              </a:rPr>
            </a:br>
            <a:r>
              <a:rPr lang="en-US" b="0" i="0" dirty="0">
                <a:solidFill>
                  <a:srgbClr val="212121"/>
                </a:solidFill>
                <a:effectLst/>
                <a:latin typeface="+mn-lt"/>
              </a:rPr>
              <a:t>References</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32722E1A-DA77-4A7B-ABDB-9F2E87ECEC6D}"/>
              </a:ext>
            </a:extLst>
          </p:cNvPr>
          <p:cNvSpPr>
            <a:spLocks noGrp="1"/>
          </p:cNvSpPr>
          <p:nvPr>
            <p:ph idx="1"/>
          </p:nvPr>
        </p:nvSpPr>
        <p:spPr>
          <a:xfrm>
            <a:off x="458694" y="1331118"/>
            <a:ext cx="11150210" cy="4619108"/>
          </a:xfrm>
        </p:spPr>
        <p:txBody>
          <a:bodyPr>
            <a:normAutofit fontScale="62500" lnSpcReduction="20000"/>
          </a:bodyPr>
          <a:lstStyle/>
          <a:p>
            <a:pPr algn="l"/>
            <a:r>
              <a:rPr lang="en-US" b="0" i="0" dirty="0">
                <a:solidFill>
                  <a:srgbClr val="212121"/>
                </a:solidFill>
                <a:effectLst/>
                <a:latin typeface="+mj-lt"/>
                <a:hlinkClick r:id="rId2"/>
              </a:rPr>
              <a:t>https://apps.bea.gov/iTable/iTable.cfm?ReqID=62&amp;step=1#reqid=62&amp;step=9&amp;isuri=1&amp;6210=4</a:t>
            </a:r>
            <a:endParaRPr lang="en-US" b="0" i="0" dirty="0">
              <a:solidFill>
                <a:srgbClr val="212121"/>
              </a:solidFill>
              <a:effectLst/>
              <a:latin typeface="+mj-lt"/>
            </a:endParaRPr>
          </a:p>
          <a:p>
            <a:pPr algn="l"/>
            <a:r>
              <a:rPr lang="en-US" b="0" i="0" dirty="0">
                <a:solidFill>
                  <a:srgbClr val="212121"/>
                </a:solidFill>
                <a:effectLst/>
                <a:latin typeface="+mj-lt"/>
              </a:rPr>
              <a:t> </a:t>
            </a:r>
            <a:r>
              <a:rPr lang="en-US" b="0" i="0" dirty="0">
                <a:solidFill>
                  <a:srgbClr val="212121"/>
                </a:solidFill>
                <a:effectLst/>
                <a:latin typeface="+mj-lt"/>
                <a:hlinkClick r:id="rId3"/>
              </a:rPr>
              <a:t>https://data.worldbank.org/topic/21</a:t>
            </a:r>
            <a:r>
              <a:rPr lang="en-US" b="0" i="0" dirty="0">
                <a:solidFill>
                  <a:srgbClr val="212121"/>
                </a:solidFill>
                <a:effectLst/>
                <a:latin typeface="+mj-lt"/>
              </a:rPr>
              <a:t> </a:t>
            </a:r>
          </a:p>
          <a:p>
            <a:pPr algn="l"/>
            <a:r>
              <a:rPr lang="en-US" b="0" i="0" dirty="0">
                <a:solidFill>
                  <a:srgbClr val="212121"/>
                </a:solidFill>
                <a:effectLst/>
                <a:latin typeface="+mj-lt"/>
                <a:hlinkClick r:id="rId4"/>
              </a:rPr>
              <a:t>https://ourworldindata.org/grapher/population-density?tab=table</a:t>
            </a:r>
            <a:r>
              <a:rPr lang="en-US" b="0" i="0" dirty="0">
                <a:solidFill>
                  <a:srgbClr val="212121"/>
                </a:solidFill>
                <a:effectLst/>
                <a:latin typeface="+mj-lt"/>
              </a:rPr>
              <a:t> </a:t>
            </a:r>
          </a:p>
          <a:p>
            <a:pPr algn="l"/>
            <a:r>
              <a:rPr lang="en-US" b="0" i="0" dirty="0">
                <a:solidFill>
                  <a:srgbClr val="212121"/>
                </a:solidFill>
                <a:effectLst/>
                <a:latin typeface="+mj-lt"/>
                <a:hlinkClick r:id="rId5"/>
              </a:rPr>
              <a:t>https://ourworldindata.org/</a:t>
            </a:r>
            <a:r>
              <a:rPr lang="en-US" b="0" i="0" dirty="0" err="1">
                <a:solidFill>
                  <a:srgbClr val="212121"/>
                </a:solidFill>
                <a:effectLst/>
                <a:latin typeface="+mj-lt"/>
                <a:hlinkClick r:id="rId5"/>
              </a:rPr>
              <a:t>grapher</a:t>
            </a:r>
            <a:r>
              <a:rPr lang="en-US" b="0" i="0" dirty="0">
                <a:solidFill>
                  <a:srgbClr val="212121"/>
                </a:solidFill>
                <a:effectLst/>
                <a:latin typeface="+mj-lt"/>
                <a:hlinkClick r:id="rId5"/>
              </a:rPr>
              <a:t>/</a:t>
            </a:r>
            <a:r>
              <a:rPr lang="en-US" b="0" i="0" dirty="0" err="1">
                <a:solidFill>
                  <a:srgbClr val="212121"/>
                </a:solidFill>
                <a:effectLst/>
                <a:latin typeface="+mj-lt"/>
                <a:hlinkClick r:id="rId5"/>
              </a:rPr>
              <a:t>real-gdp-per-capita-pwt?time</a:t>
            </a:r>
            <a:r>
              <a:rPr lang="en-US" b="0" i="0" dirty="0">
                <a:solidFill>
                  <a:srgbClr val="212121"/>
                </a:solidFill>
                <a:effectLst/>
                <a:latin typeface="+mj-lt"/>
                <a:hlinkClick r:id="rId5"/>
              </a:rPr>
              <a:t>=1960..2017</a:t>
            </a:r>
            <a:endParaRPr lang="en-US" b="0" i="0" dirty="0">
              <a:solidFill>
                <a:srgbClr val="212121"/>
              </a:solidFill>
              <a:effectLst/>
              <a:latin typeface="+mj-lt"/>
            </a:endParaRPr>
          </a:p>
          <a:p>
            <a:pPr algn="l"/>
            <a:r>
              <a:rPr lang="en-US" b="0" i="0" dirty="0">
                <a:solidFill>
                  <a:srgbClr val="212121"/>
                </a:solidFill>
                <a:effectLst/>
                <a:latin typeface="+mj-lt"/>
              </a:rPr>
              <a:t> </a:t>
            </a:r>
            <a:r>
              <a:rPr lang="en-US" b="0" i="0" dirty="0">
                <a:solidFill>
                  <a:srgbClr val="212121"/>
                </a:solidFill>
                <a:effectLst/>
                <a:latin typeface="+mj-lt"/>
                <a:hlinkClick r:id="rId6"/>
              </a:rPr>
              <a:t>https://data.worldbank.org/indicator/SP.DYN.LE00.IN?end=2019&amp;start=1960&amp;view=chart</a:t>
            </a:r>
            <a:r>
              <a:rPr lang="en-US" b="0" i="0" dirty="0">
                <a:solidFill>
                  <a:srgbClr val="212121"/>
                </a:solidFill>
                <a:effectLst/>
                <a:latin typeface="+mj-lt"/>
              </a:rPr>
              <a:t> </a:t>
            </a:r>
          </a:p>
          <a:p>
            <a:pPr algn="l"/>
            <a:r>
              <a:rPr lang="en-US" b="0" i="0" dirty="0">
                <a:solidFill>
                  <a:srgbClr val="212121"/>
                </a:solidFill>
                <a:effectLst/>
                <a:latin typeface="+mj-lt"/>
                <a:hlinkClick r:id="rId7"/>
              </a:rPr>
              <a:t>https://data.worldbank.org/topic/science-and-technology</a:t>
            </a:r>
            <a:endParaRPr lang="en-US" b="0" i="0" dirty="0">
              <a:solidFill>
                <a:srgbClr val="212121"/>
              </a:solidFill>
              <a:effectLst/>
              <a:latin typeface="+mj-lt"/>
            </a:endParaRPr>
          </a:p>
          <a:p>
            <a:pPr algn="l"/>
            <a:r>
              <a:rPr lang="en-US" b="0" i="0" dirty="0">
                <a:solidFill>
                  <a:srgbClr val="212121"/>
                </a:solidFill>
                <a:effectLst/>
                <a:latin typeface="+mj-lt"/>
              </a:rPr>
              <a:t> </a:t>
            </a:r>
            <a:r>
              <a:rPr lang="en-US" b="0" i="0" dirty="0">
                <a:solidFill>
                  <a:srgbClr val="212121"/>
                </a:solidFill>
                <a:effectLst/>
                <a:latin typeface="+mj-lt"/>
                <a:hlinkClick r:id="rId8"/>
              </a:rPr>
              <a:t>https://data.worldbank.org/indicator/BX.KLT.DINV.CD.WD</a:t>
            </a:r>
            <a:r>
              <a:rPr lang="en-US" b="0" i="0" dirty="0">
                <a:solidFill>
                  <a:srgbClr val="212121"/>
                </a:solidFill>
                <a:effectLst/>
                <a:latin typeface="+mj-lt"/>
              </a:rPr>
              <a:t> </a:t>
            </a:r>
          </a:p>
          <a:p>
            <a:pPr algn="l"/>
            <a:r>
              <a:rPr lang="en-US" b="0" i="0" dirty="0">
                <a:solidFill>
                  <a:srgbClr val="212121"/>
                </a:solidFill>
                <a:effectLst/>
                <a:latin typeface="+mj-lt"/>
                <a:hlinkClick r:id="rId9"/>
              </a:rPr>
              <a:t>https://pandas.pydata.org/docs</a:t>
            </a:r>
            <a:r>
              <a:rPr lang="en-US" b="0" i="0" dirty="0">
                <a:solidFill>
                  <a:srgbClr val="212121"/>
                </a:solidFill>
                <a:effectLst/>
                <a:latin typeface="+mj-lt"/>
              </a:rPr>
              <a:t> </a:t>
            </a:r>
            <a:r>
              <a:rPr lang="en-US" b="0" i="0" dirty="0">
                <a:solidFill>
                  <a:srgbClr val="212121"/>
                </a:solidFill>
                <a:effectLst/>
                <a:latin typeface="+mj-lt"/>
                <a:hlinkClick r:id="rId10"/>
              </a:rPr>
              <a:t>https://datatofish.com/plot-dataframe-pandas/</a:t>
            </a:r>
            <a:endParaRPr lang="en-US" b="0" i="0" dirty="0">
              <a:solidFill>
                <a:srgbClr val="212121"/>
              </a:solidFill>
              <a:effectLst/>
              <a:latin typeface="+mj-lt"/>
            </a:endParaRPr>
          </a:p>
          <a:p>
            <a:pPr algn="l"/>
            <a:r>
              <a:rPr lang="en-US" b="0" i="0" dirty="0">
                <a:solidFill>
                  <a:srgbClr val="212121"/>
                </a:solidFill>
                <a:effectLst/>
                <a:latin typeface="+mj-lt"/>
              </a:rPr>
              <a:t> </a:t>
            </a:r>
            <a:r>
              <a:rPr lang="en-US" b="0" i="0" dirty="0">
                <a:solidFill>
                  <a:srgbClr val="212121"/>
                </a:solidFill>
                <a:effectLst/>
                <a:latin typeface="+mj-lt"/>
                <a:hlinkClick r:id="rId11"/>
              </a:rPr>
              <a:t>https://realpython.com/</a:t>
            </a:r>
            <a:endParaRPr lang="en-US" b="0" i="0" dirty="0">
              <a:solidFill>
                <a:srgbClr val="212121"/>
              </a:solidFill>
              <a:effectLst/>
              <a:latin typeface="+mj-lt"/>
            </a:endParaRPr>
          </a:p>
          <a:p>
            <a:pPr algn="l"/>
            <a:r>
              <a:rPr lang="en-US" b="0" i="0" dirty="0">
                <a:solidFill>
                  <a:srgbClr val="212121"/>
                </a:solidFill>
                <a:effectLst/>
                <a:latin typeface="+mj-lt"/>
              </a:rPr>
              <a:t> </a:t>
            </a:r>
            <a:r>
              <a:rPr lang="en-US" b="0" i="0" dirty="0">
                <a:solidFill>
                  <a:srgbClr val="212121"/>
                </a:solidFill>
                <a:effectLst/>
                <a:latin typeface="+mj-lt"/>
                <a:hlinkClick r:id="rId12"/>
              </a:rPr>
              <a:t>https://swcarpentry.github.io/python-novice-gapminder/09-plotting/index.html</a:t>
            </a:r>
            <a:r>
              <a:rPr lang="en-US" b="0" i="0" dirty="0">
                <a:solidFill>
                  <a:srgbClr val="212121"/>
                </a:solidFill>
                <a:effectLst/>
                <a:latin typeface="+mj-lt"/>
              </a:rPr>
              <a:t> </a:t>
            </a:r>
          </a:p>
          <a:p>
            <a:pPr algn="l"/>
            <a:r>
              <a:rPr lang="en-US" b="0" i="0" dirty="0">
                <a:solidFill>
                  <a:srgbClr val="212121"/>
                </a:solidFill>
                <a:effectLst/>
                <a:latin typeface="+mj-lt"/>
                <a:hlinkClick r:id="rId13"/>
              </a:rPr>
              <a:t>https://stackoverflow.com/questions/55895097/how-to-calculate-covariance-matrix-of-data-frame/55914209</a:t>
            </a:r>
            <a:r>
              <a:rPr lang="en-US" b="0" i="0" dirty="0">
                <a:solidFill>
                  <a:srgbClr val="212121"/>
                </a:solidFill>
                <a:effectLst/>
                <a:latin typeface="+mj-lt"/>
              </a:rPr>
              <a:t> </a:t>
            </a:r>
          </a:p>
          <a:p>
            <a:pPr algn="l"/>
            <a:r>
              <a:rPr lang="en-US" b="0" i="0" dirty="0">
                <a:solidFill>
                  <a:srgbClr val="212121"/>
                </a:solidFill>
                <a:effectLst/>
                <a:latin typeface="+mj-lt"/>
                <a:hlinkClick r:id="rId14"/>
              </a:rPr>
              <a:t>https://machinelearningmastery.com/how-to-use-correlation-to-understand-the-relationship-between-variables/</a:t>
            </a:r>
            <a:endParaRPr lang="en-US" b="0" i="0" dirty="0">
              <a:solidFill>
                <a:srgbClr val="212121"/>
              </a:solidFill>
              <a:effectLst/>
              <a:latin typeface="+mj-lt"/>
            </a:endParaRPr>
          </a:p>
          <a:p>
            <a:pPr algn="l"/>
            <a:endParaRPr lang="en-US" dirty="0"/>
          </a:p>
        </p:txBody>
      </p:sp>
    </p:spTree>
    <p:extLst>
      <p:ext uri="{BB962C8B-B14F-4D97-AF65-F5344CB8AC3E}">
        <p14:creationId xmlns:p14="http://schemas.microsoft.com/office/powerpoint/2010/main" val="2059210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E9E4-5E90-4498-B0C7-73FBF0BD5665}"/>
              </a:ext>
            </a:extLst>
          </p:cNvPr>
          <p:cNvSpPr>
            <a:spLocks noGrp="1"/>
          </p:cNvSpPr>
          <p:nvPr>
            <p:ph type="title"/>
          </p:nvPr>
        </p:nvSpPr>
        <p:spPr/>
        <p:txBody>
          <a:bodyPr>
            <a:normAutofit fontScale="90000"/>
          </a:bodyPr>
          <a:lstStyle/>
          <a:p>
            <a:r>
              <a:rPr lang="en-US" b="0" i="0" dirty="0">
                <a:solidFill>
                  <a:srgbClr val="212121"/>
                </a:solidFill>
                <a:effectLst/>
                <a:latin typeface="Roboto" panose="02000000000000000000" pitchFamily="2" charset="0"/>
              </a:rPr>
              <a:t>System Architecture</a:t>
            </a:r>
            <a:br>
              <a:rPr lang="en-US" b="0" i="0" dirty="0">
                <a:solidFill>
                  <a:srgbClr val="212121"/>
                </a:solidFill>
                <a:effectLst/>
                <a:latin typeface="Roboto" panose="02000000000000000000" pitchFamily="2" charset="0"/>
              </a:rPr>
            </a:br>
            <a:endParaRPr lang="en-US" dirty="0"/>
          </a:p>
        </p:txBody>
      </p:sp>
      <p:pic>
        <p:nvPicPr>
          <p:cNvPr id="5" name="Content Placeholder 4">
            <a:extLst>
              <a:ext uri="{FF2B5EF4-FFF2-40B4-BE49-F238E27FC236}">
                <a16:creationId xmlns:a16="http://schemas.microsoft.com/office/drawing/2014/main" id="{4B0138BF-5E3A-422B-900C-382790BAE659}"/>
              </a:ext>
            </a:extLst>
          </p:cNvPr>
          <p:cNvPicPr>
            <a:picLocks noGrp="1" noChangeAspect="1"/>
          </p:cNvPicPr>
          <p:nvPr>
            <p:ph idx="1"/>
          </p:nvPr>
        </p:nvPicPr>
        <p:blipFill>
          <a:blip r:embed="rId2"/>
          <a:stretch>
            <a:fillRect/>
          </a:stretch>
        </p:blipFill>
        <p:spPr>
          <a:xfrm>
            <a:off x="2291809" y="1147749"/>
            <a:ext cx="6430160" cy="5513359"/>
          </a:xfrm>
        </p:spPr>
      </p:pic>
    </p:spTree>
    <p:extLst>
      <p:ext uri="{BB962C8B-B14F-4D97-AF65-F5344CB8AC3E}">
        <p14:creationId xmlns:p14="http://schemas.microsoft.com/office/powerpoint/2010/main" val="154237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BB88-9C92-4104-AFCA-AB44151835AA}"/>
              </a:ext>
            </a:extLst>
          </p:cNvPr>
          <p:cNvSpPr>
            <a:spLocks noGrp="1"/>
          </p:cNvSpPr>
          <p:nvPr>
            <p:ph type="title"/>
          </p:nvPr>
        </p:nvSpPr>
        <p:spPr/>
        <p:txBody>
          <a:bodyPr>
            <a:normAutofit fontScale="90000"/>
          </a:bodyPr>
          <a:lstStyle/>
          <a:p>
            <a:r>
              <a:rPr lang="en-US" sz="4400" b="1" dirty="0">
                <a:solidFill>
                  <a:srgbClr val="212121"/>
                </a:solidFill>
                <a:effectLst/>
                <a:latin typeface="Roboto" panose="02000000000000000000" pitchFamily="2" charset="0"/>
                <a:ea typeface="Times New Roman" panose="02020603050405020304" pitchFamily="18" charset="0"/>
                <a:cs typeface="Times New Roman" panose="02020603050405020304" pitchFamily="18" charset="0"/>
              </a:rPr>
              <a:t>Main Goals &amp; Purpose of Analysis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D3ADBFF-EEA5-4829-AD37-7BF272C7A96E}"/>
              </a:ext>
            </a:extLst>
          </p:cNvPr>
          <p:cNvSpPr>
            <a:spLocks noGrp="1"/>
          </p:cNvSpPr>
          <p:nvPr>
            <p:ph idx="1"/>
          </p:nvPr>
        </p:nvSpPr>
        <p:spPr>
          <a:xfrm>
            <a:off x="458694" y="1445868"/>
            <a:ext cx="11274612" cy="3046620"/>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C00000"/>
                </a:solidFill>
                <a:effectLst/>
                <a:latin typeface="Roboto" panose="02000000000000000000" pitchFamily="2" charset="0"/>
                <a:ea typeface="Times New Roman" panose="02020603050405020304" pitchFamily="18" charset="0"/>
                <a:cs typeface="Times New Roman" panose="02020603050405020304" pitchFamily="18" charset="0"/>
              </a:rPr>
              <a:t>Performing cleaning of the large datasets and merging to analyses them.</a:t>
            </a:r>
            <a:endParaRPr lang="en-US"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C00000"/>
                </a:solidFill>
                <a:effectLst/>
                <a:latin typeface="Roboto" panose="02000000000000000000" pitchFamily="2" charset="0"/>
                <a:ea typeface="Times New Roman" panose="02020603050405020304" pitchFamily="18" charset="0"/>
                <a:cs typeface="Times New Roman" panose="02020603050405020304" pitchFamily="18" charset="0"/>
              </a:rPr>
              <a:t>Performing Data exploration with Country and Continent dataset</a:t>
            </a:r>
            <a:endParaRPr lang="en-US"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C00000"/>
                </a:solidFill>
                <a:effectLst/>
                <a:latin typeface="Roboto" panose="02000000000000000000" pitchFamily="2" charset="0"/>
                <a:ea typeface="Times New Roman" panose="02020603050405020304" pitchFamily="18" charset="0"/>
                <a:cs typeface="Times New Roman" panose="02020603050405020304" pitchFamily="18" charset="0"/>
              </a:rPr>
              <a:t>Analyzing the dataset of both Country and continent</a:t>
            </a:r>
            <a:endParaRPr lang="en-US"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C00000"/>
                </a:solidFill>
                <a:effectLst/>
                <a:latin typeface="Roboto" panose="02000000000000000000" pitchFamily="2" charset="0"/>
                <a:ea typeface="Times New Roman" panose="02020603050405020304" pitchFamily="18" charset="0"/>
                <a:cs typeface="Times New Roman" panose="02020603050405020304" pitchFamily="18" charset="0"/>
              </a:rPr>
              <a:t>Validating assumptions for Linear Regression</a:t>
            </a:r>
            <a:endParaRPr lang="en-US"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C00000"/>
                </a:solidFill>
                <a:effectLst/>
                <a:latin typeface="Roboto" panose="02000000000000000000" pitchFamily="2" charset="0"/>
                <a:ea typeface="Times New Roman" panose="02020603050405020304" pitchFamily="18" charset="0"/>
                <a:cs typeface="Times New Roman" panose="02020603050405020304" pitchFamily="18" charset="0"/>
              </a:rPr>
              <a:t>Perform different types of Regression.</a:t>
            </a:r>
            <a:endParaRPr lang="en-US"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C00000"/>
                </a:solidFill>
                <a:effectLst/>
                <a:latin typeface="Roboto" panose="02000000000000000000" pitchFamily="2" charset="0"/>
                <a:ea typeface="Times New Roman" panose="02020603050405020304" pitchFamily="18" charset="0"/>
                <a:cs typeface="Times New Roman" panose="02020603050405020304" pitchFamily="18" charset="0"/>
              </a:rPr>
              <a:t>Performed group clustering and computed value of K through Elbow Algorithm.</a:t>
            </a:r>
            <a:endParaRPr lang="en-US"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rgbClr val="C00000"/>
              </a:solidFill>
            </a:endParaRPr>
          </a:p>
        </p:txBody>
      </p:sp>
    </p:spTree>
    <p:extLst>
      <p:ext uri="{BB962C8B-B14F-4D97-AF65-F5344CB8AC3E}">
        <p14:creationId xmlns:p14="http://schemas.microsoft.com/office/powerpoint/2010/main" val="166167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B4D0-AAB3-4D8A-8E84-40DC0504A9E6}"/>
              </a:ext>
            </a:extLst>
          </p:cNvPr>
          <p:cNvSpPr>
            <a:spLocks noGrp="1"/>
          </p:cNvSpPr>
          <p:nvPr>
            <p:ph type="title"/>
          </p:nvPr>
        </p:nvSpPr>
        <p:spPr>
          <a:xfrm>
            <a:off x="458694" y="365761"/>
            <a:ext cx="10895106" cy="1158240"/>
          </a:xfrm>
        </p:spPr>
        <p:txBody>
          <a:bodyPr/>
          <a:lstStyle/>
          <a:p>
            <a:r>
              <a:rPr lang="en-US" dirty="0"/>
              <a:t>Data Cleaning</a:t>
            </a:r>
          </a:p>
        </p:txBody>
      </p:sp>
      <p:sp>
        <p:nvSpPr>
          <p:cNvPr id="3" name="Content Placeholder 2">
            <a:extLst>
              <a:ext uri="{FF2B5EF4-FFF2-40B4-BE49-F238E27FC236}">
                <a16:creationId xmlns:a16="http://schemas.microsoft.com/office/drawing/2014/main" id="{D84E2D51-4163-4483-99FE-C99BEDD93420}"/>
              </a:ext>
            </a:extLst>
          </p:cNvPr>
          <p:cNvSpPr>
            <a:spLocks noGrp="1"/>
          </p:cNvSpPr>
          <p:nvPr>
            <p:ph idx="1"/>
          </p:nvPr>
        </p:nvSpPr>
        <p:spPr>
          <a:xfrm>
            <a:off x="458694" y="1691323"/>
            <a:ext cx="11274612" cy="4195763"/>
          </a:xfrm>
        </p:spPr>
        <p:txBody>
          <a:bodyPr>
            <a:normAutofit/>
          </a:bodyPr>
          <a:lstStyle/>
          <a:p>
            <a:r>
              <a:rPr lang="en-US" sz="2400" b="0" i="0" dirty="0">
                <a:solidFill>
                  <a:srgbClr val="C00000"/>
                </a:solidFill>
                <a:effectLst/>
                <a:latin typeface="Roboto" panose="02000000000000000000" pitchFamily="2" charset="0"/>
              </a:rPr>
              <a:t>Important technique in model building that comes after you collect data.</a:t>
            </a:r>
          </a:p>
          <a:p>
            <a:pPr lvl="1"/>
            <a:r>
              <a:rPr lang="en-US" dirty="0">
                <a:solidFill>
                  <a:srgbClr val="C00000"/>
                </a:solidFill>
                <a:latin typeface="Roboto" panose="02000000000000000000" pitchFamily="2" charset="0"/>
              </a:rPr>
              <a:t>Removing irrelevant data from the dataset.</a:t>
            </a:r>
          </a:p>
          <a:p>
            <a:pPr lvl="1"/>
            <a:r>
              <a:rPr lang="en-US" dirty="0">
                <a:solidFill>
                  <a:srgbClr val="C00000"/>
                </a:solidFill>
                <a:latin typeface="Roboto" panose="02000000000000000000" pitchFamily="2" charset="0"/>
              </a:rPr>
              <a:t>Removing Years before 1999</a:t>
            </a:r>
          </a:p>
          <a:p>
            <a:pPr lvl="1"/>
            <a:r>
              <a:rPr lang="en-US" dirty="0">
                <a:solidFill>
                  <a:srgbClr val="C00000"/>
                </a:solidFill>
                <a:latin typeface="Roboto" panose="02000000000000000000" pitchFamily="2" charset="0"/>
              </a:rPr>
              <a:t>Remove countries</a:t>
            </a:r>
          </a:p>
          <a:p>
            <a:pPr lvl="1"/>
            <a:r>
              <a:rPr lang="en-US" dirty="0">
                <a:solidFill>
                  <a:srgbClr val="C00000"/>
                </a:solidFill>
                <a:latin typeface="Roboto" panose="02000000000000000000" pitchFamily="2" charset="0"/>
              </a:rPr>
              <a:t>Remove NAN parameters</a:t>
            </a:r>
          </a:p>
          <a:p>
            <a:pPr lvl="1"/>
            <a:r>
              <a:rPr lang="en-US" dirty="0">
                <a:solidFill>
                  <a:srgbClr val="C00000"/>
                </a:solidFill>
                <a:latin typeface="Roboto" panose="02000000000000000000" pitchFamily="2" charset="0"/>
              </a:rPr>
              <a:t>Compute Balance of Trade</a:t>
            </a:r>
          </a:p>
        </p:txBody>
      </p:sp>
    </p:spTree>
    <p:extLst>
      <p:ext uri="{BB962C8B-B14F-4D97-AF65-F5344CB8AC3E}">
        <p14:creationId xmlns:p14="http://schemas.microsoft.com/office/powerpoint/2010/main" val="380036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B363-8070-4E10-B9B3-1F6DA2FE33D7}"/>
              </a:ext>
            </a:extLst>
          </p:cNvPr>
          <p:cNvSpPr>
            <a:spLocks noGrp="1"/>
          </p:cNvSpPr>
          <p:nvPr>
            <p:ph type="title"/>
          </p:nvPr>
        </p:nvSpPr>
        <p:spPr>
          <a:xfrm>
            <a:off x="458694" y="365761"/>
            <a:ext cx="10895106" cy="1171492"/>
          </a:xfrm>
        </p:spPr>
        <p:txBody>
          <a:bodyPr/>
          <a:lstStyle/>
          <a:p>
            <a:r>
              <a:rPr lang="en-US" dirty="0"/>
              <a:t>Merge Data</a:t>
            </a:r>
          </a:p>
        </p:txBody>
      </p:sp>
      <p:sp>
        <p:nvSpPr>
          <p:cNvPr id="3" name="Content Placeholder 2">
            <a:extLst>
              <a:ext uri="{FF2B5EF4-FFF2-40B4-BE49-F238E27FC236}">
                <a16:creationId xmlns:a16="http://schemas.microsoft.com/office/drawing/2014/main" id="{192B3B32-CB0B-4A42-A248-D045C4F3DAE3}"/>
              </a:ext>
            </a:extLst>
          </p:cNvPr>
          <p:cNvSpPr>
            <a:spLocks noGrp="1"/>
          </p:cNvSpPr>
          <p:nvPr>
            <p:ph idx="1"/>
          </p:nvPr>
        </p:nvSpPr>
        <p:spPr>
          <a:xfrm>
            <a:off x="312920" y="1717482"/>
            <a:ext cx="11274612" cy="2703443"/>
          </a:xfrm>
        </p:spPr>
        <p:txBody>
          <a:bodyPr/>
          <a:lstStyle/>
          <a:p>
            <a:r>
              <a:rPr lang="en-US" sz="2000" dirty="0">
                <a:solidFill>
                  <a:schemeClr val="accent5">
                    <a:lumMod val="50000"/>
                  </a:schemeClr>
                </a:solidFill>
                <a:latin typeface="Roboto" panose="02000000000000000000" pitchFamily="2" charset="0"/>
              </a:rPr>
              <a:t>Process of combining two or more data sets into a single data set.</a:t>
            </a:r>
          </a:p>
          <a:p>
            <a:r>
              <a:rPr lang="en-US" sz="2000" dirty="0">
                <a:solidFill>
                  <a:schemeClr val="accent5">
                    <a:lumMod val="50000"/>
                  </a:schemeClr>
                </a:solidFill>
                <a:latin typeface="Roboto" panose="02000000000000000000" pitchFamily="2" charset="0"/>
              </a:rPr>
              <a:t>Necessary when we have raw data stored in multiple files, or data tables which needs to be analyzed in one go.</a:t>
            </a:r>
          </a:p>
          <a:p>
            <a:pPr marL="0" indent="0">
              <a:buNone/>
            </a:pPr>
            <a:endParaRPr lang="en-US" sz="2000" dirty="0">
              <a:solidFill>
                <a:schemeClr val="accent5">
                  <a:lumMod val="50000"/>
                </a:schemeClr>
              </a:solidFill>
              <a:latin typeface="Roboto" panose="02000000000000000000" pitchFamily="2" charset="0"/>
            </a:endParaRPr>
          </a:p>
          <a:p>
            <a:pPr lvl="2"/>
            <a:r>
              <a:rPr lang="en-US" dirty="0">
                <a:solidFill>
                  <a:srgbClr val="C00000"/>
                </a:solidFill>
                <a:latin typeface="Roboto" panose="02000000000000000000" pitchFamily="2" charset="0"/>
              </a:rPr>
              <a:t>Merging Data for Countries </a:t>
            </a:r>
          </a:p>
          <a:p>
            <a:pPr lvl="2"/>
            <a:r>
              <a:rPr lang="en-US" dirty="0">
                <a:solidFill>
                  <a:srgbClr val="C00000"/>
                </a:solidFill>
                <a:latin typeface="Roboto" panose="02000000000000000000" pitchFamily="2" charset="0"/>
              </a:rPr>
              <a:t>Merging Data for Continents</a:t>
            </a:r>
          </a:p>
          <a:p>
            <a:pPr lvl="2"/>
            <a:endParaRPr lang="en-US" dirty="0">
              <a:solidFill>
                <a:srgbClr val="000000"/>
              </a:solidFill>
              <a:latin typeface="Roboto" panose="02000000000000000000" pitchFamily="2" charset="0"/>
            </a:endParaRPr>
          </a:p>
        </p:txBody>
      </p:sp>
    </p:spTree>
    <p:extLst>
      <p:ext uri="{BB962C8B-B14F-4D97-AF65-F5344CB8AC3E}">
        <p14:creationId xmlns:p14="http://schemas.microsoft.com/office/powerpoint/2010/main" val="3343374326"/>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340</TotalTime>
  <Words>2061</Words>
  <Application>Microsoft Macintosh PowerPoint</Application>
  <PresentationFormat>Widescreen</PresentationFormat>
  <Paragraphs>193</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Avenir Next LT Pro</vt:lpstr>
      <vt:lpstr>AvenirNext LT Pro Medium</vt:lpstr>
      <vt:lpstr>Calibri</vt:lpstr>
      <vt:lpstr>Roboto</vt:lpstr>
      <vt:lpstr>Sabon Next LT</vt:lpstr>
      <vt:lpstr>Symbol</vt:lpstr>
      <vt:lpstr>Wingdings</vt:lpstr>
      <vt:lpstr>DappledVTI</vt:lpstr>
      <vt:lpstr>International Trade</vt:lpstr>
      <vt:lpstr>Objective</vt:lpstr>
      <vt:lpstr>Data Sources</vt:lpstr>
      <vt:lpstr>Target Audience</vt:lpstr>
      <vt:lpstr>Tools &amp; Technologies</vt:lpstr>
      <vt:lpstr>System Architecture </vt:lpstr>
      <vt:lpstr>Main Goals &amp; Purpose of Analysis </vt:lpstr>
      <vt:lpstr>Data Cleaning</vt:lpstr>
      <vt:lpstr>Merge Data</vt:lpstr>
      <vt:lpstr>Data Exploration</vt:lpstr>
      <vt:lpstr>Descriptive Analysis</vt:lpstr>
      <vt:lpstr>Based on Country</vt:lpstr>
      <vt:lpstr>PowerPoint Presentation</vt:lpstr>
      <vt:lpstr>Foreign Direct Investment</vt:lpstr>
      <vt:lpstr>Life Expectancy</vt:lpstr>
      <vt:lpstr>GDP Per Capita</vt:lpstr>
      <vt:lpstr>Balance of Trade</vt:lpstr>
      <vt:lpstr>By Continent</vt:lpstr>
      <vt:lpstr>Population Density</vt:lpstr>
      <vt:lpstr>Foreign Direct Investment</vt:lpstr>
      <vt:lpstr>Life Expectancy</vt:lpstr>
      <vt:lpstr>GDP Per Capita</vt:lpstr>
      <vt:lpstr>Balance Of Trade</vt:lpstr>
      <vt:lpstr>Data Analysis</vt:lpstr>
      <vt:lpstr>By Country</vt:lpstr>
      <vt:lpstr>Linearity</vt:lpstr>
      <vt:lpstr>PowerPoint Presentation</vt:lpstr>
      <vt:lpstr>Multicollinearity</vt:lpstr>
      <vt:lpstr>PowerPoint Presentation</vt:lpstr>
      <vt:lpstr>Balance of Trade VS Population Density</vt:lpstr>
      <vt:lpstr>Balance of Trade VS GDP</vt:lpstr>
      <vt:lpstr>Balance of Trade VS Foreign Direct Investment</vt:lpstr>
      <vt:lpstr>Balance of Trade VS Life Expectancy</vt:lpstr>
      <vt:lpstr>Balance of Trade VS Technology</vt:lpstr>
      <vt:lpstr>Correlation among the residuals </vt:lpstr>
      <vt:lpstr>Normal Multiple Regression</vt:lpstr>
      <vt:lpstr>Homoscedasticity</vt:lpstr>
      <vt:lpstr>Multiple Regression with White’s Robust Covariance</vt:lpstr>
      <vt:lpstr>Testing Hypothesis</vt:lpstr>
      <vt:lpstr>PowerPoint Presentation</vt:lpstr>
      <vt:lpstr>Test Hypothesis (By Continent)</vt:lpstr>
      <vt:lpstr>Clustering</vt:lpstr>
      <vt:lpstr>By Country</vt:lpstr>
      <vt:lpstr>Computing K value</vt:lpstr>
      <vt:lpstr>PowerPoint Presentation</vt:lpstr>
      <vt:lpstr>By Continent</vt:lpstr>
      <vt:lpstr>Computing K value</vt:lpstr>
      <vt:lpstr>PowerPoint Presentation</vt:lpstr>
      <vt:lpstr>Conclusion &amp; Improvement</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Trade</dc:title>
  <dc:creator>Mishra, Swati</dc:creator>
  <cp:lastModifiedBy>Negri, Sara</cp:lastModifiedBy>
  <cp:revision>118</cp:revision>
  <dcterms:created xsi:type="dcterms:W3CDTF">2021-12-10T20:58:50Z</dcterms:created>
  <dcterms:modified xsi:type="dcterms:W3CDTF">2021-12-11T02:58:18Z</dcterms:modified>
</cp:coreProperties>
</file>