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E4CD-230D-453E-8FBB-C88EC8D059E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8390-54A8-4576-8F95-A87E10F6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Filter()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 finding even numbers in  </a:t>
            </a:r>
            <a:r>
              <a:rPr lang="en-US" dirty="0" err="1" smtClean="0"/>
              <a:t>alist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entury Schoolbook" panose="02040604050505020304" pitchFamily="18" charset="0"/>
              </a:rPr>
              <a:t>def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 err="1" smtClean="0">
                <a:latin typeface="Century Schoolbook" panose="02040604050505020304" pitchFamily="18" charset="0"/>
              </a:rPr>
              <a:t>evenElem</a:t>
            </a:r>
            <a:r>
              <a:rPr lang="en-US" dirty="0" smtClean="0">
                <a:latin typeface="Century Schoolbook" panose="02040604050505020304" pitchFamily="18" charset="0"/>
              </a:rPr>
              <a:t>(L):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l1=[]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for </a:t>
            </a:r>
            <a:r>
              <a:rPr lang="en-US" dirty="0" err="1" smtClean="0">
                <a:latin typeface="Century Schoolbook" panose="02040604050505020304" pitchFamily="18" charset="0"/>
              </a:rPr>
              <a:t>i</a:t>
            </a:r>
            <a:r>
              <a:rPr lang="en-US" dirty="0" smtClean="0">
                <a:latin typeface="Century Schoolbook" panose="02040604050505020304" pitchFamily="18" charset="0"/>
              </a:rPr>
              <a:t> in L: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    if (</a:t>
            </a:r>
            <a:r>
              <a:rPr lang="en-US" dirty="0" err="1" smtClean="0">
                <a:latin typeface="Century Schoolbook" panose="02040604050505020304" pitchFamily="18" charset="0"/>
              </a:rPr>
              <a:t>i</a:t>
            </a:r>
            <a:r>
              <a:rPr lang="en-US" dirty="0" smtClean="0">
                <a:latin typeface="Century Schoolbook" panose="02040604050505020304" pitchFamily="18" charset="0"/>
              </a:rPr>
              <a:t> % 2 == 0):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         l1.append(</a:t>
            </a:r>
            <a:r>
              <a:rPr lang="en-US" dirty="0" err="1" smtClean="0">
                <a:latin typeface="Century Schoolbook" panose="02040604050505020304" pitchFamily="18" charset="0"/>
              </a:rPr>
              <a:t>i</a:t>
            </a:r>
            <a:r>
              <a:rPr lang="en-US" dirty="0" smtClean="0"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   return l1</a:t>
            </a:r>
          </a:p>
          <a:p>
            <a:pPr marL="0" indent="0">
              <a:buNone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data = [1, 3, 5, 2, 7, 4, 10]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l=</a:t>
            </a:r>
            <a:r>
              <a:rPr lang="en-US" dirty="0" err="1" smtClean="0">
                <a:latin typeface="Century Schoolbook" panose="02040604050505020304" pitchFamily="18" charset="0"/>
              </a:rPr>
              <a:t>evenElem</a:t>
            </a:r>
            <a:r>
              <a:rPr lang="en-US" dirty="0" smtClean="0">
                <a:latin typeface="Century Schoolbook" panose="020406040505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print(data)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print(l)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Using filter with lambda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entury Schoolbook" panose="02040604050505020304" pitchFamily="18" charset="0"/>
              </a:rPr>
              <a:t>def</a:t>
            </a:r>
            <a:r>
              <a:rPr lang="en-US" sz="1800" dirty="0">
                <a:latin typeface="Century Schoolbook" panose="02040604050505020304" pitchFamily="18" charset="0"/>
              </a:rPr>
              <a:t> </a:t>
            </a:r>
            <a:r>
              <a:rPr lang="en-US" sz="1800" dirty="0" err="1">
                <a:latin typeface="Century Schoolbook" panose="02040604050505020304" pitchFamily="18" charset="0"/>
              </a:rPr>
              <a:t>is_even</a:t>
            </a:r>
            <a:r>
              <a:rPr lang="en-US" sz="1800" dirty="0">
                <a:latin typeface="Century Schoolbook" panose="02040604050505020304" pitchFamily="18" charset="0"/>
              </a:rPr>
              <a:t>(</a:t>
            </a:r>
            <a:r>
              <a:rPr lang="en-US" sz="1800" dirty="0" err="1">
                <a:latin typeface="Century Schoolbook" panose="02040604050505020304" pitchFamily="18" charset="0"/>
              </a:rPr>
              <a:t>i</a:t>
            </a:r>
            <a:r>
              <a:rPr lang="en-US" sz="1800" dirty="0">
                <a:latin typeface="Century Schoolbook" panose="020406040505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    return </a:t>
            </a:r>
            <a:r>
              <a:rPr lang="en-US" sz="1800" dirty="0" err="1">
                <a:latin typeface="Century Schoolbook" panose="02040604050505020304" pitchFamily="18" charset="0"/>
              </a:rPr>
              <a:t>i</a:t>
            </a:r>
            <a:r>
              <a:rPr lang="en-US" sz="1800" dirty="0">
                <a:latin typeface="Century Schoolbook" panose="02040604050505020304" pitchFamily="18" charset="0"/>
              </a:rPr>
              <a:t> % 2 == 0</a:t>
            </a:r>
          </a:p>
          <a:p>
            <a:pPr marL="0" indent="0"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data = [1, 3, 5, 2, 7, 4, 10]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#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</a:rPr>
              <a:t>Filter for even numbers using a lambda function</a:t>
            </a: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d1 = list(filter(lambda i: </a:t>
            </a:r>
            <a:r>
              <a:rPr lang="en-US" sz="1800" dirty="0" err="1">
                <a:latin typeface="Century Schoolbook" panose="02040604050505020304" pitchFamily="18" charset="0"/>
              </a:rPr>
              <a:t>i</a:t>
            </a:r>
            <a:r>
              <a:rPr lang="en-US" sz="1800" dirty="0">
                <a:latin typeface="Century Schoolbook" panose="02040604050505020304" pitchFamily="18" charset="0"/>
              </a:rPr>
              <a:t> % 2 == 0, data))</a:t>
            </a: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d2 = </a:t>
            </a:r>
            <a:r>
              <a:rPr lang="en-US" sz="1800" dirty="0" smtClean="0">
                <a:latin typeface="Century Schoolbook" panose="02040604050505020304" pitchFamily="18" charset="0"/>
              </a:rPr>
              <a:t>list(filter(</a:t>
            </a:r>
            <a:r>
              <a:rPr lang="en-US" sz="1800" dirty="0" err="1" smtClean="0">
                <a:latin typeface="Century Schoolbook" panose="02040604050505020304" pitchFamily="18" charset="0"/>
              </a:rPr>
              <a:t>is_even</a:t>
            </a:r>
            <a:r>
              <a:rPr lang="en-US" sz="1800" dirty="0" smtClean="0">
                <a:latin typeface="Century Schoolbook" panose="02040604050505020304" pitchFamily="18" charset="0"/>
              </a:rPr>
              <a:t>(), </a:t>
            </a:r>
            <a:r>
              <a:rPr lang="en-US" sz="1800" dirty="0">
                <a:latin typeface="Century Schoolbook" panose="02040604050505020304" pitchFamily="18" charset="0"/>
              </a:rPr>
              <a:t>data</a:t>
            </a:r>
            <a:r>
              <a:rPr lang="en-US" sz="1800" dirty="0" smtClean="0">
                <a:latin typeface="Century Schoolbook" panose="02040604050505020304" pitchFamily="18" charset="0"/>
              </a:rPr>
              <a:t>)) </a:t>
            </a: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print(data)</a:t>
            </a:r>
          </a:p>
          <a:p>
            <a:pPr marL="0" indent="0"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print(d1</a:t>
            </a:r>
            <a:r>
              <a:rPr lang="en-US" sz="1800" dirty="0" smtClean="0"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entury Schoolbook" panose="02040604050505020304" pitchFamily="18" charset="0"/>
              </a:rPr>
              <a:t>Print(d2)</a:t>
            </a:r>
            <a:endParaRPr lang="en-US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6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Filter()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Filter/lambda to find a list of words including substring ‘cat’ </a:t>
            </a:r>
          </a:p>
          <a:p>
            <a:r>
              <a:rPr lang="en-US" dirty="0" smtClean="0"/>
              <a:t>Example a </a:t>
            </a:r>
            <a:r>
              <a:rPr lang="en-US" dirty="0"/>
              <a:t>= ["dog", "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", "</a:t>
            </a:r>
            <a:r>
              <a:rPr lang="en-US" dirty="0">
                <a:solidFill>
                  <a:srgbClr val="FF0000"/>
                </a:solidFill>
              </a:rPr>
              <a:t>wildcat</a:t>
            </a:r>
            <a:r>
              <a:rPr lang="en-US" dirty="0"/>
              <a:t>", "</a:t>
            </a:r>
            <a:r>
              <a:rPr lang="en-US" dirty="0" err="1">
                <a:solidFill>
                  <a:srgbClr val="FF0000"/>
                </a:solidFill>
              </a:rPr>
              <a:t>thundercat</a:t>
            </a:r>
            <a:r>
              <a:rPr lang="en-US" dirty="0"/>
              <a:t>", "cow", "</a:t>
            </a:r>
            <a:r>
              <a:rPr lang="en-US" dirty="0" err="1"/>
              <a:t>hooo</a:t>
            </a:r>
            <a:r>
              <a:rPr lang="en-US" dirty="0" smtClean="0"/>
              <a:t>"]</a:t>
            </a:r>
          </a:p>
          <a:p>
            <a:r>
              <a:rPr lang="en-US" dirty="0"/>
              <a:t>Result = ['cat', 'wildcat', '</a:t>
            </a:r>
            <a:r>
              <a:rPr lang="en-US" dirty="0" err="1"/>
              <a:t>thundercat</a:t>
            </a:r>
            <a:r>
              <a:rPr lang="en-US" dirty="0" smtClean="0"/>
              <a:t>']</a:t>
            </a:r>
          </a:p>
          <a:p>
            <a:r>
              <a:rPr lang="en-US" dirty="0" smtClean="0"/>
              <a:t>Hint use: </a:t>
            </a:r>
            <a:r>
              <a:rPr lang="en-US" dirty="0" err="1"/>
              <a:t>re.</a:t>
            </a:r>
            <a:r>
              <a:rPr lang="en-US" b="1" dirty="0" err="1"/>
              <a:t>compile</a:t>
            </a:r>
            <a:r>
              <a:rPr lang="en-US" dirty="0"/>
              <a:t>(pattern, flags=0</a:t>
            </a:r>
            <a:r>
              <a:rPr lang="en-US" dirty="0" smtClean="0"/>
              <a:t>) , you need to import 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MAP()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each value to a corresponding value using some operation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857860"/>
            <a:ext cx="10239375" cy="1876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224" y="6056768"/>
            <a:ext cx="458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https://www.youtube.com/watch?v=kj850Y8y8FI&amp;t=428s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19" y="1299489"/>
            <a:ext cx="5276850" cy="239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865" y="2354277"/>
            <a:ext cx="2733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29331"/>
            <a:ext cx="570033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44" y="1599492"/>
            <a:ext cx="7534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Map, Filter, and Reduce are paradigms of functional programming. They allow the programmer (you) to write simpler, shorter code, without </a:t>
            </a:r>
            <a:r>
              <a:rPr lang="en-US" dirty="0" smtClean="0"/>
              <a:t>necessarily </a:t>
            </a:r>
            <a:r>
              <a:rPr lang="en-US" dirty="0"/>
              <a:t>needing to bother about intricacies like loops and branching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://www.youtube.com/watch?v=hUes6y2b--0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Generators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generator is a </a:t>
            </a:r>
            <a:r>
              <a:rPr lang="en-US" dirty="0">
                <a:hlinkClick r:id="rId2"/>
              </a:rPr>
              <a:t>function</a:t>
            </a:r>
            <a:r>
              <a:rPr lang="en-US" dirty="0"/>
              <a:t> that returns an </a:t>
            </a:r>
            <a:r>
              <a:rPr lang="en-US" dirty="0">
                <a:hlinkClick r:id="rId3"/>
              </a:rPr>
              <a:t>iterator</a:t>
            </a:r>
            <a:r>
              <a:rPr lang="en-US" dirty="0"/>
              <a:t> that produces a sequence of values when iterated over.</a:t>
            </a:r>
          </a:p>
          <a:p>
            <a:r>
              <a:rPr lang="en-US" dirty="0"/>
              <a:t>Generators are useful when we want to produce a large sequence of values, but we don't want to store all of them in memory at once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3" y="4534229"/>
            <a:ext cx="4153562" cy="12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Generators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183694"/>
            <a:ext cx="5238750" cy="463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36" y="2785921"/>
            <a:ext cx="4152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Generator to fetch one record/ row at a time from Excel file into Object of type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Sort products</a:t>
            </a:r>
          </a:p>
          <a:p>
            <a:pPr marL="0" indent="0">
              <a:buNone/>
            </a:pPr>
            <a:r>
              <a:rPr lang="en-US" dirty="0" smtClean="0"/>
              <a:t> according to price</a:t>
            </a:r>
          </a:p>
          <a:p>
            <a:r>
              <a:rPr lang="en-US" dirty="0" smtClean="0"/>
              <a:t>Filter to store</a:t>
            </a:r>
          </a:p>
          <a:p>
            <a:pPr marL="0" indent="0">
              <a:buNone/>
            </a:pPr>
            <a:r>
              <a:rPr lang="en-US" dirty="0" smtClean="0"/>
              <a:t>Electronics products into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smtClean="0"/>
              <a:t>separate list/stack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2724890"/>
            <a:ext cx="6128300" cy="31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Python</a:t>
            </a:r>
            <a:r>
              <a:rPr lang="en-US" dirty="0"/>
              <a:t>, a </a:t>
            </a:r>
            <a:r>
              <a:rPr lang="en-US" b="1" dirty="0"/>
              <a:t>decorator</a:t>
            </a:r>
            <a:r>
              <a:rPr lang="en-US" dirty="0"/>
              <a:t> is a design pattern that allows you to modify the functionality of a function by wrapping it in another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i.e. </a:t>
            </a:r>
            <a:r>
              <a:rPr lang="en-US" dirty="0"/>
              <a:t>it allows programmers to modify the </a:t>
            </a:r>
            <a:r>
              <a:rPr lang="en-US" dirty="0" smtClean="0"/>
              <a:t>behavior </a:t>
            </a:r>
            <a:r>
              <a:rPr lang="en-US" dirty="0"/>
              <a:t>of a function or class</a:t>
            </a:r>
            <a:r>
              <a:rPr lang="en-US" dirty="0" smtClean="0"/>
              <a:t>.</a:t>
            </a:r>
          </a:p>
          <a:p>
            <a:r>
              <a:rPr lang="en-US" dirty="0"/>
              <a:t>is a particular form of a function that takes functions as input and returns a new function as output.</a:t>
            </a:r>
          </a:p>
        </p:txBody>
      </p:sp>
    </p:spTree>
    <p:extLst>
      <p:ext uri="{BB962C8B-B14F-4D97-AF65-F5344CB8AC3E}">
        <p14:creationId xmlns:p14="http://schemas.microsoft.com/office/powerpoint/2010/main" val="42261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Decorators: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5200" y="1027906"/>
            <a:ext cx="2964457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1438" y="1955549"/>
            <a:ext cx="357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learning</a:t>
            </a:r>
          </a:p>
          <a:p>
            <a:r>
              <a:rPr lang="en-US"/>
              <a:t>See https://www.youtube.com/watch?v=yNzxXZfkLUA</a:t>
            </a:r>
          </a:p>
        </p:txBody>
      </p:sp>
    </p:spTree>
    <p:extLst>
      <p:ext uri="{BB962C8B-B14F-4D97-AF65-F5344CB8AC3E}">
        <p14:creationId xmlns:p14="http://schemas.microsoft.com/office/powerpoint/2010/main" val="18859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</a:p>
          <a:p>
            <a:r>
              <a:rPr lang="en-US" dirty="0" smtClean="0"/>
              <a:t>Map, Filter and Reduce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Lambda?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lambda is better shown when you use them as an anonymous function inside another function.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Say </a:t>
            </a:r>
            <a:r>
              <a:rPr lang="en-US" dirty="0"/>
              <a:t>you have a function definition that takes one argument, and that argument will be multiplied with an unknown number: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46" y="3692525"/>
            <a:ext cx="2686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Lambda,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Lambda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344" y="2866230"/>
            <a:ext cx="5157787" cy="150659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using Lambda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7819" y="2866231"/>
            <a:ext cx="4171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Lambda, with default values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082" y="1825625"/>
            <a:ext cx="83998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Lambda, with 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0469"/>
            <a:ext cx="10144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Lambda, with any number of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528" y="2472484"/>
            <a:ext cx="65722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6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Filter() built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filter() function returns an iterator where the items are filtered through a function to test if the item is accepted or not.</a:t>
            </a:r>
          </a:p>
          <a:p>
            <a:r>
              <a:rPr lang="en-US" dirty="0" smtClean="0"/>
              <a:t>Takes two arguments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03" y="2883292"/>
            <a:ext cx="40195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452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Office Theme</vt:lpstr>
      <vt:lpstr>Fun with Python</vt:lpstr>
      <vt:lpstr>Outline</vt:lpstr>
      <vt:lpstr>Lambda</vt:lpstr>
      <vt:lpstr>Why use Lambda?</vt:lpstr>
      <vt:lpstr>Lambda, Example</vt:lpstr>
      <vt:lpstr>Lambda, with default values</vt:lpstr>
      <vt:lpstr>Lambda, with default parameters</vt:lpstr>
      <vt:lpstr>Lambda, with any number of parameters</vt:lpstr>
      <vt:lpstr>Filter() built in function</vt:lpstr>
      <vt:lpstr>Filter() Example</vt:lpstr>
      <vt:lpstr>Filter() Exercise</vt:lpstr>
      <vt:lpstr>MAP() function</vt:lpstr>
      <vt:lpstr>Reduce</vt:lpstr>
      <vt:lpstr>MAP, Filter, Reduce</vt:lpstr>
      <vt:lpstr>Generators </vt:lpstr>
      <vt:lpstr>Generators </vt:lpstr>
      <vt:lpstr>Exercise</vt:lpstr>
      <vt:lpstr>Decorators</vt:lpstr>
      <vt:lpstr>Decorators: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Hanaa Al-Zadjali</dc:creator>
  <cp:lastModifiedBy>Hanaa Al-Zadjali</cp:lastModifiedBy>
  <cp:revision>28</cp:revision>
  <dcterms:created xsi:type="dcterms:W3CDTF">2023-08-03T07:33:28Z</dcterms:created>
  <dcterms:modified xsi:type="dcterms:W3CDTF">2023-08-08T09:15:47Z</dcterms:modified>
</cp:coreProperties>
</file>