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8"/>
  </p:notesMasterIdLst>
  <p:handoutMasterIdLst>
    <p:handoutMasterId r:id="rId19"/>
  </p:handoutMasterIdLst>
  <p:sldIdLst>
    <p:sldId id="256" r:id="rId2"/>
    <p:sldId id="848" r:id="rId3"/>
    <p:sldId id="850" r:id="rId4"/>
    <p:sldId id="851" r:id="rId5"/>
    <p:sldId id="852" r:id="rId6"/>
    <p:sldId id="853" r:id="rId7"/>
    <p:sldId id="854" r:id="rId8"/>
    <p:sldId id="856" r:id="rId9"/>
    <p:sldId id="857" r:id="rId10"/>
    <p:sldId id="858" r:id="rId11"/>
    <p:sldId id="860" r:id="rId12"/>
    <p:sldId id="861" r:id="rId13"/>
    <p:sldId id="862" r:id="rId14"/>
    <p:sldId id="864" r:id="rId15"/>
    <p:sldId id="865" r:id="rId16"/>
    <p:sldId id="785" r:id="rId1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90B44A"/>
    <a:srgbClr val="3D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3" autoAdjust="0"/>
    <p:restoredTop sz="86948" autoAdjust="0"/>
  </p:normalViewPr>
  <p:slideViewPr>
    <p:cSldViewPr snapToGrid="0" snapToObjects="1">
      <p:cViewPr varScale="1">
        <p:scale>
          <a:sx n="112" d="100"/>
          <a:sy n="112" d="100"/>
        </p:scale>
        <p:origin x="11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smtClean="0"/>
              <a:t>COMP3302 - FALL 2015</a:t>
            </a: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9C8F8BE-4BB8-E648-A22D-85364050D452}" type="slidenum">
              <a:rPr lang="en-US" smtClean="0"/>
              <a:pPr/>
              <a:t>‹#›</a:t>
            </a:fld>
            <a:endParaRPr lang="en-US"/>
          </a:p>
        </p:txBody>
      </p:sp>
    </p:spTree>
    <p:extLst>
      <p:ext uri="{BB962C8B-B14F-4D97-AF65-F5344CB8AC3E}">
        <p14:creationId xmlns:p14="http://schemas.microsoft.com/office/powerpoint/2010/main" val="416565126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smtClean="0"/>
              <a:t>COMP3302 - FALL 2015</a:t>
            </a: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6570E26-5D5A-AF46-80CA-3914EB5A5FD2}" type="slidenum">
              <a:rPr lang="en-US" smtClean="0"/>
              <a:pPr/>
              <a:t>‹#›</a:t>
            </a:fld>
            <a:endParaRPr lang="en-US"/>
          </a:p>
        </p:txBody>
      </p:sp>
    </p:spTree>
    <p:extLst>
      <p:ext uri="{BB962C8B-B14F-4D97-AF65-F5344CB8AC3E}">
        <p14:creationId xmlns:p14="http://schemas.microsoft.com/office/powerpoint/2010/main" val="3597518120"/>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70E26-5D5A-AF46-80CA-3914EB5A5FD2}" type="slidenum">
              <a:rPr lang="en-US" smtClean="0"/>
              <a:pPr/>
              <a:t>1</a:t>
            </a:fld>
            <a:endParaRPr lang="en-US"/>
          </a:p>
        </p:txBody>
      </p:sp>
      <p:sp>
        <p:nvSpPr>
          <p:cNvPr id="9" name="Date Placeholder 8"/>
          <p:cNvSpPr>
            <a:spLocks noGrp="1"/>
          </p:cNvSpPr>
          <p:nvPr>
            <p:ph type="dt" idx="12"/>
          </p:nvPr>
        </p:nvSpPr>
        <p:spPr/>
        <p:txBody>
          <a:bodyPr/>
          <a:lstStyle/>
          <a:p>
            <a:endParaRPr lang="en-US"/>
          </a:p>
        </p:txBody>
      </p:sp>
    </p:spTree>
    <p:extLst>
      <p:ext uri="{BB962C8B-B14F-4D97-AF65-F5344CB8AC3E}">
        <p14:creationId xmlns:p14="http://schemas.microsoft.com/office/powerpoint/2010/main" val="81117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56570E26-5D5A-AF46-80CA-3914EB5A5FD2}" type="slidenum">
              <a:rPr lang="en-US" smtClean="0"/>
              <a:pPr/>
              <a:t>8</a:t>
            </a:fld>
            <a:endParaRPr lang="en-US"/>
          </a:p>
        </p:txBody>
      </p:sp>
    </p:spTree>
    <p:extLst>
      <p:ext uri="{BB962C8B-B14F-4D97-AF65-F5344CB8AC3E}">
        <p14:creationId xmlns:p14="http://schemas.microsoft.com/office/powerpoint/2010/main" val="238605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Footer Placeholder 2"/>
          <p:cNvSpPr>
            <a:spLocks noGrp="1"/>
          </p:cNvSpPr>
          <p:nvPr>
            <p:ph type="ftr" sz="quarter" idx="3"/>
          </p:nvPr>
        </p:nvSpPr>
        <p:spPr>
          <a:xfrm>
            <a:off x="2197100" y="6356350"/>
            <a:ext cx="5105400" cy="365760"/>
          </a:xfrm>
          <a:prstGeom prst="rect">
            <a:avLst/>
          </a:prstGeom>
        </p:spPr>
        <p:txBody>
          <a:bodyPr vert="horz"/>
          <a:lstStyle>
            <a:lvl1pPr marL="0" marR="0" indent="0" algn="ctr" defTabSz="457200" rtl="0" eaLnBrk="1" fontAlgn="auto" latinLnBrk="0" hangingPunct="1">
              <a:lnSpc>
                <a:spcPct val="100000"/>
              </a:lnSpc>
              <a:spcBef>
                <a:spcPts val="0"/>
              </a:spcBef>
              <a:spcAft>
                <a:spcPts val="0"/>
              </a:spcAft>
              <a:buClrTx/>
              <a:buSzTx/>
              <a:buFontTx/>
              <a:buNone/>
              <a:tabLst/>
              <a:defRPr kumimoji="0" sz="1400">
                <a:solidFill>
                  <a:schemeClr val="tx2"/>
                </a:solidFill>
              </a:defRPr>
            </a:lvl1pPr>
          </a:lstStyle>
          <a:p>
            <a:endParaRPr lang="en-US" dirty="0"/>
          </a:p>
        </p:txBody>
      </p:sp>
      <p:sp>
        <p:nvSpPr>
          <p:cNvPr id="16" name="Slide Number Placeholder 22"/>
          <p:cNvSpPr>
            <a:spLocks noGrp="1"/>
          </p:cNvSpPr>
          <p:nvPr>
            <p:ph type="sldNum" sz="quarter" idx="4"/>
          </p:nvPr>
        </p:nvSpPr>
        <p:spPr>
          <a:xfrm>
            <a:off x="612648" y="6356350"/>
            <a:ext cx="1584452" cy="365760"/>
          </a:xfrm>
          <a:prstGeom prst="rect">
            <a:avLst/>
          </a:prstGeom>
        </p:spPr>
        <p:txBody>
          <a:bodyPr vert="horz"/>
          <a:lstStyle>
            <a:lvl1pPr algn="l" eaLnBrk="1" latinLnBrk="0" hangingPunct="1">
              <a:defRPr kumimoji="0" sz="1400">
                <a:solidFill>
                  <a:schemeClr val="tx2"/>
                </a:solidFill>
              </a:defRPr>
            </a:lvl1pPr>
          </a:lstStyle>
          <a:p>
            <a:fld id="{588BC33A-E37D-5243-B899-DDFE556A7D7C}" type="slidenum">
              <a:rPr lang="en-US" smtClean="0"/>
              <a:pPr/>
              <a:t>‹#›</a:t>
            </a:fld>
            <a:endParaRPr lang="en-US"/>
          </a:p>
        </p:txBody>
      </p:sp>
      <p:sp>
        <p:nvSpPr>
          <p:cNvPr id="11"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6" name="Slide Number Placeholder 5"/>
          <p:cNvSpPr>
            <a:spLocks noGrp="1"/>
          </p:cNvSpPr>
          <p:nvPr>
            <p:ph type="sldNum" sz="quarter" idx="12"/>
          </p:nvPr>
        </p:nvSpPr>
        <p:spPr/>
        <p:txBody>
          <a:bodyPr/>
          <a:lstStyle/>
          <a:p>
            <a:fld id="{588BC33A-E37D-5243-B899-DDFE556A7D7C}" type="slidenum">
              <a:rPr lang="en-US" smtClean="0"/>
              <a:pPr/>
              <a:t>‹#›</a:t>
            </a:fld>
            <a:endParaRPr lang="en-US"/>
          </a:p>
        </p:txBody>
      </p:sp>
      <p:sp>
        <p:nvSpPr>
          <p:cNvPr id="7"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6" name="Slide Number Placeholder 5"/>
          <p:cNvSpPr>
            <a:spLocks noGrp="1"/>
          </p:cNvSpPr>
          <p:nvPr>
            <p:ph type="sldNum" sz="quarter" idx="12"/>
          </p:nvPr>
        </p:nvSpPr>
        <p:spPr/>
        <p:txBody>
          <a:bodyPr/>
          <a:lstStyle/>
          <a:p>
            <a:fld id="{588BC33A-E37D-5243-B899-DDFE556A7D7C}"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51371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Footer Placeholder 2"/>
          <p:cNvSpPr>
            <a:spLocks noGrp="1"/>
          </p:cNvSpPr>
          <p:nvPr>
            <p:ph type="ftr" sz="quarter" idx="3"/>
          </p:nvPr>
        </p:nvSpPr>
        <p:spPr>
          <a:xfrm>
            <a:off x="2352548" y="6356350"/>
            <a:ext cx="4378452" cy="365760"/>
          </a:xfrm>
          <a:prstGeom prst="rect">
            <a:avLst/>
          </a:prstGeom>
        </p:spPr>
        <p:txBody>
          <a:bodyPr vert="horz"/>
          <a:lstStyle>
            <a:lvl1pPr marL="0" marR="0" indent="0" algn="ctr" defTabSz="457200" rtl="0" eaLnBrk="1" fontAlgn="auto" latinLnBrk="0" hangingPunct="1">
              <a:lnSpc>
                <a:spcPct val="100000"/>
              </a:lnSpc>
              <a:spcBef>
                <a:spcPts val="0"/>
              </a:spcBef>
              <a:spcAft>
                <a:spcPts val="0"/>
              </a:spcAft>
              <a:buClrTx/>
              <a:buSzTx/>
              <a:buFontTx/>
              <a:buNone/>
              <a:tabLst/>
              <a:defRPr kumimoji="0" sz="1400">
                <a:solidFill>
                  <a:schemeClr val="tx2"/>
                </a:solidFill>
              </a:defRPr>
            </a:lvl1pPr>
          </a:lstStyle>
          <a:p>
            <a:endParaRPr lang="en-US" dirty="0"/>
          </a:p>
        </p:txBody>
      </p:sp>
      <p:sp>
        <p:nvSpPr>
          <p:cNvPr id="10" name="Slide Number Placeholder 22"/>
          <p:cNvSpPr>
            <a:spLocks noGrp="1"/>
          </p:cNvSpPr>
          <p:nvPr>
            <p:ph type="sldNum" sz="quarter" idx="4"/>
          </p:nvPr>
        </p:nvSpPr>
        <p:spPr>
          <a:xfrm>
            <a:off x="612648" y="6356350"/>
            <a:ext cx="1584452" cy="365760"/>
          </a:xfrm>
          <a:prstGeom prst="rect">
            <a:avLst/>
          </a:prstGeom>
        </p:spPr>
        <p:txBody>
          <a:bodyPr vert="horz"/>
          <a:lstStyle>
            <a:lvl1pPr algn="l" eaLnBrk="1" latinLnBrk="0" hangingPunct="1">
              <a:defRPr kumimoji="0" sz="1400">
                <a:solidFill>
                  <a:schemeClr val="tx2"/>
                </a:solidFill>
              </a:defRPr>
            </a:lvl1pPr>
          </a:lstStyle>
          <a:p>
            <a:fld id="{588BC33A-E37D-5243-B899-DDFE556A7D7C}" type="slidenum">
              <a:rPr lang="en-US" smtClean="0"/>
              <a:pPr/>
              <a:t>‹#›</a:t>
            </a:fld>
            <a:endParaRPr lang="en-US"/>
          </a:p>
        </p:txBody>
      </p:sp>
      <p:sp>
        <p:nvSpPr>
          <p:cNvPr id="11" name="Date Placeholder 13"/>
          <p:cNvSpPr>
            <a:spLocks noGrp="1"/>
          </p:cNvSpPr>
          <p:nvPr>
            <p:ph type="dt" sz="half" idx="2"/>
          </p:nvPr>
        </p:nvSpPr>
        <p:spPr>
          <a:xfrm>
            <a:off x="6942666" y="6356350"/>
            <a:ext cx="1747181"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COMP3203 Fall 2016 updated Spring 2019</a:t>
            </a:r>
            <a:endParaRPr lang="en-US" dirty="0"/>
          </a:p>
        </p:txBody>
      </p:sp>
      <p:sp>
        <p:nvSpPr>
          <p:cNvPr id="5" name="Footer Placeholder 4"/>
          <p:cNvSpPr>
            <a:spLocks noGrp="1"/>
          </p:cNvSpPr>
          <p:nvPr>
            <p:ph type="ftr" sz="quarter" idx="11"/>
          </p:nvPr>
        </p:nvSpPr>
        <p:spPr>
          <a:xfrm>
            <a:off x="2898648" y="6355080"/>
            <a:ext cx="3474720" cy="36576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588BC33A-E37D-5243-B899-DDFE556A7D7C}"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457200" y="1219200"/>
            <a:ext cx="4041648" cy="51371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514019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Footer Placeholder 2"/>
          <p:cNvSpPr>
            <a:spLocks noGrp="1"/>
          </p:cNvSpPr>
          <p:nvPr>
            <p:ph type="ftr" sz="quarter" idx="3"/>
          </p:nvPr>
        </p:nvSpPr>
        <p:spPr>
          <a:xfrm>
            <a:off x="2197100" y="6356350"/>
            <a:ext cx="5105400" cy="365760"/>
          </a:xfrm>
          <a:prstGeom prst="rect">
            <a:avLst/>
          </a:prstGeom>
        </p:spPr>
        <p:txBody>
          <a:bodyPr vert="horz"/>
          <a:lstStyle>
            <a:lvl1pPr marL="0" marR="0" indent="0" algn="ctr" defTabSz="457200" rtl="0" eaLnBrk="1" fontAlgn="auto" latinLnBrk="0" hangingPunct="1">
              <a:lnSpc>
                <a:spcPct val="100000"/>
              </a:lnSpc>
              <a:spcBef>
                <a:spcPts val="0"/>
              </a:spcBef>
              <a:spcAft>
                <a:spcPts val="0"/>
              </a:spcAft>
              <a:buClrTx/>
              <a:buSzTx/>
              <a:buFontTx/>
              <a:buNone/>
              <a:tabLst/>
              <a:defRPr kumimoji="0" sz="1400">
                <a:solidFill>
                  <a:schemeClr val="tx2"/>
                </a:solidFill>
              </a:defRPr>
            </a:lvl1pPr>
          </a:lstStyle>
          <a:p>
            <a:endParaRPr lang="en-US" dirty="0"/>
          </a:p>
        </p:txBody>
      </p:sp>
      <p:sp>
        <p:nvSpPr>
          <p:cNvPr id="12" name="Slide Number Placeholder 22"/>
          <p:cNvSpPr>
            <a:spLocks noGrp="1"/>
          </p:cNvSpPr>
          <p:nvPr>
            <p:ph type="sldNum" sz="quarter" idx="4"/>
          </p:nvPr>
        </p:nvSpPr>
        <p:spPr>
          <a:xfrm>
            <a:off x="612648" y="6356350"/>
            <a:ext cx="1584452" cy="365760"/>
          </a:xfrm>
          <a:prstGeom prst="rect">
            <a:avLst/>
          </a:prstGeom>
        </p:spPr>
        <p:txBody>
          <a:bodyPr vert="horz"/>
          <a:lstStyle>
            <a:lvl1pPr algn="l" eaLnBrk="1" latinLnBrk="0" hangingPunct="1">
              <a:defRPr kumimoji="0" sz="1400">
                <a:solidFill>
                  <a:schemeClr val="tx2"/>
                </a:solidFill>
              </a:defRPr>
            </a:lvl1pPr>
          </a:lstStyle>
          <a:p>
            <a:fld id="{588BC33A-E37D-5243-B899-DDFE556A7D7C}" type="slidenum">
              <a:rPr lang="en-US" smtClean="0"/>
              <a:pPr/>
              <a:t>‹#›</a:t>
            </a:fld>
            <a:endParaRPr lang="en-US"/>
          </a:p>
        </p:txBody>
      </p:sp>
      <p:sp>
        <p:nvSpPr>
          <p:cNvPr id="13" name="Date Placeholder 13"/>
          <p:cNvSpPr>
            <a:spLocks noGrp="1"/>
          </p:cNvSpPr>
          <p:nvPr>
            <p:ph type="dt" sz="half" idx="10"/>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8" name="Footer Placeholder 7"/>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9" name="Slide Number Placeholder 8"/>
          <p:cNvSpPr>
            <a:spLocks noGrp="1"/>
          </p:cNvSpPr>
          <p:nvPr>
            <p:ph type="sldNum" sz="quarter" idx="12"/>
          </p:nvPr>
        </p:nvSpPr>
        <p:spPr/>
        <p:txBody>
          <a:bodyPr/>
          <a:lstStyle/>
          <a:p>
            <a:fld id="{588BC33A-E37D-5243-B899-DDFE556A7D7C}" type="slidenum">
              <a:rPr lang="en-US" smtClean="0"/>
              <a:pPr/>
              <a:t>‹#›</a:t>
            </a:fld>
            <a:endParaRPr lang="en-US"/>
          </a:p>
        </p:txBody>
      </p:sp>
      <p:sp>
        <p:nvSpPr>
          <p:cNvPr id="11" name="Content Placeholder 10"/>
          <p:cNvSpPr>
            <a:spLocks noGrp="1"/>
          </p:cNvSpPr>
          <p:nvPr>
            <p:ph sz="quarter" idx="2"/>
          </p:nvPr>
        </p:nvSpPr>
        <p:spPr>
          <a:xfrm>
            <a:off x="457200" y="2133600"/>
            <a:ext cx="4038600" cy="42227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2227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13"/>
          <p:cNvSpPr>
            <a:spLocks noGrp="1"/>
          </p:cNvSpPr>
          <p:nvPr>
            <p:ph type="dt" sz="half" idx="13"/>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5" name="Slide Number Placeholder 4"/>
          <p:cNvSpPr>
            <a:spLocks noGrp="1"/>
          </p:cNvSpPr>
          <p:nvPr>
            <p:ph type="sldNum" sz="quarter" idx="12"/>
          </p:nvPr>
        </p:nvSpPr>
        <p:spPr/>
        <p:txBody>
          <a:bodyPr/>
          <a:lstStyle/>
          <a:p>
            <a:fld id="{588BC33A-E37D-5243-B899-DDFE556A7D7C}"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4" name="Slide Number Placeholder 3"/>
          <p:cNvSpPr>
            <a:spLocks noGrp="1"/>
          </p:cNvSpPr>
          <p:nvPr>
            <p:ph type="sldNum" sz="quarter" idx="12"/>
          </p:nvPr>
        </p:nvSpPr>
        <p:spPr/>
        <p:txBody>
          <a:bodyPr/>
          <a:lstStyle/>
          <a:p>
            <a:fld id="{588BC33A-E37D-5243-B899-DDFE556A7D7C}"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5137150"/>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7" name="Slide Number Placeholder 6"/>
          <p:cNvSpPr>
            <a:spLocks noGrp="1"/>
          </p:cNvSpPr>
          <p:nvPr>
            <p:ph type="sldNum" sz="quarter" idx="12"/>
          </p:nvPr>
        </p:nvSpPr>
        <p:spPr/>
        <p:txBody>
          <a:bodyPr/>
          <a:lstStyle/>
          <a:p>
            <a:fld id="{588BC33A-E37D-5243-B899-DDFE556A7D7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799"/>
            <a:ext cx="5715000" cy="603694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13"/>
          <p:cNvSpPr>
            <a:spLocks noGrp="1"/>
          </p:cNvSpPr>
          <p:nvPr>
            <p:ph type="dt" sz="half" idx="13"/>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4999"/>
            <a:ext cx="8229600" cy="4448175"/>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COMP3203 Fall 2016 updated Spring 2019</a:t>
            </a:r>
            <a:endParaRPr lang="en-US" dirty="0"/>
          </a:p>
        </p:txBody>
      </p:sp>
      <p:sp>
        <p:nvSpPr>
          <p:cNvPr id="6" name="Footer Placeholder 5"/>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7" name="Slide Number Placeholder 6"/>
          <p:cNvSpPr>
            <a:spLocks noGrp="1"/>
          </p:cNvSpPr>
          <p:nvPr>
            <p:ph type="sldNum" sz="quarter" idx="12"/>
          </p:nvPr>
        </p:nvSpPr>
        <p:spPr/>
        <p:txBody>
          <a:bodyPr/>
          <a:lstStyle/>
          <a:p>
            <a:fld id="{588BC33A-E37D-5243-B899-DDFE556A7D7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199"/>
            <a:ext cx="8229600" cy="5133975"/>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7543800" y="6356350"/>
            <a:ext cx="1146048" cy="365760"/>
          </a:xfrm>
          <a:prstGeom prst="rect">
            <a:avLst/>
          </a:prstGeom>
        </p:spPr>
        <p:txBody>
          <a:bodyPr vert="horz"/>
          <a:lstStyle>
            <a:lvl1pPr algn="l" eaLnBrk="1" latinLnBrk="0" hangingPunct="1">
              <a:defRPr kumimoji="0" sz="1400">
                <a:solidFill>
                  <a:schemeClr val="tx2"/>
                </a:solidFill>
              </a:defRPr>
            </a:lvl1pPr>
          </a:lstStyle>
          <a:p>
            <a:r>
              <a:rPr lang="en-US" smtClean="0"/>
              <a:t>COMP3203 Fall 2016 updated Spring 2019</a:t>
            </a:r>
            <a:endParaRPr lang="en-US" dirty="0"/>
          </a:p>
        </p:txBody>
      </p:sp>
      <p:sp>
        <p:nvSpPr>
          <p:cNvPr id="3" name="Footer Placeholder 2"/>
          <p:cNvSpPr>
            <a:spLocks noGrp="1"/>
          </p:cNvSpPr>
          <p:nvPr>
            <p:ph type="ftr" sz="quarter" idx="3"/>
          </p:nvPr>
        </p:nvSpPr>
        <p:spPr>
          <a:xfrm>
            <a:off x="2197100" y="6356350"/>
            <a:ext cx="5105400" cy="365760"/>
          </a:xfrm>
          <a:prstGeom prst="rect">
            <a:avLst/>
          </a:prstGeom>
        </p:spPr>
        <p:txBody>
          <a:bodyPr vert="horz"/>
          <a:lstStyle>
            <a:lvl1pPr marL="0" marR="0" indent="0" algn="ctr" defTabSz="457200" rtl="0" eaLnBrk="1" fontAlgn="auto" latinLnBrk="0" hangingPunct="1">
              <a:lnSpc>
                <a:spcPct val="100000"/>
              </a:lnSpc>
              <a:spcBef>
                <a:spcPts val="0"/>
              </a:spcBef>
              <a:spcAft>
                <a:spcPts val="0"/>
              </a:spcAft>
              <a:buClrTx/>
              <a:buSzTx/>
              <a:buFontTx/>
              <a:buNone/>
              <a:tabLst/>
              <a:defRPr lang="en-US" sz="1200" smtClean="0">
                <a:effectLst/>
              </a:defRPr>
            </a:lvl1pPr>
          </a:lstStyle>
          <a:p>
            <a:endParaRPr lang="en-US" dirty="0"/>
          </a:p>
        </p:txBody>
      </p:sp>
      <p:sp>
        <p:nvSpPr>
          <p:cNvPr id="23" name="Slide Number Placeholder 22"/>
          <p:cNvSpPr>
            <a:spLocks noGrp="1"/>
          </p:cNvSpPr>
          <p:nvPr>
            <p:ph type="sldNum" sz="quarter" idx="4"/>
          </p:nvPr>
        </p:nvSpPr>
        <p:spPr>
          <a:xfrm>
            <a:off x="612648" y="6356350"/>
            <a:ext cx="1584452" cy="365760"/>
          </a:xfrm>
          <a:prstGeom prst="rect">
            <a:avLst/>
          </a:prstGeom>
        </p:spPr>
        <p:txBody>
          <a:bodyPr vert="horz"/>
          <a:lstStyle>
            <a:lvl1pPr algn="l" eaLnBrk="1" latinLnBrk="0" hangingPunct="1">
              <a:defRPr kumimoji="0" sz="1400">
                <a:solidFill>
                  <a:schemeClr val="tx2"/>
                </a:solidFill>
              </a:defRPr>
            </a:lvl1pPr>
          </a:lstStyle>
          <a:p>
            <a:fld id="{588BC33A-E37D-5243-B899-DDFE556A7D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g-PGLbMth_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JU767SDMDvA"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youtube.com/watch?v=xli_FI7Cuz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solidFill>
                  <a:srgbClr val="000000"/>
                </a:solidFill>
              </a:rPr>
              <a:t>Elementary Sorting Methods</a:t>
            </a:r>
            <a:endParaRPr lang="en-US" dirty="0">
              <a:solidFill>
                <a:srgbClr val="000000"/>
              </a:solidFill>
            </a:endParaRPr>
          </a:p>
        </p:txBody>
      </p:sp>
      <p:sp>
        <p:nvSpPr>
          <p:cNvPr id="3" name="Subtitle 2"/>
          <p:cNvSpPr>
            <a:spLocks noGrp="1"/>
          </p:cNvSpPr>
          <p:nvPr>
            <p:ph type="subTitle" idx="1"/>
          </p:nvPr>
        </p:nvSpPr>
        <p:spPr/>
        <p:txBody>
          <a:bodyPr/>
          <a:lstStyle/>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 Code</a:t>
            </a:r>
            <a:endParaRPr lang="en-US" dirty="0"/>
          </a:p>
        </p:txBody>
      </p:sp>
      <p:sp>
        <p:nvSpPr>
          <p:cNvPr id="3" name="Footer Placeholder 2"/>
          <p:cNvSpPr>
            <a:spLocks noGrp="1"/>
          </p:cNvSpPr>
          <p:nvPr>
            <p:ph type="ftr" sz="quarter" idx="3"/>
          </p:nvPr>
        </p:nvSpPr>
        <p:spPr/>
        <p:txBody>
          <a:bodyPr/>
          <a:lstStyle/>
          <a:p>
            <a:endParaRPr lang="en-US" dirty="0"/>
          </a:p>
        </p:txBody>
      </p:sp>
      <p:sp>
        <p:nvSpPr>
          <p:cNvPr id="4" name="Slide Number Placeholder 3"/>
          <p:cNvSpPr>
            <a:spLocks noGrp="1"/>
          </p:cNvSpPr>
          <p:nvPr>
            <p:ph type="sldNum" sz="quarter" idx="4"/>
          </p:nvPr>
        </p:nvSpPr>
        <p:spPr/>
        <p:txBody>
          <a:bodyPr/>
          <a:lstStyle/>
          <a:p>
            <a:fld id="{588BC33A-E37D-5243-B899-DDFE556A7D7C}" type="slidenum">
              <a:rPr lang="en-US" smtClean="0"/>
              <a:pPr/>
              <a:t>10</a:t>
            </a:fld>
            <a:endParaRPr lang="en-US"/>
          </a:p>
        </p:txBody>
      </p:sp>
      <p:pic>
        <p:nvPicPr>
          <p:cNvPr id="7" name="Content Placeholder 6"/>
          <p:cNvPicPr>
            <a:picLocks noGrp="1" noChangeAspect="1"/>
          </p:cNvPicPr>
          <p:nvPr>
            <p:ph sz="quarter" idx="1"/>
          </p:nvPr>
        </p:nvPicPr>
        <p:blipFill>
          <a:blip r:embed="rId2"/>
          <a:stretch>
            <a:fillRect/>
          </a:stretch>
        </p:blipFill>
        <p:spPr>
          <a:xfrm>
            <a:off x="1090733" y="1219200"/>
            <a:ext cx="6962533" cy="5137150"/>
          </a:xfrm>
          <a:prstGeom prst="rect">
            <a:avLst/>
          </a:prstGeom>
        </p:spPr>
      </p:pic>
    </p:spTree>
    <p:extLst>
      <p:ext uri="{BB962C8B-B14F-4D97-AF65-F5344CB8AC3E}">
        <p14:creationId xmlns:p14="http://schemas.microsoft.com/office/powerpoint/2010/main" val="3755473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solidFill>
                  <a:schemeClr val="accent1"/>
                </a:solidFill>
              </a:rPr>
              <a:t>Definition: </a:t>
            </a:r>
            <a:r>
              <a:rPr lang="en-US" dirty="0"/>
              <a:t>It is a simple sorting algorithm. It finds the smallest element in the array and exchanges it with the element at the first position of the array. After that it finds the second smallest element and exchanges it with the second position. Continue in this way until the entire array is sorted. </a:t>
            </a:r>
          </a:p>
          <a:p>
            <a:r>
              <a:rPr lang="en-US" dirty="0"/>
              <a:t>In the sorting method </a:t>
            </a:r>
            <a:r>
              <a:rPr lang="en-US" dirty="0">
                <a:solidFill>
                  <a:srgbClr val="727CA3"/>
                </a:solidFill>
              </a:rPr>
              <a:t>divides</a:t>
            </a:r>
            <a:r>
              <a:rPr lang="en-US" dirty="0"/>
              <a:t> the set of data into </a:t>
            </a:r>
            <a:r>
              <a:rPr lang="en-US" dirty="0">
                <a:solidFill>
                  <a:srgbClr val="727CA3"/>
                </a:solidFill>
              </a:rPr>
              <a:t>two parts</a:t>
            </a:r>
            <a:r>
              <a:rPr lang="en-US" dirty="0"/>
              <a:t>: already </a:t>
            </a:r>
            <a:r>
              <a:rPr lang="en-US" dirty="0">
                <a:solidFill>
                  <a:srgbClr val="727CA3"/>
                </a:solidFill>
              </a:rPr>
              <a:t>sorted</a:t>
            </a:r>
            <a:r>
              <a:rPr lang="en-US" dirty="0"/>
              <a:t>, and </a:t>
            </a:r>
            <a:r>
              <a:rPr lang="en-US" dirty="0">
                <a:solidFill>
                  <a:srgbClr val="727CA3"/>
                </a:solidFill>
              </a:rPr>
              <a:t>not yet sorted </a:t>
            </a:r>
            <a:r>
              <a:rPr lang="en-US" dirty="0"/>
              <a:t>(before sorting you have an empty sorted part and the whole unsorted set of data).</a:t>
            </a:r>
          </a:p>
          <a:p>
            <a:r>
              <a:rPr lang="en-US" b="1" dirty="0">
                <a:solidFill>
                  <a:srgbClr val="727CA3"/>
                </a:solidFill>
              </a:rPr>
              <a:t>The algorithm:</a:t>
            </a:r>
          </a:p>
          <a:p>
            <a:pPr marL="731520" lvl="1" indent="-457200">
              <a:buFont typeface="+mj-lt"/>
              <a:buAutoNum type="arabicPeriod"/>
            </a:pPr>
            <a:r>
              <a:rPr lang="en-US" dirty="0"/>
              <a:t>Scan the unsorted part of the data.</a:t>
            </a:r>
          </a:p>
          <a:p>
            <a:pPr marL="731520" lvl="1" indent="-457200">
              <a:buFont typeface="+mj-lt"/>
              <a:buAutoNum type="arabicPeriod"/>
            </a:pPr>
            <a:r>
              <a:rPr lang="en-US" dirty="0"/>
              <a:t>Select the smallest value.</a:t>
            </a:r>
          </a:p>
          <a:p>
            <a:pPr marL="731520" lvl="1" indent="-457200">
              <a:buFont typeface="+mj-lt"/>
              <a:buAutoNum type="arabicPeriod"/>
            </a:pPr>
            <a:r>
              <a:rPr lang="en-US" dirty="0"/>
              <a:t>Switch the smallest value with the first value in the unsorted list.</a:t>
            </a:r>
          </a:p>
          <a:p>
            <a:pPr marL="731520" lvl="1" indent="-457200">
              <a:buFont typeface="+mj-lt"/>
              <a:buAutoNum type="arabicPeriod"/>
            </a:pPr>
            <a:r>
              <a:rPr lang="en-US" dirty="0"/>
              <a:t>Repeat the previous steps until there are no element in the unsorted list (or all the elements are sorted).   </a:t>
            </a:r>
          </a:p>
          <a:p>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11</a:t>
            </a:fld>
            <a:endParaRPr lang="en-US"/>
          </a:p>
        </p:txBody>
      </p:sp>
    </p:spTree>
    <p:extLst>
      <p:ext uri="{BB962C8B-B14F-4D97-AF65-F5344CB8AC3E}">
        <p14:creationId xmlns:p14="http://schemas.microsoft.com/office/powerpoint/2010/main" val="223749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a:t>
            </a:r>
            <a:r>
              <a:rPr lang="en-US" dirty="0" smtClean="0">
                <a:hlinkClick r:id="rId2"/>
              </a:rPr>
              <a:t>click here</a:t>
            </a:r>
            <a:r>
              <a:rPr lang="en-US" dirty="0" smtClean="0"/>
              <a:t>)</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12</a:t>
            </a:fld>
            <a:endParaRPr 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319904050"/>
              </p:ext>
            </p:extLst>
          </p:nvPr>
        </p:nvGraphicFramePr>
        <p:xfrm>
          <a:off x="457203" y="1371600"/>
          <a:ext cx="7772400" cy="3962400"/>
        </p:xfrm>
        <a:graphic>
          <a:graphicData uri="http://schemas.openxmlformats.org/drawingml/2006/table">
            <a:tbl>
              <a:tblPr firstRow="1" bandRow="1">
                <a:tableStyleId>{2D5ABB26-0587-4C30-8999-92F81FD0307C}</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370840">
                <a:tc>
                  <a:txBody>
                    <a:bodyPr/>
                    <a:lstStyle/>
                    <a:p>
                      <a:endParaRPr lang="en-US" sz="2000" dirty="0"/>
                    </a:p>
                  </a:txBody>
                  <a:tcPr/>
                </a:tc>
                <a:tc>
                  <a:txBody>
                    <a:bodyPr/>
                    <a:lstStyle/>
                    <a:p>
                      <a:r>
                        <a:rPr lang="en-US" sz="2000" baseline="0" dirty="0" smtClean="0"/>
                        <a:t> </a:t>
                      </a:r>
                      <a:r>
                        <a:rPr lang="en-US" sz="2000" baseline="0" dirty="0" err="1" smtClean="0"/>
                        <a:t>i</a:t>
                      </a:r>
                      <a:r>
                        <a:rPr lang="en-US" sz="2000" dirty="0" smtClean="0"/>
                        <a:t> = 0</a:t>
                      </a:r>
                      <a:endParaRPr lang="en-US" sz="2000" dirty="0"/>
                    </a:p>
                  </a:txBody>
                  <a:tcPr/>
                </a:tc>
                <a:tc>
                  <a:txBody>
                    <a:bodyPr/>
                    <a:lstStyle/>
                    <a:p>
                      <a:r>
                        <a:rPr lang="en-US" sz="2000" dirty="0" smtClean="0"/>
                        <a:t> </a:t>
                      </a:r>
                      <a:r>
                        <a:rPr lang="en-US" sz="2000" dirty="0" err="1" smtClean="0"/>
                        <a:t>i</a:t>
                      </a:r>
                      <a:r>
                        <a:rPr lang="en-US" sz="2000" dirty="0" smtClean="0"/>
                        <a:t>=1</a:t>
                      </a:r>
                      <a:endParaRPr lang="en-US" sz="2000" dirty="0"/>
                    </a:p>
                  </a:txBody>
                  <a:tcPr/>
                </a:tc>
                <a:tc>
                  <a:txBody>
                    <a:bodyPr/>
                    <a:lstStyle/>
                    <a:p>
                      <a:r>
                        <a:rPr lang="en-US" sz="2000" dirty="0" smtClean="0"/>
                        <a:t> </a:t>
                      </a:r>
                      <a:r>
                        <a:rPr lang="en-US" sz="2000" dirty="0" err="1" smtClean="0"/>
                        <a:t>i</a:t>
                      </a:r>
                      <a:r>
                        <a:rPr lang="en-US" sz="2000" dirty="0" smtClean="0"/>
                        <a:t>=2</a:t>
                      </a:r>
                      <a:endParaRPr lang="en-US" sz="2000" dirty="0"/>
                    </a:p>
                  </a:txBody>
                  <a:tcPr/>
                </a:tc>
                <a:tc>
                  <a:txBody>
                    <a:bodyPr/>
                    <a:lstStyle/>
                    <a:p>
                      <a:r>
                        <a:rPr lang="en-US" sz="2000" dirty="0" err="1" smtClean="0"/>
                        <a:t>i</a:t>
                      </a:r>
                      <a:r>
                        <a:rPr lang="en-US" sz="2000" dirty="0" smtClean="0"/>
                        <a:t>=3</a:t>
                      </a:r>
                      <a:endParaRPr lang="en-US" sz="2000" dirty="0"/>
                    </a:p>
                  </a:txBody>
                  <a:tcPr/>
                </a:tc>
                <a:tc>
                  <a:txBody>
                    <a:bodyPr/>
                    <a:lstStyle/>
                    <a:p>
                      <a:r>
                        <a:rPr lang="en-US" sz="2000" dirty="0" err="1" smtClean="0"/>
                        <a:t>i</a:t>
                      </a:r>
                      <a:r>
                        <a:rPr lang="en-US" sz="2000" dirty="0" smtClean="0"/>
                        <a:t>=4</a:t>
                      </a:r>
                      <a:endParaRPr lang="en-US" sz="2000" dirty="0"/>
                    </a:p>
                  </a:txBody>
                  <a:tcPr/>
                </a:tc>
                <a:tc>
                  <a:txBody>
                    <a:bodyPr/>
                    <a:lstStyle/>
                    <a:p>
                      <a:r>
                        <a:rPr lang="en-US" sz="2000" dirty="0" err="1" smtClean="0"/>
                        <a:t>i</a:t>
                      </a:r>
                      <a:r>
                        <a:rPr lang="en-US" sz="2000" dirty="0" smtClean="0"/>
                        <a:t>=5</a:t>
                      </a:r>
                      <a:endParaRPr lang="en-US" sz="2000" dirty="0"/>
                    </a:p>
                  </a:txBody>
                  <a:tcPr/>
                </a:tc>
                <a:tc>
                  <a:txBody>
                    <a:bodyPr/>
                    <a:lstStyle/>
                    <a:p>
                      <a:r>
                        <a:rPr lang="en-US" sz="2000" dirty="0" err="1" smtClean="0"/>
                        <a:t>i</a:t>
                      </a:r>
                      <a:r>
                        <a:rPr lang="en-US" sz="2000" dirty="0" smtClean="0"/>
                        <a:t>=6</a:t>
                      </a:r>
                      <a:endParaRPr lang="en-US" sz="2000" dirty="0"/>
                    </a:p>
                  </a:txBody>
                  <a:tcPr/>
                </a:tc>
                <a:tc>
                  <a:txBody>
                    <a:bodyPr/>
                    <a:lstStyle/>
                    <a:p>
                      <a:r>
                        <a:rPr lang="en-US" sz="2000" dirty="0" err="1" smtClean="0"/>
                        <a:t>i</a:t>
                      </a:r>
                      <a:r>
                        <a:rPr lang="en-US" sz="2000" dirty="0" smtClean="0"/>
                        <a:t>=7</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68</a:t>
                      </a:r>
                      <a:endParaRPr lang="en-US" sz="2000" b="1" dirty="0"/>
                    </a:p>
                  </a:txBody>
                  <a:tcPr>
                    <a:no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r>
                        <a:rPr lang="en-US" sz="2000" dirty="0" smtClean="0"/>
                        <a:t>34</a:t>
                      </a:r>
                      <a:endParaRPr lang="en-US" sz="2000" dirty="0"/>
                    </a:p>
                  </a:txBody>
                  <a:tcPr/>
                </a:tc>
                <a:tc>
                  <a:txBody>
                    <a:bodyPr/>
                    <a:lstStyle/>
                    <a:p>
                      <a:r>
                        <a:rPr lang="en-US" sz="2000" dirty="0" smtClean="0"/>
                        <a:t>34</a:t>
                      </a:r>
                      <a:endParaRPr lang="en-US" sz="2000" dirty="0"/>
                    </a:p>
                  </a:txBody>
                  <a:tcPr/>
                </a:tc>
                <a:tc>
                  <a:txBody>
                    <a:bodyPr/>
                    <a:lstStyle/>
                    <a:p>
                      <a:r>
                        <a:rPr lang="en-US" sz="2000" b="1" dirty="0" smtClean="0"/>
                        <a:t>10</a:t>
                      </a:r>
                      <a:endParaRPr lang="en-US" sz="2000" b="1" dirty="0"/>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r>
                        <a:rPr lang="en-US" sz="2000" dirty="0" smtClean="0"/>
                        <a:t>15</a:t>
                      </a:r>
                      <a:endParaRPr lang="en-US" sz="2000" dirty="0"/>
                    </a:p>
                  </a:txBody>
                  <a:tcPr/>
                </a:tc>
                <a:tc>
                  <a:txBody>
                    <a:bodyPr/>
                    <a:lstStyle/>
                    <a:p>
                      <a:r>
                        <a:rPr lang="en-US" sz="2000" dirty="0" smtClean="0"/>
                        <a:t>15</a:t>
                      </a:r>
                      <a:endParaRPr lang="en-US" sz="2000" dirty="0"/>
                    </a:p>
                  </a:txBody>
                  <a:tcPr/>
                </a:tc>
                <a:tc>
                  <a:txBody>
                    <a:bodyPr/>
                    <a:lstStyle/>
                    <a:p>
                      <a:r>
                        <a:rPr lang="en-US" sz="2000" dirty="0" smtClean="0"/>
                        <a:t>15</a:t>
                      </a:r>
                      <a:endParaRPr lang="en-US" sz="2000" dirty="0"/>
                    </a:p>
                  </a:txBody>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extLst>
                  <a:ext uri="{0D108BD9-81ED-4DB2-BD59-A6C34878D82A}">
                    <a16:rowId xmlns:a16="http://schemas.microsoft.com/office/drawing/2014/main" val="10005"/>
                  </a:ext>
                </a:extLst>
              </a:tr>
              <a:tr h="370840">
                <a:tc>
                  <a:txBody>
                    <a:bodyPr/>
                    <a:lstStyle/>
                    <a:p>
                      <a:r>
                        <a:rPr lang="en-US" sz="2000" dirty="0" smtClean="0"/>
                        <a:t>6</a:t>
                      </a:r>
                      <a:endParaRPr lang="en-US" sz="2000" dirty="0"/>
                    </a:p>
                  </a:txBody>
                  <a:tcPr/>
                </a:tc>
                <a:tc>
                  <a:txBody>
                    <a:bodyPr/>
                    <a:lstStyle/>
                    <a:p>
                      <a:r>
                        <a:rPr lang="en-US" sz="2000" dirty="0" smtClean="0"/>
                        <a:t>68</a:t>
                      </a:r>
                      <a:endParaRPr lang="en-US" sz="2000" dirty="0"/>
                    </a:p>
                  </a:txBody>
                  <a:tcPr/>
                </a:tc>
                <a:tc>
                  <a:txBody>
                    <a:bodyPr/>
                    <a:lstStyle/>
                    <a:p>
                      <a:r>
                        <a:rPr lang="en-US" sz="2000" dirty="0" smtClean="0"/>
                        <a:t>68</a:t>
                      </a:r>
                      <a:endParaRPr lang="en-US" sz="2000" dirty="0"/>
                    </a:p>
                  </a:txBody>
                  <a:tcPr/>
                </a:tc>
                <a:tc>
                  <a:txBody>
                    <a:bodyPr/>
                    <a:lstStyle/>
                    <a:p>
                      <a:r>
                        <a:rPr lang="en-US" sz="2000" dirty="0" smtClean="0"/>
                        <a:t>68</a:t>
                      </a:r>
                      <a:endParaRPr lang="en-US" sz="2000" dirty="0"/>
                    </a:p>
                  </a:txBody>
                  <a:tcPr/>
                </a:tc>
                <a:tc>
                  <a:txBody>
                    <a:bodyPr/>
                    <a:lstStyle/>
                    <a:p>
                      <a:r>
                        <a:rPr lang="en-US" sz="2000" dirty="0" smtClean="0"/>
                        <a:t>68</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59</a:t>
                      </a:r>
                      <a:endParaRPr lang="en-US" sz="2000" b="1" dirty="0"/>
                    </a:p>
                  </a:txBody>
                  <a:tcPr>
                    <a:solidFill>
                      <a:schemeClr val="accent6">
                        <a:lumMod val="40000"/>
                        <a:lumOff val="60000"/>
                      </a:schemeClr>
                    </a:solidFill>
                  </a:tcPr>
                </a:tc>
                <a:tc>
                  <a:txBody>
                    <a:bodyPr/>
                    <a:lstStyle/>
                    <a:p>
                      <a:r>
                        <a:rPr lang="en-US" sz="2000" b="1" dirty="0" smtClean="0"/>
                        <a:t>59</a:t>
                      </a:r>
                      <a:endParaRPr lang="en-US" sz="2000" b="1" dirty="0"/>
                    </a:p>
                  </a:txBody>
                  <a:tcPr>
                    <a:solidFill>
                      <a:schemeClr val="accent6">
                        <a:lumMod val="40000"/>
                        <a:lumOff val="60000"/>
                      </a:schemeClr>
                    </a:solidFill>
                  </a:tcPr>
                </a:tc>
                <a:tc>
                  <a:txBody>
                    <a:bodyPr/>
                    <a:lstStyle/>
                    <a:p>
                      <a:r>
                        <a:rPr lang="en-US" sz="2000" b="1" dirty="0" smtClean="0"/>
                        <a:t>59</a:t>
                      </a:r>
                      <a:endParaRPr lang="en-US" sz="2000" b="1" dirty="0"/>
                    </a:p>
                  </a:txBody>
                  <a:tcPr>
                    <a:solidFill>
                      <a:schemeClr val="accent6">
                        <a:lumMod val="40000"/>
                        <a:lumOff val="60000"/>
                      </a:schemeClr>
                    </a:solidFill>
                  </a:tcPr>
                </a:tc>
                <a:extLst>
                  <a:ext uri="{0D108BD9-81ED-4DB2-BD59-A6C34878D82A}">
                    <a16:rowId xmlns:a16="http://schemas.microsoft.com/office/drawing/2014/main" val="10006"/>
                  </a:ext>
                </a:extLst>
              </a:tr>
              <a:tr h="370840">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b="1" dirty="0" smtClean="0"/>
                        <a:t>68</a:t>
                      </a:r>
                      <a:endParaRPr lang="en-US" sz="2000" b="1" dirty="0"/>
                    </a:p>
                  </a:txBody>
                  <a:tcPr>
                    <a:solidFill>
                      <a:schemeClr val="accent6">
                        <a:lumMod val="40000"/>
                        <a:lumOff val="60000"/>
                      </a:schemeClr>
                    </a:solidFill>
                  </a:tcPr>
                </a:tc>
                <a:tc>
                  <a:txBody>
                    <a:bodyPr/>
                    <a:lstStyle/>
                    <a:p>
                      <a:r>
                        <a:rPr lang="en-US" sz="2000" b="1" dirty="0" smtClean="0"/>
                        <a:t>68</a:t>
                      </a:r>
                      <a:endParaRPr lang="en-US" sz="2000" b="1" dirty="0"/>
                    </a:p>
                  </a:txBody>
                  <a:tcPr>
                    <a:solidFill>
                      <a:schemeClr val="accent6">
                        <a:lumMod val="40000"/>
                        <a:lumOff val="60000"/>
                      </a:schemeClr>
                    </a:solidFill>
                  </a:tcPr>
                </a:tc>
                <a:extLst>
                  <a:ext uri="{0D108BD9-81ED-4DB2-BD59-A6C34878D82A}">
                    <a16:rowId xmlns:a16="http://schemas.microsoft.com/office/drawing/2014/main" val="10007"/>
                  </a:ext>
                </a:extLst>
              </a:tr>
              <a:tr h="370840">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b="1" dirty="0" smtClean="0"/>
                        <a:t>83</a:t>
                      </a:r>
                      <a:endParaRPr lang="en-US" sz="2000" b="1" dirty="0"/>
                    </a:p>
                  </a:txBody>
                  <a:tcPr>
                    <a:solidFill>
                      <a:schemeClr val="accent6">
                        <a:lumMod val="40000"/>
                        <a:lumOff val="60000"/>
                      </a:schemeClr>
                    </a:solidFill>
                  </a:tcPr>
                </a:tc>
                <a:extLst>
                  <a:ext uri="{0D108BD9-81ED-4DB2-BD59-A6C34878D82A}">
                    <a16:rowId xmlns:a16="http://schemas.microsoft.com/office/drawing/2014/main" val="10008"/>
                  </a:ext>
                </a:extLst>
              </a:tr>
              <a:tr h="370840">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smtClean="0"/>
                        <a:t>34</a:t>
                      </a:r>
                      <a:endParaRPr lang="en-US" sz="2000" dirty="0"/>
                    </a:p>
                  </a:txBody>
                  <a:tcPr/>
                </a:tc>
                <a:tc>
                  <a:txBody>
                    <a:bodyPr/>
                    <a:lstStyle/>
                    <a:p>
                      <a:r>
                        <a:rPr lang="en-US" sz="2000" dirty="0" smtClean="0"/>
                        <a:t>34</a:t>
                      </a:r>
                      <a:endParaRPr lang="en-US" sz="2000" dirty="0"/>
                    </a:p>
                  </a:txBody>
                  <a:tcPr/>
                </a:tc>
                <a:tc>
                  <a:txBody>
                    <a:bodyPr/>
                    <a:lstStyle/>
                    <a:p>
                      <a:r>
                        <a:rPr lang="en-US" sz="2000" dirty="0" smtClean="0"/>
                        <a:t>34</a:t>
                      </a:r>
                      <a:endParaRPr lang="en-US" sz="2000" dirty="0"/>
                    </a:p>
                  </a:txBody>
                  <a:tcPr/>
                </a:tc>
                <a:tc>
                  <a:txBody>
                    <a:bodyPr/>
                    <a:lstStyle/>
                    <a:p>
                      <a:r>
                        <a:rPr lang="en-US" sz="2000" dirty="0" smtClean="0"/>
                        <a:t>59</a:t>
                      </a:r>
                      <a:endParaRPr lang="en-US" sz="2000" dirty="0"/>
                    </a:p>
                  </a:txBody>
                  <a:tcPr/>
                </a:tc>
                <a:tc>
                  <a:txBody>
                    <a:bodyPr/>
                    <a:lstStyle/>
                    <a:p>
                      <a:r>
                        <a:rPr lang="en-US" sz="2000" dirty="0" smtClean="0"/>
                        <a:t>68</a:t>
                      </a:r>
                      <a:endParaRPr lang="en-US" sz="2000" dirty="0"/>
                    </a:p>
                  </a:txBody>
                  <a:tcPr/>
                </a:tc>
                <a:tc>
                  <a:txBody>
                    <a:bodyPr/>
                    <a:lstStyle/>
                    <a:p>
                      <a:r>
                        <a:rPr lang="en-US" sz="2000" dirty="0" smtClean="0"/>
                        <a:t>83</a:t>
                      </a:r>
                      <a:endParaRPr lang="en-US" sz="2000" dirty="0"/>
                    </a:p>
                  </a:txBody>
                  <a:tcPr/>
                </a:tc>
                <a:tc>
                  <a:txBody>
                    <a:bodyPr/>
                    <a:lstStyle/>
                    <a:p>
                      <a:r>
                        <a:rPr lang="en-US" sz="2000" dirty="0" smtClean="0"/>
                        <a:t>126</a:t>
                      </a:r>
                      <a:endParaRPr lang="en-US" sz="2000" dirty="0"/>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304800" y="5415656"/>
            <a:ext cx="8610600" cy="923330"/>
          </a:xfrm>
          <a:prstGeom prst="rect">
            <a:avLst/>
          </a:prstGeom>
          <a:noFill/>
        </p:spPr>
        <p:txBody>
          <a:bodyPr wrap="square" rtlCol="0">
            <a:spAutoFit/>
          </a:bodyPr>
          <a:lstStyle/>
          <a:p>
            <a:r>
              <a:rPr lang="en-US" dirty="0" smtClean="0"/>
              <a:t>An illustration of selection sort. Each column shows the array after the iteration with the indicated value </a:t>
            </a:r>
            <a:r>
              <a:rPr lang="en-US" i="1" dirty="0" err="1" smtClean="0"/>
              <a:t>i</a:t>
            </a:r>
            <a:r>
              <a:rPr lang="en-US" dirty="0" smtClean="0"/>
              <a:t> in the outer for loop. The filled numbers in each column have been sorted in their final position.  </a:t>
            </a:r>
            <a:endParaRPr lang="en-US" dirty="0"/>
          </a:p>
        </p:txBody>
      </p:sp>
    </p:spTree>
    <p:extLst>
      <p:ext uri="{BB962C8B-B14F-4D97-AF65-F5344CB8AC3E}">
        <p14:creationId xmlns:p14="http://schemas.microsoft.com/office/powerpoint/2010/main" val="3807866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 Code</a:t>
            </a:r>
            <a:endParaRPr lang="en-US" dirty="0"/>
          </a:p>
        </p:txBody>
      </p:sp>
      <p:pic>
        <p:nvPicPr>
          <p:cNvPr id="6" name="Content Placeholder 5"/>
          <p:cNvPicPr>
            <a:picLocks noGrp="1" noChangeAspect="1"/>
          </p:cNvPicPr>
          <p:nvPr>
            <p:ph sz="quarter" idx="1"/>
          </p:nvPr>
        </p:nvPicPr>
        <p:blipFill>
          <a:blip r:embed="rId2"/>
          <a:stretch>
            <a:fillRect/>
          </a:stretch>
        </p:blipFill>
        <p:spPr>
          <a:xfrm>
            <a:off x="1133475" y="1768475"/>
            <a:ext cx="6877050" cy="4038600"/>
          </a:xfrm>
          <a:prstGeom prst="rect">
            <a:avLst/>
          </a:prstGeom>
        </p:spPr>
      </p:pic>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13</a:t>
            </a:fld>
            <a:endParaRPr lang="en-US"/>
          </a:p>
        </p:txBody>
      </p:sp>
    </p:spTree>
    <p:extLst>
      <p:ext uri="{BB962C8B-B14F-4D97-AF65-F5344CB8AC3E}">
        <p14:creationId xmlns:p14="http://schemas.microsoft.com/office/powerpoint/2010/main" val="3629928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comparison of the asymptotic complexities for three simple sorting algorithms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976215007"/>
              </p:ext>
            </p:extLst>
          </p:nvPr>
        </p:nvGraphicFramePr>
        <p:xfrm>
          <a:off x="457200" y="1513088"/>
          <a:ext cx="8229600" cy="41148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sz="2400" dirty="0"/>
                    </a:p>
                  </a:txBody>
                  <a:tcPr/>
                </a:tc>
                <a:tc>
                  <a:txBody>
                    <a:bodyPr/>
                    <a:lstStyle/>
                    <a:p>
                      <a:r>
                        <a:rPr lang="en-US" sz="2400" dirty="0" smtClean="0"/>
                        <a:t>Insertion</a:t>
                      </a:r>
                      <a:endParaRPr lang="en-US" sz="2400" dirty="0"/>
                    </a:p>
                  </a:txBody>
                  <a:tcPr/>
                </a:tc>
                <a:tc>
                  <a:txBody>
                    <a:bodyPr/>
                    <a:lstStyle/>
                    <a:p>
                      <a:r>
                        <a:rPr lang="en-US" sz="2400" dirty="0" smtClean="0"/>
                        <a:t>Bubble</a:t>
                      </a:r>
                      <a:endParaRPr lang="en-US" sz="2400" dirty="0"/>
                    </a:p>
                  </a:txBody>
                  <a:tcPr/>
                </a:tc>
                <a:tc>
                  <a:txBody>
                    <a:bodyPr/>
                    <a:lstStyle/>
                    <a:p>
                      <a:r>
                        <a:rPr lang="en-US" sz="2400" dirty="0" smtClean="0"/>
                        <a:t>Selection</a:t>
                      </a:r>
                      <a:endParaRPr lang="en-US" sz="2400" dirty="0"/>
                    </a:p>
                  </a:txBody>
                  <a:tcPr/>
                </a:tc>
                <a:extLst>
                  <a:ext uri="{0D108BD9-81ED-4DB2-BD59-A6C34878D82A}">
                    <a16:rowId xmlns:a16="http://schemas.microsoft.com/office/drawing/2014/main" val="10000"/>
                  </a:ext>
                </a:extLst>
              </a:tr>
              <a:tr h="370840">
                <a:tc>
                  <a:txBody>
                    <a:bodyPr/>
                    <a:lstStyle/>
                    <a:p>
                      <a:r>
                        <a:rPr lang="en-US" sz="2400" b="1" dirty="0" smtClean="0"/>
                        <a:t>Comparison</a:t>
                      </a:r>
                      <a:endParaRPr lang="en-US" sz="2400" b="1" dirty="0"/>
                    </a:p>
                  </a:txBody>
                  <a:tcPr/>
                </a:tc>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0001"/>
                  </a:ext>
                </a:extLst>
              </a:tr>
              <a:tr h="370840">
                <a:tc>
                  <a:txBody>
                    <a:bodyPr/>
                    <a:lstStyle/>
                    <a:p>
                      <a:pPr algn="r"/>
                      <a:r>
                        <a:rPr lang="en-US" sz="2400" dirty="0" smtClean="0"/>
                        <a:t>Best case</a:t>
                      </a:r>
                      <a:endParaRPr lang="en-US" sz="2400" dirty="0"/>
                    </a:p>
                  </a:txBody>
                  <a:tcPr/>
                </a:tc>
                <a:tc>
                  <a:txBody>
                    <a:bodyPr/>
                    <a:lstStyle/>
                    <a:p>
                      <a:pPr algn="ctr"/>
                      <a:r>
                        <a:rPr lang="en-US" sz="2400" dirty="0" smtClean="0"/>
                        <a:t>O(</a:t>
                      </a:r>
                      <a:r>
                        <a:rPr lang="en-US" sz="2400" i="1" dirty="0" smtClean="0"/>
                        <a:t>n</a:t>
                      </a:r>
                      <a:r>
                        <a:rPr lang="en-US" sz="2400" dirty="0" smtClean="0"/>
                        <a:t>)</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extLst>
                  <a:ext uri="{0D108BD9-81ED-4DB2-BD59-A6C34878D82A}">
                    <a16:rowId xmlns:a16="http://schemas.microsoft.com/office/drawing/2014/main" val="10002"/>
                  </a:ext>
                </a:extLst>
              </a:tr>
              <a:tr h="370840">
                <a:tc>
                  <a:txBody>
                    <a:bodyPr/>
                    <a:lstStyle/>
                    <a:p>
                      <a:pPr algn="r"/>
                      <a:r>
                        <a:rPr lang="en-US" sz="2400" dirty="0" smtClean="0"/>
                        <a:t>Average case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i="1" baseline="30000" dirty="0" smtClean="0"/>
                        <a:t>2</a:t>
                      </a:r>
                      <a:r>
                        <a:rPr lang="en-US" sz="2400" dirty="0" smtClean="0"/>
                        <a:t>)</a:t>
                      </a:r>
                    </a:p>
                  </a:txBody>
                  <a:tcPr/>
                </a:tc>
                <a:extLst>
                  <a:ext uri="{0D108BD9-81ED-4DB2-BD59-A6C34878D82A}">
                    <a16:rowId xmlns:a16="http://schemas.microsoft.com/office/drawing/2014/main" val="10003"/>
                  </a:ext>
                </a:extLst>
              </a:tr>
              <a:tr h="370840">
                <a:tc>
                  <a:txBody>
                    <a:bodyPr/>
                    <a:lstStyle/>
                    <a:p>
                      <a:pPr algn="r"/>
                      <a:r>
                        <a:rPr lang="en-US" sz="2400" dirty="0" smtClean="0"/>
                        <a:t>Worst</a:t>
                      </a:r>
                      <a:r>
                        <a:rPr lang="en-US" sz="2400" baseline="0" dirty="0" smtClean="0"/>
                        <a:t> case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extLst>
                  <a:ext uri="{0D108BD9-81ED-4DB2-BD59-A6C34878D82A}">
                    <a16:rowId xmlns:a16="http://schemas.microsoft.com/office/drawing/2014/main" val="10004"/>
                  </a:ext>
                </a:extLst>
              </a:tr>
              <a:tr h="370840">
                <a:tc>
                  <a:txBody>
                    <a:bodyPr/>
                    <a:lstStyle/>
                    <a:p>
                      <a:r>
                        <a:rPr lang="en-US" sz="2400" b="1" dirty="0" smtClean="0"/>
                        <a:t>Swaps</a:t>
                      </a:r>
                      <a:endParaRPr lang="en-US" sz="2400" b="1" dirty="0"/>
                    </a:p>
                  </a:txBody>
                  <a:tcPr/>
                </a:tc>
                <a:tc>
                  <a:txBody>
                    <a:bodyPr/>
                    <a:lstStyle/>
                    <a:p>
                      <a:pPr algn="ctr"/>
                      <a:endParaRPr lang="en-US" sz="2400"/>
                    </a:p>
                  </a:txBody>
                  <a:tcPr/>
                </a:tc>
                <a:tc>
                  <a:txBody>
                    <a:bodyPr/>
                    <a:lstStyle/>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extLst>
                  <a:ext uri="{0D108BD9-81ED-4DB2-BD59-A6C34878D82A}">
                    <a16:rowId xmlns:a16="http://schemas.microsoft.com/office/drawing/2014/main" val="10005"/>
                  </a:ext>
                </a:extLst>
              </a:tr>
              <a:tr h="370840">
                <a:tc>
                  <a:txBody>
                    <a:bodyPr/>
                    <a:lstStyle/>
                    <a:p>
                      <a:pPr algn="r"/>
                      <a:r>
                        <a:rPr lang="en-US" sz="2400" dirty="0" smtClean="0"/>
                        <a:t>Best case</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dirty="0" smtClean="0"/>
                        <a:t>)</a:t>
                      </a:r>
                    </a:p>
                  </a:txBody>
                  <a:tcPr/>
                </a:tc>
                <a:extLst>
                  <a:ext uri="{0D108BD9-81ED-4DB2-BD59-A6C34878D82A}">
                    <a16:rowId xmlns:a16="http://schemas.microsoft.com/office/drawing/2014/main" val="10006"/>
                  </a:ext>
                </a:extLst>
              </a:tr>
              <a:tr h="370840">
                <a:tc>
                  <a:txBody>
                    <a:bodyPr/>
                    <a:lstStyle/>
                    <a:p>
                      <a:pPr algn="r"/>
                      <a:r>
                        <a:rPr lang="en-US" sz="2400" dirty="0" smtClean="0"/>
                        <a:t>Average case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dirty="0" smtClean="0"/>
                        <a:t>)</a:t>
                      </a:r>
                    </a:p>
                  </a:txBody>
                  <a:tcPr/>
                </a:tc>
                <a:extLst>
                  <a:ext uri="{0D108BD9-81ED-4DB2-BD59-A6C34878D82A}">
                    <a16:rowId xmlns:a16="http://schemas.microsoft.com/office/drawing/2014/main" val="10007"/>
                  </a:ext>
                </a:extLst>
              </a:tr>
              <a:tr h="370840">
                <a:tc>
                  <a:txBody>
                    <a:bodyPr/>
                    <a:lstStyle/>
                    <a:p>
                      <a:pPr algn="r"/>
                      <a:r>
                        <a:rPr lang="en-US" sz="2400" dirty="0" smtClean="0"/>
                        <a:t>Worst</a:t>
                      </a:r>
                      <a:r>
                        <a:rPr lang="en-US" sz="2400" baseline="0" dirty="0" smtClean="0"/>
                        <a:t> case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baseline="30000" dirty="0" smtClean="0"/>
                        <a:t>2</a:t>
                      </a:r>
                      <a:r>
                        <a:rPr lang="en-US" sz="24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O(</a:t>
                      </a:r>
                      <a:r>
                        <a:rPr lang="en-US" sz="2400" i="1" dirty="0" smtClean="0"/>
                        <a:t>n</a:t>
                      </a:r>
                      <a:r>
                        <a:rPr lang="en-US" sz="2400" dirty="0" smtClean="0"/>
                        <a:t>)</a:t>
                      </a:r>
                    </a:p>
                  </a:txBody>
                  <a:tcPr/>
                </a:tc>
                <a:extLst>
                  <a:ext uri="{0D108BD9-81ED-4DB2-BD59-A6C34878D82A}">
                    <a16:rowId xmlns:a16="http://schemas.microsoft.com/office/drawing/2014/main" val="10008"/>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14</a:t>
            </a:fld>
            <a:endParaRPr lang="en-US"/>
          </a:p>
        </p:txBody>
      </p:sp>
    </p:spTree>
    <p:extLst>
      <p:ext uri="{BB962C8B-B14F-4D97-AF65-F5344CB8AC3E}">
        <p14:creationId xmlns:p14="http://schemas.microsoft.com/office/powerpoint/2010/main" val="2588334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Sorting Methods</a:t>
            </a:r>
            <a:endParaRPr lang="en-US" dirty="0"/>
          </a:p>
        </p:txBody>
      </p:sp>
      <p:sp>
        <p:nvSpPr>
          <p:cNvPr id="3" name="Content Placeholder 2"/>
          <p:cNvSpPr>
            <a:spLocks noGrp="1"/>
          </p:cNvSpPr>
          <p:nvPr>
            <p:ph sz="quarter" idx="1"/>
          </p:nvPr>
        </p:nvSpPr>
        <p:spPr/>
        <p:txBody>
          <a:bodyPr>
            <a:normAutofit/>
          </a:bodyPr>
          <a:lstStyle/>
          <a:p>
            <a:r>
              <a:rPr lang="en-US" dirty="0"/>
              <a:t>We may choose a simple method instead a general-purpose methods for the following reasons: </a:t>
            </a:r>
          </a:p>
          <a:p>
            <a:pPr lvl="1"/>
            <a:r>
              <a:rPr lang="en-US" dirty="0"/>
              <a:t>We often use a sorting program only once or just few times. </a:t>
            </a:r>
          </a:p>
          <a:p>
            <a:pPr lvl="1"/>
            <a:r>
              <a:rPr lang="en-US" dirty="0"/>
              <a:t>Elementary methods are always suitable for small files </a:t>
            </a:r>
            <a:r>
              <a:rPr lang="en-US" dirty="0" smtClean="0"/>
              <a:t>(say </a:t>
            </a:r>
            <a:r>
              <a:rPr lang="en-US" dirty="0"/>
              <a:t>less than few hundred elements).</a:t>
            </a:r>
          </a:p>
          <a:p>
            <a:pPr lvl="1"/>
            <a:r>
              <a:rPr lang="en-US" dirty="0"/>
              <a:t>Other types of files that are easy to sort are ones that already almost sorted (or already are sorted) or ones that contain large number of duplicate keys.</a:t>
            </a:r>
          </a:p>
          <a:p>
            <a:r>
              <a:rPr lang="en-US" dirty="0"/>
              <a:t>These elementary methods are not suitable for large, randomly arranged files, because the running time will become excessive even on the fastest computers</a:t>
            </a:r>
            <a:r>
              <a:rPr lang="en-US" dirty="0" smtClean="0"/>
              <a:t>.</a:t>
            </a:r>
          </a:p>
          <a:p>
            <a:r>
              <a:rPr lang="en-US" dirty="0" smtClean="0"/>
              <a:t>May see Merge sort / Quick sort</a:t>
            </a:r>
            <a:endParaRPr lang="en-US" dirty="0"/>
          </a:p>
          <a:p>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15</a:t>
            </a:fld>
            <a:endParaRPr lang="en-US"/>
          </a:p>
        </p:txBody>
      </p:sp>
    </p:spTree>
    <p:extLst>
      <p:ext uri="{BB962C8B-B14F-4D97-AF65-F5344CB8AC3E}">
        <p14:creationId xmlns:p14="http://schemas.microsoft.com/office/powerpoint/2010/main" val="798543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Sort List of Students by GPA using Insertion </a:t>
            </a:r>
            <a:r>
              <a:rPr lang="en-US" dirty="0" smtClean="0"/>
              <a:t>Sort</a:t>
            </a:r>
            <a:endParaRPr lang="en-US" dirty="0"/>
          </a:p>
        </p:txBody>
      </p:sp>
      <p:sp>
        <p:nvSpPr>
          <p:cNvPr id="3" name="Content Placeholder 2"/>
          <p:cNvSpPr>
            <a:spLocks noGrp="1"/>
          </p:cNvSpPr>
          <p:nvPr>
            <p:ph sz="quarter" idx="1"/>
          </p:nvPr>
        </p:nvSpPr>
        <p:spPr/>
        <p:txBody>
          <a:bodyPr>
            <a:normAutofit fontScale="92500"/>
          </a:bodyPr>
          <a:lstStyle/>
          <a:p>
            <a:pPr marL="0" indent="0" algn="just">
              <a:buNone/>
            </a:pPr>
            <a:r>
              <a:rPr lang="en-US" sz="2800" dirty="0" smtClean="0"/>
              <a:t>You </a:t>
            </a:r>
            <a:r>
              <a:rPr lang="en-US" sz="2800" dirty="0"/>
              <a:t>are given a list of students, each represented as a dictionary with the following attributes: name, age, and </a:t>
            </a:r>
            <a:r>
              <a:rPr lang="en-US" sz="2800" dirty="0" err="1"/>
              <a:t>gpa</a:t>
            </a:r>
            <a:r>
              <a:rPr lang="en-US" sz="2800" dirty="0"/>
              <a:t>. Your task is to sort the list of students based on their GPA in descending order using the Insertion Sort algorithm</a:t>
            </a:r>
            <a:r>
              <a:rPr lang="en-US" sz="2800" dirty="0" smtClean="0"/>
              <a:t>.</a:t>
            </a:r>
          </a:p>
          <a:p>
            <a:pPr marL="0" indent="0" algn="just">
              <a:buNone/>
            </a:pPr>
            <a:r>
              <a:rPr lang="en-US" sz="2800" i="1" dirty="0" smtClean="0">
                <a:solidFill>
                  <a:srgbClr val="FF0000"/>
                </a:solidFill>
              </a:rPr>
              <a:t>Example of a student dictionary:</a:t>
            </a:r>
          </a:p>
          <a:p>
            <a:pPr marL="0" indent="0" algn="just">
              <a:buNone/>
            </a:pPr>
            <a:r>
              <a:rPr lang="en-US" sz="2800" dirty="0">
                <a:solidFill>
                  <a:srgbClr val="0070C0"/>
                </a:solidFill>
              </a:rPr>
              <a:t> students = [</a:t>
            </a:r>
          </a:p>
          <a:p>
            <a:pPr marL="0" indent="0" algn="just">
              <a:buNone/>
            </a:pPr>
            <a:r>
              <a:rPr lang="en-US" sz="2800" dirty="0">
                <a:solidFill>
                  <a:srgbClr val="0070C0"/>
                </a:solidFill>
              </a:rPr>
              <a:t>        {"name": "Alice", "age": 20, "</a:t>
            </a:r>
            <a:r>
              <a:rPr lang="en-US" sz="2800" dirty="0" err="1">
                <a:solidFill>
                  <a:srgbClr val="0070C0"/>
                </a:solidFill>
              </a:rPr>
              <a:t>gpa</a:t>
            </a:r>
            <a:r>
              <a:rPr lang="en-US" sz="2800" dirty="0">
                <a:solidFill>
                  <a:srgbClr val="0070C0"/>
                </a:solidFill>
              </a:rPr>
              <a:t>": 3.9},</a:t>
            </a:r>
          </a:p>
          <a:p>
            <a:pPr marL="0" indent="0" algn="just">
              <a:buNone/>
            </a:pPr>
            <a:r>
              <a:rPr lang="en-US" sz="2800" dirty="0">
                <a:solidFill>
                  <a:srgbClr val="0070C0"/>
                </a:solidFill>
              </a:rPr>
              <a:t>        {"name": "Bob", "age": 22, "</a:t>
            </a:r>
            <a:r>
              <a:rPr lang="en-US" sz="2800" dirty="0" err="1">
                <a:solidFill>
                  <a:srgbClr val="0070C0"/>
                </a:solidFill>
              </a:rPr>
              <a:t>gpa</a:t>
            </a:r>
            <a:r>
              <a:rPr lang="en-US" sz="2800" dirty="0">
                <a:solidFill>
                  <a:srgbClr val="0070C0"/>
                </a:solidFill>
              </a:rPr>
              <a:t>": 3.7},</a:t>
            </a:r>
          </a:p>
          <a:p>
            <a:pPr marL="0" indent="0" algn="just">
              <a:buNone/>
            </a:pPr>
            <a:r>
              <a:rPr lang="en-US" sz="2800" dirty="0">
                <a:solidFill>
                  <a:srgbClr val="0070C0"/>
                </a:solidFill>
              </a:rPr>
              <a:t>        {"name": "Charlie", "age": 21, "</a:t>
            </a:r>
            <a:r>
              <a:rPr lang="en-US" sz="2800" dirty="0" err="1">
                <a:solidFill>
                  <a:srgbClr val="0070C0"/>
                </a:solidFill>
              </a:rPr>
              <a:t>gpa</a:t>
            </a:r>
            <a:r>
              <a:rPr lang="en-US" sz="2800" dirty="0">
                <a:solidFill>
                  <a:srgbClr val="0070C0"/>
                </a:solidFill>
              </a:rPr>
              <a:t>": 4.0},</a:t>
            </a:r>
          </a:p>
          <a:p>
            <a:pPr marL="0" indent="0" algn="just">
              <a:buNone/>
            </a:pPr>
            <a:r>
              <a:rPr lang="en-US" sz="2800" dirty="0">
                <a:solidFill>
                  <a:srgbClr val="0070C0"/>
                </a:solidFill>
              </a:rPr>
              <a:t>        {"name": "David", "age": 19, "</a:t>
            </a:r>
            <a:r>
              <a:rPr lang="en-US" sz="2800" dirty="0" err="1">
                <a:solidFill>
                  <a:srgbClr val="0070C0"/>
                </a:solidFill>
              </a:rPr>
              <a:t>gpa</a:t>
            </a:r>
            <a:r>
              <a:rPr lang="en-US" sz="2800" dirty="0">
                <a:solidFill>
                  <a:srgbClr val="0070C0"/>
                </a:solidFill>
              </a:rPr>
              <a:t>": 3.5},</a:t>
            </a:r>
          </a:p>
          <a:p>
            <a:pPr marL="0" indent="0" algn="just">
              <a:buNone/>
            </a:pPr>
            <a:r>
              <a:rPr lang="en-US" sz="2800" dirty="0">
                <a:solidFill>
                  <a:srgbClr val="0070C0"/>
                </a:solidFill>
              </a:rPr>
              <a:t>    ]</a:t>
            </a:r>
            <a:endParaRPr lang="en-US" sz="2800" dirty="0">
              <a:solidFill>
                <a:srgbClr val="0070C0"/>
              </a:solidFill>
            </a:endParaRPr>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588BC33A-E37D-5243-B899-DDFE556A7D7C}" type="slidenum">
              <a:rPr lang="en-US" smtClean="0"/>
              <a:pPr/>
              <a:t>16</a:t>
            </a:fld>
            <a:endParaRPr lang="en-US"/>
          </a:p>
        </p:txBody>
      </p:sp>
    </p:spTree>
    <p:extLst>
      <p:ext uri="{BB962C8B-B14F-4D97-AF65-F5344CB8AC3E}">
        <p14:creationId xmlns:p14="http://schemas.microsoft.com/office/powerpoint/2010/main" val="411916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sz="quarter" idx="1"/>
          </p:nvPr>
        </p:nvSpPr>
        <p:spPr>
          <a:xfrm>
            <a:off x="457200" y="1219200"/>
            <a:ext cx="8229600" cy="5137150"/>
          </a:xfrm>
        </p:spPr>
        <p:txBody>
          <a:bodyPr>
            <a:normAutofit/>
          </a:bodyPr>
          <a:lstStyle/>
          <a:p>
            <a:pPr>
              <a:lnSpc>
                <a:spcPct val="110000"/>
              </a:lnSpc>
              <a:spcAft>
                <a:spcPts val="600"/>
              </a:spcAft>
            </a:pPr>
            <a:r>
              <a:rPr lang="en-US" dirty="0"/>
              <a:t>A </a:t>
            </a:r>
            <a:r>
              <a:rPr lang="en-US" b="1" dirty="0">
                <a:solidFill>
                  <a:srgbClr val="727CA3"/>
                </a:solidFill>
              </a:rPr>
              <a:t>Sorting Algorithm</a:t>
            </a:r>
            <a:r>
              <a:rPr lang="en-US" dirty="0"/>
              <a:t>: is an algorithm that puts elements of a list into order.</a:t>
            </a:r>
          </a:p>
          <a:p>
            <a:pPr>
              <a:lnSpc>
                <a:spcPct val="110000"/>
              </a:lnSpc>
              <a:spcAft>
                <a:spcPts val="600"/>
              </a:spcAft>
            </a:pPr>
            <a:r>
              <a:rPr lang="en-US" dirty="0"/>
              <a:t>Sorting rearranges the elements into either ascending or descending order within the array. </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2</a:t>
            </a:fld>
            <a:endParaRPr lang="en-US"/>
          </a:p>
        </p:txBody>
      </p:sp>
    </p:spTree>
    <p:extLst>
      <p:ext uri="{BB962C8B-B14F-4D97-AF65-F5344CB8AC3E}">
        <p14:creationId xmlns:p14="http://schemas.microsoft.com/office/powerpoint/2010/main" val="42580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Terminology and Notation</a:t>
            </a:r>
          </a:p>
        </p:txBody>
      </p:sp>
      <p:sp>
        <p:nvSpPr>
          <p:cNvPr id="3" name="Content Placeholder 2"/>
          <p:cNvSpPr>
            <a:spLocks noGrp="1"/>
          </p:cNvSpPr>
          <p:nvPr>
            <p:ph sz="quarter" idx="1"/>
          </p:nvPr>
        </p:nvSpPr>
        <p:spPr/>
        <p:txBody>
          <a:bodyPr/>
          <a:lstStyle/>
          <a:p>
            <a:pPr>
              <a:lnSpc>
                <a:spcPct val="110000"/>
              </a:lnSpc>
              <a:spcAft>
                <a:spcPts val="600"/>
              </a:spcAft>
            </a:pPr>
            <a:r>
              <a:rPr lang="en-US" dirty="0"/>
              <a:t>Some Sorting Problem allows input with two or more records that have the same key value. Other applications require that input not contain duplicate key values. </a:t>
            </a:r>
          </a:p>
          <a:p>
            <a:pPr>
              <a:lnSpc>
                <a:spcPct val="110000"/>
              </a:lnSpc>
              <a:spcAft>
                <a:spcPts val="600"/>
              </a:spcAft>
            </a:pPr>
            <a:r>
              <a:rPr lang="en-US" dirty="0"/>
              <a:t>When duplicate key values are allowed, there might be an implicit ordering to the duplicates, typically based on their order of occurrence within the input. </a:t>
            </a:r>
          </a:p>
          <a:p>
            <a:pPr>
              <a:lnSpc>
                <a:spcPct val="110000"/>
              </a:lnSpc>
              <a:spcAft>
                <a:spcPts val="600"/>
              </a:spcAft>
            </a:pPr>
            <a:r>
              <a:rPr lang="en-US" dirty="0"/>
              <a:t>A </a:t>
            </a:r>
            <a:r>
              <a:rPr lang="en-US" b="1" dirty="0">
                <a:solidFill>
                  <a:srgbClr val="727CA3"/>
                </a:solidFill>
              </a:rPr>
              <a:t>stable</a:t>
            </a:r>
            <a:r>
              <a:rPr lang="en-US" dirty="0">
                <a:solidFill>
                  <a:srgbClr val="727CA3"/>
                </a:solidFill>
              </a:rPr>
              <a:t> </a:t>
            </a:r>
            <a:r>
              <a:rPr lang="en-US" dirty="0"/>
              <a:t>sorting algorithm is that does not change the relative ordering of records with identical key values. </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3</a:t>
            </a:fld>
            <a:endParaRPr lang="en-US"/>
          </a:p>
        </p:txBody>
      </p:sp>
    </p:spTree>
    <p:extLst>
      <p:ext uri="{BB962C8B-B14F-4D97-AF65-F5344CB8AC3E}">
        <p14:creationId xmlns:p14="http://schemas.microsoft.com/office/powerpoint/2010/main" val="320471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Stable Sorting Algorithm</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17368155"/>
              </p:ext>
            </p:extLst>
          </p:nvPr>
        </p:nvGraphicFramePr>
        <p:xfrm>
          <a:off x="473165" y="1321432"/>
          <a:ext cx="8153403" cy="4860866"/>
        </p:xfrm>
        <a:graphic>
          <a:graphicData uri="http://schemas.openxmlformats.org/drawingml/2006/table">
            <a:tbl>
              <a:tblPr firstRow="1" firstCol="1" bandRow="1">
                <a:tableStyleId>{2D5ABB26-0587-4C30-8999-92F81FD0307C}</a:tableStyleId>
              </a:tblPr>
              <a:tblGrid>
                <a:gridCol w="1401565">
                  <a:extLst>
                    <a:ext uri="{9D8B030D-6E8A-4147-A177-3AD203B41FA5}">
                      <a16:colId xmlns:a16="http://schemas.microsoft.com/office/drawing/2014/main" val="20000"/>
                    </a:ext>
                  </a:extLst>
                </a:gridCol>
                <a:gridCol w="1401565">
                  <a:extLst>
                    <a:ext uri="{9D8B030D-6E8A-4147-A177-3AD203B41FA5}">
                      <a16:colId xmlns:a16="http://schemas.microsoft.com/office/drawing/2014/main" val="20001"/>
                    </a:ext>
                  </a:extLst>
                </a:gridCol>
                <a:gridCol w="1401565">
                  <a:extLst>
                    <a:ext uri="{9D8B030D-6E8A-4147-A177-3AD203B41FA5}">
                      <a16:colId xmlns:a16="http://schemas.microsoft.com/office/drawing/2014/main" val="20002"/>
                    </a:ext>
                  </a:extLst>
                </a:gridCol>
                <a:gridCol w="1401565">
                  <a:extLst>
                    <a:ext uri="{9D8B030D-6E8A-4147-A177-3AD203B41FA5}">
                      <a16:colId xmlns:a16="http://schemas.microsoft.com/office/drawing/2014/main" val="20003"/>
                    </a:ext>
                  </a:extLst>
                </a:gridCol>
                <a:gridCol w="1401565">
                  <a:extLst>
                    <a:ext uri="{9D8B030D-6E8A-4147-A177-3AD203B41FA5}">
                      <a16:colId xmlns:a16="http://schemas.microsoft.com/office/drawing/2014/main" val="20004"/>
                    </a:ext>
                  </a:extLst>
                </a:gridCol>
                <a:gridCol w="1145578">
                  <a:extLst>
                    <a:ext uri="{9D8B030D-6E8A-4147-A177-3AD203B41FA5}">
                      <a16:colId xmlns:a16="http://schemas.microsoft.com/office/drawing/2014/main" val="20005"/>
                    </a:ext>
                  </a:extLst>
                </a:gridCol>
              </a:tblGrid>
              <a:tr h="348580">
                <a:tc gridSpan="2">
                  <a:txBody>
                    <a:bodyPr/>
                    <a:lstStyle/>
                    <a:p>
                      <a:pPr marL="0" marR="0" algn="ctr">
                        <a:lnSpc>
                          <a:spcPct val="115000"/>
                        </a:lnSpc>
                        <a:spcBef>
                          <a:spcPts val="0"/>
                        </a:spcBef>
                        <a:spcAft>
                          <a:spcPts val="0"/>
                        </a:spcAft>
                      </a:pPr>
                      <a:r>
                        <a:rPr lang="en-US" sz="1800" b="1" dirty="0" smtClean="0">
                          <a:solidFill>
                            <a:schemeClr val="accent1"/>
                          </a:solidFill>
                          <a:effectLst/>
                          <a:latin typeface="Calibri"/>
                          <a:ea typeface="Calibri"/>
                          <a:cs typeface="Arial"/>
                        </a:rPr>
                        <a:t>Original</a:t>
                      </a:r>
                      <a:r>
                        <a:rPr lang="en-US" sz="1800" b="1" baseline="0" dirty="0" smtClean="0">
                          <a:solidFill>
                            <a:schemeClr val="accent1"/>
                          </a:solidFill>
                          <a:effectLst/>
                          <a:latin typeface="Calibri"/>
                          <a:ea typeface="Calibri"/>
                          <a:cs typeface="Arial"/>
                        </a:rPr>
                        <a:t> List</a:t>
                      </a:r>
                      <a:endParaRPr lang="en-US" sz="1800" b="1" dirty="0">
                        <a:solidFill>
                          <a:schemeClr val="accent1"/>
                        </a:solidFill>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1100" dirty="0">
                        <a:effectLst/>
                        <a:latin typeface="Calibri"/>
                        <a:ea typeface="Calibri"/>
                        <a:cs typeface="Arial"/>
                      </a:endParaRPr>
                    </a:p>
                  </a:txBody>
                  <a:tcPr marL="68580" marR="68580" marT="0" marB="0"/>
                </a:tc>
                <a:tc gridSpan="2">
                  <a:txBody>
                    <a:bodyPr/>
                    <a:lstStyle/>
                    <a:p>
                      <a:pPr marL="0" marR="0" algn="ctr">
                        <a:lnSpc>
                          <a:spcPct val="115000"/>
                        </a:lnSpc>
                        <a:spcBef>
                          <a:spcPts val="0"/>
                        </a:spcBef>
                        <a:spcAft>
                          <a:spcPts val="0"/>
                        </a:spcAft>
                      </a:pPr>
                      <a:r>
                        <a:rPr lang="en-US" sz="1800" b="1" dirty="0" smtClean="0">
                          <a:solidFill>
                            <a:schemeClr val="accent1"/>
                          </a:solidFill>
                          <a:effectLst/>
                          <a:latin typeface="Calibri"/>
                          <a:ea typeface="Calibri"/>
                          <a:cs typeface="Arial"/>
                        </a:rPr>
                        <a:t>Sorted</a:t>
                      </a:r>
                      <a:r>
                        <a:rPr lang="en-US" sz="1800" b="1" baseline="0" dirty="0" smtClean="0">
                          <a:solidFill>
                            <a:schemeClr val="accent1"/>
                          </a:solidFill>
                          <a:effectLst/>
                          <a:latin typeface="Calibri"/>
                          <a:ea typeface="Calibri"/>
                          <a:cs typeface="Arial"/>
                        </a:rPr>
                        <a:t> by method1</a:t>
                      </a:r>
                      <a:endParaRPr lang="en-US" sz="1800" b="1" dirty="0">
                        <a:solidFill>
                          <a:schemeClr val="accent1"/>
                        </a:solidFill>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1100" dirty="0">
                        <a:effectLst/>
                        <a:latin typeface="Calibri"/>
                        <a:ea typeface="Calibri"/>
                        <a:cs typeface="Arial"/>
                      </a:endParaRPr>
                    </a:p>
                  </a:txBody>
                  <a:tcPr marL="68580" marR="68580" marT="0" marB="0"/>
                </a:tc>
                <a:tc gridSpan="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chemeClr val="accent1"/>
                          </a:solidFill>
                          <a:effectLst/>
                          <a:latin typeface="+mn-lt"/>
                          <a:ea typeface="Calibri"/>
                          <a:cs typeface="Arial"/>
                        </a:rPr>
                        <a:t>Sorted</a:t>
                      </a:r>
                      <a:r>
                        <a:rPr lang="en-US" sz="1800" b="1" baseline="0" dirty="0" smtClean="0">
                          <a:solidFill>
                            <a:schemeClr val="accent1"/>
                          </a:solidFill>
                          <a:effectLst/>
                          <a:latin typeface="+mn-lt"/>
                          <a:ea typeface="Calibri"/>
                          <a:cs typeface="Arial"/>
                        </a:rPr>
                        <a:t> by method2</a:t>
                      </a:r>
                      <a:endParaRPr lang="en-US" sz="1800" b="1" dirty="0">
                        <a:solidFill>
                          <a:schemeClr val="accent1"/>
                        </a:solidFill>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1100" dirty="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348580">
                <a:tc>
                  <a:txBody>
                    <a:bodyPr/>
                    <a:lstStyle/>
                    <a:p>
                      <a:pPr marL="0" marR="0">
                        <a:lnSpc>
                          <a:spcPct val="115000"/>
                        </a:lnSpc>
                        <a:spcBef>
                          <a:spcPts val="0"/>
                        </a:spcBef>
                        <a:spcAft>
                          <a:spcPts val="0"/>
                        </a:spcAft>
                      </a:pPr>
                      <a:r>
                        <a:rPr lang="en-US" sz="1800" b="1" dirty="0" smtClean="0">
                          <a:effectLst/>
                          <a:latin typeface="Calibri"/>
                          <a:ea typeface="Calibri"/>
                          <a:cs typeface="Arial"/>
                        </a:rPr>
                        <a:t>name</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smtClean="0">
                          <a:effectLst/>
                          <a:latin typeface="Calibri"/>
                          <a:ea typeface="Calibri"/>
                          <a:cs typeface="Arial"/>
                        </a:rPr>
                        <a:t>class</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smtClean="0">
                          <a:effectLst/>
                          <a:latin typeface="Calibri"/>
                          <a:ea typeface="Calibri"/>
                          <a:cs typeface="Arial"/>
                        </a:rPr>
                        <a:t>name</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smtClean="0">
                          <a:effectLst/>
                          <a:latin typeface="Calibri"/>
                          <a:ea typeface="Calibri"/>
                          <a:cs typeface="Arial"/>
                        </a:rPr>
                        <a:t>class</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smtClean="0">
                          <a:effectLst/>
                          <a:latin typeface="Calibri"/>
                          <a:ea typeface="Calibri"/>
                          <a:cs typeface="Arial"/>
                        </a:rPr>
                        <a:t>name</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smtClean="0">
                          <a:effectLst/>
                          <a:latin typeface="Calibri"/>
                          <a:ea typeface="Calibri"/>
                          <a:cs typeface="Arial"/>
                        </a:rPr>
                        <a:t>class</a:t>
                      </a:r>
                      <a:endParaRPr lang="en-US" sz="1800" b="1"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8580">
                <a:tc>
                  <a:txBody>
                    <a:bodyPr/>
                    <a:lstStyle/>
                    <a:p>
                      <a:pPr marL="0" marR="0">
                        <a:lnSpc>
                          <a:spcPct val="115000"/>
                        </a:lnSpc>
                        <a:spcBef>
                          <a:spcPts val="0"/>
                        </a:spcBef>
                        <a:spcAft>
                          <a:spcPts val="0"/>
                        </a:spcAft>
                      </a:pPr>
                      <a:r>
                        <a:rPr lang="en-US" sz="1800" dirty="0">
                          <a:effectLst/>
                        </a:rPr>
                        <a:t>Adam</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800" dirty="0">
                          <a:effectLst/>
                        </a:rPr>
                        <a:t>Adam</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800" dirty="0">
                          <a:effectLst/>
                        </a:rPr>
                        <a:t>Adam</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1800">
                          <a:effectLst/>
                        </a:rPr>
                        <a:t>1</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48580">
                <a:tc>
                  <a:txBody>
                    <a:bodyPr/>
                    <a:lstStyle/>
                    <a:p>
                      <a:pPr marL="0" marR="0">
                        <a:lnSpc>
                          <a:spcPct val="115000"/>
                        </a:lnSpc>
                        <a:spcBef>
                          <a:spcPts val="0"/>
                        </a:spcBef>
                        <a:spcAft>
                          <a:spcPts val="0"/>
                        </a:spcAft>
                      </a:pPr>
                      <a:r>
                        <a:rPr lang="en-US" sz="1800">
                          <a:effectLst/>
                        </a:rPr>
                        <a:t>Black</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2</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Smith</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Smith</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1</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48580">
                <a:tc>
                  <a:txBody>
                    <a:bodyPr/>
                    <a:lstStyle/>
                    <a:p>
                      <a:pPr marL="0" marR="0">
                        <a:lnSpc>
                          <a:spcPct val="115000"/>
                        </a:lnSpc>
                        <a:spcBef>
                          <a:spcPts val="0"/>
                        </a:spcBef>
                        <a:spcAft>
                          <a:spcPts val="0"/>
                        </a:spcAft>
                      </a:pPr>
                      <a:r>
                        <a:rPr lang="en-US" sz="1800">
                          <a:effectLst/>
                        </a:rPr>
                        <a:t>Brown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4</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Washington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Black</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2</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48580">
                <a:tc>
                  <a:txBody>
                    <a:bodyPr/>
                    <a:lstStyle/>
                    <a:p>
                      <a:pPr marL="0" marR="0">
                        <a:lnSpc>
                          <a:spcPct val="115000"/>
                        </a:lnSpc>
                        <a:spcBef>
                          <a:spcPts val="0"/>
                        </a:spcBef>
                        <a:spcAft>
                          <a:spcPts val="0"/>
                        </a:spcAft>
                      </a:pPr>
                      <a:r>
                        <a:rPr lang="en-US" sz="1800">
                          <a:effectLst/>
                        </a:rPr>
                        <a:t>Jackson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2</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Jackson</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Jackson</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48580">
                <a:tc>
                  <a:txBody>
                    <a:bodyPr/>
                    <a:lstStyle/>
                    <a:p>
                      <a:pPr marL="0" marR="0">
                        <a:lnSpc>
                          <a:spcPct val="115000"/>
                        </a:lnSpc>
                        <a:spcBef>
                          <a:spcPts val="0"/>
                        </a:spcBef>
                        <a:spcAft>
                          <a:spcPts val="0"/>
                        </a:spcAft>
                      </a:pPr>
                      <a:r>
                        <a:rPr lang="en-US" sz="1800">
                          <a:effectLst/>
                        </a:rPr>
                        <a:t>Jones</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Black</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Washington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48580">
                <a:tc>
                  <a:txBody>
                    <a:bodyPr/>
                    <a:lstStyle/>
                    <a:p>
                      <a:pPr marL="0" marR="0">
                        <a:lnSpc>
                          <a:spcPct val="115000"/>
                        </a:lnSpc>
                        <a:spcBef>
                          <a:spcPts val="0"/>
                        </a:spcBef>
                        <a:spcAft>
                          <a:spcPts val="0"/>
                        </a:spcAft>
                      </a:pPr>
                      <a:r>
                        <a:rPr lang="en-US" sz="1800">
                          <a:effectLst/>
                        </a:rPr>
                        <a:t>Smith</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1</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White</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White</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48580">
                <a:tc>
                  <a:txBody>
                    <a:bodyPr/>
                    <a:lstStyle/>
                    <a:p>
                      <a:pPr marL="0" marR="0">
                        <a:lnSpc>
                          <a:spcPct val="115000"/>
                        </a:lnSpc>
                        <a:spcBef>
                          <a:spcPts val="0"/>
                        </a:spcBef>
                        <a:spcAft>
                          <a:spcPts val="0"/>
                        </a:spcAft>
                      </a:pPr>
                      <a:r>
                        <a:rPr lang="en-US" sz="1800">
                          <a:effectLst/>
                        </a:rPr>
                        <a:t>Thompson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4</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Wilson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3</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Wilson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458575">
                <a:tc>
                  <a:txBody>
                    <a:bodyPr/>
                    <a:lstStyle/>
                    <a:p>
                      <a:pPr marL="0" marR="0">
                        <a:lnSpc>
                          <a:spcPct val="115000"/>
                        </a:lnSpc>
                        <a:spcBef>
                          <a:spcPts val="0"/>
                        </a:spcBef>
                        <a:spcAft>
                          <a:spcPts val="0"/>
                        </a:spcAft>
                      </a:pPr>
                      <a:r>
                        <a:rPr lang="en-US" sz="1800">
                          <a:effectLst/>
                        </a:rPr>
                        <a:t>Washington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Thompson</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4</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Brown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48580">
                <a:tc>
                  <a:txBody>
                    <a:bodyPr/>
                    <a:lstStyle/>
                    <a:p>
                      <a:pPr marL="0" marR="0">
                        <a:lnSpc>
                          <a:spcPct val="115000"/>
                        </a:lnSpc>
                        <a:spcBef>
                          <a:spcPts val="0"/>
                        </a:spcBef>
                        <a:spcAft>
                          <a:spcPts val="0"/>
                        </a:spcAft>
                      </a:pPr>
                      <a:r>
                        <a:rPr lang="en-US" sz="1800">
                          <a:effectLst/>
                        </a:rPr>
                        <a:t>White</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3</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Brown</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4</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a:effectLst/>
                        </a:rPr>
                        <a:t>Jones</a:t>
                      </a:r>
                      <a:endParaRPr lang="en-US" sz="180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48580">
                <a:tc>
                  <a:txBody>
                    <a:bodyPr/>
                    <a:lstStyle/>
                    <a:p>
                      <a:pPr marL="0" marR="0">
                        <a:lnSpc>
                          <a:spcPct val="115000"/>
                        </a:lnSpc>
                        <a:spcBef>
                          <a:spcPts val="0"/>
                        </a:spcBef>
                        <a:spcAft>
                          <a:spcPts val="0"/>
                        </a:spcAft>
                      </a:pPr>
                      <a:r>
                        <a:rPr lang="en-US" sz="1800" dirty="0">
                          <a:effectLst/>
                        </a:rPr>
                        <a:t>Wilson</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Jones</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Thompson</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567911">
                <a:tc>
                  <a:txBody>
                    <a:bodyPr/>
                    <a:lstStyle/>
                    <a:p>
                      <a:pPr marL="0" marR="0">
                        <a:lnSpc>
                          <a:spcPct val="115000"/>
                        </a:lnSpc>
                        <a:spcBef>
                          <a:spcPts val="0"/>
                        </a:spcBef>
                        <a:spcAft>
                          <a:spcPts val="0"/>
                        </a:spcAft>
                      </a:pPr>
                      <a:endParaRPr lang="en-US" sz="1800" dirty="0">
                        <a:effectLst/>
                        <a:latin typeface="Calibri"/>
                        <a:ea typeface="Calibri"/>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endParaRPr lang="en-US" sz="1800" dirty="0">
                        <a:effectLst/>
                        <a:latin typeface="Calibri"/>
                        <a:ea typeface="Calibri"/>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chemeClr val="accent5">
                              <a:lumMod val="75000"/>
                            </a:schemeClr>
                          </a:solidFill>
                          <a:effectLst/>
                        </a:rPr>
                        <a:t>non-stable method</a:t>
                      </a:r>
                      <a:endParaRPr lang="en-US" sz="1800" b="1" dirty="0" smtClean="0">
                        <a:solidFill>
                          <a:schemeClr val="accent5">
                            <a:lumMod val="75000"/>
                          </a:schemeClr>
                        </a:solidFill>
                        <a:effectLst/>
                        <a:latin typeface="+mn-lt"/>
                        <a:ea typeface="Calibri"/>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nSpc>
                          <a:spcPct val="115000"/>
                        </a:lnSpc>
                        <a:spcBef>
                          <a:spcPts val="0"/>
                        </a:spcBef>
                        <a:spcAft>
                          <a:spcPts val="0"/>
                        </a:spcAft>
                      </a:pP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chemeClr val="accent5">
                              <a:lumMod val="75000"/>
                            </a:schemeClr>
                          </a:solidFill>
                          <a:effectLst/>
                        </a:rPr>
                        <a:t>stable method</a:t>
                      </a:r>
                      <a:endParaRPr lang="en-US" sz="1800" b="1" dirty="0" smtClean="0">
                        <a:solidFill>
                          <a:schemeClr val="accent5">
                            <a:lumMod val="75000"/>
                          </a:schemeClr>
                        </a:solidFill>
                        <a:effectLst/>
                        <a:latin typeface="+mn-lt"/>
                        <a:ea typeface="Calibri"/>
                        <a:cs typeface="Arial"/>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nSpc>
                          <a:spcPct val="115000"/>
                        </a:lnSpc>
                        <a:spcBef>
                          <a:spcPts val="0"/>
                        </a:spcBef>
                        <a:spcAft>
                          <a:spcPts val="0"/>
                        </a:spcAft>
                      </a:pPr>
                      <a:endParaRPr lang="en-US" sz="1800" dirty="0">
                        <a:effectLst/>
                        <a:latin typeface="Calibri"/>
                        <a:ea typeface="Calibri"/>
                        <a:cs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 name="Oval 2"/>
          <p:cNvSpPr/>
          <p:nvPr/>
        </p:nvSpPr>
        <p:spPr>
          <a:xfrm>
            <a:off x="6118789" y="2691925"/>
            <a:ext cx="726392"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245978" y="3374164"/>
            <a:ext cx="726392"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004607" y="3066515"/>
            <a:ext cx="951669"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33339" y="3076772"/>
            <a:ext cx="951669"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81712" y="2350354"/>
            <a:ext cx="1815388"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49451" y="3066514"/>
            <a:ext cx="2032276" cy="307649"/>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sz="quarter" idx="1"/>
          </p:nvPr>
        </p:nvSpPr>
        <p:spPr/>
        <p:txBody>
          <a:bodyPr>
            <a:normAutofit lnSpcReduction="10000"/>
          </a:bodyPr>
          <a:lstStyle/>
          <a:p>
            <a:r>
              <a:rPr lang="en-US" b="1" dirty="0">
                <a:solidFill>
                  <a:schemeClr val="accent1"/>
                </a:solidFill>
              </a:rPr>
              <a:t>Definition:</a:t>
            </a:r>
            <a:r>
              <a:rPr lang="en-US" dirty="0">
                <a:solidFill>
                  <a:schemeClr val="accent1"/>
                </a:solidFill>
              </a:rPr>
              <a:t>  </a:t>
            </a:r>
            <a:r>
              <a:rPr lang="en-US" dirty="0"/>
              <a:t>in each iteration of an insertion sort remove an element from the input data </a:t>
            </a:r>
            <a:r>
              <a:rPr lang="en-US" dirty="0" smtClean="0"/>
              <a:t>and insert </a:t>
            </a:r>
            <a:r>
              <a:rPr lang="en-US" dirty="0"/>
              <a:t>it at the correct position in the already sorted list, until no element are left in the input. </a:t>
            </a:r>
          </a:p>
          <a:p>
            <a:r>
              <a:rPr lang="en-US" b="1" dirty="0">
                <a:solidFill>
                  <a:srgbClr val="727CA3"/>
                </a:solidFill>
              </a:rPr>
              <a:t>The algorithm:</a:t>
            </a:r>
            <a:endParaRPr lang="en-US" dirty="0">
              <a:solidFill>
                <a:srgbClr val="727CA3"/>
              </a:solidFill>
            </a:endParaRPr>
          </a:p>
          <a:p>
            <a:pPr marL="731520" lvl="1" indent="-457200">
              <a:buFont typeface="+mj-lt"/>
              <a:buAutoNum type="arabicPeriod"/>
            </a:pPr>
            <a:r>
              <a:rPr lang="en-US" dirty="0"/>
              <a:t>Start with the result (sorted list) being the first element of input.</a:t>
            </a:r>
          </a:p>
          <a:p>
            <a:pPr marL="731520" lvl="1" indent="-457200">
              <a:buFont typeface="+mj-lt"/>
              <a:buAutoNum type="arabicPeriod"/>
            </a:pPr>
            <a:r>
              <a:rPr lang="en-US" dirty="0"/>
              <a:t>Remove an element from unsorted list (the left most element) compare it with the right most element in the sorted list.</a:t>
            </a:r>
          </a:p>
          <a:p>
            <a:pPr marL="731520" lvl="1" indent="-457200">
              <a:buFont typeface="+mj-lt"/>
              <a:buAutoNum type="arabicPeriod"/>
            </a:pPr>
            <a:r>
              <a:rPr lang="en-US" dirty="0"/>
              <a:t>If the removed element is smaller than the current sorted element, swap them.</a:t>
            </a:r>
          </a:p>
          <a:p>
            <a:pPr marL="731520" lvl="1" indent="-457200">
              <a:buFont typeface="+mj-lt"/>
              <a:buAutoNum type="arabicPeriod"/>
            </a:pPr>
            <a:r>
              <a:rPr lang="en-US" dirty="0"/>
              <a:t>Otherwise, the new element is in the correct location.</a:t>
            </a:r>
          </a:p>
          <a:p>
            <a:pPr marL="731520" lvl="1" indent="-457200">
              <a:buFont typeface="+mj-lt"/>
              <a:buAutoNum type="arabicPeriod"/>
            </a:pPr>
            <a:r>
              <a:rPr lang="en-US" dirty="0"/>
              <a:t>Repeat step 2-4 until the unsorted list is empty</a:t>
            </a:r>
            <a:r>
              <a:rPr lang="en-US" dirty="0" smtClean="0"/>
              <a:t>.</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5</a:t>
            </a:fld>
            <a:endParaRPr lang="en-US"/>
          </a:p>
        </p:txBody>
      </p:sp>
    </p:spTree>
    <p:extLst>
      <p:ext uri="{BB962C8B-B14F-4D97-AF65-F5344CB8AC3E}">
        <p14:creationId xmlns:p14="http://schemas.microsoft.com/office/powerpoint/2010/main" val="188565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t>
            </a:r>
            <a:r>
              <a:rPr lang="en-US" dirty="0" smtClean="0">
                <a:hlinkClick r:id="rId2"/>
              </a:rPr>
              <a:t>click here</a:t>
            </a:r>
            <a:r>
              <a:rPr lang="en-US" dirty="0" smtClean="0"/>
              <a:t>)</a:t>
            </a:r>
            <a:endParaRPr lang="en-US" dirty="0"/>
          </a:p>
        </p:txBody>
      </p:sp>
      <p:sp>
        <p:nvSpPr>
          <p:cNvPr id="4" name="Footer Placeholder 3"/>
          <p:cNvSpPr>
            <a:spLocks noGrp="1"/>
          </p:cNvSpPr>
          <p:nvPr>
            <p:ph type="ftr" sz="quarter" idx="11"/>
          </p:nvPr>
        </p:nvSpPr>
        <p:spPr>
          <a:xfrm>
            <a:off x="2197100" y="6356350"/>
            <a:ext cx="4613275" cy="365760"/>
          </a:xfrm>
        </p:spPr>
        <p:txBody>
          <a:bodyPr/>
          <a:lstStyle/>
          <a:p>
            <a:endParaRPr lang="en-US" dirty="0"/>
          </a:p>
        </p:txBody>
      </p:sp>
      <p:sp>
        <p:nvSpPr>
          <p:cNvPr id="5" name="Slide Number Placeholder 4"/>
          <p:cNvSpPr>
            <a:spLocks noGrp="1"/>
          </p:cNvSpPr>
          <p:nvPr>
            <p:ph type="sldNum" sz="quarter" idx="12"/>
          </p:nvPr>
        </p:nvSpPr>
        <p:spPr/>
        <p:txBody>
          <a:bodyPr/>
          <a:lstStyle/>
          <a:p>
            <a:fld id="{588BC33A-E37D-5243-B899-DDFE556A7D7C}" type="slidenum">
              <a:rPr lang="en-US" smtClean="0"/>
              <a:pPr/>
              <a:t>6</a:t>
            </a:fld>
            <a:endParaRPr lang="en-US"/>
          </a:p>
        </p:txBody>
      </p:sp>
      <p:graphicFrame>
        <p:nvGraphicFramePr>
          <p:cNvPr id="8" name="Content Placeholder 5"/>
          <p:cNvGraphicFramePr>
            <a:graphicFrameLocks/>
          </p:cNvGraphicFramePr>
          <p:nvPr>
            <p:extLst>
              <p:ext uri="{D42A27DB-BD31-4B8C-83A1-F6EECF244321}">
                <p14:modId xmlns:p14="http://schemas.microsoft.com/office/powerpoint/2010/main" val="2943686296"/>
              </p:ext>
            </p:extLst>
          </p:nvPr>
        </p:nvGraphicFramePr>
        <p:xfrm>
          <a:off x="876160" y="1358785"/>
          <a:ext cx="7406640" cy="396240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a:txBody>
                    <a:bodyPr/>
                    <a:lstStyle/>
                    <a:p>
                      <a:r>
                        <a:rPr lang="en-US" sz="2000" dirty="0" smtClean="0"/>
                        <a:t>List </a:t>
                      </a:r>
                      <a:endParaRPr lang="en-US" sz="2000" dirty="0"/>
                    </a:p>
                  </a:txBody>
                  <a:tcPr/>
                </a:tc>
                <a:tc>
                  <a:txBody>
                    <a:bodyPr/>
                    <a:lstStyle/>
                    <a:p>
                      <a:r>
                        <a:rPr lang="en-US" sz="2000" baseline="0" dirty="0" smtClean="0"/>
                        <a:t> </a:t>
                      </a:r>
                      <a:r>
                        <a:rPr lang="en-US" sz="2000" baseline="0" dirty="0" err="1" smtClean="0"/>
                        <a:t>i</a:t>
                      </a:r>
                      <a:r>
                        <a:rPr lang="en-US" sz="2000" dirty="0" smtClean="0"/>
                        <a:t> = 1</a:t>
                      </a:r>
                      <a:endParaRPr lang="en-US" sz="2000" dirty="0"/>
                    </a:p>
                  </a:txBody>
                  <a:tcPr/>
                </a:tc>
                <a:tc>
                  <a:txBody>
                    <a:bodyPr/>
                    <a:lstStyle/>
                    <a:p>
                      <a:r>
                        <a:rPr lang="en-US" sz="2000" dirty="0" smtClean="0"/>
                        <a:t> </a:t>
                      </a:r>
                      <a:r>
                        <a:rPr lang="en-US" sz="2000" dirty="0" err="1" smtClean="0"/>
                        <a:t>i</a:t>
                      </a:r>
                      <a:r>
                        <a:rPr lang="en-US" sz="2000" dirty="0" smtClean="0"/>
                        <a:t>=2</a:t>
                      </a:r>
                      <a:endParaRPr lang="en-US" sz="2000" dirty="0"/>
                    </a:p>
                  </a:txBody>
                  <a:tcPr/>
                </a:tc>
                <a:tc>
                  <a:txBody>
                    <a:bodyPr/>
                    <a:lstStyle/>
                    <a:p>
                      <a:r>
                        <a:rPr lang="en-US" sz="2000" dirty="0" smtClean="0"/>
                        <a:t> </a:t>
                      </a:r>
                      <a:r>
                        <a:rPr lang="en-US" sz="2000" dirty="0" err="1" smtClean="0"/>
                        <a:t>i</a:t>
                      </a:r>
                      <a:r>
                        <a:rPr lang="en-US" sz="2000" dirty="0" smtClean="0"/>
                        <a:t>=3</a:t>
                      </a:r>
                      <a:endParaRPr lang="en-US" sz="2000" dirty="0"/>
                    </a:p>
                  </a:txBody>
                  <a:tcPr/>
                </a:tc>
                <a:tc>
                  <a:txBody>
                    <a:bodyPr/>
                    <a:lstStyle/>
                    <a:p>
                      <a:r>
                        <a:rPr lang="en-US" sz="2000" dirty="0" err="1" smtClean="0"/>
                        <a:t>i</a:t>
                      </a:r>
                      <a:r>
                        <a:rPr lang="en-US" sz="2000" dirty="0" smtClean="0"/>
                        <a:t>=4</a:t>
                      </a:r>
                      <a:endParaRPr lang="en-US" sz="2000" dirty="0"/>
                    </a:p>
                  </a:txBody>
                  <a:tcPr/>
                </a:tc>
                <a:tc>
                  <a:txBody>
                    <a:bodyPr/>
                    <a:lstStyle/>
                    <a:p>
                      <a:r>
                        <a:rPr lang="en-US" sz="2000" dirty="0" err="1" smtClean="0"/>
                        <a:t>i</a:t>
                      </a:r>
                      <a:r>
                        <a:rPr lang="en-US" sz="2000" dirty="0" smtClean="0"/>
                        <a:t>=5</a:t>
                      </a:r>
                      <a:endParaRPr lang="en-US" sz="2000" dirty="0"/>
                    </a:p>
                  </a:txBody>
                  <a:tcPr/>
                </a:tc>
                <a:tc>
                  <a:txBody>
                    <a:bodyPr/>
                    <a:lstStyle/>
                    <a:p>
                      <a:r>
                        <a:rPr lang="en-US" sz="2000" dirty="0" err="1" smtClean="0"/>
                        <a:t>i</a:t>
                      </a:r>
                      <a:r>
                        <a:rPr lang="en-US" sz="2000" dirty="0" smtClean="0"/>
                        <a:t>=6</a:t>
                      </a:r>
                      <a:endParaRPr lang="en-US" sz="2000" dirty="0"/>
                    </a:p>
                  </a:txBody>
                  <a:tcPr/>
                </a:tc>
                <a:tc>
                  <a:txBody>
                    <a:bodyPr/>
                    <a:lstStyle/>
                    <a:p>
                      <a:r>
                        <a:rPr lang="en-US" sz="2000" dirty="0" err="1" smtClean="0"/>
                        <a:t>i</a:t>
                      </a:r>
                      <a:r>
                        <a:rPr lang="en-US" sz="2000" dirty="0" smtClean="0"/>
                        <a:t>=7</a:t>
                      </a:r>
                      <a:endParaRPr lang="en-US" sz="2000" dirty="0"/>
                    </a:p>
                  </a:txBody>
                  <a:tcPr/>
                </a:tc>
                <a:tc>
                  <a:txBody>
                    <a:bodyPr/>
                    <a:lstStyle/>
                    <a:p>
                      <a:r>
                        <a:rPr lang="en-US" sz="2000" dirty="0" err="1" smtClean="0"/>
                        <a:t>i</a:t>
                      </a:r>
                      <a:r>
                        <a:rPr lang="en-US" sz="2000" dirty="0" smtClean="0"/>
                        <a:t>=8</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34</a:t>
                      </a:r>
                      <a:endParaRPr lang="en-US" sz="2000" b="1" dirty="0"/>
                    </a:p>
                  </a:txBody>
                  <a:tcPr>
                    <a:solidFill>
                      <a:schemeClr val="accent6">
                        <a:lumMod val="40000"/>
                        <a:lumOff val="60000"/>
                      </a:schemeClr>
                    </a:solidFill>
                  </a:tcPr>
                </a:tc>
                <a:tc>
                  <a:txBody>
                    <a:bodyPr/>
                    <a:lstStyle/>
                    <a:p>
                      <a:r>
                        <a:rPr lang="en-US" sz="2000" dirty="0" smtClean="0"/>
                        <a:t>15</a:t>
                      </a:r>
                      <a:endParaRPr lang="en-US" sz="2000" b="1" dirty="0"/>
                    </a:p>
                  </a:txBody>
                  <a:tcPr>
                    <a:solidFill>
                      <a:schemeClr val="accent6">
                        <a:lumMod val="40000"/>
                        <a:lumOff val="60000"/>
                      </a:schemeClr>
                    </a:solidFill>
                  </a:tcPr>
                </a:tc>
                <a:tc>
                  <a:txBody>
                    <a:bodyPr/>
                    <a:lstStyle/>
                    <a:p>
                      <a:r>
                        <a:rPr lang="en-US" sz="2000" dirty="0" smtClean="0"/>
                        <a:t>15</a:t>
                      </a:r>
                      <a:endParaRPr lang="en-US" sz="2000" b="1" dirty="0"/>
                    </a:p>
                  </a:txBody>
                  <a:tcPr>
                    <a:solidFill>
                      <a:schemeClr val="accent6">
                        <a:lumMod val="40000"/>
                        <a:lumOff val="60000"/>
                      </a:schemeClr>
                    </a:solidFill>
                  </a:tcPr>
                </a:tc>
                <a:tc>
                  <a:txBody>
                    <a:bodyPr/>
                    <a:lstStyle/>
                    <a:p>
                      <a:r>
                        <a:rPr lang="en-US" sz="2000" dirty="0" smtClean="0"/>
                        <a:t>15</a:t>
                      </a:r>
                      <a:endParaRPr lang="en-US" sz="2000" b="1" dirty="0"/>
                    </a:p>
                  </a:txBody>
                  <a:tcPr>
                    <a:solidFill>
                      <a:schemeClr val="accent6">
                        <a:lumMod val="40000"/>
                        <a:lumOff val="60000"/>
                      </a:schemeClr>
                    </a:solidFill>
                  </a:tcPr>
                </a:tc>
                <a:tc>
                  <a:txBody>
                    <a:bodyPr/>
                    <a:lstStyle/>
                    <a:p>
                      <a:r>
                        <a:rPr lang="en-US" sz="2000" dirty="0" smtClean="0"/>
                        <a:t>6</a:t>
                      </a:r>
                      <a:endParaRPr lang="en-US" sz="2000" b="1" dirty="0"/>
                    </a:p>
                  </a:txBody>
                  <a:tcPr>
                    <a:solidFill>
                      <a:schemeClr val="accent6">
                        <a:lumMod val="40000"/>
                        <a:lumOff val="60000"/>
                      </a:schemeClr>
                    </a:solidFill>
                  </a:tcPr>
                </a:tc>
                <a:tc>
                  <a:txBody>
                    <a:bodyPr/>
                    <a:lstStyle/>
                    <a:p>
                      <a:r>
                        <a:rPr lang="en-US" sz="2000" dirty="0" smtClean="0"/>
                        <a:t>6</a:t>
                      </a:r>
                      <a:endParaRPr lang="en-US" sz="2000" b="1" dirty="0"/>
                    </a:p>
                  </a:txBody>
                  <a:tcPr>
                    <a:solidFill>
                      <a:schemeClr val="accent6">
                        <a:lumMod val="40000"/>
                        <a:lumOff val="60000"/>
                      </a:schemeClr>
                    </a:solidFill>
                  </a:tcPr>
                </a:tc>
                <a:tc>
                  <a:txBody>
                    <a:bodyPr/>
                    <a:lstStyle/>
                    <a:p>
                      <a:r>
                        <a:rPr lang="en-US" sz="2000" dirty="0" smtClean="0"/>
                        <a:t>6</a:t>
                      </a:r>
                      <a:endParaRPr lang="en-US" sz="2000" b="1" dirty="0"/>
                    </a:p>
                  </a:txBody>
                  <a:tcPr>
                    <a:solidFill>
                      <a:schemeClr val="accent6">
                        <a:lumMod val="40000"/>
                        <a:lumOff val="60000"/>
                      </a:schemeClr>
                    </a:solidFill>
                  </a:tcPr>
                </a:tc>
                <a:tc>
                  <a:txBody>
                    <a:bodyPr/>
                    <a:lstStyle/>
                    <a:p>
                      <a:r>
                        <a:rPr lang="en-US" sz="2000" dirty="0" smtClean="0"/>
                        <a:t>6</a:t>
                      </a:r>
                      <a:endParaRPr lang="en-US" sz="2000" b="1"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r>
                        <a:rPr lang="en-US" sz="2000" dirty="0" smtClean="0"/>
                        <a:t>34</a:t>
                      </a:r>
                      <a:endParaRPr lang="en-US" sz="2000" dirty="0"/>
                    </a:p>
                  </a:txBody>
                  <a:tcPr/>
                </a:tc>
                <a:tc>
                  <a:txBody>
                    <a:bodyPr/>
                    <a:lstStyle/>
                    <a:p>
                      <a:r>
                        <a:rPr lang="en-US" sz="2000" kern="1200" dirty="0" smtClean="0">
                          <a:solidFill>
                            <a:schemeClr val="tx1"/>
                          </a:solidFill>
                          <a:latin typeface="+mn-lt"/>
                          <a:ea typeface="+mn-ea"/>
                          <a:cs typeface="+mn-cs"/>
                        </a:rPr>
                        <a:t>68</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34</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34</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34</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15</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15</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15</a:t>
                      </a:r>
                      <a:endParaRPr lang="en-US" sz="2000"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kern="1200" dirty="0" smtClean="0">
                          <a:solidFill>
                            <a:schemeClr val="tx1"/>
                          </a:solidFill>
                          <a:latin typeface="+mn-lt"/>
                          <a:ea typeface="+mn-ea"/>
                          <a:cs typeface="+mn-cs"/>
                        </a:rPr>
                        <a:t>10</a:t>
                      </a:r>
                      <a:endParaRPr lang="en-US" sz="2000" kern="1200" dirty="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r>
                        <a:rPr lang="en-US" sz="2000" dirty="0" smtClean="0"/>
                        <a:t>15</a:t>
                      </a:r>
                      <a:endParaRPr lang="en-US" sz="2000" dirty="0"/>
                    </a:p>
                  </a:txBody>
                  <a:tcPr/>
                </a:tc>
                <a:tc>
                  <a:txBody>
                    <a:bodyPr/>
                    <a:lstStyle/>
                    <a:p>
                      <a:r>
                        <a:rPr lang="en-US" sz="2000" dirty="0" smtClean="0"/>
                        <a:t>15</a:t>
                      </a:r>
                      <a:endParaRPr lang="en-US" sz="2000" dirty="0"/>
                    </a:p>
                  </a:txBody>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59</a:t>
                      </a:r>
                      <a:endParaRPr lang="en-US" sz="2000" b="1" dirty="0"/>
                    </a:p>
                  </a:txBody>
                  <a:tcPr>
                    <a:solidFill>
                      <a:schemeClr val="accent6">
                        <a:lumMod val="40000"/>
                        <a:lumOff val="60000"/>
                      </a:schemeClr>
                    </a:solidFill>
                  </a:tcPr>
                </a:tc>
                <a:tc>
                  <a:txBody>
                    <a:bodyPr/>
                    <a:lstStyle/>
                    <a:p>
                      <a:r>
                        <a:rPr lang="en-US" sz="2000" dirty="0" smtClean="0"/>
                        <a:t>34</a:t>
                      </a:r>
                      <a:endParaRPr lang="en-US" sz="2000" b="1" dirty="0"/>
                    </a:p>
                  </a:txBody>
                  <a:tcPr>
                    <a:solidFill>
                      <a:schemeClr val="accent6">
                        <a:lumMod val="40000"/>
                        <a:lumOff val="60000"/>
                      </a:schemeClr>
                    </a:solidFill>
                  </a:tcPr>
                </a:tc>
                <a:tc>
                  <a:txBody>
                    <a:bodyPr/>
                    <a:lstStyle/>
                    <a:p>
                      <a:r>
                        <a:rPr lang="en-US" sz="2000" dirty="0" smtClean="0"/>
                        <a:t>34</a:t>
                      </a:r>
                      <a:endParaRPr lang="en-US" sz="2000" b="1" dirty="0"/>
                    </a:p>
                  </a:txBody>
                  <a:tcPr>
                    <a:solidFill>
                      <a:schemeClr val="accent6">
                        <a:lumMod val="40000"/>
                        <a:lumOff val="60000"/>
                      </a:schemeClr>
                    </a:solidFill>
                  </a:tcPr>
                </a:tc>
                <a:tc>
                  <a:txBody>
                    <a:bodyPr/>
                    <a:lstStyle/>
                    <a:p>
                      <a:r>
                        <a:rPr lang="en-US" sz="2000" dirty="0" smtClean="0"/>
                        <a:t>29</a:t>
                      </a:r>
                      <a:endParaRPr lang="en-US" sz="2000" b="1" dirty="0"/>
                    </a:p>
                  </a:txBody>
                  <a:tcPr>
                    <a:solidFill>
                      <a:schemeClr val="accent6">
                        <a:lumMod val="40000"/>
                        <a:lumOff val="60000"/>
                      </a:schemeClr>
                    </a:solidFill>
                  </a:tcPr>
                </a:tc>
                <a:tc>
                  <a:txBody>
                    <a:bodyPr/>
                    <a:lstStyle/>
                    <a:p>
                      <a:r>
                        <a:rPr lang="en-US" sz="2000" dirty="0" smtClean="0"/>
                        <a:t>15</a:t>
                      </a:r>
                      <a:endParaRPr lang="en-US" sz="2000" b="1"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59</a:t>
                      </a:r>
                      <a:endParaRPr lang="en-US" sz="2000" b="1" dirty="0"/>
                    </a:p>
                  </a:txBody>
                  <a:tcPr>
                    <a:solidFill>
                      <a:schemeClr val="accent6">
                        <a:lumMod val="40000"/>
                        <a:lumOff val="60000"/>
                      </a:schemeClr>
                    </a:solidFill>
                  </a:tcPr>
                </a:tc>
                <a:tc>
                  <a:txBody>
                    <a:bodyPr/>
                    <a:lstStyle/>
                    <a:p>
                      <a:r>
                        <a:rPr lang="en-US" sz="2000" dirty="0" smtClean="0"/>
                        <a:t>59</a:t>
                      </a:r>
                      <a:endParaRPr lang="en-US" sz="2000" b="1" dirty="0"/>
                    </a:p>
                  </a:txBody>
                  <a:tcPr>
                    <a:solidFill>
                      <a:schemeClr val="accent6">
                        <a:lumMod val="40000"/>
                        <a:lumOff val="60000"/>
                      </a:schemeClr>
                    </a:solidFill>
                  </a:tcPr>
                </a:tc>
                <a:tc>
                  <a:txBody>
                    <a:bodyPr/>
                    <a:lstStyle/>
                    <a:p>
                      <a:r>
                        <a:rPr lang="en-US" sz="2000" dirty="0" smtClean="0"/>
                        <a:t>34</a:t>
                      </a:r>
                      <a:endParaRPr lang="en-US" sz="2000" b="1" dirty="0"/>
                    </a:p>
                  </a:txBody>
                  <a:tcPr>
                    <a:solidFill>
                      <a:schemeClr val="accent6">
                        <a:lumMod val="40000"/>
                        <a:lumOff val="60000"/>
                      </a:schemeClr>
                    </a:solidFill>
                  </a:tcPr>
                </a:tc>
                <a:tc>
                  <a:txBody>
                    <a:bodyPr/>
                    <a:lstStyle/>
                    <a:p>
                      <a:r>
                        <a:rPr lang="en-US" sz="2000" dirty="0" smtClean="0"/>
                        <a:t>29</a:t>
                      </a:r>
                      <a:endParaRPr lang="en-US" sz="2000" b="1" dirty="0"/>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59</a:t>
                      </a:r>
                      <a:endParaRPr lang="en-US" sz="2000" b="1" dirty="0"/>
                    </a:p>
                  </a:txBody>
                  <a:tcPr>
                    <a:solidFill>
                      <a:schemeClr val="accent6">
                        <a:lumMod val="40000"/>
                        <a:lumOff val="60000"/>
                      </a:schemeClr>
                    </a:solidFill>
                  </a:tcPr>
                </a:tc>
                <a:tc>
                  <a:txBody>
                    <a:bodyPr/>
                    <a:lstStyle/>
                    <a:p>
                      <a:r>
                        <a:rPr lang="en-US" sz="2000" dirty="0" smtClean="0"/>
                        <a:t>34</a:t>
                      </a:r>
                      <a:endParaRPr lang="en-US" sz="2000" b="1" dirty="0"/>
                    </a:p>
                  </a:txBody>
                  <a:tcPr>
                    <a:solidFill>
                      <a:schemeClr val="accent6">
                        <a:lumMod val="40000"/>
                        <a:lumOff val="60000"/>
                      </a:schemeClr>
                    </a:solidFill>
                  </a:tcPr>
                </a:tc>
                <a:extLst>
                  <a:ext uri="{0D108BD9-81ED-4DB2-BD59-A6C34878D82A}">
                    <a16:rowId xmlns:a16="http://schemas.microsoft.com/office/drawing/2014/main" val="10005"/>
                  </a:ext>
                </a:extLst>
              </a:tr>
              <a:tr h="370840">
                <a:tc>
                  <a:txBody>
                    <a:bodyPr/>
                    <a:lstStyle/>
                    <a:p>
                      <a:r>
                        <a:rPr lang="en-US" sz="2000" dirty="0" smtClean="0"/>
                        <a:t>6</a:t>
                      </a:r>
                      <a:endParaRPr lang="en-US" sz="2000" dirty="0"/>
                    </a:p>
                  </a:txBody>
                  <a:tcPr/>
                </a:tc>
                <a:tc>
                  <a:txBody>
                    <a:bodyPr/>
                    <a:lstStyle/>
                    <a:p>
                      <a:r>
                        <a:rPr lang="en-US" sz="2000" dirty="0" smtClean="0"/>
                        <a:t>6</a:t>
                      </a:r>
                      <a:endParaRPr lang="en-US" sz="2000" dirty="0"/>
                    </a:p>
                  </a:txBody>
                  <a:tcPr/>
                </a:tc>
                <a:tc>
                  <a:txBody>
                    <a:bodyPr/>
                    <a:lstStyle/>
                    <a:p>
                      <a:r>
                        <a:rPr lang="en-US" sz="2000" dirty="0" smtClean="0"/>
                        <a:t>6</a:t>
                      </a:r>
                      <a:endParaRPr lang="en-US" sz="2000" dirty="0"/>
                    </a:p>
                  </a:txBody>
                  <a:tcPr/>
                </a:tc>
                <a:tc>
                  <a:txBody>
                    <a:bodyPr/>
                    <a:lstStyle/>
                    <a:p>
                      <a:r>
                        <a:rPr lang="en-US" sz="2000" dirty="0" smtClean="0"/>
                        <a:t>6</a:t>
                      </a:r>
                      <a:endParaRPr lang="en-US" sz="2000" dirty="0"/>
                    </a:p>
                  </a:txBody>
                  <a:tcPr/>
                </a:tc>
                <a:tc>
                  <a:txBody>
                    <a:bodyPr/>
                    <a:lstStyle/>
                    <a:p>
                      <a:r>
                        <a:rPr lang="en-US" sz="2000" dirty="0" smtClean="0"/>
                        <a:t>6</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tc>
                  <a:txBody>
                    <a:bodyPr/>
                    <a:lstStyle/>
                    <a:p>
                      <a:r>
                        <a:rPr lang="en-US" sz="2000" dirty="0" smtClean="0"/>
                        <a:t>83</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tc>
                  <a:txBody>
                    <a:bodyPr/>
                    <a:lstStyle/>
                    <a:p>
                      <a:r>
                        <a:rPr lang="en-US" sz="2000" dirty="0" smtClean="0"/>
                        <a:t>59</a:t>
                      </a:r>
                      <a:endParaRPr lang="en-US" sz="2000" b="1" dirty="0"/>
                    </a:p>
                  </a:txBody>
                  <a:tcPr>
                    <a:solidFill>
                      <a:schemeClr val="accent6">
                        <a:lumMod val="40000"/>
                        <a:lumOff val="60000"/>
                      </a:schemeClr>
                    </a:solidFill>
                  </a:tcPr>
                </a:tc>
                <a:extLst>
                  <a:ext uri="{0D108BD9-81ED-4DB2-BD59-A6C34878D82A}">
                    <a16:rowId xmlns:a16="http://schemas.microsoft.com/office/drawing/2014/main" val="10006"/>
                  </a:ext>
                </a:extLst>
              </a:tr>
              <a:tr h="370840">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tc>
                  <a:txBody>
                    <a:bodyPr/>
                    <a:lstStyle/>
                    <a:p>
                      <a:r>
                        <a:rPr lang="en-US" sz="2000" dirty="0" smtClean="0"/>
                        <a:t>83</a:t>
                      </a:r>
                      <a:endParaRPr lang="en-US" sz="2000" b="1" dirty="0"/>
                    </a:p>
                  </a:txBody>
                  <a:tcPr>
                    <a:solidFill>
                      <a:schemeClr val="accent6">
                        <a:lumMod val="40000"/>
                        <a:lumOff val="60000"/>
                      </a:schemeClr>
                    </a:solidFill>
                  </a:tcPr>
                </a:tc>
                <a:tc>
                  <a:txBody>
                    <a:bodyPr/>
                    <a:lstStyle/>
                    <a:p>
                      <a:r>
                        <a:rPr lang="en-US" sz="2000" dirty="0" smtClean="0"/>
                        <a:t>68</a:t>
                      </a:r>
                      <a:endParaRPr lang="en-US" sz="2000" b="1" dirty="0"/>
                    </a:p>
                  </a:txBody>
                  <a:tcPr>
                    <a:solidFill>
                      <a:schemeClr val="accent6">
                        <a:lumMod val="40000"/>
                        <a:lumOff val="60000"/>
                      </a:schemeClr>
                    </a:solidFill>
                  </a:tcPr>
                </a:tc>
                <a:extLst>
                  <a:ext uri="{0D108BD9-81ED-4DB2-BD59-A6C34878D82A}">
                    <a16:rowId xmlns:a16="http://schemas.microsoft.com/office/drawing/2014/main" val="10007"/>
                  </a:ext>
                </a:extLst>
              </a:tr>
              <a:tr h="370840">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29</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tc>
                  <a:txBody>
                    <a:bodyPr/>
                    <a:lstStyle/>
                    <a:p>
                      <a:r>
                        <a:rPr lang="en-US" sz="2000" dirty="0" smtClean="0"/>
                        <a:t>83</a:t>
                      </a:r>
                      <a:endParaRPr lang="en-US" sz="2000" b="1" dirty="0"/>
                    </a:p>
                  </a:txBody>
                  <a:tcPr>
                    <a:solidFill>
                      <a:schemeClr val="accent6">
                        <a:lumMod val="40000"/>
                        <a:lumOff val="60000"/>
                      </a:schemeClr>
                    </a:solidFill>
                  </a:tcPr>
                </a:tc>
                <a:extLst>
                  <a:ext uri="{0D108BD9-81ED-4DB2-BD59-A6C34878D82A}">
                    <a16:rowId xmlns:a16="http://schemas.microsoft.com/office/drawing/2014/main" val="10008"/>
                  </a:ext>
                </a:extLst>
              </a:tr>
              <a:tr h="370840">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10</a:t>
                      </a:r>
                      <a:endParaRPr lang="en-US" sz="2000" dirty="0"/>
                    </a:p>
                  </a:txBody>
                  <a:tcPr/>
                </a:tc>
                <a:tc>
                  <a:txBody>
                    <a:bodyPr/>
                    <a:lstStyle/>
                    <a:p>
                      <a:r>
                        <a:rPr lang="en-US" sz="2000" dirty="0" smtClean="0"/>
                        <a:t>126</a:t>
                      </a:r>
                      <a:endParaRPr lang="en-US" sz="2000" b="1" dirty="0"/>
                    </a:p>
                  </a:txBody>
                  <a:tcPr>
                    <a:solidFill>
                      <a:schemeClr val="accent6">
                        <a:lumMod val="40000"/>
                        <a:lumOff val="60000"/>
                      </a:schemeClr>
                    </a:solidFill>
                  </a:tcPr>
                </a:tc>
                <a:extLst>
                  <a:ext uri="{0D108BD9-81ED-4DB2-BD59-A6C34878D82A}">
                    <a16:rowId xmlns:a16="http://schemas.microsoft.com/office/drawing/2014/main" val="10009"/>
                  </a:ext>
                </a:extLst>
              </a:tr>
            </a:tbl>
          </a:graphicData>
        </a:graphic>
      </p:graphicFrame>
      <p:sp>
        <p:nvSpPr>
          <p:cNvPr id="9" name="Curved Left Arrow 8"/>
          <p:cNvSpPr/>
          <p:nvPr/>
        </p:nvSpPr>
        <p:spPr>
          <a:xfrm flipV="1">
            <a:off x="1280020" y="1739785"/>
            <a:ext cx="228600" cy="66294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flipV="1">
            <a:off x="3055340" y="2920885"/>
            <a:ext cx="190500" cy="26670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flipV="1">
            <a:off x="2141080" y="1812175"/>
            <a:ext cx="228600" cy="96012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flipV="1">
            <a:off x="3776505" y="2515009"/>
            <a:ext cx="228600" cy="108966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3" name="Curved Left Arrow 12"/>
          <p:cNvSpPr/>
          <p:nvPr/>
        </p:nvSpPr>
        <p:spPr>
          <a:xfrm flipV="1">
            <a:off x="4579480" y="1749198"/>
            <a:ext cx="320040" cy="2228887"/>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flipV="1">
            <a:off x="5442410" y="3657149"/>
            <a:ext cx="228600" cy="70866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5" name="Curved Left Arrow 14"/>
          <p:cNvSpPr/>
          <p:nvPr/>
        </p:nvSpPr>
        <p:spPr>
          <a:xfrm flipV="1">
            <a:off x="6225400" y="2515009"/>
            <a:ext cx="228600" cy="2196576"/>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6" name="Curved Left Arrow 15"/>
          <p:cNvSpPr/>
          <p:nvPr/>
        </p:nvSpPr>
        <p:spPr>
          <a:xfrm flipV="1">
            <a:off x="7053105" y="2071255"/>
            <a:ext cx="304800" cy="303371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304800" y="5394664"/>
            <a:ext cx="8610600" cy="923330"/>
          </a:xfrm>
          <a:prstGeom prst="rect">
            <a:avLst/>
          </a:prstGeom>
          <a:noFill/>
        </p:spPr>
        <p:txBody>
          <a:bodyPr wrap="square" rtlCol="0">
            <a:spAutoFit/>
          </a:bodyPr>
          <a:lstStyle/>
          <a:p>
            <a:r>
              <a:rPr lang="en-US" dirty="0" smtClean="0"/>
              <a:t>An illustration of insertion sort. Each column shows the array after the iteration with the indicated value </a:t>
            </a:r>
            <a:r>
              <a:rPr lang="en-US" i="1" dirty="0" err="1" smtClean="0"/>
              <a:t>i</a:t>
            </a:r>
            <a:r>
              <a:rPr lang="en-US" dirty="0" smtClean="0"/>
              <a:t> in the outer for loop. The filled numbers in each column have been sorted. Arrows indicate the upward motions of records through the array </a:t>
            </a:r>
            <a:endParaRPr lang="en-US" dirty="0"/>
          </a:p>
        </p:txBody>
      </p:sp>
      <p:sp>
        <p:nvSpPr>
          <p:cNvPr id="18" name="Down Arrow 17"/>
          <p:cNvSpPr/>
          <p:nvPr/>
        </p:nvSpPr>
        <p:spPr>
          <a:xfrm>
            <a:off x="1394320" y="1425932"/>
            <a:ext cx="1143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1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r>
              <a:rPr lang="en-US" dirty="0" smtClean="0"/>
              <a:t>Sort - Code</a:t>
            </a:r>
            <a:endParaRPr lang="en-US" dirty="0"/>
          </a:p>
        </p:txBody>
      </p:sp>
      <p:sp>
        <p:nvSpPr>
          <p:cNvPr id="6" name="Content Placeholder 5"/>
          <p:cNvSpPr>
            <a:spLocks noGrp="1"/>
          </p:cNvSpPr>
          <p:nvPr>
            <p:ph sz="quarter" idx="1"/>
          </p:nvPr>
        </p:nvSpPr>
        <p:spPr>
          <a:xfrm>
            <a:off x="457200" y="1219200"/>
            <a:ext cx="8229600" cy="5137150"/>
          </a:xfrm>
        </p:spPr>
        <p:txBody>
          <a:bodyPr>
            <a:normAutofit lnSpcReduction="10000"/>
          </a:bodyPr>
          <a:lstStyle/>
          <a:p>
            <a:pPr marL="0" indent="0" algn="ctr">
              <a:buNone/>
            </a:pPr>
            <a:endParaRPr lang="en-US" dirty="0" smtClean="0">
              <a:solidFill>
                <a:srgbClr val="800000"/>
              </a:solidFill>
              <a:cs typeface="Courier New"/>
            </a:endParaRPr>
          </a:p>
          <a:p>
            <a:pPr marL="0" indent="0" algn="ctr">
              <a:buNone/>
            </a:pPr>
            <a:endParaRPr lang="en-US" dirty="0">
              <a:solidFill>
                <a:srgbClr val="800000"/>
              </a:solidFill>
              <a:cs typeface="Courier New"/>
            </a:endParaRPr>
          </a:p>
          <a:p>
            <a:pPr marL="0" indent="0" algn="ctr">
              <a:buNone/>
            </a:pPr>
            <a:endParaRPr lang="en-US" dirty="0" smtClean="0">
              <a:solidFill>
                <a:srgbClr val="800000"/>
              </a:solidFill>
              <a:cs typeface="Courier New"/>
            </a:endParaRPr>
          </a:p>
          <a:p>
            <a:pPr marL="0" indent="0" algn="ctr">
              <a:buNone/>
            </a:pPr>
            <a:endParaRPr lang="en-US" dirty="0">
              <a:solidFill>
                <a:srgbClr val="800000"/>
              </a:solidFill>
              <a:cs typeface="Courier New"/>
            </a:endParaRPr>
          </a:p>
          <a:p>
            <a:pPr marL="0" indent="0" algn="ctr">
              <a:buNone/>
            </a:pPr>
            <a:endParaRPr lang="en-US" dirty="0" smtClean="0">
              <a:solidFill>
                <a:srgbClr val="800000"/>
              </a:solidFill>
              <a:cs typeface="Courier New"/>
            </a:endParaRPr>
          </a:p>
          <a:p>
            <a:pPr marL="0" indent="0" algn="ctr">
              <a:buNone/>
            </a:pPr>
            <a:endParaRPr lang="en-US" dirty="0">
              <a:solidFill>
                <a:srgbClr val="800000"/>
              </a:solidFill>
              <a:cs typeface="Courier New"/>
            </a:endParaRPr>
          </a:p>
          <a:p>
            <a:pPr marL="0" indent="0" algn="ctr">
              <a:buNone/>
            </a:pPr>
            <a:endParaRPr lang="en-US" dirty="0" smtClean="0">
              <a:solidFill>
                <a:srgbClr val="800000"/>
              </a:solidFill>
              <a:cs typeface="Courier New"/>
            </a:endParaRPr>
          </a:p>
          <a:p>
            <a:pPr marL="0" indent="0" algn="ctr">
              <a:buNone/>
            </a:pPr>
            <a:endParaRPr lang="en-US" dirty="0">
              <a:solidFill>
                <a:srgbClr val="800000"/>
              </a:solidFill>
              <a:cs typeface="Courier New"/>
            </a:endParaRPr>
          </a:p>
          <a:p>
            <a:pPr marL="0" indent="0" algn="ctr">
              <a:buNone/>
            </a:pPr>
            <a:endParaRPr lang="en-US" dirty="0" smtClean="0">
              <a:solidFill>
                <a:srgbClr val="800000"/>
              </a:solidFill>
              <a:cs typeface="Courier New"/>
            </a:endParaRPr>
          </a:p>
          <a:p>
            <a:pPr marL="0" indent="0" algn="ctr">
              <a:buNone/>
            </a:pPr>
            <a:endParaRPr lang="en-US" dirty="0">
              <a:solidFill>
                <a:srgbClr val="800000"/>
              </a:solidFill>
              <a:cs typeface="Courier New"/>
            </a:endParaRPr>
          </a:p>
          <a:p>
            <a:pPr marL="0" indent="0" algn="ctr">
              <a:buNone/>
            </a:pPr>
            <a:r>
              <a:rPr lang="en-US" dirty="0" smtClean="0">
                <a:solidFill>
                  <a:srgbClr val="800000"/>
                </a:solidFill>
                <a:cs typeface="Courier New"/>
              </a:rPr>
              <a:t>The running time of insertion sort is O(n</a:t>
            </a:r>
            <a:r>
              <a:rPr lang="en-US" baseline="30000" dirty="0" smtClean="0">
                <a:solidFill>
                  <a:srgbClr val="800000"/>
                </a:solidFill>
                <a:cs typeface="Courier New"/>
              </a:rPr>
              <a:t>2</a:t>
            </a:r>
            <a:r>
              <a:rPr lang="en-US" dirty="0" smtClean="0">
                <a:solidFill>
                  <a:srgbClr val="800000"/>
                </a:solidFill>
                <a:cs typeface="Courier New"/>
              </a:rPr>
              <a:t>)</a:t>
            </a:r>
            <a:endParaRPr lang="en-US" dirty="0">
              <a:solidFill>
                <a:srgbClr val="800000"/>
              </a:solidFill>
              <a:cs typeface="Courier New"/>
            </a:endParaRPr>
          </a:p>
        </p:txBody>
      </p:sp>
      <p:sp>
        <p:nvSpPr>
          <p:cNvPr id="3" name="Footer Placeholder 2"/>
          <p:cNvSpPr>
            <a:spLocks noGrp="1"/>
          </p:cNvSpPr>
          <p:nvPr>
            <p:ph type="ftr" sz="quarter" idx="3"/>
          </p:nvPr>
        </p:nvSpPr>
        <p:spPr/>
        <p:txBody>
          <a:bodyPr/>
          <a:lstStyle/>
          <a:p>
            <a:endParaRPr lang="en-US" dirty="0"/>
          </a:p>
        </p:txBody>
      </p:sp>
      <p:sp>
        <p:nvSpPr>
          <p:cNvPr id="4" name="Slide Number Placeholder 3"/>
          <p:cNvSpPr>
            <a:spLocks noGrp="1"/>
          </p:cNvSpPr>
          <p:nvPr>
            <p:ph type="sldNum" sz="quarter" idx="4"/>
          </p:nvPr>
        </p:nvSpPr>
        <p:spPr/>
        <p:txBody>
          <a:bodyPr/>
          <a:lstStyle/>
          <a:p>
            <a:fld id="{588BC33A-E37D-5243-B899-DDFE556A7D7C}" type="slidenum">
              <a:rPr lang="en-US" smtClean="0"/>
              <a:pPr/>
              <a:t>7</a:t>
            </a:fld>
            <a:endParaRPr lang="en-US"/>
          </a:p>
        </p:txBody>
      </p:sp>
      <p:pic>
        <p:nvPicPr>
          <p:cNvPr id="7" name="Picture 6"/>
          <p:cNvPicPr>
            <a:picLocks noChangeAspect="1"/>
          </p:cNvPicPr>
          <p:nvPr/>
        </p:nvPicPr>
        <p:blipFill>
          <a:blip r:embed="rId2"/>
          <a:stretch>
            <a:fillRect/>
          </a:stretch>
        </p:blipFill>
        <p:spPr>
          <a:xfrm>
            <a:off x="781050" y="1433512"/>
            <a:ext cx="7581900" cy="3990975"/>
          </a:xfrm>
          <a:prstGeom prst="rect">
            <a:avLst/>
          </a:prstGeom>
        </p:spPr>
      </p:pic>
    </p:spTree>
    <p:extLst>
      <p:ext uri="{BB962C8B-B14F-4D97-AF65-F5344CB8AC3E}">
        <p14:creationId xmlns:p14="http://schemas.microsoft.com/office/powerpoint/2010/main" val="319444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sz="quarter" idx="1"/>
          </p:nvPr>
        </p:nvSpPr>
        <p:spPr/>
        <p:txBody>
          <a:bodyPr>
            <a:normAutofit lnSpcReduction="10000"/>
          </a:bodyPr>
          <a:lstStyle/>
          <a:p>
            <a:r>
              <a:rPr lang="en-US" b="1" dirty="0">
                <a:solidFill>
                  <a:schemeClr val="accent1"/>
                </a:solidFill>
              </a:rPr>
              <a:t>Definition: </a:t>
            </a:r>
            <a:r>
              <a:rPr lang="en-US" dirty="0">
                <a:solidFill>
                  <a:schemeClr val="accent1"/>
                </a:solidFill>
              </a:rPr>
              <a:t> </a:t>
            </a:r>
            <a:r>
              <a:rPr lang="en-US" dirty="0"/>
              <a:t>It is a simple sorting algorithm. It compares adjacent items at a time, </a:t>
            </a:r>
            <a:r>
              <a:rPr lang="en-US" dirty="0" smtClean="0"/>
              <a:t>and swaps </a:t>
            </a:r>
            <a:r>
              <a:rPr lang="en-US" dirty="0"/>
              <a:t>them in the correct order if necessary. Bubble sort gets its name from the fact that </a:t>
            </a:r>
            <a:r>
              <a:rPr lang="en-US" dirty="0" smtClean="0"/>
              <a:t>the smaller items tend </a:t>
            </a:r>
            <a:r>
              <a:rPr lang="en-US" dirty="0"/>
              <a:t>to move up into the correct order like bubbles rising to the </a:t>
            </a:r>
            <a:r>
              <a:rPr lang="en-US" dirty="0" smtClean="0"/>
              <a:t>surface</a:t>
            </a:r>
            <a:endParaRPr lang="en-US" dirty="0"/>
          </a:p>
          <a:p>
            <a:r>
              <a:rPr lang="en-US" b="1" dirty="0">
                <a:solidFill>
                  <a:srgbClr val="727CA3"/>
                </a:solidFill>
              </a:rPr>
              <a:t>The algorithm:</a:t>
            </a:r>
            <a:endParaRPr lang="en-US" dirty="0">
              <a:solidFill>
                <a:srgbClr val="727CA3"/>
              </a:solidFill>
            </a:endParaRPr>
          </a:p>
          <a:p>
            <a:pPr marL="731520" lvl="1" indent="-457200">
              <a:buFont typeface="+mj-lt"/>
              <a:buAutoNum type="arabicPeriod"/>
            </a:pPr>
            <a:r>
              <a:rPr lang="en-US" dirty="0"/>
              <a:t>Compare adjacent elements. If the second is smaller than the first, swap them. Do this for each pair of adjacent elements, starting from the last two. </a:t>
            </a:r>
            <a:r>
              <a:rPr lang="en-US" dirty="0" smtClean="0"/>
              <a:t> At </a:t>
            </a:r>
            <a:r>
              <a:rPr lang="en-US" dirty="0"/>
              <a:t>this point the first element should be the smallest.</a:t>
            </a:r>
          </a:p>
          <a:p>
            <a:pPr marL="731520" lvl="1" indent="-457200">
              <a:buFont typeface="+mj-lt"/>
              <a:buAutoNum type="arabicPeriod"/>
            </a:pPr>
            <a:r>
              <a:rPr lang="en-US" dirty="0"/>
              <a:t>Repeat the step for all elements except the first one.</a:t>
            </a:r>
          </a:p>
          <a:p>
            <a:pPr marL="731520" lvl="1" indent="-457200">
              <a:buFont typeface="+mj-lt"/>
              <a:buAutoNum type="arabicPeriod"/>
            </a:pPr>
            <a:r>
              <a:rPr lang="en-US" dirty="0"/>
              <a:t>Keep repeating for fewer elements each time, until you have no more pairs to compare</a:t>
            </a:r>
            <a:r>
              <a:rPr lang="en-US" dirty="0" smtClean="0"/>
              <a:t>.</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fld id="{588BC33A-E37D-5243-B899-DDFE556A7D7C}" type="slidenum">
              <a:rPr lang="en-US" smtClean="0"/>
              <a:pPr/>
              <a:t>8</a:t>
            </a:fld>
            <a:endParaRPr lang="en-US"/>
          </a:p>
        </p:txBody>
      </p:sp>
    </p:spTree>
    <p:extLst>
      <p:ext uri="{BB962C8B-B14F-4D97-AF65-F5344CB8AC3E}">
        <p14:creationId xmlns:p14="http://schemas.microsoft.com/office/powerpoint/2010/main" val="105663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a:t>
            </a:r>
            <a:r>
              <a:rPr lang="en-US" dirty="0" smtClean="0">
                <a:hlinkClick r:id="rId2"/>
              </a:rPr>
              <a:t>click here</a:t>
            </a:r>
            <a:r>
              <a:rPr lang="en-US" dirty="0" smtClean="0"/>
              <a: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8BC33A-E37D-5243-B899-DDFE556A7D7C}" type="slidenum">
              <a:rPr lang="en-US" smtClean="0"/>
              <a:pPr/>
              <a:t>9</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968689860"/>
              </p:ext>
            </p:extLst>
          </p:nvPr>
        </p:nvGraphicFramePr>
        <p:xfrm>
          <a:off x="457203" y="1371600"/>
          <a:ext cx="7772400" cy="3962400"/>
        </p:xfrm>
        <a:graphic>
          <a:graphicData uri="http://schemas.openxmlformats.org/drawingml/2006/table">
            <a:tbl>
              <a:tblPr firstRow="1" bandRow="1">
                <a:tableStyleId>{2D5ABB26-0587-4C30-8999-92F81FD0307C}</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370840">
                <a:tc>
                  <a:txBody>
                    <a:bodyPr/>
                    <a:lstStyle/>
                    <a:p>
                      <a:endParaRPr lang="en-US" sz="2000" dirty="0"/>
                    </a:p>
                  </a:txBody>
                  <a:tcPr/>
                </a:tc>
                <a:tc>
                  <a:txBody>
                    <a:bodyPr/>
                    <a:lstStyle/>
                    <a:p>
                      <a:r>
                        <a:rPr lang="en-US" sz="2000" baseline="0" dirty="0" smtClean="0"/>
                        <a:t> </a:t>
                      </a:r>
                      <a:r>
                        <a:rPr lang="en-US" sz="2000" baseline="0" dirty="0" err="1" smtClean="0"/>
                        <a:t>i</a:t>
                      </a:r>
                      <a:r>
                        <a:rPr lang="en-US" sz="2000" dirty="0" smtClean="0"/>
                        <a:t> = 0</a:t>
                      </a:r>
                      <a:endParaRPr lang="en-US" sz="2000" dirty="0"/>
                    </a:p>
                  </a:txBody>
                  <a:tcPr/>
                </a:tc>
                <a:tc>
                  <a:txBody>
                    <a:bodyPr/>
                    <a:lstStyle/>
                    <a:p>
                      <a:r>
                        <a:rPr lang="en-US" sz="2000" dirty="0" smtClean="0"/>
                        <a:t> </a:t>
                      </a:r>
                      <a:r>
                        <a:rPr lang="en-US" sz="2000" dirty="0" err="1" smtClean="0"/>
                        <a:t>i</a:t>
                      </a:r>
                      <a:r>
                        <a:rPr lang="en-US" sz="2000" dirty="0" smtClean="0"/>
                        <a:t>=1</a:t>
                      </a:r>
                      <a:endParaRPr lang="en-US" sz="2000" dirty="0"/>
                    </a:p>
                  </a:txBody>
                  <a:tcPr/>
                </a:tc>
                <a:tc>
                  <a:txBody>
                    <a:bodyPr/>
                    <a:lstStyle/>
                    <a:p>
                      <a:r>
                        <a:rPr lang="en-US" sz="2000" dirty="0" smtClean="0"/>
                        <a:t> </a:t>
                      </a:r>
                      <a:r>
                        <a:rPr lang="en-US" sz="2000" dirty="0" err="1" smtClean="0"/>
                        <a:t>i</a:t>
                      </a:r>
                      <a:r>
                        <a:rPr lang="en-US" sz="2000" dirty="0" smtClean="0"/>
                        <a:t>=2</a:t>
                      </a:r>
                      <a:endParaRPr lang="en-US" sz="2000" dirty="0"/>
                    </a:p>
                  </a:txBody>
                  <a:tcPr/>
                </a:tc>
                <a:tc>
                  <a:txBody>
                    <a:bodyPr/>
                    <a:lstStyle/>
                    <a:p>
                      <a:r>
                        <a:rPr lang="en-US" sz="2000" dirty="0" err="1" smtClean="0"/>
                        <a:t>i</a:t>
                      </a:r>
                      <a:r>
                        <a:rPr lang="en-US" sz="2000" dirty="0" smtClean="0"/>
                        <a:t>=3</a:t>
                      </a:r>
                      <a:endParaRPr lang="en-US" sz="2000" dirty="0"/>
                    </a:p>
                  </a:txBody>
                  <a:tcPr/>
                </a:tc>
                <a:tc>
                  <a:txBody>
                    <a:bodyPr/>
                    <a:lstStyle/>
                    <a:p>
                      <a:r>
                        <a:rPr lang="en-US" sz="2000" dirty="0" err="1" smtClean="0"/>
                        <a:t>i</a:t>
                      </a:r>
                      <a:r>
                        <a:rPr lang="en-US" sz="2000" dirty="0" smtClean="0"/>
                        <a:t>=4</a:t>
                      </a:r>
                      <a:endParaRPr lang="en-US" sz="2000" dirty="0"/>
                    </a:p>
                  </a:txBody>
                  <a:tcPr/>
                </a:tc>
                <a:tc>
                  <a:txBody>
                    <a:bodyPr/>
                    <a:lstStyle/>
                    <a:p>
                      <a:r>
                        <a:rPr lang="en-US" sz="2000" dirty="0" err="1" smtClean="0"/>
                        <a:t>i</a:t>
                      </a:r>
                      <a:r>
                        <a:rPr lang="en-US" sz="2000" dirty="0" smtClean="0"/>
                        <a:t>=5</a:t>
                      </a:r>
                      <a:endParaRPr lang="en-US" sz="2000" dirty="0"/>
                    </a:p>
                  </a:txBody>
                  <a:tcPr/>
                </a:tc>
                <a:tc>
                  <a:txBody>
                    <a:bodyPr/>
                    <a:lstStyle/>
                    <a:p>
                      <a:r>
                        <a:rPr lang="en-US" sz="2000" dirty="0" err="1" smtClean="0"/>
                        <a:t>i</a:t>
                      </a:r>
                      <a:r>
                        <a:rPr lang="en-US" sz="2000" dirty="0" smtClean="0"/>
                        <a:t>=6</a:t>
                      </a:r>
                      <a:endParaRPr lang="en-US" sz="2000" dirty="0"/>
                    </a:p>
                  </a:txBody>
                  <a:tcPr/>
                </a:tc>
                <a:tc>
                  <a:txBody>
                    <a:bodyPr/>
                    <a:lstStyle/>
                    <a:p>
                      <a:r>
                        <a:rPr lang="en-US" sz="2000" dirty="0" err="1" smtClean="0"/>
                        <a:t>i</a:t>
                      </a:r>
                      <a:r>
                        <a:rPr lang="en-US" sz="2000" dirty="0" smtClean="0"/>
                        <a:t>=7</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68</a:t>
                      </a:r>
                      <a:endParaRPr lang="en-US" sz="2000" b="1" dirty="0"/>
                    </a:p>
                  </a:txBody>
                  <a:tcPr>
                    <a:no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tc>
                  <a:txBody>
                    <a:bodyPr/>
                    <a:lstStyle/>
                    <a:p>
                      <a:r>
                        <a:rPr lang="en-US" sz="2000" b="1" dirty="0" smtClean="0"/>
                        <a:t>6</a:t>
                      </a:r>
                      <a:endParaRPr lang="en-US" sz="2000" b="1"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r>
                        <a:rPr lang="en-US" sz="2000" dirty="0" smtClean="0"/>
                        <a:t>34</a:t>
                      </a:r>
                      <a:endParaRPr lang="en-US" sz="2000" dirty="0"/>
                    </a:p>
                  </a:txBody>
                  <a:tcPr/>
                </a:tc>
                <a:tc>
                  <a:txBody>
                    <a:bodyPr/>
                    <a:lstStyle/>
                    <a:p>
                      <a:r>
                        <a:rPr lang="en-US" sz="2000" dirty="0" smtClean="0"/>
                        <a:t>68</a:t>
                      </a:r>
                      <a:endParaRPr lang="en-US" sz="2000" dirty="0"/>
                    </a:p>
                  </a:txBody>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tc>
                  <a:txBody>
                    <a:bodyPr/>
                    <a:lstStyle/>
                    <a:p>
                      <a:r>
                        <a:rPr lang="en-US" sz="2000" b="1" kern="1200" dirty="0" smtClean="0">
                          <a:solidFill>
                            <a:schemeClr val="tx1"/>
                          </a:solidFill>
                          <a:latin typeface="+mn-lt"/>
                          <a:ea typeface="+mn-ea"/>
                          <a:cs typeface="+mn-cs"/>
                        </a:rPr>
                        <a:t>10</a:t>
                      </a:r>
                      <a:endParaRPr lang="en-US" sz="2000" b="1" kern="1200" dirty="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r>
                        <a:rPr lang="en-US" sz="2000" dirty="0" smtClean="0"/>
                        <a:t>15</a:t>
                      </a:r>
                      <a:endParaRPr lang="en-US" sz="2000" dirty="0"/>
                    </a:p>
                  </a:txBody>
                  <a:tcPr/>
                </a:tc>
                <a:tc>
                  <a:txBody>
                    <a:bodyPr/>
                    <a:lstStyle/>
                    <a:p>
                      <a:r>
                        <a:rPr lang="en-US" sz="2000" dirty="0" smtClean="0"/>
                        <a:t>34</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tc>
                  <a:txBody>
                    <a:bodyPr/>
                    <a:lstStyle/>
                    <a:p>
                      <a:r>
                        <a:rPr lang="en-US" sz="2000" b="1" dirty="0" smtClean="0"/>
                        <a:t>15</a:t>
                      </a:r>
                      <a:endParaRPr lang="en-US" sz="2000" b="1"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r>
                        <a:rPr lang="en-US" sz="2000" dirty="0" smtClean="0"/>
                        <a:t>126</a:t>
                      </a:r>
                      <a:endParaRPr lang="en-US" sz="2000" dirty="0"/>
                    </a:p>
                  </a:txBody>
                  <a:tcPr/>
                </a:tc>
                <a:tc>
                  <a:txBody>
                    <a:bodyPr/>
                    <a:lstStyle/>
                    <a:p>
                      <a:r>
                        <a:rPr lang="en-US" sz="2000" dirty="0" smtClean="0"/>
                        <a:t>15</a:t>
                      </a:r>
                      <a:endParaRPr lang="en-US" sz="2000" dirty="0"/>
                    </a:p>
                  </a:txBody>
                  <a:tcPr/>
                </a:tc>
                <a:tc>
                  <a:txBody>
                    <a:bodyPr/>
                    <a:lstStyle/>
                    <a:p>
                      <a:r>
                        <a:rPr lang="en-US" sz="2000" dirty="0" smtClean="0"/>
                        <a:t>34</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tc>
                  <a:txBody>
                    <a:bodyPr/>
                    <a:lstStyle/>
                    <a:p>
                      <a:r>
                        <a:rPr lang="en-US" sz="2000" b="1" dirty="0" smtClean="0"/>
                        <a:t>29</a:t>
                      </a:r>
                      <a:endParaRPr lang="en-US" sz="2000" b="1" dirty="0"/>
                    </a:p>
                  </a:txBody>
                  <a:tcPr>
                    <a:solidFill>
                      <a:schemeClr val="accent6">
                        <a:lumMod val="40000"/>
                        <a:lumOff val="60000"/>
                      </a:schemeClr>
                    </a:solidFill>
                  </a:tcPr>
                </a:tc>
                <a:extLst>
                  <a:ext uri="{0D108BD9-81ED-4DB2-BD59-A6C34878D82A}">
                    <a16:rowId xmlns:a16="http://schemas.microsoft.com/office/drawing/2014/main" val="10004"/>
                  </a:ext>
                </a:extLst>
              </a:tr>
              <a:tr h="370840">
                <a:tc>
                  <a:txBody>
                    <a:bodyPr/>
                    <a:lstStyle/>
                    <a:p>
                      <a:r>
                        <a:rPr lang="en-US" sz="2000" dirty="0" smtClean="0"/>
                        <a:t>59</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15</a:t>
                      </a:r>
                      <a:endParaRPr lang="en-US" sz="2000" dirty="0"/>
                    </a:p>
                  </a:txBody>
                  <a:tcPr/>
                </a:tc>
                <a:tc>
                  <a:txBody>
                    <a:bodyPr/>
                    <a:lstStyle/>
                    <a:p>
                      <a:r>
                        <a:rPr lang="en-US" sz="2000" dirty="0" smtClean="0"/>
                        <a:t>34</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tc>
                  <a:txBody>
                    <a:bodyPr/>
                    <a:lstStyle/>
                    <a:p>
                      <a:r>
                        <a:rPr lang="en-US" sz="2000" b="1" dirty="0" smtClean="0"/>
                        <a:t>34</a:t>
                      </a:r>
                      <a:endParaRPr lang="en-US" sz="2000" b="1" dirty="0"/>
                    </a:p>
                  </a:txBody>
                  <a:tcPr>
                    <a:solidFill>
                      <a:schemeClr val="accent6">
                        <a:lumMod val="40000"/>
                        <a:lumOff val="60000"/>
                      </a:schemeClr>
                    </a:solidFill>
                  </a:tcPr>
                </a:tc>
                <a:extLst>
                  <a:ext uri="{0D108BD9-81ED-4DB2-BD59-A6C34878D82A}">
                    <a16:rowId xmlns:a16="http://schemas.microsoft.com/office/drawing/2014/main" val="10005"/>
                  </a:ext>
                </a:extLst>
              </a:tr>
              <a:tr h="370840">
                <a:tc>
                  <a:txBody>
                    <a:bodyPr/>
                    <a:lstStyle/>
                    <a:p>
                      <a:r>
                        <a:rPr lang="en-US" sz="2000" dirty="0" smtClean="0"/>
                        <a:t>6</a:t>
                      </a:r>
                      <a:endParaRPr lang="en-US" sz="2000" dirty="0"/>
                    </a:p>
                  </a:txBody>
                  <a:tcPr/>
                </a:tc>
                <a:tc>
                  <a:txBody>
                    <a:bodyPr/>
                    <a:lstStyle/>
                    <a:p>
                      <a:r>
                        <a:rPr lang="en-US" sz="2000" dirty="0" smtClean="0"/>
                        <a:t>59</a:t>
                      </a:r>
                      <a:endParaRPr lang="en-US" sz="2000" dirty="0"/>
                    </a:p>
                  </a:txBody>
                  <a:tcPr/>
                </a:tc>
                <a:tc>
                  <a:txBody>
                    <a:bodyPr/>
                    <a:lstStyle/>
                    <a:p>
                      <a:r>
                        <a:rPr lang="en-US" sz="2000" dirty="0" smtClean="0"/>
                        <a:t>126</a:t>
                      </a:r>
                      <a:endParaRPr lang="en-US" sz="2000" dirty="0"/>
                    </a:p>
                  </a:txBody>
                  <a:tcPr/>
                </a:tc>
                <a:tc>
                  <a:txBody>
                    <a:bodyPr/>
                    <a:lstStyle/>
                    <a:p>
                      <a:r>
                        <a:rPr lang="en-US" sz="2000" dirty="0" smtClean="0"/>
                        <a:t>29</a:t>
                      </a:r>
                      <a:endParaRPr lang="en-US" sz="2000" dirty="0"/>
                    </a:p>
                  </a:txBody>
                  <a:tcPr/>
                </a:tc>
                <a:tc>
                  <a:txBody>
                    <a:bodyPr/>
                    <a:lstStyle/>
                    <a:p>
                      <a:r>
                        <a:rPr lang="en-US" sz="2000" dirty="0" smtClean="0"/>
                        <a:t>34</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59</a:t>
                      </a:r>
                      <a:endParaRPr lang="en-US" sz="2000" b="1" dirty="0"/>
                    </a:p>
                  </a:txBody>
                  <a:tcPr>
                    <a:solidFill>
                      <a:schemeClr val="accent6">
                        <a:lumMod val="40000"/>
                        <a:lumOff val="60000"/>
                      </a:schemeClr>
                    </a:solidFill>
                  </a:tcPr>
                </a:tc>
                <a:tc>
                  <a:txBody>
                    <a:bodyPr/>
                    <a:lstStyle/>
                    <a:p>
                      <a:r>
                        <a:rPr lang="en-US" sz="2000" b="1" dirty="0" smtClean="0"/>
                        <a:t>59</a:t>
                      </a:r>
                      <a:endParaRPr lang="en-US" sz="2000" b="1" dirty="0"/>
                    </a:p>
                  </a:txBody>
                  <a:tcPr>
                    <a:solidFill>
                      <a:schemeClr val="accent6">
                        <a:lumMod val="40000"/>
                        <a:lumOff val="60000"/>
                      </a:schemeClr>
                    </a:solidFill>
                  </a:tcPr>
                </a:tc>
                <a:tc>
                  <a:txBody>
                    <a:bodyPr/>
                    <a:lstStyle/>
                    <a:p>
                      <a:r>
                        <a:rPr lang="en-US" sz="2000" b="1" dirty="0" smtClean="0"/>
                        <a:t>59</a:t>
                      </a:r>
                      <a:endParaRPr lang="en-US" sz="2000" b="1" dirty="0"/>
                    </a:p>
                  </a:txBody>
                  <a:tcPr>
                    <a:solidFill>
                      <a:schemeClr val="accent6">
                        <a:lumMod val="40000"/>
                        <a:lumOff val="60000"/>
                      </a:schemeClr>
                    </a:solidFill>
                  </a:tcPr>
                </a:tc>
                <a:extLst>
                  <a:ext uri="{0D108BD9-81ED-4DB2-BD59-A6C34878D82A}">
                    <a16:rowId xmlns:a16="http://schemas.microsoft.com/office/drawing/2014/main" val="10006"/>
                  </a:ext>
                </a:extLst>
              </a:tr>
              <a:tr h="370840">
                <a:tc>
                  <a:txBody>
                    <a:bodyPr/>
                    <a:lstStyle/>
                    <a:p>
                      <a:r>
                        <a:rPr lang="en-US" sz="2000" dirty="0" smtClean="0"/>
                        <a:t>83</a:t>
                      </a:r>
                      <a:endParaRPr lang="en-US" sz="2000" dirty="0"/>
                    </a:p>
                  </a:txBody>
                  <a:tcPr/>
                </a:tc>
                <a:tc>
                  <a:txBody>
                    <a:bodyPr/>
                    <a:lstStyle/>
                    <a:p>
                      <a:r>
                        <a:rPr lang="en-US" sz="2000" dirty="0" smtClean="0"/>
                        <a:t>10</a:t>
                      </a:r>
                      <a:endParaRPr lang="en-US" sz="2000" dirty="0"/>
                    </a:p>
                  </a:txBody>
                  <a:tcPr/>
                </a:tc>
                <a:tc>
                  <a:txBody>
                    <a:bodyPr/>
                    <a:lstStyle/>
                    <a:p>
                      <a:r>
                        <a:rPr lang="en-US" sz="2000" dirty="0" smtClean="0"/>
                        <a:t>59</a:t>
                      </a:r>
                      <a:endParaRPr lang="en-US" sz="2000" dirty="0"/>
                    </a:p>
                  </a:txBody>
                  <a:tcPr/>
                </a:tc>
                <a:tc>
                  <a:txBody>
                    <a:bodyPr/>
                    <a:lstStyle/>
                    <a:p>
                      <a:r>
                        <a:rPr lang="en-US" sz="2000" dirty="0" smtClean="0"/>
                        <a:t>126</a:t>
                      </a:r>
                      <a:endParaRPr lang="en-US" sz="2000" dirty="0"/>
                    </a:p>
                  </a:txBody>
                  <a:tcPr/>
                </a:tc>
                <a:tc>
                  <a:txBody>
                    <a:bodyPr/>
                    <a:lstStyle/>
                    <a:p>
                      <a:r>
                        <a:rPr lang="en-US" sz="2000" dirty="0" smtClean="0"/>
                        <a:t>59</a:t>
                      </a:r>
                      <a:endParaRPr lang="en-US" sz="2000" dirty="0"/>
                    </a:p>
                  </a:txBody>
                  <a:tcPr/>
                </a:tc>
                <a:tc>
                  <a:txBody>
                    <a:bodyPr/>
                    <a:lstStyle/>
                    <a:p>
                      <a:r>
                        <a:rPr lang="en-US" sz="2000" dirty="0" smtClean="0"/>
                        <a:t>59</a:t>
                      </a:r>
                      <a:endParaRPr lang="en-US" sz="2000" dirty="0"/>
                    </a:p>
                  </a:txBody>
                  <a:tcPr/>
                </a:tc>
                <a:tc>
                  <a:txBody>
                    <a:bodyPr/>
                    <a:lstStyle/>
                    <a:p>
                      <a:r>
                        <a:rPr lang="en-US" sz="2000" dirty="0" smtClean="0"/>
                        <a:t>68</a:t>
                      </a:r>
                      <a:endParaRPr lang="en-US" sz="2000" dirty="0"/>
                    </a:p>
                  </a:txBody>
                  <a:tcPr/>
                </a:tc>
                <a:tc>
                  <a:txBody>
                    <a:bodyPr/>
                    <a:lstStyle/>
                    <a:p>
                      <a:r>
                        <a:rPr lang="en-US" sz="2000" b="1" dirty="0" smtClean="0"/>
                        <a:t>68</a:t>
                      </a:r>
                      <a:endParaRPr lang="en-US" sz="2000" b="1" dirty="0"/>
                    </a:p>
                  </a:txBody>
                  <a:tcPr>
                    <a:solidFill>
                      <a:schemeClr val="accent6">
                        <a:lumMod val="40000"/>
                        <a:lumOff val="60000"/>
                      </a:schemeClr>
                    </a:solidFill>
                  </a:tcPr>
                </a:tc>
                <a:tc>
                  <a:txBody>
                    <a:bodyPr/>
                    <a:lstStyle/>
                    <a:p>
                      <a:r>
                        <a:rPr lang="en-US" sz="2000" b="1" dirty="0" smtClean="0"/>
                        <a:t>68</a:t>
                      </a:r>
                      <a:endParaRPr lang="en-US" sz="2000" b="1" dirty="0"/>
                    </a:p>
                  </a:txBody>
                  <a:tcPr>
                    <a:solidFill>
                      <a:schemeClr val="accent6">
                        <a:lumMod val="40000"/>
                        <a:lumOff val="60000"/>
                      </a:schemeClr>
                    </a:solidFill>
                  </a:tcPr>
                </a:tc>
                <a:extLst>
                  <a:ext uri="{0D108BD9-81ED-4DB2-BD59-A6C34878D82A}">
                    <a16:rowId xmlns:a16="http://schemas.microsoft.com/office/drawing/2014/main" val="10007"/>
                  </a:ext>
                </a:extLst>
              </a:tr>
              <a:tr h="370840">
                <a:tc>
                  <a:txBody>
                    <a:bodyPr/>
                    <a:lstStyle/>
                    <a:p>
                      <a:r>
                        <a:rPr lang="en-US" sz="2000" dirty="0" smtClean="0"/>
                        <a:t>29</a:t>
                      </a:r>
                      <a:endParaRPr lang="en-US" sz="2000" dirty="0"/>
                    </a:p>
                  </a:txBody>
                  <a:tcPr/>
                </a:tc>
                <a:tc>
                  <a:txBody>
                    <a:bodyPr/>
                    <a:lstStyle/>
                    <a:p>
                      <a:r>
                        <a:rPr lang="en-US" sz="2000" dirty="0" smtClean="0"/>
                        <a:t>83</a:t>
                      </a:r>
                      <a:endParaRPr lang="en-US" sz="2000" dirty="0"/>
                    </a:p>
                  </a:txBody>
                  <a:tcPr/>
                </a:tc>
                <a:tc>
                  <a:txBody>
                    <a:bodyPr/>
                    <a:lstStyle/>
                    <a:p>
                      <a:r>
                        <a:rPr lang="en-US" sz="2000" dirty="0" smtClean="0"/>
                        <a:t>29</a:t>
                      </a:r>
                      <a:endParaRPr lang="en-US" sz="2000" dirty="0"/>
                    </a:p>
                  </a:txBody>
                  <a:tcPr/>
                </a:tc>
                <a:tc>
                  <a:txBody>
                    <a:bodyPr/>
                    <a:lstStyle/>
                    <a:p>
                      <a:r>
                        <a:rPr lang="en-US" sz="2000" dirty="0" smtClean="0"/>
                        <a:t>59</a:t>
                      </a:r>
                      <a:endParaRPr lang="en-US" sz="2000" dirty="0"/>
                    </a:p>
                  </a:txBody>
                  <a:tcPr/>
                </a:tc>
                <a:tc>
                  <a:txBody>
                    <a:bodyPr/>
                    <a:lstStyle/>
                    <a:p>
                      <a:r>
                        <a:rPr lang="en-US" sz="2000" dirty="0" smtClean="0"/>
                        <a:t>126</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b="1" dirty="0" smtClean="0"/>
                        <a:t>83</a:t>
                      </a:r>
                      <a:endParaRPr lang="en-US" sz="2000" b="1" dirty="0"/>
                    </a:p>
                  </a:txBody>
                  <a:tcPr>
                    <a:solidFill>
                      <a:schemeClr val="accent6">
                        <a:lumMod val="40000"/>
                        <a:lumOff val="60000"/>
                      </a:schemeClr>
                    </a:solidFill>
                  </a:tcPr>
                </a:tc>
                <a:extLst>
                  <a:ext uri="{0D108BD9-81ED-4DB2-BD59-A6C34878D82A}">
                    <a16:rowId xmlns:a16="http://schemas.microsoft.com/office/drawing/2014/main" val="10008"/>
                  </a:ext>
                </a:extLst>
              </a:tr>
              <a:tr h="370840">
                <a:tc>
                  <a:txBody>
                    <a:bodyPr/>
                    <a:lstStyle/>
                    <a:p>
                      <a:r>
                        <a:rPr lang="en-US" sz="2000" dirty="0" smtClean="0"/>
                        <a:t>10</a:t>
                      </a:r>
                      <a:endParaRPr lang="en-US" sz="2000" dirty="0"/>
                    </a:p>
                  </a:txBody>
                  <a:tcPr/>
                </a:tc>
                <a:tc>
                  <a:txBody>
                    <a:bodyPr/>
                    <a:lstStyle/>
                    <a:p>
                      <a:r>
                        <a:rPr lang="en-US" sz="2000" dirty="0" smtClean="0"/>
                        <a:t>29</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83</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tc>
                  <a:txBody>
                    <a:bodyPr/>
                    <a:lstStyle/>
                    <a:p>
                      <a:r>
                        <a:rPr lang="en-US" sz="2000" dirty="0" smtClean="0"/>
                        <a:t>126</a:t>
                      </a:r>
                      <a:endParaRPr lang="en-US" sz="2000" dirty="0"/>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304800" y="5562600"/>
            <a:ext cx="8610600" cy="646331"/>
          </a:xfrm>
          <a:prstGeom prst="rect">
            <a:avLst/>
          </a:prstGeom>
          <a:noFill/>
        </p:spPr>
        <p:txBody>
          <a:bodyPr wrap="square" rtlCol="0">
            <a:spAutoFit/>
          </a:bodyPr>
          <a:lstStyle/>
          <a:p>
            <a:r>
              <a:rPr lang="en-US" dirty="0" smtClean="0"/>
              <a:t>An illustration of bubble sort. Each column shows the array after the iteration with the indicated value </a:t>
            </a:r>
            <a:r>
              <a:rPr lang="en-US" u="sng" dirty="0" err="1" smtClean="0"/>
              <a:t>i</a:t>
            </a:r>
            <a:r>
              <a:rPr lang="en-US" u="sng" dirty="0" smtClean="0"/>
              <a:t> </a:t>
            </a:r>
            <a:r>
              <a:rPr lang="en-US" dirty="0" smtClean="0"/>
              <a:t>in the outer for loop. The filled numbers in each column have been sorted.  </a:t>
            </a:r>
            <a:endParaRPr lang="en-US" dirty="0"/>
          </a:p>
        </p:txBody>
      </p:sp>
      <p:sp>
        <p:nvSpPr>
          <p:cNvPr id="3" name="5-Point Star 2"/>
          <p:cNvSpPr/>
          <p:nvPr/>
        </p:nvSpPr>
        <p:spPr>
          <a:xfrm>
            <a:off x="8229603" y="1794617"/>
            <a:ext cx="341829" cy="299103"/>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154" y="120708"/>
            <a:ext cx="2857500" cy="1600200"/>
          </a:xfrm>
          <a:prstGeom prst="rect">
            <a:avLst/>
          </a:prstGeom>
        </p:spPr>
      </p:pic>
    </p:spTree>
    <p:extLst>
      <p:ext uri="{BB962C8B-B14F-4D97-AF65-F5344CB8AC3E}">
        <p14:creationId xmlns:p14="http://schemas.microsoft.com/office/powerpoint/2010/main" val="238018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17333</TotalTime>
  <Words>1358</Words>
  <Application>Microsoft Office PowerPoint</Application>
  <PresentationFormat>On-screen Show (4:3)</PresentationFormat>
  <Paragraphs>453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Courier New</vt:lpstr>
      <vt:lpstr>Gill Sans MT</vt:lpstr>
      <vt:lpstr>Wingdings</vt:lpstr>
      <vt:lpstr>Wingdings 3</vt:lpstr>
      <vt:lpstr>Origin</vt:lpstr>
      <vt:lpstr>Elementary Sorting Methods</vt:lpstr>
      <vt:lpstr>Sorting</vt:lpstr>
      <vt:lpstr>Sorting Terminology and Notation</vt:lpstr>
      <vt:lpstr>Example: Stable Sorting Algorithm</vt:lpstr>
      <vt:lpstr>Insertion Sort</vt:lpstr>
      <vt:lpstr>Insertion Sort (click here)</vt:lpstr>
      <vt:lpstr>Insertion Sort - Code</vt:lpstr>
      <vt:lpstr>Bubble Sort</vt:lpstr>
      <vt:lpstr>Bubble Sort (click here)</vt:lpstr>
      <vt:lpstr>Bubble Sort - Code</vt:lpstr>
      <vt:lpstr>Selection Sort</vt:lpstr>
      <vt:lpstr>Selection Sort (click here)</vt:lpstr>
      <vt:lpstr>Selection Sort - Code</vt:lpstr>
      <vt:lpstr>A comparison of the asymptotic complexities for three simple sorting algorithms</vt:lpstr>
      <vt:lpstr>Simple Sorting Methods</vt:lpstr>
      <vt:lpstr>Exercise: Sort List of Students by GPA using Insertion Sort</vt:lpstr>
    </vt:vector>
  </TitlesOfParts>
  <Company>UBC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Authoring</dc:title>
  <dc:creator>Abir Al Hajri</dc:creator>
  <cp:lastModifiedBy>Hanaa Al-Zadjali</cp:lastModifiedBy>
  <cp:revision>936</cp:revision>
  <cp:lastPrinted>2015-09-15T04:04:19Z</cp:lastPrinted>
  <dcterms:created xsi:type="dcterms:W3CDTF">2015-10-15T04:33:13Z</dcterms:created>
  <dcterms:modified xsi:type="dcterms:W3CDTF">2023-08-03T07:06:18Z</dcterms:modified>
</cp:coreProperties>
</file>