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9503898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9503898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950389825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9503898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cbfdb9eba_0_4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cbfdb9eba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cbfdb9eba_0_4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cbfdb9eba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cbfdb9eba_0_4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cbfdb9eb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cbfdb9eba_0_4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cbfdb9eba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mne-tools/mne-connectivity" TargetMode="External"/><Relationship Id="rId10" Type="http://schemas.openxmlformats.org/officeDocument/2006/relationships/hyperlink" Target="https://github.com/wmvanvliet/mne-rsa" TargetMode="External"/><Relationship Id="rId13" Type="http://schemas.openxmlformats.org/officeDocument/2006/relationships/image" Target="../media/image5.png"/><Relationship Id="rId12" Type="http://schemas.openxmlformats.org/officeDocument/2006/relationships/hyperlink" Target="https://eelbrain.readthedocs.io/en/stable/index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brnr/mnelab" TargetMode="External"/><Relationship Id="rId4" Type="http://schemas.openxmlformats.org/officeDocument/2006/relationships/hyperlink" Target="http://mne.tools/mne-hcp" TargetMode="External"/><Relationship Id="rId9" Type="http://schemas.openxmlformats.org/officeDocument/2006/relationships/hyperlink" Target="https://pactools.github.io/" TargetMode="Externa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6" Type="http://schemas.openxmlformats.org/officeDocument/2006/relationships/image" Target="../media/image8.png"/><Relationship Id="rId5" Type="http://schemas.openxmlformats.org/officeDocument/2006/relationships/hyperlink" Target="https://mne.tools/mne-bids" TargetMode="External"/><Relationship Id="rId6" Type="http://schemas.openxmlformats.org/officeDocument/2006/relationships/hyperlink" Target="https://autoreject.github.io/" TargetMode="External"/><Relationship Id="rId7" Type="http://schemas.openxmlformats.org/officeDocument/2006/relationships/hyperlink" Target="https://pierreablin.github.io/picard/" TargetMode="External"/><Relationship Id="rId8" Type="http://schemas.openxmlformats.org/officeDocument/2006/relationships/hyperlink" Target="https://github.com/mne-tools/mne-icalabe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ne.tools/stable/index.html" TargetMode="External"/><Relationship Id="rId4" Type="http://schemas.openxmlformats.org/officeDocument/2006/relationships/hyperlink" Target="https://neuraldatascience.io/intro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ithub.com/mne-tools/mne-pyth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5544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900"/>
              <a:t>Introduction to MNE-Python Workshop</a:t>
            </a:r>
            <a:endParaRPr sz="39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790450" y="3887025"/>
            <a:ext cx="6358800" cy="4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Presentation by:	  </a:t>
            </a:r>
            <a:r>
              <a:rPr lang="en" sz="2000">
                <a:solidFill>
                  <a:schemeClr val="dk1"/>
                </a:solidFill>
              </a:rPr>
              <a:t>Sara Rostami	Alireza Mahdavi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20" y="2345875"/>
            <a:ext cx="1388743" cy="1388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3"/>
          <p:cNvGrpSpPr/>
          <p:nvPr/>
        </p:nvGrpSpPr>
        <p:grpSpPr>
          <a:xfrm>
            <a:off x="7800975" y="2532175"/>
            <a:ext cx="1094700" cy="804600"/>
            <a:chOff x="2430275" y="2487950"/>
            <a:chExt cx="1094700" cy="804600"/>
          </a:xfrm>
        </p:grpSpPr>
        <p:sp>
          <p:nvSpPr>
            <p:cNvPr id="72" name="Google Shape;72;p13"/>
            <p:cNvSpPr txBox="1"/>
            <p:nvPr/>
          </p:nvSpPr>
          <p:spPr>
            <a:xfrm>
              <a:off x="2430275" y="2487950"/>
              <a:ext cx="1094700" cy="804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73" name="Google Shape;7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56289" y="2505286"/>
              <a:ext cx="1068682" cy="769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" name="Google Shape;7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605" y="2411738"/>
            <a:ext cx="1002982" cy="100298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435725" y="3858025"/>
            <a:ext cx="28194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Tehran Garden	</a:t>
            </a:r>
            <a:r>
              <a:rPr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2023.10.18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6813" y="2410550"/>
            <a:ext cx="3097893" cy="12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Tools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70875"/>
            <a:ext cx="80268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GUI </a:t>
            </a:r>
            <a:r>
              <a:rPr lang="en" sz="1200"/>
              <a:t>for MNE-Python (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MNELAB</a:t>
            </a:r>
            <a:r>
              <a:rPr lang="en" sz="1200"/>
              <a:t>)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Easily importing MEG data from the Human Connectome Project for use with MNE-Python (</a:t>
            </a:r>
            <a:r>
              <a:rPr b="1" lang="en" sz="1200" u="sng">
                <a:solidFill>
                  <a:schemeClr val="hlink"/>
                </a:solidFill>
                <a:hlinkClick r:id="rId4"/>
              </a:rPr>
              <a:t>MNE-HCP</a:t>
            </a:r>
            <a:r>
              <a:rPr lang="en" sz="1200"/>
              <a:t>)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Managing MNE projects so that they comply with the Brain Imaging Data Structure specification (</a:t>
            </a:r>
            <a:r>
              <a:rPr b="1" lang="en" sz="1200" u="sng">
                <a:solidFill>
                  <a:schemeClr val="hlink"/>
                </a:solidFill>
                <a:hlinkClick r:id="rId5"/>
              </a:rPr>
              <a:t>MNE-BIDS</a:t>
            </a:r>
            <a:r>
              <a:rPr lang="en" sz="1200"/>
              <a:t>)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Automatic bad channel detection and interpolation (</a:t>
            </a:r>
            <a:r>
              <a:rPr b="1" lang="en" sz="1200" u="sng">
                <a:solidFill>
                  <a:schemeClr val="hlink"/>
                </a:solidFill>
                <a:hlinkClick r:id="rId6"/>
              </a:rPr>
              <a:t>autoreject</a:t>
            </a:r>
            <a:r>
              <a:rPr lang="en" sz="1200"/>
              <a:t>)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ICA with good performance on real data (</a:t>
            </a:r>
            <a:r>
              <a:rPr b="1" lang="en" sz="1200" u="sng">
                <a:solidFill>
                  <a:schemeClr val="hlink"/>
                </a:solidFill>
                <a:hlinkClick r:id="rId7"/>
              </a:rPr>
              <a:t>PICARD</a:t>
            </a:r>
            <a:r>
              <a:rPr lang="en" sz="1200"/>
              <a:t>)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Automatic labeling of ICA components (</a:t>
            </a:r>
            <a:r>
              <a:rPr b="1" lang="en" sz="1200" u="sng">
                <a:solidFill>
                  <a:schemeClr val="hlink"/>
                </a:solidFill>
                <a:hlinkClick r:id="rId8"/>
              </a:rPr>
              <a:t>MNE-ICAlabel</a:t>
            </a:r>
            <a:r>
              <a:rPr lang="en" sz="1200"/>
              <a:t>)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Phase-amplitude coupling (</a:t>
            </a:r>
            <a:r>
              <a:rPr b="1" lang="en" sz="1200" u="sng">
                <a:solidFill>
                  <a:schemeClr val="hlink"/>
                </a:solidFill>
                <a:hlinkClick r:id="rId9"/>
              </a:rPr>
              <a:t>pactools</a:t>
            </a:r>
            <a:r>
              <a:rPr lang="en" sz="1200"/>
              <a:t>)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Representational similarity analysis (</a:t>
            </a:r>
            <a:r>
              <a:rPr b="1" lang="en" sz="1200" u="sng">
                <a:solidFill>
                  <a:schemeClr val="hlink"/>
                </a:solidFill>
                <a:hlinkClick r:id="rId10"/>
              </a:rPr>
              <a:t>rsa</a:t>
            </a:r>
            <a:r>
              <a:rPr lang="en" sz="1200"/>
              <a:t>)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Other connectivity algorithms (</a:t>
            </a:r>
            <a:r>
              <a:rPr b="1" lang="en" sz="1200" u="sng">
                <a:solidFill>
                  <a:schemeClr val="hlink"/>
                </a:solidFill>
                <a:hlinkClick r:id="rId11"/>
              </a:rPr>
              <a:t>MNE-Connectivity</a:t>
            </a:r>
            <a:r>
              <a:rPr lang="en" sz="1200"/>
              <a:t>)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General-purpose statistical analysis of M/EEG data (</a:t>
            </a:r>
            <a:r>
              <a:rPr b="1" lang="en" sz="1200" u="sng">
                <a:solidFill>
                  <a:schemeClr val="hlink"/>
                </a:solidFill>
                <a:hlinkClick r:id="rId12"/>
              </a:rPr>
              <a:t>eelbrain</a:t>
            </a:r>
            <a:r>
              <a:rPr lang="en" sz="1200"/>
              <a:t>)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etc.</a:t>
            </a:r>
            <a:endParaRPr sz="12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49414" y="3003770"/>
            <a:ext cx="1213838" cy="90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14">
            <a:alphaModFix/>
          </a:blip>
          <a:srcRect b="28488" l="0" r="0" t="28110"/>
          <a:stretch/>
        </p:blipFill>
        <p:spPr>
          <a:xfrm rot="1362134">
            <a:off x="6882119" y="3960677"/>
            <a:ext cx="2029793" cy="44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-824640">
            <a:off x="6017608" y="2690630"/>
            <a:ext cx="1766534" cy="61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46225" y="3567931"/>
            <a:ext cx="1229010" cy="1226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 in the Jupyter notebooks…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65550"/>
            <a:ext cx="8437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u="sng">
                <a:hlinkClick r:id="rId3"/>
              </a:rPr>
              <a:t>https://mne.tools/stable/index.html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u="sng">
                <a:hlinkClick r:id="rId4"/>
              </a:rPr>
              <a:t>https://neuraldatascience.io/intro.html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https://mne.tools/mne-python-intro-slides/</a:t>
            </a:r>
            <a:endParaRPr b="1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 for Your Attention and Engagement 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 to MNE-Python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Design Principles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Feature Overview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Collaborative Tools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Usage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MNE-Python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41795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Open-source Python package</a:t>
            </a:r>
            <a:r>
              <a:rPr lang="en" sz="1600"/>
              <a:t> for working with Signals (EEG, MEG, ECoG, etc.)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Originated as a </a:t>
            </a:r>
            <a:r>
              <a:rPr lang="en" sz="1600">
                <a:solidFill>
                  <a:schemeClr val="accent5"/>
                </a:solidFill>
              </a:rPr>
              <a:t>Python port of the MNE software written in C</a:t>
            </a:r>
            <a:r>
              <a:rPr lang="en" sz="1600"/>
              <a:t> by MEG researcher Matti Hämäläinen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MNE originally stood for </a:t>
            </a:r>
            <a:r>
              <a:rPr lang="en" sz="1600">
                <a:solidFill>
                  <a:schemeClr val="accent5"/>
                </a:solidFill>
              </a:rPr>
              <a:t>Minimum Norm Estimation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Facilitated the development of the software by employing a </a:t>
            </a:r>
            <a:r>
              <a:rPr lang="en" sz="1600">
                <a:solidFill>
                  <a:schemeClr val="accent5"/>
                </a:solidFill>
              </a:rPr>
              <a:t>widely-accessible</a:t>
            </a:r>
            <a:r>
              <a:rPr lang="en" sz="1600"/>
              <a:t> and </a:t>
            </a:r>
            <a:r>
              <a:rPr lang="en" sz="1600">
                <a:solidFill>
                  <a:schemeClr val="accent5"/>
                </a:solidFill>
              </a:rPr>
              <a:t>familiar</a:t>
            </a:r>
            <a:r>
              <a:rPr lang="en" sz="1600"/>
              <a:t> language to the scientific community, namely Python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very </a:t>
            </a:r>
            <a:r>
              <a:rPr lang="en" sz="1600">
                <a:solidFill>
                  <a:schemeClr val="accent5"/>
                </a:solidFill>
              </a:rPr>
              <a:t>well-documented </a:t>
            </a:r>
            <a:r>
              <a:rPr lang="en" sz="1600"/>
              <a:t>including a large number of tutorials and examples of how to perform specific operations, as well as a </a:t>
            </a:r>
            <a:r>
              <a:rPr lang="en" sz="1600">
                <a:solidFill>
                  <a:schemeClr val="accent5"/>
                </a:solidFill>
              </a:rPr>
              <a:t>complete API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7831775" y="1473700"/>
            <a:ext cx="548700" cy="30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040575" y="2235700"/>
            <a:ext cx="548700" cy="30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545775" y="2540500"/>
            <a:ext cx="548700" cy="30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383975" y="3302500"/>
            <a:ext cx="548700" cy="30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698175" y="3988300"/>
            <a:ext cx="548700" cy="30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265500" y="1502700"/>
            <a:ext cx="4045200" cy="1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MNE-Python </a:t>
            </a:r>
            <a:r>
              <a:rPr lang="en">
                <a:solidFill>
                  <a:schemeClr val="accent1"/>
                </a:solidFill>
              </a:rPr>
              <a:t>Design Principles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4572000" y="287175"/>
            <a:ext cx="4177500" cy="4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1083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Provide a powerful but easy-to-use scripting interface (no GUI yet) </a:t>
            </a:r>
            <a:endParaRPr sz="1400"/>
          </a:p>
          <a:p>
            <a:pPr indent="-31083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Implement all features of the MNE MATLAB toolbox</a:t>
            </a:r>
            <a:endParaRPr sz="1400"/>
          </a:p>
          <a:p>
            <a:pPr indent="-31083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 Simplicity, clean code, and good documentation </a:t>
            </a:r>
            <a:endParaRPr sz="1400"/>
          </a:p>
          <a:p>
            <a:pPr indent="-31083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Computationally efficient implementation, use parallel processing</a:t>
            </a:r>
            <a:endParaRPr sz="1400"/>
          </a:p>
          <a:p>
            <a:pPr indent="-31083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 Permissive BSD license </a:t>
            </a:r>
            <a:endParaRPr sz="1400"/>
          </a:p>
          <a:p>
            <a:pPr indent="-31083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Open development on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</a:t>
            </a:r>
            <a:endParaRPr sz="1400"/>
          </a:p>
          <a:p>
            <a:pPr indent="-310832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Do not depend on any commercial software</a:t>
            </a:r>
            <a:endParaRPr sz="1400"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Overview - Preprocessing and IO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417950"/>
            <a:ext cx="81561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5"/>
                </a:solidFill>
              </a:rPr>
              <a:t>Flexible Data Loading:</a:t>
            </a:r>
            <a:r>
              <a:rPr lang="en" sz="1500">
                <a:solidFill>
                  <a:schemeClr val="accent5"/>
                </a:solidFill>
              </a:rPr>
              <a:t> </a:t>
            </a:r>
            <a:r>
              <a:rPr lang="en" sz="1500"/>
              <a:t>Supports various EEG/MEG data formats.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5"/>
                </a:solidFill>
              </a:rPr>
              <a:t>Efficient Data Structures:</a:t>
            </a:r>
            <a:r>
              <a:rPr lang="en" sz="1500">
                <a:solidFill>
                  <a:schemeClr val="accent5"/>
                </a:solidFill>
              </a:rPr>
              <a:t> </a:t>
            </a:r>
            <a:r>
              <a:rPr lang="en" sz="1500"/>
              <a:t>Raw and Epoch objects for data management. 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5"/>
                </a:solidFill>
              </a:rPr>
              <a:t>Effective Filtering:</a:t>
            </a:r>
            <a:r>
              <a:rPr lang="en" sz="1500">
                <a:solidFill>
                  <a:schemeClr val="accent5"/>
                </a:solidFill>
              </a:rPr>
              <a:t> </a:t>
            </a:r>
            <a:r>
              <a:rPr lang="en" sz="1500"/>
              <a:t>High-pass, low-pass, band-pass, and band-stop filtering.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5"/>
                </a:solidFill>
              </a:rPr>
              <a:t>Artifact Removal:</a:t>
            </a:r>
            <a:r>
              <a:rPr lang="en" sz="1500"/>
              <a:t> Automated/manual removal of EOG, ECG artifacts using </a:t>
            </a:r>
            <a:r>
              <a:rPr b="1" lang="en" sz="1500"/>
              <a:t>ICA </a:t>
            </a:r>
            <a:r>
              <a:rPr lang="en" sz="1500"/>
              <a:t>and </a:t>
            </a:r>
            <a:r>
              <a:rPr b="1" lang="en" sz="1500"/>
              <a:t>SSP</a:t>
            </a:r>
            <a:r>
              <a:rPr lang="en" sz="1500"/>
              <a:t>. 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5"/>
                </a:solidFill>
              </a:rPr>
              <a:t>Epoching Capability:</a:t>
            </a:r>
            <a:r>
              <a:rPr lang="en" sz="1500">
                <a:solidFill>
                  <a:schemeClr val="accent5"/>
                </a:solidFill>
              </a:rPr>
              <a:t> </a:t>
            </a:r>
            <a:r>
              <a:rPr lang="en" sz="1500"/>
              <a:t>Segmentation of data into specific time periods (epochs).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5"/>
                </a:solidFill>
              </a:rPr>
              <a:t>Baseline Correction:</a:t>
            </a:r>
            <a:r>
              <a:rPr lang="en" sz="1500">
                <a:solidFill>
                  <a:schemeClr val="accent5"/>
                </a:solidFill>
              </a:rPr>
              <a:t> </a:t>
            </a:r>
            <a:r>
              <a:rPr lang="en" sz="1500"/>
              <a:t>Adjusts data relative to specific event onset time. 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5"/>
                </a:solidFill>
              </a:rPr>
              <a:t>Resampling:</a:t>
            </a:r>
            <a:r>
              <a:rPr lang="en" sz="1500">
                <a:solidFill>
                  <a:schemeClr val="accent5"/>
                </a:solidFill>
              </a:rPr>
              <a:t> </a:t>
            </a:r>
            <a:r>
              <a:rPr lang="en" sz="1500"/>
              <a:t>Ability to change data sampling rate for consistency.</a:t>
            </a:r>
            <a:endParaRPr sz="1500"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Feature Overview - Source Modeling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570350"/>
            <a:ext cx="85572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Diverse Estimation Methods:</a:t>
            </a:r>
            <a:r>
              <a:rPr b="1" lang="en" sz="1500"/>
              <a:t> MNE, beamformers (LCMV, DICS), and distributed models (sLORETA, eLORETA). 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Head Modeling:</a:t>
            </a:r>
            <a:r>
              <a:rPr b="1" lang="en" sz="1500"/>
              <a:t> Create head models, compute forward solutions (BEM, spherical models). 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Inverse Problem Solving: </a:t>
            </a:r>
            <a:r>
              <a:rPr b="1" lang="en" sz="1500"/>
              <a:t>Estimate neural sources from sensor data (fixed, adaptive methods).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Cortical Parcellations:</a:t>
            </a:r>
            <a:r>
              <a:rPr b="1" lang="en" sz="1500"/>
              <a:t> Analyze source activity in specific brain regions using brain atlases. 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Visualization Tools:</a:t>
            </a:r>
            <a:r>
              <a:rPr b="1" lang="en" sz="1500"/>
              <a:t> Display source estimates on brain surface for interpretation. 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Save source space data as </a:t>
            </a:r>
            <a:r>
              <a:rPr b="1" lang="en" sz="1500">
                <a:solidFill>
                  <a:schemeClr val="accent1"/>
                </a:solidFill>
              </a:rPr>
              <a:t>.stc</a:t>
            </a:r>
            <a:r>
              <a:rPr b="1" lang="en" sz="1500"/>
              <a:t>, </a:t>
            </a:r>
            <a:r>
              <a:rPr b="1" lang="en" sz="1500">
                <a:solidFill>
                  <a:schemeClr val="accent1"/>
                </a:solidFill>
              </a:rPr>
              <a:t>.w</a:t>
            </a:r>
            <a:r>
              <a:rPr b="1" lang="en" sz="1500"/>
              <a:t>, or </a:t>
            </a:r>
            <a:r>
              <a:rPr b="1" lang="en" sz="1500">
                <a:solidFill>
                  <a:schemeClr val="accent1"/>
                </a:solidFill>
              </a:rPr>
              <a:t>.nii.gz</a:t>
            </a:r>
            <a:r>
              <a:rPr b="1" lang="en" sz="1500"/>
              <a:t> (4D NIfTI) file 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Read and visualize dipole fit </a:t>
            </a:r>
            <a:r>
              <a:rPr b="1" lang="en" sz="1500">
                <a:solidFill>
                  <a:schemeClr val="accent1"/>
                </a:solidFill>
              </a:rPr>
              <a:t>(.dip) files</a:t>
            </a:r>
            <a:endParaRPr b="1" sz="15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400">
        <p14:gallery dir="l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Overview - Time-Frequency Analysis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65550"/>
            <a:ext cx="8437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Diverse Decomposition Methods: </a:t>
            </a:r>
            <a:r>
              <a:rPr b="1" lang="en"/>
              <a:t>Morlet wavelets, multitaper, short-time Fourier transform.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Spectral Power and Phase Analysis: </a:t>
            </a:r>
            <a:r>
              <a:rPr b="1" lang="en"/>
              <a:t>Explore amplitude and phase modulations in various frequency bands.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Induced vs. Evoked Responses: </a:t>
            </a:r>
            <a:r>
              <a:rPr b="1" lang="en"/>
              <a:t>Differentiate between non-phase-locked (induced) and phase-locked (evoked) responses.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Time-Frequency Visualization: </a:t>
            </a:r>
            <a:r>
              <a:rPr b="1" lang="en"/>
              <a:t>Display dynamic changes in oscillatory activity over time and frequencies.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Event-Related Analysis: </a:t>
            </a:r>
            <a:r>
              <a:rPr b="1" lang="en"/>
              <a:t>Calculate and visualize Event-Related Spectral Perturbation (ERSP) and Inter-Trial Coherence (ITC).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Overview (Cont.)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Connectivity Estimation</a:t>
            </a:r>
            <a:endParaRPr b="1" sz="21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Sensor space and source space 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Flexible configuration of seed-based or all-to-all connectivity 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Supported measures: Coherence, Imag. 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Coherence, PLV, PLI, WPLI, ... Computationally efficient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Statistics</a:t>
            </a:r>
            <a:endParaRPr b="1" sz="21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F test, permutation T test, repeated measures ANOVA 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Non-parametric cluster statistics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Overview (Cont.)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35500" y="1417950"/>
            <a:ext cx="4416300" cy="3150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ICA</a:t>
            </a:r>
            <a:endParaRPr b="1" sz="2100">
              <a:solidFill>
                <a:schemeClr val="accent1"/>
              </a:solidFill>
            </a:endParaRPr>
          </a:p>
          <a:p>
            <a:pPr indent="-31496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Decompose raw and epochs MEG and EEG data </a:t>
            </a:r>
            <a:endParaRPr sz="1600">
              <a:solidFill>
                <a:schemeClr val="accent1"/>
              </a:solidFill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Extract and visualize sources </a:t>
            </a:r>
            <a:endParaRPr sz="1600">
              <a:solidFill>
                <a:schemeClr val="accent1"/>
              </a:solidFill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Automatically identify sources using scipy distance metrics, correlation or custom functions </a:t>
            </a:r>
            <a:endParaRPr sz="1600">
              <a:solidFill>
                <a:schemeClr val="accent1"/>
              </a:solidFill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Export sources to raw object to apply mne-python sensor-space techniques in ICA space or to browse sources using mne_browse_raw </a:t>
            </a:r>
            <a:endParaRPr sz="1600">
              <a:solidFill>
                <a:schemeClr val="accent1"/>
              </a:solidFill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Efficient: speed and memory optimized, exclude non-stationary segments from fit </a:t>
            </a:r>
            <a:endParaRPr sz="1600">
              <a:solidFill>
                <a:schemeClr val="accent1"/>
              </a:solidFill>
            </a:endParaRPr>
          </a:p>
          <a:p>
            <a:pPr indent="-31496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Persistence: decompose once, then save the ICA to later update the selection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908600" y="1417950"/>
            <a:ext cx="3999900" cy="3150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Embedded Exporters</a:t>
            </a:r>
            <a:endParaRPr b="1" sz="2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</a:t>
            </a:r>
            <a:r>
              <a:rPr b="1"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.as_data_frame</a:t>
            </a:r>
            <a:r>
              <a:rPr lang="en" sz="1600"/>
              <a:t> method to export raw, epochs and evoked data to the Pandas data analysis library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</a:t>
            </a:r>
            <a:r>
              <a:rPr b="1"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.to_nitime</a:t>
            </a:r>
            <a:r>
              <a:rPr lang="en" sz="1600"/>
              <a:t> method to export raw, epochs, evoked and source estimates data to the NiTime time series library</a:t>
            </a:r>
            <a:endParaRPr sz="18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