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5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00"/>
    <a:srgbClr val="FF6600"/>
    <a:srgbClr val="7F7F7F"/>
    <a:srgbClr val="FF831D"/>
    <a:srgbClr val="FFFE76"/>
    <a:srgbClr val="F0ED79"/>
    <a:srgbClr val="FF3F8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0E1BA5D-F27B-43F8-94CC-8658D09D1398}" type="datetimeFigureOut">
              <a:rPr lang="he-IL" smtClean="0"/>
              <a:t>כ"ד/חשון/תשפ"ב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1246120-42C3-4AF7-AF58-660E5D9510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921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דף הבית בעת הכניסה למערכת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46120-42C3-4AF7-AF58-660E5D9510E1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8087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פריט נבחר – לעדכון עדיין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46120-42C3-4AF7-AF58-660E5D9510E1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125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</a:t>
            </a:r>
            <a:r>
              <a:rPr lang="he-IL" dirty="0"/>
              <a:t>למערכת, בעת לחיצה על כפתור פרסום פריט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46120-42C3-4AF7-AF58-660E5D9510E1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6153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אחרי </a:t>
            </a:r>
            <a:r>
              <a:rPr lang="he-IL" dirty="0" err="1"/>
              <a:t>לוגין</a:t>
            </a:r>
            <a:r>
              <a:rPr lang="he-IL" dirty="0"/>
              <a:t>, אופציות הוספה, עדכון, מחיקה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46120-42C3-4AF7-AF58-660E5D9510E1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2960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הוספת פריט חדש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46120-42C3-4AF7-AF58-660E5D9510E1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7913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עדכון פריט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46120-42C3-4AF7-AF58-660E5D9510E1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972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מחיקת פריט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46120-42C3-4AF7-AF58-660E5D9510E1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173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תוצאות חיפוש חופשי – לא צולם לפרויקט.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46120-42C3-4AF7-AF58-660E5D9510E1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3840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תוצאות חיפוש לפי קטגוריה ותחום  – לא צולם לפרויקט.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46120-42C3-4AF7-AF58-660E5D9510E1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9754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חלון בחירת מחיר- לא צולם עדיין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46120-42C3-4AF7-AF58-660E5D9510E1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867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245BC7-9846-4E0A-A1F2-6C3699B00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83F62F2-1137-4F33-A8C3-D9609C0CB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C9CE665-13EF-476F-8119-4FC8C487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E369-E4A7-46D9-B45F-76BEA60868F0}" type="datetimeFigureOut">
              <a:rPr lang="he-IL" smtClean="0"/>
              <a:t>כ"ד/חשון/תשפ"ב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E14C5BA-690B-404B-8DD8-510D3869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3F88314-6862-46DA-8853-460827BC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30C8-4B47-452A-AD76-6F7414B17E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756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8A9633-5804-44F1-B473-E1B479A2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BAB3842-54D9-40CC-A2C6-F470D274A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E137BE7-2785-4005-8629-5113956C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E369-E4A7-46D9-B45F-76BEA60868F0}" type="datetimeFigureOut">
              <a:rPr lang="he-IL" smtClean="0"/>
              <a:t>כ"ד/חשון/תשפ"ב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292C29-8A05-4EE5-A0D8-9E0CC237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761F1D9-06D8-458C-8202-30B46125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30C8-4B47-452A-AD76-6F7414B17E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759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B265C8C-BDD9-4297-BCDB-E6C734E12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9EC8E9E-FED7-4D7C-8D21-E46717F05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0484966-1812-4967-929E-8A38EA3A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E369-E4A7-46D9-B45F-76BEA60868F0}" type="datetimeFigureOut">
              <a:rPr lang="he-IL" smtClean="0"/>
              <a:t>כ"ד/חשון/תשפ"ב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FCD538B-0365-48D6-8391-5CFF21A8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8EB9423-D31B-4AA9-B687-113DD023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30C8-4B47-452A-AD76-6F7414B17E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156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BAE5F1-173A-43C7-A9D9-17847E41A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C6BAB64-81AC-4997-880E-F3DDA818E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EE90E1E-D78E-41DB-82E5-B52C0E5A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E369-E4A7-46D9-B45F-76BEA60868F0}" type="datetimeFigureOut">
              <a:rPr lang="he-IL" smtClean="0"/>
              <a:t>כ"ד/חשון/תשפ"ב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4BAC45A-CA10-4770-8FE3-4C94D7CF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B9FDECB-781D-414B-A72C-59544E77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30C8-4B47-452A-AD76-6F7414B17E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79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0E75A7-564C-46C0-BFB2-353FBD96C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E13FD75-42A0-4E03-B357-EFF98708A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BEECFAA-2D18-4F8D-9731-CE8EAAF0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E369-E4A7-46D9-B45F-76BEA60868F0}" type="datetimeFigureOut">
              <a:rPr lang="he-IL" smtClean="0"/>
              <a:t>כ"ד/חשון/תשפ"ב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0651497-BE94-48DB-AFA4-377E311A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425CD9-22E0-4863-9E78-045388DE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30C8-4B47-452A-AD76-6F7414B17E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910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C638EB-8A7D-46B9-B367-F21EB84F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941C4F3-371D-4B11-A69D-A3EFF6E45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E017557-69AB-4DE5-A428-2BF44EE13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2EEA1AE-56BD-412C-A42C-6DAAC551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E369-E4A7-46D9-B45F-76BEA60868F0}" type="datetimeFigureOut">
              <a:rPr lang="he-IL" smtClean="0"/>
              <a:t>כ"ד/חשון/תשפ"ב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7A4E4C8-EBA9-4EC0-8F43-C1487A40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5F0C99A-3882-41D5-BDD4-6C09A95E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30C8-4B47-452A-AD76-6F7414B17E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044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B9DEEC-A85E-4CB1-BF8A-9D44FDED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C1D22DE-C01E-4D42-B79A-10CBFEC00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B2EB2D9-15C5-4D53-9E73-A92711769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903B938-C433-4BE3-B53A-149E9E398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537032A-D7CB-4B67-A3E8-DE2D7E7DD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56F4CED-F209-45AC-8F92-8F2A6E95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E369-E4A7-46D9-B45F-76BEA60868F0}" type="datetimeFigureOut">
              <a:rPr lang="he-IL" smtClean="0"/>
              <a:t>כ"ד/חשון/תשפ"ב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AACF81F-9669-43DC-A2C8-1C26618F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35DB5F0-0041-4348-B241-8BEFA897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30C8-4B47-452A-AD76-6F7414B17E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814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9C21D4-CC6B-496E-BF83-68DBF75C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83BA2C7-3455-431A-BB99-2A393388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E369-E4A7-46D9-B45F-76BEA60868F0}" type="datetimeFigureOut">
              <a:rPr lang="he-IL" smtClean="0"/>
              <a:t>כ"ד/חשון/תשפ"ב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983018D-98C1-4775-A34C-657EBEBE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9635E8B-28CF-4260-96B9-DFC6945A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30C8-4B47-452A-AD76-6F7414B17E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514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D5CB8F2-479E-484B-8D67-3467BDA5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E369-E4A7-46D9-B45F-76BEA60868F0}" type="datetimeFigureOut">
              <a:rPr lang="he-IL" smtClean="0"/>
              <a:t>כ"ד/חשון/תשפ"ב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D13EADB-F4B5-42E3-8258-32D95FEE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E40989F-8E24-437B-BC84-0D9745B9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30C8-4B47-452A-AD76-6F7414B17E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76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AF1D66-1CF0-4B00-A241-4F0EFD3D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286B13-E201-47E7-BBF8-CB30EF353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070EC21-2B07-48CA-9B26-A1C891DD8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96F5F32-FFCF-40B2-8394-97EDC2FD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E369-E4A7-46D9-B45F-76BEA60868F0}" type="datetimeFigureOut">
              <a:rPr lang="he-IL" smtClean="0"/>
              <a:t>כ"ד/חשון/תשפ"ב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70C666C-5DA0-487B-AFF5-AA9608FD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12417A6-E260-478B-8F5E-CC7140CB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30C8-4B47-452A-AD76-6F7414B17E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450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67D7E8-72B1-4D77-8FB9-353D5FC7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5C537D9-DA0E-4B74-BA0F-EF7232B4A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4F7EC70-E629-4B39-B6D7-74C0D7AEB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3851C33-66CA-4F15-8D1A-B1DAF35C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E369-E4A7-46D9-B45F-76BEA60868F0}" type="datetimeFigureOut">
              <a:rPr lang="he-IL" smtClean="0"/>
              <a:t>כ"ד/חשון/תשפ"ב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1789093-5E38-4128-AE56-9BCCF762C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62F5EF9-5022-4370-B83E-AD8775A3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30C8-4B47-452A-AD76-6F7414B17E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31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0A677E0-1F2C-4356-ABB9-F17E1C666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2AF1832-8326-4318-A452-F50095B8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E114073-D016-445A-B34C-9C18F6362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CE369-E4A7-46D9-B45F-76BEA60868F0}" type="datetimeFigureOut">
              <a:rPr lang="he-IL" smtClean="0"/>
              <a:t>כ"ד/חשון/תשפ"ב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975759E-1289-4DC3-B148-CAB14A299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DEFFC66-C8EE-41DA-BEDC-18B4E7229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530C8-4B47-452A-AD76-6F7414B17E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676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69235F4E-4848-4389-BBA0-FB6539B3C47A}"/>
              </a:ext>
            </a:extLst>
          </p:cNvPr>
          <p:cNvSpPr/>
          <p:nvPr/>
        </p:nvSpPr>
        <p:spPr>
          <a:xfrm>
            <a:off x="2473910" y="291044"/>
            <a:ext cx="3622090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/>
              <a:t>Data</a:t>
            </a:r>
            <a:endParaRPr lang="he-IL" sz="2400" dirty="0"/>
          </a:p>
        </p:txBody>
      </p:sp>
      <p:graphicFrame>
        <p:nvGraphicFramePr>
          <p:cNvPr id="6" name="טבלה 6">
            <a:extLst>
              <a:ext uri="{FF2B5EF4-FFF2-40B4-BE49-F238E27FC236}">
                <a16:creationId xmlns:a16="http://schemas.microsoft.com/office/drawing/2014/main" id="{01C65B70-B223-4E34-9D57-D42881E8D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87432"/>
              </p:ext>
            </p:extLst>
          </p:nvPr>
        </p:nvGraphicFramePr>
        <p:xfrm>
          <a:off x="3754918" y="1894284"/>
          <a:ext cx="1961964" cy="178932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70908">
                  <a:extLst>
                    <a:ext uri="{9D8B030D-6E8A-4147-A177-3AD203B41FA5}">
                      <a16:colId xmlns:a16="http://schemas.microsoft.com/office/drawing/2014/main" val="1848985251"/>
                    </a:ext>
                  </a:extLst>
                </a:gridCol>
                <a:gridCol w="691056">
                  <a:extLst>
                    <a:ext uri="{9D8B030D-6E8A-4147-A177-3AD203B41FA5}">
                      <a16:colId xmlns:a16="http://schemas.microsoft.com/office/drawing/2014/main" val="2498263129"/>
                    </a:ext>
                  </a:extLst>
                </a:gridCol>
              </a:tblGrid>
              <a:tr h="255618">
                <a:tc>
                  <a:txBody>
                    <a:bodyPr/>
                    <a:lstStyle/>
                    <a:p>
                      <a:pPr rtl="1"/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item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67252"/>
                  </a:ext>
                </a:extLst>
              </a:tr>
              <a:tr h="255618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int 🗝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Id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392487"/>
                  </a:ext>
                </a:extLst>
              </a:tr>
              <a:tr h="255618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Nvarchar(50)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Name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94207"/>
                  </a:ext>
                </a:extLst>
              </a:tr>
              <a:tr h="255618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Nvarchar(MAX)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Details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833465"/>
                  </a:ext>
                </a:extLst>
              </a:tr>
              <a:tr h="255618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Boolean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Active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782224"/>
                  </a:ext>
                </a:extLst>
              </a:tr>
              <a:tr h="255618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Reference(landlord)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Landlord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493015"/>
                  </a:ext>
                </a:extLst>
              </a:tr>
              <a:tr h="255618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Reference(location)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Location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591003"/>
                  </a:ext>
                </a:extLst>
              </a:tr>
            </a:tbl>
          </a:graphicData>
        </a:graphic>
      </p:graphicFrame>
      <p:graphicFrame>
        <p:nvGraphicFramePr>
          <p:cNvPr id="7" name="טבלה 7">
            <a:extLst>
              <a:ext uri="{FF2B5EF4-FFF2-40B4-BE49-F238E27FC236}">
                <a16:creationId xmlns:a16="http://schemas.microsoft.com/office/drawing/2014/main" id="{9832FEA5-E722-48D0-AB7B-986A0DD5D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782103"/>
              </p:ext>
            </p:extLst>
          </p:nvPr>
        </p:nvGraphicFramePr>
        <p:xfrm>
          <a:off x="1502745" y="1819638"/>
          <a:ext cx="1629174" cy="125405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6005">
                  <a:extLst>
                    <a:ext uri="{9D8B030D-6E8A-4147-A177-3AD203B41FA5}">
                      <a16:colId xmlns:a16="http://schemas.microsoft.com/office/drawing/2014/main" val="2906762023"/>
                    </a:ext>
                  </a:extLst>
                </a:gridCol>
                <a:gridCol w="573169">
                  <a:extLst>
                    <a:ext uri="{9D8B030D-6E8A-4147-A177-3AD203B41FA5}">
                      <a16:colId xmlns:a16="http://schemas.microsoft.com/office/drawing/2014/main" val="2239352666"/>
                    </a:ext>
                  </a:extLst>
                </a:gridCol>
              </a:tblGrid>
              <a:tr h="250810">
                <a:tc>
                  <a:txBody>
                    <a:bodyPr/>
                    <a:lstStyle/>
                    <a:p>
                      <a:pPr rtl="1"/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price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332198"/>
                  </a:ext>
                </a:extLst>
              </a:tr>
              <a:tr h="250810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int🗝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Id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012893"/>
                  </a:ext>
                </a:extLst>
              </a:tr>
              <a:tr h="250810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Reference(time)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Time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52982"/>
                  </a:ext>
                </a:extLst>
              </a:tr>
              <a:tr h="250810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float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price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655066"/>
                  </a:ext>
                </a:extLst>
              </a:tr>
              <a:tr h="250810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Reference(item)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item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11923"/>
                  </a:ext>
                </a:extLst>
              </a:tr>
            </a:tbl>
          </a:graphicData>
        </a:graphic>
      </p:graphicFrame>
      <p:sp>
        <p:nvSpPr>
          <p:cNvPr id="12" name="מלבן 11">
            <a:extLst>
              <a:ext uri="{FF2B5EF4-FFF2-40B4-BE49-F238E27FC236}">
                <a16:creationId xmlns:a16="http://schemas.microsoft.com/office/drawing/2014/main" id="{38D80077-8B03-4D43-93CC-D9138DAB10EB}"/>
              </a:ext>
            </a:extLst>
          </p:cNvPr>
          <p:cNvSpPr/>
          <p:nvPr/>
        </p:nvSpPr>
        <p:spPr>
          <a:xfrm>
            <a:off x="1302869" y="1524224"/>
            <a:ext cx="594804" cy="237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C0C96890-546A-4F23-B001-5D5829B033A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131919" y="2446663"/>
            <a:ext cx="622999" cy="34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טבלה 16">
            <a:extLst>
              <a:ext uri="{FF2B5EF4-FFF2-40B4-BE49-F238E27FC236}">
                <a16:creationId xmlns:a16="http://schemas.microsoft.com/office/drawing/2014/main" id="{C1E2E512-01CA-471E-8B15-921B54704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27018"/>
              </p:ext>
            </p:extLst>
          </p:nvPr>
        </p:nvGraphicFramePr>
        <p:xfrm>
          <a:off x="319596" y="3667837"/>
          <a:ext cx="2844615" cy="217582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02523">
                  <a:extLst>
                    <a:ext uri="{9D8B030D-6E8A-4147-A177-3AD203B41FA5}">
                      <a16:colId xmlns:a16="http://schemas.microsoft.com/office/drawing/2014/main" val="2586251999"/>
                    </a:ext>
                  </a:extLst>
                </a:gridCol>
                <a:gridCol w="1442092">
                  <a:extLst>
                    <a:ext uri="{9D8B030D-6E8A-4147-A177-3AD203B41FA5}">
                      <a16:colId xmlns:a16="http://schemas.microsoft.com/office/drawing/2014/main" val="1833549711"/>
                    </a:ext>
                  </a:extLst>
                </a:gridCol>
              </a:tblGrid>
              <a:tr h="255618">
                <a:tc>
                  <a:txBody>
                    <a:bodyPr/>
                    <a:lstStyle/>
                    <a:p>
                      <a:pPr rtl="1"/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Landlord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870105"/>
                  </a:ext>
                </a:extLst>
              </a:tr>
              <a:tr h="24587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int🗝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Id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346588"/>
                  </a:ext>
                </a:extLst>
              </a:tr>
              <a:tr h="255618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Nvarchar(50)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Name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546746"/>
                  </a:ext>
                </a:extLst>
              </a:tr>
              <a:tr h="255618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Nvarchar(8)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Password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030559"/>
                  </a:ext>
                </a:extLst>
              </a:tr>
              <a:tr h="255618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UNIQUE Nvarchar(320)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Email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636540"/>
                  </a:ext>
                </a:extLst>
              </a:tr>
              <a:tr h="255618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Nvarchar(10)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Phone1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92917"/>
                  </a:ext>
                </a:extLst>
              </a:tr>
              <a:tr h="255618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Nvarchar(10)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Phone2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208733"/>
                  </a:ext>
                </a:extLst>
              </a:tr>
              <a:tr h="255618">
                <a:tc>
                  <a:txBody>
                    <a:bodyPr/>
                    <a:lstStyle/>
                    <a:p>
                      <a:pPr rtl="1"/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--check if to add more details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728732"/>
                  </a:ext>
                </a:extLst>
              </a:tr>
            </a:tbl>
          </a:graphicData>
        </a:graphic>
      </p:graphicFrame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6146ACB6-2F60-4733-9D5C-E36B68267BB2}"/>
              </a:ext>
            </a:extLst>
          </p:cNvPr>
          <p:cNvCxnSpPr>
            <a:cxnSpLocks/>
            <a:stCxn id="6" idx="1"/>
            <a:endCxn id="16" idx="0"/>
          </p:cNvCxnSpPr>
          <p:nvPr/>
        </p:nvCxnSpPr>
        <p:spPr>
          <a:xfrm flipH="1">
            <a:off x="1741903" y="2788947"/>
            <a:ext cx="2013015" cy="87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מלבן 22">
            <a:extLst>
              <a:ext uri="{FF2B5EF4-FFF2-40B4-BE49-F238E27FC236}">
                <a16:creationId xmlns:a16="http://schemas.microsoft.com/office/drawing/2014/main" id="{9CE9B7C2-4A0D-4EB2-BEBB-B7CF3AED12C0}"/>
              </a:ext>
            </a:extLst>
          </p:cNvPr>
          <p:cNvSpPr/>
          <p:nvPr/>
        </p:nvSpPr>
        <p:spPr>
          <a:xfrm>
            <a:off x="1119526" y="3345588"/>
            <a:ext cx="594804" cy="237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1-1</a:t>
            </a:r>
            <a:endParaRPr lang="he-IL" dirty="0">
              <a:solidFill>
                <a:schemeClr val="tx1"/>
              </a:solidFill>
            </a:endParaRPr>
          </a:p>
        </p:txBody>
      </p:sp>
      <p:graphicFrame>
        <p:nvGraphicFramePr>
          <p:cNvPr id="25" name="טבלה 25">
            <a:extLst>
              <a:ext uri="{FF2B5EF4-FFF2-40B4-BE49-F238E27FC236}">
                <a16:creationId xmlns:a16="http://schemas.microsoft.com/office/drawing/2014/main" id="{860D5BDE-4BF5-4C2B-B0E8-D55BF9E84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539578"/>
              </p:ext>
            </p:extLst>
          </p:nvPr>
        </p:nvGraphicFramePr>
        <p:xfrm>
          <a:off x="3375800" y="4352951"/>
          <a:ext cx="2720200" cy="135983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11617">
                  <a:extLst>
                    <a:ext uri="{9D8B030D-6E8A-4147-A177-3AD203B41FA5}">
                      <a16:colId xmlns:a16="http://schemas.microsoft.com/office/drawing/2014/main" val="4109199489"/>
                    </a:ext>
                  </a:extLst>
                </a:gridCol>
                <a:gridCol w="1208583">
                  <a:extLst>
                    <a:ext uri="{9D8B030D-6E8A-4147-A177-3AD203B41FA5}">
                      <a16:colId xmlns:a16="http://schemas.microsoft.com/office/drawing/2014/main" val="1269754512"/>
                    </a:ext>
                  </a:extLst>
                </a:gridCol>
              </a:tblGrid>
              <a:tr h="271966">
                <a:tc>
                  <a:txBody>
                    <a:bodyPr/>
                    <a:lstStyle/>
                    <a:p>
                      <a:pPr rtl="1"/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Location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28262"/>
                  </a:ext>
                </a:extLst>
              </a:tr>
              <a:tr h="271966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int</a:t>
                      </a:r>
                      <a:r>
                        <a:rPr lang="he-IL" sz="1000" dirty="0"/>
                        <a:t>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Id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90672"/>
                  </a:ext>
                </a:extLst>
              </a:tr>
              <a:tr h="271966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Float (from google maps)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locationX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835810"/>
                  </a:ext>
                </a:extLst>
              </a:tr>
              <a:tr h="271966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Float (from google maps)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locationY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21890"/>
                  </a:ext>
                </a:extLst>
              </a:tr>
              <a:tr h="271966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Nvarchar(50)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Location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23799"/>
                  </a:ext>
                </a:extLst>
              </a:tr>
            </a:tbl>
          </a:graphicData>
        </a:graphic>
      </p:graphicFrame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EF82318F-0222-4A47-9BBD-B10F2E119D8B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>
            <a:off x="4735900" y="3683610"/>
            <a:ext cx="0" cy="66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מלבן 29">
            <a:extLst>
              <a:ext uri="{FF2B5EF4-FFF2-40B4-BE49-F238E27FC236}">
                <a16:creationId xmlns:a16="http://schemas.microsoft.com/office/drawing/2014/main" id="{1674BF92-86D9-4082-93EF-39CD5DD16657}"/>
              </a:ext>
            </a:extLst>
          </p:cNvPr>
          <p:cNvSpPr/>
          <p:nvPr/>
        </p:nvSpPr>
        <p:spPr>
          <a:xfrm>
            <a:off x="3546858" y="4115744"/>
            <a:ext cx="1096153" cy="120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1-1/n-1</a:t>
            </a:r>
            <a:endParaRPr lang="he-IL" dirty="0">
              <a:solidFill>
                <a:schemeClr val="tx1"/>
              </a:solidFill>
            </a:endParaRPr>
          </a:p>
        </p:txBody>
      </p:sp>
      <p:graphicFrame>
        <p:nvGraphicFramePr>
          <p:cNvPr id="31" name="טבלה 31">
            <a:extLst>
              <a:ext uri="{FF2B5EF4-FFF2-40B4-BE49-F238E27FC236}">
                <a16:creationId xmlns:a16="http://schemas.microsoft.com/office/drawing/2014/main" id="{9E9471E0-5510-4AF8-9294-FCDDF789A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107388"/>
              </p:ext>
            </p:extLst>
          </p:nvPr>
        </p:nvGraphicFramePr>
        <p:xfrm>
          <a:off x="9417329" y="1628936"/>
          <a:ext cx="2348847" cy="975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68730">
                  <a:extLst>
                    <a:ext uri="{9D8B030D-6E8A-4147-A177-3AD203B41FA5}">
                      <a16:colId xmlns:a16="http://schemas.microsoft.com/office/drawing/2014/main" val="2818517632"/>
                    </a:ext>
                  </a:extLst>
                </a:gridCol>
                <a:gridCol w="1080117">
                  <a:extLst>
                    <a:ext uri="{9D8B030D-6E8A-4147-A177-3AD203B41FA5}">
                      <a16:colId xmlns:a16="http://schemas.microsoft.com/office/drawing/2014/main" val="23067075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Category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60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int</a:t>
                      </a:r>
                      <a:r>
                        <a:rPr lang="he-IL" sz="1000" dirty="0"/>
                        <a:t>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Id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92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Nvarchar(25)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Name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66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Reference(category)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parent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804203"/>
                  </a:ext>
                </a:extLst>
              </a:tr>
            </a:tbl>
          </a:graphicData>
        </a:graphic>
      </p:graphicFrame>
      <p:graphicFrame>
        <p:nvGraphicFramePr>
          <p:cNvPr id="32" name="טבלה 32">
            <a:extLst>
              <a:ext uri="{FF2B5EF4-FFF2-40B4-BE49-F238E27FC236}">
                <a16:creationId xmlns:a16="http://schemas.microsoft.com/office/drawing/2014/main" id="{8BDDD8FB-883D-4E14-987D-8A0AD0702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918218"/>
              </p:ext>
            </p:extLst>
          </p:nvPr>
        </p:nvGraphicFramePr>
        <p:xfrm>
          <a:off x="6159446" y="1543324"/>
          <a:ext cx="2158401" cy="114658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59991">
                  <a:extLst>
                    <a:ext uri="{9D8B030D-6E8A-4147-A177-3AD203B41FA5}">
                      <a16:colId xmlns:a16="http://schemas.microsoft.com/office/drawing/2014/main" val="3287262138"/>
                    </a:ext>
                  </a:extLst>
                </a:gridCol>
                <a:gridCol w="898410">
                  <a:extLst>
                    <a:ext uri="{9D8B030D-6E8A-4147-A177-3AD203B41FA5}">
                      <a16:colId xmlns:a16="http://schemas.microsoft.com/office/drawing/2014/main" val="3372010709"/>
                    </a:ext>
                  </a:extLst>
                </a:gridCol>
              </a:tblGrid>
              <a:tr h="286646">
                <a:tc>
                  <a:txBody>
                    <a:bodyPr/>
                    <a:lstStyle/>
                    <a:p>
                      <a:pPr rtl="1"/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Cat_of_item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87288"/>
                  </a:ext>
                </a:extLst>
              </a:tr>
              <a:tr h="286646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int</a:t>
                      </a:r>
                      <a:r>
                        <a:rPr lang="he-IL" sz="1000" dirty="0"/>
                        <a:t>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Id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673652"/>
                  </a:ext>
                </a:extLst>
              </a:tr>
              <a:tr h="286646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Reference(category)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Category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37563"/>
                  </a:ext>
                </a:extLst>
              </a:tr>
              <a:tr h="286646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Reference(item)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Item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520516"/>
                  </a:ext>
                </a:extLst>
              </a:tr>
            </a:tbl>
          </a:graphicData>
        </a:graphic>
      </p:graphicFrame>
      <p:cxnSp>
        <p:nvCxnSpPr>
          <p:cNvPr id="43" name="מחבר חץ ישר 42">
            <a:extLst>
              <a:ext uri="{FF2B5EF4-FFF2-40B4-BE49-F238E27FC236}">
                <a16:creationId xmlns:a16="http://schemas.microsoft.com/office/drawing/2014/main" id="{2C3E6759-EF9D-4289-BF98-B6AB4D849B3D}"/>
              </a:ext>
            </a:extLst>
          </p:cNvPr>
          <p:cNvCxnSpPr>
            <a:cxnSpLocks/>
            <a:stCxn id="32" idx="1"/>
            <a:endCxn id="6" idx="3"/>
          </p:cNvCxnSpPr>
          <p:nvPr/>
        </p:nvCxnSpPr>
        <p:spPr>
          <a:xfrm flipH="1">
            <a:off x="5716882" y="2116616"/>
            <a:ext cx="442564" cy="67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DD184736-4807-4582-94BB-CC41FD11F82A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8317847" y="2116616"/>
            <a:ext cx="1099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מלבן 47">
            <a:extLst>
              <a:ext uri="{FF2B5EF4-FFF2-40B4-BE49-F238E27FC236}">
                <a16:creationId xmlns:a16="http://schemas.microsoft.com/office/drawing/2014/main" id="{1DCDCF9C-BC5F-4594-BCB7-52871D0C9E8D}"/>
              </a:ext>
            </a:extLst>
          </p:cNvPr>
          <p:cNvSpPr/>
          <p:nvPr/>
        </p:nvSpPr>
        <p:spPr>
          <a:xfrm>
            <a:off x="7412706" y="1306117"/>
            <a:ext cx="594804" cy="237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n-n</a:t>
            </a:r>
            <a:endParaRPr lang="he-IL" dirty="0">
              <a:solidFill>
                <a:schemeClr val="tx1"/>
              </a:solidFill>
            </a:endParaRPr>
          </a:p>
        </p:txBody>
      </p:sp>
      <p:graphicFrame>
        <p:nvGraphicFramePr>
          <p:cNvPr id="58" name="טבלה 58">
            <a:extLst>
              <a:ext uri="{FF2B5EF4-FFF2-40B4-BE49-F238E27FC236}">
                <a16:creationId xmlns:a16="http://schemas.microsoft.com/office/drawing/2014/main" id="{5B393F74-253E-4220-8E24-A48D3664A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707694"/>
              </p:ext>
            </p:extLst>
          </p:nvPr>
        </p:nvGraphicFramePr>
        <p:xfrm>
          <a:off x="5938164" y="2990890"/>
          <a:ext cx="2808304" cy="1089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04152">
                  <a:extLst>
                    <a:ext uri="{9D8B030D-6E8A-4147-A177-3AD203B41FA5}">
                      <a16:colId xmlns:a16="http://schemas.microsoft.com/office/drawing/2014/main" val="1524018131"/>
                    </a:ext>
                  </a:extLst>
                </a:gridCol>
                <a:gridCol w="1404152">
                  <a:extLst>
                    <a:ext uri="{9D8B030D-6E8A-4147-A177-3AD203B41FA5}">
                      <a16:colId xmlns:a16="http://schemas.microsoft.com/office/drawing/2014/main" val="1097094670"/>
                    </a:ext>
                  </a:extLst>
                </a:gridCol>
              </a:tblGrid>
              <a:tr h="272264">
                <a:tc>
                  <a:txBody>
                    <a:bodyPr/>
                    <a:lstStyle/>
                    <a:p>
                      <a:pPr rtl="1"/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Tag_of_item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761946"/>
                  </a:ext>
                </a:extLst>
              </a:tr>
              <a:tr h="272264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int</a:t>
                      </a:r>
                      <a:r>
                        <a:rPr lang="he-IL" sz="1000" dirty="0"/>
                        <a:t>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Id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689333"/>
                  </a:ext>
                </a:extLst>
              </a:tr>
              <a:tr h="272264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Reference(tag)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Tag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320801"/>
                  </a:ext>
                </a:extLst>
              </a:tr>
              <a:tr h="272264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Reference(item)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Item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654132"/>
                  </a:ext>
                </a:extLst>
              </a:tr>
            </a:tbl>
          </a:graphicData>
        </a:graphic>
      </p:graphicFrame>
      <p:graphicFrame>
        <p:nvGraphicFramePr>
          <p:cNvPr id="59" name="טבלה 59">
            <a:extLst>
              <a:ext uri="{FF2B5EF4-FFF2-40B4-BE49-F238E27FC236}">
                <a16:creationId xmlns:a16="http://schemas.microsoft.com/office/drawing/2014/main" id="{6AC07D56-3912-4A52-8B95-853CDBC0A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477620"/>
              </p:ext>
            </p:extLst>
          </p:nvPr>
        </p:nvGraphicFramePr>
        <p:xfrm>
          <a:off x="9045945" y="3133751"/>
          <a:ext cx="2808304" cy="731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04152">
                  <a:extLst>
                    <a:ext uri="{9D8B030D-6E8A-4147-A177-3AD203B41FA5}">
                      <a16:colId xmlns:a16="http://schemas.microsoft.com/office/drawing/2014/main" val="3814297510"/>
                    </a:ext>
                  </a:extLst>
                </a:gridCol>
                <a:gridCol w="1404152">
                  <a:extLst>
                    <a:ext uri="{9D8B030D-6E8A-4147-A177-3AD203B41FA5}">
                      <a16:colId xmlns:a16="http://schemas.microsoft.com/office/drawing/2014/main" val="675364160"/>
                    </a:ext>
                  </a:extLst>
                </a:gridCol>
              </a:tblGrid>
              <a:tr h="238288">
                <a:tc>
                  <a:txBody>
                    <a:bodyPr/>
                    <a:lstStyle/>
                    <a:p>
                      <a:pPr rtl="1"/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Tag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125040"/>
                  </a:ext>
                </a:extLst>
              </a:tr>
              <a:tr h="238288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int</a:t>
                      </a:r>
                      <a:r>
                        <a:rPr lang="he-IL" sz="1000" dirty="0"/>
                        <a:t>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Id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023721"/>
                  </a:ext>
                </a:extLst>
              </a:tr>
              <a:tr h="238288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Nvarchar(MAX)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Name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19150"/>
                  </a:ext>
                </a:extLst>
              </a:tr>
            </a:tbl>
          </a:graphicData>
        </a:graphic>
      </p:graphicFrame>
      <p:cxnSp>
        <p:nvCxnSpPr>
          <p:cNvPr id="61" name="מחבר חץ ישר 60">
            <a:extLst>
              <a:ext uri="{FF2B5EF4-FFF2-40B4-BE49-F238E27FC236}">
                <a16:creationId xmlns:a16="http://schemas.microsoft.com/office/drawing/2014/main" id="{166DF2C6-A7AC-4C68-9217-AFEFB4DEE9F6}"/>
              </a:ext>
            </a:extLst>
          </p:cNvPr>
          <p:cNvCxnSpPr>
            <a:cxnSpLocks/>
            <a:stCxn id="58" idx="1"/>
            <a:endCxn id="6" idx="3"/>
          </p:cNvCxnSpPr>
          <p:nvPr/>
        </p:nvCxnSpPr>
        <p:spPr>
          <a:xfrm flipH="1" flipV="1">
            <a:off x="5716882" y="2788947"/>
            <a:ext cx="221282" cy="746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חץ ישר 63">
            <a:extLst>
              <a:ext uri="{FF2B5EF4-FFF2-40B4-BE49-F238E27FC236}">
                <a16:creationId xmlns:a16="http://schemas.microsoft.com/office/drawing/2014/main" id="{4EED1377-7896-483E-90E4-68C2DCCB1E32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8746468" y="3499511"/>
            <a:ext cx="299477" cy="3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מלבן 65">
            <a:extLst>
              <a:ext uri="{FF2B5EF4-FFF2-40B4-BE49-F238E27FC236}">
                <a16:creationId xmlns:a16="http://schemas.microsoft.com/office/drawing/2014/main" id="{3180EFA9-97E4-431A-9C9D-E944316B5FEC}"/>
              </a:ext>
            </a:extLst>
          </p:cNvPr>
          <p:cNvSpPr/>
          <p:nvPr/>
        </p:nvSpPr>
        <p:spPr>
          <a:xfrm>
            <a:off x="8178149" y="2742030"/>
            <a:ext cx="594804" cy="237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n-n</a:t>
            </a:r>
            <a:endParaRPr lang="he-IL" dirty="0">
              <a:solidFill>
                <a:schemeClr val="tx1"/>
              </a:solidFill>
            </a:endParaRPr>
          </a:p>
        </p:txBody>
      </p:sp>
      <p:graphicFrame>
        <p:nvGraphicFramePr>
          <p:cNvPr id="67" name="טבלה 67">
            <a:extLst>
              <a:ext uri="{FF2B5EF4-FFF2-40B4-BE49-F238E27FC236}">
                <a16:creationId xmlns:a16="http://schemas.microsoft.com/office/drawing/2014/main" id="{04F9AA85-8874-4C44-963B-F3795F101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268845"/>
              </p:ext>
            </p:extLst>
          </p:nvPr>
        </p:nvGraphicFramePr>
        <p:xfrm>
          <a:off x="6689549" y="5066003"/>
          <a:ext cx="2356396" cy="11745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78198">
                  <a:extLst>
                    <a:ext uri="{9D8B030D-6E8A-4147-A177-3AD203B41FA5}">
                      <a16:colId xmlns:a16="http://schemas.microsoft.com/office/drawing/2014/main" val="2872348220"/>
                    </a:ext>
                  </a:extLst>
                </a:gridCol>
                <a:gridCol w="1178198">
                  <a:extLst>
                    <a:ext uri="{9D8B030D-6E8A-4147-A177-3AD203B41FA5}">
                      <a16:colId xmlns:a16="http://schemas.microsoft.com/office/drawing/2014/main" val="1610849678"/>
                    </a:ext>
                  </a:extLst>
                </a:gridCol>
              </a:tblGrid>
              <a:tr h="293625">
                <a:tc>
                  <a:txBody>
                    <a:bodyPr/>
                    <a:lstStyle/>
                    <a:p>
                      <a:pPr rtl="1"/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History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663140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int</a:t>
                      </a:r>
                      <a:r>
                        <a:rPr lang="he-IL" sz="1000" dirty="0"/>
                        <a:t>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Id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74976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Int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Item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99831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Nvarchar(</a:t>
                      </a:r>
                      <a:r>
                        <a:rPr lang="en-US" sz="1000"/>
                        <a:t>MAX)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Details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078020"/>
                  </a:ext>
                </a:extLst>
              </a:tr>
            </a:tbl>
          </a:graphicData>
        </a:graphic>
      </p:graphicFrame>
      <p:graphicFrame>
        <p:nvGraphicFramePr>
          <p:cNvPr id="68" name="טבלה 68">
            <a:extLst>
              <a:ext uri="{FF2B5EF4-FFF2-40B4-BE49-F238E27FC236}">
                <a16:creationId xmlns:a16="http://schemas.microsoft.com/office/drawing/2014/main" id="{FC74A2C2-E1F7-4042-9ED8-87CF188F9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757889"/>
              </p:ext>
            </p:extLst>
          </p:nvPr>
        </p:nvGraphicFramePr>
        <p:xfrm>
          <a:off x="9499810" y="5185059"/>
          <a:ext cx="2266366" cy="131930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33183">
                  <a:extLst>
                    <a:ext uri="{9D8B030D-6E8A-4147-A177-3AD203B41FA5}">
                      <a16:colId xmlns:a16="http://schemas.microsoft.com/office/drawing/2014/main" val="551485958"/>
                    </a:ext>
                  </a:extLst>
                </a:gridCol>
                <a:gridCol w="1133183">
                  <a:extLst>
                    <a:ext uri="{9D8B030D-6E8A-4147-A177-3AD203B41FA5}">
                      <a16:colId xmlns:a16="http://schemas.microsoft.com/office/drawing/2014/main" val="3891816265"/>
                    </a:ext>
                  </a:extLst>
                </a:gridCol>
              </a:tblGrid>
              <a:tr h="263861">
                <a:tc>
                  <a:txBody>
                    <a:bodyPr/>
                    <a:lstStyle/>
                    <a:p>
                      <a:pPr rtl="1"/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Admin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892479"/>
                  </a:ext>
                </a:extLst>
              </a:tr>
              <a:tr h="263861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int</a:t>
                      </a:r>
                      <a:r>
                        <a:rPr lang="he-IL" sz="1000" dirty="0"/>
                        <a:t>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Id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895447"/>
                  </a:ext>
                </a:extLst>
              </a:tr>
              <a:tr h="263861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Nvarchar(20)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Name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544266"/>
                  </a:ext>
                </a:extLst>
              </a:tr>
              <a:tr h="263861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Nvarchar(8)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Password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334878"/>
                  </a:ext>
                </a:extLst>
              </a:tr>
              <a:tr h="263861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Nvarchar(320)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Email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466406"/>
                  </a:ext>
                </a:extLst>
              </a:tr>
            </a:tbl>
          </a:graphicData>
        </a:graphic>
      </p:graphicFrame>
      <p:graphicFrame>
        <p:nvGraphicFramePr>
          <p:cNvPr id="69" name="טבלה 69">
            <a:extLst>
              <a:ext uri="{FF2B5EF4-FFF2-40B4-BE49-F238E27FC236}">
                <a16:creationId xmlns:a16="http://schemas.microsoft.com/office/drawing/2014/main" id="{2C251BA2-DB44-44EA-97E0-5B5DB3370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96668"/>
              </p:ext>
            </p:extLst>
          </p:nvPr>
        </p:nvGraphicFramePr>
        <p:xfrm>
          <a:off x="8878606" y="146005"/>
          <a:ext cx="2901072" cy="133152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50536">
                  <a:extLst>
                    <a:ext uri="{9D8B030D-6E8A-4147-A177-3AD203B41FA5}">
                      <a16:colId xmlns:a16="http://schemas.microsoft.com/office/drawing/2014/main" val="1911542774"/>
                    </a:ext>
                  </a:extLst>
                </a:gridCol>
                <a:gridCol w="1450536">
                  <a:extLst>
                    <a:ext uri="{9D8B030D-6E8A-4147-A177-3AD203B41FA5}">
                      <a16:colId xmlns:a16="http://schemas.microsoft.com/office/drawing/2014/main" val="2914714219"/>
                    </a:ext>
                  </a:extLst>
                </a:gridCol>
              </a:tblGrid>
              <a:tr h="266305">
                <a:tc>
                  <a:txBody>
                    <a:bodyPr/>
                    <a:lstStyle/>
                    <a:p>
                      <a:pPr rtl="1"/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 err="1"/>
                        <a:t>Dinamic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660895"/>
                  </a:ext>
                </a:extLst>
              </a:tr>
              <a:tr h="266305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int</a:t>
                      </a:r>
                      <a:r>
                        <a:rPr lang="he-IL" sz="1000" dirty="0"/>
                        <a:t>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Id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144926"/>
                  </a:ext>
                </a:extLst>
              </a:tr>
              <a:tr h="266305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Nvarchar(50)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Name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216272"/>
                  </a:ext>
                </a:extLst>
              </a:tr>
              <a:tr h="266305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Reference(</a:t>
                      </a:r>
                      <a:r>
                        <a:rPr lang="en-US" sz="1000" dirty="0" err="1"/>
                        <a:t>field_type</a:t>
                      </a:r>
                      <a:r>
                        <a:rPr lang="en-US" sz="1000" dirty="0"/>
                        <a:t>)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Type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426243"/>
                  </a:ext>
                </a:extLst>
              </a:tr>
              <a:tr h="266305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Nvarchar(MAX)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Value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913128"/>
                  </a:ext>
                </a:extLst>
              </a:tr>
            </a:tbl>
          </a:graphicData>
        </a:graphic>
      </p:graphicFrame>
      <p:graphicFrame>
        <p:nvGraphicFramePr>
          <p:cNvPr id="70" name="טבלה 70">
            <a:extLst>
              <a:ext uri="{FF2B5EF4-FFF2-40B4-BE49-F238E27FC236}">
                <a16:creationId xmlns:a16="http://schemas.microsoft.com/office/drawing/2014/main" id="{2721D3F9-C044-46D3-8083-28603A311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746566"/>
              </p:ext>
            </p:extLst>
          </p:nvPr>
        </p:nvGraphicFramePr>
        <p:xfrm>
          <a:off x="418233" y="292357"/>
          <a:ext cx="1479440" cy="93313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44901">
                  <a:extLst>
                    <a:ext uri="{9D8B030D-6E8A-4147-A177-3AD203B41FA5}">
                      <a16:colId xmlns:a16="http://schemas.microsoft.com/office/drawing/2014/main" val="530499287"/>
                    </a:ext>
                  </a:extLst>
                </a:gridCol>
                <a:gridCol w="534539">
                  <a:extLst>
                    <a:ext uri="{9D8B030D-6E8A-4147-A177-3AD203B41FA5}">
                      <a16:colId xmlns:a16="http://schemas.microsoft.com/office/drawing/2014/main" val="2094779122"/>
                    </a:ext>
                  </a:extLst>
                </a:gridCol>
              </a:tblGrid>
              <a:tr h="311044">
                <a:tc>
                  <a:txBody>
                    <a:bodyPr/>
                    <a:lstStyle/>
                    <a:p>
                      <a:pPr rtl="1"/>
                      <a:endParaRPr lang="he-I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Time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764255"/>
                  </a:ext>
                </a:extLst>
              </a:tr>
              <a:tr h="311044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int</a:t>
                      </a:r>
                      <a:r>
                        <a:rPr lang="he-IL" sz="1000" dirty="0"/>
                        <a:t>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Id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259266"/>
                  </a:ext>
                </a:extLst>
              </a:tr>
              <a:tr h="311044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Nvarchar(10)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Time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4010"/>
                  </a:ext>
                </a:extLst>
              </a:tr>
            </a:tbl>
          </a:graphicData>
        </a:graphic>
      </p:graphicFrame>
      <p:cxnSp>
        <p:nvCxnSpPr>
          <p:cNvPr id="72" name="מחבר חץ ישר 71">
            <a:extLst>
              <a:ext uri="{FF2B5EF4-FFF2-40B4-BE49-F238E27FC236}">
                <a16:creationId xmlns:a16="http://schemas.microsoft.com/office/drawing/2014/main" id="{EF5F1A74-4EBF-4C89-AACC-3ED2B9AAC063}"/>
              </a:ext>
            </a:extLst>
          </p:cNvPr>
          <p:cNvCxnSpPr>
            <a:cxnSpLocks/>
            <a:stCxn id="7" idx="0"/>
            <a:endCxn id="70" idx="3"/>
          </p:cNvCxnSpPr>
          <p:nvPr/>
        </p:nvCxnSpPr>
        <p:spPr>
          <a:xfrm flipH="1" flipV="1">
            <a:off x="1897673" y="758923"/>
            <a:ext cx="419659" cy="106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תמונה 74">
            <a:extLst>
              <a:ext uri="{FF2B5EF4-FFF2-40B4-BE49-F238E27FC236}">
                <a16:creationId xmlns:a16="http://schemas.microsoft.com/office/drawing/2014/main" id="{59353B87-915C-42B4-A2A5-73209562D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28" y="207315"/>
            <a:ext cx="423200" cy="348116"/>
          </a:xfrm>
          <a:prstGeom prst="rect">
            <a:avLst/>
          </a:prstGeom>
        </p:spPr>
      </p:pic>
      <p:graphicFrame>
        <p:nvGraphicFramePr>
          <p:cNvPr id="76" name="טבלה 76">
            <a:extLst>
              <a:ext uri="{FF2B5EF4-FFF2-40B4-BE49-F238E27FC236}">
                <a16:creationId xmlns:a16="http://schemas.microsoft.com/office/drawing/2014/main" id="{2A5BB3B5-4AF0-4B17-BB33-C0AB94F85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112310"/>
              </p:ext>
            </p:extLst>
          </p:nvPr>
        </p:nvGraphicFramePr>
        <p:xfrm>
          <a:off x="6482943" y="271387"/>
          <a:ext cx="1981852" cy="91630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90926">
                  <a:extLst>
                    <a:ext uri="{9D8B030D-6E8A-4147-A177-3AD203B41FA5}">
                      <a16:colId xmlns:a16="http://schemas.microsoft.com/office/drawing/2014/main" val="3391067537"/>
                    </a:ext>
                  </a:extLst>
                </a:gridCol>
                <a:gridCol w="990926">
                  <a:extLst>
                    <a:ext uri="{9D8B030D-6E8A-4147-A177-3AD203B41FA5}">
                      <a16:colId xmlns:a16="http://schemas.microsoft.com/office/drawing/2014/main" val="1564277938"/>
                    </a:ext>
                  </a:extLst>
                </a:gridCol>
              </a:tblGrid>
              <a:tr h="305434">
                <a:tc>
                  <a:txBody>
                    <a:bodyPr/>
                    <a:lstStyle/>
                    <a:p>
                      <a:pPr rtl="1"/>
                      <a:endParaRPr lang="he-I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 err="1"/>
                        <a:t>Field_type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289201"/>
                  </a:ext>
                </a:extLst>
              </a:tr>
              <a:tr h="305434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int</a:t>
                      </a:r>
                      <a:r>
                        <a:rPr lang="he-IL" sz="1000" dirty="0"/>
                        <a:t>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Id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962382"/>
                  </a:ext>
                </a:extLst>
              </a:tr>
              <a:tr h="305434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Nvarchar(10)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Type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539795"/>
                  </a:ext>
                </a:extLst>
              </a:tr>
            </a:tbl>
          </a:graphicData>
        </a:graphic>
      </p:graphicFrame>
      <p:cxnSp>
        <p:nvCxnSpPr>
          <p:cNvPr id="78" name="מחבר חץ ישר 77">
            <a:extLst>
              <a:ext uri="{FF2B5EF4-FFF2-40B4-BE49-F238E27FC236}">
                <a16:creationId xmlns:a16="http://schemas.microsoft.com/office/drawing/2014/main" id="{8F2130C5-BCDF-4C69-87A8-BEF8FF80C25D}"/>
              </a:ext>
            </a:extLst>
          </p:cNvPr>
          <p:cNvCxnSpPr>
            <a:cxnSpLocks/>
            <a:stCxn id="69" idx="1"/>
            <a:endCxn id="76" idx="3"/>
          </p:cNvCxnSpPr>
          <p:nvPr/>
        </p:nvCxnSpPr>
        <p:spPr>
          <a:xfrm flipH="1" flipV="1">
            <a:off x="8464795" y="729538"/>
            <a:ext cx="413811" cy="8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תמונה 80">
            <a:extLst>
              <a:ext uri="{FF2B5EF4-FFF2-40B4-BE49-F238E27FC236}">
                <a16:creationId xmlns:a16="http://schemas.microsoft.com/office/drawing/2014/main" id="{EDA76059-9979-4A7B-BBD0-72B0F7E7C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995" y="44122"/>
            <a:ext cx="594803" cy="48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18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7D8C1B0D-FE05-4B6C-AAE5-CD0B7D16F576}"/>
              </a:ext>
            </a:extLst>
          </p:cNvPr>
          <p:cNvSpPr/>
          <p:nvPr/>
        </p:nvSpPr>
        <p:spPr>
          <a:xfrm>
            <a:off x="5991" y="787824"/>
            <a:ext cx="12192000" cy="6070176"/>
          </a:xfrm>
          <a:prstGeom prst="rect">
            <a:avLst/>
          </a:prstGeom>
          <a:blipFill dpi="0" rotWithShape="1">
            <a:blip r:embed="rId3">
              <a:alphaModFix amt="56000"/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57963B56-4D17-4686-AE29-9086CC1D2AE9}"/>
              </a:ext>
            </a:extLst>
          </p:cNvPr>
          <p:cNvSpPr/>
          <p:nvPr/>
        </p:nvSpPr>
        <p:spPr>
          <a:xfrm>
            <a:off x="0" y="0"/>
            <a:ext cx="12191999" cy="7561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03C8DD3A-6651-4149-A528-1438572E6711}"/>
              </a:ext>
            </a:extLst>
          </p:cNvPr>
          <p:cNvSpPr/>
          <p:nvPr/>
        </p:nvSpPr>
        <p:spPr>
          <a:xfrm>
            <a:off x="-586409" y="-193432"/>
            <a:ext cx="3458817" cy="1162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00" b="1" dirty="0">
              <a:latin typeface="QuillScript" panose="03050502030202060B05" pitchFamily="66" charset="0"/>
            </a:endParaRPr>
          </a:p>
          <a:p>
            <a:pPr algn="ctr"/>
            <a:r>
              <a:rPr lang="en-US" sz="5400" dirty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loon Lt BT" panose="03060402020202060201" pitchFamily="66" charset="0"/>
              </a:rPr>
              <a:t>RENT</a:t>
            </a:r>
            <a:r>
              <a:rPr lang="en-US" sz="5400" b="1" dirty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loon Lt BT" panose="03060402020202060201" pitchFamily="66" charset="0"/>
              </a:rPr>
              <a:t>ALL</a:t>
            </a:r>
            <a:endParaRPr lang="he-IL" sz="5400" b="1" dirty="0">
              <a:solidFill>
                <a:srgbClr val="FF71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lloon Lt BT" panose="03060402020202060201" pitchFamily="66" charset="0"/>
            </a:endParaRPr>
          </a:p>
          <a:p>
            <a:pPr algn="ctr"/>
            <a:endParaRPr lang="he-IL" sz="500" b="1" dirty="0">
              <a:latin typeface="QuillScript" panose="03050502030202060B05" pitchFamily="66" charset="0"/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C60C26CC-0490-46E2-A462-F855289B8344}"/>
              </a:ext>
            </a:extLst>
          </p:cNvPr>
          <p:cNvSpPr/>
          <p:nvPr/>
        </p:nvSpPr>
        <p:spPr>
          <a:xfrm>
            <a:off x="1" y="758168"/>
            <a:ext cx="12191999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45E1EA17-9558-4027-B6B5-622F42234172}"/>
              </a:ext>
            </a:extLst>
          </p:cNvPr>
          <p:cNvSpPr/>
          <p:nvPr/>
        </p:nvSpPr>
        <p:spPr>
          <a:xfrm>
            <a:off x="9224197" y="134451"/>
            <a:ext cx="2649310" cy="487688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ln>
                  <a:solidFill>
                    <a:srgbClr val="FF7100"/>
                  </a:solidFill>
                </a:ln>
                <a:solidFill>
                  <a:srgbClr val="FF6600"/>
                </a:solidFill>
              </a:rPr>
              <a:t>👨‍💼</a:t>
            </a:r>
            <a:r>
              <a:rPr lang="he-IL" sz="2400" dirty="0">
                <a:solidFill>
                  <a:srgbClr val="FF6600"/>
                </a:solidFill>
              </a:rPr>
              <a:t>ישראל ישראלי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5D48C0EE-D0A2-4723-AADB-BE31CA38F664}"/>
              </a:ext>
            </a:extLst>
          </p:cNvPr>
          <p:cNvSpPr/>
          <p:nvPr/>
        </p:nvSpPr>
        <p:spPr>
          <a:xfrm>
            <a:off x="387626" y="2037521"/>
            <a:ext cx="11380303" cy="4522304"/>
          </a:xfrm>
          <a:prstGeom prst="roundRect">
            <a:avLst>
              <a:gd name="adj" fmla="val 2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FF6600"/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6059629-C249-4674-93A4-EB68D372A05A}"/>
              </a:ext>
            </a:extLst>
          </p:cNvPr>
          <p:cNvSpPr/>
          <p:nvPr/>
        </p:nvSpPr>
        <p:spPr>
          <a:xfrm>
            <a:off x="8446925" y="2276060"/>
            <a:ext cx="290222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dirty="0">
                <a:solidFill>
                  <a:srgbClr val="FF6600"/>
                </a:solidFill>
              </a:rPr>
              <a:t>עדכון פריט</a:t>
            </a: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C16ABE0B-5091-4CFF-A549-A228127DF70E}"/>
              </a:ext>
            </a:extLst>
          </p:cNvPr>
          <p:cNvSpPr/>
          <p:nvPr/>
        </p:nvSpPr>
        <p:spPr>
          <a:xfrm>
            <a:off x="805071" y="2276060"/>
            <a:ext cx="1580323" cy="457201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אישור</a:t>
            </a:r>
          </a:p>
        </p:txBody>
      </p:sp>
      <p:sp>
        <p:nvSpPr>
          <p:cNvPr id="58" name="מלבן 57">
            <a:extLst>
              <a:ext uri="{FF2B5EF4-FFF2-40B4-BE49-F238E27FC236}">
                <a16:creationId xmlns:a16="http://schemas.microsoft.com/office/drawing/2014/main" id="{046EA24F-BCBD-476D-9275-AA634C3ED3DA}"/>
              </a:ext>
            </a:extLst>
          </p:cNvPr>
          <p:cNvSpPr/>
          <p:nvPr/>
        </p:nvSpPr>
        <p:spPr>
          <a:xfrm>
            <a:off x="9713431" y="2937162"/>
            <a:ext cx="1588804" cy="563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bg1">
                    <a:lumMod val="50000"/>
                  </a:schemeClr>
                </a:solidFill>
              </a:rPr>
              <a:t>שם הפריט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CD22807E-39C2-4043-AD55-54D39739EDC5}"/>
              </a:ext>
            </a:extLst>
          </p:cNvPr>
          <p:cNvSpPr/>
          <p:nvPr/>
        </p:nvSpPr>
        <p:spPr>
          <a:xfrm>
            <a:off x="8668899" y="3458954"/>
            <a:ext cx="2524538" cy="496524"/>
          </a:xfrm>
          <a:prstGeom prst="roundRect">
            <a:avLst>
              <a:gd name="adj" fmla="val 146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9" name="מלבן 58">
            <a:extLst>
              <a:ext uri="{FF2B5EF4-FFF2-40B4-BE49-F238E27FC236}">
                <a16:creationId xmlns:a16="http://schemas.microsoft.com/office/drawing/2014/main" id="{73ED7DD5-CF87-440A-9531-7FE7E06E54A0}"/>
              </a:ext>
            </a:extLst>
          </p:cNvPr>
          <p:cNvSpPr/>
          <p:nvPr/>
        </p:nvSpPr>
        <p:spPr>
          <a:xfrm>
            <a:off x="9713431" y="3415256"/>
            <a:ext cx="1461053" cy="563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מחשב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MAC</a:t>
            </a: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2C0FF78C-6E93-4E58-B07F-DCBCD127FAB9}"/>
              </a:ext>
            </a:extLst>
          </p:cNvPr>
          <p:cNvSpPr/>
          <p:nvPr/>
        </p:nvSpPr>
        <p:spPr>
          <a:xfrm>
            <a:off x="1063487" y="1401417"/>
            <a:ext cx="10038522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מלבן 59">
            <a:extLst>
              <a:ext uri="{FF2B5EF4-FFF2-40B4-BE49-F238E27FC236}">
                <a16:creationId xmlns:a16="http://schemas.microsoft.com/office/drawing/2014/main" id="{006B34CB-AAA3-451C-BBEE-90BFE45422FA}"/>
              </a:ext>
            </a:extLst>
          </p:cNvPr>
          <p:cNvSpPr/>
          <p:nvPr/>
        </p:nvSpPr>
        <p:spPr>
          <a:xfrm>
            <a:off x="10259551" y="4196070"/>
            <a:ext cx="1042684" cy="563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bg1">
                    <a:lumMod val="50000"/>
                  </a:schemeClr>
                </a:solidFill>
              </a:rPr>
              <a:t>פרטים</a:t>
            </a:r>
          </a:p>
        </p:txBody>
      </p:sp>
      <p:sp>
        <p:nvSpPr>
          <p:cNvPr id="65" name="מלבן: פינות מעוגלות 64">
            <a:extLst>
              <a:ext uri="{FF2B5EF4-FFF2-40B4-BE49-F238E27FC236}">
                <a16:creationId xmlns:a16="http://schemas.microsoft.com/office/drawing/2014/main" id="{8A926D12-1BDE-49EA-8EF8-E7858418B41E}"/>
              </a:ext>
            </a:extLst>
          </p:cNvPr>
          <p:cNvSpPr/>
          <p:nvPr/>
        </p:nvSpPr>
        <p:spPr>
          <a:xfrm>
            <a:off x="8676137" y="4710259"/>
            <a:ext cx="2524538" cy="1180441"/>
          </a:xfrm>
          <a:prstGeom prst="roundRect">
            <a:avLst>
              <a:gd name="adj" fmla="val 908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מלבן 65">
            <a:extLst>
              <a:ext uri="{FF2B5EF4-FFF2-40B4-BE49-F238E27FC236}">
                <a16:creationId xmlns:a16="http://schemas.microsoft.com/office/drawing/2014/main" id="{62CF68D6-5AF5-4D01-9877-51BBA211BF79}"/>
              </a:ext>
            </a:extLst>
          </p:cNvPr>
          <p:cNvSpPr/>
          <p:nvPr/>
        </p:nvSpPr>
        <p:spPr>
          <a:xfrm>
            <a:off x="8635751" y="4624518"/>
            <a:ext cx="2524573" cy="12950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מחשב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MAC 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נייח עם מסך מגע, מהירות ביצועים גבוהה, זיכרון 16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GB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83" name="מלבן 82">
            <a:extLst>
              <a:ext uri="{FF2B5EF4-FFF2-40B4-BE49-F238E27FC236}">
                <a16:creationId xmlns:a16="http://schemas.microsoft.com/office/drawing/2014/main" id="{795BA555-9504-4AAC-891A-9C1ACEACBBB6}"/>
              </a:ext>
            </a:extLst>
          </p:cNvPr>
          <p:cNvSpPr/>
          <p:nvPr/>
        </p:nvSpPr>
        <p:spPr>
          <a:xfrm>
            <a:off x="8955157" y="1414671"/>
            <a:ext cx="2299252" cy="45719"/>
          </a:xfrm>
          <a:prstGeom prst="rect">
            <a:avLst/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8678686D-E0E3-41D1-B55E-861B55DDC49B}"/>
              </a:ext>
            </a:extLst>
          </p:cNvPr>
          <p:cNvSpPr/>
          <p:nvPr/>
        </p:nvSpPr>
        <p:spPr>
          <a:xfrm>
            <a:off x="11040917" y="1057198"/>
            <a:ext cx="727012" cy="727012"/>
          </a:xfrm>
          <a:prstGeom prst="ellipse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/>
              <a:t>1</a:t>
            </a:r>
          </a:p>
        </p:txBody>
      </p:sp>
      <p:sp>
        <p:nvSpPr>
          <p:cNvPr id="67" name="אליפסה 66">
            <a:extLst>
              <a:ext uri="{FF2B5EF4-FFF2-40B4-BE49-F238E27FC236}">
                <a16:creationId xmlns:a16="http://schemas.microsoft.com/office/drawing/2014/main" id="{FBABF71E-238E-4B8F-AF40-4C905127F7F9}"/>
              </a:ext>
            </a:extLst>
          </p:cNvPr>
          <p:cNvSpPr/>
          <p:nvPr/>
        </p:nvSpPr>
        <p:spPr>
          <a:xfrm>
            <a:off x="387626" y="1057198"/>
            <a:ext cx="727012" cy="72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/>
              <a:t>5</a:t>
            </a:r>
          </a:p>
        </p:txBody>
      </p:sp>
      <p:sp>
        <p:nvSpPr>
          <p:cNvPr id="69" name="אליפסה 68">
            <a:extLst>
              <a:ext uri="{FF2B5EF4-FFF2-40B4-BE49-F238E27FC236}">
                <a16:creationId xmlns:a16="http://schemas.microsoft.com/office/drawing/2014/main" id="{FDD0A586-A567-448B-B001-82677205E788}"/>
              </a:ext>
            </a:extLst>
          </p:cNvPr>
          <p:cNvSpPr/>
          <p:nvPr/>
        </p:nvSpPr>
        <p:spPr>
          <a:xfrm>
            <a:off x="5714271" y="1057198"/>
            <a:ext cx="727012" cy="72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/>
              <a:t>3</a:t>
            </a:r>
          </a:p>
        </p:txBody>
      </p:sp>
      <p:sp>
        <p:nvSpPr>
          <p:cNvPr id="70" name="אליפסה 69">
            <a:extLst>
              <a:ext uri="{FF2B5EF4-FFF2-40B4-BE49-F238E27FC236}">
                <a16:creationId xmlns:a16="http://schemas.microsoft.com/office/drawing/2014/main" id="{A44DC478-D0BF-4AE0-AC9A-4069A26055E3}"/>
              </a:ext>
            </a:extLst>
          </p:cNvPr>
          <p:cNvSpPr/>
          <p:nvPr/>
        </p:nvSpPr>
        <p:spPr>
          <a:xfrm>
            <a:off x="8360787" y="1063285"/>
            <a:ext cx="727012" cy="727012"/>
          </a:xfrm>
          <a:prstGeom prst="ellipse">
            <a:avLst/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/>
              <a:t>2</a:t>
            </a:r>
          </a:p>
        </p:txBody>
      </p:sp>
      <p:sp>
        <p:nvSpPr>
          <p:cNvPr id="71" name="אליפסה 70">
            <a:extLst>
              <a:ext uri="{FF2B5EF4-FFF2-40B4-BE49-F238E27FC236}">
                <a16:creationId xmlns:a16="http://schemas.microsoft.com/office/drawing/2014/main" id="{F52612CA-F83E-46AA-840C-E540EA3DC1B9}"/>
              </a:ext>
            </a:extLst>
          </p:cNvPr>
          <p:cNvSpPr/>
          <p:nvPr/>
        </p:nvSpPr>
        <p:spPr>
          <a:xfrm>
            <a:off x="3034141" y="1063285"/>
            <a:ext cx="727012" cy="72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/>
              <a:t>4</a:t>
            </a: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9796923B-88A6-4416-A8A0-4AC6F9055111}"/>
              </a:ext>
            </a:extLst>
          </p:cNvPr>
          <p:cNvSpPr/>
          <p:nvPr/>
        </p:nvSpPr>
        <p:spPr>
          <a:xfrm>
            <a:off x="8668899" y="3955478"/>
            <a:ext cx="2524538" cy="360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rgbClr val="FF6600"/>
                </a:solidFill>
              </a:rPr>
              <a:t>זוהי הכותרת שתופיע אצל המחפש</a:t>
            </a:r>
          </a:p>
        </p:txBody>
      </p:sp>
      <p:sp>
        <p:nvSpPr>
          <p:cNvPr id="72" name="מלבן 71">
            <a:extLst>
              <a:ext uri="{FF2B5EF4-FFF2-40B4-BE49-F238E27FC236}">
                <a16:creationId xmlns:a16="http://schemas.microsoft.com/office/drawing/2014/main" id="{ABF044EE-46C7-48ED-A004-350B6EBC35C3}"/>
              </a:ext>
            </a:extLst>
          </p:cNvPr>
          <p:cNvSpPr/>
          <p:nvPr/>
        </p:nvSpPr>
        <p:spPr>
          <a:xfrm>
            <a:off x="8695905" y="5919521"/>
            <a:ext cx="2524538" cy="360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rgbClr val="FF6600"/>
                </a:solidFill>
              </a:rPr>
              <a:t>פרטי הפריט, ויזואלי למחפש</a:t>
            </a:r>
          </a:p>
        </p:txBody>
      </p:sp>
      <p:sp>
        <p:nvSpPr>
          <p:cNvPr id="74" name="מלבן: פינות מעוגלות 73">
            <a:extLst>
              <a:ext uri="{FF2B5EF4-FFF2-40B4-BE49-F238E27FC236}">
                <a16:creationId xmlns:a16="http://schemas.microsoft.com/office/drawing/2014/main" id="{1AE3B306-B4A6-463F-A85C-C5CC487E752F}"/>
              </a:ext>
            </a:extLst>
          </p:cNvPr>
          <p:cNvSpPr/>
          <p:nvPr/>
        </p:nvSpPr>
        <p:spPr>
          <a:xfrm>
            <a:off x="3377157" y="3458954"/>
            <a:ext cx="4726313" cy="2207255"/>
          </a:xfrm>
          <a:prstGeom prst="roundRect">
            <a:avLst>
              <a:gd name="adj" fmla="val 85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מלבן 74">
            <a:extLst>
              <a:ext uri="{FF2B5EF4-FFF2-40B4-BE49-F238E27FC236}">
                <a16:creationId xmlns:a16="http://schemas.microsoft.com/office/drawing/2014/main" id="{572C3BD2-3FB5-4BB0-98C9-9452B4924642}"/>
              </a:ext>
            </a:extLst>
          </p:cNvPr>
          <p:cNvSpPr/>
          <p:nvPr/>
        </p:nvSpPr>
        <p:spPr>
          <a:xfrm>
            <a:off x="3422106" y="5869130"/>
            <a:ext cx="4726313" cy="461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rgbClr val="FF6600"/>
                </a:solidFill>
              </a:rPr>
              <a:t>כתוב כאן כל מילה שיכולה לעזור למחפשים למצוא אותך. בחיפוש חופשי אחר פריטים המערכת תעבור על המילים שכתבת פה ותחפש התאמה. </a:t>
            </a:r>
          </a:p>
        </p:txBody>
      </p:sp>
      <p:sp>
        <p:nvSpPr>
          <p:cNvPr id="76" name="מלבן 75">
            <a:extLst>
              <a:ext uri="{FF2B5EF4-FFF2-40B4-BE49-F238E27FC236}">
                <a16:creationId xmlns:a16="http://schemas.microsoft.com/office/drawing/2014/main" id="{1B0985B5-719E-43B9-A738-E3AF4C1CE178}"/>
              </a:ext>
            </a:extLst>
          </p:cNvPr>
          <p:cNvSpPr/>
          <p:nvPr/>
        </p:nvSpPr>
        <p:spPr>
          <a:xfrm>
            <a:off x="6909338" y="3061389"/>
            <a:ext cx="1063833" cy="563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bg1">
                    <a:lumMod val="50000"/>
                  </a:schemeClr>
                </a:solidFill>
              </a:rPr>
              <a:t>תגיות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7F3B370A-7395-4D66-B2B8-51EBDC8AB525}"/>
              </a:ext>
            </a:extLst>
          </p:cNvPr>
          <p:cNvSpPr/>
          <p:nvPr/>
        </p:nvSpPr>
        <p:spPr>
          <a:xfrm>
            <a:off x="8695905" y="3064795"/>
            <a:ext cx="700006" cy="334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8/50</a:t>
            </a:r>
          </a:p>
        </p:txBody>
      </p:sp>
      <p:sp>
        <p:nvSpPr>
          <p:cNvPr id="77" name="מלבן: פינות מעוגלות 76">
            <a:extLst>
              <a:ext uri="{FF2B5EF4-FFF2-40B4-BE49-F238E27FC236}">
                <a16:creationId xmlns:a16="http://schemas.microsoft.com/office/drawing/2014/main" id="{EDBED13F-140B-471B-9DC2-D447E94123F5}"/>
              </a:ext>
            </a:extLst>
          </p:cNvPr>
          <p:cNvSpPr/>
          <p:nvPr/>
        </p:nvSpPr>
        <p:spPr>
          <a:xfrm>
            <a:off x="920866" y="3032109"/>
            <a:ext cx="2004624" cy="467729"/>
          </a:xfrm>
          <a:prstGeom prst="roundRect">
            <a:avLst>
              <a:gd name="adj" fmla="val 14665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bg1">
                    <a:lumMod val="50000"/>
                  </a:schemeClr>
                </a:solidFill>
              </a:rPr>
              <a:t>תמונה</a:t>
            </a:r>
            <a:r>
              <a:rPr lang="he-IL" dirty="0"/>
              <a:t> </a:t>
            </a:r>
            <a:r>
              <a:rPr lang="he-IL" sz="2400" dirty="0">
                <a:solidFill>
                  <a:schemeClr val="bg1">
                    <a:lumMod val="50000"/>
                  </a:schemeClr>
                </a:solidFill>
              </a:rPr>
              <a:t>ראשית</a:t>
            </a:r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486912F5-79F0-46C5-92FD-8EB09AE56852}"/>
              </a:ext>
            </a:extLst>
          </p:cNvPr>
          <p:cNvSpPr/>
          <p:nvPr/>
        </p:nvSpPr>
        <p:spPr>
          <a:xfrm>
            <a:off x="962034" y="3486846"/>
            <a:ext cx="1883901" cy="367452"/>
          </a:xfrm>
          <a:prstGeom prst="roundRect">
            <a:avLst>
              <a:gd name="adj" fmla="val 12132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rgbClr val="FF7100"/>
                </a:solidFill>
              </a:rPr>
              <a:t>UPLOADED 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mac.jpg</a:t>
            </a:r>
            <a:endParaRPr lang="he-IL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8" name="מלבן: פינות מעוגלות 77">
            <a:extLst>
              <a:ext uri="{FF2B5EF4-FFF2-40B4-BE49-F238E27FC236}">
                <a16:creationId xmlns:a16="http://schemas.microsoft.com/office/drawing/2014/main" id="{3FFB61DC-07F1-414E-9D7F-B0D1BE017DCF}"/>
              </a:ext>
            </a:extLst>
          </p:cNvPr>
          <p:cNvSpPr/>
          <p:nvPr/>
        </p:nvSpPr>
        <p:spPr>
          <a:xfrm>
            <a:off x="920866" y="3946141"/>
            <a:ext cx="2004624" cy="467729"/>
          </a:xfrm>
          <a:prstGeom prst="roundRect">
            <a:avLst>
              <a:gd name="adj" fmla="val 14665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bg1">
                    <a:lumMod val="50000"/>
                  </a:schemeClr>
                </a:solidFill>
              </a:rPr>
              <a:t>תמונה</a:t>
            </a:r>
            <a:r>
              <a:rPr lang="he-IL" dirty="0"/>
              <a:t> </a:t>
            </a:r>
            <a:r>
              <a:rPr lang="he-IL" sz="2400" dirty="0">
                <a:solidFill>
                  <a:schemeClr val="bg1">
                    <a:lumMod val="50000"/>
                  </a:schemeClr>
                </a:solidFill>
              </a:rPr>
              <a:t>משנית1</a:t>
            </a:r>
          </a:p>
        </p:txBody>
      </p:sp>
      <p:sp>
        <p:nvSpPr>
          <p:cNvPr id="80" name="מלבן: פינות מעוגלות 79">
            <a:extLst>
              <a:ext uri="{FF2B5EF4-FFF2-40B4-BE49-F238E27FC236}">
                <a16:creationId xmlns:a16="http://schemas.microsoft.com/office/drawing/2014/main" id="{E82BC1E2-A5AF-49D0-88E8-5B74C854D795}"/>
              </a:ext>
            </a:extLst>
          </p:cNvPr>
          <p:cNvSpPr/>
          <p:nvPr/>
        </p:nvSpPr>
        <p:spPr>
          <a:xfrm>
            <a:off x="920866" y="4860174"/>
            <a:ext cx="2004624" cy="467729"/>
          </a:xfrm>
          <a:prstGeom prst="roundRect">
            <a:avLst>
              <a:gd name="adj" fmla="val 14665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bg1">
                    <a:lumMod val="50000"/>
                  </a:schemeClr>
                </a:solidFill>
              </a:rPr>
              <a:t>תמונה</a:t>
            </a:r>
            <a:r>
              <a:rPr lang="he-IL" dirty="0"/>
              <a:t> </a:t>
            </a:r>
            <a:r>
              <a:rPr lang="he-IL" sz="2400" dirty="0">
                <a:solidFill>
                  <a:schemeClr val="bg1">
                    <a:lumMod val="50000"/>
                  </a:schemeClr>
                </a:solidFill>
              </a:rPr>
              <a:t>משנית2</a:t>
            </a:r>
          </a:p>
        </p:txBody>
      </p:sp>
      <p:sp>
        <p:nvSpPr>
          <p:cNvPr id="82" name="מלבן 81">
            <a:extLst>
              <a:ext uri="{FF2B5EF4-FFF2-40B4-BE49-F238E27FC236}">
                <a16:creationId xmlns:a16="http://schemas.microsoft.com/office/drawing/2014/main" id="{3A01FC91-35F4-4F14-8551-E67F4BEE551B}"/>
              </a:ext>
            </a:extLst>
          </p:cNvPr>
          <p:cNvSpPr/>
          <p:nvPr/>
        </p:nvSpPr>
        <p:spPr>
          <a:xfrm>
            <a:off x="598812" y="5727028"/>
            <a:ext cx="2524538" cy="638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rgbClr val="FF6600"/>
                </a:solidFill>
              </a:rPr>
              <a:t>תמונות שמשתמש יוכל לצפות בהם. התמונה הראשית תופיע כחלק מפרטי הפריט הראשיים</a:t>
            </a: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CACAF2DF-1AA3-4821-87A7-66719C75BC92}"/>
              </a:ext>
            </a:extLst>
          </p:cNvPr>
          <p:cNvSpPr/>
          <p:nvPr/>
        </p:nvSpPr>
        <p:spPr>
          <a:xfrm>
            <a:off x="3463856" y="4265860"/>
            <a:ext cx="4436688" cy="42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מחשב, מסך, רזולוציה גבוהה,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MAC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he-IL" dirty="0" err="1">
                <a:solidFill>
                  <a:schemeClr val="bg1">
                    <a:lumMod val="65000"/>
                  </a:schemeClr>
                </a:solidFill>
              </a:rPr>
              <a:t>מאק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, אפל, תכנות, עיצוב מדיה, אדריכלות, מסך מגע, </a:t>
            </a:r>
            <a:r>
              <a:rPr lang="he-IL" dirty="0" err="1">
                <a:solidFill>
                  <a:schemeClr val="bg1">
                    <a:lumMod val="65000"/>
                  </a:schemeClr>
                </a:solidFill>
              </a:rPr>
              <a:t>טאצ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', איכות גבוהה,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WIFI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, תוכנות אופיס,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OFFICE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, תוכנות </a:t>
            </a:r>
            <a:r>
              <a:rPr lang="he-IL" dirty="0" err="1">
                <a:solidFill>
                  <a:schemeClr val="bg1">
                    <a:lumMod val="65000"/>
                  </a:schemeClr>
                </a:solidFill>
              </a:rPr>
              <a:t>אדובי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PHOTOSHOP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ILLUSTRATOR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PREMIERE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ADOBE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VISUAL STUDIO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JAVA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ECLIPSE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SQL SERVER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 | </a:t>
            </a:r>
          </a:p>
        </p:txBody>
      </p: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9FBE6867-9875-4E7C-AB90-5330B00ACE2B}"/>
              </a:ext>
            </a:extLst>
          </p:cNvPr>
          <p:cNvCxnSpPr/>
          <p:nvPr/>
        </p:nvCxnSpPr>
        <p:spPr>
          <a:xfrm flipH="1">
            <a:off x="2633870" y="2867589"/>
            <a:ext cx="866836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מלבן: פינות מעוגלות 37">
            <a:extLst>
              <a:ext uri="{FF2B5EF4-FFF2-40B4-BE49-F238E27FC236}">
                <a16:creationId xmlns:a16="http://schemas.microsoft.com/office/drawing/2014/main" id="{2344E48B-334E-4319-B31C-46FA1B410E34}"/>
              </a:ext>
            </a:extLst>
          </p:cNvPr>
          <p:cNvSpPr/>
          <p:nvPr/>
        </p:nvSpPr>
        <p:spPr>
          <a:xfrm>
            <a:off x="2542834" y="2278688"/>
            <a:ext cx="1580323" cy="457201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מחיקה</a:t>
            </a:r>
          </a:p>
        </p:txBody>
      </p:sp>
      <p:sp>
        <p:nvSpPr>
          <p:cNvPr id="39" name="מלבן: פינות מעוגלות 38">
            <a:extLst>
              <a:ext uri="{FF2B5EF4-FFF2-40B4-BE49-F238E27FC236}">
                <a16:creationId xmlns:a16="http://schemas.microsoft.com/office/drawing/2014/main" id="{CA880C83-953C-4827-AC33-6D8D87964604}"/>
              </a:ext>
            </a:extLst>
          </p:cNvPr>
          <p:cNvSpPr/>
          <p:nvPr/>
        </p:nvSpPr>
        <p:spPr>
          <a:xfrm>
            <a:off x="4280597" y="2276059"/>
            <a:ext cx="1580323" cy="457201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המשך</a:t>
            </a:r>
          </a:p>
        </p:txBody>
      </p:sp>
      <p:sp>
        <p:nvSpPr>
          <p:cNvPr id="40" name="מלבן: פינות מעוגלות 39">
            <a:extLst>
              <a:ext uri="{FF2B5EF4-FFF2-40B4-BE49-F238E27FC236}">
                <a16:creationId xmlns:a16="http://schemas.microsoft.com/office/drawing/2014/main" id="{87D4BC37-4B5E-4C1B-9FFE-F71FEFF3137F}"/>
              </a:ext>
            </a:extLst>
          </p:cNvPr>
          <p:cNvSpPr/>
          <p:nvPr/>
        </p:nvSpPr>
        <p:spPr>
          <a:xfrm>
            <a:off x="971557" y="4393690"/>
            <a:ext cx="1883901" cy="367452"/>
          </a:xfrm>
          <a:prstGeom prst="roundRect">
            <a:avLst>
              <a:gd name="adj" fmla="val 12132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rgbClr val="FF7100"/>
                </a:solidFill>
              </a:rPr>
              <a:t>UPLOADED 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mac2.jpg</a:t>
            </a:r>
            <a:endParaRPr lang="he-IL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מלבן: פינות מעוגלות 40">
            <a:extLst>
              <a:ext uri="{FF2B5EF4-FFF2-40B4-BE49-F238E27FC236}">
                <a16:creationId xmlns:a16="http://schemas.microsoft.com/office/drawing/2014/main" id="{75178F16-6B86-4FB9-A2DD-E2658793BB57}"/>
              </a:ext>
            </a:extLst>
          </p:cNvPr>
          <p:cNvSpPr/>
          <p:nvPr/>
        </p:nvSpPr>
        <p:spPr>
          <a:xfrm>
            <a:off x="839074" y="5272857"/>
            <a:ext cx="1883901" cy="367452"/>
          </a:xfrm>
          <a:prstGeom prst="roundRect">
            <a:avLst>
              <a:gd name="adj" fmla="val 12132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rgbClr val="FF7100"/>
                </a:solidFill>
              </a:rPr>
              <a:t>UPLOADED 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mac3.jpg</a:t>
            </a:r>
            <a:endParaRPr lang="he-IL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87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7D8C1B0D-FE05-4B6C-AAE5-CD0B7D16F576}"/>
              </a:ext>
            </a:extLst>
          </p:cNvPr>
          <p:cNvSpPr/>
          <p:nvPr/>
        </p:nvSpPr>
        <p:spPr>
          <a:xfrm>
            <a:off x="5991" y="787824"/>
            <a:ext cx="12192000" cy="6070176"/>
          </a:xfrm>
          <a:prstGeom prst="rect">
            <a:avLst/>
          </a:prstGeom>
          <a:blipFill dpi="0" rotWithShape="1">
            <a:blip r:embed="rId3">
              <a:alphaModFix amt="56000"/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57963B56-4D17-4686-AE29-9086CC1D2AE9}"/>
              </a:ext>
            </a:extLst>
          </p:cNvPr>
          <p:cNvSpPr/>
          <p:nvPr/>
        </p:nvSpPr>
        <p:spPr>
          <a:xfrm>
            <a:off x="0" y="0"/>
            <a:ext cx="12191999" cy="7561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03C8DD3A-6651-4149-A528-1438572E6711}"/>
              </a:ext>
            </a:extLst>
          </p:cNvPr>
          <p:cNvSpPr/>
          <p:nvPr/>
        </p:nvSpPr>
        <p:spPr>
          <a:xfrm>
            <a:off x="-586409" y="-193432"/>
            <a:ext cx="3458817" cy="1162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00" b="1" dirty="0">
              <a:latin typeface="QuillScript" panose="03050502030202060B05" pitchFamily="66" charset="0"/>
            </a:endParaRPr>
          </a:p>
          <a:p>
            <a:pPr algn="ctr"/>
            <a:r>
              <a:rPr lang="en-US" sz="5400" dirty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loon Lt BT" panose="03060402020202060201" pitchFamily="66" charset="0"/>
              </a:rPr>
              <a:t>RENT</a:t>
            </a:r>
            <a:r>
              <a:rPr lang="en-US" sz="5400" b="1" dirty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loon Lt BT" panose="03060402020202060201" pitchFamily="66" charset="0"/>
              </a:rPr>
              <a:t>ALL</a:t>
            </a:r>
            <a:endParaRPr lang="he-IL" sz="5400" b="1" dirty="0">
              <a:solidFill>
                <a:srgbClr val="FF71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lloon Lt BT" panose="03060402020202060201" pitchFamily="66" charset="0"/>
            </a:endParaRPr>
          </a:p>
          <a:p>
            <a:pPr algn="ctr"/>
            <a:endParaRPr lang="he-IL" sz="500" b="1" dirty="0">
              <a:latin typeface="QuillScript" panose="03050502030202060B05" pitchFamily="66" charset="0"/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C60C26CC-0490-46E2-A462-F855289B8344}"/>
              </a:ext>
            </a:extLst>
          </p:cNvPr>
          <p:cNvSpPr/>
          <p:nvPr/>
        </p:nvSpPr>
        <p:spPr>
          <a:xfrm>
            <a:off x="1" y="758168"/>
            <a:ext cx="12191999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45E1EA17-9558-4027-B6B5-622F42234172}"/>
              </a:ext>
            </a:extLst>
          </p:cNvPr>
          <p:cNvSpPr/>
          <p:nvPr/>
        </p:nvSpPr>
        <p:spPr>
          <a:xfrm>
            <a:off x="9224197" y="134451"/>
            <a:ext cx="2649310" cy="487688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ln>
                  <a:solidFill>
                    <a:srgbClr val="FF7100"/>
                  </a:solidFill>
                </a:ln>
                <a:solidFill>
                  <a:srgbClr val="FF6600"/>
                </a:solidFill>
              </a:rPr>
              <a:t>👨‍💼</a:t>
            </a:r>
            <a:r>
              <a:rPr lang="he-IL" sz="2400" dirty="0">
                <a:solidFill>
                  <a:srgbClr val="FF6600"/>
                </a:solidFill>
              </a:rPr>
              <a:t>ישראל ישראלי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5D48C0EE-D0A2-4723-AADB-BE31CA38F664}"/>
              </a:ext>
            </a:extLst>
          </p:cNvPr>
          <p:cNvSpPr/>
          <p:nvPr/>
        </p:nvSpPr>
        <p:spPr>
          <a:xfrm>
            <a:off x="387626" y="2037521"/>
            <a:ext cx="11380303" cy="4522304"/>
          </a:xfrm>
          <a:prstGeom prst="roundRect">
            <a:avLst>
              <a:gd name="adj" fmla="val 2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FF6600"/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6059629-C249-4674-93A4-EB68D372A05A}"/>
              </a:ext>
            </a:extLst>
          </p:cNvPr>
          <p:cNvSpPr/>
          <p:nvPr/>
        </p:nvSpPr>
        <p:spPr>
          <a:xfrm>
            <a:off x="8446925" y="2276060"/>
            <a:ext cx="290222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dirty="0">
                <a:solidFill>
                  <a:srgbClr val="FF6600"/>
                </a:solidFill>
              </a:rPr>
              <a:t>עדכון פריט</a:t>
            </a: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C16ABE0B-5091-4CFF-A549-A228127DF70E}"/>
              </a:ext>
            </a:extLst>
          </p:cNvPr>
          <p:cNvSpPr/>
          <p:nvPr/>
        </p:nvSpPr>
        <p:spPr>
          <a:xfrm>
            <a:off x="805071" y="2276060"/>
            <a:ext cx="1580323" cy="457201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אישור</a:t>
            </a:r>
          </a:p>
        </p:txBody>
      </p:sp>
      <p:sp>
        <p:nvSpPr>
          <p:cNvPr id="58" name="מלבן 57">
            <a:extLst>
              <a:ext uri="{FF2B5EF4-FFF2-40B4-BE49-F238E27FC236}">
                <a16:creationId xmlns:a16="http://schemas.microsoft.com/office/drawing/2014/main" id="{046EA24F-BCBD-476D-9275-AA634C3ED3DA}"/>
              </a:ext>
            </a:extLst>
          </p:cNvPr>
          <p:cNvSpPr/>
          <p:nvPr/>
        </p:nvSpPr>
        <p:spPr>
          <a:xfrm>
            <a:off x="9713431" y="2937162"/>
            <a:ext cx="1588804" cy="563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bg1">
                    <a:lumMod val="50000"/>
                  </a:schemeClr>
                </a:solidFill>
              </a:rPr>
              <a:t>שם הפריט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CD22807E-39C2-4043-AD55-54D39739EDC5}"/>
              </a:ext>
            </a:extLst>
          </p:cNvPr>
          <p:cNvSpPr/>
          <p:nvPr/>
        </p:nvSpPr>
        <p:spPr>
          <a:xfrm>
            <a:off x="8668899" y="3458954"/>
            <a:ext cx="2524538" cy="496524"/>
          </a:xfrm>
          <a:prstGeom prst="roundRect">
            <a:avLst>
              <a:gd name="adj" fmla="val 146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מלבן 58">
            <a:extLst>
              <a:ext uri="{FF2B5EF4-FFF2-40B4-BE49-F238E27FC236}">
                <a16:creationId xmlns:a16="http://schemas.microsoft.com/office/drawing/2014/main" id="{73ED7DD5-CF87-440A-9531-7FE7E06E54A0}"/>
              </a:ext>
            </a:extLst>
          </p:cNvPr>
          <p:cNvSpPr/>
          <p:nvPr/>
        </p:nvSpPr>
        <p:spPr>
          <a:xfrm>
            <a:off x="9713431" y="3415256"/>
            <a:ext cx="1461053" cy="563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מחשב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MAC</a:t>
            </a: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2C0FF78C-6E93-4E58-B07F-DCBCD127FAB9}"/>
              </a:ext>
            </a:extLst>
          </p:cNvPr>
          <p:cNvSpPr/>
          <p:nvPr/>
        </p:nvSpPr>
        <p:spPr>
          <a:xfrm>
            <a:off x="1063487" y="1401417"/>
            <a:ext cx="10038522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מלבן 59">
            <a:extLst>
              <a:ext uri="{FF2B5EF4-FFF2-40B4-BE49-F238E27FC236}">
                <a16:creationId xmlns:a16="http://schemas.microsoft.com/office/drawing/2014/main" id="{006B34CB-AAA3-451C-BBEE-90BFE45422FA}"/>
              </a:ext>
            </a:extLst>
          </p:cNvPr>
          <p:cNvSpPr/>
          <p:nvPr/>
        </p:nvSpPr>
        <p:spPr>
          <a:xfrm>
            <a:off x="10259551" y="4196070"/>
            <a:ext cx="1042684" cy="563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bg1">
                    <a:lumMod val="50000"/>
                  </a:schemeClr>
                </a:solidFill>
              </a:rPr>
              <a:t>פרטים</a:t>
            </a:r>
          </a:p>
        </p:txBody>
      </p:sp>
      <p:sp>
        <p:nvSpPr>
          <p:cNvPr id="65" name="מלבן: פינות מעוגלות 64">
            <a:extLst>
              <a:ext uri="{FF2B5EF4-FFF2-40B4-BE49-F238E27FC236}">
                <a16:creationId xmlns:a16="http://schemas.microsoft.com/office/drawing/2014/main" id="{8A926D12-1BDE-49EA-8EF8-E7858418B41E}"/>
              </a:ext>
            </a:extLst>
          </p:cNvPr>
          <p:cNvSpPr/>
          <p:nvPr/>
        </p:nvSpPr>
        <p:spPr>
          <a:xfrm>
            <a:off x="8676137" y="4710259"/>
            <a:ext cx="2524538" cy="1180441"/>
          </a:xfrm>
          <a:prstGeom prst="roundRect">
            <a:avLst>
              <a:gd name="adj" fmla="val 908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מלבן 65">
            <a:extLst>
              <a:ext uri="{FF2B5EF4-FFF2-40B4-BE49-F238E27FC236}">
                <a16:creationId xmlns:a16="http://schemas.microsoft.com/office/drawing/2014/main" id="{62CF68D6-5AF5-4D01-9877-51BBA211BF79}"/>
              </a:ext>
            </a:extLst>
          </p:cNvPr>
          <p:cNvSpPr/>
          <p:nvPr/>
        </p:nvSpPr>
        <p:spPr>
          <a:xfrm>
            <a:off x="8695870" y="4624518"/>
            <a:ext cx="2524573" cy="12950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מחשב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MAC 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נייח עם מסך מגע, מהירות ביצועים גבוהה, זיכרון 16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GB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83" name="מלבן 82">
            <a:extLst>
              <a:ext uri="{FF2B5EF4-FFF2-40B4-BE49-F238E27FC236}">
                <a16:creationId xmlns:a16="http://schemas.microsoft.com/office/drawing/2014/main" id="{795BA555-9504-4AAC-891A-9C1ACEACBBB6}"/>
              </a:ext>
            </a:extLst>
          </p:cNvPr>
          <p:cNvSpPr/>
          <p:nvPr/>
        </p:nvSpPr>
        <p:spPr>
          <a:xfrm>
            <a:off x="8955157" y="1414671"/>
            <a:ext cx="2299252" cy="45719"/>
          </a:xfrm>
          <a:prstGeom prst="rect">
            <a:avLst/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8678686D-E0E3-41D1-B55E-861B55DDC49B}"/>
              </a:ext>
            </a:extLst>
          </p:cNvPr>
          <p:cNvSpPr/>
          <p:nvPr/>
        </p:nvSpPr>
        <p:spPr>
          <a:xfrm>
            <a:off x="11040917" y="1057198"/>
            <a:ext cx="727012" cy="727012"/>
          </a:xfrm>
          <a:prstGeom prst="ellipse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/>
              <a:t>1</a:t>
            </a:r>
          </a:p>
        </p:txBody>
      </p:sp>
      <p:sp>
        <p:nvSpPr>
          <p:cNvPr id="67" name="אליפסה 66">
            <a:extLst>
              <a:ext uri="{FF2B5EF4-FFF2-40B4-BE49-F238E27FC236}">
                <a16:creationId xmlns:a16="http://schemas.microsoft.com/office/drawing/2014/main" id="{FBABF71E-238E-4B8F-AF40-4C905127F7F9}"/>
              </a:ext>
            </a:extLst>
          </p:cNvPr>
          <p:cNvSpPr/>
          <p:nvPr/>
        </p:nvSpPr>
        <p:spPr>
          <a:xfrm>
            <a:off x="387626" y="1057198"/>
            <a:ext cx="727012" cy="72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/>
              <a:t>5</a:t>
            </a:r>
          </a:p>
        </p:txBody>
      </p:sp>
      <p:sp>
        <p:nvSpPr>
          <p:cNvPr id="69" name="אליפסה 68">
            <a:extLst>
              <a:ext uri="{FF2B5EF4-FFF2-40B4-BE49-F238E27FC236}">
                <a16:creationId xmlns:a16="http://schemas.microsoft.com/office/drawing/2014/main" id="{FDD0A586-A567-448B-B001-82677205E788}"/>
              </a:ext>
            </a:extLst>
          </p:cNvPr>
          <p:cNvSpPr/>
          <p:nvPr/>
        </p:nvSpPr>
        <p:spPr>
          <a:xfrm>
            <a:off x="5714271" y="1057198"/>
            <a:ext cx="727012" cy="72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/>
              <a:t>3</a:t>
            </a:r>
          </a:p>
        </p:txBody>
      </p:sp>
      <p:sp>
        <p:nvSpPr>
          <p:cNvPr id="70" name="אליפסה 69">
            <a:extLst>
              <a:ext uri="{FF2B5EF4-FFF2-40B4-BE49-F238E27FC236}">
                <a16:creationId xmlns:a16="http://schemas.microsoft.com/office/drawing/2014/main" id="{A44DC478-D0BF-4AE0-AC9A-4069A26055E3}"/>
              </a:ext>
            </a:extLst>
          </p:cNvPr>
          <p:cNvSpPr/>
          <p:nvPr/>
        </p:nvSpPr>
        <p:spPr>
          <a:xfrm>
            <a:off x="8360787" y="1063285"/>
            <a:ext cx="727012" cy="727012"/>
          </a:xfrm>
          <a:prstGeom prst="ellipse">
            <a:avLst/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/>
              <a:t>2</a:t>
            </a:r>
          </a:p>
        </p:txBody>
      </p:sp>
      <p:sp>
        <p:nvSpPr>
          <p:cNvPr id="71" name="אליפסה 70">
            <a:extLst>
              <a:ext uri="{FF2B5EF4-FFF2-40B4-BE49-F238E27FC236}">
                <a16:creationId xmlns:a16="http://schemas.microsoft.com/office/drawing/2014/main" id="{F52612CA-F83E-46AA-840C-E540EA3DC1B9}"/>
              </a:ext>
            </a:extLst>
          </p:cNvPr>
          <p:cNvSpPr/>
          <p:nvPr/>
        </p:nvSpPr>
        <p:spPr>
          <a:xfrm>
            <a:off x="3034141" y="1063285"/>
            <a:ext cx="727012" cy="72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/>
              <a:t>4</a:t>
            </a: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9796923B-88A6-4416-A8A0-4AC6F9055111}"/>
              </a:ext>
            </a:extLst>
          </p:cNvPr>
          <p:cNvSpPr/>
          <p:nvPr/>
        </p:nvSpPr>
        <p:spPr>
          <a:xfrm>
            <a:off x="8668899" y="3955478"/>
            <a:ext cx="2524538" cy="360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rgbClr val="FF6600"/>
                </a:solidFill>
              </a:rPr>
              <a:t>זוהי הכותרת שתופיע אצל המחפש</a:t>
            </a:r>
          </a:p>
        </p:txBody>
      </p:sp>
      <p:sp>
        <p:nvSpPr>
          <p:cNvPr id="72" name="מלבן 71">
            <a:extLst>
              <a:ext uri="{FF2B5EF4-FFF2-40B4-BE49-F238E27FC236}">
                <a16:creationId xmlns:a16="http://schemas.microsoft.com/office/drawing/2014/main" id="{ABF044EE-46C7-48ED-A004-350B6EBC35C3}"/>
              </a:ext>
            </a:extLst>
          </p:cNvPr>
          <p:cNvSpPr/>
          <p:nvPr/>
        </p:nvSpPr>
        <p:spPr>
          <a:xfrm>
            <a:off x="8695905" y="5919521"/>
            <a:ext cx="2524538" cy="360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rgbClr val="FF6600"/>
                </a:solidFill>
              </a:rPr>
              <a:t>פרטי הפריט, ויזואלי למחפש</a:t>
            </a:r>
          </a:p>
        </p:txBody>
      </p:sp>
      <p:sp>
        <p:nvSpPr>
          <p:cNvPr id="74" name="מלבן: פינות מעוגלות 73">
            <a:extLst>
              <a:ext uri="{FF2B5EF4-FFF2-40B4-BE49-F238E27FC236}">
                <a16:creationId xmlns:a16="http://schemas.microsoft.com/office/drawing/2014/main" id="{1AE3B306-B4A6-463F-A85C-C5CC487E752F}"/>
              </a:ext>
            </a:extLst>
          </p:cNvPr>
          <p:cNvSpPr/>
          <p:nvPr/>
        </p:nvSpPr>
        <p:spPr>
          <a:xfrm>
            <a:off x="3377157" y="3458954"/>
            <a:ext cx="4726313" cy="2207255"/>
          </a:xfrm>
          <a:prstGeom prst="roundRect">
            <a:avLst>
              <a:gd name="adj" fmla="val 85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מלבן 74">
            <a:extLst>
              <a:ext uri="{FF2B5EF4-FFF2-40B4-BE49-F238E27FC236}">
                <a16:creationId xmlns:a16="http://schemas.microsoft.com/office/drawing/2014/main" id="{572C3BD2-3FB5-4BB0-98C9-9452B4924642}"/>
              </a:ext>
            </a:extLst>
          </p:cNvPr>
          <p:cNvSpPr/>
          <p:nvPr/>
        </p:nvSpPr>
        <p:spPr>
          <a:xfrm>
            <a:off x="3422106" y="5869130"/>
            <a:ext cx="4726313" cy="461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rgbClr val="FF6600"/>
                </a:solidFill>
              </a:rPr>
              <a:t>כתוב כאן כל מילה שיכולה לעזור למחפשים למצוא אותך. בחיפוש חופשי אחר פריטים המערכת תעבור על המילים שכתבת פה ותחפש התאמה. </a:t>
            </a:r>
          </a:p>
        </p:txBody>
      </p:sp>
      <p:sp>
        <p:nvSpPr>
          <p:cNvPr id="76" name="מלבן 75">
            <a:extLst>
              <a:ext uri="{FF2B5EF4-FFF2-40B4-BE49-F238E27FC236}">
                <a16:creationId xmlns:a16="http://schemas.microsoft.com/office/drawing/2014/main" id="{1B0985B5-719E-43B9-A738-E3AF4C1CE178}"/>
              </a:ext>
            </a:extLst>
          </p:cNvPr>
          <p:cNvSpPr/>
          <p:nvPr/>
        </p:nvSpPr>
        <p:spPr>
          <a:xfrm>
            <a:off x="6909338" y="3061389"/>
            <a:ext cx="1063833" cy="563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bg1">
                    <a:lumMod val="50000"/>
                  </a:schemeClr>
                </a:solidFill>
              </a:rPr>
              <a:t>תגיות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7F3B370A-7395-4D66-B2B8-51EBDC8AB525}"/>
              </a:ext>
            </a:extLst>
          </p:cNvPr>
          <p:cNvSpPr/>
          <p:nvPr/>
        </p:nvSpPr>
        <p:spPr>
          <a:xfrm>
            <a:off x="8695905" y="3064795"/>
            <a:ext cx="700006" cy="334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0/50</a:t>
            </a:r>
          </a:p>
        </p:txBody>
      </p:sp>
      <p:sp>
        <p:nvSpPr>
          <p:cNvPr id="77" name="מלבן: פינות מעוגלות 76">
            <a:extLst>
              <a:ext uri="{FF2B5EF4-FFF2-40B4-BE49-F238E27FC236}">
                <a16:creationId xmlns:a16="http://schemas.microsoft.com/office/drawing/2014/main" id="{EDBED13F-140B-471B-9DC2-D447E94123F5}"/>
              </a:ext>
            </a:extLst>
          </p:cNvPr>
          <p:cNvSpPr/>
          <p:nvPr/>
        </p:nvSpPr>
        <p:spPr>
          <a:xfrm>
            <a:off x="920866" y="3032109"/>
            <a:ext cx="2004624" cy="467729"/>
          </a:xfrm>
          <a:prstGeom prst="roundRect">
            <a:avLst>
              <a:gd name="adj" fmla="val 14665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bg1">
                    <a:lumMod val="50000"/>
                  </a:schemeClr>
                </a:solidFill>
              </a:rPr>
              <a:t>תמונה</a:t>
            </a:r>
            <a:r>
              <a:rPr lang="he-IL" dirty="0"/>
              <a:t> </a:t>
            </a:r>
            <a:r>
              <a:rPr lang="he-IL" sz="2400" dirty="0">
                <a:solidFill>
                  <a:schemeClr val="bg1">
                    <a:lumMod val="50000"/>
                  </a:schemeClr>
                </a:solidFill>
              </a:rPr>
              <a:t>ראשית</a:t>
            </a:r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486912F5-79F0-46C5-92FD-8EB09AE56852}"/>
              </a:ext>
            </a:extLst>
          </p:cNvPr>
          <p:cNvSpPr/>
          <p:nvPr/>
        </p:nvSpPr>
        <p:spPr>
          <a:xfrm>
            <a:off x="962034" y="3486846"/>
            <a:ext cx="1883901" cy="367452"/>
          </a:xfrm>
          <a:prstGeom prst="roundRect">
            <a:avLst>
              <a:gd name="adj" fmla="val 12132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rgbClr val="FF7100"/>
                </a:solidFill>
              </a:rPr>
              <a:t>UPLOADED 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mac.jpg</a:t>
            </a:r>
            <a:endParaRPr lang="he-IL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8" name="מלבן: פינות מעוגלות 77">
            <a:extLst>
              <a:ext uri="{FF2B5EF4-FFF2-40B4-BE49-F238E27FC236}">
                <a16:creationId xmlns:a16="http://schemas.microsoft.com/office/drawing/2014/main" id="{3FFB61DC-07F1-414E-9D7F-B0D1BE017DCF}"/>
              </a:ext>
            </a:extLst>
          </p:cNvPr>
          <p:cNvSpPr/>
          <p:nvPr/>
        </p:nvSpPr>
        <p:spPr>
          <a:xfrm>
            <a:off x="920866" y="3946141"/>
            <a:ext cx="2004624" cy="467729"/>
          </a:xfrm>
          <a:prstGeom prst="roundRect">
            <a:avLst>
              <a:gd name="adj" fmla="val 14665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bg1">
                    <a:lumMod val="50000"/>
                  </a:schemeClr>
                </a:solidFill>
              </a:rPr>
              <a:t>תמונה</a:t>
            </a:r>
            <a:r>
              <a:rPr lang="he-IL" dirty="0"/>
              <a:t> </a:t>
            </a:r>
            <a:r>
              <a:rPr lang="he-IL" sz="2400" dirty="0">
                <a:solidFill>
                  <a:schemeClr val="bg1">
                    <a:lumMod val="50000"/>
                  </a:schemeClr>
                </a:solidFill>
              </a:rPr>
              <a:t>משנית1</a:t>
            </a:r>
          </a:p>
        </p:txBody>
      </p:sp>
      <p:sp>
        <p:nvSpPr>
          <p:cNvPr id="80" name="מלבן: פינות מעוגלות 79">
            <a:extLst>
              <a:ext uri="{FF2B5EF4-FFF2-40B4-BE49-F238E27FC236}">
                <a16:creationId xmlns:a16="http://schemas.microsoft.com/office/drawing/2014/main" id="{E82BC1E2-A5AF-49D0-88E8-5B74C854D795}"/>
              </a:ext>
            </a:extLst>
          </p:cNvPr>
          <p:cNvSpPr/>
          <p:nvPr/>
        </p:nvSpPr>
        <p:spPr>
          <a:xfrm>
            <a:off x="920866" y="4860174"/>
            <a:ext cx="2004624" cy="467729"/>
          </a:xfrm>
          <a:prstGeom prst="roundRect">
            <a:avLst>
              <a:gd name="adj" fmla="val 14665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bg1">
                    <a:lumMod val="50000"/>
                  </a:schemeClr>
                </a:solidFill>
              </a:rPr>
              <a:t>תמונה</a:t>
            </a:r>
            <a:r>
              <a:rPr lang="he-IL" dirty="0"/>
              <a:t> </a:t>
            </a:r>
            <a:r>
              <a:rPr lang="he-IL" sz="2400" dirty="0">
                <a:solidFill>
                  <a:schemeClr val="bg1">
                    <a:lumMod val="50000"/>
                  </a:schemeClr>
                </a:solidFill>
              </a:rPr>
              <a:t>משנית2</a:t>
            </a:r>
          </a:p>
        </p:txBody>
      </p:sp>
      <p:sp>
        <p:nvSpPr>
          <p:cNvPr id="82" name="מלבן 81">
            <a:extLst>
              <a:ext uri="{FF2B5EF4-FFF2-40B4-BE49-F238E27FC236}">
                <a16:creationId xmlns:a16="http://schemas.microsoft.com/office/drawing/2014/main" id="{3A01FC91-35F4-4F14-8551-E67F4BEE551B}"/>
              </a:ext>
            </a:extLst>
          </p:cNvPr>
          <p:cNvSpPr/>
          <p:nvPr/>
        </p:nvSpPr>
        <p:spPr>
          <a:xfrm>
            <a:off x="598812" y="5727028"/>
            <a:ext cx="2524538" cy="638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rgbClr val="FF6600"/>
                </a:solidFill>
              </a:rPr>
              <a:t>תמונות שמשתמש יוכל לצפות בהם. התמונה הראשית תופיע כחלק מפרטי הפריט הראשיים</a:t>
            </a: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CACAF2DF-1AA3-4821-87A7-66719C75BC92}"/>
              </a:ext>
            </a:extLst>
          </p:cNvPr>
          <p:cNvSpPr/>
          <p:nvPr/>
        </p:nvSpPr>
        <p:spPr>
          <a:xfrm>
            <a:off x="3463856" y="4265860"/>
            <a:ext cx="4436688" cy="42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מחשב, מסך, רזולוציה גבוהה,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MAC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he-IL" dirty="0" err="1">
                <a:solidFill>
                  <a:schemeClr val="bg1">
                    <a:lumMod val="65000"/>
                  </a:schemeClr>
                </a:solidFill>
              </a:rPr>
              <a:t>מאק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, אפל, תכנות, עיצוב מדיה, אדריכלות, מסך מגע, </a:t>
            </a:r>
            <a:r>
              <a:rPr lang="he-IL" dirty="0" err="1">
                <a:solidFill>
                  <a:schemeClr val="bg1">
                    <a:lumMod val="65000"/>
                  </a:schemeClr>
                </a:solidFill>
              </a:rPr>
              <a:t>טאצ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', איכות גבוהה,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WIFI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, תוכנות אופיס,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OFFICE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, תוכנות </a:t>
            </a:r>
            <a:r>
              <a:rPr lang="he-IL" dirty="0" err="1">
                <a:solidFill>
                  <a:schemeClr val="bg1">
                    <a:lumMod val="65000"/>
                  </a:schemeClr>
                </a:solidFill>
              </a:rPr>
              <a:t>אדובי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PHOTOSHOP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ILLUSTRATOR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PREMIERE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ADOBE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VISUAL STUDIO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JAVA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ECLIPSE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SQL SERVER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 | </a:t>
            </a:r>
          </a:p>
        </p:txBody>
      </p: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9FBE6867-9875-4E7C-AB90-5330B00ACE2B}"/>
              </a:ext>
            </a:extLst>
          </p:cNvPr>
          <p:cNvCxnSpPr/>
          <p:nvPr/>
        </p:nvCxnSpPr>
        <p:spPr>
          <a:xfrm flipH="1">
            <a:off x="2633870" y="2867589"/>
            <a:ext cx="866836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מלבן: פינות מעוגלות 37">
            <a:extLst>
              <a:ext uri="{FF2B5EF4-FFF2-40B4-BE49-F238E27FC236}">
                <a16:creationId xmlns:a16="http://schemas.microsoft.com/office/drawing/2014/main" id="{2344E48B-334E-4319-B31C-46FA1B410E34}"/>
              </a:ext>
            </a:extLst>
          </p:cNvPr>
          <p:cNvSpPr/>
          <p:nvPr/>
        </p:nvSpPr>
        <p:spPr>
          <a:xfrm>
            <a:off x="2542834" y="2278688"/>
            <a:ext cx="1580323" cy="457201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מחיקה</a:t>
            </a:r>
          </a:p>
        </p:txBody>
      </p:sp>
      <p:sp>
        <p:nvSpPr>
          <p:cNvPr id="39" name="מלבן: פינות מעוגלות 38">
            <a:extLst>
              <a:ext uri="{FF2B5EF4-FFF2-40B4-BE49-F238E27FC236}">
                <a16:creationId xmlns:a16="http://schemas.microsoft.com/office/drawing/2014/main" id="{CA880C83-953C-4827-AC33-6D8D87964604}"/>
              </a:ext>
            </a:extLst>
          </p:cNvPr>
          <p:cNvSpPr/>
          <p:nvPr/>
        </p:nvSpPr>
        <p:spPr>
          <a:xfrm>
            <a:off x="4280597" y="2276059"/>
            <a:ext cx="1580323" cy="457201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המשך</a:t>
            </a:r>
          </a:p>
        </p:txBody>
      </p:sp>
      <p:sp>
        <p:nvSpPr>
          <p:cNvPr id="40" name="מלבן: פינות מעוגלות 39">
            <a:extLst>
              <a:ext uri="{FF2B5EF4-FFF2-40B4-BE49-F238E27FC236}">
                <a16:creationId xmlns:a16="http://schemas.microsoft.com/office/drawing/2014/main" id="{87D4BC37-4B5E-4C1B-9FFE-F71FEFF3137F}"/>
              </a:ext>
            </a:extLst>
          </p:cNvPr>
          <p:cNvSpPr/>
          <p:nvPr/>
        </p:nvSpPr>
        <p:spPr>
          <a:xfrm>
            <a:off x="971557" y="4393690"/>
            <a:ext cx="1883901" cy="367452"/>
          </a:xfrm>
          <a:prstGeom prst="roundRect">
            <a:avLst>
              <a:gd name="adj" fmla="val 12132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rgbClr val="FF7100"/>
                </a:solidFill>
              </a:rPr>
              <a:t>UPLOADED 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mac2.jpg</a:t>
            </a:r>
            <a:endParaRPr lang="he-IL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מלבן: פינות מעוגלות 40">
            <a:extLst>
              <a:ext uri="{FF2B5EF4-FFF2-40B4-BE49-F238E27FC236}">
                <a16:creationId xmlns:a16="http://schemas.microsoft.com/office/drawing/2014/main" id="{75178F16-6B86-4FB9-A2DD-E2658793BB57}"/>
              </a:ext>
            </a:extLst>
          </p:cNvPr>
          <p:cNvSpPr/>
          <p:nvPr/>
        </p:nvSpPr>
        <p:spPr>
          <a:xfrm>
            <a:off x="839074" y="5272857"/>
            <a:ext cx="1883901" cy="367452"/>
          </a:xfrm>
          <a:prstGeom prst="roundRect">
            <a:avLst>
              <a:gd name="adj" fmla="val 12132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rgbClr val="FF7100"/>
                </a:solidFill>
              </a:rPr>
              <a:t>UPLOADED 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mac3.jpg</a:t>
            </a:r>
            <a:endParaRPr lang="he-IL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71BA8BD7-17F7-44F2-8EB4-C8A3317B87B2}"/>
              </a:ext>
            </a:extLst>
          </p:cNvPr>
          <p:cNvSpPr/>
          <p:nvPr/>
        </p:nvSpPr>
        <p:spPr>
          <a:xfrm>
            <a:off x="-2996" y="0"/>
            <a:ext cx="1219799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F636FF64-9AC4-43B0-9C4A-7029DB2A59E8}"/>
              </a:ext>
            </a:extLst>
          </p:cNvPr>
          <p:cNvSpPr/>
          <p:nvPr/>
        </p:nvSpPr>
        <p:spPr>
          <a:xfrm>
            <a:off x="3306906" y="1347747"/>
            <a:ext cx="4960202" cy="4223208"/>
          </a:xfrm>
          <a:prstGeom prst="roundRect">
            <a:avLst>
              <a:gd name="adj" fmla="val 419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122EC2A-0E6D-4C1D-AB84-D7C9E662C434}"/>
              </a:ext>
            </a:extLst>
          </p:cNvPr>
          <p:cNvSpPr/>
          <p:nvPr/>
        </p:nvSpPr>
        <p:spPr>
          <a:xfrm>
            <a:off x="3738448" y="2411814"/>
            <a:ext cx="4010332" cy="1724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>
                <a:solidFill>
                  <a:srgbClr val="FF6600"/>
                </a:solidFill>
              </a:rPr>
              <a:t>האם אתה בטוח שברצונך למחוק את הפריט 'מחשב </a:t>
            </a:r>
            <a:r>
              <a:rPr lang="en-US" sz="2800" dirty="0">
                <a:solidFill>
                  <a:srgbClr val="FF6600"/>
                </a:solidFill>
              </a:rPr>
              <a:t>MAC</a:t>
            </a:r>
            <a:r>
              <a:rPr lang="he-IL" sz="2800" dirty="0">
                <a:solidFill>
                  <a:srgbClr val="FF6600"/>
                </a:solidFill>
              </a:rPr>
              <a:t>' ? </a:t>
            </a:r>
          </a:p>
        </p:txBody>
      </p: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28B2E424-24C8-42AB-A3BF-4C4FBB4AB35A}"/>
              </a:ext>
            </a:extLst>
          </p:cNvPr>
          <p:cNvCxnSpPr/>
          <p:nvPr/>
        </p:nvCxnSpPr>
        <p:spPr>
          <a:xfrm flipH="1">
            <a:off x="3761153" y="2122342"/>
            <a:ext cx="401835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90A45762-A761-4EEC-BA68-2BF2AAC7FE6C}"/>
              </a:ext>
            </a:extLst>
          </p:cNvPr>
          <p:cNvSpPr/>
          <p:nvPr/>
        </p:nvSpPr>
        <p:spPr>
          <a:xfrm>
            <a:off x="3463856" y="1530626"/>
            <a:ext cx="424590" cy="3130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7100"/>
                </a:solidFill>
              </a:rPr>
              <a:t>X</a:t>
            </a:r>
            <a:endParaRPr lang="he-IL" dirty="0">
              <a:solidFill>
                <a:srgbClr val="FF7100"/>
              </a:solidFill>
            </a:endParaRP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EDED9B00-E04A-4C67-91BF-C3303040C528}"/>
              </a:ext>
            </a:extLst>
          </p:cNvPr>
          <p:cNvSpPr/>
          <p:nvPr/>
        </p:nvSpPr>
        <p:spPr>
          <a:xfrm>
            <a:off x="4837153" y="1525761"/>
            <a:ext cx="3382351" cy="5099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rgbClr val="FF6600"/>
                </a:solidFill>
              </a:rPr>
              <a:t>מחיקת פריט 'מחשב </a:t>
            </a:r>
            <a:r>
              <a:rPr lang="en-US" dirty="0">
                <a:solidFill>
                  <a:srgbClr val="FF6600"/>
                </a:solidFill>
              </a:rPr>
              <a:t>MAC</a:t>
            </a:r>
            <a:r>
              <a:rPr lang="he-IL" dirty="0">
                <a:solidFill>
                  <a:srgbClr val="FF6600"/>
                </a:solidFill>
              </a:rPr>
              <a:t>'</a:t>
            </a:r>
          </a:p>
        </p:txBody>
      </p:sp>
      <p:sp>
        <p:nvSpPr>
          <p:cNvPr id="48" name="מלבן: פינות מעוגלות 47">
            <a:extLst>
              <a:ext uri="{FF2B5EF4-FFF2-40B4-BE49-F238E27FC236}">
                <a16:creationId xmlns:a16="http://schemas.microsoft.com/office/drawing/2014/main" id="{328CE49F-1BC4-44B4-B26D-AD2D7971000D}"/>
              </a:ext>
            </a:extLst>
          </p:cNvPr>
          <p:cNvSpPr/>
          <p:nvPr/>
        </p:nvSpPr>
        <p:spPr>
          <a:xfrm>
            <a:off x="3576674" y="4893131"/>
            <a:ext cx="1163455" cy="457201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מחיקה</a:t>
            </a:r>
          </a:p>
        </p:txBody>
      </p:sp>
      <p:sp>
        <p:nvSpPr>
          <p:cNvPr id="49" name="מלבן: פינות מעוגלות 48">
            <a:extLst>
              <a:ext uri="{FF2B5EF4-FFF2-40B4-BE49-F238E27FC236}">
                <a16:creationId xmlns:a16="http://schemas.microsoft.com/office/drawing/2014/main" id="{1A6708D5-F2D7-4173-9526-26015EF341B2}"/>
              </a:ext>
            </a:extLst>
          </p:cNvPr>
          <p:cNvSpPr/>
          <p:nvPr/>
        </p:nvSpPr>
        <p:spPr>
          <a:xfrm>
            <a:off x="4837152" y="4893130"/>
            <a:ext cx="1258847" cy="4572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rgbClr val="FF6600"/>
                </a:solidFill>
              </a:rPr>
              <a:t>ביטול</a:t>
            </a:r>
          </a:p>
        </p:txBody>
      </p:sp>
    </p:spTree>
    <p:extLst>
      <p:ext uri="{BB962C8B-B14F-4D97-AF65-F5344CB8AC3E}">
        <p14:creationId xmlns:p14="http://schemas.microsoft.com/office/powerpoint/2010/main" val="174040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7D8C1B0D-FE05-4B6C-AAE5-CD0B7D16F576}"/>
              </a:ext>
            </a:extLst>
          </p:cNvPr>
          <p:cNvSpPr/>
          <p:nvPr/>
        </p:nvSpPr>
        <p:spPr>
          <a:xfrm>
            <a:off x="5991" y="807702"/>
            <a:ext cx="12192000" cy="6070176"/>
          </a:xfrm>
          <a:prstGeom prst="rect">
            <a:avLst/>
          </a:prstGeom>
          <a:blipFill dpi="0" rotWithShape="1">
            <a:blip r:embed="rId3">
              <a:alphaModFix amt="56000"/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1D71907A-2721-4528-A927-577B5270D215}"/>
              </a:ext>
            </a:extLst>
          </p:cNvPr>
          <p:cNvSpPr/>
          <p:nvPr/>
        </p:nvSpPr>
        <p:spPr>
          <a:xfrm>
            <a:off x="318493" y="1343090"/>
            <a:ext cx="1053107" cy="5430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2">
                    <a:lumMod val="75000"/>
                  </a:schemeClr>
                </a:solidFill>
              </a:rPr>
              <a:t>מחיר</a:t>
            </a: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C2B43E1E-CD86-4BB0-A265-C6784263AE87}"/>
              </a:ext>
            </a:extLst>
          </p:cNvPr>
          <p:cNvSpPr/>
          <p:nvPr/>
        </p:nvSpPr>
        <p:spPr>
          <a:xfrm>
            <a:off x="5038725" y="1343090"/>
            <a:ext cx="6648449" cy="5430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986B3568-1852-4113-99BE-A00A73693216}"/>
              </a:ext>
            </a:extLst>
          </p:cNvPr>
          <p:cNvSpPr/>
          <p:nvPr/>
        </p:nvSpPr>
        <p:spPr>
          <a:xfrm>
            <a:off x="1461493" y="1343090"/>
            <a:ext cx="1053107" cy="5430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2">
                    <a:lumMod val="75000"/>
                  </a:schemeClr>
                </a:solidFill>
              </a:rPr>
              <a:t>מרחק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BD4D37B2-3E7B-49DE-B913-C2CA5D359142}"/>
              </a:ext>
            </a:extLst>
          </p:cNvPr>
          <p:cNvSpPr/>
          <p:nvPr/>
        </p:nvSpPr>
        <p:spPr>
          <a:xfrm>
            <a:off x="2604493" y="1343090"/>
            <a:ext cx="1053107" cy="5430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2">
                    <a:lumMod val="75000"/>
                  </a:schemeClr>
                </a:solidFill>
              </a:rPr>
              <a:t>תחום</a:t>
            </a: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4DFA33E7-DE1E-4C33-8939-89CB6631CF5F}"/>
              </a:ext>
            </a:extLst>
          </p:cNvPr>
          <p:cNvSpPr/>
          <p:nvPr/>
        </p:nvSpPr>
        <p:spPr>
          <a:xfrm>
            <a:off x="3742136" y="1343090"/>
            <a:ext cx="1053107" cy="5430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2">
                    <a:lumMod val="75000"/>
                  </a:schemeClr>
                </a:solidFill>
              </a:rPr>
              <a:t>קטגוריה</a:t>
            </a:r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55A67C8E-0EE8-4822-B279-3D3AF5AB4ADF}"/>
              </a:ext>
            </a:extLst>
          </p:cNvPr>
          <p:cNvSpPr/>
          <p:nvPr/>
        </p:nvSpPr>
        <p:spPr>
          <a:xfrm>
            <a:off x="11307737" y="1495978"/>
            <a:ext cx="228600" cy="20955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C30B89A6-0C0B-4354-96B8-2AE77B93B28F}"/>
              </a:ext>
            </a:extLst>
          </p:cNvPr>
          <p:cNvSpPr/>
          <p:nvPr/>
        </p:nvSpPr>
        <p:spPr>
          <a:xfrm rot="19293855">
            <a:off x="11121903" y="1721723"/>
            <a:ext cx="247223" cy="45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52052CB7-0CF6-4962-99F0-07E578AECC3E}"/>
              </a:ext>
            </a:extLst>
          </p:cNvPr>
          <p:cNvSpPr/>
          <p:nvPr/>
        </p:nvSpPr>
        <p:spPr>
          <a:xfrm>
            <a:off x="6300962" y="1419843"/>
            <a:ext cx="5572545" cy="390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רכב ליומיים עד 1000 ₪, לפחות 9 מקומות |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1E0CA6C-4E24-4479-9EDF-B209C2732909}"/>
              </a:ext>
            </a:extLst>
          </p:cNvPr>
          <p:cNvSpPr/>
          <p:nvPr/>
        </p:nvSpPr>
        <p:spPr>
          <a:xfrm>
            <a:off x="318493" y="2085975"/>
            <a:ext cx="11368681" cy="41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rgbClr val="FF7100"/>
                </a:solidFill>
              </a:rPr>
              <a:t>חיפוש חופשי, רכב ליומיים עד 1000 ₪, לפחות 9 מקומות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57963B56-4D17-4686-AE29-9086CC1D2AE9}"/>
              </a:ext>
            </a:extLst>
          </p:cNvPr>
          <p:cNvSpPr/>
          <p:nvPr/>
        </p:nvSpPr>
        <p:spPr>
          <a:xfrm>
            <a:off x="0" y="0"/>
            <a:ext cx="12191999" cy="7561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03C8DD3A-6651-4149-A528-1438572E6711}"/>
              </a:ext>
            </a:extLst>
          </p:cNvPr>
          <p:cNvSpPr/>
          <p:nvPr/>
        </p:nvSpPr>
        <p:spPr>
          <a:xfrm>
            <a:off x="-586409" y="-193432"/>
            <a:ext cx="3458817" cy="1162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00" b="1" dirty="0">
              <a:latin typeface="QuillScript" panose="03050502030202060B05" pitchFamily="66" charset="0"/>
            </a:endParaRPr>
          </a:p>
          <a:p>
            <a:pPr algn="ctr"/>
            <a:r>
              <a:rPr lang="en-US" sz="5400" dirty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loon Lt BT" panose="03060402020202060201" pitchFamily="66" charset="0"/>
              </a:rPr>
              <a:t>RENT</a:t>
            </a:r>
            <a:r>
              <a:rPr lang="en-US" sz="5400" b="1" dirty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loon Lt BT" panose="03060402020202060201" pitchFamily="66" charset="0"/>
              </a:rPr>
              <a:t>ALL</a:t>
            </a:r>
            <a:endParaRPr lang="he-IL" sz="5400" b="1" dirty="0">
              <a:solidFill>
                <a:srgbClr val="FF71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lloon Lt BT" panose="03060402020202060201" pitchFamily="66" charset="0"/>
            </a:endParaRPr>
          </a:p>
          <a:p>
            <a:pPr algn="ctr"/>
            <a:endParaRPr lang="he-IL" sz="500" b="1" dirty="0">
              <a:latin typeface="QuillScript" panose="03050502030202060B05" pitchFamily="66" charset="0"/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C60C26CC-0490-46E2-A462-F855289B8344}"/>
              </a:ext>
            </a:extLst>
          </p:cNvPr>
          <p:cNvSpPr/>
          <p:nvPr/>
        </p:nvSpPr>
        <p:spPr>
          <a:xfrm>
            <a:off x="1" y="758168"/>
            <a:ext cx="12191999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45E1EA17-9558-4027-B6B5-622F42234172}"/>
              </a:ext>
            </a:extLst>
          </p:cNvPr>
          <p:cNvSpPr/>
          <p:nvPr/>
        </p:nvSpPr>
        <p:spPr>
          <a:xfrm>
            <a:off x="9208064" y="134451"/>
            <a:ext cx="2665443" cy="487688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bg1"/>
                </a:solidFill>
              </a:rPr>
              <a:t>+ אני רוצה לפרסם פריט להשכרה</a:t>
            </a:r>
          </a:p>
        </p:txBody>
      </p: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A389054E-6181-4958-8BEA-6DD9840F29C9}"/>
              </a:ext>
            </a:extLst>
          </p:cNvPr>
          <p:cNvSpPr/>
          <p:nvPr/>
        </p:nvSpPr>
        <p:spPr>
          <a:xfrm>
            <a:off x="8819927" y="2920798"/>
            <a:ext cx="2305957" cy="3082430"/>
          </a:xfrm>
          <a:prstGeom prst="roundRect">
            <a:avLst>
              <a:gd name="adj" fmla="val 370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E58E0AA9-A499-414B-95B4-4FE948159C43}"/>
              </a:ext>
            </a:extLst>
          </p:cNvPr>
          <p:cNvSpPr/>
          <p:nvPr/>
        </p:nvSpPr>
        <p:spPr>
          <a:xfrm>
            <a:off x="6300962" y="2920799"/>
            <a:ext cx="2305957" cy="3082430"/>
          </a:xfrm>
          <a:prstGeom prst="roundRect">
            <a:avLst>
              <a:gd name="adj" fmla="val 370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4664194B-3FDD-4285-9C41-B90B4F6B18D7}"/>
              </a:ext>
            </a:extLst>
          </p:cNvPr>
          <p:cNvSpPr/>
          <p:nvPr/>
        </p:nvSpPr>
        <p:spPr>
          <a:xfrm>
            <a:off x="3781997" y="2920800"/>
            <a:ext cx="2305957" cy="3082430"/>
          </a:xfrm>
          <a:prstGeom prst="roundRect">
            <a:avLst>
              <a:gd name="adj" fmla="val 370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61D8680B-DA87-47E7-8B44-A29387718298}"/>
              </a:ext>
            </a:extLst>
          </p:cNvPr>
          <p:cNvSpPr/>
          <p:nvPr/>
        </p:nvSpPr>
        <p:spPr>
          <a:xfrm>
            <a:off x="1263032" y="2920801"/>
            <a:ext cx="2305957" cy="3082430"/>
          </a:xfrm>
          <a:prstGeom prst="roundRect">
            <a:avLst>
              <a:gd name="adj" fmla="val 370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4115A872-025F-40FD-9D31-C4A29AD3CB2B}"/>
              </a:ext>
            </a:extLst>
          </p:cNvPr>
          <p:cNvGrpSpPr/>
          <p:nvPr/>
        </p:nvGrpSpPr>
        <p:grpSpPr>
          <a:xfrm rot="5400000">
            <a:off x="653964" y="4395423"/>
            <a:ext cx="305021" cy="138952"/>
            <a:chOff x="1374913" y="3161810"/>
            <a:chExt cx="305021" cy="138952"/>
          </a:xfrm>
        </p:grpSpPr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65A46F5F-8FDC-406F-A224-8D775260B04C}"/>
                </a:ext>
              </a:extLst>
            </p:cNvPr>
            <p:cNvCxnSpPr>
              <a:cxnSpLocks/>
            </p:cNvCxnSpPr>
            <p:nvPr/>
          </p:nvCxnSpPr>
          <p:spPr>
            <a:xfrm>
              <a:off x="1374913" y="3161810"/>
              <a:ext cx="149087" cy="12804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17702823-1320-4E95-8276-39763048D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001" y="3161810"/>
              <a:ext cx="155933" cy="13895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מלבן 40">
            <a:extLst>
              <a:ext uri="{FF2B5EF4-FFF2-40B4-BE49-F238E27FC236}">
                <a16:creationId xmlns:a16="http://schemas.microsoft.com/office/drawing/2014/main" id="{BB2C9C5F-6E1B-43FB-AC86-18BBB9F3E07F}"/>
              </a:ext>
            </a:extLst>
          </p:cNvPr>
          <p:cNvSpPr/>
          <p:nvPr/>
        </p:nvSpPr>
        <p:spPr>
          <a:xfrm>
            <a:off x="9034504" y="3287724"/>
            <a:ext cx="1876800" cy="416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rgbClr val="FF7100"/>
                </a:solidFill>
              </a:rPr>
              <a:t>רכב 9 מקומות</a:t>
            </a:r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561B59B4-71F3-4850-853F-C1528723605D}"/>
              </a:ext>
            </a:extLst>
          </p:cNvPr>
          <p:cNvSpPr/>
          <p:nvPr/>
        </p:nvSpPr>
        <p:spPr>
          <a:xfrm>
            <a:off x="9199319" y="4464062"/>
            <a:ext cx="1497691" cy="779095"/>
          </a:xfrm>
          <a:prstGeom prst="rect">
            <a:avLst/>
          </a:prstGeom>
          <a:blipFill>
            <a:blip r:embed="rId4">
              <a:alphaModFix amt="56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400" dirty="0">
              <a:ln w="3175">
                <a:solidFill>
                  <a:srgbClr val="FF7100"/>
                </a:solidFill>
              </a:ln>
              <a:solidFill>
                <a:srgbClr val="FF7100"/>
              </a:solidFill>
            </a:endParaRPr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8FED24A5-AEAF-4C63-9216-6315C9723DEB}"/>
              </a:ext>
            </a:extLst>
          </p:cNvPr>
          <p:cNvSpPr/>
          <p:nvPr/>
        </p:nvSpPr>
        <p:spPr>
          <a:xfrm>
            <a:off x="9665665" y="3029459"/>
            <a:ext cx="1460215" cy="228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rgbClr val="FF7100"/>
                </a:solidFill>
              </a:rPr>
              <a:t>כלי רכב &gt; רכב</a:t>
            </a:r>
          </a:p>
        </p:txBody>
      </p:sp>
      <p:sp>
        <p:nvSpPr>
          <p:cNvPr id="44" name="מלבן 43">
            <a:extLst>
              <a:ext uri="{FF2B5EF4-FFF2-40B4-BE49-F238E27FC236}">
                <a16:creationId xmlns:a16="http://schemas.microsoft.com/office/drawing/2014/main" id="{E9BB4729-62C6-4418-AD24-0E5CA74489D5}"/>
              </a:ext>
            </a:extLst>
          </p:cNvPr>
          <p:cNvSpPr/>
          <p:nvPr/>
        </p:nvSpPr>
        <p:spPr>
          <a:xfrm>
            <a:off x="6413890" y="3271161"/>
            <a:ext cx="1876800" cy="416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rgbClr val="FF7100"/>
                </a:solidFill>
              </a:rPr>
              <a:t>מאזדה 2019</a:t>
            </a:r>
          </a:p>
        </p:txBody>
      </p:sp>
      <p:sp>
        <p:nvSpPr>
          <p:cNvPr id="45" name="מלבן 44">
            <a:extLst>
              <a:ext uri="{FF2B5EF4-FFF2-40B4-BE49-F238E27FC236}">
                <a16:creationId xmlns:a16="http://schemas.microsoft.com/office/drawing/2014/main" id="{BC77C47E-0141-4622-8BEE-8BB045DCDD1C}"/>
              </a:ext>
            </a:extLst>
          </p:cNvPr>
          <p:cNvSpPr/>
          <p:nvPr/>
        </p:nvSpPr>
        <p:spPr>
          <a:xfrm>
            <a:off x="6680354" y="4464061"/>
            <a:ext cx="1497691" cy="779095"/>
          </a:xfrm>
          <a:prstGeom prst="rect">
            <a:avLst/>
          </a:prstGeom>
          <a:blipFill>
            <a:blip r:embed="rId5">
              <a:alphaModFix amt="56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400" dirty="0">
              <a:ln w="3175">
                <a:solidFill>
                  <a:srgbClr val="FF7100"/>
                </a:solidFill>
              </a:ln>
              <a:solidFill>
                <a:srgbClr val="FF7100"/>
              </a:solidFill>
            </a:endParaRPr>
          </a:p>
        </p:txBody>
      </p:sp>
      <p:sp>
        <p:nvSpPr>
          <p:cNvPr id="46" name="מלבן 45">
            <a:extLst>
              <a:ext uri="{FF2B5EF4-FFF2-40B4-BE49-F238E27FC236}">
                <a16:creationId xmlns:a16="http://schemas.microsoft.com/office/drawing/2014/main" id="{C6610F63-1318-438A-8D47-EB2D9CE7CE80}"/>
              </a:ext>
            </a:extLst>
          </p:cNvPr>
          <p:cNvSpPr/>
          <p:nvPr/>
        </p:nvSpPr>
        <p:spPr>
          <a:xfrm>
            <a:off x="7215809" y="3012896"/>
            <a:ext cx="1289458" cy="234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rgbClr val="FF7100"/>
                </a:solidFill>
              </a:rPr>
              <a:t>כלי רכב &gt; רכב</a:t>
            </a:r>
          </a:p>
        </p:txBody>
      </p:sp>
      <p:sp>
        <p:nvSpPr>
          <p:cNvPr id="51" name="מלבן 50">
            <a:extLst>
              <a:ext uri="{FF2B5EF4-FFF2-40B4-BE49-F238E27FC236}">
                <a16:creationId xmlns:a16="http://schemas.microsoft.com/office/drawing/2014/main" id="{EBACCA8A-DB80-4A15-B366-0321D977989A}"/>
              </a:ext>
            </a:extLst>
          </p:cNvPr>
          <p:cNvSpPr/>
          <p:nvPr/>
        </p:nvSpPr>
        <p:spPr>
          <a:xfrm>
            <a:off x="3978809" y="3281100"/>
            <a:ext cx="1876800" cy="416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rgbClr val="FF7100"/>
                </a:solidFill>
              </a:rPr>
              <a:t>אאודי יוקרתית</a:t>
            </a:r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BED106B5-BDE5-4106-ABAB-F57391B8842B}"/>
              </a:ext>
            </a:extLst>
          </p:cNvPr>
          <p:cNvSpPr/>
          <p:nvPr/>
        </p:nvSpPr>
        <p:spPr>
          <a:xfrm>
            <a:off x="4189881" y="4453088"/>
            <a:ext cx="1497691" cy="779095"/>
          </a:xfrm>
          <a:prstGeom prst="rect">
            <a:avLst/>
          </a:prstGeom>
          <a:blipFill>
            <a:blip r:embed="rId6">
              <a:alphaModFix amt="56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400" dirty="0">
              <a:ln w="3175">
                <a:solidFill>
                  <a:srgbClr val="FF7100"/>
                </a:solidFill>
              </a:ln>
              <a:solidFill>
                <a:srgbClr val="FF7100"/>
              </a:solidFill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ADBE5BDF-6882-4B0F-A21C-A33659FE19C6}"/>
              </a:ext>
            </a:extLst>
          </p:cNvPr>
          <p:cNvSpPr/>
          <p:nvPr/>
        </p:nvSpPr>
        <p:spPr>
          <a:xfrm>
            <a:off x="4609970" y="3022835"/>
            <a:ext cx="1460215" cy="228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rgbClr val="FF7100"/>
                </a:solidFill>
              </a:rPr>
              <a:t>כלי רכב &gt; רכב</a:t>
            </a:r>
          </a:p>
        </p:txBody>
      </p:sp>
      <p:sp>
        <p:nvSpPr>
          <p:cNvPr id="54" name="מלבן 53">
            <a:extLst>
              <a:ext uri="{FF2B5EF4-FFF2-40B4-BE49-F238E27FC236}">
                <a16:creationId xmlns:a16="http://schemas.microsoft.com/office/drawing/2014/main" id="{9A1704FA-2899-4A7E-BE29-225C0D569047}"/>
              </a:ext>
            </a:extLst>
          </p:cNvPr>
          <p:cNvSpPr/>
          <p:nvPr/>
        </p:nvSpPr>
        <p:spPr>
          <a:xfrm>
            <a:off x="1503973" y="3281100"/>
            <a:ext cx="1876800" cy="416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rgbClr val="FF7100"/>
                </a:solidFill>
              </a:rPr>
              <a:t>מיניבוס להובלות </a:t>
            </a:r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id="{9864CAA4-CFAB-47D4-A072-72762921F745}"/>
              </a:ext>
            </a:extLst>
          </p:cNvPr>
          <p:cNvSpPr/>
          <p:nvPr/>
        </p:nvSpPr>
        <p:spPr>
          <a:xfrm>
            <a:off x="1655785" y="4464058"/>
            <a:ext cx="1497691" cy="779095"/>
          </a:xfrm>
          <a:prstGeom prst="rect">
            <a:avLst/>
          </a:prstGeom>
          <a:blipFill>
            <a:blip r:embed="rId7">
              <a:alphaModFix amt="56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400" dirty="0">
              <a:ln w="3175">
                <a:solidFill>
                  <a:srgbClr val="FF7100"/>
                </a:solidFill>
              </a:ln>
              <a:solidFill>
                <a:srgbClr val="FF7100"/>
              </a:solidFill>
            </a:endParaRPr>
          </a:p>
        </p:txBody>
      </p:sp>
      <p:sp>
        <p:nvSpPr>
          <p:cNvPr id="56" name="מלבן 55">
            <a:extLst>
              <a:ext uri="{FF2B5EF4-FFF2-40B4-BE49-F238E27FC236}">
                <a16:creationId xmlns:a16="http://schemas.microsoft.com/office/drawing/2014/main" id="{4860B014-2E36-4D53-9A49-ACA6D94E8806}"/>
              </a:ext>
            </a:extLst>
          </p:cNvPr>
          <p:cNvSpPr/>
          <p:nvPr/>
        </p:nvSpPr>
        <p:spPr>
          <a:xfrm>
            <a:off x="1987825" y="3029459"/>
            <a:ext cx="1607524" cy="221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rgbClr val="FF7100"/>
                </a:solidFill>
              </a:rPr>
              <a:t>כלי רכב &gt; מיניבוס</a:t>
            </a:r>
          </a:p>
        </p:txBody>
      </p:sp>
      <p:sp>
        <p:nvSpPr>
          <p:cNvPr id="57" name="מלבן 56">
            <a:extLst>
              <a:ext uri="{FF2B5EF4-FFF2-40B4-BE49-F238E27FC236}">
                <a16:creationId xmlns:a16="http://schemas.microsoft.com/office/drawing/2014/main" id="{07710EE5-F060-42AB-BF3E-B336E70970BD}"/>
              </a:ext>
            </a:extLst>
          </p:cNvPr>
          <p:cNvSpPr/>
          <p:nvPr/>
        </p:nvSpPr>
        <p:spPr>
          <a:xfrm>
            <a:off x="9052169" y="3710470"/>
            <a:ext cx="1876799" cy="642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chemeClr val="bg1">
                    <a:lumMod val="65000"/>
                  </a:schemeClr>
                </a:solidFill>
              </a:rPr>
              <a:t>רכב אאודי חדיש ואיכותי 9 מקומות, עם ביטוח ...</a:t>
            </a:r>
          </a:p>
        </p:txBody>
      </p:sp>
      <p:sp>
        <p:nvSpPr>
          <p:cNvPr id="69" name="מלבן: פינות מעוגלות 68">
            <a:extLst>
              <a:ext uri="{FF2B5EF4-FFF2-40B4-BE49-F238E27FC236}">
                <a16:creationId xmlns:a16="http://schemas.microsoft.com/office/drawing/2014/main" id="{21B785E1-C7B6-4A7D-B12D-F5B7A42E03C9}"/>
              </a:ext>
            </a:extLst>
          </p:cNvPr>
          <p:cNvSpPr/>
          <p:nvPr/>
        </p:nvSpPr>
        <p:spPr>
          <a:xfrm>
            <a:off x="9034504" y="5464166"/>
            <a:ext cx="1245850" cy="318052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פרטים נוספים</a:t>
            </a:r>
          </a:p>
        </p:txBody>
      </p:sp>
      <p:sp>
        <p:nvSpPr>
          <p:cNvPr id="76" name="מלבן 75">
            <a:extLst>
              <a:ext uri="{FF2B5EF4-FFF2-40B4-BE49-F238E27FC236}">
                <a16:creationId xmlns:a16="http://schemas.microsoft.com/office/drawing/2014/main" id="{498C6153-D656-48F2-8B44-FAE1F17FEF2A}"/>
              </a:ext>
            </a:extLst>
          </p:cNvPr>
          <p:cNvSpPr/>
          <p:nvPr/>
        </p:nvSpPr>
        <p:spPr>
          <a:xfrm>
            <a:off x="6515541" y="3710831"/>
            <a:ext cx="1876799" cy="642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chemeClr val="bg1">
                    <a:lumMod val="65000"/>
                  </a:schemeClr>
                </a:solidFill>
              </a:rPr>
              <a:t>רכב נוח, ממוזג, אוטומטי, 12 מקומות, מבוטח ...</a:t>
            </a:r>
          </a:p>
        </p:txBody>
      </p:sp>
      <p:sp>
        <p:nvSpPr>
          <p:cNvPr id="77" name="מלבן 76">
            <a:extLst>
              <a:ext uri="{FF2B5EF4-FFF2-40B4-BE49-F238E27FC236}">
                <a16:creationId xmlns:a16="http://schemas.microsoft.com/office/drawing/2014/main" id="{45089246-9F84-4532-8878-3421E1BC9F79}"/>
              </a:ext>
            </a:extLst>
          </p:cNvPr>
          <p:cNvSpPr/>
          <p:nvPr/>
        </p:nvSpPr>
        <p:spPr>
          <a:xfrm>
            <a:off x="3996575" y="3685061"/>
            <a:ext cx="1876799" cy="642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chemeClr val="bg1">
                    <a:lumMod val="65000"/>
                  </a:schemeClr>
                </a:solidFill>
              </a:rPr>
              <a:t>רכב נוח, יוקרתי, 9 מקומות, 1000 ₪ ליום ...  </a:t>
            </a:r>
          </a:p>
        </p:txBody>
      </p:sp>
      <p:sp>
        <p:nvSpPr>
          <p:cNvPr id="78" name="מלבן 77">
            <a:extLst>
              <a:ext uri="{FF2B5EF4-FFF2-40B4-BE49-F238E27FC236}">
                <a16:creationId xmlns:a16="http://schemas.microsoft.com/office/drawing/2014/main" id="{E198FBFC-9543-46E5-96DD-3BCDAE8B37FD}"/>
              </a:ext>
            </a:extLst>
          </p:cNvPr>
          <p:cNvSpPr/>
          <p:nvPr/>
        </p:nvSpPr>
        <p:spPr>
          <a:xfrm>
            <a:off x="1503974" y="3710470"/>
            <a:ext cx="1876799" cy="642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chemeClr val="bg1">
                    <a:lumMod val="65000"/>
                  </a:schemeClr>
                </a:solidFill>
              </a:rPr>
              <a:t>מיניבוס ל18 איש, להובלות קצרות, לבעלי </a:t>
            </a:r>
            <a:r>
              <a:rPr lang="he-IL" sz="1200" dirty="0" err="1">
                <a:solidFill>
                  <a:schemeClr val="bg1">
                    <a:lumMod val="65000"/>
                  </a:schemeClr>
                </a:solidFill>
              </a:rPr>
              <a:t>רשיון</a:t>
            </a:r>
            <a:r>
              <a:rPr lang="he-IL" sz="1200" dirty="0">
                <a:solidFill>
                  <a:schemeClr val="bg1">
                    <a:lumMod val="65000"/>
                  </a:schemeClr>
                </a:solidFill>
              </a:rPr>
              <a:t> דרגה ... </a:t>
            </a:r>
          </a:p>
        </p:txBody>
      </p:sp>
      <p:sp>
        <p:nvSpPr>
          <p:cNvPr id="79" name="מלבן: פינות מעוגלות 78">
            <a:extLst>
              <a:ext uri="{FF2B5EF4-FFF2-40B4-BE49-F238E27FC236}">
                <a16:creationId xmlns:a16="http://schemas.microsoft.com/office/drawing/2014/main" id="{A06527E2-39E4-44C1-90FC-3C86C8DF69DF}"/>
              </a:ext>
            </a:extLst>
          </p:cNvPr>
          <p:cNvSpPr/>
          <p:nvPr/>
        </p:nvSpPr>
        <p:spPr>
          <a:xfrm>
            <a:off x="6515541" y="5464166"/>
            <a:ext cx="1245850" cy="318052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פרטים נוספים</a:t>
            </a:r>
          </a:p>
        </p:txBody>
      </p:sp>
      <p:sp>
        <p:nvSpPr>
          <p:cNvPr id="80" name="מלבן: פינות מעוגלות 79">
            <a:extLst>
              <a:ext uri="{FF2B5EF4-FFF2-40B4-BE49-F238E27FC236}">
                <a16:creationId xmlns:a16="http://schemas.microsoft.com/office/drawing/2014/main" id="{AE24F8DC-C57F-4E95-8F87-36F7C09C8924}"/>
              </a:ext>
            </a:extLst>
          </p:cNvPr>
          <p:cNvSpPr/>
          <p:nvPr/>
        </p:nvSpPr>
        <p:spPr>
          <a:xfrm>
            <a:off x="3996575" y="5453293"/>
            <a:ext cx="1245850" cy="318052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פרטים נוספים</a:t>
            </a:r>
          </a:p>
        </p:txBody>
      </p:sp>
      <p:sp>
        <p:nvSpPr>
          <p:cNvPr id="81" name="מלבן: פינות מעוגלות 80">
            <a:extLst>
              <a:ext uri="{FF2B5EF4-FFF2-40B4-BE49-F238E27FC236}">
                <a16:creationId xmlns:a16="http://schemas.microsoft.com/office/drawing/2014/main" id="{FC5FC8EB-8767-4CEA-8141-28A9BEAB8426}"/>
              </a:ext>
            </a:extLst>
          </p:cNvPr>
          <p:cNvSpPr/>
          <p:nvPr/>
        </p:nvSpPr>
        <p:spPr>
          <a:xfrm>
            <a:off x="1474780" y="5453293"/>
            <a:ext cx="1245850" cy="318052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פרטים נוספים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8741BBA-5329-432B-BA41-8C8BAB914B6B}"/>
              </a:ext>
            </a:extLst>
          </p:cNvPr>
          <p:cNvSpPr/>
          <p:nvPr/>
        </p:nvSpPr>
        <p:spPr>
          <a:xfrm>
            <a:off x="8858593" y="2997645"/>
            <a:ext cx="777860" cy="308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100% </a:t>
            </a:r>
          </a:p>
        </p:txBody>
      </p:sp>
      <p:sp>
        <p:nvSpPr>
          <p:cNvPr id="82" name="מלבן 81">
            <a:extLst>
              <a:ext uri="{FF2B5EF4-FFF2-40B4-BE49-F238E27FC236}">
                <a16:creationId xmlns:a16="http://schemas.microsoft.com/office/drawing/2014/main" id="{E29CF631-F246-4F88-A562-2B34F144F73E}"/>
              </a:ext>
            </a:extLst>
          </p:cNvPr>
          <p:cNvSpPr/>
          <p:nvPr/>
        </p:nvSpPr>
        <p:spPr>
          <a:xfrm>
            <a:off x="6345157" y="2999621"/>
            <a:ext cx="777860" cy="308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95% </a:t>
            </a:r>
          </a:p>
        </p:txBody>
      </p:sp>
      <p:sp>
        <p:nvSpPr>
          <p:cNvPr id="83" name="מלבן 82">
            <a:extLst>
              <a:ext uri="{FF2B5EF4-FFF2-40B4-BE49-F238E27FC236}">
                <a16:creationId xmlns:a16="http://schemas.microsoft.com/office/drawing/2014/main" id="{439DB67E-625E-4DAC-837A-6A4A5F43E5FE}"/>
              </a:ext>
            </a:extLst>
          </p:cNvPr>
          <p:cNvSpPr/>
          <p:nvPr/>
        </p:nvSpPr>
        <p:spPr>
          <a:xfrm>
            <a:off x="3785714" y="2999621"/>
            <a:ext cx="777860" cy="308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80% </a:t>
            </a:r>
          </a:p>
        </p:txBody>
      </p:sp>
      <p:sp>
        <p:nvSpPr>
          <p:cNvPr id="84" name="מלבן 83">
            <a:extLst>
              <a:ext uri="{FF2B5EF4-FFF2-40B4-BE49-F238E27FC236}">
                <a16:creationId xmlns:a16="http://schemas.microsoft.com/office/drawing/2014/main" id="{3B9F875E-620F-4687-8E78-54B4DCDE7013}"/>
              </a:ext>
            </a:extLst>
          </p:cNvPr>
          <p:cNvSpPr/>
          <p:nvPr/>
        </p:nvSpPr>
        <p:spPr>
          <a:xfrm>
            <a:off x="1367284" y="3002682"/>
            <a:ext cx="777860" cy="308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80% </a:t>
            </a:r>
          </a:p>
        </p:txBody>
      </p:sp>
    </p:spTree>
    <p:extLst>
      <p:ext uri="{BB962C8B-B14F-4D97-AF65-F5344CB8AC3E}">
        <p14:creationId xmlns:p14="http://schemas.microsoft.com/office/powerpoint/2010/main" val="1564346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7D8C1B0D-FE05-4B6C-AAE5-CD0B7D16F576}"/>
              </a:ext>
            </a:extLst>
          </p:cNvPr>
          <p:cNvSpPr/>
          <p:nvPr/>
        </p:nvSpPr>
        <p:spPr>
          <a:xfrm>
            <a:off x="5991" y="787824"/>
            <a:ext cx="12192000" cy="6070176"/>
          </a:xfrm>
          <a:prstGeom prst="rect">
            <a:avLst/>
          </a:prstGeom>
          <a:blipFill dpi="0" rotWithShape="1">
            <a:blip r:embed="rId3">
              <a:alphaModFix amt="56000"/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1D71907A-2721-4528-A927-577B5270D215}"/>
              </a:ext>
            </a:extLst>
          </p:cNvPr>
          <p:cNvSpPr/>
          <p:nvPr/>
        </p:nvSpPr>
        <p:spPr>
          <a:xfrm>
            <a:off x="318493" y="1343090"/>
            <a:ext cx="1053107" cy="5430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2">
                    <a:lumMod val="75000"/>
                  </a:schemeClr>
                </a:solidFill>
              </a:rPr>
              <a:t>מחיר</a:t>
            </a: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C2B43E1E-CD86-4BB0-A265-C6784263AE87}"/>
              </a:ext>
            </a:extLst>
          </p:cNvPr>
          <p:cNvSpPr/>
          <p:nvPr/>
        </p:nvSpPr>
        <p:spPr>
          <a:xfrm>
            <a:off x="5038725" y="1343090"/>
            <a:ext cx="6648449" cy="5430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986B3568-1852-4113-99BE-A00A73693216}"/>
              </a:ext>
            </a:extLst>
          </p:cNvPr>
          <p:cNvSpPr/>
          <p:nvPr/>
        </p:nvSpPr>
        <p:spPr>
          <a:xfrm>
            <a:off x="1461493" y="1343090"/>
            <a:ext cx="1053107" cy="5430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2">
                    <a:lumMod val="75000"/>
                  </a:schemeClr>
                </a:solidFill>
              </a:rPr>
              <a:t>מרחק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BD4D37B2-3E7B-49DE-B913-C2CA5D359142}"/>
              </a:ext>
            </a:extLst>
          </p:cNvPr>
          <p:cNvSpPr/>
          <p:nvPr/>
        </p:nvSpPr>
        <p:spPr>
          <a:xfrm>
            <a:off x="2604493" y="1343090"/>
            <a:ext cx="1053107" cy="543063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1"/>
                </a:solidFill>
              </a:rPr>
              <a:t>תחום</a:t>
            </a: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4DFA33E7-DE1E-4C33-8939-89CB6631CF5F}"/>
              </a:ext>
            </a:extLst>
          </p:cNvPr>
          <p:cNvSpPr/>
          <p:nvPr/>
        </p:nvSpPr>
        <p:spPr>
          <a:xfrm>
            <a:off x="3742136" y="1343090"/>
            <a:ext cx="1053107" cy="543063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1"/>
                </a:solidFill>
              </a:rPr>
              <a:t>קטגוריה</a:t>
            </a:r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55A67C8E-0EE8-4822-B279-3D3AF5AB4ADF}"/>
              </a:ext>
            </a:extLst>
          </p:cNvPr>
          <p:cNvSpPr/>
          <p:nvPr/>
        </p:nvSpPr>
        <p:spPr>
          <a:xfrm>
            <a:off x="11307737" y="1495978"/>
            <a:ext cx="228600" cy="20955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C30B89A6-0C0B-4354-96B8-2AE77B93B28F}"/>
              </a:ext>
            </a:extLst>
          </p:cNvPr>
          <p:cNvSpPr/>
          <p:nvPr/>
        </p:nvSpPr>
        <p:spPr>
          <a:xfrm rot="19293855">
            <a:off x="11121903" y="1721723"/>
            <a:ext cx="247223" cy="45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52052CB7-0CF6-4962-99F0-07E578AECC3E}"/>
              </a:ext>
            </a:extLst>
          </p:cNvPr>
          <p:cNvSpPr/>
          <p:nvPr/>
        </p:nvSpPr>
        <p:spPr>
          <a:xfrm>
            <a:off x="6300962" y="1419843"/>
            <a:ext cx="5572545" cy="390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1E0CA6C-4E24-4479-9EDF-B209C2732909}"/>
              </a:ext>
            </a:extLst>
          </p:cNvPr>
          <p:cNvSpPr/>
          <p:nvPr/>
        </p:nvSpPr>
        <p:spPr>
          <a:xfrm>
            <a:off x="318493" y="2085975"/>
            <a:ext cx="11368681" cy="41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rgbClr val="FF7100"/>
                </a:solidFill>
              </a:rPr>
              <a:t>קטגוריה: כלי רכב, תחום: רכב 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57963B56-4D17-4686-AE29-9086CC1D2AE9}"/>
              </a:ext>
            </a:extLst>
          </p:cNvPr>
          <p:cNvSpPr/>
          <p:nvPr/>
        </p:nvSpPr>
        <p:spPr>
          <a:xfrm>
            <a:off x="0" y="0"/>
            <a:ext cx="12191999" cy="7561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03C8DD3A-6651-4149-A528-1438572E6711}"/>
              </a:ext>
            </a:extLst>
          </p:cNvPr>
          <p:cNvSpPr/>
          <p:nvPr/>
        </p:nvSpPr>
        <p:spPr>
          <a:xfrm>
            <a:off x="-586409" y="-193432"/>
            <a:ext cx="3458817" cy="1162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00" b="1" dirty="0">
              <a:latin typeface="QuillScript" panose="03050502030202060B05" pitchFamily="66" charset="0"/>
            </a:endParaRPr>
          </a:p>
          <a:p>
            <a:pPr algn="ctr"/>
            <a:r>
              <a:rPr lang="en-US" sz="5400" dirty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loon Lt BT" panose="03060402020202060201" pitchFamily="66" charset="0"/>
              </a:rPr>
              <a:t>RENT</a:t>
            </a:r>
            <a:r>
              <a:rPr lang="en-US" sz="5400" b="1" dirty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loon Lt BT" panose="03060402020202060201" pitchFamily="66" charset="0"/>
              </a:rPr>
              <a:t>ALL</a:t>
            </a:r>
            <a:endParaRPr lang="he-IL" sz="5400" b="1" dirty="0">
              <a:solidFill>
                <a:srgbClr val="FF71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lloon Lt BT" panose="03060402020202060201" pitchFamily="66" charset="0"/>
            </a:endParaRPr>
          </a:p>
          <a:p>
            <a:pPr algn="ctr"/>
            <a:endParaRPr lang="he-IL" sz="500" b="1" dirty="0">
              <a:latin typeface="QuillScript" panose="03050502030202060B05" pitchFamily="66" charset="0"/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C60C26CC-0490-46E2-A462-F855289B8344}"/>
              </a:ext>
            </a:extLst>
          </p:cNvPr>
          <p:cNvSpPr/>
          <p:nvPr/>
        </p:nvSpPr>
        <p:spPr>
          <a:xfrm>
            <a:off x="1" y="758168"/>
            <a:ext cx="12191999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45E1EA17-9558-4027-B6B5-622F42234172}"/>
              </a:ext>
            </a:extLst>
          </p:cNvPr>
          <p:cNvSpPr/>
          <p:nvPr/>
        </p:nvSpPr>
        <p:spPr>
          <a:xfrm>
            <a:off x="9208064" y="134451"/>
            <a:ext cx="2665443" cy="487688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bg1"/>
                </a:solidFill>
              </a:rPr>
              <a:t>+ אני רוצה לפרסם פריט להשכרה</a:t>
            </a:r>
          </a:p>
        </p:txBody>
      </p: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A389054E-6181-4958-8BEA-6DD9840F29C9}"/>
              </a:ext>
            </a:extLst>
          </p:cNvPr>
          <p:cNvSpPr/>
          <p:nvPr/>
        </p:nvSpPr>
        <p:spPr>
          <a:xfrm>
            <a:off x="8819927" y="2920798"/>
            <a:ext cx="2305957" cy="3082430"/>
          </a:xfrm>
          <a:prstGeom prst="roundRect">
            <a:avLst>
              <a:gd name="adj" fmla="val 370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E58E0AA9-A499-414B-95B4-4FE948159C43}"/>
              </a:ext>
            </a:extLst>
          </p:cNvPr>
          <p:cNvSpPr/>
          <p:nvPr/>
        </p:nvSpPr>
        <p:spPr>
          <a:xfrm>
            <a:off x="6300962" y="2920799"/>
            <a:ext cx="2305957" cy="3082430"/>
          </a:xfrm>
          <a:prstGeom prst="roundRect">
            <a:avLst>
              <a:gd name="adj" fmla="val 370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4664194B-3FDD-4285-9C41-B90B4F6B18D7}"/>
              </a:ext>
            </a:extLst>
          </p:cNvPr>
          <p:cNvSpPr/>
          <p:nvPr/>
        </p:nvSpPr>
        <p:spPr>
          <a:xfrm>
            <a:off x="3781997" y="2920800"/>
            <a:ext cx="2305957" cy="3082430"/>
          </a:xfrm>
          <a:prstGeom prst="roundRect">
            <a:avLst>
              <a:gd name="adj" fmla="val 370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61D8680B-DA87-47E7-8B44-A29387718298}"/>
              </a:ext>
            </a:extLst>
          </p:cNvPr>
          <p:cNvSpPr/>
          <p:nvPr/>
        </p:nvSpPr>
        <p:spPr>
          <a:xfrm>
            <a:off x="1263032" y="2920801"/>
            <a:ext cx="2305957" cy="3082430"/>
          </a:xfrm>
          <a:prstGeom prst="roundRect">
            <a:avLst>
              <a:gd name="adj" fmla="val 370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4115A872-025F-40FD-9D31-C4A29AD3CB2B}"/>
              </a:ext>
            </a:extLst>
          </p:cNvPr>
          <p:cNvGrpSpPr/>
          <p:nvPr/>
        </p:nvGrpSpPr>
        <p:grpSpPr>
          <a:xfrm rot="5400000">
            <a:off x="653964" y="4395423"/>
            <a:ext cx="305021" cy="138952"/>
            <a:chOff x="1374913" y="3161810"/>
            <a:chExt cx="305021" cy="138952"/>
          </a:xfrm>
        </p:grpSpPr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65A46F5F-8FDC-406F-A224-8D775260B04C}"/>
                </a:ext>
              </a:extLst>
            </p:cNvPr>
            <p:cNvCxnSpPr>
              <a:cxnSpLocks/>
            </p:cNvCxnSpPr>
            <p:nvPr/>
          </p:nvCxnSpPr>
          <p:spPr>
            <a:xfrm>
              <a:off x="1374913" y="3161810"/>
              <a:ext cx="149087" cy="12804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17702823-1320-4E95-8276-39763048D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001" y="3161810"/>
              <a:ext cx="155933" cy="13895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מלבן 40">
            <a:extLst>
              <a:ext uri="{FF2B5EF4-FFF2-40B4-BE49-F238E27FC236}">
                <a16:creationId xmlns:a16="http://schemas.microsoft.com/office/drawing/2014/main" id="{BB2C9C5F-6E1B-43FB-AC86-18BBB9F3E07F}"/>
              </a:ext>
            </a:extLst>
          </p:cNvPr>
          <p:cNvSpPr/>
          <p:nvPr/>
        </p:nvSpPr>
        <p:spPr>
          <a:xfrm>
            <a:off x="9034504" y="3287724"/>
            <a:ext cx="1876800" cy="416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rgbClr val="FF7100"/>
                </a:solidFill>
              </a:rPr>
              <a:t>רכב 9 מקומות</a:t>
            </a:r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561B59B4-71F3-4850-853F-C1528723605D}"/>
              </a:ext>
            </a:extLst>
          </p:cNvPr>
          <p:cNvSpPr/>
          <p:nvPr/>
        </p:nvSpPr>
        <p:spPr>
          <a:xfrm>
            <a:off x="9199319" y="4464062"/>
            <a:ext cx="1497691" cy="779095"/>
          </a:xfrm>
          <a:prstGeom prst="rect">
            <a:avLst/>
          </a:prstGeom>
          <a:blipFill>
            <a:blip r:embed="rId4">
              <a:alphaModFix amt="56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400" dirty="0">
              <a:ln w="3175">
                <a:solidFill>
                  <a:srgbClr val="FF7100"/>
                </a:solidFill>
              </a:ln>
              <a:solidFill>
                <a:srgbClr val="FF7100"/>
              </a:solidFill>
            </a:endParaRPr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8FED24A5-AEAF-4C63-9216-6315C9723DEB}"/>
              </a:ext>
            </a:extLst>
          </p:cNvPr>
          <p:cNvSpPr/>
          <p:nvPr/>
        </p:nvSpPr>
        <p:spPr>
          <a:xfrm>
            <a:off x="9665665" y="3029459"/>
            <a:ext cx="1460215" cy="228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rgbClr val="FF7100"/>
                </a:solidFill>
              </a:rPr>
              <a:t>כלי רכב &gt; רכב</a:t>
            </a:r>
          </a:p>
        </p:txBody>
      </p:sp>
      <p:sp>
        <p:nvSpPr>
          <p:cNvPr id="44" name="מלבן 43">
            <a:extLst>
              <a:ext uri="{FF2B5EF4-FFF2-40B4-BE49-F238E27FC236}">
                <a16:creationId xmlns:a16="http://schemas.microsoft.com/office/drawing/2014/main" id="{E9BB4729-62C6-4418-AD24-0E5CA74489D5}"/>
              </a:ext>
            </a:extLst>
          </p:cNvPr>
          <p:cNvSpPr/>
          <p:nvPr/>
        </p:nvSpPr>
        <p:spPr>
          <a:xfrm>
            <a:off x="6413890" y="3271161"/>
            <a:ext cx="1876800" cy="416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rgbClr val="FF7100"/>
                </a:solidFill>
              </a:rPr>
              <a:t>מאזדה 2019</a:t>
            </a:r>
          </a:p>
        </p:txBody>
      </p:sp>
      <p:sp>
        <p:nvSpPr>
          <p:cNvPr id="45" name="מלבן 44">
            <a:extLst>
              <a:ext uri="{FF2B5EF4-FFF2-40B4-BE49-F238E27FC236}">
                <a16:creationId xmlns:a16="http://schemas.microsoft.com/office/drawing/2014/main" id="{BC77C47E-0141-4622-8BEE-8BB045DCDD1C}"/>
              </a:ext>
            </a:extLst>
          </p:cNvPr>
          <p:cNvSpPr/>
          <p:nvPr/>
        </p:nvSpPr>
        <p:spPr>
          <a:xfrm>
            <a:off x="6680354" y="4464061"/>
            <a:ext cx="1497691" cy="779095"/>
          </a:xfrm>
          <a:prstGeom prst="rect">
            <a:avLst/>
          </a:prstGeom>
          <a:blipFill>
            <a:blip r:embed="rId5">
              <a:alphaModFix amt="56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400" dirty="0">
              <a:ln w="3175">
                <a:solidFill>
                  <a:srgbClr val="FF7100"/>
                </a:solidFill>
              </a:ln>
              <a:solidFill>
                <a:srgbClr val="FF7100"/>
              </a:solidFill>
            </a:endParaRPr>
          </a:p>
        </p:txBody>
      </p:sp>
      <p:sp>
        <p:nvSpPr>
          <p:cNvPr id="46" name="מלבן 45">
            <a:extLst>
              <a:ext uri="{FF2B5EF4-FFF2-40B4-BE49-F238E27FC236}">
                <a16:creationId xmlns:a16="http://schemas.microsoft.com/office/drawing/2014/main" id="{C6610F63-1318-438A-8D47-EB2D9CE7CE80}"/>
              </a:ext>
            </a:extLst>
          </p:cNvPr>
          <p:cNvSpPr/>
          <p:nvPr/>
        </p:nvSpPr>
        <p:spPr>
          <a:xfrm>
            <a:off x="7215809" y="3012896"/>
            <a:ext cx="1289458" cy="234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rgbClr val="FF7100"/>
                </a:solidFill>
              </a:rPr>
              <a:t>כלי רכב &gt; רכב</a:t>
            </a:r>
          </a:p>
        </p:txBody>
      </p:sp>
      <p:sp>
        <p:nvSpPr>
          <p:cNvPr id="51" name="מלבן 50">
            <a:extLst>
              <a:ext uri="{FF2B5EF4-FFF2-40B4-BE49-F238E27FC236}">
                <a16:creationId xmlns:a16="http://schemas.microsoft.com/office/drawing/2014/main" id="{EBACCA8A-DB80-4A15-B366-0321D977989A}"/>
              </a:ext>
            </a:extLst>
          </p:cNvPr>
          <p:cNvSpPr/>
          <p:nvPr/>
        </p:nvSpPr>
        <p:spPr>
          <a:xfrm>
            <a:off x="3978809" y="3281100"/>
            <a:ext cx="1876800" cy="416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rgbClr val="FF7100"/>
                </a:solidFill>
              </a:rPr>
              <a:t>אאודי יוקרתית</a:t>
            </a:r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BED106B5-BDE5-4106-ABAB-F57391B8842B}"/>
              </a:ext>
            </a:extLst>
          </p:cNvPr>
          <p:cNvSpPr/>
          <p:nvPr/>
        </p:nvSpPr>
        <p:spPr>
          <a:xfrm>
            <a:off x="4189881" y="4453088"/>
            <a:ext cx="1497691" cy="779095"/>
          </a:xfrm>
          <a:prstGeom prst="rect">
            <a:avLst/>
          </a:prstGeom>
          <a:blipFill>
            <a:blip r:embed="rId6">
              <a:alphaModFix amt="56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400" dirty="0">
              <a:ln w="3175">
                <a:solidFill>
                  <a:srgbClr val="FF7100"/>
                </a:solidFill>
              </a:ln>
              <a:solidFill>
                <a:srgbClr val="FF7100"/>
              </a:solidFill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ADBE5BDF-6882-4B0F-A21C-A33659FE19C6}"/>
              </a:ext>
            </a:extLst>
          </p:cNvPr>
          <p:cNvSpPr/>
          <p:nvPr/>
        </p:nvSpPr>
        <p:spPr>
          <a:xfrm>
            <a:off x="4609970" y="3022835"/>
            <a:ext cx="1460215" cy="228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rgbClr val="FF7100"/>
                </a:solidFill>
              </a:rPr>
              <a:t>כלי רכב &gt; רכב</a:t>
            </a:r>
          </a:p>
        </p:txBody>
      </p:sp>
      <p:sp>
        <p:nvSpPr>
          <p:cNvPr id="54" name="מלבן 53">
            <a:extLst>
              <a:ext uri="{FF2B5EF4-FFF2-40B4-BE49-F238E27FC236}">
                <a16:creationId xmlns:a16="http://schemas.microsoft.com/office/drawing/2014/main" id="{9A1704FA-2899-4A7E-BE29-225C0D569047}"/>
              </a:ext>
            </a:extLst>
          </p:cNvPr>
          <p:cNvSpPr/>
          <p:nvPr/>
        </p:nvSpPr>
        <p:spPr>
          <a:xfrm>
            <a:off x="1503973" y="3281100"/>
            <a:ext cx="1876800" cy="416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rgbClr val="FF7100"/>
                </a:solidFill>
              </a:rPr>
              <a:t>אאודי 5 מקומות</a:t>
            </a:r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id="{9864CAA4-CFAB-47D4-A072-72762921F745}"/>
              </a:ext>
            </a:extLst>
          </p:cNvPr>
          <p:cNvSpPr/>
          <p:nvPr/>
        </p:nvSpPr>
        <p:spPr>
          <a:xfrm>
            <a:off x="1655785" y="4464058"/>
            <a:ext cx="1497691" cy="779095"/>
          </a:xfrm>
          <a:prstGeom prst="rect">
            <a:avLst/>
          </a:prstGeom>
          <a:blipFill>
            <a:blip r:embed="rId7">
              <a:alphaModFix amt="56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400" dirty="0">
              <a:ln w="3175">
                <a:solidFill>
                  <a:srgbClr val="FF7100"/>
                </a:solidFill>
              </a:ln>
              <a:solidFill>
                <a:srgbClr val="FF7100"/>
              </a:solidFill>
            </a:endParaRPr>
          </a:p>
        </p:txBody>
      </p:sp>
      <p:sp>
        <p:nvSpPr>
          <p:cNvPr id="56" name="מלבן 55">
            <a:extLst>
              <a:ext uri="{FF2B5EF4-FFF2-40B4-BE49-F238E27FC236}">
                <a16:creationId xmlns:a16="http://schemas.microsoft.com/office/drawing/2014/main" id="{4860B014-2E36-4D53-9A49-ACA6D94E8806}"/>
              </a:ext>
            </a:extLst>
          </p:cNvPr>
          <p:cNvSpPr/>
          <p:nvPr/>
        </p:nvSpPr>
        <p:spPr>
          <a:xfrm>
            <a:off x="1987825" y="3029459"/>
            <a:ext cx="1607524" cy="221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rgbClr val="FF7100"/>
                </a:solidFill>
              </a:rPr>
              <a:t>כלי רכב &gt; רכב</a:t>
            </a:r>
          </a:p>
        </p:txBody>
      </p:sp>
      <p:sp>
        <p:nvSpPr>
          <p:cNvPr id="57" name="מלבן 56">
            <a:extLst>
              <a:ext uri="{FF2B5EF4-FFF2-40B4-BE49-F238E27FC236}">
                <a16:creationId xmlns:a16="http://schemas.microsoft.com/office/drawing/2014/main" id="{07710EE5-F060-42AB-BF3E-B336E70970BD}"/>
              </a:ext>
            </a:extLst>
          </p:cNvPr>
          <p:cNvSpPr/>
          <p:nvPr/>
        </p:nvSpPr>
        <p:spPr>
          <a:xfrm>
            <a:off x="9052169" y="3710470"/>
            <a:ext cx="1876799" cy="642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chemeClr val="bg1">
                    <a:lumMod val="65000"/>
                  </a:schemeClr>
                </a:solidFill>
              </a:rPr>
              <a:t>רכב אאודי חדיש ואיכותי 9 מקומות, עם ביטוח ...</a:t>
            </a:r>
          </a:p>
        </p:txBody>
      </p:sp>
      <p:sp>
        <p:nvSpPr>
          <p:cNvPr id="69" name="מלבן: פינות מעוגלות 68">
            <a:extLst>
              <a:ext uri="{FF2B5EF4-FFF2-40B4-BE49-F238E27FC236}">
                <a16:creationId xmlns:a16="http://schemas.microsoft.com/office/drawing/2014/main" id="{21B785E1-C7B6-4A7D-B12D-F5B7A42E03C9}"/>
              </a:ext>
            </a:extLst>
          </p:cNvPr>
          <p:cNvSpPr/>
          <p:nvPr/>
        </p:nvSpPr>
        <p:spPr>
          <a:xfrm>
            <a:off x="9034504" y="5464166"/>
            <a:ext cx="1245850" cy="318052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פרטים נוספים</a:t>
            </a:r>
          </a:p>
        </p:txBody>
      </p:sp>
      <p:sp>
        <p:nvSpPr>
          <p:cNvPr id="76" name="מלבן 75">
            <a:extLst>
              <a:ext uri="{FF2B5EF4-FFF2-40B4-BE49-F238E27FC236}">
                <a16:creationId xmlns:a16="http://schemas.microsoft.com/office/drawing/2014/main" id="{498C6153-D656-48F2-8B44-FAE1F17FEF2A}"/>
              </a:ext>
            </a:extLst>
          </p:cNvPr>
          <p:cNvSpPr/>
          <p:nvPr/>
        </p:nvSpPr>
        <p:spPr>
          <a:xfrm>
            <a:off x="6515541" y="3710831"/>
            <a:ext cx="1876799" cy="642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chemeClr val="bg1">
                    <a:lumMod val="65000"/>
                  </a:schemeClr>
                </a:solidFill>
              </a:rPr>
              <a:t>רכב נוח, ממוזג, אוטומטי, 12 מקומות, מבוטח ...</a:t>
            </a:r>
          </a:p>
        </p:txBody>
      </p:sp>
      <p:sp>
        <p:nvSpPr>
          <p:cNvPr id="77" name="מלבן 76">
            <a:extLst>
              <a:ext uri="{FF2B5EF4-FFF2-40B4-BE49-F238E27FC236}">
                <a16:creationId xmlns:a16="http://schemas.microsoft.com/office/drawing/2014/main" id="{45089246-9F84-4532-8878-3421E1BC9F79}"/>
              </a:ext>
            </a:extLst>
          </p:cNvPr>
          <p:cNvSpPr/>
          <p:nvPr/>
        </p:nvSpPr>
        <p:spPr>
          <a:xfrm>
            <a:off x="3996575" y="3685061"/>
            <a:ext cx="1876799" cy="642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chemeClr val="bg1">
                    <a:lumMod val="65000"/>
                  </a:schemeClr>
                </a:solidFill>
              </a:rPr>
              <a:t>רכב נוח, יוקרתי, 9 מקומות, 1000 ₪ ליום ...  </a:t>
            </a:r>
          </a:p>
        </p:txBody>
      </p:sp>
      <p:sp>
        <p:nvSpPr>
          <p:cNvPr id="78" name="מלבן 77">
            <a:extLst>
              <a:ext uri="{FF2B5EF4-FFF2-40B4-BE49-F238E27FC236}">
                <a16:creationId xmlns:a16="http://schemas.microsoft.com/office/drawing/2014/main" id="{E198FBFC-9543-46E5-96DD-3BCDAE8B37FD}"/>
              </a:ext>
            </a:extLst>
          </p:cNvPr>
          <p:cNvSpPr/>
          <p:nvPr/>
        </p:nvSpPr>
        <p:spPr>
          <a:xfrm>
            <a:off x="1503974" y="3710470"/>
            <a:ext cx="1876799" cy="642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chemeClr val="bg1">
                    <a:lumMod val="65000"/>
                  </a:schemeClr>
                </a:solidFill>
              </a:rPr>
              <a:t>מיניבוס ל18 איש, להובלות קצרות, לבעלי </a:t>
            </a:r>
            <a:r>
              <a:rPr lang="he-IL" sz="1200" dirty="0" err="1">
                <a:solidFill>
                  <a:schemeClr val="bg1">
                    <a:lumMod val="65000"/>
                  </a:schemeClr>
                </a:solidFill>
              </a:rPr>
              <a:t>רשיון</a:t>
            </a:r>
            <a:r>
              <a:rPr lang="he-IL" sz="1200" dirty="0">
                <a:solidFill>
                  <a:schemeClr val="bg1">
                    <a:lumMod val="65000"/>
                  </a:schemeClr>
                </a:solidFill>
              </a:rPr>
              <a:t> דרגה ... </a:t>
            </a:r>
          </a:p>
        </p:txBody>
      </p:sp>
      <p:sp>
        <p:nvSpPr>
          <p:cNvPr id="79" name="מלבן: פינות מעוגלות 78">
            <a:extLst>
              <a:ext uri="{FF2B5EF4-FFF2-40B4-BE49-F238E27FC236}">
                <a16:creationId xmlns:a16="http://schemas.microsoft.com/office/drawing/2014/main" id="{A06527E2-39E4-44C1-90FC-3C86C8DF69DF}"/>
              </a:ext>
            </a:extLst>
          </p:cNvPr>
          <p:cNvSpPr/>
          <p:nvPr/>
        </p:nvSpPr>
        <p:spPr>
          <a:xfrm>
            <a:off x="6515541" y="5464166"/>
            <a:ext cx="1245850" cy="318052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פרטים נוספים</a:t>
            </a:r>
          </a:p>
        </p:txBody>
      </p:sp>
      <p:sp>
        <p:nvSpPr>
          <p:cNvPr id="80" name="מלבן: פינות מעוגלות 79">
            <a:extLst>
              <a:ext uri="{FF2B5EF4-FFF2-40B4-BE49-F238E27FC236}">
                <a16:creationId xmlns:a16="http://schemas.microsoft.com/office/drawing/2014/main" id="{AE24F8DC-C57F-4E95-8F87-36F7C09C8924}"/>
              </a:ext>
            </a:extLst>
          </p:cNvPr>
          <p:cNvSpPr/>
          <p:nvPr/>
        </p:nvSpPr>
        <p:spPr>
          <a:xfrm>
            <a:off x="3996575" y="5453293"/>
            <a:ext cx="1245850" cy="318052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פרטים נוספים</a:t>
            </a:r>
          </a:p>
        </p:txBody>
      </p:sp>
      <p:sp>
        <p:nvSpPr>
          <p:cNvPr id="81" name="מלבן: פינות מעוגלות 80">
            <a:extLst>
              <a:ext uri="{FF2B5EF4-FFF2-40B4-BE49-F238E27FC236}">
                <a16:creationId xmlns:a16="http://schemas.microsoft.com/office/drawing/2014/main" id="{FC5FC8EB-8767-4CEA-8141-28A9BEAB8426}"/>
              </a:ext>
            </a:extLst>
          </p:cNvPr>
          <p:cNvSpPr/>
          <p:nvPr/>
        </p:nvSpPr>
        <p:spPr>
          <a:xfrm>
            <a:off x="1474780" y="5453293"/>
            <a:ext cx="1245850" cy="318052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פרטים נוספים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8741BBA-5329-432B-BA41-8C8BAB914B6B}"/>
              </a:ext>
            </a:extLst>
          </p:cNvPr>
          <p:cNvSpPr/>
          <p:nvPr/>
        </p:nvSpPr>
        <p:spPr>
          <a:xfrm>
            <a:off x="8858593" y="2997645"/>
            <a:ext cx="777860" cy="308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100% </a:t>
            </a:r>
          </a:p>
        </p:txBody>
      </p:sp>
      <p:sp>
        <p:nvSpPr>
          <p:cNvPr id="82" name="מלבן 81">
            <a:extLst>
              <a:ext uri="{FF2B5EF4-FFF2-40B4-BE49-F238E27FC236}">
                <a16:creationId xmlns:a16="http://schemas.microsoft.com/office/drawing/2014/main" id="{E29CF631-F246-4F88-A562-2B34F144F73E}"/>
              </a:ext>
            </a:extLst>
          </p:cNvPr>
          <p:cNvSpPr/>
          <p:nvPr/>
        </p:nvSpPr>
        <p:spPr>
          <a:xfrm>
            <a:off x="6345157" y="2999621"/>
            <a:ext cx="777860" cy="308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100% </a:t>
            </a:r>
          </a:p>
        </p:txBody>
      </p:sp>
      <p:sp>
        <p:nvSpPr>
          <p:cNvPr id="83" name="מלבן 82">
            <a:extLst>
              <a:ext uri="{FF2B5EF4-FFF2-40B4-BE49-F238E27FC236}">
                <a16:creationId xmlns:a16="http://schemas.microsoft.com/office/drawing/2014/main" id="{439DB67E-625E-4DAC-837A-6A4A5F43E5FE}"/>
              </a:ext>
            </a:extLst>
          </p:cNvPr>
          <p:cNvSpPr/>
          <p:nvPr/>
        </p:nvSpPr>
        <p:spPr>
          <a:xfrm>
            <a:off x="3785714" y="2999621"/>
            <a:ext cx="777860" cy="308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100% </a:t>
            </a:r>
          </a:p>
        </p:txBody>
      </p:sp>
      <p:sp>
        <p:nvSpPr>
          <p:cNvPr id="84" name="מלבן 83">
            <a:extLst>
              <a:ext uri="{FF2B5EF4-FFF2-40B4-BE49-F238E27FC236}">
                <a16:creationId xmlns:a16="http://schemas.microsoft.com/office/drawing/2014/main" id="{3B9F875E-620F-4687-8E78-54B4DCDE7013}"/>
              </a:ext>
            </a:extLst>
          </p:cNvPr>
          <p:cNvSpPr/>
          <p:nvPr/>
        </p:nvSpPr>
        <p:spPr>
          <a:xfrm>
            <a:off x="1367284" y="3002682"/>
            <a:ext cx="777860" cy="308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100% </a:t>
            </a:r>
          </a:p>
        </p:txBody>
      </p:sp>
    </p:spTree>
    <p:extLst>
      <p:ext uri="{BB962C8B-B14F-4D97-AF65-F5344CB8AC3E}">
        <p14:creationId xmlns:p14="http://schemas.microsoft.com/office/powerpoint/2010/main" val="332059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7D8C1B0D-FE05-4B6C-AAE5-CD0B7D16F576}"/>
              </a:ext>
            </a:extLst>
          </p:cNvPr>
          <p:cNvSpPr/>
          <p:nvPr/>
        </p:nvSpPr>
        <p:spPr>
          <a:xfrm>
            <a:off x="5991" y="787824"/>
            <a:ext cx="12192000" cy="6070176"/>
          </a:xfrm>
          <a:prstGeom prst="rect">
            <a:avLst/>
          </a:prstGeom>
          <a:blipFill dpi="0" rotWithShape="1">
            <a:blip r:embed="rId3">
              <a:alphaModFix amt="56000"/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1D71907A-2721-4528-A927-577B5270D215}"/>
              </a:ext>
            </a:extLst>
          </p:cNvPr>
          <p:cNvSpPr/>
          <p:nvPr/>
        </p:nvSpPr>
        <p:spPr>
          <a:xfrm>
            <a:off x="318493" y="1343090"/>
            <a:ext cx="1053107" cy="5430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2">
                    <a:lumMod val="75000"/>
                  </a:schemeClr>
                </a:solidFill>
              </a:rPr>
              <a:t>מחיר</a:t>
            </a: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C2B43E1E-CD86-4BB0-A265-C6784263AE87}"/>
              </a:ext>
            </a:extLst>
          </p:cNvPr>
          <p:cNvSpPr/>
          <p:nvPr/>
        </p:nvSpPr>
        <p:spPr>
          <a:xfrm>
            <a:off x="5038725" y="1343090"/>
            <a:ext cx="6648449" cy="5430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986B3568-1852-4113-99BE-A00A73693216}"/>
              </a:ext>
            </a:extLst>
          </p:cNvPr>
          <p:cNvSpPr/>
          <p:nvPr/>
        </p:nvSpPr>
        <p:spPr>
          <a:xfrm>
            <a:off x="1461493" y="1343090"/>
            <a:ext cx="1053107" cy="5430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2">
                    <a:lumMod val="75000"/>
                  </a:schemeClr>
                </a:solidFill>
              </a:rPr>
              <a:t>מרחק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BD4D37B2-3E7B-49DE-B913-C2CA5D359142}"/>
              </a:ext>
            </a:extLst>
          </p:cNvPr>
          <p:cNvSpPr/>
          <p:nvPr/>
        </p:nvSpPr>
        <p:spPr>
          <a:xfrm>
            <a:off x="2604493" y="1343090"/>
            <a:ext cx="1053107" cy="543063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1"/>
                </a:solidFill>
              </a:rPr>
              <a:t>תחום</a:t>
            </a: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4DFA33E7-DE1E-4C33-8939-89CB6631CF5F}"/>
              </a:ext>
            </a:extLst>
          </p:cNvPr>
          <p:cNvSpPr/>
          <p:nvPr/>
        </p:nvSpPr>
        <p:spPr>
          <a:xfrm>
            <a:off x="3742136" y="1343090"/>
            <a:ext cx="1053107" cy="543063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1"/>
                </a:solidFill>
              </a:rPr>
              <a:t>קטגוריה</a:t>
            </a:r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55A67C8E-0EE8-4822-B279-3D3AF5AB4ADF}"/>
              </a:ext>
            </a:extLst>
          </p:cNvPr>
          <p:cNvSpPr/>
          <p:nvPr/>
        </p:nvSpPr>
        <p:spPr>
          <a:xfrm>
            <a:off x="11307737" y="1495978"/>
            <a:ext cx="228600" cy="20955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C30B89A6-0C0B-4354-96B8-2AE77B93B28F}"/>
              </a:ext>
            </a:extLst>
          </p:cNvPr>
          <p:cNvSpPr/>
          <p:nvPr/>
        </p:nvSpPr>
        <p:spPr>
          <a:xfrm rot="19293855">
            <a:off x="11121903" y="1721723"/>
            <a:ext cx="247223" cy="45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52052CB7-0CF6-4962-99F0-07E578AECC3E}"/>
              </a:ext>
            </a:extLst>
          </p:cNvPr>
          <p:cNvSpPr/>
          <p:nvPr/>
        </p:nvSpPr>
        <p:spPr>
          <a:xfrm>
            <a:off x="6300962" y="1419843"/>
            <a:ext cx="5572545" cy="390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1E0CA6C-4E24-4479-9EDF-B209C2732909}"/>
              </a:ext>
            </a:extLst>
          </p:cNvPr>
          <p:cNvSpPr/>
          <p:nvPr/>
        </p:nvSpPr>
        <p:spPr>
          <a:xfrm>
            <a:off x="318493" y="2085975"/>
            <a:ext cx="11368681" cy="41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rgbClr val="FF7100"/>
                </a:solidFill>
              </a:rPr>
              <a:t>קטגוריה: כלי רכב, תחום: רכב 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57963B56-4D17-4686-AE29-9086CC1D2AE9}"/>
              </a:ext>
            </a:extLst>
          </p:cNvPr>
          <p:cNvSpPr/>
          <p:nvPr/>
        </p:nvSpPr>
        <p:spPr>
          <a:xfrm>
            <a:off x="0" y="0"/>
            <a:ext cx="12191999" cy="7561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03C8DD3A-6651-4149-A528-1438572E6711}"/>
              </a:ext>
            </a:extLst>
          </p:cNvPr>
          <p:cNvSpPr/>
          <p:nvPr/>
        </p:nvSpPr>
        <p:spPr>
          <a:xfrm>
            <a:off x="-586409" y="-193432"/>
            <a:ext cx="3458817" cy="1162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00" b="1" dirty="0">
              <a:latin typeface="QuillScript" panose="03050502030202060B05" pitchFamily="66" charset="0"/>
            </a:endParaRPr>
          </a:p>
          <a:p>
            <a:pPr algn="ctr"/>
            <a:r>
              <a:rPr lang="en-US" sz="5400" dirty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loon Lt BT" panose="03060402020202060201" pitchFamily="66" charset="0"/>
              </a:rPr>
              <a:t>RENT</a:t>
            </a:r>
            <a:r>
              <a:rPr lang="en-US" sz="5400" b="1" dirty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loon Lt BT" panose="03060402020202060201" pitchFamily="66" charset="0"/>
              </a:rPr>
              <a:t>ALL</a:t>
            </a:r>
            <a:endParaRPr lang="he-IL" sz="5400" b="1" dirty="0">
              <a:solidFill>
                <a:srgbClr val="FF71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lloon Lt BT" panose="03060402020202060201" pitchFamily="66" charset="0"/>
            </a:endParaRPr>
          </a:p>
          <a:p>
            <a:pPr algn="ctr"/>
            <a:endParaRPr lang="he-IL" sz="500" b="1" dirty="0">
              <a:latin typeface="QuillScript" panose="03050502030202060B05" pitchFamily="66" charset="0"/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C60C26CC-0490-46E2-A462-F855289B8344}"/>
              </a:ext>
            </a:extLst>
          </p:cNvPr>
          <p:cNvSpPr/>
          <p:nvPr/>
        </p:nvSpPr>
        <p:spPr>
          <a:xfrm>
            <a:off x="1" y="758168"/>
            <a:ext cx="12191999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45E1EA17-9558-4027-B6B5-622F42234172}"/>
              </a:ext>
            </a:extLst>
          </p:cNvPr>
          <p:cNvSpPr/>
          <p:nvPr/>
        </p:nvSpPr>
        <p:spPr>
          <a:xfrm>
            <a:off x="9208064" y="134451"/>
            <a:ext cx="2665443" cy="487688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bg1"/>
                </a:solidFill>
              </a:rPr>
              <a:t>+ אני רוצה לפרסם פריט להשכרה</a:t>
            </a:r>
          </a:p>
        </p:txBody>
      </p: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A389054E-6181-4958-8BEA-6DD9840F29C9}"/>
              </a:ext>
            </a:extLst>
          </p:cNvPr>
          <p:cNvSpPr/>
          <p:nvPr/>
        </p:nvSpPr>
        <p:spPr>
          <a:xfrm>
            <a:off x="8819927" y="2920798"/>
            <a:ext cx="2305957" cy="3082430"/>
          </a:xfrm>
          <a:prstGeom prst="roundRect">
            <a:avLst>
              <a:gd name="adj" fmla="val 370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E58E0AA9-A499-414B-95B4-4FE948159C43}"/>
              </a:ext>
            </a:extLst>
          </p:cNvPr>
          <p:cNvSpPr/>
          <p:nvPr/>
        </p:nvSpPr>
        <p:spPr>
          <a:xfrm>
            <a:off x="6300962" y="2920799"/>
            <a:ext cx="2305957" cy="3082430"/>
          </a:xfrm>
          <a:prstGeom prst="roundRect">
            <a:avLst>
              <a:gd name="adj" fmla="val 370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4664194B-3FDD-4285-9C41-B90B4F6B18D7}"/>
              </a:ext>
            </a:extLst>
          </p:cNvPr>
          <p:cNvSpPr/>
          <p:nvPr/>
        </p:nvSpPr>
        <p:spPr>
          <a:xfrm>
            <a:off x="3781997" y="2920800"/>
            <a:ext cx="2305957" cy="3082430"/>
          </a:xfrm>
          <a:prstGeom prst="roundRect">
            <a:avLst>
              <a:gd name="adj" fmla="val 370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61D8680B-DA87-47E7-8B44-A29387718298}"/>
              </a:ext>
            </a:extLst>
          </p:cNvPr>
          <p:cNvSpPr/>
          <p:nvPr/>
        </p:nvSpPr>
        <p:spPr>
          <a:xfrm>
            <a:off x="1263032" y="2920801"/>
            <a:ext cx="2305957" cy="3082430"/>
          </a:xfrm>
          <a:prstGeom prst="roundRect">
            <a:avLst>
              <a:gd name="adj" fmla="val 370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4115A872-025F-40FD-9D31-C4A29AD3CB2B}"/>
              </a:ext>
            </a:extLst>
          </p:cNvPr>
          <p:cNvGrpSpPr/>
          <p:nvPr/>
        </p:nvGrpSpPr>
        <p:grpSpPr>
          <a:xfrm rot="5400000">
            <a:off x="653964" y="4395423"/>
            <a:ext cx="305021" cy="138952"/>
            <a:chOff x="1374913" y="3161810"/>
            <a:chExt cx="305021" cy="138952"/>
          </a:xfrm>
        </p:grpSpPr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65A46F5F-8FDC-406F-A224-8D775260B04C}"/>
                </a:ext>
              </a:extLst>
            </p:cNvPr>
            <p:cNvCxnSpPr>
              <a:cxnSpLocks/>
            </p:cNvCxnSpPr>
            <p:nvPr/>
          </p:nvCxnSpPr>
          <p:spPr>
            <a:xfrm>
              <a:off x="1374913" y="3161810"/>
              <a:ext cx="149087" cy="12804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17702823-1320-4E95-8276-39763048D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001" y="3161810"/>
              <a:ext cx="155933" cy="13895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מלבן 40">
            <a:extLst>
              <a:ext uri="{FF2B5EF4-FFF2-40B4-BE49-F238E27FC236}">
                <a16:creationId xmlns:a16="http://schemas.microsoft.com/office/drawing/2014/main" id="{BB2C9C5F-6E1B-43FB-AC86-18BBB9F3E07F}"/>
              </a:ext>
            </a:extLst>
          </p:cNvPr>
          <p:cNvSpPr/>
          <p:nvPr/>
        </p:nvSpPr>
        <p:spPr>
          <a:xfrm>
            <a:off x="9034504" y="3287724"/>
            <a:ext cx="1876800" cy="416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rgbClr val="FF7100"/>
                </a:solidFill>
              </a:rPr>
              <a:t>רכב 9 מקומות</a:t>
            </a:r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561B59B4-71F3-4850-853F-C1528723605D}"/>
              </a:ext>
            </a:extLst>
          </p:cNvPr>
          <p:cNvSpPr/>
          <p:nvPr/>
        </p:nvSpPr>
        <p:spPr>
          <a:xfrm>
            <a:off x="9199319" y="4464062"/>
            <a:ext cx="1497691" cy="779095"/>
          </a:xfrm>
          <a:prstGeom prst="rect">
            <a:avLst/>
          </a:prstGeom>
          <a:blipFill>
            <a:blip r:embed="rId4">
              <a:alphaModFix amt="56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400" dirty="0">
              <a:ln w="3175">
                <a:solidFill>
                  <a:srgbClr val="FF7100"/>
                </a:solidFill>
              </a:ln>
              <a:solidFill>
                <a:srgbClr val="FF7100"/>
              </a:solidFill>
            </a:endParaRPr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8FED24A5-AEAF-4C63-9216-6315C9723DEB}"/>
              </a:ext>
            </a:extLst>
          </p:cNvPr>
          <p:cNvSpPr/>
          <p:nvPr/>
        </p:nvSpPr>
        <p:spPr>
          <a:xfrm>
            <a:off x="9665665" y="3029459"/>
            <a:ext cx="1460215" cy="228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rgbClr val="FF7100"/>
                </a:solidFill>
              </a:rPr>
              <a:t>כלי רכב &gt; רכב</a:t>
            </a:r>
          </a:p>
        </p:txBody>
      </p:sp>
      <p:sp>
        <p:nvSpPr>
          <p:cNvPr id="44" name="מלבן 43">
            <a:extLst>
              <a:ext uri="{FF2B5EF4-FFF2-40B4-BE49-F238E27FC236}">
                <a16:creationId xmlns:a16="http://schemas.microsoft.com/office/drawing/2014/main" id="{E9BB4729-62C6-4418-AD24-0E5CA74489D5}"/>
              </a:ext>
            </a:extLst>
          </p:cNvPr>
          <p:cNvSpPr/>
          <p:nvPr/>
        </p:nvSpPr>
        <p:spPr>
          <a:xfrm>
            <a:off x="6413890" y="3271161"/>
            <a:ext cx="1876800" cy="416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rgbClr val="FF7100"/>
                </a:solidFill>
              </a:rPr>
              <a:t>מאזדה 2019</a:t>
            </a:r>
          </a:p>
        </p:txBody>
      </p:sp>
      <p:sp>
        <p:nvSpPr>
          <p:cNvPr id="45" name="מלבן 44">
            <a:extLst>
              <a:ext uri="{FF2B5EF4-FFF2-40B4-BE49-F238E27FC236}">
                <a16:creationId xmlns:a16="http://schemas.microsoft.com/office/drawing/2014/main" id="{BC77C47E-0141-4622-8BEE-8BB045DCDD1C}"/>
              </a:ext>
            </a:extLst>
          </p:cNvPr>
          <p:cNvSpPr/>
          <p:nvPr/>
        </p:nvSpPr>
        <p:spPr>
          <a:xfrm>
            <a:off x="6680354" y="4464061"/>
            <a:ext cx="1497691" cy="779095"/>
          </a:xfrm>
          <a:prstGeom prst="rect">
            <a:avLst/>
          </a:prstGeom>
          <a:blipFill>
            <a:blip r:embed="rId5">
              <a:alphaModFix amt="56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400" dirty="0">
              <a:ln w="3175">
                <a:solidFill>
                  <a:srgbClr val="FF7100"/>
                </a:solidFill>
              </a:ln>
              <a:solidFill>
                <a:srgbClr val="FF7100"/>
              </a:solidFill>
            </a:endParaRPr>
          </a:p>
        </p:txBody>
      </p:sp>
      <p:sp>
        <p:nvSpPr>
          <p:cNvPr id="46" name="מלבן 45">
            <a:extLst>
              <a:ext uri="{FF2B5EF4-FFF2-40B4-BE49-F238E27FC236}">
                <a16:creationId xmlns:a16="http://schemas.microsoft.com/office/drawing/2014/main" id="{C6610F63-1318-438A-8D47-EB2D9CE7CE80}"/>
              </a:ext>
            </a:extLst>
          </p:cNvPr>
          <p:cNvSpPr/>
          <p:nvPr/>
        </p:nvSpPr>
        <p:spPr>
          <a:xfrm>
            <a:off x="7215809" y="3012896"/>
            <a:ext cx="1289458" cy="234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rgbClr val="FF7100"/>
                </a:solidFill>
              </a:rPr>
              <a:t>כלי רכב &gt; רכב</a:t>
            </a:r>
          </a:p>
        </p:txBody>
      </p:sp>
      <p:sp>
        <p:nvSpPr>
          <p:cNvPr id="51" name="מלבן 50">
            <a:extLst>
              <a:ext uri="{FF2B5EF4-FFF2-40B4-BE49-F238E27FC236}">
                <a16:creationId xmlns:a16="http://schemas.microsoft.com/office/drawing/2014/main" id="{EBACCA8A-DB80-4A15-B366-0321D977989A}"/>
              </a:ext>
            </a:extLst>
          </p:cNvPr>
          <p:cNvSpPr/>
          <p:nvPr/>
        </p:nvSpPr>
        <p:spPr>
          <a:xfrm>
            <a:off x="3978809" y="3281100"/>
            <a:ext cx="1876800" cy="416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rgbClr val="FF7100"/>
                </a:solidFill>
              </a:rPr>
              <a:t>אאודי יוקרתית</a:t>
            </a:r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BED106B5-BDE5-4106-ABAB-F57391B8842B}"/>
              </a:ext>
            </a:extLst>
          </p:cNvPr>
          <p:cNvSpPr/>
          <p:nvPr/>
        </p:nvSpPr>
        <p:spPr>
          <a:xfrm>
            <a:off x="4189881" y="4453088"/>
            <a:ext cx="1497691" cy="779095"/>
          </a:xfrm>
          <a:prstGeom prst="rect">
            <a:avLst/>
          </a:prstGeom>
          <a:blipFill>
            <a:blip r:embed="rId6">
              <a:alphaModFix amt="56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400" dirty="0">
              <a:ln w="3175">
                <a:solidFill>
                  <a:srgbClr val="FF7100"/>
                </a:solidFill>
              </a:ln>
              <a:solidFill>
                <a:srgbClr val="FF7100"/>
              </a:solidFill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ADBE5BDF-6882-4B0F-A21C-A33659FE19C6}"/>
              </a:ext>
            </a:extLst>
          </p:cNvPr>
          <p:cNvSpPr/>
          <p:nvPr/>
        </p:nvSpPr>
        <p:spPr>
          <a:xfrm>
            <a:off x="4609970" y="3022835"/>
            <a:ext cx="1460215" cy="228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rgbClr val="FF7100"/>
                </a:solidFill>
              </a:rPr>
              <a:t>כלי רכב &gt; רכב</a:t>
            </a:r>
          </a:p>
        </p:txBody>
      </p:sp>
      <p:sp>
        <p:nvSpPr>
          <p:cNvPr id="54" name="מלבן 53">
            <a:extLst>
              <a:ext uri="{FF2B5EF4-FFF2-40B4-BE49-F238E27FC236}">
                <a16:creationId xmlns:a16="http://schemas.microsoft.com/office/drawing/2014/main" id="{9A1704FA-2899-4A7E-BE29-225C0D569047}"/>
              </a:ext>
            </a:extLst>
          </p:cNvPr>
          <p:cNvSpPr/>
          <p:nvPr/>
        </p:nvSpPr>
        <p:spPr>
          <a:xfrm>
            <a:off x="1503973" y="3281100"/>
            <a:ext cx="1876800" cy="416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rgbClr val="FF7100"/>
                </a:solidFill>
              </a:rPr>
              <a:t>אאודי 5 מקומות</a:t>
            </a:r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id="{9864CAA4-CFAB-47D4-A072-72762921F745}"/>
              </a:ext>
            </a:extLst>
          </p:cNvPr>
          <p:cNvSpPr/>
          <p:nvPr/>
        </p:nvSpPr>
        <p:spPr>
          <a:xfrm>
            <a:off x="1655785" y="4464058"/>
            <a:ext cx="1497691" cy="779095"/>
          </a:xfrm>
          <a:prstGeom prst="rect">
            <a:avLst/>
          </a:prstGeom>
          <a:blipFill>
            <a:blip r:embed="rId7">
              <a:alphaModFix amt="56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400" dirty="0">
              <a:ln w="3175">
                <a:solidFill>
                  <a:srgbClr val="FF7100"/>
                </a:solidFill>
              </a:ln>
              <a:solidFill>
                <a:srgbClr val="FF7100"/>
              </a:solidFill>
            </a:endParaRPr>
          </a:p>
        </p:txBody>
      </p:sp>
      <p:sp>
        <p:nvSpPr>
          <p:cNvPr id="56" name="מלבן 55">
            <a:extLst>
              <a:ext uri="{FF2B5EF4-FFF2-40B4-BE49-F238E27FC236}">
                <a16:creationId xmlns:a16="http://schemas.microsoft.com/office/drawing/2014/main" id="{4860B014-2E36-4D53-9A49-ACA6D94E8806}"/>
              </a:ext>
            </a:extLst>
          </p:cNvPr>
          <p:cNvSpPr/>
          <p:nvPr/>
        </p:nvSpPr>
        <p:spPr>
          <a:xfrm>
            <a:off x="1987825" y="3029459"/>
            <a:ext cx="1607524" cy="221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rgbClr val="FF7100"/>
                </a:solidFill>
              </a:rPr>
              <a:t>כלי רכב &gt; רכב</a:t>
            </a:r>
          </a:p>
        </p:txBody>
      </p:sp>
      <p:sp>
        <p:nvSpPr>
          <p:cNvPr id="57" name="מלבן 56">
            <a:extLst>
              <a:ext uri="{FF2B5EF4-FFF2-40B4-BE49-F238E27FC236}">
                <a16:creationId xmlns:a16="http://schemas.microsoft.com/office/drawing/2014/main" id="{07710EE5-F060-42AB-BF3E-B336E70970BD}"/>
              </a:ext>
            </a:extLst>
          </p:cNvPr>
          <p:cNvSpPr/>
          <p:nvPr/>
        </p:nvSpPr>
        <p:spPr>
          <a:xfrm>
            <a:off x="9052169" y="3710470"/>
            <a:ext cx="1876799" cy="642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chemeClr val="bg1">
                    <a:lumMod val="65000"/>
                  </a:schemeClr>
                </a:solidFill>
              </a:rPr>
              <a:t>רכב אאודי חדיש ואיכותי 9 מקומות, עם ביטוח ...</a:t>
            </a:r>
          </a:p>
        </p:txBody>
      </p:sp>
      <p:sp>
        <p:nvSpPr>
          <p:cNvPr id="69" name="מלבן: פינות מעוגלות 68">
            <a:extLst>
              <a:ext uri="{FF2B5EF4-FFF2-40B4-BE49-F238E27FC236}">
                <a16:creationId xmlns:a16="http://schemas.microsoft.com/office/drawing/2014/main" id="{21B785E1-C7B6-4A7D-B12D-F5B7A42E03C9}"/>
              </a:ext>
            </a:extLst>
          </p:cNvPr>
          <p:cNvSpPr/>
          <p:nvPr/>
        </p:nvSpPr>
        <p:spPr>
          <a:xfrm>
            <a:off x="9034504" y="5464166"/>
            <a:ext cx="1245850" cy="318052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פרטים נוספים</a:t>
            </a:r>
          </a:p>
        </p:txBody>
      </p:sp>
      <p:sp>
        <p:nvSpPr>
          <p:cNvPr id="76" name="מלבן 75">
            <a:extLst>
              <a:ext uri="{FF2B5EF4-FFF2-40B4-BE49-F238E27FC236}">
                <a16:creationId xmlns:a16="http://schemas.microsoft.com/office/drawing/2014/main" id="{498C6153-D656-48F2-8B44-FAE1F17FEF2A}"/>
              </a:ext>
            </a:extLst>
          </p:cNvPr>
          <p:cNvSpPr/>
          <p:nvPr/>
        </p:nvSpPr>
        <p:spPr>
          <a:xfrm>
            <a:off x="6515541" y="3710831"/>
            <a:ext cx="1876799" cy="642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chemeClr val="bg1">
                    <a:lumMod val="65000"/>
                  </a:schemeClr>
                </a:solidFill>
              </a:rPr>
              <a:t>רכב נוח, ממוזג, אוטומטי, 12 מקומות, מבוטח ...</a:t>
            </a:r>
          </a:p>
        </p:txBody>
      </p:sp>
      <p:sp>
        <p:nvSpPr>
          <p:cNvPr id="77" name="מלבן 76">
            <a:extLst>
              <a:ext uri="{FF2B5EF4-FFF2-40B4-BE49-F238E27FC236}">
                <a16:creationId xmlns:a16="http://schemas.microsoft.com/office/drawing/2014/main" id="{45089246-9F84-4532-8878-3421E1BC9F79}"/>
              </a:ext>
            </a:extLst>
          </p:cNvPr>
          <p:cNvSpPr/>
          <p:nvPr/>
        </p:nvSpPr>
        <p:spPr>
          <a:xfrm>
            <a:off x="3996575" y="3685061"/>
            <a:ext cx="1876799" cy="642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chemeClr val="bg1">
                    <a:lumMod val="65000"/>
                  </a:schemeClr>
                </a:solidFill>
              </a:rPr>
              <a:t>רכב נוח, יוקרתי, 9 מקומות, 1000 ₪ ליום ...  </a:t>
            </a:r>
          </a:p>
        </p:txBody>
      </p:sp>
      <p:sp>
        <p:nvSpPr>
          <p:cNvPr id="78" name="מלבן 77">
            <a:extLst>
              <a:ext uri="{FF2B5EF4-FFF2-40B4-BE49-F238E27FC236}">
                <a16:creationId xmlns:a16="http://schemas.microsoft.com/office/drawing/2014/main" id="{E198FBFC-9543-46E5-96DD-3BCDAE8B37FD}"/>
              </a:ext>
            </a:extLst>
          </p:cNvPr>
          <p:cNvSpPr/>
          <p:nvPr/>
        </p:nvSpPr>
        <p:spPr>
          <a:xfrm>
            <a:off x="1503974" y="3710470"/>
            <a:ext cx="1876799" cy="642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chemeClr val="bg1">
                    <a:lumMod val="65000"/>
                  </a:schemeClr>
                </a:solidFill>
              </a:rPr>
              <a:t>מיניבוס ל18 איש, להובלות קצרות, לבעלי </a:t>
            </a:r>
            <a:r>
              <a:rPr lang="he-IL" sz="1200" dirty="0" err="1">
                <a:solidFill>
                  <a:schemeClr val="bg1">
                    <a:lumMod val="65000"/>
                  </a:schemeClr>
                </a:solidFill>
              </a:rPr>
              <a:t>רשיון</a:t>
            </a:r>
            <a:r>
              <a:rPr lang="he-IL" sz="1200" dirty="0">
                <a:solidFill>
                  <a:schemeClr val="bg1">
                    <a:lumMod val="65000"/>
                  </a:schemeClr>
                </a:solidFill>
              </a:rPr>
              <a:t> דרגה ... </a:t>
            </a:r>
          </a:p>
        </p:txBody>
      </p:sp>
      <p:sp>
        <p:nvSpPr>
          <p:cNvPr id="79" name="מלבן: פינות מעוגלות 78">
            <a:extLst>
              <a:ext uri="{FF2B5EF4-FFF2-40B4-BE49-F238E27FC236}">
                <a16:creationId xmlns:a16="http://schemas.microsoft.com/office/drawing/2014/main" id="{A06527E2-39E4-44C1-90FC-3C86C8DF69DF}"/>
              </a:ext>
            </a:extLst>
          </p:cNvPr>
          <p:cNvSpPr/>
          <p:nvPr/>
        </p:nvSpPr>
        <p:spPr>
          <a:xfrm>
            <a:off x="6515541" y="5464166"/>
            <a:ext cx="1245850" cy="318052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פרטים נוספים</a:t>
            </a:r>
          </a:p>
        </p:txBody>
      </p:sp>
      <p:sp>
        <p:nvSpPr>
          <p:cNvPr id="80" name="מלבן: פינות מעוגלות 79">
            <a:extLst>
              <a:ext uri="{FF2B5EF4-FFF2-40B4-BE49-F238E27FC236}">
                <a16:creationId xmlns:a16="http://schemas.microsoft.com/office/drawing/2014/main" id="{AE24F8DC-C57F-4E95-8F87-36F7C09C8924}"/>
              </a:ext>
            </a:extLst>
          </p:cNvPr>
          <p:cNvSpPr/>
          <p:nvPr/>
        </p:nvSpPr>
        <p:spPr>
          <a:xfrm>
            <a:off x="3996575" y="5453293"/>
            <a:ext cx="1245850" cy="318052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פרטים נוספים</a:t>
            </a:r>
          </a:p>
        </p:txBody>
      </p:sp>
      <p:sp>
        <p:nvSpPr>
          <p:cNvPr id="81" name="מלבן: פינות מעוגלות 80">
            <a:extLst>
              <a:ext uri="{FF2B5EF4-FFF2-40B4-BE49-F238E27FC236}">
                <a16:creationId xmlns:a16="http://schemas.microsoft.com/office/drawing/2014/main" id="{FC5FC8EB-8767-4CEA-8141-28A9BEAB8426}"/>
              </a:ext>
            </a:extLst>
          </p:cNvPr>
          <p:cNvSpPr/>
          <p:nvPr/>
        </p:nvSpPr>
        <p:spPr>
          <a:xfrm>
            <a:off x="1474780" y="5453293"/>
            <a:ext cx="1245850" cy="318052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פרטים נוספים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8741BBA-5329-432B-BA41-8C8BAB914B6B}"/>
              </a:ext>
            </a:extLst>
          </p:cNvPr>
          <p:cNvSpPr/>
          <p:nvPr/>
        </p:nvSpPr>
        <p:spPr>
          <a:xfrm>
            <a:off x="8858593" y="2997645"/>
            <a:ext cx="777860" cy="308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100% </a:t>
            </a:r>
          </a:p>
        </p:txBody>
      </p:sp>
      <p:sp>
        <p:nvSpPr>
          <p:cNvPr id="82" name="מלבן 81">
            <a:extLst>
              <a:ext uri="{FF2B5EF4-FFF2-40B4-BE49-F238E27FC236}">
                <a16:creationId xmlns:a16="http://schemas.microsoft.com/office/drawing/2014/main" id="{E29CF631-F246-4F88-A562-2B34F144F73E}"/>
              </a:ext>
            </a:extLst>
          </p:cNvPr>
          <p:cNvSpPr/>
          <p:nvPr/>
        </p:nvSpPr>
        <p:spPr>
          <a:xfrm>
            <a:off x="6345157" y="2999621"/>
            <a:ext cx="777860" cy="308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100% </a:t>
            </a:r>
          </a:p>
        </p:txBody>
      </p:sp>
      <p:sp>
        <p:nvSpPr>
          <p:cNvPr id="83" name="מלבן 82">
            <a:extLst>
              <a:ext uri="{FF2B5EF4-FFF2-40B4-BE49-F238E27FC236}">
                <a16:creationId xmlns:a16="http://schemas.microsoft.com/office/drawing/2014/main" id="{439DB67E-625E-4DAC-837A-6A4A5F43E5FE}"/>
              </a:ext>
            </a:extLst>
          </p:cNvPr>
          <p:cNvSpPr/>
          <p:nvPr/>
        </p:nvSpPr>
        <p:spPr>
          <a:xfrm>
            <a:off x="3785714" y="2999621"/>
            <a:ext cx="777860" cy="308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100% </a:t>
            </a:r>
          </a:p>
        </p:txBody>
      </p:sp>
      <p:sp>
        <p:nvSpPr>
          <p:cNvPr id="84" name="מלבן 83">
            <a:extLst>
              <a:ext uri="{FF2B5EF4-FFF2-40B4-BE49-F238E27FC236}">
                <a16:creationId xmlns:a16="http://schemas.microsoft.com/office/drawing/2014/main" id="{3B9F875E-620F-4687-8E78-54B4DCDE7013}"/>
              </a:ext>
            </a:extLst>
          </p:cNvPr>
          <p:cNvSpPr/>
          <p:nvPr/>
        </p:nvSpPr>
        <p:spPr>
          <a:xfrm>
            <a:off x="1367284" y="3002682"/>
            <a:ext cx="777860" cy="308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100% </a:t>
            </a:r>
          </a:p>
        </p:txBody>
      </p:sp>
      <p:sp>
        <p:nvSpPr>
          <p:cNvPr id="47" name="מלבן 46">
            <a:extLst>
              <a:ext uri="{FF2B5EF4-FFF2-40B4-BE49-F238E27FC236}">
                <a16:creationId xmlns:a16="http://schemas.microsoft.com/office/drawing/2014/main" id="{38B12F1E-5771-4CB6-B879-BE2B527E202B}"/>
              </a:ext>
            </a:extLst>
          </p:cNvPr>
          <p:cNvSpPr/>
          <p:nvPr/>
        </p:nvSpPr>
        <p:spPr>
          <a:xfrm>
            <a:off x="-2996" y="0"/>
            <a:ext cx="1219799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8" name="מלבן: פינות מעוגלות 47">
            <a:extLst>
              <a:ext uri="{FF2B5EF4-FFF2-40B4-BE49-F238E27FC236}">
                <a16:creationId xmlns:a16="http://schemas.microsoft.com/office/drawing/2014/main" id="{7AEFDBE8-27C3-48F6-95D8-4A038F403020}"/>
              </a:ext>
            </a:extLst>
          </p:cNvPr>
          <p:cNvSpPr/>
          <p:nvPr/>
        </p:nvSpPr>
        <p:spPr>
          <a:xfrm>
            <a:off x="3306906" y="1347747"/>
            <a:ext cx="4960202" cy="4223208"/>
          </a:xfrm>
          <a:prstGeom prst="roundRect">
            <a:avLst>
              <a:gd name="adj" fmla="val 419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מלבן 48">
            <a:extLst>
              <a:ext uri="{FF2B5EF4-FFF2-40B4-BE49-F238E27FC236}">
                <a16:creationId xmlns:a16="http://schemas.microsoft.com/office/drawing/2014/main" id="{3553B955-EEC7-459C-AAA5-C0A23E4B2664}"/>
              </a:ext>
            </a:extLst>
          </p:cNvPr>
          <p:cNvSpPr/>
          <p:nvPr/>
        </p:nvSpPr>
        <p:spPr>
          <a:xfrm>
            <a:off x="5038725" y="2411815"/>
            <a:ext cx="2710054" cy="551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rgbClr val="FF6600"/>
                </a:solidFill>
              </a:rPr>
              <a:t>אני מעוניין בפריט ל-</a:t>
            </a:r>
          </a:p>
        </p:txBody>
      </p: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0E92CCD6-46DA-4195-89B4-5BC5F6147864}"/>
              </a:ext>
            </a:extLst>
          </p:cNvPr>
          <p:cNvCxnSpPr/>
          <p:nvPr/>
        </p:nvCxnSpPr>
        <p:spPr>
          <a:xfrm flipH="1">
            <a:off x="3761153" y="2122342"/>
            <a:ext cx="401835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מלבן: פינות מעוגלות 57">
            <a:extLst>
              <a:ext uri="{FF2B5EF4-FFF2-40B4-BE49-F238E27FC236}">
                <a16:creationId xmlns:a16="http://schemas.microsoft.com/office/drawing/2014/main" id="{3BCA8190-7E46-48F5-90CE-C865638E3C85}"/>
              </a:ext>
            </a:extLst>
          </p:cNvPr>
          <p:cNvSpPr/>
          <p:nvPr/>
        </p:nvSpPr>
        <p:spPr>
          <a:xfrm>
            <a:off x="3463856" y="1530626"/>
            <a:ext cx="424590" cy="3130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7100"/>
                </a:solidFill>
              </a:rPr>
              <a:t>X</a:t>
            </a:r>
            <a:endParaRPr lang="he-IL" dirty="0">
              <a:solidFill>
                <a:srgbClr val="FF7100"/>
              </a:solidFill>
            </a:endParaRPr>
          </a:p>
        </p:txBody>
      </p:sp>
      <p:sp>
        <p:nvSpPr>
          <p:cNvPr id="59" name="מלבן: פינות מעוגלות 58">
            <a:extLst>
              <a:ext uri="{FF2B5EF4-FFF2-40B4-BE49-F238E27FC236}">
                <a16:creationId xmlns:a16="http://schemas.microsoft.com/office/drawing/2014/main" id="{601F5340-9C8C-4D46-AA15-734E10A34AE5}"/>
              </a:ext>
            </a:extLst>
          </p:cNvPr>
          <p:cNvSpPr/>
          <p:nvPr/>
        </p:nvSpPr>
        <p:spPr>
          <a:xfrm>
            <a:off x="5701474" y="1586363"/>
            <a:ext cx="2363895" cy="5099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טווח מחירים לפריט</a:t>
            </a:r>
          </a:p>
        </p:txBody>
      </p:sp>
      <p:sp>
        <p:nvSpPr>
          <p:cNvPr id="60" name="מלבן: פינות מעוגלות 59">
            <a:extLst>
              <a:ext uri="{FF2B5EF4-FFF2-40B4-BE49-F238E27FC236}">
                <a16:creationId xmlns:a16="http://schemas.microsoft.com/office/drawing/2014/main" id="{B9A118D8-7EE0-42FB-B7C8-1E5B3F5FBEF2}"/>
              </a:ext>
            </a:extLst>
          </p:cNvPr>
          <p:cNvSpPr/>
          <p:nvPr/>
        </p:nvSpPr>
        <p:spPr>
          <a:xfrm>
            <a:off x="3576674" y="4893131"/>
            <a:ext cx="1163455" cy="457201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מחיקה</a:t>
            </a:r>
          </a:p>
        </p:txBody>
      </p:sp>
      <p:sp>
        <p:nvSpPr>
          <p:cNvPr id="61" name="מלבן: פינות מעוגלות 60">
            <a:extLst>
              <a:ext uri="{FF2B5EF4-FFF2-40B4-BE49-F238E27FC236}">
                <a16:creationId xmlns:a16="http://schemas.microsoft.com/office/drawing/2014/main" id="{B14E1511-6EDA-4DA1-80DF-A20C44376093}"/>
              </a:ext>
            </a:extLst>
          </p:cNvPr>
          <p:cNvSpPr/>
          <p:nvPr/>
        </p:nvSpPr>
        <p:spPr>
          <a:xfrm>
            <a:off x="4837152" y="4893130"/>
            <a:ext cx="1258847" cy="4572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rgbClr val="FF6600"/>
                </a:solidFill>
              </a:rPr>
              <a:t>ביטול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669E0C49-2B78-40FB-AF0F-33890444C3D9}"/>
              </a:ext>
            </a:extLst>
          </p:cNvPr>
          <p:cNvSpPr/>
          <p:nvPr/>
        </p:nvSpPr>
        <p:spPr>
          <a:xfrm>
            <a:off x="6583762" y="3067699"/>
            <a:ext cx="1165017" cy="49011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85000"/>
                  </a:schemeClr>
                </a:solidFill>
              </a:rPr>
              <a:t>כמות</a:t>
            </a:r>
          </a:p>
        </p:txBody>
      </p:sp>
      <p:sp>
        <p:nvSpPr>
          <p:cNvPr id="62" name="מלבן: פינות מעוגלות 61">
            <a:extLst>
              <a:ext uri="{FF2B5EF4-FFF2-40B4-BE49-F238E27FC236}">
                <a16:creationId xmlns:a16="http://schemas.microsoft.com/office/drawing/2014/main" id="{51BB2DEF-B33E-4DDA-A45A-F27CDFB6721C}"/>
              </a:ext>
            </a:extLst>
          </p:cNvPr>
          <p:cNvSpPr/>
          <p:nvPr/>
        </p:nvSpPr>
        <p:spPr>
          <a:xfrm>
            <a:off x="4121808" y="3082819"/>
            <a:ext cx="2208743" cy="49011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85000"/>
                  </a:schemeClr>
                </a:solidFill>
              </a:rPr>
              <a:t>זמן</a:t>
            </a:r>
          </a:p>
        </p:txBody>
      </p:sp>
      <p:sp>
        <p:nvSpPr>
          <p:cNvPr id="63" name="מלבן: פינות מעוגלות 62">
            <a:extLst>
              <a:ext uri="{FF2B5EF4-FFF2-40B4-BE49-F238E27FC236}">
                <a16:creationId xmlns:a16="http://schemas.microsoft.com/office/drawing/2014/main" id="{78F07AA0-98CC-41EE-9D8E-517E52D85A0C}"/>
              </a:ext>
            </a:extLst>
          </p:cNvPr>
          <p:cNvSpPr/>
          <p:nvPr/>
        </p:nvSpPr>
        <p:spPr>
          <a:xfrm>
            <a:off x="4132231" y="3564291"/>
            <a:ext cx="2208743" cy="2248917"/>
          </a:xfrm>
          <a:prstGeom prst="roundRect">
            <a:avLst>
              <a:gd name="adj" fmla="val 5723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75B801F5-C8EE-46B0-AF49-0C84A03662BC}"/>
              </a:ext>
            </a:extLst>
          </p:cNvPr>
          <p:cNvSpPr/>
          <p:nvPr/>
        </p:nvSpPr>
        <p:spPr>
          <a:xfrm>
            <a:off x="4204882" y="3585671"/>
            <a:ext cx="2072640" cy="431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דקה/</a:t>
            </a:r>
            <a:r>
              <a:rPr lang="he-IL" dirty="0" err="1">
                <a:solidFill>
                  <a:schemeClr val="bg1">
                    <a:lumMod val="65000"/>
                  </a:schemeClr>
                </a:solidFill>
              </a:rPr>
              <a:t>ות</a:t>
            </a:r>
            <a:endParaRPr lang="he-I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מלבן 63">
            <a:extLst>
              <a:ext uri="{FF2B5EF4-FFF2-40B4-BE49-F238E27FC236}">
                <a16:creationId xmlns:a16="http://schemas.microsoft.com/office/drawing/2014/main" id="{5A26D310-1BA2-401D-A9F1-32BF26FD72C1}"/>
              </a:ext>
            </a:extLst>
          </p:cNvPr>
          <p:cNvSpPr/>
          <p:nvPr/>
        </p:nvSpPr>
        <p:spPr>
          <a:xfrm>
            <a:off x="4204882" y="4024799"/>
            <a:ext cx="2072640" cy="431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שעה/</a:t>
            </a:r>
            <a:r>
              <a:rPr lang="he-IL" dirty="0" err="1">
                <a:solidFill>
                  <a:schemeClr val="bg1">
                    <a:lumMod val="65000"/>
                  </a:schemeClr>
                </a:solidFill>
              </a:rPr>
              <a:t>ות</a:t>
            </a:r>
            <a:endParaRPr lang="he-I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מלבן 64">
            <a:extLst>
              <a:ext uri="{FF2B5EF4-FFF2-40B4-BE49-F238E27FC236}">
                <a16:creationId xmlns:a16="http://schemas.microsoft.com/office/drawing/2014/main" id="{97C9A628-91CB-44DF-839A-2949D91C32D7}"/>
              </a:ext>
            </a:extLst>
          </p:cNvPr>
          <p:cNvSpPr/>
          <p:nvPr/>
        </p:nvSpPr>
        <p:spPr>
          <a:xfrm>
            <a:off x="4204882" y="4463927"/>
            <a:ext cx="2072640" cy="431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יום/ים</a:t>
            </a:r>
          </a:p>
        </p:txBody>
      </p:sp>
      <p:sp>
        <p:nvSpPr>
          <p:cNvPr id="66" name="מלבן 65">
            <a:extLst>
              <a:ext uri="{FF2B5EF4-FFF2-40B4-BE49-F238E27FC236}">
                <a16:creationId xmlns:a16="http://schemas.microsoft.com/office/drawing/2014/main" id="{4775E885-4F88-4BD2-A305-D0D3269F5C33}"/>
              </a:ext>
            </a:extLst>
          </p:cNvPr>
          <p:cNvSpPr/>
          <p:nvPr/>
        </p:nvSpPr>
        <p:spPr>
          <a:xfrm>
            <a:off x="4204882" y="4903055"/>
            <a:ext cx="2072640" cy="431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חודש/ים</a:t>
            </a:r>
          </a:p>
        </p:txBody>
      </p:sp>
      <p:sp>
        <p:nvSpPr>
          <p:cNvPr id="67" name="מלבן 66">
            <a:extLst>
              <a:ext uri="{FF2B5EF4-FFF2-40B4-BE49-F238E27FC236}">
                <a16:creationId xmlns:a16="http://schemas.microsoft.com/office/drawing/2014/main" id="{A15CF8C3-4940-4F68-AD0A-A1392FFEA3FE}"/>
              </a:ext>
            </a:extLst>
          </p:cNvPr>
          <p:cNvSpPr/>
          <p:nvPr/>
        </p:nvSpPr>
        <p:spPr>
          <a:xfrm>
            <a:off x="4204882" y="5342184"/>
            <a:ext cx="2072640" cy="431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שנה/ים</a:t>
            </a: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CE063EEC-77E6-4C99-A16C-F42DEC82D764}"/>
              </a:ext>
            </a:extLst>
          </p:cNvPr>
          <p:cNvSpPr/>
          <p:nvPr/>
        </p:nvSpPr>
        <p:spPr>
          <a:xfrm>
            <a:off x="6623004" y="3082819"/>
            <a:ext cx="239488" cy="474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שולש שווה-שוקיים 14">
            <a:extLst>
              <a:ext uri="{FF2B5EF4-FFF2-40B4-BE49-F238E27FC236}">
                <a16:creationId xmlns:a16="http://schemas.microsoft.com/office/drawing/2014/main" id="{3467080E-6E72-47D0-AA5F-0F15CB1017D3}"/>
              </a:ext>
            </a:extLst>
          </p:cNvPr>
          <p:cNvSpPr/>
          <p:nvPr/>
        </p:nvSpPr>
        <p:spPr>
          <a:xfrm>
            <a:off x="6680354" y="3151811"/>
            <a:ext cx="110013" cy="54988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משולש שווה-שוקיים 67">
            <a:extLst>
              <a:ext uri="{FF2B5EF4-FFF2-40B4-BE49-F238E27FC236}">
                <a16:creationId xmlns:a16="http://schemas.microsoft.com/office/drawing/2014/main" id="{E6F4C3A2-9815-43C7-9FC9-1112A53EE0A5}"/>
              </a:ext>
            </a:extLst>
          </p:cNvPr>
          <p:cNvSpPr/>
          <p:nvPr/>
        </p:nvSpPr>
        <p:spPr>
          <a:xfrm rot="10800000">
            <a:off x="6682095" y="3413590"/>
            <a:ext cx="110013" cy="54988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510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7D8C1B0D-FE05-4B6C-AAE5-CD0B7D16F576}"/>
              </a:ext>
            </a:extLst>
          </p:cNvPr>
          <p:cNvSpPr/>
          <p:nvPr/>
        </p:nvSpPr>
        <p:spPr>
          <a:xfrm>
            <a:off x="5991" y="787824"/>
            <a:ext cx="12192000" cy="6070176"/>
          </a:xfrm>
          <a:prstGeom prst="rect">
            <a:avLst/>
          </a:prstGeom>
          <a:blipFill dpi="0" rotWithShape="1">
            <a:blip r:embed="rId3">
              <a:alphaModFix amt="56000"/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1D71907A-2721-4528-A927-577B5270D215}"/>
              </a:ext>
            </a:extLst>
          </p:cNvPr>
          <p:cNvSpPr/>
          <p:nvPr/>
        </p:nvSpPr>
        <p:spPr>
          <a:xfrm>
            <a:off x="318493" y="1343090"/>
            <a:ext cx="1053107" cy="5430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2">
                    <a:lumMod val="75000"/>
                  </a:schemeClr>
                </a:solidFill>
              </a:rPr>
              <a:t>מחיר</a:t>
            </a: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C2B43E1E-CD86-4BB0-A265-C6784263AE87}"/>
              </a:ext>
            </a:extLst>
          </p:cNvPr>
          <p:cNvSpPr/>
          <p:nvPr/>
        </p:nvSpPr>
        <p:spPr>
          <a:xfrm>
            <a:off x="5038725" y="1343090"/>
            <a:ext cx="6648449" cy="5430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986B3568-1852-4113-99BE-A00A73693216}"/>
              </a:ext>
            </a:extLst>
          </p:cNvPr>
          <p:cNvSpPr/>
          <p:nvPr/>
        </p:nvSpPr>
        <p:spPr>
          <a:xfrm>
            <a:off x="1461493" y="1343090"/>
            <a:ext cx="1053107" cy="5430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2">
                    <a:lumMod val="75000"/>
                  </a:schemeClr>
                </a:solidFill>
              </a:rPr>
              <a:t>מרחק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BD4D37B2-3E7B-49DE-B913-C2CA5D359142}"/>
              </a:ext>
            </a:extLst>
          </p:cNvPr>
          <p:cNvSpPr/>
          <p:nvPr/>
        </p:nvSpPr>
        <p:spPr>
          <a:xfrm>
            <a:off x="2604493" y="1343090"/>
            <a:ext cx="1053107" cy="543063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1"/>
                </a:solidFill>
              </a:rPr>
              <a:t>תחום</a:t>
            </a: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4DFA33E7-DE1E-4C33-8939-89CB6631CF5F}"/>
              </a:ext>
            </a:extLst>
          </p:cNvPr>
          <p:cNvSpPr/>
          <p:nvPr/>
        </p:nvSpPr>
        <p:spPr>
          <a:xfrm>
            <a:off x="3742136" y="1343090"/>
            <a:ext cx="1053107" cy="543063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1"/>
                </a:solidFill>
              </a:rPr>
              <a:t>קטגוריה</a:t>
            </a:r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55A67C8E-0EE8-4822-B279-3D3AF5AB4ADF}"/>
              </a:ext>
            </a:extLst>
          </p:cNvPr>
          <p:cNvSpPr/>
          <p:nvPr/>
        </p:nvSpPr>
        <p:spPr>
          <a:xfrm>
            <a:off x="11307737" y="1495978"/>
            <a:ext cx="228600" cy="20955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C30B89A6-0C0B-4354-96B8-2AE77B93B28F}"/>
              </a:ext>
            </a:extLst>
          </p:cNvPr>
          <p:cNvSpPr/>
          <p:nvPr/>
        </p:nvSpPr>
        <p:spPr>
          <a:xfrm rot="19293855">
            <a:off x="11121903" y="1721723"/>
            <a:ext cx="247223" cy="45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52052CB7-0CF6-4962-99F0-07E578AECC3E}"/>
              </a:ext>
            </a:extLst>
          </p:cNvPr>
          <p:cNvSpPr/>
          <p:nvPr/>
        </p:nvSpPr>
        <p:spPr>
          <a:xfrm>
            <a:off x="6300962" y="1419843"/>
            <a:ext cx="5572545" cy="390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1E0CA6C-4E24-4479-9EDF-B209C2732909}"/>
              </a:ext>
            </a:extLst>
          </p:cNvPr>
          <p:cNvSpPr/>
          <p:nvPr/>
        </p:nvSpPr>
        <p:spPr>
          <a:xfrm>
            <a:off x="318493" y="2085975"/>
            <a:ext cx="11368681" cy="41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rgbClr val="FF7100"/>
                </a:solidFill>
              </a:rPr>
              <a:t>קטגוריה: כלי רכב, תחום: רכב 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57963B56-4D17-4686-AE29-9086CC1D2AE9}"/>
              </a:ext>
            </a:extLst>
          </p:cNvPr>
          <p:cNvSpPr/>
          <p:nvPr/>
        </p:nvSpPr>
        <p:spPr>
          <a:xfrm>
            <a:off x="0" y="0"/>
            <a:ext cx="12191999" cy="7561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03C8DD3A-6651-4149-A528-1438572E6711}"/>
              </a:ext>
            </a:extLst>
          </p:cNvPr>
          <p:cNvSpPr/>
          <p:nvPr/>
        </p:nvSpPr>
        <p:spPr>
          <a:xfrm>
            <a:off x="-586409" y="-193432"/>
            <a:ext cx="3458817" cy="1162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00" b="1" dirty="0">
              <a:latin typeface="QuillScript" panose="03050502030202060B05" pitchFamily="66" charset="0"/>
            </a:endParaRPr>
          </a:p>
          <a:p>
            <a:pPr algn="ctr"/>
            <a:r>
              <a:rPr lang="en-US" sz="5400" dirty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loon Lt BT" panose="03060402020202060201" pitchFamily="66" charset="0"/>
              </a:rPr>
              <a:t>RENT</a:t>
            </a:r>
            <a:r>
              <a:rPr lang="en-US" sz="5400" b="1" dirty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loon Lt BT" panose="03060402020202060201" pitchFamily="66" charset="0"/>
              </a:rPr>
              <a:t>ALL</a:t>
            </a:r>
            <a:endParaRPr lang="he-IL" sz="5400" b="1" dirty="0">
              <a:solidFill>
                <a:srgbClr val="FF71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lloon Lt BT" panose="03060402020202060201" pitchFamily="66" charset="0"/>
            </a:endParaRPr>
          </a:p>
          <a:p>
            <a:pPr algn="ctr"/>
            <a:endParaRPr lang="he-IL" sz="500" b="1" dirty="0">
              <a:latin typeface="QuillScript" panose="03050502030202060B05" pitchFamily="66" charset="0"/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C60C26CC-0490-46E2-A462-F855289B8344}"/>
              </a:ext>
            </a:extLst>
          </p:cNvPr>
          <p:cNvSpPr/>
          <p:nvPr/>
        </p:nvSpPr>
        <p:spPr>
          <a:xfrm>
            <a:off x="1" y="758168"/>
            <a:ext cx="12191999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45E1EA17-9558-4027-B6B5-622F42234172}"/>
              </a:ext>
            </a:extLst>
          </p:cNvPr>
          <p:cNvSpPr/>
          <p:nvPr/>
        </p:nvSpPr>
        <p:spPr>
          <a:xfrm>
            <a:off x="9208064" y="134451"/>
            <a:ext cx="2665443" cy="487688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bg1"/>
                </a:solidFill>
              </a:rPr>
              <a:t>+ אני רוצה לפרסם פריט להשכרה</a:t>
            </a:r>
          </a:p>
        </p:txBody>
      </p: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A389054E-6181-4958-8BEA-6DD9840F29C9}"/>
              </a:ext>
            </a:extLst>
          </p:cNvPr>
          <p:cNvSpPr/>
          <p:nvPr/>
        </p:nvSpPr>
        <p:spPr>
          <a:xfrm>
            <a:off x="8819927" y="2920798"/>
            <a:ext cx="2305957" cy="3082430"/>
          </a:xfrm>
          <a:prstGeom prst="roundRect">
            <a:avLst>
              <a:gd name="adj" fmla="val 370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E58E0AA9-A499-414B-95B4-4FE948159C43}"/>
              </a:ext>
            </a:extLst>
          </p:cNvPr>
          <p:cNvSpPr/>
          <p:nvPr/>
        </p:nvSpPr>
        <p:spPr>
          <a:xfrm>
            <a:off x="6300962" y="2920799"/>
            <a:ext cx="2305957" cy="3082430"/>
          </a:xfrm>
          <a:prstGeom prst="roundRect">
            <a:avLst>
              <a:gd name="adj" fmla="val 370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4664194B-3FDD-4285-9C41-B90B4F6B18D7}"/>
              </a:ext>
            </a:extLst>
          </p:cNvPr>
          <p:cNvSpPr/>
          <p:nvPr/>
        </p:nvSpPr>
        <p:spPr>
          <a:xfrm>
            <a:off x="3781997" y="2920800"/>
            <a:ext cx="2305957" cy="3082430"/>
          </a:xfrm>
          <a:prstGeom prst="roundRect">
            <a:avLst>
              <a:gd name="adj" fmla="val 370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61D8680B-DA87-47E7-8B44-A29387718298}"/>
              </a:ext>
            </a:extLst>
          </p:cNvPr>
          <p:cNvSpPr/>
          <p:nvPr/>
        </p:nvSpPr>
        <p:spPr>
          <a:xfrm>
            <a:off x="1263032" y="2920801"/>
            <a:ext cx="2305957" cy="3082430"/>
          </a:xfrm>
          <a:prstGeom prst="roundRect">
            <a:avLst>
              <a:gd name="adj" fmla="val 370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4115A872-025F-40FD-9D31-C4A29AD3CB2B}"/>
              </a:ext>
            </a:extLst>
          </p:cNvPr>
          <p:cNvGrpSpPr/>
          <p:nvPr/>
        </p:nvGrpSpPr>
        <p:grpSpPr>
          <a:xfrm rot="5400000">
            <a:off x="653964" y="4395423"/>
            <a:ext cx="305021" cy="138952"/>
            <a:chOff x="1374913" y="3161810"/>
            <a:chExt cx="305021" cy="138952"/>
          </a:xfrm>
        </p:grpSpPr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65A46F5F-8FDC-406F-A224-8D775260B04C}"/>
                </a:ext>
              </a:extLst>
            </p:cNvPr>
            <p:cNvCxnSpPr>
              <a:cxnSpLocks/>
            </p:cNvCxnSpPr>
            <p:nvPr/>
          </p:nvCxnSpPr>
          <p:spPr>
            <a:xfrm>
              <a:off x="1374913" y="3161810"/>
              <a:ext cx="149087" cy="12804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17702823-1320-4E95-8276-39763048D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001" y="3161810"/>
              <a:ext cx="155933" cy="13895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מלבן 40">
            <a:extLst>
              <a:ext uri="{FF2B5EF4-FFF2-40B4-BE49-F238E27FC236}">
                <a16:creationId xmlns:a16="http://schemas.microsoft.com/office/drawing/2014/main" id="{BB2C9C5F-6E1B-43FB-AC86-18BBB9F3E07F}"/>
              </a:ext>
            </a:extLst>
          </p:cNvPr>
          <p:cNvSpPr/>
          <p:nvPr/>
        </p:nvSpPr>
        <p:spPr>
          <a:xfrm>
            <a:off x="9143833" y="3595836"/>
            <a:ext cx="1876800" cy="416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bg1">
                    <a:lumMod val="50000"/>
                  </a:schemeClr>
                </a:solidFill>
              </a:rPr>
              <a:t>רכב 9 מקומות</a:t>
            </a:r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561B59B4-71F3-4850-853F-C1528723605D}"/>
              </a:ext>
            </a:extLst>
          </p:cNvPr>
          <p:cNvSpPr/>
          <p:nvPr/>
        </p:nvSpPr>
        <p:spPr>
          <a:xfrm>
            <a:off x="9199319" y="4464062"/>
            <a:ext cx="1497691" cy="779095"/>
          </a:xfrm>
          <a:prstGeom prst="rect">
            <a:avLst/>
          </a:prstGeom>
          <a:blipFill>
            <a:blip r:embed="rId4">
              <a:alphaModFix amt="56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400" dirty="0">
              <a:ln w="3175">
                <a:solidFill>
                  <a:srgbClr val="FF7100"/>
                </a:solidFill>
              </a:ln>
              <a:solidFill>
                <a:srgbClr val="FF7100"/>
              </a:solidFill>
            </a:endParaRPr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8FED24A5-AEAF-4C63-9216-6315C9723DEB}"/>
              </a:ext>
            </a:extLst>
          </p:cNvPr>
          <p:cNvSpPr/>
          <p:nvPr/>
        </p:nvSpPr>
        <p:spPr>
          <a:xfrm>
            <a:off x="9774994" y="3337571"/>
            <a:ext cx="1460215" cy="228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chemeClr val="bg1">
                    <a:lumMod val="50000"/>
                  </a:schemeClr>
                </a:solidFill>
              </a:rPr>
              <a:t>כלי רכב &gt; רכב</a:t>
            </a:r>
          </a:p>
        </p:txBody>
      </p:sp>
      <p:sp>
        <p:nvSpPr>
          <p:cNvPr id="44" name="מלבן 43">
            <a:extLst>
              <a:ext uri="{FF2B5EF4-FFF2-40B4-BE49-F238E27FC236}">
                <a16:creationId xmlns:a16="http://schemas.microsoft.com/office/drawing/2014/main" id="{E9BB4729-62C6-4418-AD24-0E5CA74489D5}"/>
              </a:ext>
            </a:extLst>
          </p:cNvPr>
          <p:cNvSpPr/>
          <p:nvPr/>
        </p:nvSpPr>
        <p:spPr>
          <a:xfrm>
            <a:off x="6413890" y="3271161"/>
            <a:ext cx="1876800" cy="416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rgbClr val="FF7100"/>
                </a:solidFill>
              </a:rPr>
              <a:t>מאזדה 2019</a:t>
            </a:r>
          </a:p>
        </p:txBody>
      </p:sp>
      <p:sp>
        <p:nvSpPr>
          <p:cNvPr id="45" name="מלבן 44">
            <a:extLst>
              <a:ext uri="{FF2B5EF4-FFF2-40B4-BE49-F238E27FC236}">
                <a16:creationId xmlns:a16="http://schemas.microsoft.com/office/drawing/2014/main" id="{BC77C47E-0141-4622-8BEE-8BB045DCDD1C}"/>
              </a:ext>
            </a:extLst>
          </p:cNvPr>
          <p:cNvSpPr/>
          <p:nvPr/>
        </p:nvSpPr>
        <p:spPr>
          <a:xfrm>
            <a:off x="6680354" y="4464061"/>
            <a:ext cx="1497691" cy="779095"/>
          </a:xfrm>
          <a:prstGeom prst="rect">
            <a:avLst/>
          </a:prstGeom>
          <a:blipFill>
            <a:blip r:embed="rId5">
              <a:alphaModFix amt="56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400" dirty="0">
              <a:ln w="3175">
                <a:solidFill>
                  <a:srgbClr val="FF7100"/>
                </a:solidFill>
              </a:ln>
              <a:solidFill>
                <a:srgbClr val="FF7100"/>
              </a:solidFill>
            </a:endParaRPr>
          </a:p>
        </p:txBody>
      </p:sp>
      <p:sp>
        <p:nvSpPr>
          <p:cNvPr id="46" name="מלבן 45">
            <a:extLst>
              <a:ext uri="{FF2B5EF4-FFF2-40B4-BE49-F238E27FC236}">
                <a16:creationId xmlns:a16="http://schemas.microsoft.com/office/drawing/2014/main" id="{C6610F63-1318-438A-8D47-EB2D9CE7CE80}"/>
              </a:ext>
            </a:extLst>
          </p:cNvPr>
          <p:cNvSpPr/>
          <p:nvPr/>
        </p:nvSpPr>
        <p:spPr>
          <a:xfrm>
            <a:off x="7215809" y="3321008"/>
            <a:ext cx="1289458" cy="234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rgbClr val="FF7100"/>
                </a:solidFill>
              </a:rPr>
              <a:t>כלי רכב &gt; רכב</a:t>
            </a:r>
          </a:p>
        </p:txBody>
      </p:sp>
      <p:sp>
        <p:nvSpPr>
          <p:cNvPr id="51" name="מלבן 50">
            <a:extLst>
              <a:ext uri="{FF2B5EF4-FFF2-40B4-BE49-F238E27FC236}">
                <a16:creationId xmlns:a16="http://schemas.microsoft.com/office/drawing/2014/main" id="{EBACCA8A-DB80-4A15-B366-0321D977989A}"/>
              </a:ext>
            </a:extLst>
          </p:cNvPr>
          <p:cNvSpPr/>
          <p:nvPr/>
        </p:nvSpPr>
        <p:spPr>
          <a:xfrm>
            <a:off x="3978809" y="3281100"/>
            <a:ext cx="1876800" cy="416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rgbClr val="FF7100"/>
                </a:solidFill>
              </a:rPr>
              <a:t>אאודי יוקרתית</a:t>
            </a:r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BED106B5-BDE5-4106-ABAB-F57391B8842B}"/>
              </a:ext>
            </a:extLst>
          </p:cNvPr>
          <p:cNvSpPr/>
          <p:nvPr/>
        </p:nvSpPr>
        <p:spPr>
          <a:xfrm>
            <a:off x="4189881" y="4453088"/>
            <a:ext cx="1497691" cy="779095"/>
          </a:xfrm>
          <a:prstGeom prst="rect">
            <a:avLst/>
          </a:prstGeom>
          <a:blipFill>
            <a:blip r:embed="rId6">
              <a:alphaModFix amt="56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400" dirty="0">
              <a:ln w="3175">
                <a:solidFill>
                  <a:srgbClr val="FF7100"/>
                </a:solidFill>
              </a:ln>
              <a:solidFill>
                <a:srgbClr val="FF7100"/>
              </a:solidFill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ADBE5BDF-6882-4B0F-A21C-A33659FE19C6}"/>
              </a:ext>
            </a:extLst>
          </p:cNvPr>
          <p:cNvSpPr/>
          <p:nvPr/>
        </p:nvSpPr>
        <p:spPr>
          <a:xfrm>
            <a:off x="4609970" y="3022835"/>
            <a:ext cx="1460215" cy="228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rgbClr val="FF7100"/>
                </a:solidFill>
              </a:rPr>
              <a:t>כלי רכב &gt; רכב</a:t>
            </a:r>
          </a:p>
        </p:txBody>
      </p:sp>
      <p:sp>
        <p:nvSpPr>
          <p:cNvPr id="54" name="מלבן 53">
            <a:extLst>
              <a:ext uri="{FF2B5EF4-FFF2-40B4-BE49-F238E27FC236}">
                <a16:creationId xmlns:a16="http://schemas.microsoft.com/office/drawing/2014/main" id="{9A1704FA-2899-4A7E-BE29-225C0D569047}"/>
              </a:ext>
            </a:extLst>
          </p:cNvPr>
          <p:cNvSpPr/>
          <p:nvPr/>
        </p:nvSpPr>
        <p:spPr>
          <a:xfrm>
            <a:off x="1503973" y="3281100"/>
            <a:ext cx="1876800" cy="416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rgbClr val="FF7100"/>
                </a:solidFill>
              </a:rPr>
              <a:t>אאודי 5 מקומות</a:t>
            </a:r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id="{9864CAA4-CFAB-47D4-A072-72762921F745}"/>
              </a:ext>
            </a:extLst>
          </p:cNvPr>
          <p:cNvSpPr/>
          <p:nvPr/>
        </p:nvSpPr>
        <p:spPr>
          <a:xfrm>
            <a:off x="1655785" y="4464058"/>
            <a:ext cx="1497691" cy="779095"/>
          </a:xfrm>
          <a:prstGeom prst="rect">
            <a:avLst/>
          </a:prstGeom>
          <a:blipFill>
            <a:blip r:embed="rId7">
              <a:alphaModFix amt="56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400" dirty="0">
              <a:ln w="3175">
                <a:solidFill>
                  <a:srgbClr val="FF7100"/>
                </a:solidFill>
              </a:ln>
              <a:solidFill>
                <a:srgbClr val="FF7100"/>
              </a:solidFill>
            </a:endParaRPr>
          </a:p>
        </p:txBody>
      </p:sp>
      <p:sp>
        <p:nvSpPr>
          <p:cNvPr id="56" name="מלבן 55">
            <a:extLst>
              <a:ext uri="{FF2B5EF4-FFF2-40B4-BE49-F238E27FC236}">
                <a16:creationId xmlns:a16="http://schemas.microsoft.com/office/drawing/2014/main" id="{4860B014-2E36-4D53-9A49-ACA6D94E8806}"/>
              </a:ext>
            </a:extLst>
          </p:cNvPr>
          <p:cNvSpPr/>
          <p:nvPr/>
        </p:nvSpPr>
        <p:spPr>
          <a:xfrm>
            <a:off x="1987825" y="3029459"/>
            <a:ext cx="1607524" cy="221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rgbClr val="FF7100"/>
                </a:solidFill>
              </a:rPr>
              <a:t>כלי רכב &gt; רכב</a:t>
            </a:r>
          </a:p>
        </p:txBody>
      </p:sp>
      <p:sp>
        <p:nvSpPr>
          <p:cNvPr id="57" name="מלבן 56">
            <a:extLst>
              <a:ext uri="{FF2B5EF4-FFF2-40B4-BE49-F238E27FC236}">
                <a16:creationId xmlns:a16="http://schemas.microsoft.com/office/drawing/2014/main" id="{07710EE5-F060-42AB-BF3E-B336E70970BD}"/>
              </a:ext>
            </a:extLst>
          </p:cNvPr>
          <p:cNvSpPr/>
          <p:nvPr/>
        </p:nvSpPr>
        <p:spPr>
          <a:xfrm>
            <a:off x="9161498" y="3710470"/>
            <a:ext cx="1876799" cy="642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chemeClr val="bg1">
                    <a:lumMod val="50000"/>
                  </a:schemeClr>
                </a:solidFill>
              </a:rPr>
              <a:t>רכב אאודי חדיש ואיכותי 9 מקומות, עם ביטוח ...</a:t>
            </a:r>
          </a:p>
        </p:txBody>
      </p:sp>
      <p:sp>
        <p:nvSpPr>
          <p:cNvPr id="69" name="מלבן: פינות מעוגלות 68">
            <a:extLst>
              <a:ext uri="{FF2B5EF4-FFF2-40B4-BE49-F238E27FC236}">
                <a16:creationId xmlns:a16="http://schemas.microsoft.com/office/drawing/2014/main" id="{21B785E1-C7B6-4A7D-B12D-F5B7A42E03C9}"/>
              </a:ext>
            </a:extLst>
          </p:cNvPr>
          <p:cNvSpPr/>
          <p:nvPr/>
        </p:nvSpPr>
        <p:spPr>
          <a:xfrm>
            <a:off x="9034504" y="5464166"/>
            <a:ext cx="1245850" cy="318052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פרטים נוספים</a:t>
            </a:r>
          </a:p>
        </p:txBody>
      </p:sp>
      <p:sp>
        <p:nvSpPr>
          <p:cNvPr id="76" name="מלבן 75">
            <a:extLst>
              <a:ext uri="{FF2B5EF4-FFF2-40B4-BE49-F238E27FC236}">
                <a16:creationId xmlns:a16="http://schemas.microsoft.com/office/drawing/2014/main" id="{498C6153-D656-48F2-8B44-FAE1F17FEF2A}"/>
              </a:ext>
            </a:extLst>
          </p:cNvPr>
          <p:cNvSpPr/>
          <p:nvPr/>
        </p:nvSpPr>
        <p:spPr>
          <a:xfrm>
            <a:off x="6515541" y="3710831"/>
            <a:ext cx="1876799" cy="642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chemeClr val="bg1">
                    <a:lumMod val="65000"/>
                  </a:schemeClr>
                </a:solidFill>
              </a:rPr>
              <a:t>רכב נוח, ממוזג, אוטומטי, 12 מקומות, מבוטח ...</a:t>
            </a:r>
          </a:p>
        </p:txBody>
      </p:sp>
      <p:sp>
        <p:nvSpPr>
          <p:cNvPr id="77" name="מלבן 76">
            <a:extLst>
              <a:ext uri="{FF2B5EF4-FFF2-40B4-BE49-F238E27FC236}">
                <a16:creationId xmlns:a16="http://schemas.microsoft.com/office/drawing/2014/main" id="{45089246-9F84-4532-8878-3421E1BC9F79}"/>
              </a:ext>
            </a:extLst>
          </p:cNvPr>
          <p:cNvSpPr/>
          <p:nvPr/>
        </p:nvSpPr>
        <p:spPr>
          <a:xfrm>
            <a:off x="3996575" y="3685061"/>
            <a:ext cx="1876799" cy="642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chemeClr val="bg1">
                    <a:lumMod val="65000"/>
                  </a:schemeClr>
                </a:solidFill>
              </a:rPr>
              <a:t>רכב נוח, יוקרתי, 9 מקומות, 1000 ₪ ליום ...  </a:t>
            </a:r>
          </a:p>
        </p:txBody>
      </p:sp>
      <p:sp>
        <p:nvSpPr>
          <p:cNvPr id="78" name="מלבן 77">
            <a:extLst>
              <a:ext uri="{FF2B5EF4-FFF2-40B4-BE49-F238E27FC236}">
                <a16:creationId xmlns:a16="http://schemas.microsoft.com/office/drawing/2014/main" id="{E198FBFC-9543-46E5-96DD-3BCDAE8B37FD}"/>
              </a:ext>
            </a:extLst>
          </p:cNvPr>
          <p:cNvSpPr/>
          <p:nvPr/>
        </p:nvSpPr>
        <p:spPr>
          <a:xfrm>
            <a:off x="1503974" y="3710470"/>
            <a:ext cx="1876799" cy="642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chemeClr val="bg1">
                    <a:lumMod val="65000"/>
                  </a:schemeClr>
                </a:solidFill>
              </a:rPr>
              <a:t>מיניבוס ל18 איש, להובלות קצרות, לבעלי </a:t>
            </a:r>
            <a:r>
              <a:rPr lang="he-IL" sz="1200" dirty="0" err="1">
                <a:solidFill>
                  <a:schemeClr val="bg1">
                    <a:lumMod val="65000"/>
                  </a:schemeClr>
                </a:solidFill>
              </a:rPr>
              <a:t>רשיון</a:t>
            </a:r>
            <a:r>
              <a:rPr lang="he-IL" sz="1200" dirty="0">
                <a:solidFill>
                  <a:schemeClr val="bg1">
                    <a:lumMod val="65000"/>
                  </a:schemeClr>
                </a:solidFill>
              </a:rPr>
              <a:t> דרגה ... </a:t>
            </a:r>
          </a:p>
        </p:txBody>
      </p:sp>
      <p:sp>
        <p:nvSpPr>
          <p:cNvPr id="79" name="מלבן: פינות מעוגלות 78">
            <a:extLst>
              <a:ext uri="{FF2B5EF4-FFF2-40B4-BE49-F238E27FC236}">
                <a16:creationId xmlns:a16="http://schemas.microsoft.com/office/drawing/2014/main" id="{A06527E2-39E4-44C1-90FC-3C86C8DF69DF}"/>
              </a:ext>
            </a:extLst>
          </p:cNvPr>
          <p:cNvSpPr/>
          <p:nvPr/>
        </p:nvSpPr>
        <p:spPr>
          <a:xfrm>
            <a:off x="6515541" y="5464166"/>
            <a:ext cx="1245850" cy="318052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פרטים נוספים</a:t>
            </a:r>
          </a:p>
        </p:txBody>
      </p:sp>
      <p:sp>
        <p:nvSpPr>
          <p:cNvPr id="80" name="מלבן: פינות מעוגלות 79">
            <a:extLst>
              <a:ext uri="{FF2B5EF4-FFF2-40B4-BE49-F238E27FC236}">
                <a16:creationId xmlns:a16="http://schemas.microsoft.com/office/drawing/2014/main" id="{AE24F8DC-C57F-4E95-8F87-36F7C09C8924}"/>
              </a:ext>
            </a:extLst>
          </p:cNvPr>
          <p:cNvSpPr/>
          <p:nvPr/>
        </p:nvSpPr>
        <p:spPr>
          <a:xfrm>
            <a:off x="3996575" y="5453293"/>
            <a:ext cx="1245850" cy="318052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פרטים נוספים</a:t>
            </a:r>
          </a:p>
        </p:txBody>
      </p:sp>
      <p:sp>
        <p:nvSpPr>
          <p:cNvPr id="81" name="מלבן: פינות מעוגלות 80">
            <a:extLst>
              <a:ext uri="{FF2B5EF4-FFF2-40B4-BE49-F238E27FC236}">
                <a16:creationId xmlns:a16="http://schemas.microsoft.com/office/drawing/2014/main" id="{FC5FC8EB-8767-4CEA-8141-28A9BEAB8426}"/>
              </a:ext>
            </a:extLst>
          </p:cNvPr>
          <p:cNvSpPr/>
          <p:nvPr/>
        </p:nvSpPr>
        <p:spPr>
          <a:xfrm>
            <a:off x="1474780" y="5453293"/>
            <a:ext cx="1245850" cy="318052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פרטים נוספים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8741BBA-5329-432B-BA41-8C8BAB914B6B}"/>
              </a:ext>
            </a:extLst>
          </p:cNvPr>
          <p:cNvSpPr/>
          <p:nvPr/>
        </p:nvSpPr>
        <p:spPr>
          <a:xfrm>
            <a:off x="8967922" y="3305757"/>
            <a:ext cx="777860" cy="308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100% </a:t>
            </a:r>
          </a:p>
        </p:txBody>
      </p:sp>
      <p:sp>
        <p:nvSpPr>
          <p:cNvPr id="82" name="מלבן 81">
            <a:extLst>
              <a:ext uri="{FF2B5EF4-FFF2-40B4-BE49-F238E27FC236}">
                <a16:creationId xmlns:a16="http://schemas.microsoft.com/office/drawing/2014/main" id="{E29CF631-F246-4F88-A562-2B34F144F73E}"/>
              </a:ext>
            </a:extLst>
          </p:cNvPr>
          <p:cNvSpPr/>
          <p:nvPr/>
        </p:nvSpPr>
        <p:spPr>
          <a:xfrm>
            <a:off x="6345157" y="2999621"/>
            <a:ext cx="777860" cy="308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100% </a:t>
            </a:r>
          </a:p>
        </p:txBody>
      </p:sp>
      <p:sp>
        <p:nvSpPr>
          <p:cNvPr id="83" name="מלבן 82">
            <a:extLst>
              <a:ext uri="{FF2B5EF4-FFF2-40B4-BE49-F238E27FC236}">
                <a16:creationId xmlns:a16="http://schemas.microsoft.com/office/drawing/2014/main" id="{439DB67E-625E-4DAC-837A-6A4A5F43E5FE}"/>
              </a:ext>
            </a:extLst>
          </p:cNvPr>
          <p:cNvSpPr/>
          <p:nvPr/>
        </p:nvSpPr>
        <p:spPr>
          <a:xfrm>
            <a:off x="3785714" y="2999621"/>
            <a:ext cx="777860" cy="308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100% </a:t>
            </a:r>
          </a:p>
        </p:txBody>
      </p:sp>
      <p:sp>
        <p:nvSpPr>
          <p:cNvPr id="84" name="מלבן 83">
            <a:extLst>
              <a:ext uri="{FF2B5EF4-FFF2-40B4-BE49-F238E27FC236}">
                <a16:creationId xmlns:a16="http://schemas.microsoft.com/office/drawing/2014/main" id="{3B9F875E-620F-4687-8E78-54B4DCDE7013}"/>
              </a:ext>
            </a:extLst>
          </p:cNvPr>
          <p:cNvSpPr/>
          <p:nvPr/>
        </p:nvSpPr>
        <p:spPr>
          <a:xfrm>
            <a:off x="1367284" y="3002682"/>
            <a:ext cx="777860" cy="308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100% </a:t>
            </a:r>
          </a:p>
        </p:txBody>
      </p:sp>
      <p:sp>
        <p:nvSpPr>
          <p:cNvPr id="47" name="מלבן 46">
            <a:extLst>
              <a:ext uri="{FF2B5EF4-FFF2-40B4-BE49-F238E27FC236}">
                <a16:creationId xmlns:a16="http://schemas.microsoft.com/office/drawing/2014/main" id="{3044C603-060B-485F-B274-354B38DD9534}"/>
              </a:ext>
            </a:extLst>
          </p:cNvPr>
          <p:cNvSpPr/>
          <p:nvPr/>
        </p:nvSpPr>
        <p:spPr>
          <a:xfrm>
            <a:off x="-2996" y="0"/>
            <a:ext cx="1219799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0" name="מלבן: פינות מעוגלות 49">
            <a:extLst>
              <a:ext uri="{FF2B5EF4-FFF2-40B4-BE49-F238E27FC236}">
                <a16:creationId xmlns:a16="http://schemas.microsoft.com/office/drawing/2014/main" id="{B7B3F5DA-9FA2-4132-8AFF-4EC5FDECE72F}"/>
              </a:ext>
            </a:extLst>
          </p:cNvPr>
          <p:cNvSpPr/>
          <p:nvPr/>
        </p:nvSpPr>
        <p:spPr>
          <a:xfrm>
            <a:off x="736998" y="445918"/>
            <a:ext cx="10567742" cy="6070176"/>
          </a:xfrm>
          <a:prstGeom prst="roundRect">
            <a:avLst>
              <a:gd name="adj" fmla="val 304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מלבן 57">
            <a:extLst>
              <a:ext uri="{FF2B5EF4-FFF2-40B4-BE49-F238E27FC236}">
                <a16:creationId xmlns:a16="http://schemas.microsoft.com/office/drawing/2014/main" id="{5EC6E9B4-BBF7-4A6D-8466-9BB683834253}"/>
              </a:ext>
            </a:extLst>
          </p:cNvPr>
          <p:cNvSpPr/>
          <p:nvPr/>
        </p:nvSpPr>
        <p:spPr>
          <a:xfrm>
            <a:off x="1066116" y="1401138"/>
            <a:ext cx="9931646" cy="937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>
                <a:solidFill>
                  <a:srgbClr val="FF6600"/>
                </a:solidFill>
              </a:rPr>
              <a:t>מחשב</a:t>
            </a:r>
            <a:r>
              <a:rPr lang="en-US" sz="2800" dirty="0">
                <a:solidFill>
                  <a:srgbClr val="FF6600"/>
                </a:solidFill>
              </a:rPr>
              <a:t> MAC </a:t>
            </a:r>
            <a:r>
              <a:rPr lang="he-IL" sz="2800" dirty="0">
                <a:solidFill>
                  <a:srgbClr val="FF6600"/>
                </a:solidFill>
              </a:rPr>
              <a:t>נייח עם מסך מגע, מהירות ביצועים גבוהה, זיכרון 16</a:t>
            </a:r>
            <a:r>
              <a:rPr lang="en-US" sz="2800" dirty="0">
                <a:solidFill>
                  <a:srgbClr val="FF6600"/>
                </a:solidFill>
              </a:rPr>
              <a:t>GB </a:t>
            </a:r>
          </a:p>
        </p:txBody>
      </p:sp>
      <p:cxnSp>
        <p:nvCxnSpPr>
          <p:cNvPr id="59" name="מחבר ישר 58">
            <a:extLst>
              <a:ext uri="{FF2B5EF4-FFF2-40B4-BE49-F238E27FC236}">
                <a16:creationId xmlns:a16="http://schemas.microsoft.com/office/drawing/2014/main" id="{0FF10240-7FF3-4364-AD29-E83558C3D292}"/>
              </a:ext>
            </a:extLst>
          </p:cNvPr>
          <p:cNvCxnSpPr>
            <a:cxnSpLocks/>
          </p:cNvCxnSpPr>
          <p:nvPr/>
        </p:nvCxnSpPr>
        <p:spPr>
          <a:xfrm flipH="1">
            <a:off x="1503973" y="1494723"/>
            <a:ext cx="91947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מלבן: פינות מעוגלות 59">
            <a:extLst>
              <a:ext uri="{FF2B5EF4-FFF2-40B4-BE49-F238E27FC236}">
                <a16:creationId xmlns:a16="http://schemas.microsoft.com/office/drawing/2014/main" id="{2D681878-CEA5-4281-98B4-07D05625DF5C}"/>
              </a:ext>
            </a:extLst>
          </p:cNvPr>
          <p:cNvSpPr/>
          <p:nvPr/>
        </p:nvSpPr>
        <p:spPr>
          <a:xfrm>
            <a:off x="9000931" y="898055"/>
            <a:ext cx="1894465" cy="5099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rgbClr val="FF6600"/>
                </a:solidFill>
              </a:rPr>
              <a:t>מחשב </a:t>
            </a:r>
            <a:r>
              <a:rPr lang="en-US" sz="2400" dirty="0">
                <a:solidFill>
                  <a:srgbClr val="FF6600"/>
                </a:solidFill>
              </a:rPr>
              <a:t>MAC</a:t>
            </a:r>
            <a:endParaRPr lang="he-IL" sz="2400" dirty="0">
              <a:solidFill>
                <a:srgbClr val="FF6600"/>
              </a:solidFill>
            </a:endParaRPr>
          </a:p>
        </p:txBody>
      </p:sp>
      <p:sp>
        <p:nvSpPr>
          <p:cNvPr id="61" name="מלבן: פינות מעוגלות 60">
            <a:extLst>
              <a:ext uri="{FF2B5EF4-FFF2-40B4-BE49-F238E27FC236}">
                <a16:creationId xmlns:a16="http://schemas.microsoft.com/office/drawing/2014/main" id="{98D76F86-B16C-4967-A82F-FBC180B4F80D}"/>
              </a:ext>
            </a:extLst>
          </p:cNvPr>
          <p:cNvSpPr/>
          <p:nvPr/>
        </p:nvSpPr>
        <p:spPr>
          <a:xfrm>
            <a:off x="1001491" y="5745757"/>
            <a:ext cx="2104830" cy="457201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לפרטי המשכיר</a:t>
            </a: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922C83B6-FF33-4F6E-BE17-A4EBE58BF6CE}"/>
              </a:ext>
            </a:extLst>
          </p:cNvPr>
          <p:cNvSpPr/>
          <p:nvPr/>
        </p:nvSpPr>
        <p:spPr>
          <a:xfrm>
            <a:off x="1066116" y="655468"/>
            <a:ext cx="921709" cy="48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7100"/>
                </a:solidFill>
              </a:rPr>
              <a:t>X</a:t>
            </a:r>
            <a:endParaRPr lang="he-IL" dirty="0">
              <a:solidFill>
                <a:srgbClr val="FF7100"/>
              </a:solidFill>
            </a:endParaRPr>
          </a:p>
        </p:txBody>
      </p:sp>
      <p:sp>
        <p:nvSpPr>
          <p:cNvPr id="63" name="מלבן 62">
            <a:extLst>
              <a:ext uri="{FF2B5EF4-FFF2-40B4-BE49-F238E27FC236}">
                <a16:creationId xmlns:a16="http://schemas.microsoft.com/office/drawing/2014/main" id="{972B0676-8F37-474A-B076-CABBC9D5A209}"/>
              </a:ext>
            </a:extLst>
          </p:cNvPr>
          <p:cNvSpPr/>
          <p:nvPr/>
        </p:nvSpPr>
        <p:spPr>
          <a:xfrm>
            <a:off x="1286334" y="2443306"/>
            <a:ext cx="4165214" cy="272118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400" dirty="0">
              <a:ln w="3175">
                <a:solidFill>
                  <a:srgbClr val="FF7100"/>
                </a:solidFill>
              </a:ln>
              <a:solidFill>
                <a:srgbClr val="FF7100"/>
              </a:solidFill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F8046A37-C2CD-4381-AB10-FEB7F0F0FC8D}"/>
              </a:ext>
            </a:extLst>
          </p:cNvPr>
          <p:cNvSpPr/>
          <p:nvPr/>
        </p:nvSpPr>
        <p:spPr>
          <a:xfrm>
            <a:off x="8436459" y="2338555"/>
            <a:ext cx="2646671" cy="580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bg1">
                    <a:lumMod val="50000"/>
                  </a:schemeClr>
                </a:solidFill>
              </a:rPr>
              <a:t>10 ₪ לשעה</a:t>
            </a:r>
          </a:p>
        </p:txBody>
      </p:sp>
      <p:sp>
        <p:nvSpPr>
          <p:cNvPr id="64" name="מלבן 63">
            <a:extLst>
              <a:ext uri="{FF2B5EF4-FFF2-40B4-BE49-F238E27FC236}">
                <a16:creationId xmlns:a16="http://schemas.microsoft.com/office/drawing/2014/main" id="{7E708E30-40DE-402A-919B-CC11B0B6EFD6}"/>
              </a:ext>
            </a:extLst>
          </p:cNvPr>
          <p:cNvSpPr/>
          <p:nvPr/>
        </p:nvSpPr>
        <p:spPr>
          <a:xfrm>
            <a:off x="8540431" y="3048016"/>
            <a:ext cx="2646671" cy="580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bg1">
                    <a:lumMod val="50000"/>
                  </a:schemeClr>
                </a:solidFill>
              </a:rPr>
              <a:t>80 ₪ ליום</a:t>
            </a:r>
          </a:p>
        </p:txBody>
      </p:sp>
      <p:sp>
        <p:nvSpPr>
          <p:cNvPr id="65" name="מלבן 64">
            <a:extLst>
              <a:ext uri="{FF2B5EF4-FFF2-40B4-BE49-F238E27FC236}">
                <a16:creationId xmlns:a16="http://schemas.microsoft.com/office/drawing/2014/main" id="{982EA777-9597-4F2A-853A-0A100D5CAE55}"/>
              </a:ext>
            </a:extLst>
          </p:cNvPr>
          <p:cNvSpPr/>
          <p:nvPr/>
        </p:nvSpPr>
        <p:spPr>
          <a:xfrm>
            <a:off x="8364136" y="3426103"/>
            <a:ext cx="2646671" cy="580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bg1">
                    <a:lumMod val="50000"/>
                  </a:schemeClr>
                </a:solidFill>
              </a:rPr>
              <a:t>300 ₪ לחודש</a:t>
            </a:r>
          </a:p>
        </p:txBody>
      </p:sp>
      <p:sp>
        <p:nvSpPr>
          <p:cNvPr id="66" name="מלבן 65">
            <a:extLst>
              <a:ext uri="{FF2B5EF4-FFF2-40B4-BE49-F238E27FC236}">
                <a16:creationId xmlns:a16="http://schemas.microsoft.com/office/drawing/2014/main" id="{E09063DA-9C6D-43B4-AF3F-030BE7B61178}"/>
              </a:ext>
            </a:extLst>
          </p:cNvPr>
          <p:cNvSpPr/>
          <p:nvPr/>
        </p:nvSpPr>
        <p:spPr>
          <a:xfrm>
            <a:off x="8351370" y="2681485"/>
            <a:ext cx="2646671" cy="580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bg1">
                    <a:lumMod val="50000"/>
                  </a:schemeClr>
                </a:solidFill>
              </a:rPr>
              <a:t>18 ₪ שעתיים</a:t>
            </a: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5AC6B433-B026-413B-932A-53122AA5DB34}"/>
              </a:ext>
            </a:extLst>
          </p:cNvPr>
          <p:cNvSpPr/>
          <p:nvPr/>
        </p:nvSpPr>
        <p:spPr>
          <a:xfrm>
            <a:off x="9169413" y="486720"/>
            <a:ext cx="2041562" cy="400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סלולר &gt;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מחשבים</a:t>
            </a: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A815F2A3-3387-457B-A638-C45C248A3727}"/>
              </a:ext>
            </a:extLst>
          </p:cNvPr>
          <p:cNvSpPr/>
          <p:nvPr/>
        </p:nvSpPr>
        <p:spPr>
          <a:xfrm>
            <a:off x="8285281" y="4084281"/>
            <a:ext cx="2221969" cy="456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מרחק 38 דקות הליכה</a:t>
            </a:r>
          </a:p>
        </p:txBody>
      </p:sp>
      <p:sp>
        <p:nvSpPr>
          <p:cNvPr id="70" name="מלבן: פינות מעוגלות 69">
            <a:extLst>
              <a:ext uri="{FF2B5EF4-FFF2-40B4-BE49-F238E27FC236}">
                <a16:creationId xmlns:a16="http://schemas.microsoft.com/office/drawing/2014/main" id="{078B7BAD-97D7-413A-A187-598D0775E380}"/>
              </a:ext>
            </a:extLst>
          </p:cNvPr>
          <p:cNvSpPr/>
          <p:nvPr/>
        </p:nvSpPr>
        <p:spPr>
          <a:xfrm>
            <a:off x="3238137" y="5739461"/>
            <a:ext cx="1800587" cy="4572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rgbClr val="FF7100"/>
                </a:solidFill>
              </a:rPr>
              <a:t>לתמונות נוספות</a:t>
            </a:r>
          </a:p>
        </p:txBody>
      </p:sp>
    </p:spTree>
    <p:extLst>
      <p:ext uri="{BB962C8B-B14F-4D97-AF65-F5344CB8AC3E}">
        <p14:creationId xmlns:p14="http://schemas.microsoft.com/office/powerpoint/2010/main" val="286257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BA14DAF-CCB1-4754-9D97-DBA3ABAA96BA}"/>
              </a:ext>
            </a:extLst>
          </p:cNvPr>
          <p:cNvSpPr txBox="1"/>
          <p:nvPr/>
        </p:nvSpPr>
        <p:spPr>
          <a:xfrm>
            <a:off x="1189607" y="1012054"/>
            <a:ext cx="9641149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בדיקה האם </a:t>
            </a:r>
            <a:r>
              <a:rPr lang="he-IL" dirty="0" err="1"/>
              <a:t>יוזר</a:t>
            </a:r>
            <a:r>
              <a:rPr lang="he-IL" dirty="0"/>
              <a:t> הוא </a:t>
            </a:r>
            <a:r>
              <a:rPr lang="he-IL" dirty="0" err="1"/>
              <a:t>אדמין</a:t>
            </a: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err="1"/>
              <a:t>לוגין</a:t>
            </a:r>
            <a:r>
              <a:rPr lang="he-IL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הוספת פריט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שליפת קטגוריות בנות לקטגוריה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7592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28DCC6A8-ABD4-4FC5-B113-9A2E50BFB18C}"/>
              </a:ext>
            </a:extLst>
          </p:cNvPr>
          <p:cNvSpPr/>
          <p:nvPr/>
        </p:nvSpPr>
        <p:spPr>
          <a:xfrm>
            <a:off x="1970843" y="692458"/>
            <a:ext cx="7306322" cy="54597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השלבים להוספת פריט חדש: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he-IL" dirty="0" err="1"/>
              <a:t>היוזר</a:t>
            </a:r>
            <a:r>
              <a:rPr lang="he-IL" dirty="0"/>
              <a:t> חייב להיות מזוהה במערכת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he-IL" dirty="0"/>
              <a:t>בחירת קטגוריה ותת קטגוריות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he-IL" dirty="0"/>
              <a:t>מידע אודות הפריט המבוקש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he-IL" dirty="0"/>
              <a:t>מידע אודות מחירי הפריט</a:t>
            </a:r>
          </a:p>
        </p:txBody>
      </p:sp>
    </p:spTree>
    <p:extLst>
      <p:ext uri="{BB962C8B-B14F-4D97-AF65-F5344CB8AC3E}">
        <p14:creationId xmlns:p14="http://schemas.microsoft.com/office/powerpoint/2010/main" val="27152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916773A8-8E89-4753-A08B-E56996B385EA}"/>
              </a:ext>
            </a:extLst>
          </p:cNvPr>
          <p:cNvSpPr/>
          <p:nvPr/>
        </p:nvSpPr>
        <p:spPr>
          <a:xfrm>
            <a:off x="4598633" y="643630"/>
            <a:ext cx="2512381" cy="94991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דף הבית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AC2A853B-4399-4896-A94F-7530F62727BF}"/>
              </a:ext>
            </a:extLst>
          </p:cNvPr>
          <p:cNvSpPr/>
          <p:nvPr/>
        </p:nvSpPr>
        <p:spPr>
          <a:xfrm>
            <a:off x="7874492" y="2272684"/>
            <a:ext cx="2681056" cy="99429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חיפוש פריט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8CD50586-18CD-49C2-8846-61BD9160E819}"/>
              </a:ext>
            </a:extLst>
          </p:cNvPr>
          <p:cNvSpPr/>
          <p:nvPr/>
        </p:nvSpPr>
        <p:spPr>
          <a:xfrm>
            <a:off x="2814223" y="2379210"/>
            <a:ext cx="2681056" cy="99429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מסך ניהול פריט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034C94C1-35A2-4166-B6A3-1A5BEE8983DE}"/>
              </a:ext>
            </a:extLst>
          </p:cNvPr>
          <p:cNvSpPr/>
          <p:nvPr/>
        </p:nvSpPr>
        <p:spPr>
          <a:xfrm>
            <a:off x="701336" y="2379210"/>
            <a:ext cx="1864310" cy="99429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LOGIN</a:t>
            </a:r>
            <a:endParaRPr lang="he-IL" dirty="0"/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593B2400-A975-4761-95AF-5C7DABC7DE5D}"/>
              </a:ext>
            </a:extLst>
          </p:cNvPr>
          <p:cNvSpPr/>
          <p:nvPr/>
        </p:nvSpPr>
        <p:spPr>
          <a:xfrm>
            <a:off x="3799643" y="4669653"/>
            <a:ext cx="1597980" cy="99429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פורם הוספת פריט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966BA02A-0E55-485B-893B-7E709C9A8BD9}"/>
              </a:ext>
            </a:extLst>
          </p:cNvPr>
          <p:cNvSpPr/>
          <p:nvPr/>
        </p:nvSpPr>
        <p:spPr>
          <a:xfrm>
            <a:off x="7332953" y="3657600"/>
            <a:ext cx="1784413" cy="65694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חיפוש לפי פרמטרים </a:t>
            </a: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BDED54B8-5BEB-4665-A18A-F08D0B25D188}"/>
              </a:ext>
            </a:extLst>
          </p:cNvPr>
          <p:cNvSpPr/>
          <p:nvPr/>
        </p:nvSpPr>
        <p:spPr>
          <a:xfrm>
            <a:off x="9343745" y="3657600"/>
            <a:ext cx="1784413" cy="65694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חיפוש לפי טקסט חופשי 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CF32A0BA-0706-464C-B315-8D718C5701A5}"/>
              </a:ext>
            </a:extLst>
          </p:cNvPr>
          <p:cNvSpPr/>
          <p:nvPr/>
        </p:nvSpPr>
        <p:spPr>
          <a:xfrm>
            <a:off x="2015232" y="4669652"/>
            <a:ext cx="1597980" cy="99429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פורם עדכון פריט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FDAF85C0-38AE-4A81-9A7D-7D7F4818AF92}"/>
              </a:ext>
            </a:extLst>
          </p:cNvPr>
          <p:cNvSpPr/>
          <p:nvPr/>
        </p:nvSpPr>
        <p:spPr>
          <a:xfrm>
            <a:off x="230821" y="4669651"/>
            <a:ext cx="1597980" cy="99429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פורם מחיקת פריט</a:t>
            </a:r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77DA81DE-51DF-4EBA-A634-896A742FF5B9}"/>
              </a:ext>
            </a:extLst>
          </p:cNvPr>
          <p:cNvCxnSpPr>
            <a:cxnSpLocks/>
          </p:cNvCxnSpPr>
          <p:nvPr/>
        </p:nvCxnSpPr>
        <p:spPr>
          <a:xfrm>
            <a:off x="7199790" y="1296140"/>
            <a:ext cx="1740024" cy="84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8E0C8A6F-171D-4E94-B290-EFCE0145DDD8}"/>
              </a:ext>
            </a:extLst>
          </p:cNvPr>
          <p:cNvCxnSpPr>
            <a:cxnSpLocks/>
          </p:cNvCxnSpPr>
          <p:nvPr/>
        </p:nvCxnSpPr>
        <p:spPr>
          <a:xfrm>
            <a:off x="9996256" y="3300274"/>
            <a:ext cx="239695" cy="29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0783A30B-C4E6-44B0-B014-129A3F5B3FF2}"/>
              </a:ext>
            </a:extLst>
          </p:cNvPr>
          <p:cNvCxnSpPr/>
          <p:nvPr/>
        </p:nvCxnSpPr>
        <p:spPr>
          <a:xfrm flipH="1">
            <a:off x="8578790" y="3300274"/>
            <a:ext cx="201226" cy="29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816FA005-42B6-49A0-8BC8-135728B083B7}"/>
              </a:ext>
            </a:extLst>
          </p:cNvPr>
          <p:cNvCxnSpPr>
            <a:cxnSpLocks/>
          </p:cNvCxnSpPr>
          <p:nvPr/>
        </p:nvCxnSpPr>
        <p:spPr>
          <a:xfrm flipH="1">
            <a:off x="2183907" y="1296140"/>
            <a:ext cx="2343705" cy="89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FC5E7F46-9BC1-4642-80B4-99958F4C5EA9}"/>
              </a:ext>
            </a:extLst>
          </p:cNvPr>
          <p:cNvSpPr/>
          <p:nvPr/>
        </p:nvSpPr>
        <p:spPr>
          <a:xfrm>
            <a:off x="8060924" y="4811697"/>
            <a:ext cx="2115844" cy="75016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פריטים מתאימים</a:t>
            </a:r>
          </a:p>
        </p:txBody>
      </p: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C8F2997C-ECAB-47A2-A5B2-2691A7A1B82E}"/>
              </a:ext>
            </a:extLst>
          </p:cNvPr>
          <p:cNvCxnSpPr/>
          <p:nvPr/>
        </p:nvCxnSpPr>
        <p:spPr>
          <a:xfrm flipH="1">
            <a:off x="9721049" y="4381130"/>
            <a:ext cx="275207" cy="32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7500841B-FBF1-47E6-828A-4AE68BE98ECE}"/>
              </a:ext>
            </a:extLst>
          </p:cNvPr>
          <p:cNvCxnSpPr/>
          <p:nvPr/>
        </p:nvCxnSpPr>
        <p:spPr>
          <a:xfrm>
            <a:off x="8336132" y="4421080"/>
            <a:ext cx="443884" cy="28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9651788A-FAAB-4379-98A4-9016FF030606}"/>
              </a:ext>
            </a:extLst>
          </p:cNvPr>
          <p:cNvSpPr/>
          <p:nvPr/>
        </p:nvSpPr>
        <p:spPr>
          <a:xfrm>
            <a:off x="8060925" y="5770485"/>
            <a:ext cx="2115844" cy="75016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פריט נבחר</a:t>
            </a:r>
          </a:p>
        </p:txBody>
      </p: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B381899B-B05C-4163-A4AF-E41DE494074F}"/>
              </a:ext>
            </a:extLst>
          </p:cNvPr>
          <p:cNvCxnSpPr>
            <a:cxnSpLocks/>
          </p:cNvCxnSpPr>
          <p:nvPr/>
        </p:nvCxnSpPr>
        <p:spPr>
          <a:xfrm>
            <a:off x="9117366" y="5610682"/>
            <a:ext cx="1481" cy="106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D1E3FAD8-1367-4977-925B-5E1F7D3EE59C}"/>
              </a:ext>
            </a:extLst>
          </p:cNvPr>
          <p:cNvCxnSpPr/>
          <p:nvPr/>
        </p:nvCxnSpPr>
        <p:spPr>
          <a:xfrm flipH="1">
            <a:off x="3799643" y="1491449"/>
            <a:ext cx="727969" cy="69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9" name="מחבר חץ ישר 38">
            <a:extLst>
              <a:ext uri="{FF2B5EF4-FFF2-40B4-BE49-F238E27FC236}">
                <a16:creationId xmlns:a16="http://schemas.microsoft.com/office/drawing/2014/main" id="{41417FAC-A684-49DB-ADAC-65E3885AFA6A}"/>
              </a:ext>
            </a:extLst>
          </p:cNvPr>
          <p:cNvCxnSpPr>
            <a:cxnSpLocks/>
          </p:cNvCxnSpPr>
          <p:nvPr/>
        </p:nvCxnSpPr>
        <p:spPr>
          <a:xfrm>
            <a:off x="3568821" y="3564371"/>
            <a:ext cx="901085" cy="85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1" name="מחבר חץ ישר 40">
            <a:extLst>
              <a:ext uri="{FF2B5EF4-FFF2-40B4-BE49-F238E27FC236}">
                <a16:creationId xmlns:a16="http://schemas.microsoft.com/office/drawing/2014/main" id="{17B83F4F-A76B-4292-90EF-4708E3D8715F}"/>
              </a:ext>
            </a:extLst>
          </p:cNvPr>
          <p:cNvCxnSpPr>
            <a:cxnSpLocks/>
          </p:cNvCxnSpPr>
          <p:nvPr/>
        </p:nvCxnSpPr>
        <p:spPr>
          <a:xfrm flipH="1">
            <a:off x="3156012" y="3591018"/>
            <a:ext cx="31072" cy="83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3" name="מחבר חץ ישר 42">
            <a:extLst>
              <a:ext uri="{FF2B5EF4-FFF2-40B4-BE49-F238E27FC236}">
                <a16:creationId xmlns:a16="http://schemas.microsoft.com/office/drawing/2014/main" id="{2119D056-B3F1-41D4-8499-6D23060E806B}"/>
              </a:ext>
            </a:extLst>
          </p:cNvPr>
          <p:cNvCxnSpPr>
            <a:cxnSpLocks/>
          </p:cNvCxnSpPr>
          <p:nvPr/>
        </p:nvCxnSpPr>
        <p:spPr>
          <a:xfrm flipH="1">
            <a:off x="1402672" y="3506672"/>
            <a:ext cx="1411551" cy="91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7" name="מחבר חץ ישר 56">
            <a:extLst>
              <a:ext uri="{FF2B5EF4-FFF2-40B4-BE49-F238E27FC236}">
                <a16:creationId xmlns:a16="http://schemas.microsoft.com/office/drawing/2014/main" id="{737728D0-784C-43B5-85DE-605389E1CC96}"/>
              </a:ext>
            </a:extLst>
          </p:cNvPr>
          <p:cNvCxnSpPr>
            <a:endCxn id="4" idx="1"/>
          </p:cNvCxnSpPr>
          <p:nvPr/>
        </p:nvCxnSpPr>
        <p:spPr>
          <a:xfrm>
            <a:off x="2636669" y="2876359"/>
            <a:ext cx="1775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0215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916773A8-8E89-4753-A08B-E56996B385EA}"/>
              </a:ext>
            </a:extLst>
          </p:cNvPr>
          <p:cNvSpPr/>
          <p:nvPr/>
        </p:nvSpPr>
        <p:spPr>
          <a:xfrm>
            <a:off x="4598633" y="643630"/>
            <a:ext cx="2512381" cy="94991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דף הבית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AC2A853B-4399-4896-A94F-7530F62727BF}"/>
              </a:ext>
            </a:extLst>
          </p:cNvPr>
          <p:cNvSpPr/>
          <p:nvPr/>
        </p:nvSpPr>
        <p:spPr>
          <a:xfrm>
            <a:off x="7874492" y="2272684"/>
            <a:ext cx="2681056" cy="99429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חיפוש פריט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8CD50586-18CD-49C2-8846-61BD9160E819}"/>
              </a:ext>
            </a:extLst>
          </p:cNvPr>
          <p:cNvSpPr/>
          <p:nvPr/>
        </p:nvSpPr>
        <p:spPr>
          <a:xfrm>
            <a:off x="2814222" y="2379210"/>
            <a:ext cx="2681056" cy="99429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ניהול פריט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034C94C1-35A2-4166-B6A3-1A5BEE8983DE}"/>
              </a:ext>
            </a:extLst>
          </p:cNvPr>
          <p:cNvSpPr/>
          <p:nvPr/>
        </p:nvSpPr>
        <p:spPr>
          <a:xfrm>
            <a:off x="701336" y="2379210"/>
            <a:ext cx="1864310" cy="99429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LOGIN</a:t>
            </a:r>
            <a:endParaRPr lang="he-IL" dirty="0"/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593B2400-A975-4761-95AF-5C7DABC7DE5D}"/>
              </a:ext>
            </a:extLst>
          </p:cNvPr>
          <p:cNvSpPr/>
          <p:nvPr/>
        </p:nvSpPr>
        <p:spPr>
          <a:xfrm>
            <a:off x="3799643" y="4669653"/>
            <a:ext cx="1597980" cy="99429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פורם הוספת פריט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966BA02A-0E55-485B-893B-7E709C9A8BD9}"/>
              </a:ext>
            </a:extLst>
          </p:cNvPr>
          <p:cNvSpPr/>
          <p:nvPr/>
        </p:nvSpPr>
        <p:spPr>
          <a:xfrm>
            <a:off x="7332953" y="3657600"/>
            <a:ext cx="1784413" cy="65694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חיפוש לפי פרמטרים </a:t>
            </a: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BDED54B8-5BEB-4665-A18A-F08D0B25D188}"/>
              </a:ext>
            </a:extLst>
          </p:cNvPr>
          <p:cNvSpPr/>
          <p:nvPr/>
        </p:nvSpPr>
        <p:spPr>
          <a:xfrm>
            <a:off x="9343745" y="3657600"/>
            <a:ext cx="1784413" cy="65694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חיפוש לפי טקסט חופשי 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CF32A0BA-0706-464C-B315-8D718C5701A5}"/>
              </a:ext>
            </a:extLst>
          </p:cNvPr>
          <p:cNvSpPr/>
          <p:nvPr/>
        </p:nvSpPr>
        <p:spPr>
          <a:xfrm>
            <a:off x="2015232" y="4669652"/>
            <a:ext cx="1597980" cy="99429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פורם עדכון פריט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FDAF85C0-38AE-4A81-9A7D-7D7F4818AF92}"/>
              </a:ext>
            </a:extLst>
          </p:cNvPr>
          <p:cNvSpPr/>
          <p:nvPr/>
        </p:nvSpPr>
        <p:spPr>
          <a:xfrm>
            <a:off x="230821" y="4669651"/>
            <a:ext cx="1597980" cy="99429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פורם מחיקת פריט</a:t>
            </a:r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77DA81DE-51DF-4EBA-A634-896A742FF5B9}"/>
              </a:ext>
            </a:extLst>
          </p:cNvPr>
          <p:cNvCxnSpPr>
            <a:cxnSpLocks/>
          </p:cNvCxnSpPr>
          <p:nvPr/>
        </p:nvCxnSpPr>
        <p:spPr>
          <a:xfrm>
            <a:off x="7199790" y="1296140"/>
            <a:ext cx="1740024" cy="84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8E0C8A6F-171D-4E94-B290-EFCE0145DDD8}"/>
              </a:ext>
            </a:extLst>
          </p:cNvPr>
          <p:cNvCxnSpPr>
            <a:cxnSpLocks/>
          </p:cNvCxnSpPr>
          <p:nvPr/>
        </p:nvCxnSpPr>
        <p:spPr>
          <a:xfrm>
            <a:off x="9996256" y="3300274"/>
            <a:ext cx="239695" cy="29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0783A30B-C4E6-44B0-B014-129A3F5B3FF2}"/>
              </a:ext>
            </a:extLst>
          </p:cNvPr>
          <p:cNvCxnSpPr/>
          <p:nvPr/>
        </p:nvCxnSpPr>
        <p:spPr>
          <a:xfrm flipH="1">
            <a:off x="8578790" y="3300274"/>
            <a:ext cx="201226" cy="29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816FA005-42B6-49A0-8BC8-135728B083B7}"/>
              </a:ext>
            </a:extLst>
          </p:cNvPr>
          <p:cNvCxnSpPr>
            <a:cxnSpLocks/>
          </p:cNvCxnSpPr>
          <p:nvPr/>
        </p:nvCxnSpPr>
        <p:spPr>
          <a:xfrm flipH="1">
            <a:off x="2183907" y="1296140"/>
            <a:ext cx="2343705" cy="89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FC5E7F46-9BC1-4642-80B4-99958F4C5EA9}"/>
              </a:ext>
            </a:extLst>
          </p:cNvPr>
          <p:cNvSpPr/>
          <p:nvPr/>
        </p:nvSpPr>
        <p:spPr>
          <a:xfrm>
            <a:off x="8060924" y="4811697"/>
            <a:ext cx="2115844" cy="75016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פריטים מתאימים</a:t>
            </a:r>
          </a:p>
        </p:txBody>
      </p: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C8F2997C-ECAB-47A2-A5B2-2691A7A1B82E}"/>
              </a:ext>
            </a:extLst>
          </p:cNvPr>
          <p:cNvCxnSpPr/>
          <p:nvPr/>
        </p:nvCxnSpPr>
        <p:spPr>
          <a:xfrm flipH="1">
            <a:off x="9721049" y="4381130"/>
            <a:ext cx="275207" cy="32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7500841B-FBF1-47E6-828A-4AE68BE98ECE}"/>
              </a:ext>
            </a:extLst>
          </p:cNvPr>
          <p:cNvCxnSpPr/>
          <p:nvPr/>
        </p:nvCxnSpPr>
        <p:spPr>
          <a:xfrm>
            <a:off x="8336132" y="4421080"/>
            <a:ext cx="443884" cy="28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9651788A-FAAB-4379-98A4-9016FF030606}"/>
              </a:ext>
            </a:extLst>
          </p:cNvPr>
          <p:cNvSpPr/>
          <p:nvPr/>
        </p:nvSpPr>
        <p:spPr>
          <a:xfrm>
            <a:off x="8060925" y="5770485"/>
            <a:ext cx="2115844" cy="75016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פריט נבחר</a:t>
            </a:r>
          </a:p>
        </p:txBody>
      </p: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B381899B-B05C-4163-A4AF-E41DE494074F}"/>
              </a:ext>
            </a:extLst>
          </p:cNvPr>
          <p:cNvCxnSpPr>
            <a:cxnSpLocks/>
          </p:cNvCxnSpPr>
          <p:nvPr/>
        </p:nvCxnSpPr>
        <p:spPr>
          <a:xfrm>
            <a:off x="9117366" y="5610682"/>
            <a:ext cx="1481" cy="106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D1E3FAD8-1367-4977-925B-5E1F7D3EE59C}"/>
              </a:ext>
            </a:extLst>
          </p:cNvPr>
          <p:cNvCxnSpPr/>
          <p:nvPr/>
        </p:nvCxnSpPr>
        <p:spPr>
          <a:xfrm flipH="1">
            <a:off x="3799643" y="1491449"/>
            <a:ext cx="727969" cy="69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9" name="מחבר חץ ישר 38">
            <a:extLst>
              <a:ext uri="{FF2B5EF4-FFF2-40B4-BE49-F238E27FC236}">
                <a16:creationId xmlns:a16="http://schemas.microsoft.com/office/drawing/2014/main" id="{41417FAC-A684-49DB-ADAC-65E3885AFA6A}"/>
              </a:ext>
            </a:extLst>
          </p:cNvPr>
          <p:cNvCxnSpPr>
            <a:cxnSpLocks/>
          </p:cNvCxnSpPr>
          <p:nvPr/>
        </p:nvCxnSpPr>
        <p:spPr>
          <a:xfrm>
            <a:off x="3568821" y="3564371"/>
            <a:ext cx="901085" cy="85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1" name="מחבר חץ ישר 40">
            <a:extLst>
              <a:ext uri="{FF2B5EF4-FFF2-40B4-BE49-F238E27FC236}">
                <a16:creationId xmlns:a16="http://schemas.microsoft.com/office/drawing/2014/main" id="{17B83F4F-A76B-4292-90EF-4708E3D8715F}"/>
              </a:ext>
            </a:extLst>
          </p:cNvPr>
          <p:cNvCxnSpPr>
            <a:cxnSpLocks/>
          </p:cNvCxnSpPr>
          <p:nvPr/>
        </p:nvCxnSpPr>
        <p:spPr>
          <a:xfrm flipH="1">
            <a:off x="3156012" y="3591018"/>
            <a:ext cx="31072" cy="83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3" name="מחבר חץ ישר 42">
            <a:extLst>
              <a:ext uri="{FF2B5EF4-FFF2-40B4-BE49-F238E27FC236}">
                <a16:creationId xmlns:a16="http://schemas.microsoft.com/office/drawing/2014/main" id="{2119D056-B3F1-41D4-8499-6D23060E806B}"/>
              </a:ext>
            </a:extLst>
          </p:cNvPr>
          <p:cNvCxnSpPr>
            <a:cxnSpLocks/>
          </p:cNvCxnSpPr>
          <p:nvPr/>
        </p:nvCxnSpPr>
        <p:spPr>
          <a:xfrm flipH="1">
            <a:off x="1402672" y="3506672"/>
            <a:ext cx="1411551" cy="91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7" name="מחבר חץ ישר 56">
            <a:extLst>
              <a:ext uri="{FF2B5EF4-FFF2-40B4-BE49-F238E27FC236}">
                <a16:creationId xmlns:a16="http://schemas.microsoft.com/office/drawing/2014/main" id="{737728D0-784C-43B5-85DE-605389E1CC96}"/>
              </a:ext>
            </a:extLst>
          </p:cNvPr>
          <p:cNvCxnSpPr>
            <a:endCxn id="4" idx="1"/>
          </p:cNvCxnSpPr>
          <p:nvPr/>
        </p:nvCxnSpPr>
        <p:spPr>
          <a:xfrm>
            <a:off x="2636668" y="2876359"/>
            <a:ext cx="1775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9065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7D8C1B0D-FE05-4B6C-AAE5-CD0B7D16F576}"/>
              </a:ext>
            </a:extLst>
          </p:cNvPr>
          <p:cNvSpPr/>
          <p:nvPr/>
        </p:nvSpPr>
        <p:spPr>
          <a:xfrm>
            <a:off x="5991" y="787824"/>
            <a:ext cx="12192000" cy="6070176"/>
          </a:xfrm>
          <a:prstGeom prst="rect">
            <a:avLst/>
          </a:prstGeom>
          <a:blipFill dpi="0" rotWithShape="1">
            <a:blip r:embed="rId3">
              <a:alphaModFix amt="56000"/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1D71907A-2721-4528-A927-577B5270D215}"/>
              </a:ext>
            </a:extLst>
          </p:cNvPr>
          <p:cNvSpPr/>
          <p:nvPr/>
        </p:nvSpPr>
        <p:spPr>
          <a:xfrm>
            <a:off x="318493" y="1343090"/>
            <a:ext cx="1053107" cy="543063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1"/>
                </a:solidFill>
              </a:rPr>
              <a:t>מחיר</a:t>
            </a: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C2B43E1E-CD86-4BB0-A265-C6784263AE87}"/>
              </a:ext>
            </a:extLst>
          </p:cNvPr>
          <p:cNvSpPr/>
          <p:nvPr/>
        </p:nvSpPr>
        <p:spPr>
          <a:xfrm>
            <a:off x="5038725" y="1343090"/>
            <a:ext cx="6648449" cy="5430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986B3568-1852-4113-99BE-A00A73693216}"/>
              </a:ext>
            </a:extLst>
          </p:cNvPr>
          <p:cNvSpPr/>
          <p:nvPr/>
        </p:nvSpPr>
        <p:spPr>
          <a:xfrm>
            <a:off x="1461493" y="1343090"/>
            <a:ext cx="1053107" cy="543063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1"/>
                </a:solidFill>
              </a:rPr>
              <a:t>מרחק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BD4D37B2-3E7B-49DE-B913-C2CA5D359142}"/>
              </a:ext>
            </a:extLst>
          </p:cNvPr>
          <p:cNvSpPr/>
          <p:nvPr/>
        </p:nvSpPr>
        <p:spPr>
          <a:xfrm>
            <a:off x="2604493" y="1343090"/>
            <a:ext cx="1053107" cy="5430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2">
                    <a:lumMod val="75000"/>
                  </a:schemeClr>
                </a:solidFill>
              </a:rPr>
              <a:t>תחום</a:t>
            </a: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4DFA33E7-DE1E-4C33-8939-89CB6631CF5F}"/>
              </a:ext>
            </a:extLst>
          </p:cNvPr>
          <p:cNvSpPr/>
          <p:nvPr/>
        </p:nvSpPr>
        <p:spPr>
          <a:xfrm>
            <a:off x="3742136" y="1343090"/>
            <a:ext cx="1053107" cy="543063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1"/>
                </a:solidFill>
              </a:rPr>
              <a:t>קטגוריה</a:t>
            </a:r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55A67C8E-0EE8-4822-B279-3D3AF5AB4ADF}"/>
              </a:ext>
            </a:extLst>
          </p:cNvPr>
          <p:cNvSpPr/>
          <p:nvPr/>
        </p:nvSpPr>
        <p:spPr>
          <a:xfrm>
            <a:off x="11307737" y="1495978"/>
            <a:ext cx="228600" cy="20955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C30B89A6-0C0B-4354-96B8-2AE77B93B28F}"/>
              </a:ext>
            </a:extLst>
          </p:cNvPr>
          <p:cNvSpPr/>
          <p:nvPr/>
        </p:nvSpPr>
        <p:spPr>
          <a:xfrm rot="19293855">
            <a:off x="11121903" y="1721723"/>
            <a:ext cx="247223" cy="45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52052CB7-0CF6-4962-99F0-07E578AECC3E}"/>
              </a:ext>
            </a:extLst>
          </p:cNvPr>
          <p:cNvSpPr/>
          <p:nvPr/>
        </p:nvSpPr>
        <p:spPr>
          <a:xfrm>
            <a:off x="8815982" y="1419843"/>
            <a:ext cx="3057525" cy="390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מעדר |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1E0CA6C-4E24-4479-9EDF-B209C2732909}"/>
              </a:ext>
            </a:extLst>
          </p:cNvPr>
          <p:cNvSpPr/>
          <p:nvPr/>
        </p:nvSpPr>
        <p:spPr>
          <a:xfrm>
            <a:off x="318493" y="2085975"/>
            <a:ext cx="11368681" cy="41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rgbClr val="FF7100"/>
                </a:solidFill>
              </a:rPr>
              <a:t>קטגוריה בית, מרחק עד חצי שעה הליכה, מחיר לחודש 30 שח, מכיל טקסט 'מעדר'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57963B56-4D17-4686-AE29-9086CC1D2AE9}"/>
              </a:ext>
            </a:extLst>
          </p:cNvPr>
          <p:cNvSpPr/>
          <p:nvPr/>
        </p:nvSpPr>
        <p:spPr>
          <a:xfrm>
            <a:off x="0" y="0"/>
            <a:ext cx="12191999" cy="7561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03C8DD3A-6651-4149-A528-1438572E6711}"/>
              </a:ext>
            </a:extLst>
          </p:cNvPr>
          <p:cNvSpPr/>
          <p:nvPr/>
        </p:nvSpPr>
        <p:spPr>
          <a:xfrm>
            <a:off x="-586409" y="-193432"/>
            <a:ext cx="3458817" cy="1162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00" b="1" dirty="0">
              <a:latin typeface="QuillScript" panose="03050502030202060B05" pitchFamily="66" charset="0"/>
            </a:endParaRPr>
          </a:p>
          <a:p>
            <a:pPr algn="ctr"/>
            <a:r>
              <a:rPr lang="en-US" sz="5400" dirty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loon Lt BT" panose="03060402020202060201" pitchFamily="66" charset="0"/>
              </a:rPr>
              <a:t>RENT</a:t>
            </a:r>
            <a:r>
              <a:rPr lang="en-US" sz="5400" b="1" dirty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loon Lt BT" panose="03060402020202060201" pitchFamily="66" charset="0"/>
              </a:rPr>
              <a:t>ALL</a:t>
            </a:r>
            <a:endParaRPr lang="he-IL" sz="5400" b="1" dirty="0">
              <a:solidFill>
                <a:srgbClr val="FF71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lloon Lt BT" panose="03060402020202060201" pitchFamily="66" charset="0"/>
            </a:endParaRPr>
          </a:p>
          <a:p>
            <a:pPr algn="ctr"/>
            <a:endParaRPr lang="he-IL" sz="500" b="1" dirty="0">
              <a:latin typeface="QuillScript" panose="03050502030202060B05" pitchFamily="66" charset="0"/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C60C26CC-0490-46E2-A462-F855289B8344}"/>
              </a:ext>
            </a:extLst>
          </p:cNvPr>
          <p:cNvSpPr/>
          <p:nvPr/>
        </p:nvSpPr>
        <p:spPr>
          <a:xfrm>
            <a:off x="1" y="758168"/>
            <a:ext cx="12191999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45E1EA17-9558-4027-B6B5-622F42234172}"/>
              </a:ext>
            </a:extLst>
          </p:cNvPr>
          <p:cNvSpPr/>
          <p:nvPr/>
        </p:nvSpPr>
        <p:spPr>
          <a:xfrm>
            <a:off x="9208064" y="134451"/>
            <a:ext cx="2665443" cy="487688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bg1"/>
                </a:solidFill>
              </a:rPr>
              <a:t>+ אני רוצה לפרסם פריט להשכרה</a:t>
            </a:r>
          </a:p>
        </p:txBody>
      </p:sp>
      <p:sp>
        <p:nvSpPr>
          <p:cNvPr id="47" name="מלבן: פינות מעוגלות 46">
            <a:extLst>
              <a:ext uri="{FF2B5EF4-FFF2-40B4-BE49-F238E27FC236}">
                <a16:creationId xmlns:a16="http://schemas.microsoft.com/office/drawing/2014/main" id="{5E3BAB2C-8A15-42A8-9F87-753982F03065}"/>
              </a:ext>
            </a:extLst>
          </p:cNvPr>
          <p:cNvSpPr/>
          <p:nvPr/>
        </p:nvSpPr>
        <p:spPr>
          <a:xfrm>
            <a:off x="8760293" y="3616538"/>
            <a:ext cx="2305957" cy="1981364"/>
          </a:xfrm>
          <a:prstGeom prst="roundRect">
            <a:avLst>
              <a:gd name="adj" fmla="val 370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8" name="מלבן: פינות מעוגלות 47">
            <a:extLst>
              <a:ext uri="{FF2B5EF4-FFF2-40B4-BE49-F238E27FC236}">
                <a16:creationId xmlns:a16="http://schemas.microsoft.com/office/drawing/2014/main" id="{212D47FD-ABA6-4F01-94CD-34C1C260FE46}"/>
              </a:ext>
            </a:extLst>
          </p:cNvPr>
          <p:cNvSpPr/>
          <p:nvPr/>
        </p:nvSpPr>
        <p:spPr>
          <a:xfrm>
            <a:off x="6241328" y="3616539"/>
            <a:ext cx="2305957" cy="1981364"/>
          </a:xfrm>
          <a:prstGeom prst="roundRect">
            <a:avLst>
              <a:gd name="adj" fmla="val 370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9" name="מלבן: פינות מעוגלות 48">
            <a:extLst>
              <a:ext uri="{FF2B5EF4-FFF2-40B4-BE49-F238E27FC236}">
                <a16:creationId xmlns:a16="http://schemas.microsoft.com/office/drawing/2014/main" id="{7AA680F7-FF5E-43F5-BB6C-5304E92D9056}"/>
              </a:ext>
            </a:extLst>
          </p:cNvPr>
          <p:cNvSpPr/>
          <p:nvPr/>
        </p:nvSpPr>
        <p:spPr>
          <a:xfrm>
            <a:off x="3722363" y="3616540"/>
            <a:ext cx="2305957" cy="1981364"/>
          </a:xfrm>
          <a:prstGeom prst="roundRect">
            <a:avLst>
              <a:gd name="adj" fmla="val 370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0" name="מלבן: פינות מעוגלות 49">
            <a:extLst>
              <a:ext uri="{FF2B5EF4-FFF2-40B4-BE49-F238E27FC236}">
                <a16:creationId xmlns:a16="http://schemas.microsoft.com/office/drawing/2014/main" id="{9008965E-48BE-4603-A27C-9209CA5F5F76}"/>
              </a:ext>
            </a:extLst>
          </p:cNvPr>
          <p:cNvSpPr/>
          <p:nvPr/>
        </p:nvSpPr>
        <p:spPr>
          <a:xfrm>
            <a:off x="1203398" y="3616541"/>
            <a:ext cx="2305957" cy="1981364"/>
          </a:xfrm>
          <a:prstGeom prst="roundRect">
            <a:avLst>
              <a:gd name="adj" fmla="val 370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58" name="קבוצה 57">
            <a:extLst>
              <a:ext uri="{FF2B5EF4-FFF2-40B4-BE49-F238E27FC236}">
                <a16:creationId xmlns:a16="http://schemas.microsoft.com/office/drawing/2014/main" id="{8B89D279-9A55-40EB-80F1-D33B37CE4EB1}"/>
              </a:ext>
            </a:extLst>
          </p:cNvPr>
          <p:cNvGrpSpPr/>
          <p:nvPr/>
        </p:nvGrpSpPr>
        <p:grpSpPr>
          <a:xfrm rot="16200000">
            <a:off x="11370297" y="4491391"/>
            <a:ext cx="305021" cy="138952"/>
            <a:chOff x="1374913" y="3161810"/>
            <a:chExt cx="305021" cy="138952"/>
          </a:xfrm>
        </p:grpSpPr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3E06CE7A-46EE-4F37-A7EA-8CCED794DB78}"/>
                </a:ext>
              </a:extLst>
            </p:cNvPr>
            <p:cNvCxnSpPr>
              <a:cxnSpLocks/>
            </p:cNvCxnSpPr>
            <p:nvPr/>
          </p:nvCxnSpPr>
          <p:spPr>
            <a:xfrm>
              <a:off x="1374913" y="3161810"/>
              <a:ext cx="149087" cy="12804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>
              <a:extLst>
                <a:ext uri="{FF2B5EF4-FFF2-40B4-BE49-F238E27FC236}">
                  <a16:creationId xmlns:a16="http://schemas.microsoft.com/office/drawing/2014/main" id="{AFDBAA7A-0544-4BB1-95C1-19574D3327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001" y="3161810"/>
              <a:ext cx="155933" cy="13895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קבוצה 60">
            <a:extLst>
              <a:ext uri="{FF2B5EF4-FFF2-40B4-BE49-F238E27FC236}">
                <a16:creationId xmlns:a16="http://schemas.microsoft.com/office/drawing/2014/main" id="{2E071870-A4FF-4CA0-B030-B7BBA07F6303}"/>
              </a:ext>
            </a:extLst>
          </p:cNvPr>
          <p:cNvGrpSpPr/>
          <p:nvPr/>
        </p:nvGrpSpPr>
        <p:grpSpPr>
          <a:xfrm rot="5400000">
            <a:off x="594330" y="4494814"/>
            <a:ext cx="305021" cy="138952"/>
            <a:chOff x="1374913" y="3161810"/>
            <a:chExt cx="305021" cy="138952"/>
          </a:xfrm>
        </p:grpSpPr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A888B6C9-13D6-48B0-AFFF-ACD5B62DF485}"/>
                </a:ext>
              </a:extLst>
            </p:cNvPr>
            <p:cNvCxnSpPr>
              <a:cxnSpLocks/>
            </p:cNvCxnSpPr>
            <p:nvPr/>
          </p:nvCxnSpPr>
          <p:spPr>
            <a:xfrm>
              <a:off x="1374913" y="3161810"/>
              <a:ext cx="149087" cy="12804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E0FC5BF0-AADB-481F-A772-06091BCEA4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001" y="3161810"/>
              <a:ext cx="155933" cy="13895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מלבן 63">
            <a:extLst>
              <a:ext uri="{FF2B5EF4-FFF2-40B4-BE49-F238E27FC236}">
                <a16:creationId xmlns:a16="http://schemas.microsoft.com/office/drawing/2014/main" id="{6F2807FF-353E-4D53-9BB1-203EFAC8420E}"/>
              </a:ext>
            </a:extLst>
          </p:cNvPr>
          <p:cNvSpPr/>
          <p:nvPr/>
        </p:nvSpPr>
        <p:spPr>
          <a:xfrm>
            <a:off x="9166527" y="3707608"/>
            <a:ext cx="1493487" cy="598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>
                <a:solidFill>
                  <a:srgbClr val="FF7100"/>
                </a:solidFill>
              </a:rPr>
              <a:t>בית</a:t>
            </a:r>
          </a:p>
        </p:txBody>
      </p:sp>
      <p:sp>
        <p:nvSpPr>
          <p:cNvPr id="65" name="מלבן 64">
            <a:extLst>
              <a:ext uri="{FF2B5EF4-FFF2-40B4-BE49-F238E27FC236}">
                <a16:creationId xmlns:a16="http://schemas.microsoft.com/office/drawing/2014/main" id="{3E366639-7A73-4FBE-BFBB-49BF52725A94}"/>
              </a:ext>
            </a:extLst>
          </p:cNvPr>
          <p:cNvSpPr/>
          <p:nvPr/>
        </p:nvSpPr>
        <p:spPr>
          <a:xfrm>
            <a:off x="6647562" y="3707591"/>
            <a:ext cx="1493487" cy="598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>
                <a:solidFill>
                  <a:srgbClr val="FF6600"/>
                </a:solidFill>
              </a:rPr>
              <a:t>ארועים</a:t>
            </a:r>
          </a:p>
        </p:txBody>
      </p:sp>
      <p:sp>
        <p:nvSpPr>
          <p:cNvPr id="66" name="מלבן 65">
            <a:extLst>
              <a:ext uri="{FF2B5EF4-FFF2-40B4-BE49-F238E27FC236}">
                <a16:creationId xmlns:a16="http://schemas.microsoft.com/office/drawing/2014/main" id="{0FA63691-8675-40EA-AB73-EF8D1D5179C5}"/>
              </a:ext>
            </a:extLst>
          </p:cNvPr>
          <p:cNvSpPr/>
          <p:nvPr/>
        </p:nvSpPr>
        <p:spPr>
          <a:xfrm>
            <a:off x="4130699" y="3707592"/>
            <a:ext cx="1493487" cy="598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>
                <a:solidFill>
                  <a:srgbClr val="FF7100"/>
                </a:solidFill>
              </a:rPr>
              <a:t>חופשה</a:t>
            </a:r>
          </a:p>
        </p:txBody>
      </p:sp>
      <p:sp>
        <p:nvSpPr>
          <p:cNvPr id="67" name="מלבן 66">
            <a:extLst>
              <a:ext uri="{FF2B5EF4-FFF2-40B4-BE49-F238E27FC236}">
                <a16:creationId xmlns:a16="http://schemas.microsoft.com/office/drawing/2014/main" id="{7B9FF553-6D32-49C5-B6DD-50554AD5B1D6}"/>
              </a:ext>
            </a:extLst>
          </p:cNvPr>
          <p:cNvSpPr/>
          <p:nvPr/>
        </p:nvSpPr>
        <p:spPr>
          <a:xfrm>
            <a:off x="1607530" y="3707591"/>
            <a:ext cx="1493487" cy="598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>
                <a:solidFill>
                  <a:srgbClr val="FF7100"/>
                </a:solidFill>
              </a:rPr>
              <a:t>רפואה</a:t>
            </a:r>
          </a:p>
        </p:txBody>
      </p:sp>
      <p:sp>
        <p:nvSpPr>
          <p:cNvPr id="68" name="מלבן 67">
            <a:extLst>
              <a:ext uri="{FF2B5EF4-FFF2-40B4-BE49-F238E27FC236}">
                <a16:creationId xmlns:a16="http://schemas.microsoft.com/office/drawing/2014/main" id="{6D67E09C-F35B-4580-8222-E0D78B425875}"/>
              </a:ext>
            </a:extLst>
          </p:cNvPr>
          <p:cNvSpPr/>
          <p:nvPr/>
        </p:nvSpPr>
        <p:spPr>
          <a:xfrm>
            <a:off x="9224197" y="4408356"/>
            <a:ext cx="1497691" cy="779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5400" dirty="0">
                <a:ln w="3175">
                  <a:solidFill>
                    <a:srgbClr val="FF7100"/>
                  </a:solidFill>
                </a:ln>
                <a:solidFill>
                  <a:srgbClr val="FF7100"/>
                </a:solidFill>
              </a:rPr>
              <a:t>🏠</a:t>
            </a:r>
          </a:p>
        </p:txBody>
      </p:sp>
      <p:sp>
        <p:nvSpPr>
          <p:cNvPr id="70" name="מלבן 69">
            <a:extLst>
              <a:ext uri="{FF2B5EF4-FFF2-40B4-BE49-F238E27FC236}">
                <a16:creationId xmlns:a16="http://schemas.microsoft.com/office/drawing/2014/main" id="{53B1F778-ECEB-4888-A5C1-9F8ABED8411D}"/>
              </a:ext>
            </a:extLst>
          </p:cNvPr>
          <p:cNvSpPr/>
          <p:nvPr/>
        </p:nvSpPr>
        <p:spPr>
          <a:xfrm>
            <a:off x="6654971" y="4397112"/>
            <a:ext cx="1497691" cy="779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5400" dirty="0">
                <a:ln w="3175">
                  <a:solidFill>
                    <a:srgbClr val="FF7100"/>
                  </a:solidFill>
                </a:ln>
                <a:solidFill>
                  <a:srgbClr val="FF7100"/>
                </a:solidFill>
              </a:rPr>
              <a:t>🎈</a:t>
            </a:r>
          </a:p>
        </p:txBody>
      </p:sp>
      <p:sp>
        <p:nvSpPr>
          <p:cNvPr id="71" name="מלבן 70">
            <a:extLst>
              <a:ext uri="{FF2B5EF4-FFF2-40B4-BE49-F238E27FC236}">
                <a16:creationId xmlns:a16="http://schemas.microsoft.com/office/drawing/2014/main" id="{1343B29B-66F2-444C-8B6C-9167E0949F30}"/>
              </a:ext>
            </a:extLst>
          </p:cNvPr>
          <p:cNvSpPr/>
          <p:nvPr/>
        </p:nvSpPr>
        <p:spPr>
          <a:xfrm>
            <a:off x="4126495" y="4397111"/>
            <a:ext cx="1497691" cy="779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5400" dirty="0">
                <a:ln w="3175">
                  <a:solidFill>
                    <a:srgbClr val="FF7100"/>
                  </a:solidFill>
                </a:ln>
                <a:solidFill>
                  <a:srgbClr val="FF7100"/>
                </a:solidFill>
              </a:rPr>
              <a:t>🏝</a:t>
            </a:r>
          </a:p>
        </p:txBody>
      </p:sp>
      <p:sp>
        <p:nvSpPr>
          <p:cNvPr id="72" name="מלבן 71">
            <a:extLst>
              <a:ext uri="{FF2B5EF4-FFF2-40B4-BE49-F238E27FC236}">
                <a16:creationId xmlns:a16="http://schemas.microsoft.com/office/drawing/2014/main" id="{383F280F-CBF2-4872-A602-8336D825246B}"/>
              </a:ext>
            </a:extLst>
          </p:cNvPr>
          <p:cNvSpPr/>
          <p:nvPr/>
        </p:nvSpPr>
        <p:spPr>
          <a:xfrm>
            <a:off x="1607530" y="4408356"/>
            <a:ext cx="1497691" cy="779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5400" dirty="0">
                <a:ln w="3175">
                  <a:solidFill>
                    <a:srgbClr val="FF7100"/>
                  </a:solidFill>
                </a:ln>
                <a:solidFill>
                  <a:srgbClr val="FF7100"/>
                </a:solidFill>
              </a:rPr>
              <a:t>💉</a:t>
            </a:r>
          </a:p>
        </p:txBody>
      </p:sp>
    </p:spTree>
    <p:extLst>
      <p:ext uri="{BB962C8B-B14F-4D97-AF65-F5344CB8AC3E}">
        <p14:creationId xmlns:p14="http://schemas.microsoft.com/office/powerpoint/2010/main" val="329922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7D8C1B0D-FE05-4B6C-AAE5-CD0B7D16F576}"/>
              </a:ext>
            </a:extLst>
          </p:cNvPr>
          <p:cNvSpPr/>
          <p:nvPr/>
        </p:nvSpPr>
        <p:spPr>
          <a:xfrm>
            <a:off x="5991" y="787824"/>
            <a:ext cx="12192000" cy="6070176"/>
          </a:xfrm>
          <a:prstGeom prst="rect">
            <a:avLst/>
          </a:prstGeom>
          <a:blipFill dpi="0" rotWithShape="1">
            <a:blip r:embed="rId3">
              <a:alphaModFix amt="56000"/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1D71907A-2721-4528-A927-577B5270D215}"/>
              </a:ext>
            </a:extLst>
          </p:cNvPr>
          <p:cNvSpPr/>
          <p:nvPr/>
        </p:nvSpPr>
        <p:spPr>
          <a:xfrm>
            <a:off x="318493" y="1343090"/>
            <a:ext cx="1053107" cy="543063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1"/>
                </a:solidFill>
              </a:rPr>
              <a:t>מחיר</a:t>
            </a: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C2B43E1E-CD86-4BB0-A265-C6784263AE87}"/>
              </a:ext>
            </a:extLst>
          </p:cNvPr>
          <p:cNvSpPr/>
          <p:nvPr/>
        </p:nvSpPr>
        <p:spPr>
          <a:xfrm>
            <a:off x="5038725" y="1343090"/>
            <a:ext cx="6648449" cy="5430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986B3568-1852-4113-99BE-A00A73693216}"/>
              </a:ext>
            </a:extLst>
          </p:cNvPr>
          <p:cNvSpPr/>
          <p:nvPr/>
        </p:nvSpPr>
        <p:spPr>
          <a:xfrm>
            <a:off x="1461493" y="1343090"/>
            <a:ext cx="1053107" cy="543063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1"/>
                </a:solidFill>
              </a:rPr>
              <a:t>מרחק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BD4D37B2-3E7B-49DE-B913-C2CA5D359142}"/>
              </a:ext>
            </a:extLst>
          </p:cNvPr>
          <p:cNvSpPr/>
          <p:nvPr/>
        </p:nvSpPr>
        <p:spPr>
          <a:xfrm>
            <a:off x="2604493" y="1343090"/>
            <a:ext cx="1053107" cy="5430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2">
                    <a:lumMod val="75000"/>
                  </a:schemeClr>
                </a:solidFill>
              </a:rPr>
              <a:t>תחום</a:t>
            </a: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4DFA33E7-DE1E-4C33-8939-89CB6631CF5F}"/>
              </a:ext>
            </a:extLst>
          </p:cNvPr>
          <p:cNvSpPr/>
          <p:nvPr/>
        </p:nvSpPr>
        <p:spPr>
          <a:xfrm>
            <a:off x="3742136" y="1343090"/>
            <a:ext cx="1053107" cy="543063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1"/>
                </a:solidFill>
              </a:rPr>
              <a:t>קטגוריה</a:t>
            </a:r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55A67C8E-0EE8-4822-B279-3D3AF5AB4ADF}"/>
              </a:ext>
            </a:extLst>
          </p:cNvPr>
          <p:cNvSpPr/>
          <p:nvPr/>
        </p:nvSpPr>
        <p:spPr>
          <a:xfrm>
            <a:off x="11307737" y="1495978"/>
            <a:ext cx="228600" cy="20955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C30B89A6-0C0B-4354-96B8-2AE77B93B28F}"/>
              </a:ext>
            </a:extLst>
          </p:cNvPr>
          <p:cNvSpPr/>
          <p:nvPr/>
        </p:nvSpPr>
        <p:spPr>
          <a:xfrm rot="19293855">
            <a:off x="11121903" y="1721723"/>
            <a:ext cx="247223" cy="45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52052CB7-0CF6-4962-99F0-07E578AECC3E}"/>
              </a:ext>
            </a:extLst>
          </p:cNvPr>
          <p:cNvSpPr/>
          <p:nvPr/>
        </p:nvSpPr>
        <p:spPr>
          <a:xfrm>
            <a:off x="8815982" y="1419843"/>
            <a:ext cx="3057525" cy="390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מעדר |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1E0CA6C-4E24-4479-9EDF-B209C2732909}"/>
              </a:ext>
            </a:extLst>
          </p:cNvPr>
          <p:cNvSpPr/>
          <p:nvPr/>
        </p:nvSpPr>
        <p:spPr>
          <a:xfrm>
            <a:off x="318493" y="2085975"/>
            <a:ext cx="11368681" cy="41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rgbClr val="FF7100"/>
                </a:solidFill>
              </a:rPr>
              <a:t>קטגוריה בית, מרחק עד חצי שעה הליכה, מחיר לחודש 30 שח, מכיל טקסט 'מעדר'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57963B56-4D17-4686-AE29-9086CC1D2AE9}"/>
              </a:ext>
            </a:extLst>
          </p:cNvPr>
          <p:cNvSpPr/>
          <p:nvPr/>
        </p:nvSpPr>
        <p:spPr>
          <a:xfrm>
            <a:off x="0" y="0"/>
            <a:ext cx="12191999" cy="7561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03C8DD3A-6651-4149-A528-1438572E6711}"/>
              </a:ext>
            </a:extLst>
          </p:cNvPr>
          <p:cNvSpPr/>
          <p:nvPr/>
        </p:nvSpPr>
        <p:spPr>
          <a:xfrm>
            <a:off x="-586409" y="-193432"/>
            <a:ext cx="3458817" cy="1162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00" b="1" dirty="0">
              <a:latin typeface="QuillScript" panose="03050502030202060B05" pitchFamily="66" charset="0"/>
            </a:endParaRPr>
          </a:p>
          <a:p>
            <a:pPr algn="ctr"/>
            <a:r>
              <a:rPr lang="en-US" sz="5400" dirty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loon Lt BT" panose="03060402020202060201" pitchFamily="66" charset="0"/>
              </a:rPr>
              <a:t>RENT</a:t>
            </a:r>
            <a:r>
              <a:rPr lang="en-US" sz="5400" b="1" dirty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loon Lt BT" panose="03060402020202060201" pitchFamily="66" charset="0"/>
              </a:rPr>
              <a:t>ALL</a:t>
            </a:r>
            <a:endParaRPr lang="he-IL" sz="5400" b="1" dirty="0">
              <a:solidFill>
                <a:srgbClr val="FF71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lloon Lt BT" panose="03060402020202060201" pitchFamily="66" charset="0"/>
            </a:endParaRPr>
          </a:p>
          <a:p>
            <a:pPr algn="ctr"/>
            <a:endParaRPr lang="he-IL" sz="500" b="1" dirty="0">
              <a:latin typeface="QuillScript" panose="03050502030202060B05" pitchFamily="66" charset="0"/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C60C26CC-0490-46E2-A462-F855289B8344}"/>
              </a:ext>
            </a:extLst>
          </p:cNvPr>
          <p:cNvSpPr/>
          <p:nvPr/>
        </p:nvSpPr>
        <p:spPr>
          <a:xfrm>
            <a:off x="1" y="758168"/>
            <a:ext cx="12191999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45E1EA17-9558-4027-B6B5-622F42234172}"/>
              </a:ext>
            </a:extLst>
          </p:cNvPr>
          <p:cNvSpPr/>
          <p:nvPr/>
        </p:nvSpPr>
        <p:spPr>
          <a:xfrm>
            <a:off x="9208064" y="134451"/>
            <a:ext cx="2665443" cy="487688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bg1"/>
                </a:solidFill>
              </a:rPr>
              <a:t>+ אני רוצה לפרסם פריט להשכרה</a:t>
            </a:r>
          </a:p>
        </p:txBody>
      </p:sp>
      <p:sp>
        <p:nvSpPr>
          <p:cNvPr id="47" name="מלבן: פינות מעוגלות 46">
            <a:extLst>
              <a:ext uri="{FF2B5EF4-FFF2-40B4-BE49-F238E27FC236}">
                <a16:creationId xmlns:a16="http://schemas.microsoft.com/office/drawing/2014/main" id="{5E3BAB2C-8A15-42A8-9F87-753982F03065}"/>
              </a:ext>
            </a:extLst>
          </p:cNvPr>
          <p:cNvSpPr/>
          <p:nvPr/>
        </p:nvSpPr>
        <p:spPr>
          <a:xfrm>
            <a:off x="8760293" y="3616538"/>
            <a:ext cx="2305957" cy="1981364"/>
          </a:xfrm>
          <a:prstGeom prst="roundRect">
            <a:avLst>
              <a:gd name="adj" fmla="val 370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8" name="מלבן: פינות מעוגלות 47">
            <a:extLst>
              <a:ext uri="{FF2B5EF4-FFF2-40B4-BE49-F238E27FC236}">
                <a16:creationId xmlns:a16="http://schemas.microsoft.com/office/drawing/2014/main" id="{212D47FD-ABA6-4F01-94CD-34C1C260FE46}"/>
              </a:ext>
            </a:extLst>
          </p:cNvPr>
          <p:cNvSpPr/>
          <p:nvPr/>
        </p:nvSpPr>
        <p:spPr>
          <a:xfrm>
            <a:off x="6241328" y="3616539"/>
            <a:ext cx="2305957" cy="1981364"/>
          </a:xfrm>
          <a:prstGeom prst="roundRect">
            <a:avLst>
              <a:gd name="adj" fmla="val 370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9" name="מלבן: פינות מעוגלות 48">
            <a:extLst>
              <a:ext uri="{FF2B5EF4-FFF2-40B4-BE49-F238E27FC236}">
                <a16:creationId xmlns:a16="http://schemas.microsoft.com/office/drawing/2014/main" id="{7AA680F7-FF5E-43F5-BB6C-5304E92D9056}"/>
              </a:ext>
            </a:extLst>
          </p:cNvPr>
          <p:cNvSpPr/>
          <p:nvPr/>
        </p:nvSpPr>
        <p:spPr>
          <a:xfrm>
            <a:off x="3722363" y="3616540"/>
            <a:ext cx="2305957" cy="1981364"/>
          </a:xfrm>
          <a:prstGeom prst="roundRect">
            <a:avLst>
              <a:gd name="adj" fmla="val 370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0" name="מלבן: פינות מעוגלות 49">
            <a:extLst>
              <a:ext uri="{FF2B5EF4-FFF2-40B4-BE49-F238E27FC236}">
                <a16:creationId xmlns:a16="http://schemas.microsoft.com/office/drawing/2014/main" id="{9008965E-48BE-4603-A27C-9209CA5F5F76}"/>
              </a:ext>
            </a:extLst>
          </p:cNvPr>
          <p:cNvSpPr/>
          <p:nvPr/>
        </p:nvSpPr>
        <p:spPr>
          <a:xfrm>
            <a:off x="1203398" y="3616541"/>
            <a:ext cx="2305957" cy="1981364"/>
          </a:xfrm>
          <a:prstGeom prst="roundRect">
            <a:avLst>
              <a:gd name="adj" fmla="val 370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58" name="קבוצה 57">
            <a:extLst>
              <a:ext uri="{FF2B5EF4-FFF2-40B4-BE49-F238E27FC236}">
                <a16:creationId xmlns:a16="http://schemas.microsoft.com/office/drawing/2014/main" id="{8B89D279-9A55-40EB-80F1-D33B37CE4EB1}"/>
              </a:ext>
            </a:extLst>
          </p:cNvPr>
          <p:cNvGrpSpPr/>
          <p:nvPr/>
        </p:nvGrpSpPr>
        <p:grpSpPr>
          <a:xfrm rot="16200000">
            <a:off x="11370297" y="4491391"/>
            <a:ext cx="305021" cy="138952"/>
            <a:chOff x="1374913" y="3161810"/>
            <a:chExt cx="305021" cy="138952"/>
          </a:xfrm>
        </p:grpSpPr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3E06CE7A-46EE-4F37-A7EA-8CCED794DB78}"/>
                </a:ext>
              </a:extLst>
            </p:cNvPr>
            <p:cNvCxnSpPr>
              <a:cxnSpLocks/>
            </p:cNvCxnSpPr>
            <p:nvPr/>
          </p:nvCxnSpPr>
          <p:spPr>
            <a:xfrm>
              <a:off x="1374913" y="3161810"/>
              <a:ext cx="149087" cy="12804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>
              <a:extLst>
                <a:ext uri="{FF2B5EF4-FFF2-40B4-BE49-F238E27FC236}">
                  <a16:creationId xmlns:a16="http://schemas.microsoft.com/office/drawing/2014/main" id="{AFDBAA7A-0544-4BB1-95C1-19574D3327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001" y="3161810"/>
              <a:ext cx="155933" cy="13895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קבוצה 60">
            <a:extLst>
              <a:ext uri="{FF2B5EF4-FFF2-40B4-BE49-F238E27FC236}">
                <a16:creationId xmlns:a16="http://schemas.microsoft.com/office/drawing/2014/main" id="{2E071870-A4FF-4CA0-B030-B7BBA07F6303}"/>
              </a:ext>
            </a:extLst>
          </p:cNvPr>
          <p:cNvGrpSpPr/>
          <p:nvPr/>
        </p:nvGrpSpPr>
        <p:grpSpPr>
          <a:xfrm rot="5400000">
            <a:off x="594330" y="4494814"/>
            <a:ext cx="305021" cy="138952"/>
            <a:chOff x="1374913" y="3161810"/>
            <a:chExt cx="305021" cy="138952"/>
          </a:xfrm>
        </p:grpSpPr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A888B6C9-13D6-48B0-AFFF-ACD5B62DF485}"/>
                </a:ext>
              </a:extLst>
            </p:cNvPr>
            <p:cNvCxnSpPr>
              <a:cxnSpLocks/>
            </p:cNvCxnSpPr>
            <p:nvPr/>
          </p:nvCxnSpPr>
          <p:spPr>
            <a:xfrm>
              <a:off x="1374913" y="3161810"/>
              <a:ext cx="149087" cy="12804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E0FC5BF0-AADB-481F-A772-06091BCEA4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001" y="3161810"/>
              <a:ext cx="155933" cy="13895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מלבן 63">
            <a:extLst>
              <a:ext uri="{FF2B5EF4-FFF2-40B4-BE49-F238E27FC236}">
                <a16:creationId xmlns:a16="http://schemas.microsoft.com/office/drawing/2014/main" id="{6F2807FF-353E-4D53-9BB1-203EFAC8420E}"/>
              </a:ext>
            </a:extLst>
          </p:cNvPr>
          <p:cNvSpPr/>
          <p:nvPr/>
        </p:nvSpPr>
        <p:spPr>
          <a:xfrm>
            <a:off x="9166527" y="3707608"/>
            <a:ext cx="1493487" cy="598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>
                <a:solidFill>
                  <a:srgbClr val="FF7100"/>
                </a:solidFill>
              </a:rPr>
              <a:t>בית</a:t>
            </a:r>
          </a:p>
        </p:txBody>
      </p:sp>
      <p:sp>
        <p:nvSpPr>
          <p:cNvPr id="65" name="מלבן 64">
            <a:extLst>
              <a:ext uri="{FF2B5EF4-FFF2-40B4-BE49-F238E27FC236}">
                <a16:creationId xmlns:a16="http://schemas.microsoft.com/office/drawing/2014/main" id="{3E366639-7A73-4FBE-BFBB-49BF52725A94}"/>
              </a:ext>
            </a:extLst>
          </p:cNvPr>
          <p:cNvSpPr/>
          <p:nvPr/>
        </p:nvSpPr>
        <p:spPr>
          <a:xfrm>
            <a:off x="6647562" y="3707591"/>
            <a:ext cx="1493487" cy="598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>
                <a:solidFill>
                  <a:srgbClr val="FF6600"/>
                </a:solidFill>
              </a:rPr>
              <a:t>ארועים</a:t>
            </a:r>
          </a:p>
        </p:txBody>
      </p:sp>
      <p:sp>
        <p:nvSpPr>
          <p:cNvPr id="66" name="מלבן 65">
            <a:extLst>
              <a:ext uri="{FF2B5EF4-FFF2-40B4-BE49-F238E27FC236}">
                <a16:creationId xmlns:a16="http://schemas.microsoft.com/office/drawing/2014/main" id="{0FA63691-8675-40EA-AB73-EF8D1D5179C5}"/>
              </a:ext>
            </a:extLst>
          </p:cNvPr>
          <p:cNvSpPr/>
          <p:nvPr/>
        </p:nvSpPr>
        <p:spPr>
          <a:xfrm>
            <a:off x="4130699" y="3707592"/>
            <a:ext cx="1493487" cy="598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>
                <a:solidFill>
                  <a:srgbClr val="FF7100"/>
                </a:solidFill>
              </a:rPr>
              <a:t>טיולים</a:t>
            </a:r>
          </a:p>
        </p:txBody>
      </p:sp>
      <p:sp>
        <p:nvSpPr>
          <p:cNvPr id="67" name="מלבן 66">
            <a:extLst>
              <a:ext uri="{FF2B5EF4-FFF2-40B4-BE49-F238E27FC236}">
                <a16:creationId xmlns:a16="http://schemas.microsoft.com/office/drawing/2014/main" id="{7B9FF553-6D32-49C5-B6DD-50554AD5B1D6}"/>
              </a:ext>
            </a:extLst>
          </p:cNvPr>
          <p:cNvSpPr/>
          <p:nvPr/>
        </p:nvSpPr>
        <p:spPr>
          <a:xfrm>
            <a:off x="1607530" y="3707591"/>
            <a:ext cx="1493487" cy="598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>
                <a:solidFill>
                  <a:srgbClr val="FF7100"/>
                </a:solidFill>
              </a:rPr>
              <a:t>רפואה</a:t>
            </a:r>
          </a:p>
        </p:txBody>
      </p:sp>
      <p:sp>
        <p:nvSpPr>
          <p:cNvPr id="68" name="מלבן 67">
            <a:extLst>
              <a:ext uri="{FF2B5EF4-FFF2-40B4-BE49-F238E27FC236}">
                <a16:creationId xmlns:a16="http://schemas.microsoft.com/office/drawing/2014/main" id="{6D67E09C-F35B-4580-8222-E0D78B425875}"/>
              </a:ext>
            </a:extLst>
          </p:cNvPr>
          <p:cNvSpPr/>
          <p:nvPr/>
        </p:nvSpPr>
        <p:spPr>
          <a:xfrm>
            <a:off x="9224197" y="4408356"/>
            <a:ext cx="1497691" cy="779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5400" dirty="0">
                <a:ln w="3175">
                  <a:solidFill>
                    <a:srgbClr val="FF7100"/>
                  </a:solidFill>
                </a:ln>
                <a:solidFill>
                  <a:srgbClr val="FF7100"/>
                </a:solidFill>
              </a:rPr>
              <a:t>🏠</a:t>
            </a:r>
          </a:p>
        </p:txBody>
      </p:sp>
      <p:sp>
        <p:nvSpPr>
          <p:cNvPr id="70" name="מלבן 69">
            <a:extLst>
              <a:ext uri="{FF2B5EF4-FFF2-40B4-BE49-F238E27FC236}">
                <a16:creationId xmlns:a16="http://schemas.microsoft.com/office/drawing/2014/main" id="{53B1F778-ECEB-4888-A5C1-9F8ABED8411D}"/>
              </a:ext>
            </a:extLst>
          </p:cNvPr>
          <p:cNvSpPr/>
          <p:nvPr/>
        </p:nvSpPr>
        <p:spPr>
          <a:xfrm>
            <a:off x="6654971" y="4397112"/>
            <a:ext cx="1497691" cy="779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5400" dirty="0">
                <a:ln w="3175">
                  <a:solidFill>
                    <a:srgbClr val="FF7100"/>
                  </a:solidFill>
                </a:ln>
                <a:solidFill>
                  <a:srgbClr val="FF7100"/>
                </a:solidFill>
              </a:rPr>
              <a:t>🎈</a:t>
            </a:r>
          </a:p>
        </p:txBody>
      </p:sp>
      <p:sp>
        <p:nvSpPr>
          <p:cNvPr id="71" name="מלבן 70">
            <a:extLst>
              <a:ext uri="{FF2B5EF4-FFF2-40B4-BE49-F238E27FC236}">
                <a16:creationId xmlns:a16="http://schemas.microsoft.com/office/drawing/2014/main" id="{1343B29B-66F2-444C-8B6C-9167E0949F30}"/>
              </a:ext>
            </a:extLst>
          </p:cNvPr>
          <p:cNvSpPr/>
          <p:nvPr/>
        </p:nvSpPr>
        <p:spPr>
          <a:xfrm>
            <a:off x="4126495" y="4397111"/>
            <a:ext cx="1497691" cy="779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5400" dirty="0">
                <a:ln w="3175">
                  <a:solidFill>
                    <a:srgbClr val="FF7100"/>
                  </a:solidFill>
                </a:ln>
                <a:solidFill>
                  <a:srgbClr val="FF7100"/>
                </a:solidFill>
              </a:rPr>
              <a:t>🏝</a:t>
            </a:r>
          </a:p>
        </p:txBody>
      </p:sp>
      <p:sp>
        <p:nvSpPr>
          <p:cNvPr id="72" name="מלבן 71">
            <a:extLst>
              <a:ext uri="{FF2B5EF4-FFF2-40B4-BE49-F238E27FC236}">
                <a16:creationId xmlns:a16="http://schemas.microsoft.com/office/drawing/2014/main" id="{383F280F-CBF2-4872-A602-8336D825246B}"/>
              </a:ext>
            </a:extLst>
          </p:cNvPr>
          <p:cNvSpPr/>
          <p:nvPr/>
        </p:nvSpPr>
        <p:spPr>
          <a:xfrm>
            <a:off x="1607530" y="4408356"/>
            <a:ext cx="1497691" cy="779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5400" dirty="0">
                <a:ln w="3175">
                  <a:solidFill>
                    <a:srgbClr val="FF7100"/>
                  </a:solidFill>
                </a:ln>
                <a:solidFill>
                  <a:srgbClr val="FF7100"/>
                </a:solidFill>
              </a:rPr>
              <a:t>💉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454FE037-07D3-4167-B511-E2A3C3901426}"/>
              </a:ext>
            </a:extLst>
          </p:cNvPr>
          <p:cNvSpPr/>
          <p:nvPr/>
        </p:nvSpPr>
        <p:spPr>
          <a:xfrm>
            <a:off x="-9939" y="0"/>
            <a:ext cx="1219799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C8E39E87-F1E8-40A8-AC60-FBD7E5F35492}"/>
              </a:ext>
            </a:extLst>
          </p:cNvPr>
          <p:cNvSpPr/>
          <p:nvPr/>
        </p:nvSpPr>
        <p:spPr>
          <a:xfrm>
            <a:off x="3017547" y="706437"/>
            <a:ext cx="5742745" cy="4936954"/>
          </a:xfrm>
          <a:prstGeom prst="roundRect">
            <a:avLst>
              <a:gd name="adj" fmla="val 378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A2F4F88E-8BE8-4CB0-A2AB-47EA557D85F5}"/>
              </a:ext>
            </a:extLst>
          </p:cNvPr>
          <p:cNvSpPr/>
          <p:nvPr/>
        </p:nvSpPr>
        <p:spPr>
          <a:xfrm>
            <a:off x="7245088" y="1609400"/>
            <a:ext cx="491751" cy="498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שם </a:t>
            </a:r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1669F1EC-DE1C-4B49-B972-7FD5FACBBF83}"/>
              </a:ext>
            </a:extLst>
          </p:cNvPr>
          <p:cNvSpPr/>
          <p:nvPr/>
        </p:nvSpPr>
        <p:spPr>
          <a:xfrm>
            <a:off x="6529471" y="2305087"/>
            <a:ext cx="1207368" cy="498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כתובת מייל </a:t>
            </a:r>
          </a:p>
        </p:txBody>
      </p:sp>
      <p:sp>
        <p:nvSpPr>
          <p:cNvPr id="44" name="מלבן 43">
            <a:extLst>
              <a:ext uri="{FF2B5EF4-FFF2-40B4-BE49-F238E27FC236}">
                <a16:creationId xmlns:a16="http://schemas.microsoft.com/office/drawing/2014/main" id="{514D12A7-EAC2-4F72-99A8-81339DEC4208}"/>
              </a:ext>
            </a:extLst>
          </p:cNvPr>
          <p:cNvSpPr/>
          <p:nvPr/>
        </p:nvSpPr>
        <p:spPr>
          <a:xfrm>
            <a:off x="6961173" y="2989674"/>
            <a:ext cx="775666" cy="498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סיסמא</a:t>
            </a:r>
          </a:p>
        </p:txBody>
      </p:sp>
      <p:sp>
        <p:nvSpPr>
          <p:cNvPr id="45" name="מלבן: פינות מעוגלות 44">
            <a:extLst>
              <a:ext uri="{FF2B5EF4-FFF2-40B4-BE49-F238E27FC236}">
                <a16:creationId xmlns:a16="http://schemas.microsoft.com/office/drawing/2014/main" id="{1297A3C4-9419-4CDC-B351-89BF0005E332}"/>
              </a:ext>
            </a:extLst>
          </p:cNvPr>
          <p:cNvSpPr/>
          <p:nvPr/>
        </p:nvSpPr>
        <p:spPr>
          <a:xfrm>
            <a:off x="3387244" y="4713378"/>
            <a:ext cx="1416329" cy="634887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אישור</a:t>
            </a:r>
          </a:p>
        </p:txBody>
      </p:sp>
      <p:sp>
        <p:nvSpPr>
          <p:cNvPr id="46" name="מלבן 45">
            <a:extLst>
              <a:ext uri="{FF2B5EF4-FFF2-40B4-BE49-F238E27FC236}">
                <a16:creationId xmlns:a16="http://schemas.microsoft.com/office/drawing/2014/main" id="{B5F5C38B-4AAA-46D8-B515-62DE68D60583}"/>
              </a:ext>
            </a:extLst>
          </p:cNvPr>
          <p:cNvSpPr/>
          <p:nvPr/>
        </p:nvSpPr>
        <p:spPr>
          <a:xfrm>
            <a:off x="6331566" y="3703187"/>
            <a:ext cx="1405273" cy="498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אימות סיסמא</a:t>
            </a:r>
          </a:p>
        </p:txBody>
      </p: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0111190C-A53E-4B23-92A0-FE79421E598D}"/>
              </a:ext>
            </a:extLst>
          </p:cNvPr>
          <p:cNvCxnSpPr/>
          <p:nvPr/>
        </p:nvCxnSpPr>
        <p:spPr>
          <a:xfrm>
            <a:off x="4016415" y="2194441"/>
            <a:ext cx="362778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43E66A90-FC0D-4900-B4DE-712D8E037465}"/>
              </a:ext>
            </a:extLst>
          </p:cNvPr>
          <p:cNvCxnSpPr/>
          <p:nvPr/>
        </p:nvCxnSpPr>
        <p:spPr>
          <a:xfrm>
            <a:off x="4016415" y="2893496"/>
            <a:ext cx="362778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8066A247-2AEB-45F9-8433-4F3D41BCAE05}"/>
              </a:ext>
            </a:extLst>
          </p:cNvPr>
          <p:cNvCxnSpPr/>
          <p:nvPr/>
        </p:nvCxnSpPr>
        <p:spPr>
          <a:xfrm>
            <a:off x="4016415" y="3601181"/>
            <a:ext cx="362778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06C48552-FC51-4BAD-9339-7A04F8CE1397}"/>
              </a:ext>
            </a:extLst>
          </p:cNvPr>
          <p:cNvCxnSpPr/>
          <p:nvPr/>
        </p:nvCxnSpPr>
        <p:spPr>
          <a:xfrm>
            <a:off x="4016415" y="4306058"/>
            <a:ext cx="362778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502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7D8C1B0D-FE05-4B6C-AAE5-CD0B7D16F576}"/>
              </a:ext>
            </a:extLst>
          </p:cNvPr>
          <p:cNvSpPr/>
          <p:nvPr/>
        </p:nvSpPr>
        <p:spPr>
          <a:xfrm>
            <a:off x="5991" y="787824"/>
            <a:ext cx="12192000" cy="6070176"/>
          </a:xfrm>
          <a:prstGeom prst="rect">
            <a:avLst/>
          </a:prstGeom>
          <a:blipFill dpi="0" rotWithShape="1">
            <a:blip r:embed="rId3">
              <a:alphaModFix amt="56000"/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57963B56-4D17-4686-AE29-9086CC1D2AE9}"/>
              </a:ext>
            </a:extLst>
          </p:cNvPr>
          <p:cNvSpPr/>
          <p:nvPr/>
        </p:nvSpPr>
        <p:spPr>
          <a:xfrm>
            <a:off x="0" y="0"/>
            <a:ext cx="12191999" cy="7561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03C8DD3A-6651-4149-A528-1438572E6711}"/>
              </a:ext>
            </a:extLst>
          </p:cNvPr>
          <p:cNvSpPr/>
          <p:nvPr/>
        </p:nvSpPr>
        <p:spPr>
          <a:xfrm>
            <a:off x="-586409" y="-193432"/>
            <a:ext cx="3458817" cy="1162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00" b="1" dirty="0">
              <a:latin typeface="QuillScript" panose="03050502030202060B05" pitchFamily="66" charset="0"/>
            </a:endParaRPr>
          </a:p>
          <a:p>
            <a:pPr algn="ctr"/>
            <a:r>
              <a:rPr lang="en-US" sz="5400" dirty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loon Lt BT" panose="03060402020202060201" pitchFamily="66" charset="0"/>
              </a:rPr>
              <a:t>RENT</a:t>
            </a:r>
            <a:r>
              <a:rPr lang="en-US" sz="5400" b="1" dirty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loon Lt BT" panose="03060402020202060201" pitchFamily="66" charset="0"/>
              </a:rPr>
              <a:t>ALL</a:t>
            </a:r>
            <a:endParaRPr lang="he-IL" sz="5400" b="1" dirty="0">
              <a:solidFill>
                <a:srgbClr val="FF71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lloon Lt BT" panose="03060402020202060201" pitchFamily="66" charset="0"/>
            </a:endParaRPr>
          </a:p>
          <a:p>
            <a:pPr algn="ctr"/>
            <a:endParaRPr lang="he-IL" sz="500" b="1" dirty="0">
              <a:latin typeface="QuillScript" panose="03050502030202060B05" pitchFamily="66" charset="0"/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C60C26CC-0490-46E2-A462-F855289B8344}"/>
              </a:ext>
            </a:extLst>
          </p:cNvPr>
          <p:cNvSpPr/>
          <p:nvPr/>
        </p:nvSpPr>
        <p:spPr>
          <a:xfrm>
            <a:off x="1" y="758168"/>
            <a:ext cx="12191999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45E1EA17-9558-4027-B6B5-622F42234172}"/>
              </a:ext>
            </a:extLst>
          </p:cNvPr>
          <p:cNvSpPr/>
          <p:nvPr/>
        </p:nvSpPr>
        <p:spPr>
          <a:xfrm>
            <a:off x="9224197" y="134451"/>
            <a:ext cx="2649310" cy="487688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ln>
                  <a:solidFill>
                    <a:srgbClr val="FF7100"/>
                  </a:solidFill>
                </a:ln>
                <a:solidFill>
                  <a:srgbClr val="FF6600"/>
                </a:solidFill>
              </a:rPr>
              <a:t>👨‍💼</a:t>
            </a:r>
            <a:r>
              <a:rPr lang="he-IL" sz="2400" dirty="0">
                <a:solidFill>
                  <a:srgbClr val="FF6600"/>
                </a:solidFill>
              </a:rPr>
              <a:t>ישראל ישראלי</a:t>
            </a:r>
          </a:p>
        </p:txBody>
      </p:sp>
      <p:sp>
        <p:nvSpPr>
          <p:cNvPr id="47" name="מלבן: פינות מעוגלות 46">
            <a:extLst>
              <a:ext uri="{FF2B5EF4-FFF2-40B4-BE49-F238E27FC236}">
                <a16:creationId xmlns:a16="http://schemas.microsoft.com/office/drawing/2014/main" id="{5E3BAB2C-8A15-42A8-9F87-753982F03065}"/>
              </a:ext>
            </a:extLst>
          </p:cNvPr>
          <p:cNvSpPr/>
          <p:nvPr/>
        </p:nvSpPr>
        <p:spPr>
          <a:xfrm>
            <a:off x="8819927" y="1996463"/>
            <a:ext cx="2305957" cy="3082430"/>
          </a:xfrm>
          <a:prstGeom prst="roundRect">
            <a:avLst>
              <a:gd name="adj" fmla="val 370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8" name="מלבן: פינות מעוגלות 47">
            <a:extLst>
              <a:ext uri="{FF2B5EF4-FFF2-40B4-BE49-F238E27FC236}">
                <a16:creationId xmlns:a16="http://schemas.microsoft.com/office/drawing/2014/main" id="{212D47FD-ABA6-4F01-94CD-34C1C260FE46}"/>
              </a:ext>
            </a:extLst>
          </p:cNvPr>
          <p:cNvSpPr/>
          <p:nvPr/>
        </p:nvSpPr>
        <p:spPr>
          <a:xfrm>
            <a:off x="6300962" y="1996464"/>
            <a:ext cx="2305957" cy="3082430"/>
          </a:xfrm>
          <a:prstGeom prst="roundRect">
            <a:avLst>
              <a:gd name="adj" fmla="val 370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9" name="מלבן: פינות מעוגלות 48">
            <a:extLst>
              <a:ext uri="{FF2B5EF4-FFF2-40B4-BE49-F238E27FC236}">
                <a16:creationId xmlns:a16="http://schemas.microsoft.com/office/drawing/2014/main" id="{7AA680F7-FF5E-43F5-BB6C-5304E92D9056}"/>
              </a:ext>
            </a:extLst>
          </p:cNvPr>
          <p:cNvSpPr/>
          <p:nvPr/>
        </p:nvSpPr>
        <p:spPr>
          <a:xfrm>
            <a:off x="3781997" y="1996465"/>
            <a:ext cx="2305957" cy="3082430"/>
          </a:xfrm>
          <a:prstGeom prst="roundRect">
            <a:avLst>
              <a:gd name="adj" fmla="val 370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0" name="מלבן: פינות מעוגלות 49">
            <a:extLst>
              <a:ext uri="{FF2B5EF4-FFF2-40B4-BE49-F238E27FC236}">
                <a16:creationId xmlns:a16="http://schemas.microsoft.com/office/drawing/2014/main" id="{9008965E-48BE-4603-A27C-9209CA5F5F76}"/>
              </a:ext>
            </a:extLst>
          </p:cNvPr>
          <p:cNvSpPr/>
          <p:nvPr/>
        </p:nvSpPr>
        <p:spPr>
          <a:xfrm>
            <a:off x="1263032" y="1996466"/>
            <a:ext cx="2305957" cy="3082430"/>
          </a:xfrm>
          <a:prstGeom prst="roundRect">
            <a:avLst>
              <a:gd name="adj" fmla="val 370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61" name="קבוצה 60">
            <a:extLst>
              <a:ext uri="{FF2B5EF4-FFF2-40B4-BE49-F238E27FC236}">
                <a16:creationId xmlns:a16="http://schemas.microsoft.com/office/drawing/2014/main" id="{2E071870-A4FF-4CA0-B030-B7BBA07F6303}"/>
              </a:ext>
            </a:extLst>
          </p:cNvPr>
          <p:cNvGrpSpPr/>
          <p:nvPr/>
        </p:nvGrpSpPr>
        <p:grpSpPr>
          <a:xfrm rot="5400000">
            <a:off x="653964" y="3471088"/>
            <a:ext cx="305021" cy="138952"/>
            <a:chOff x="1374913" y="3161810"/>
            <a:chExt cx="305021" cy="138952"/>
          </a:xfrm>
        </p:grpSpPr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A888B6C9-13D6-48B0-AFFF-ACD5B62DF485}"/>
                </a:ext>
              </a:extLst>
            </p:cNvPr>
            <p:cNvCxnSpPr>
              <a:cxnSpLocks/>
            </p:cNvCxnSpPr>
            <p:nvPr/>
          </p:nvCxnSpPr>
          <p:spPr>
            <a:xfrm>
              <a:off x="1374913" y="3161810"/>
              <a:ext cx="149087" cy="12804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E0FC5BF0-AADB-481F-A772-06091BCEA4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001" y="3161810"/>
              <a:ext cx="155933" cy="13895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מלבן 63">
            <a:extLst>
              <a:ext uri="{FF2B5EF4-FFF2-40B4-BE49-F238E27FC236}">
                <a16:creationId xmlns:a16="http://schemas.microsoft.com/office/drawing/2014/main" id="{6F2807FF-353E-4D53-9BB1-203EFAC8420E}"/>
              </a:ext>
            </a:extLst>
          </p:cNvPr>
          <p:cNvSpPr/>
          <p:nvPr/>
        </p:nvSpPr>
        <p:spPr>
          <a:xfrm>
            <a:off x="9034504" y="2363389"/>
            <a:ext cx="1876800" cy="416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rgbClr val="FF7100"/>
                </a:solidFill>
              </a:rPr>
              <a:t>רכב 6 מקומות</a:t>
            </a:r>
          </a:p>
        </p:txBody>
      </p:sp>
      <p:sp>
        <p:nvSpPr>
          <p:cNvPr id="68" name="מלבן 67">
            <a:extLst>
              <a:ext uri="{FF2B5EF4-FFF2-40B4-BE49-F238E27FC236}">
                <a16:creationId xmlns:a16="http://schemas.microsoft.com/office/drawing/2014/main" id="{6D67E09C-F35B-4580-8222-E0D78B425875}"/>
              </a:ext>
            </a:extLst>
          </p:cNvPr>
          <p:cNvSpPr/>
          <p:nvPr/>
        </p:nvSpPr>
        <p:spPr>
          <a:xfrm>
            <a:off x="9199319" y="3539727"/>
            <a:ext cx="1497691" cy="779095"/>
          </a:xfrm>
          <a:prstGeom prst="rect">
            <a:avLst/>
          </a:prstGeom>
          <a:blipFill>
            <a:blip r:embed="rId4">
              <a:alphaModFix amt="56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400" dirty="0">
              <a:ln w="3175">
                <a:solidFill>
                  <a:srgbClr val="FF7100"/>
                </a:solidFill>
              </a:ln>
              <a:solidFill>
                <a:srgbClr val="FF7100"/>
              </a:solidFill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07ABCD9-514A-499C-BE17-7208CEBA04BE}"/>
              </a:ext>
            </a:extLst>
          </p:cNvPr>
          <p:cNvSpPr/>
          <p:nvPr/>
        </p:nvSpPr>
        <p:spPr>
          <a:xfrm>
            <a:off x="7863763" y="1068294"/>
            <a:ext cx="3728521" cy="807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dirty="0">
                <a:solidFill>
                  <a:srgbClr val="FF6600"/>
                </a:solidFill>
              </a:rPr>
              <a:t>הפריטים שלי</a:t>
            </a:r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DBDB4AD4-6161-40D5-BC00-DFBDE7DAD19C}"/>
              </a:ext>
            </a:extLst>
          </p:cNvPr>
          <p:cNvSpPr/>
          <p:nvPr/>
        </p:nvSpPr>
        <p:spPr>
          <a:xfrm>
            <a:off x="9665665" y="2105124"/>
            <a:ext cx="1460215" cy="228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rgbClr val="FF7100"/>
                </a:solidFill>
              </a:rPr>
              <a:t>חופשה &gt; רכבים</a:t>
            </a:r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5DD0ED1E-B062-4BE7-B94A-CF335E9FF04A}"/>
              </a:ext>
            </a:extLst>
          </p:cNvPr>
          <p:cNvSpPr/>
          <p:nvPr/>
        </p:nvSpPr>
        <p:spPr>
          <a:xfrm>
            <a:off x="6413890" y="2346826"/>
            <a:ext cx="1876800" cy="416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rgbClr val="FF7100"/>
                </a:solidFill>
              </a:rPr>
              <a:t>מחשב </a:t>
            </a:r>
            <a:r>
              <a:rPr lang="en-US" sz="2000" dirty="0">
                <a:solidFill>
                  <a:srgbClr val="FF7100"/>
                </a:solidFill>
              </a:rPr>
              <a:t>MAC</a:t>
            </a:r>
            <a:endParaRPr lang="he-IL" sz="2000" dirty="0">
              <a:solidFill>
                <a:srgbClr val="FF7100"/>
              </a:solidFill>
            </a:endParaRPr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id="{94796ED2-38FA-4493-AF24-4117AF09453A}"/>
              </a:ext>
            </a:extLst>
          </p:cNvPr>
          <p:cNvSpPr/>
          <p:nvPr/>
        </p:nvSpPr>
        <p:spPr>
          <a:xfrm>
            <a:off x="6680354" y="3539726"/>
            <a:ext cx="1497691" cy="779095"/>
          </a:xfrm>
          <a:prstGeom prst="rect">
            <a:avLst/>
          </a:prstGeom>
          <a:blipFill>
            <a:blip r:embed="rId5">
              <a:alphaModFix amt="56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400" dirty="0">
              <a:ln w="3175">
                <a:solidFill>
                  <a:srgbClr val="FF7100"/>
                </a:solidFill>
              </a:ln>
              <a:solidFill>
                <a:srgbClr val="FF7100"/>
              </a:solidFill>
            </a:endParaRPr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8DD8295C-B3ED-439F-84B1-EC5D10D0604D}"/>
              </a:ext>
            </a:extLst>
          </p:cNvPr>
          <p:cNvSpPr/>
          <p:nvPr/>
        </p:nvSpPr>
        <p:spPr>
          <a:xfrm>
            <a:off x="7215809" y="2088561"/>
            <a:ext cx="1289458" cy="234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rgbClr val="FF7100"/>
                </a:solidFill>
              </a:rPr>
              <a:t>סלולר &gt; מחשבים</a:t>
            </a:r>
          </a:p>
        </p:txBody>
      </p:sp>
      <p:sp>
        <p:nvSpPr>
          <p:cNvPr id="40" name="מלבן 39">
            <a:extLst>
              <a:ext uri="{FF2B5EF4-FFF2-40B4-BE49-F238E27FC236}">
                <a16:creationId xmlns:a16="http://schemas.microsoft.com/office/drawing/2014/main" id="{51051832-D838-42B3-B3E4-049CFDDA2FD7}"/>
              </a:ext>
            </a:extLst>
          </p:cNvPr>
          <p:cNvSpPr/>
          <p:nvPr/>
        </p:nvSpPr>
        <p:spPr>
          <a:xfrm>
            <a:off x="3978809" y="2356765"/>
            <a:ext cx="1876800" cy="416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rgbClr val="FF7100"/>
                </a:solidFill>
              </a:rPr>
              <a:t>עמדה משרדית</a:t>
            </a:r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1422D91C-6575-4562-8D18-AE331BB26494}"/>
              </a:ext>
            </a:extLst>
          </p:cNvPr>
          <p:cNvSpPr/>
          <p:nvPr/>
        </p:nvSpPr>
        <p:spPr>
          <a:xfrm>
            <a:off x="4189881" y="3528753"/>
            <a:ext cx="1497691" cy="779095"/>
          </a:xfrm>
          <a:prstGeom prst="rect">
            <a:avLst/>
          </a:prstGeom>
          <a:blipFill>
            <a:blip r:embed="rId6">
              <a:alphaModFix amt="56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400" dirty="0">
              <a:ln w="3175">
                <a:solidFill>
                  <a:srgbClr val="FF7100"/>
                </a:solidFill>
              </a:ln>
              <a:solidFill>
                <a:srgbClr val="FF7100"/>
              </a:solidFill>
            </a:endParaRPr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51FD20B0-8392-4728-AEDA-ED8D410A3F53}"/>
              </a:ext>
            </a:extLst>
          </p:cNvPr>
          <p:cNvSpPr/>
          <p:nvPr/>
        </p:nvSpPr>
        <p:spPr>
          <a:xfrm>
            <a:off x="4609970" y="2098500"/>
            <a:ext cx="1460215" cy="228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rgbClr val="FF7100"/>
                </a:solidFill>
              </a:rPr>
              <a:t>דירות &gt; משרדים</a:t>
            </a:r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7B2E0F56-E0E1-4AB5-8515-BB53016A0492}"/>
              </a:ext>
            </a:extLst>
          </p:cNvPr>
          <p:cNvSpPr/>
          <p:nvPr/>
        </p:nvSpPr>
        <p:spPr>
          <a:xfrm>
            <a:off x="1503973" y="2356765"/>
            <a:ext cx="1876800" cy="416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rgbClr val="FF7100"/>
                </a:solidFill>
              </a:rPr>
              <a:t>אורגנית </a:t>
            </a:r>
          </a:p>
        </p:txBody>
      </p:sp>
      <p:sp>
        <p:nvSpPr>
          <p:cNvPr id="44" name="מלבן 43">
            <a:extLst>
              <a:ext uri="{FF2B5EF4-FFF2-40B4-BE49-F238E27FC236}">
                <a16:creationId xmlns:a16="http://schemas.microsoft.com/office/drawing/2014/main" id="{BB0BE532-5EFD-4E28-B9B4-0F8FC4E27537}"/>
              </a:ext>
            </a:extLst>
          </p:cNvPr>
          <p:cNvSpPr/>
          <p:nvPr/>
        </p:nvSpPr>
        <p:spPr>
          <a:xfrm>
            <a:off x="1655785" y="3539723"/>
            <a:ext cx="1497691" cy="779095"/>
          </a:xfrm>
          <a:prstGeom prst="rect">
            <a:avLst/>
          </a:prstGeom>
          <a:blipFill>
            <a:blip r:embed="rId7">
              <a:alphaModFix amt="56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400" dirty="0">
              <a:ln w="3175">
                <a:solidFill>
                  <a:srgbClr val="FF7100"/>
                </a:solidFill>
              </a:ln>
              <a:solidFill>
                <a:srgbClr val="FF7100"/>
              </a:solidFill>
            </a:endParaRPr>
          </a:p>
        </p:txBody>
      </p:sp>
      <p:sp>
        <p:nvSpPr>
          <p:cNvPr id="45" name="מלבן 44">
            <a:extLst>
              <a:ext uri="{FF2B5EF4-FFF2-40B4-BE49-F238E27FC236}">
                <a16:creationId xmlns:a16="http://schemas.microsoft.com/office/drawing/2014/main" id="{D44E5843-BB7A-4C3B-AEAB-CED25A7AAEB0}"/>
              </a:ext>
            </a:extLst>
          </p:cNvPr>
          <p:cNvSpPr/>
          <p:nvPr/>
        </p:nvSpPr>
        <p:spPr>
          <a:xfrm>
            <a:off x="1987825" y="2105124"/>
            <a:ext cx="1607524" cy="221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rgbClr val="FF7100"/>
                </a:solidFill>
              </a:rPr>
              <a:t>אומנות &gt; נגינה</a:t>
            </a:r>
          </a:p>
        </p:txBody>
      </p:sp>
      <p:sp>
        <p:nvSpPr>
          <p:cNvPr id="46" name="מלבן 45">
            <a:extLst>
              <a:ext uri="{FF2B5EF4-FFF2-40B4-BE49-F238E27FC236}">
                <a16:creationId xmlns:a16="http://schemas.microsoft.com/office/drawing/2014/main" id="{290382F1-60BA-4270-9C2D-EC218345C76C}"/>
              </a:ext>
            </a:extLst>
          </p:cNvPr>
          <p:cNvSpPr/>
          <p:nvPr/>
        </p:nvSpPr>
        <p:spPr>
          <a:xfrm>
            <a:off x="9052169" y="2786135"/>
            <a:ext cx="1876799" cy="642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chemeClr val="bg1">
                    <a:lumMod val="65000"/>
                  </a:schemeClr>
                </a:solidFill>
              </a:rPr>
              <a:t>רכב אאודי חדיש ואיכותי 7 מקומות, עם ביטוח ...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DC0C3BA9-6504-4AB6-B244-8035CF250C8B}"/>
              </a:ext>
            </a:extLst>
          </p:cNvPr>
          <p:cNvSpPr/>
          <p:nvPr/>
        </p:nvSpPr>
        <p:spPr>
          <a:xfrm>
            <a:off x="9034504" y="4539831"/>
            <a:ext cx="1033835" cy="318052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לעדכון</a:t>
            </a:r>
          </a:p>
        </p:txBody>
      </p:sp>
      <p:sp>
        <p:nvSpPr>
          <p:cNvPr id="51" name="מלבן: פינות מעוגלות 50">
            <a:extLst>
              <a:ext uri="{FF2B5EF4-FFF2-40B4-BE49-F238E27FC236}">
                <a16:creationId xmlns:a16="http://schemas.microsoft.com/office/drawing/2014/main" id="{1FA05DA2-B5A5-4869-B4E1-3B3DDA908CC7}"/>
              </a:ext>
            </a:extLst>
          </p:cNvPr>
          <p:cNvSpPr/>
          <p:nvPr/>
        </p:nvSpPr>
        <p:spPr>
          <a:xfrm>
            <a:off x="6508169" y="4539831"/>
            <a:ext cx="1033835" cy="318052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לעדכון</a:t>
            </a:r>
          </a:p>
        </p:txBody>
      </p:sp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EB142C52-6761-4DDC-88FE-5A1FCBBFB566}"/>
              </a:ext>
            </a:extLst>
          </p:cNvPr>
          <p:cNvSpPr/>
          <p:nvPr/>
        </p:nvSpPr>
        <p:spPr>
          <a:xfrm>
            <a:off x="3995581" y="4539831"/>
            <a:ext cx="1033835" cy="318052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לעדכון</a:t>
            </a:r>
          </a:p>
        </p:txBody>
      </p:sp>
      <p:sp>
        <p:nvSpPr>
          <p:cNvPr id="53" name="מלבן: פינות מעוגלות 52">
            <a:extLst>
              <a:ext uri="{FF2B5EF4-FFF2-40B4-BE49-F238E27FC236}">
                <a16:creationId xmlns:a16="http://schemas.microsoft.com/office/drawing/2014/main" id="{4F9F340C-BD3A-4936-A749-4227DE66535F}"/>
              </a:ext>
            </a:extLst>
          </p:cNvPr>
          <p:cNvSpPr/>
          <p:nvPr/>
        </p:nvSpPr>
        <p:spPr>
          <a:xfrm>
            <a:off x="1470907" y="4539831"/>
            <a:ext cx="1033835" cy="318052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לעדכון</a:t>
            </a:r>
          </a:p>
        </p:txBody>
      </p:sp>
      <p:sp>
        <p:nvSpPr>
          <p:cNvPr id="54" name="מלבן 53">
            <a:extLst>
              <a:ext uri="{FF2B5EF4-FFF2-40B4-BE49-F238E27FC236}">
                <a16:creationId xmlns:a16="http://schemas.microsoft.com/office/drawing/2014/main" id="{4121E735-A1F0-43C9-A10E-E5586699AEF6}"/>
              </a:ext>
            </a:extLst>
          </p:cNvPr>
          <p:cNvSpPr/>
          <p:nvPr/>
        </p:nvSpPr>
        <p:spPr>
          <a:xfrm>
            <a:off x="6515541" y="2786496"/>
            <a:ext cx="1876799" cy="642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chemeClr val="bg1">
                    <a:lumMod val="65000"/>
                  </a:schemeClr>
                </a:solidFill>
              </a:rPr>
              <a:t>מחשב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MAC</a:t>
            </a:r>
            <a:r>
              <a:rPr lang="he-IL" sz="1200" dirty="0">
                <a:solidFill>
                  <a:schemeClr val="bg1">
                    <a:lumMod val="65000"/>
                  </a:schemeClr>
                </a:solidFill>
              </a:rPr>
              <a:t> נייח עם מסך מגע, מהירות ביצועים גבו ... </a:t>
            </a:r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id="{A92DF6FD-D0E3-411B-815A-84DD2A2FEBD3}"/>
              </a:ext>
            </a:extLst>
          </p:cNvPr>
          <p:cNvSpPr/>
          <p:nvPr/>
        </p:nvSpPr>
        <p:spPr>
          <a:xfrm>
            <a:off x="3996575" y="2760726"/>
            <a:ext cx="1876799" cy="642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chemeClr val="bg1">
                    <a:lumMod val="65000"/>
                  </a:schemeClr>
                </a:solidFill>
              </a:rPr>
              <a:t>עמדה משרדית ממוזגת, עם  מטבחון נקי ומאובזר, </a:t>
            </a:r>
            <a:r>
              <a:rPr lang="he-IL" sz="1200" dirty="0" err="1">
                <a:solidFill>
                  <a:schemeClr val="bg1">
                    <a:lumMod val="65000"/>
                  </a:schemeClr>
                </a:solidFill>
              </a:rPr>
              <a:t>אינט</a:t>
            </a:r>
            <a:r>
              <a:rPr lang="he-IL" sz="1200" dirty="0">
                <a:solidFill>
                  <a:schemeClr val="bg1">
                    <a:lumMod val="65000"/>
                  </a:schemeClr>
                </a:solidFill>
              </a:rPr>
              <a:t> ...</a:t>
            </a:r>
          </a:p>
        </p:txBody>
      </p:sp>
      <p:sp>
        <p:nvSpPr>
          <p:cNvPr id="56" name="מלבן 55">
            <a:extLst>
              <a:ext uri="{FF2B5EF4-FFF2-40B4-BE49-F238E27FC236}">
                <a16:creationId xmlns:a16="http://schemas.microsoft.com/office/drawing/2014/main" id="{097B0182-AF41-42EB-9CDA-047F45E07DCC}"/>
              </a:ext>
            </a:extLst>
          </p:cNvPr>
          <p:cNvSpPr/>
          <p:nvPr/>
        </p:nvSpPr>
        <p:spPr>
          <a:xfrm>
            <a:off x="1503974" y="2786135"/>
            <a:ext cx="1876799" cy="642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chemeClr val="bg1">
                    <a:lumMod val="65000"/>
                  </a:schemeClr>
                </a:solidFill>
              </a:rPr>
              <a:t>אורגן 5 אוקטבות של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YAMAHA</a:t>
            </a:r>
            <a:r>
              <a:rPr lang="he-IL" sz="1200" dirty="0">
                <a:solidFill>
                  <a:schemeClr val="bg1">
                    <a:lumMod val="65000"/>
                  </a:schemeClr>
                </a:solidFill>
              </a:rPr>
              <a:t>, עם מקצב ... 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4F6A6F71-FC24-4288-BB43-5A36B609EF1B}"/>
              </a:ext>
            </a:extLst>
          </p:cNvPr>
          <p:cNvSpPr/>
          <p:nvPr/>
        </p:nvSpPr>
        <p:spPr>
          <a:xfrm>
            <a:off x="467139" y="5732478"/>
            <a:ext cx="2913634" cy="734707"/>
          </a:xfrm>
          <a:prstGeom prst="roundRect">
            <a:avLst>
              <a:gd name="adj" fmla="val 50000"/>
            </a:avLst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bg1"/>
                </a:solidFill>
              </a:rPr>
              <a:t>+ פריט חדש</a:t>
            </a:r>
          </a:p>
        </p:txBody>
      </p:sp>
    </p:spTree>
    <p:extLst>
      <p:ext uri="{BB962C8B-B14F-4D97-AF65-F5344CB8AC3E}">
        <p14:creationId xmlns:p14="http://schemas.microsoft.com/office/powerpoint/2010/main" val="3451021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7D8C1B0D-FE05-4B6C-AAE5-CD0B7D16F576}"/>
              </a:ext>
            </a:extLst>
          </p:cNvPr>
          <p:cNvSpPr/>
          <p:nvPr/>
        </p:nvSpPr>
        <p:spPr>
          <a:xfrm>
            <a:off x="5991" y="787824"/>
            <a:ext cx="12192000" cy="6070176"/>
          </a:xfrm>
          <a:prstGeom prst="rect">
            <a:avLst/>
          </a:prstGeom>
          <a:blipFill dpi="0" rotWithShape="1">
            <a:blip r:embed="rId3">
              <a:alphaModFix amt="56000"/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57963B56-4D17-4686-AE29-9086CC1D2AE9}"/>
              </a:ext>
            </a:extLst>
          </p:cNvPr>
          <p:cNvSpPr/>
          <p:nvPr/>
        </p:nvSpPr>
        <p:spPr>
          <a:xfrm>
            <a:off x="0" y="0"/>
            <a:ext cx="12191999" cy="7561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03C8DD3A-6651-4149-A528-1438572E6711}"/>
              </a:ext>
            </a:extLst>
          </p:cNvPr>
          <p:cNvSpPr/>
          <p:nvPr/>
        </p:nvSpPr>
        <p:spPr>
          <a:xfrm>
            <a:off x="-586409" y="-193432"/>
            <a:ext cx="3458817" cy="1162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00" b="1" dirty="0">
              <a:latin typeface="QuillScript" panose="03050502030202060B05" pitchFamily="66" charset="0"/>
            </a:endParaRPr>
          </a:p>
          <a:p>
            <a:pPr algn="ctr"/>
            <a:r>
              <a:rPr lang="en-US" sz="5400" dirty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loon Lt BT" panose="03060402020202060201" pitchFamily="66" charset="0"/>
              </a:rPr>
              <a:t>RENT</a:t>
            </a:r>
            <a:r>
              <a:rPr lang="en-US" sz="5400" b="1" dirty="0">
                <a:solidFill>
                  <a:srgbClr val="FF7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loon Lt BT" panose="03060402020202060201" pitchFamily="66" charset="0"/>
              </a:rPr>
              <a:t>ALL</a:t>
            </a:r>
            <a:endParaRPr lang="he-IL" sz="5400" b="1" dirty="0">
              <a:solidFill>
                <a:srgbClr val="FF71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lloon Lt BT" panose="03060402020202060201" pitchFamily="66" charset="0"/>
            </a:endParaRPr>
          </a:p>
          <a:p>
            <a:pPr algn="ctr"/>
            <a:endParaRPr lang="he-IL" sz="500" b="1" dirty="0">
              <a:latin typeface="QuillScript" panose="03050502030202060B05" pitchFamily="66" charset="0"/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C60C26CC-0490-46E2-A462-F855289B8344}"/>
              </a:ext>
            </a:extLst>
          </p:cNvPr>
          <p:cNvSpPr/>
          <p:nvPr/>
        </p:nvSpPr>
        <p:spPr>
          <a:xfrm>
            <a:off x="1" y="758168"/>
            <a:ext cx="12191999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45E1EA17-9558-4027-B6B5-622F42234172}"/>
              </a:ext>
            </a:extLst>
          </p:cNvPr>
          <p:cNvSpPr/>
          <p:nvPr/>
        </p:nvSpPr>
        <p:spPr>
          <a:xfrm>
            <a:off x="9224197" y="134451"/>
            <a:ext cx="2649310" cy="487688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ln>
                  <a:solidFill>
                    <a:srgbClr val="FF7100"/>
                  </a:solidFill>
                </a:ln>
                <a:solidFill>
                  <a:srgbClr val="FF6600"/>
                </a:solidFill>
              </a:rPr>
              <a:t>👨‍💼</a:t>
            </a:r>
            <a:r>
              <a:rPr lang="he-IL" sz="2400" dirty="0">
                <a:solidFill>
                  <a:srgbClr val="FF6600"/>
                </a:solidFill>
              </a:rPr>
              <a:t>ישראל ישראלי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5D48C0EE-D0A2-4723-AADB-BE31CA38F664}"/>
              </a:ext>
            </a:extLst>
          </p:cNvPr>
          <p:cNvSpPr/>
          <p:nvPr/>
        </p:nvSpPr>
        <p:spPr>
          <a:xfrm>
            <a:off x="387626" y="2037521"/>
            <a:ext cx="11380303" cy="4522304"/>
          </a:xfrm>
          <a:prstGeom prst="roundRect">
            <a:avLst>
              <a:gd name="adj" fmla="val 2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FF6600"/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6059629-C249-4674-93A4-EB68D372A05A}"/>
              </a:ext>
            </a:extLst>
          </p:cNvPr>
          <p:cNvSpPr/>
          <p:nvPr/>
        </p:nvSpPr>
        <p:spPr>
          <a:xfrm>
            <a:off x="8446925" y="2276060"/>
            <a:ext cx="290222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dirty="0">
                <a:solidFill>
                  <a:srgbClr val="FF6600"/>
                </a:solidFill>
              </a:rPr>
              <a:t>+ הוספת פריט</a:t>
            </a: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C16ABE0B-5091-4CFF-A549-A228127DF70E}"/>
              </a:ext>
            </a:extLst>
          </p:cNvPr>
          <p:cNvSpPr/>
          <p:nvPr/>
        </p:nvSpPr>
        <p:spPr>
          <a:xfrm>
            <a:off x="805071" y="2276060"/>
            <a:ext cx="1580323" cy="457201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המשך</a:t>
            </a:r>
          </a:p>
        </p:txBody>
      </p:sp>
      <p:sp>
        <p:nvSpPr>
          <p:cNvPr id="58" name="מלבן 57">
            <a:extLst>
              <a:ext uri="{FF2B5EF4-FFF2-40B4-BE49-F238E27FC236}">
                <a16:creationId xmlns:a16="http://schemas.microsoft.com/office/drawing/2014/main" id="{046EA24F-BCBD-476D-9275-AA634C3ED3DA}"/>
              </a:ext>
            </a:extLst>
          </p:cNvPr>
          <p:cNvSpPr/>
          <p:nvPr/>
        </p:nvSpPr>
        <p:spPr>
          <a:xfrm>
            <a:off x="9713431" y="2937162"/>
            <a:ext cx="1588804" cy="563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bg1">
                    <a:lumMod val="50000"/>
                  </a:schemeClr>
                </a:solidFill>
              </a:rPr>
              <a:t>שם הפריט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CD22807E-39C2-4043-AD55-54D39739EDC5}"/>
              </a:ext>
            </a:extLst>
          </p:cNvPr>
          <p:cNvSpPr/>
          <p:nvPr/>
        </p:nvSpPr>
        <p:spPr>
          <a:xfrm>
            <a:off x="8668899" y="3458954"/>
            <a:ext cx="2524538" cy="496524"/>
          </a:xfrm>
          <a:prstGeom prst="roundRect">
            <a:avLst>
              <a:gd name="adj" fmla="val 146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מלבן 58">
            <a:extLst>
              <a:ext uri="{FF2B5EF4-FFF2-40B4-BE49-F238E27FC236}">
                <a16:creationId xmlns:a16="http://schemas.microsoft.com/office/drawing/2014/main" id="{73ED7DD5-CF87-440A-9531-7FE7E06E54A0}"/>
              </a:ext>
            </a:extLst>
          </p:cNvPr>
          <p:cNvSpPr/>
          <p:nvPr/>
        </p:nvSpPr>
        <p:spPr>
          <a:xfrm>
            <a:off x="9713431" y="3415256"/>
            <a:ext cx="1461053" cy="563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bg1">
                    <a:lumMod val="75000"/>
                  </a:schemeClr>
                </a:solidFill>
              </a:rPr>
              <a:t>שם הפריט</a:t>
            </a: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2C0FF78C-6E93-4E58-B07F-DCBCD127FAB9}"/>
              </a:ext>
            </a:extLst>
          </p:cNvPr>
          <p:cNvSpPr/>
          <p:nvPr/>
        </p:nvSpPr>
        <p:spPr>
          <a:xfrm>
            <a:off x="1063487" y="1401417"/>
            <a:ext cx="10038522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מלבן 59">
            <a:extLst>
              <a:ext uri="{FF2B5EF4-FFF2-40B4-BE49-F238E27FC236}">
                <a16:creationId xmlns:a16="http://schemas.microsoft.com/office/drawing/2014/main" id="{006B34CB-AAA3-451C-BBEE-90BFE45422FA}"/>
              </a:ext>
            </a:extLst>
          </p:cNvPr>
          <p:cNvSpPr/>
          <p:nvPr/>
        </p:nvSpPr>
        <p:spPr>
          <a:xfrm>
            <a:off x="10259551" y="4196070"/>
            <a:ext cx="1042684" cy="563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bg1">
                    <a:lumMod val="50000"/>
                  </a:schemeClr>
                </a:solidFill>
              </a:rPr>
              <a:t>פרטים</a:t>
            </a:r>
          </a:p>
        </p:txBody>
      </p:sp>
      <p:sp>
        <p:nvSpPr>
          <p:cNvPr id="65" name="מלבן: פינות מעוגלות 64">
            <a:extLst>
              <a:ext uri="{FF2B5EF4-FFF2-40B4-BE49-F238E27FC236}">
                <a16:creationId xmlns:a16="http://schemas.microsoft.com/office/drawing/2014/main" id="{8A926D12-1BDE-49EA-8EF8-E7858418B41E}"/>
              </a:ext>
            </a:extLst>
          </p:cNvPr>
          <p:cNvSpPr/>
          <p:nvPr/>
        </p:nvSpPr>
        <p:spPr>
          <a:xfrm>
            <a:off x="8676137" y="4710259"/>
            <a:ext cx="2524538" cy="1180441"/>
          </a:xfrm>
          <a:prstGeom prst="roundRect">
            <a:avLst>
              <a:gd name="adj" fmla="val 908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מלבן 65">
            <a:extLst>
              <a:ext uri="{FF2B5EF4-FFF2-40B4-BE49-F238E27FC236}">
                <a16:creationId xmlns:a16="http://schemas.microsoft.com/office/drawing/2014/main" id="{62CF68D6-5AF5-4D01-9877-51BBA211BF79}"/>
              </a:ext>
            </a:extLst>
          </p:cNvPr>
          <p:cNvSpPr/>
          <p:nvPr/>
        </p:nvSpPr>
        <p:spPr>
          <a:xfrm>
            <a:off x="10075973" y="4624518"/>
            <a:ext cx="1144470" cy="563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bg1">
                    <a:lumMod val="75000"/>
                  </a:schemeClr>
                </a:solidFill>
              </a:rPr>
              <a:t>פרטים</a:t>
            </a:r>
            <a:endParaRPr lang="he-IL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3" name="מלבן 82">
            <a:extLst>
              <a:ext uri="{FF2B5EF4-FFF2-40B4-BE49-F238E27FC236}">
                <a16:creationId xmlns:a16="http://schemas.microsoft.com/office/drawing/2014/main" id="{795BA555-9504-4AAC-891A-9C1ACEACBBB6}"/>
              </a:ext>
            </a:extLst>
          </p:cNvPr>
          <p:cNvSpPr/>
          <p:nvPr/>
        </p:nvSpPr>
        <p:spPr>
          <a:xfrm>
            <a:off x="8955157" y="1414671"/>
            <a:ext cx="2299252" cy="45719"/>
          </a:xfrm>
          <a:prstGeom prst="rect">
            <a:avLst/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8678686D-E0E3-41D1-B55E-861B55DDC49B}"/>
              </a:ext>
            </a:extLst>
          </p:cNvPr>
          <p:cNvSpPr/>
          <p:nvPr/>
        </p:nvSpPr>
        <p:spPr>
          <a:xfrm>
            <a:off x="11040917" y="1057198"/>
            <a:ext cx="727012" cy="727012"/>
          </a:xfrm>
          <a:prstGeom prst="ellipse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/>
              <a:t>1</a:t>
            </a:r>
          </a:p>
        </p:txBody>
      </p:sp>
      <p:sp>
        <p:nvSpPr>
          <p:cNvPr id="67" name="אליפסה 66">
            <a:extLst>
              <a:ext uri="{FF2B5EF4-FFF2-40B4-BE49-F238E27FC236}">
                <a16:creationId xmlns:a16="http://schemas.microsoft.com/office/drawing/2014/main" id="{FBABF71E-238E-4B8F-AF40-4C905127F7F9}"/>
              </a:ext>
            </a:extLst>
          </p:cNvPr>
          <p:cNvSpPr/>
          <p:nvPr/>
        </p:nvSpPr>
        <p:spPr>
          <a:xfrm>
            <a:off x="387626" y="1057198"/>
            <a:ext cx="727012" cy="72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/>
              <a:t>5</a:t>
            </a:r>
          </a:p>
        </p:txBody>
      </p:sp>
      <p:sp>
        <p:nvSpPr>
          <p:cNvPr id="69" name="אליפסה 68">
            <a:extLst>
              <a:ext uri="{FF2B5EF4-FFF2-40B4-BE49-F238E27FC236}">
                <a16:creationId xmlns:a16="http://schemas.microsoft.com/office/drawing/2014/main" id="{FDD0A586-A567-448B-B001-82677205E788}"/>
              </a:ext>
            </a:extLst>
          </p:cNvPr>
          <p:cNvSpPr/>
          <p:nvPr/>
        </p:nvSpPr>
        <p:spPr>
          <a:xfrm>
            <a:off x="5714271" y="1057198"/>
            <a:ext cx="727012" cy="72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/>
              <a:t>3</a:t>
            </a:r>
          </a:p>
        </p:txBody>
      </p:sp>
      <p:sp>
        <p:nvSpPr>
          <p:cNvPr id="70" name="אליפסה 69">
            <a:extLst>
              <a:ext uri="{FF2B5EF4-FFF2-40B4-BE49-F238E27FC236}">
                <a16:creationId xmlns:a16="http://schemas.microsoft.com/office/drawing/2014/main" id="{A44DC478-D0BF-4AE0-AC9A-4069A26055E3}"/>
              </a:ext>
            </a:extLst>
          </p:cNvPr>
          <p:cNvSpPr/>
          <p:nvPr/>
        </p:nvSpPr>
        <p:spPr>
          <a:xfrm>
            <a:off x="8360787" y="1063285"/>
            <a:ext cx="727012" cy="727012"/>
          </a:xfrm>
          <a:prstGeom prst="ellipse">
            <a:avLst/>
          </a:prstGeom>
          <a:solidFill>
            <a:srgbClr val="FF7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/>
              <a:t>2</a:t>
            </a:r>
          </a:p>
        </p:txBody>
      </p:sp>
      <p:sp>
        <p:nvSpPr>
          <p:cNvPr id="71" name="אליפסה 70">
            <a:extLst>
              <a:ext uri="{FF2B5EF4-FFF2-40B4-BE49-F238E27FC236}">
                <a16:creationId xmlns:a16="http://schemas.microsoft.com/office/drawing/2014/main" id="{F52612CA-F83E-46AA-840C-E540EA3DC1B9}"/>
              </a:ext>
            </a:extLst>
          </p:cNvPr>
          <p:cNvSpPr/>
          <p:nvPr/>
        </p:nvSpPr>
        <p:spPr>
          <a:xfrm>
            <a:off x="3034141" y="1063285"/>
            <a:ext cx="727012" cy="72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/>
              <a:t>4</a:t>
            </a: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9796923B-88A6-4416-A8A0-4AC6F9055111}"/>
              </a:ext>
            </a:extLst>
          </p:cNvPr>
          <p:cNvSpPr/>
          <p:nvPr/>
        </p:nvSpPr>
        <p:spPr>
          <a:xfrm>
            <a:off x="8668899" y="3955478"/>
            <a:ext cx="2524538" cy="360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rgbClr val="FF6600"/>
                </a:solidFill>
              </a:rPr>
              <a:t>זוהי הכותרת שתופיע אצל המחפש</a:t>
            </a:r>
          </a:p>
        </p:txBody>
      </p:sp>
      <p:sp>
        <p:nvSpPr>
          <p:cNvPr id="72" name="מלבן 71">
            <a:extLst>
              <a:ext uri="{FF2B5EF4-FFF2-40B4-BE49-F238E27FC236}">
                <a16:creationId xmlns:a16="http://schemas.microsoft.com/office/drawing/2014/main" id="{ABF044EE-46C7-48ED-A004-350B6EBC35C3}"/>
              </a:ext>
            </a:extLst>
          </p:cNvPr>
          <p:cNvSpPr/>
          <p:nvPr/>
        </p:nvSpPr>
        <p:spPr>
          <a:xfrm>
            <a:off x="8695905" y="5919521"/>
            <a:ext cx="2524538" cy="360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rgbClr val="FF6600"/>
                </a:solidFill>
              </a:rPr>
              <a:t>פרטי הפריט, ויזואלי למחפש</a:t>
            </a:r>
          </a:p>
        </p:txBody>
      </p:sp>
      <p:sp>
        <p:nvSpPr>
          <p:cNvPr id="74" name="מלבן: פינות מעוגלות 73">
            <a:extLst>
              <a:ext uri="{FF2B5EF4-FFF2-40B4-BE49-F238E27FC236}">
                <a16:creationId xmlns:a16="http://schemas.microsoft.com/office/drawing/2014/main" id="{1AE3B306-B4A6-463F-A85C-C5CC487E752F}"/>
              </a:ext>
            </a:extLst>
          </p:cNvPr>
          <p:cNvSpPr/>
          <p:nvPr/>
        </p:nvSpPr>
        <p:spPr>
          <a:xfrm>
            <a:off x="3377157" y="3458954"/>
            <a:ext cx="4726313" cy="2207255"/>
          </a:xfrm>
          <a:prstGeom prst="roundRect">
            <a:avLst>
              <a:gd name="adj" fmla="val 85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מלבן 74">
            <a:extLst>
              <a:ext uri="{FF2B5EF4-FFF2-40B4-BE49-F238E27FC236}">
                <a16:creationId xmlns:a16="http://schemas.microsoft.com/office/drawing/2014/main" id="{572C3BD2-3FB5-4BB0-98C9-9452B4924642}"/>
              </a:ext>
            </a:extLst>
          </p:cNvPr>
          <p:cNvSpPr/>
          <p:nvPr/>
        </p:nvSpPr>
        <p:spPr>
          <a:xfrm>
            <a:off x="3422106" y="5869130"/>
            <a:ext cx="4726313" cy="461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rgbClr val="FF6600"/>
                </a:solidFill>
              </a:rPr>
              <a:t>כתוב כאן כל מילה שיכולה לעזור למחפשים למצוא אותך. בחיפוש חופשי אחר פריטים המערכת תעבור על המילים שכתבת פה ותחפש התאמה. </a:t>
            </a:r>
          </a:p>
        </p:txBody>
      </p:sp>
      <p:sp>
        <p:nvSpPr>
          <p:cNvPr id="76" name="מלבן 75">
            <a:extLst>
              <a:ext uri="{FF2B5EF4-FFF2-40B4-BE49-F238E27FC236}">
                <a16:creationId xmlns:a16="http://schemas.microsoft.com/office/drawing/2014/main" id="{1B0985B5-719E-43B9-A738-E3AF4C1CE178}"/>
              </a:ext>
            </a:extLst>
          </p:cNvPr>
          <p:cNvSpPr/>
          <p:nvPr/>
        </p:nvSpPr>
        <p:spPr>
          <a:xfrm>
            <a:off x="6909338" y="3061389"/>
            <a:ext cx="1063833" cy="563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bg1">
                    <a:lumMod val="50000"/>
                  </a:schemeClr>
                </a:solidFill>
              </a:rPr>
              <a:t>תגיות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7F3B370A-7395-4D66-B2B8-51EBDC8AB525}"/>
              </a:ext>
            </a:extLst>
          </p:cNvPr>
          <p:cNvSpPr/>
          <p:nvPr/>
        </p:nvSpPr>
        <p:spPr>
          <a:xfrm>
            <a:off x="8695905" y="3064795"/>
            <a:ext cx="700006" cy="334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0/50</a:t>
            </a:r>
          </a:p>
        </p:txBody>
      </p:sp>
      <p:sp>
        <p:nvSpPr>
          <p:cNvPr id="77" name="מלבן: פינות מעוגלות 76">
            <a:extLst>
              <a:ext uri="{FF2B5EF4-FFF2-40B4-BE49-F238E27FC236}">
                <a16:creationId xmlns:a16="http://schemas.microsoft.com/office/drawing/2014/main" id="{EDBED13F-140B-471B-9DC2-D447E94123F5}"/>
              </a:ext>
            </a:extLst>
          </p:cNvPr>
          <p:cNvSpPr/>
          <p:nvPr/>
        </p:nvSpPr>
        <p:spPr>
          <a:xfrm>
            <a:off x="920866" y="3032109"/>
            <a:ext cx="2004624" cy="467729"/>
          </a:xfrm>
          <a:prstGeom prst="roundRect">
            <a:avLst>
              <a:gd name="adj" fmla="val 14665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bg1">
                    <a:lumMod val="50000"/>
                  </a:schemeClr>
                </a:solidFill>
              </a:rPr>
              <a:t>תמונה</a:t>
            </a:r>
            <a:r>
              <a:rPr lang="he-IL" dirty="0"/>
              <a:t> </a:t>
            </a:r>
            <a:r>
              <a:rPr lang="he-IL" sz="2400" dirty="0">
                <a:solidFill>
                  <a:schemeClr val="bg1">
                    <a:lumMod val="50000"/>
                  </a:schemeClr>
                </a:solidFill>
              </a:rPr>
              <a:t>ראשית</a:t>
            </a:r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486912F5-79F0-46C5-92FD-8EB09AE56852}"/>
              </a:ext>
            </a:extLst>
          </p:cNvPr>
          <p:cNvSpPr/>
          <p:nvPr/>
        </p:nvSpPr>
        <p:spPr>
          <a:xfrm>
            <a:off x="962034" y="3486846"/>
            <a:ext cx="1883901" cy="367452"/>
          </a:xfrm>
          <a:prstGeom prst="roundRect">
            <a:avLst>
              <a:gd name="adj" fmla="val 1213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7100"/>
                </a:solidFill>
              </a:rPr>
              <a:t>UPLOAD</a:t>
            </a:r>
            <a:endParaRPr lang="he-IL" dirty="0">
              <a:solidFill>
                <a:srgbClr val="FF7100"/>
              </a:solidFill>
            </a:endParaRPr>
          </a:p>
        </p:txBody>
      </p:sp>
      <p:sp>
        <p:nvSpPr>
          <p:cNvPr id="78" name="מלבן: פינות מעוגלות 77">
            <a:extLst>
              <a:ext uri="{FF2B5EF4-FFF2-40B4-BE49-F238E27FC236}">
                <a16:creationId xmlns:a16="http://schemas.microsoft.com/office/drawing/2014/main" id="{3FFB61DC-07F1-414E-9D7F-B0D1BE017DCF}"/>
              </a:ext>
            </a:extLst>
          </p:cNvPr>
          <p:cNvSpPr/>
          <p:nvPr/>
        </p:nvSpPr>
        <p:spPr>
          <a:xfrm>
            <a:off x="920866" y="3946141"/>
            <a:ext cx="2004624" cy="467729"/>
          </a:xfrm>
          <a:prstGeom prst="roundRect">
            <a:avLst>
              <a:gd name="adj" fmla="val 14665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bg1">
                    <a:lumMod val="50000"/>
                  </a:schemeClr>
                </a:solidFill>
              </a:rPr>
              <a:t>תמונה</a:t>
            </a:r>
            <a:r>
              <a:rPr lang="he-IL" dirty="0"/>
              <a:t> </a:t>
            </a:r>
            <a:r>
              <a:rPr lang="he-IL" sz="2400" dirty="0">
                <a:solidFill>
                  <a:schemeClr val="bg1">
                    <a:lumMod val="50000"/>
                  </a:schemeClr>
                </a:solidFill>
              </a:rPr>
              <a:t>משנית1</a:t>
            </a:r>
          </a:p>
        </p:txBody>
      </p:sp>
      <p:sp>
        <p:nvSpPr>
          <p:cNvPr id="79" name="מלבן: פינות מעוגלות 78">
            <a:extLst>
              <a:ext uri="{FF2B5EF4-FFF2-40B4-BE49-F238E27FC236}">
                <a16:creationId xmlns:a16="http://schemas.microsoft.com/office/drawing/2014/main" id="{CA83B6C0-7D49-4181-BE6D-5FDA171CAB50}"/>
              </a:ext>
            </a:extLst>
          </p:cNvPr>
          <p:cNvSpPr/>
          <p:nvPr/>
        </p:nvSpPr>
        <p:spPr>
          <a:xfrm>
            <a:off x="962034" y="4373073"/>
            <a:ext cx="1883901" cy="367452"/>
          </a:xfrm>
          <a:prstGeom prst="roundRect">
            <a:avLst>
              <a:gd name="adj" fmla="val 1483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7100"/>
                </a:solidFill>
              </a:rPr>
              <a:t>UPLOAD</a:t>
            </a:r>
            <a:endParaRPr lang="he-IL" dirty="0">
              <a:solidFill>
                <a:srgbClr val="FF7100"/>
              </a:solidFill>
            </a:endParaRPr>
          </a:p>
        </p:txBody>
      </p:sp>
      <p:sp>
        <p:nvSpPr>
          <p:cNvPr id="80" name="מלבן: פינות מעוגלות 79">
            <a:extLst>
              <a:ext uri="{FF2B5EF4-FFF2-40B4-BE49-F238E27FC236}">
                <a16:creationId xmlns:a16="http://schemas.microsoft.com/office/drawing/2014/main" id="{E82BC1E2-A5AF-49D0-88E8-5B74C854D795}"/>
              </a:ext>
            </a:extLst>
          </p:cNvPr>
          <p:cNvSpPr/>
          <p:nvPr/>
        </p:nvSpPr>
        <p:spPr>
          <a:xfrm>
            <a:off x="920866" y="4860174"/>
            <a:ext cx="2004624" cy="467729"/>
          </a:xfrm>
          <a:prstGeom prst="roundRect">
            <a:avLst>
              <a:gd name="adj" fmla="val 14665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bg1">
                    <a:lumMod val="50000"/>
                  </a:schemeClr>
                </a:solidFill>
              </a:rPr>
              <a:t>תמונה</a:t>
            </a:r>
            <a:r>
              <a:rPr lang="he-IL" dirty="0"/>
              <a:t> </a:t>
            </a:r>
            <a:r>
              <a:rPr lang="he-IL" sz="2400" dirty="0">
                <a:solidFill>
                  <a:schemeClr val="bg1">
                    <a:lumMod val="50000"/>
                  </a:schemeClr>
                </a:solidFill>
              </a:rPr>
              <a:t>משנית2</a:t>
            </a:r>
          </a:p>
        </p:txBody>
      </p:sp>
      <p:sp>
        <p:nvSpPr>
          <p:cNvPr id="81" name="מלבן: פינות מעוגלות 80">
            <a:extLst>
              <a:ext uri="{FF2B5EF4-FFF2-40B4-BE49-F238E27FC236}">
                <a16:creationId xmlns:a16="http://schemas.microsoft.com/office/drawing/2014/main" id="{1B411F0F-1E2C-4A97-89BF-86496EA7E540}"/>
              </a:ext>
            </a:extLst>
          </p:cNvPr>
          <p:cNvSpPr/>
          <p:nvPr/>
        </p:nvSpPr>
        <p:spPr>
          <a:xfrm>
            <a:off x="962034" y="5259299"/>
            <a:ext cx="1883901" cy="367452"/>
          </a:xfrm>
          <a:prstGeom prst="roundRect">
            <a:avLst>
              <a:gd name="adj" fmla="val 1483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7100"/>
                </a:solidFill>
              </a:rPr>
              <a:t>UPLOAD</a:t>
            </a:r>
            <a:endParaRPr lang="he-IL" dirty="0">
              <a:solidFill>
                <a:srgbClr val="FF7100"/>
              </a:solidFill>
            </a:endParaRPr>
          </a:p>
        </p:txBody>
      </p:sp>
      <p:sp>
        <p:nvSpPr>
          <p:cNvPr id="82" name="מלבן 81">
            <a:extLst>
              <a:ext uri="{FF2B5EF4-FFF2-40B4-BE49-F238E27FC236}">
                <a16:creationId xmlns:a16="http://schemas.microsoft.com/office/drawing/2014/main" id="{3A01FC91-35F4-4F14-8551-E67F4BEE551B}"/>
              </a:ext>
            </a:extLst>
          </p:cNvPr>
          <p:cNvSpPr/>
          <p:nvPr/>
        </p:nvSpPr>
        <p:spPr>
          <a:xfrm>
            <a:off x="598812" y="5727028"/>
            <a:ext cx="2524538" cy="638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rgbClr val="FF6600"/>
                </a:solidFill>
              </a:rPr>
              <a:t>תמונות שמשתמש יוכל לצפות בהם. התמונה הראשית תופיע כחלק מפרטי הפריט הראשיים</a:t>
            </a: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CACAF2DF-1AA3-4821-87A7-66719C75BC92}"/>
              </a:ext>
            </a:extLst>
          </p:cNvPr>
          <p:cNvSpPr/>
          <p:nvPr/>
        </p:nvSpPr>
        <p:spPr>
          <a:xfrm>
            <a:off x="3456712" y="3670572"/>
            <a:ext cx="4436688" cy="474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חופש, צימר, צפת, 2 חדרים, נוף, כינרת, ג'קוזי, בריכה, מיזוג אויר |   </a:t>
            </a:r>
          </a:p>
        </p:txBody>
      </p: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9FBE6867-9875-4E7C-AB90-5330B00ACE2B}"/>
              </a:ext>
            </a:extLst>
          </p:cNvPr>
          <p:cNvCxnSpPr/>
          <p:nvPr/>
        </p:nvCxnSpPr>
        <p:spPr>
          <a:xfrm flipH="1">
            <a:off x="2633870" y="2867589"/>
            <a:ext cx="866836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75448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7717</TotalTime>
  <Words>1486</Words>
  <Application>Microsoft Office PowerPoint</Application>
  <PresentationFormat>מסך רחב</PresentationFormat>
  <Paragraphs>455</Paragraphs>
  <Slides>15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1" baseType="lpstr">
      <vt:lpstr>Arial</vt:lpstr>
      <vt:lpstr>Balloon Lt BT</vt:lpstr>
      <vt:lpstr>Calibri</vt:lpstr>
      <vt:lpstr>Calibri Light</vt:lpstr>
      <vt:lpstr>QuillScript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שרה רויד</dc:creator>
  <cp:lastModifiedBy>שרה רויד</cp:lastModifiedBy>
  <cp:revision>13</cp:revision>
  <dcterms:created xsi:type="dcterms:W3CDTF">2021-09-08T18:59:06Z</dcterms:created>
  <dcterms:modified xsi:type="dcterms:W3CDTF">2021-10-30T22:32:22Z</dcterms:modified>
</cp:coreProperties>
</file>