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ar-AE"/>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theme" Target="theme/theme1.xml" /><Relationship Id="rId2" Type="http://schemas.openxmlformats.org/officeDocument/2006/relationships/slide" Target="slides/slid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viewProps" Target="viewProps.xml" /><Relationship Id="rId5" Type="http://schemas.openxmlformats.org/officeDocument/2006/relationships/slide" Target="slides/slide4.xml" /><Relationship Id="rId1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CD3B4AC-880A-41A6-7367-E1B7EA50A9DF}"/>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AE"/>
          </a:p>
        </p:txBody>
      </p:sp>
      <p:sp>
        <p:nvSpPr>
          <p:cNvPr id="3" name="عنوان فرعي 2">
            <a:extLst>
              <a:ext uri="{FF2B5EF4-FFF2-40B4-BE49-F238E27FC236}">
                <a16:creationId xmlns:a16="http://schemas.microsoft.com/office/drawing/2014/main" id="{AA333949-93CC-1437-E7F5-D39260341C8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AE"/>
          </a:p>
        </p:txBody>
      </p:sp>
      <p:sp>
        <p:nvSpPr>
          <p:cNvPr id="4" name="عنصر نائب للتاريخ 3">
            <a:extLst>
              <a:ext uri="{FF2B5EF4-FFF2-40B4-BE49-F238E27FC236}">
                <a16:creationId xmlns:a16="http://schemas.microsoft.com/office/drawing/2014/main" id="{49D26638-8D04-69D3-766F-CAB51BB77545}"/>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5" name="عنصر نائب للتذييل 4">
            <a:extLst>
              <a:ext uri="{FF2B5EF4-FFF2-40B4-BE49-F238E27FC236}">
                <a16:creationId xmlns:a16="http://schemas.microsoft.com/office/drawing/2014/main" id="{9163D5AC-8E87-2DAD-B644-9BAA754A9954}"/>
              </a:ext>
            </a:extLst>
          </p:cNvPr>
          <p:cNvSpPr>
            <a:spLocks noGrp="1"/>
          </p:cNvSpPr>
          <p:nvPr>
            <p:ph type="ftr" sz="quarter" idx="11"/>
          </p:nvPr>
        </p:nvSpPr>
        <p:spPr/>
        <p:txBody>
          <a:bodyPr/>
          <a:lstStyle/>
          <a:p>
            <a:endParaRPr lang="ar-AE"/>
          </a:p>
        </p:txBody>
      </p:sp>
      <p:sp>
        <p:nvSpPr>
          <p:cNvPr id="6" name="عنصر نائب لرقم الشريحة 5">
            <a:extLst>
              <a:ext uri="{FF2B5EF4-FFF2-40B4-BE49-F238E27FC236}">
                <a16:creationId xmlns:a16="http://schemas.microsoft.com/office/drawing/2014/main" id="{B06EB79B-B986-EE7B-F8F2-45D4FEA62CFA}"/>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31290309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A5DC911C-0DBD-3AD6-8005-C3346DE80790}"/>
              </a:ext>
            </a:extLst>
          </p:cNvPr>
          <p:cNvSpPr>
            <a:spLocks noGrp="1"/>
          </p:cNvSpPr>
          <p:nvPr>
            <p:ph type="title"/>
          </p:nvPr>
        </p:nvSpPr>
        <p:spPr/>
        <p:txBody>
          <a:bodyPr/>
          <a:lstStyle/>
          <a:p>
            <a:r>
              <a:rPr lang="ar-SA"/>
              <a:t>انقر لتحرير نمط عنوان الشكل الرئيسي</a:t>
            </a:r>
            <a:endParaRPr lang="ar-AE"/>
          </a:p>
        </p:txBody>
      </p:sp>
      <p:sp>
        <p:nvSpPr>
          <p:cNvPr id="3" name="عنصر نائب للعنوان العمودي 2">
            <a:extLst>
              <a:ext uri="{FF2B5EF4-FFF2-40B4-BE49-F238E27FC236}">
                <a16:creationId xmlns:a16="http://schemas.microsoft.com/office/drawing/2014/main" id="{B953DB80-25EA-6A93-659C-05470B215F05}"/>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4" name="عنصر نائب للتاريخ 3">
            <a:extLst>
              <a:ext uri="{FF2B5EF4-FFF2-40B4-BE49-F238E27FC236}">
                <a16:creationId xmlns:a16="http://schemas.microsoft.com/office/drawing/2014/main" id="{7F80A15D-4F6A-B83C-9253-7AF3F3378372}"/>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5" name="عنصر نائب للتذييل 4">
            <a:extLst>
              <a:ext uri="{FF2B5EF4-FFF2-40B4-BE49-F238E27FC236}">
                <a16:creationId xmlns:a16="http://schemas.microsoft.com/office/drawing/2014/main" id="{6C52557E-FACB-77ED-C831-46E30477C9A6}"/>
              </a:ext>
            </a:extLst>
          </p:cNvPr>
          <p:cNvSpPr>
            <a:spLocks noGrp="1"/>
          </p:cNvSpPr>
          <p:nvPr>
            <p:ph type="ftr" sz="quarter" idx="11"/>
          </p:nvPr>
        </p:nvSpPr>
        <p:spPr/>
        <p:txBody>
          <a:bodyPr/>
          <a:lstStyle/>
          <a:p>
            <a:endParaRPr lang="ar-AE"/>
          </a:p>
        </p:txBody>
      </p:sp>
      <p:sp>
        <p:nvSpPr>
          <p:cNvPr id="6" name="عنصر نائب لرقم الشريحة 5">
            <a:extLst>
              <a:ext uri="{FF2B5EF4-FFF2-40B4-BE49-F238E27FC236}">
                <a16:creationId xmlns:a16="http://schemas.microsoft.com/office/drawing/2014/main" id="{B934DA9A-16E7-334D-1332-EE9AB993A94A}"/>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22762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C2335744-127D-1569-D4B0-F166F113B2EF}"/>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AE"/>
          </a:p>
        </p:txBody>
      </p:sp>
      <p:sp>
        <p:nvSpPr>
          <p:cNvPr id="3" name="عنصر نائب للعنوان العمودي 2">
            <a:extLst>
              <a:ext uri="{FF2B5EF4-FFF2-40B4-BE49-F238E27FC236}">
                <a16:creationId xmlns:a16="http://schemas.microsoft.com/office/drawing/2014/main" id="{57A50FED-A8B2-3446-3DE1-07E1AE33A37A}"/>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4" name="عنصر نائب للتاريخ 3">
            <a:extLst>
              <a:ext uri="{FF2B5EF4-FFF2-40B4-BE49-F238E27FC236}">
                <a16:creationId xmlns:a16="http://schemas.microsoft.com/office/drawing/2014/main" id="{E756B9E2-AE98-37C9-7955-940E1DF9AC58}"/>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5" name="عنصر نائب للتذييل 4">
            <a:extLst>
              <a:ext uri="{FF2B5EF4-FFF2-40B4-BE49-F238E27FC236}">
                <a16:creationId xmlns:a16="http://schemas.microsoft.com/office/drawing/2014/main" id="{6F804CCC-1916-F1D8-088A-A840A8583C16}"/>
              </a:ext>
            </a:extLst>
          </p:cNvPr>
          <p:cNvSpPr>
            <a:spLocks noGrp="1"/>
          </p:cNvSpPr>
          <p:nvPr>
            <p:ph type="ftr" sz="quarter" idx="11"/>
          </p:nvPr>
        </p:nvSpPr>
        <p:spPr/>
        <p:txBody>
          <a:bodyPr/>
          <a:lstStyle/>
          <a:p>
            <a:endParaRPr lang="ar-AE"/>
          </a:p>
        </p:txBody>
      </p:sp>
      <p:sp>
        <p:nvSpPr>
          <p:cNvPr id="6" name="عنصر نائب لرقم الشريحة 5">
            <a:extLst>
              <a:ext uri="{FF2B5EF4-FFF2-40B4-BE49-F238E27FC236}">
                <a16:creationId xmlns:a16="http://schemas.microsoft.com/office/drawing/2014/main" id="{6839A16D-76A6-0789-22C7-16F679799610}"/>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3697213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52C5519-0E40-5594-CD3E-48A3A18ADF4F}"/>
              </a:ext>
            </a:extLst>
          </p:cNvPr>
          <p:cNvSpPr>
            <a:spLocks noGrp="1"/>
          </p:cNvSpPr>
          <p:nvPr>
            <p:ph type="title"/>
          </p:nvPr>
        </p:nvSpPr>
        <p:spPr/>
        <p:txBody>
          <a:bodyPr/>
          <a:lstStyle/>
          <a:p>
            <a:r>
              <a:rPr lang="ar-SA"/>
              <a:t>انقر لتحرير نمط عنوان الشكل الرئيسي</a:t>
            </a:r>
            <a:endParaRPr lang="ar-AE"/>
          </a:p>
        </p:txBody>
      </p:sp>
      <p:sp>
        <p:nvSpPr>
          <p:cNvPr id="3" name="عنصر نائب للمحتوى 2">
            <a:extLst>
              <a:ext uri="{FF2B5EF4-FFF2-40B4-BE49-F238E27FC236}">
                <a16:creationId xmlns:a16="http://schemas.microsoft.com/office/drawing/2014/main" id="{952575B5-B2A9-4700-1603-159E69121651}"/>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4" name="عنصر نائب للتاريخ 3">
            <a:extLst>
              <a:ext uri="{FF2B5EF4-FFF2-40B4-BE49-F238E27FC236}">
                <a16:creationId xmlns:a16="http://schemas.microsoft.com/office/drawing/2014/main" id="{574751C3-86E2-0F58-7519-B4E3B6F9C48E}"/>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5" name="عنصر نائب للتذييل 4">
            <a:extLst>
              <a:ext uri="{FF2B5EF4-FFF2-40B4-BE49-F238E27FC236}">
                <a16:creationId xmlns:a16="http://schemas.microsoft.com/office/drawing/2014/main" id="{EB435740-EAF3-C940-374F-998A802D0CB4}"/>
              </a:ext>
            </a:extLst>
          </p:cNvPr>
          <p:cNvSpPr>
            <a:spLocks noGrp="1"/>
          </p:cNvSpPr>
          <p:nvPr>
            <p:ph type="ftr" sz="quarter" idx="11"/>
          </p:nvPr>
        </p:nvSpPr>
        <p:spPr/>
        <p:txBody>
          <a:bodyPr/>
          <a:lstStyle/>
          <a:p>
            <a:endParaRPr lang="ar-AE"/>
          </a:p>
        </p:txBody>
      </p:sp>
      <p:sp>
        <p:nvSpPr>
          <p:cNvPr id="6" name="عنصر نائب لرقم الشريحة 5">
            <a:extLst>
              <a:ext uri="{FF2B5EF4-FFF2-40B4-BE49-F238E27FC236}">
                <a16:creationId xmlns:a16="http://schemas.microsoft.com/office/drawing/2014/main" id="{98B4C012-DE63-4FF7-1F4C-6384B51C66F9}"/>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3987182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6A173EC1-B827-439C-C78B-705DDE43ADF8}"/>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AE"/>
          </a:p>
        </p:txBody>
      </p:sp>
      <p:sp>
        <p:nvSpPr>
          <p:cNvPr id="3" name="عنصر نائب للنص 2">
            <a:extLst>
              <a:ext uri="{FF2B5EF4-FFF2-40B4-BE49-F238E27FC236}">
                <a16:creationId xmlns:a16="http://schemas.microsoft.com/office/drawing/2014/main" id="{1F1175E6-98CB-D15B-8254-7F1BAD0B62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0109D3F0-691B-D6FC-B585-CC2C1118A3B3}"/>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5" name="عنصر نائب للتذييل 4">
            <a:extLst>
              <a:ext uri="{FF2B5EF4-FFF2-40B4-BE49-F238E27FC236}">
                <a16:creationId xmlns:a16="http://schemas.microsoft.com/office/drawing/2014/main" id="{92CBF5E9-46A9-4FD6-8F27-56D1031CBACE}"/>
              </a:ext>
            </a:extLst>
          </p:cNvPr>
          <p:cNvSpPr>
            <a:spLocks noGrp="1"/>
          </p:cNvSpPr>
          <p:nvPr>
            <p:ph type="ftr" sz="quarter" idx="11"/>
          </p:nvPr>
        </p:nvSpPr>
        <p:spPr/>
        <p:txBody>
          <a:bodyPr/>
          <a:lstStyle/>
          <a:p>
            <a:endParaRPr lang="ar-AE"/>
          </a:p>
        </p:txBody>
      </p:sp>
      <p:sp>
        <p:nvSpPr>
          <p:cNvPr id="6" name="عنصر نائب لرقم الشريحة 5">
            <a:extLst>
              <a:ext uri="{FF2B5EF4-FFF2-40B4-BE49-F238E27FC236}">
                <a16:creationId xmlns:a16="http://schemas.microsoft.com/office/drawing/2014/main" id="{905586E1-0DB0-2349-39B7-0AE762F729E8}"/>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3901014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92A742D-5EB6-ED45-397C-1E6339FD33EF}"/>
              </a:ext>
            </a:extLst>
          </p:cNvPr>
          <p:cNvSpPr>
            <a:spLocks noGrp="1"/>
          </p:cNvSpPr>
          <p:nvPr>
            <p:ph type="title"/>
          </p:nvPr>
        </p:nvSpPr>
        <p:spPr/>
        <p:txBody>
          <a:bodyPr/>
          <a:lstStyle/>
          <a:p>
            <a:r>
              <a:rPr lang="ar-SA"/>
              <a:t>انقر لتحرير نمط عنوان الشكل الرئيسي</a:t>
            </a:r>
            <a:endParaRPr lang="ar-AE"/>
          </a:p>
        </p:txBody>
      </p:sp>
      <p:sp>
        <p:nvSpPr>
          <p:cNvPr id="3" name="عنصر نائب للمحتوى 2">
            <a:extLst>
              <a:ext uri="{FF2B5EF4-FFF2-40B4-BE49-F238E27FC236}">
                <a16:creationId xmlns:a16="http://schemas.microsoft.com/office/drawing/2014/main" id="{909C9455-71ED-A823-EE8E-CBA5A669383C}"/>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4" name="عنصر نائب للمحتوى 3">
            <a:extLst>
              <a:ext uri="{FF2B5EF4-FFF2-40B4-BE49-F238E27FC236}">
                <a16:creationId xmlns:a16="http://schemas.microsoft.com/office/drawing/2014/main" id="{D9A1B08C-9DA0-A847-F5AB-9117AE3B822C}"/>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5" name="عنصر نائب للتاريخ 4">
            <a:extLst>
              <a:ext uri="{FF2B5EF4-FFF2-40B4-BE49-F238E27FC236}">
                <a16:creationId xmlns:a16="http://schemas.microsoft.com/office/drawing/2014/main" id="{83343702-A8F1-F58F-4E36-BC53BAAD67CA}"/>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6" name="عنصر نائب للتذييل 5">
            <a:extLst>
              <a:ext uri="{FF2B5EF4-FFF2-40B4-BE49-F238E27FC236}">
                <a16:creationId xmlns:a16="http://schemas.microsoft.com/office/drawing/2014/main" id="{2AC3B9BA-06FF-2615-7640-55AD0AC9F657}"/>
              </a:ext>
            </a:extLst>
          </p:cNvPr>
          <p:cNvSpPr>
            <a:spLocks noGrp="1"/>
          </p:cNvSpPr>
          <p:nvPr>
            <p:ph type="ftr" sz="quarter" idx="11"/>
          </p:nvPr>
        </p:nvSpPr>
        <p:spPr/>
        <p:txBody>
          <a:bodyPr/>
          <a:lstStyle/>
          <a:p>
            <a:endParaRPr lang="ar-AE"/>
          </a:p>
        </p:txBody>
      </p:sp>
      <p:sp>
        <p:nvSpPr>
          <p:cNvPr id="7" name="عنصر نائب لرقم الشريحة 6">
            <a:extLst>
              <a:ext uri="{FF2B5EF4-FFF2-40B4-BE49-F238E27FC236}">
                <a16:creationId xmlns:a16="http://schemas.microsoft.com/office/drawing/2014/main" id="{144E3351-9780-B4F2-3A15-731CB6893F25}"/>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1005038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3082FB0-497D-1C2A-10AB-C680423CE794}"/>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AE"/>
          </a:p>
        </p:txBody>
      </p:sp>
      <p:sp>
        <p:nvSpPr>
          <p:cNvPr id="3" name="عنصر نائب للنص 2">
            <a:extLst>
              <a:ext uri="{FF2B5EF4-FFF2-40B4-BE49-F238E27FC236}">
                <a16:creationId xmlns:a16="http://schemas.microsoft.com/office/drawing/2014/main" id="{FC859A4E-2C11-4251-508D-D0EB5D01C2A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A5AEEFF7-149C-8418-3162-A07687A489F5}"/>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5" name="عنصر نائب للنص 4">
            <a:extLst>
              <a:ext uri="{FF2B5EF4-FFF2-40B4-BE49-F238E27FC236}">
                <a16:creationId xmlns:a16="http://schemas.microsoft.com/office/drawing/2014/main" id="{45E04B2E-E38E-697A-3EF2-9DB43880A7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B05E51C1-F560-0B27-53B9-73D748E4E8DA}"/>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7" name="عنصر نائب للتاريخ 6">
            <a:extLst>
              <a:ext uri="{FF2B5EF4-FFF2-40B4-BE49-F238E27FC236}">
                <a16:creationId xmlns:a16="http://schemas.microsoft.com/office/drawing/2014/main" id="{887EEDF1-2B98-1D07-E8D0-919D5B842BCE}"/>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8" name="عنصر نائب للتذييل 7">
            <a:extLst>
              <a:ext uri="{FF2B5EF4-FFF2-40B4-BE49-F238E27FC236}">
                <a16:creationId xmlns:a16="http://schemas.microsoft.com/office/drawing/2014/main" id="{A9FE223E-1C83-5D7B-8C83-8092A8FECE95}"/>
              </a:ext>
            </a:extLst>
          </p:cNvPr>
          <p:cNvSpPr>
            <a:spLocks noGrp="1"/>
          </p:cNvSpPr>
          <p:nvPr>
            <p:ph type="ftr" sz="quarter" idx="11"/>
          </p:nvPr>
        </p:nvSpPr>
        <p:spPr/>
        <p:txBody>
          <a:bodyPr/>
          <a:lstStyle/>
          <a:p>
            <a:endParaRPr lang="ar-AE"/>
          </a:p>
        </p:txBody>
      </p:sp>
      <p:sp>
        <p:nvSpPr>
          <p:cNvPr id="9" name="عنصر نائب لرقم الشريحة 8">
            <a:extLst>
              <a:ext uri="{FF2B5EF4-FFF2-40B4-BE49-F238E27FC236}">
                <a16:creationId xmlns:a16="http://schemas.microsoft.com/office/drawing/2014/main" id="{44ADFEDF-B94E-74F8-64B6-5B3DACB56060}"/>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2367782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3F94E5F-4796-D10B-800C-9F2402B5982F}"/>
              </a:ext>
            </a:extLst>
          </p:cNvPr>
          <p:cNvSpPr>
            <a:spLocks noGrp="1"/>
          </p:cNvSpPr>
          <p:nvPr>
            <p:ph type="title"/>
          </p:nvPr>
        </p:nvSpPr>
        <p:spPr/>
        <p:txBody>
          <a:bodyPr/>
          <a:lstStyle/>
          <a:p>
            <a:r>
              <a:rPr lang="ar-SA"/>
              <a:t>انقر لتحرير نمط عنوان الشكل الرئيسي</a:t>
            </a:r>
            <a:endParaRPr lang="ar-AE"/>
          </a:p>
        </p:txBody>
      </p:sp>
      <p:sp>
        <p:nvSpPr>
          <p:cNvPr id="3" name="عنصر نائب للتاريخ 2">
            <a:extLst>
              <a:ext uri="{FF2B5EF4-FFF2-40B4-BE49-F238E27FC236}">
                <a16:creationId xmlns:a16="http://schemas.microsoft.com/office/drawing/2014/main" id="{B371ED88-E189-65CA-910B-EFA94EB3FCF4}"/>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4" name="عنصر نائب للتذييل 3">
            <a:extLst>
              <a:ext uri="{FF2B5EF4-FFF2-40B4-BE49-F238E27FC236}">
                <a16:creationId xmlns:a16="http://schemas.microsoft.com/office/drawing/2014/main" id="{82A48600-BD9D-2174-F230-7E0EE3007C70}"/>
              </a:ext>
            </a:extLst>
          </p:cNvPr>
          <p:cNvSpPr>
            <a:spLocks noGrp="1"/>
          </p:cNvSpPr>
          <p:nvPr>
            <p:ph type="ftr" sz="quarter" idx="11"/>
          </p:nvPr>
        </p:nvSpPr>
        <p:spPr/>
        <p:txBody>
          <a:bodyPr/>
          <a:lstStyle/>
          <a:p>
            <a:endParaRPr lang="ar-AE"/>
          </a:p>
        </p:txBody>
      </p:sp>
      <p:sp>
        <p:nvSpPr>
          <p:cNvPr id="5" name="عنصر نائب لرقم الشريحة 4">
            <a:extLst>
              <a:ext uri="{FF2B5EF4-FFF2-40B4-BE49-F238E27FC236}">
                <a16:creationId xmlns:a16="http://schemas.microsoft.com/office/drawing/2014/main" id="{ABBA0675-F189-E260-D36E-4E65ECC8E917}"/>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6483205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BDA1B6AC-89DF-D896-010F-5ED04D2C4E42}"/>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3" name="عنصر نائب للتذييل 2">
            <a:extLst>
              <a:ext uri="{FF2B5EF4-FFF2-40B4-BE49-F238E27FC236}">
                <a16:creationId xmlns:a16="http://schemas.microsoft.com/office/drawing/2014/main" id="{7A6B88F7-A794-B0C4-A75C-B268C677EC89}"/>
              </a:ext>
            </a:extLst>
          </p:cNvPr>
          <p:cNvSpPr>
            <a:spLocks noGrp="1"/>
          </p:cNvSpPr>
          <p:nvPr>
            <p:ph type="ftr" sz="quarter" idx="11"/>
          </p:nvPr>
        </p:nvSpPr>
        <p:spPr/>
        <p:txBody>
          <a:bodyPr/>
          <a:lstStyle/>
          <a:p>
            <a:endParaRPr lang="ar-AE"/>
          </a:p>
        </p:txBody>
      </p:sp>
      <p:sp>
        <p:nvSpPr>
          <p:cNvPr id="4" name="عنصر نائب لرقم الشريحة 3">
            <a:extLst>
              <a:ext uri="{FF2B5EF4-FFF2-40B4-BE49-F238E27FC236}">
                <a16:creationId xmlns:a16="http://schemas.microsoft.com/office/drawing/2014/main" id="{5B870229-EA34-A93B-6732-E0DAA68123CA}"/>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28319686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B7761F7-F96D-911B-FBFF-2A348F24A471}"/>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AE"/>
          </a:p>
        </p:txBody>
      </p:sp>
      <p:sp>
        <p:nvSpPr>
          <p:cNvPr id="3" name="عنصر نائب للمحتوى 2">
            <a:extLst>
              <a:ext uri="{FF2B5EF4-FFF2-40B4-BE49-F238E27FC236}">
                <a16:creationId xmlns:a16="http://schemas.microsoft.com/office/drawing/2014/main" id="{4A2422FA-9B12-0DB9-3B12-BEEB3BDEAB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4" name="عنصر نائب للنص 3">
            <a:extLst>
              <a:ext uri="{FF2B5EF4-FFF2-40B4-BE49-F238E27FC236}">
                <a16:creationId xmlns:a16="http://schemas.microsoft.com/office/drawing/2014/main" id="{F5A65D75-9DF8-FC5D-F4D5-AAD12A026C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3AE46864-1C50-C397-6BAF-614B8A61F6DA}"/>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6" name="عنصر نائب للتذييل 5">
            <a:extLst>
              <a:ext uri="{FF2B5EF4-FFF2-40B4-BE49-F238E27FC236}">
                <a16:creationId xmlns:a16="http://schemas.microsoft.com/office/drawing/2014/main" id="{7C0236BA-AF27-468E-627A-296A0141F6B5}"/>
              </a:ext>
            </a:extLst>
          </p:cNvPr>
          <p:cNvSpPr>
            <a:spLocks noGrp="1"/>
          </p:cNvSpPr>
          <p:nvPr>
            <p:ph type="ftr" sz="quarter" idx="11"/>
          </p:nvPr>
        </p:nvSpPr>
        <p:spPr/>
        <p:txBody>
          <a:bodyPr/>
          <a:lstStyle/>
          <a:p>
            <a:endParaRPr lang="ar-AE"/>
          </a:p>
        </p:txBody>
      </p:sp>
      <p:sp>
        <p:nvSpPr>
          <p:cNvPr id="7" name="عنصر نائب لرقم الشريحة 6">
            <a:extLst>
              <a:ext uri="{FF2B5EF4-FFF2-40B4-BE49-F238E27FC236}">
                <a16:creationId xmlns:a16="http://schemas.microsoft.com/office/drawing/2014/main" id="{8DCEFFC0-116F-2014-29B8-FCA0E48308D0}"/>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4094417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2B1FFFA5-9F1E-B4F6-3EC5-97B817313CF3}"/>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AE"/>
          </a:p>
        </p:txBody>
      </p:sp>
      <p:sp>
        <p:nvSpPr>
          <p:cNvPr id="3" name="عنصر نائب للصورة 2">
            <a:extLst>
              <a:ext uri="{FF2B5EF4-FFF2-40B4-BE49-F238E27FC236}">
                <a16:creationId xmlns:a16="http://schemas.microsoft.com/office/drawing/2014/main" id="{33E3BC6B-6B04-588D-65C9-B35E6DCDB2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AE"/>
          </a:p>
        </p:txBody>
      </p:sp>
      <p:sp>
        <p:nvSpPr>
          <p:cNvPr id="4" name="عنصر نائب للنص 3">
            <a:extLst>
              <a:ext uri="{FF2B5EF4-FFF2-40B4-BE49-F238E27FC236}">
                <a16:creationId xmlns:a16="http://schemas.microsoft.com/office/drawing/2014/main" id="{DD938D7A-A31A-B4CF-4550-CC9FE5E724B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086D45CE-BADF-21F9-7A02-9772AD1F13D2}"/>
              </a:ext>
            </a:extLst>
          </p:cNvPr>
          <p:cNvSpPr>
            <a:spLocks noGrp="1"/>
          </p:cNvSpPr>
          <p:nvPr>
            <p:ph type="dt" sz="half" idx="10"/>
          </p:nvPr>
        </p:nvSpPr>
        <p:spPr/>
        <p:txBody>
          <a:bodyPr/>
          <a:lstStyle/>
          <a:p>
            <a:fld id="{2766387C-2CE6-CB4D-8E83-F76C2020F240}" type="datetimeFigureOut">
              <a:rPr lang="ar-AE" smtClean="0"/>
              <a:t>02/07/1445</a:t>
            </a:fld>
            <a:endParaRPr lang="ar-AE"/>
          </a:p>
        </p:txBody>
      </p:sp>
      <p:sp>
        <p:nvSpPr>
          <p:cNvPr id="6" name="عنصر نائب للتذييل 5">
            <a:extLst>
              <a:ext uri="{FF2B5EF4-FFF2-40B4-BE49-F238E27FC236}">
                <a16:creationId xmlns:a16="http://schemas.microsoft.com/office/drawing/2014/main" id="{079E6E2A-D584-3C14-69A3-91F19C5D1D59}"/>
              </a:ext>
            </a:extLst>
          </p:cNvPr>
          <p:cNvSpPr>
            <a:spLocks noGrp="1"/>
          </p:cNvSpPr>
          <p:nvPr>
            <p:ph type="ftr" sz="quarter" idx="11"/>
          </p:nvPr>
        </p:nvSpPr>
        <p:spPr/>
        <p:txBody>
          <a:bodyPr/>
          <a:lstStyle/>
          <a:p>
            <a:endParaRPr lang="ar-AE"/>
          </a:p>
        </p:txBody>
      </p:sp>
      <p:sp>
        <p:nvSpPr>
          <p:cNvPr id="7" name="عنصر نائب لرقم الشريحة 6">
            <a:extLst>
              <a:ext uri="{FF2B5EF4-FFF2-40B4-BE49-F238E27FC236}">
                <a16:creationId xmlns:a16="http://schemas.microsoft.com/office/drawing/2014/main" id="{3548221D-9A56-A0FD-E1A4-F857508CEEC9}"/>
              </a:ext>
            </a:extLst>
          </p:cNvPr>
          <p:cNvSpPr>
            <a:spLocks noGrp="1"/>
          </p:cNvSpPr>
          <p:nvPr>
            <p:ph type="sldNum" sz="quarter" idx="12"/>
          </p:nvPr>
        </p:nvSpPr>
        <p:spPr/>
        <p:txBody>
          <a:bodyPr/>
          <a:lstStyle/>
          <a:p>
            <a:fld id="{41868CBD-DDA0-EB48-98D9-89DDE84CFC50}" type="slidenum">
              <a:rPr lang="ar-AE" smtClean="0"/>
              <a:t>‹#›</a:t>
            </a:fld>
            <a:endParaRPr lang="ar-AE"/>
          </a:p>
        </p:txBody>
      </p:sp>
    </p:spTree>
    <p:extLst>
      <p:ext uri="{BB962C8B-B14F-4D97-AF65-F5344CB8AC3E}">
        <p14:creationId xmlns:p14="http://schemas.microsoft.com/office/powerpoint/2010/main" val="15532607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DBDF2B87-31FC-16C2-423B-644C389D2B82}"/>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AE"/>
          </a:p>
        </p:txBody>
      </p:sp>
      <p:sp>
        <p:nvSpPr>
          <p:cNvPr id="3" name="عنصر نائب للنص 2">
            <a:extLst>
              <a:ext uri="{FF2B5EF4-FFF2-40B4-BE49-F238E27FC236}">
                <a16:creationId xmlns:a16="http://schemas.microsoft.com/office/drawing/2014/main" id="{2936173F-EE69-84B4-8928-967A43ED330C}"/>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AE"/>
          </a:p>
        </p:txBody>
      </p:sp>
      <p:sp>
        <p:nvSpPr>
          <p:cNvPr id="4" name="عنصر نائب للتاريخ 3">
            <a:extLst>
              <a:ext uri="{FF2B5EF4-FFF2-40B4-BE49-F238E27FC236}">
                <a16:creationId xmlns:a16="http://schemas.microsoft.com/office/drawing/2014/main" id="{9290B3F7-F2B2-DAF8-73A2-658B1F19935C}"/>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2766387C-2CE6-CB4D-8E83-F76C2020F240}" type="datetimeFigureOut">
              <a:rPr lang="ar-AE" smtClean="0"/>
              <a:t>02/07/1445</a:t>
            </a:fld>
            <a:endParaRPr lang="ar-AE"/>
          </a:p>
        </p:txBody>
      </p:sp>
      <p:sp>
        <p:nvSpPr>
          <p:cNvPr id="5" name="عنصر نائب للتذييل 4">
            <a:extLst>
              <a:ext uri="{FF2B5EF4-FFF2-40B4-BE49-F238E27FC236}">
                <a16:creationId xmlns:a16="http://schemas.microsoft.com/office/drawing/2014/main" id="{47663C74-6CF6-2C83-AE2E-F3B9CCC7EB6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AE"/>
          </a:p>
        </p:txBody>
      </p:sp>
      <p:sp>
        <p:nvSpPr>
          <p:cNvPr id="6" name="عنصر نائب لرقم الشريحة 5">
            <a:extLst>
              <a:ext uri="{FF2B5EF4-FFF2-40B4-BE49-F238E27FC236}">
                <a16:creationId xmlns:a16="http://schemas.microsoft.com/office/drawing/2014/main" id="{085E6252-4622-12E3-C13D-50E01EB7C056}"/>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41868CBD-DDA0-EB48-98D9-89DDE84CFC50}" type="slidenum">
              <a:rPr lang="ar-AE" smtClean="0"/>
              <a:t>‹#›</a:t>
            </a:fld>
            <a:endParaRPr lang="ar-AE"/>
          </a:p>
        </p:txBody>
      </p:sp>
    </p:spTree>
    <p:extLst>
      <p:ext uri="{BB962C8B-B14F-4D97-AF65-F5344CB8AC3E}">
        <p14:creationId xmlns:p14="http://schemas.microsoft.com/office/powerpoint/2010/main" val="38735969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AE"/>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lumMod val="75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7D7A02-907B-496F-BA7E-AA3780733C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0FBA5268-0AE7-4CAD-9537-D0EB09E764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8D065B-39DA-4077-B9CF-E489CE4C01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5800" y="685800"/>
            <a:ext cx="10820400" cy="54864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عنوان 1">
            <a:extLst>
              <a:ext uri="{FF2B5EF4-FFF2-40B4-BE49-F238E27FC236}">
                <a16:creationId xmlns:a16="http://schemas.microsoft.com/office/drawing/2014/main" id="{FB564103-38CD-3599-CBC1-A36CF89BFD85}"/>
              </a:ext>
            </a:extLst>
          </p:cNvPr>
          <p:cNvSpPr>
            <a:spLocks noGrp="1"/>
          </p:cNvSpPr>
          <p:nvPr>
            <p:ph type="ctrTitle"/>
          </p:nvPr>
        </p:nvSpPr>
        <p:spPr>
          <a:xfrm>
            <a:off x="2659529" y="2085788"/>
            <a:ext cx="6884895" cy="1496649"/>
          </a:xfrm>
        </p:spPr>
        <p:txBody>
          <a:bodyPr anchor="b">
            <a:normAutofit/>
          </a:bodyPr>
          <a:lstStyle/>
          <a:p>
            <a:r>
              <a:rPr lang="en-US" sz="4000" dirty="0">
                <a:solidFill>
                  <a:schemeClr val="tx1">
                    <a:lumMod val="65000"/>
                    <a:lumOff val="35000"/>
                  </a:schemeClr>
                </a:solidFill>
                <a:latin typeface="Bahnschrift Light Condensed" panose="02000000000000000000" pitchFamily="2" charset="0"/>
                <a:ea typeface="Bahnschrift Light Condensed" panose="02000000000000000000" pitchFamily="2" charset="0"/>
              </a:rPr>
              <a:t>A simplified detail about the chatbot</a:t>
            </a:r>
            <a:endParaRPr lang="ar-AE" sz="4000" dirty="0">
              <a:solidFill>
                <a:schemeClr val="tx1">
                  <a:lumMod val="65000"/>
                  <a:lumOff val="35000"/>
                </a:schemeClr>
              </a:solidFill>
              <a:latin typeface="Bahnschrift Light Condensed" panose="02000000000000000000" pitchFamily="2" charset="0"/>
              <a:ea typeface="Bahnschrift Light Condensed" panose="02000000000000000000" pitchFamily="2" charset="0"/>
            </a:endParaRPr>
          </a:p>
        </p:txBody>
      </p:sp>
      <p:sp>
        <p:nvSpPr>
          <p:cNvPr id="3" name="عنوان فرعي 2">
            <a:extLst>
              <a:ext uri="{FF2B5EF4-FFF2-40B4-BE49-F238E27FC236}">
                <a16:creationId xmlns:a16="http://schemas.microsoft.com/office/drawing/2014/main" id="{9246460F-EF64-5A19-4DCC-B257A4D514C3}"/>
              </a:ext>
            </a:extLst>
          </p:cNvPr>
          <p:cNvSpPr>
            <a:spLocks noGrp="1"/>
          </p:cNvSpPr>
          <p:nvPr>
            <p:ph type="subTitle" idx="1"/>
          </p:nvPr>
        </p:nvSpPr>
        <p:spPr>
          <a:xfrm>
            <a:off x="3048000" y="3948056"/>
            <a:ext cx="6096000" cy="830134"/>
          </a:xfrm>
        </p:spPr>
        <p:txBody>
          <a:bodyPr anchor="t">
            <a:noAutofit/>
          </a:bodyPr>
          <a:lstStyle/>
          <a:p>
            <a:r>
              <a:rPr lang="en-US" sz="2800" i="1" dirty="0">
                <a:solidFill>
                  <a:schemeClr val="tx1">
                    <a:lumMod val="65000"/>
                    <a:lumOff val="35000"/>
                  </a:schemeClr>
                </a:solidFill>
                <a:latin typeface="Bernard MT Condensed" panose="02050806060905020404" pitchFamily="18" charset="0"/>
                <a:ea typeface="Baskerville Old Face" panose="02000000000000000000" pitchFamily="2" charset="0"/>
              </a:rPr>
              <a:t>Done by : sara alsanajleh </a:t>
            </a:r>
            <a:r>
              <a:rPr lang="en-US" sz="2800" i="1" dirty="0">
                <a:solidFill>
                  <a:schemeClr val="tx1">
                    <a:lumMod val="65000"/>
                    <a:lumOff val="35000"/>
                  </a:schemeClr>
                </a:solidFill>
                <a:latin typeface="Bernard MT Condensed" panose="02050806060905020404" pitchFamily="18" charset="0"/>
                <a:ea typeface="Baskerville Old Face" panose="02000000000000000000" pitchFamily="2" charset="0"/>
                <a:sym typeface="Wingdings" pitchFamily="2" charset="2"/>
              </a:rPr>
              <a:t></a:t>
            </a:r>
          </a:p>
          <a:p>
            <a:r>
              <a:rPr lang="en-US" sz="2800" i="1" dirty="0">
                <a:solidFill>
                  <a:schemeClr val="tx1">
                    <a:lumMod val="65000"/>
                    <a:lumOff val="35000"/>
                  </a:schemeClr>
                </a:solidFill>
                <a:latin typeface="Bernard MT Condensed" panose="02050806060905020404" pitchFamily="18" charset="0"/>
                <a:ea typeface="Baskerville Old Face" panose="02000000000000000000" pitchFamily="2" charset="0"/>
                <a:sym typeface="Wingdings" pitchFamily="2" charset="2"/>
              </a:rPr>
              <a:t>Doctor : ahmad alzubi</a:t>
            </a:r>
            <a:endParaRPr lang="ar-AE" sz="2800" i="1" dirty="0">
              <a:solidFill>
                <a:schemeClr val="tx1">
                  <a:lumMod val="65000"/>
                  <a:lumOff val="35000"/>
                </a:schemeClr>
              </a:solidFill>
              <a:latin typeface="Bernard MT Condensed" panose="02050806060905020404" pitchFamily="18" charset="0"/>
              <a:ea typeface="Baskerville Old Face" panose="02000000000000000000" pitchFamily="2" charset="0"/>
            </a:endParaRPr>
          </a:p>
        </p:txBody>
      </p:sp>
    </p:spTree>
    <p:extLst>
      <p:ext uri="{BB962C8B-B14F-4D97-AF65-F5344CB8AC3E}">
        <p14:creationId xmlns:p14="http://schemas.microsoft.com/office/powerpoint/2010/main" val="15777519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6B7A2C58-9DC8-4866-E99F-9A475D989FE8}"/>
              </a:ext>
            </a:extLst>
          </p:cNvPr>
          <p:cNvSpPr>
            <a:spLocks noGrp="1"/>
          </p:cNvSpPr>
          <p:nvPr>
            <p:ph type="title"/>
          </p:nvPr>
        </p:nvSpPr>
        <p:spPr>
          <a:xfrm>
            <a:off x="2555631" y="1441938"/>
            <a:ext cx="7080738" cy="3974124"/>
          </a:xfrm>
        </p:spPr>
        <p:txBody>
          <a:bodyPr vert="horz" lIns="91440" tIns="45720" rIns="91440" bIns="45720" rtlCol="0" anchor="t">
            <a:normAutofit/>
          </a:bodyPr>
          <a:lstStyle/>
          <a:p>
            <a:pPr algn="ctr" rtl="0"/>
            <a:r>
              <a:rPr lang="en-US" sz="2000" dirty="0">
                <a:solidFill>
                  <a:schemeClr val="bg1">
                    <a:lumMod val="90000"/>
                    <a:lumOff val="10000"/>
                  </a:schemeClr>
                </a:solidFill>
                <a:latin typeface="ADLaM Display" panose="02010000000000000000" pitchFamily="2" charset="0"/>
                <a:ea typeface="ADLaM Display" panose="02010000000000000000" pitchFamily="2" charset="0"/>
                <a:cs typeface="ADLaM Display" panose="02010000000000000000" pitchFamily="2" charset="0"/>
              </a:rPr>
              <a:t>This chatbot was created to answer questions related to sports and tourism in Jordan.</a:t>
            </a:r>
            <a:br>
              <a:rPr lang="en-US" sz="2000" dirty="0">
                <a:solidFill>
                  <a:schemeClr val="bg1">
                    <a:lumMod val="90000"/>
                    <a:lumOff val="10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000" b="0" i="0" dirty="0">
                <a:solidFill>
                  <a:schemeClr val="bg1">
                    <a:lumMod val="90000"/>
                    <a:lumOff val="10000"/>
                  </a:schemeClr>
                </a:solidFill>
                <a:effectLst/>
                <a:latin typeface="+mn-lt"/>
                <a:ea typeface="Bell MT" panose="02000000000000000000" pitchFamily="2" charset="0"/>
                <a:cs typeface="Arial Black" panose="020B0604020202020204" pitchFamily="34" charset="0"/>
              </a:rPr>
              <a:t>steps to build a chatbot:</a:t>
            </a:r>
            <a:br>
              <a:rPr lang="en-US" sz="2000" dirty="0">
                <a:solidFill>
                  <a:schemeClr val="bg1">
                    <a:lumMod val="90000"/>
                    <a:lumOff val="10000"/>
                  </a:schemeClr>
                </a:solidFill>
                <a:latin typeface="+mn-lt"/>
                <a:ea typeface="Bell MT" panose="02000000000000000000" pitchFamily="2" charset="0"/>
                <a:cs typeface="Arial Black" panose="020B0604020202020204" pitchFamily="34" charset="0"/>
                <a:sym typeface="Wingdings" pitchFamily="2" charset="2"/>
              </a:rPr>
            </a:br>
            <a:br>
              <a:rPr lang="en-US" sz="2000" dirty="0">
                <a:solidFill>
                  <a:schemeClr val="bg1">
                    <a:lumMod val="90000"/>
                    <a:lumOff val="10000"/>
                  </a:schemeClr>
                </a:solidFill>
                <a:latin typeface="ADLaM Display" panose="02010000000000000000" pitchFamily="2" charset="0"/>
                <a:ea typeface="ADLaM Display" panose="02010000000000000000" pitchFamily="2" charset="0"/>
                <a:cs typeface="ADLaM Display" panose="02010000000000000000" pitchFamily="2" charset="0"/>
              </a:rPr>
            </a:br>
            <a:r>
              <a:rPr lang="en-US" sz="2000" dirty="0">
                <a:solidFill>
                  <a:schemeClr val="bg1">
                    <a:lumMod val="90000"/>
                    <a:lumOff val="10000"/>
                  </a:schemeClr>
                </a:solidFill>
              </a:rPr>
              <a:t>Step 1: Define the Purpose and Goals </a:t>
            </a:r>
            <a:br>
              <a:rPr lang="en-US" sz="2000" dirty="0">
                <a:solidFill>
                  <a:schemeClr val="bg1">
                    <a:lumMod val="90000"/>
                    <a:lumOff val="10000"/>
                  </a:schemeClr>
                </a:solidFill>
              </a:rPr>
            </a:br>
            <a:r>
              <a:rPr lang="en-US" sz="2000" dirty="0">
                <a:solidFill>
                  <a:schemeClr val="bg1">
                    <a:lumMod val="90000"/>
                    <a:lumOff val="10000"/>
                  </a:schemeClr>
                </a:solidFill>
              </a:rPr>
              <a:t>we must know :</a:t>
            </a:r>
            <a:br>
              <a:rPr lang="en-US" sz="2000" dirty="0">
                <a:solidFill>
                  <a:schemeClr val="bg1">
                    <a:lumMod val="90000"/>
                    <a:lumOff val="10000"/>
                  </a:schemeClr>
                </a:solidFill>
              </a:rPr>
            </a:br>
            <a:r>
              <a:rPr lang="en-US" sz="2000" dirty="0">
                <a:solidFill>
                  <a:schemeClr val="bg1">
                    <a:lumMod val="90000"/>
                    <a:lumOff val="10000"/>
                  </a:schemeClr>
                </a:solidFill>
              </a:rPr>
              <a:t>a)What specific tasks or interactions should the chatbot handle?</a:t>
            </a:r>
            <a:br>
              <a:rPr lang="en-US" sz="2000" dirty="0">
                <a:solidFill>
                  <a:schemeClr val="bg1">
                    <a:lumMod val="90000"/>
                    <a:lumOff val="10000"/>
                  </a:schemeClr>
                </a:solidFill>
              </a:rPr>
            </a:br>
            <a:r>
              <a:rPr lang="en-US" sz="2000" dirty="0">
                <a:solidFill>
                  <a:schemeClr val="bg1">
                    <a:lumMod val="90000"/>
                    <a:lumOff val="10000"/>
                  </a:schemeClr>
                </a:solidFill>
              </a:rPr>
              <a:t>b)What problem or challenge will the chatbot solve for users?</a:t>
            </a:r>
            <a:br>
              <a:rPr lang="en-US" sz="2000" dirty="0">
                <a:solidFill>
                  <a:schemeClr val="bg1">
                    <a:lumMod val="90000"/>
                    <a:lumOff val="10000"/>
                  </a:schemeClr>
                </a:solidFill>
              </a:rPr>
            </a:br>
            <a:r>
              <a:rPr lang="en-US" sz="2000" dirty="0">
                <a:solidFill>
                  <a:schemeClr val="bg1">
                    <a:lumMod val="90000"/>
                    <a:lumOff val="10000"/>
                  </a:schemeClr>
                </a:solidFill>
              </a:rPr>
              <a:t>c)How will the chatbot improve user experiences or streamline operations?</a:t>
            </a:r>
            <a:br>
              <a:rPr lang="en-US" sz="2000" dirty="0">
                <a:solidFill>
                  <a:schemeClr val="bg1">
                    <a:lumMod val="90000"/>
                    <a:lumOff val="10000"/>
                  </a:schemeClr>
                </a:solidFill>
              </a:rPr>
            </a:br>
            <a:r>
              <a:rPr lang="en-US" sz="2000" dirty="0">
                <a:solidFill>
                  <a:schemeClr val="bg1">
                    <a:lumMod val="90000"/>
                    <a:lumOff val="10000"/>
                  </a:schemeClr>
                </a:solidFill>
              </a:rPr>
              <a:t>d)Clear objectives will guide the development process and help you measure the chatbot’s success</a:t>
            </a:r>
            <a:r>
              <a:rPr lang="en-US" sz="1000" dirty="0">
                <a:solidFill>
                  <a:schemeClr val="bg1">
                    <a:lumMod val="90000"/>
                    <a:lumOff val="10000"/>
                  </a:schemeClr>
                </a:solidFill>
              </a:rPr>
              <a:t>.</a:t>
            </a:r>
            <a:endParaRPr lang="en-US" sz="2000" dirty="0">
              <a:solidFill>
                <a:schemeClr val="bg1">
                  <a:lumMod val="90000"/>
                  <a:lumOff val="10000"/>
                </a:schemeClr>
              </a:solidFill>
              <a:latin typeface="ADLaM Display" panose="02010000000000000000" pitchFamily="2" charset="0"/>
              <a:ea typeface="ADLaM Display" panose="02010000000000000000" pitchFamily="2" charset="0"/>
              <a:cs typeface="ADLaM Display" panose="02010000000000000000" pitchFamily="2" charset="0"/>
            </a:endParaRPr>
          </a:p>
        </p:txBody>
      </p:sp>
    </p:spTree>
    <p:extLst>
      <p:ext uri="{BB962C8B-B14F-4D97-AF65-F5344CB8AC3E}">
        <p14:creationId xmlns:p14="http://schemas.microsoft.com/office/powerpoint/2010/main" val="1568251292"/>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02" name="Freeform: Shape 201">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04" name="Freeform: Shape 203">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5DEF42C3-4B1F-B7D6-C1F3-2B3539363FB2}"/>
              </a:ext>
            </a:extLst>
          </p:cNvPr>
          <p:cNvSpPr>
            <a:spLocks noGrp="1"/>
          </p:cNvSpPr>
          <p:nvPr>
            <p:ph type="title"/>
          </p:nvPr>
        </p:nvSpPr>
        <p:spPr>
          <a:xfrm>
            <a:off x="2555631" y="1441938"/>
            <a:ext cx="7080738" cy="3974124"/>
          </a:xfrm>
        </p:spPr>
        <p:txBody>
          <a:bodyPr vert="horz" lIns="91440" tIns="45720" rIns="91440" bIns="45720" rtlCol="0" anchor="ctr">
            <a:normAutofit fontScale="90000"/>
          </a:bodyPr>
          <a:lstStyle/>
          <a:p>
            <a:pPr algn="ctr" rtl="0"/>
            <a:r>
              <a:rPr lang="en-US" sz="2400" dirty="0">
                <a:solidFill>
                  <a:schemeClr val="bg1">
                    <a:lumMod val="90000"/>
                    <a:lumOff val="10000"/>
                  </a:schemeClr>
                </a:solidFill>
              </a:rPr>
              <a:t>Step 2: After choosing the platform, make sure of the following:</a:t>
            </a:r>
            <a:br>
              <a:rPr lang="en-US" sz="2400" dirty="0">
                <a:solidFill>
                  <a:schemeClr val="bg1">
                    <a:lumMod val="90000"/>
                    <a:lumOff val="10000"/>
                  </a:schemeClr>
                </a:solidFill>
              </a:rPr>
            </a:br>
            <a:br>
              <a:rPr lang="en-US" sz="2400" dirty="0">
                <a:solidFill>
                  <a:schemeClr val="bg1">
                    <a:lumMod val="90000"/>
                    <a:lumOff val="10000"/>
                  </a:schemeClr>
                </a:solidFill>
              </a:rPr>
            </a:br>
            <a:r>
              <a:rPr lang="en-US" sz="2400" dirty="0">
                <a:solidFill>
                  <a:schemeClr val="bg1">
                    <a:lumMod val="90000"/>
                    <a:lumOff val="10000"/>
                  </a:schemeClr>
                </a:solidFill>
              </a:rPr>
              <a:t>1) Technical experience</a:t>
            </a:r>
            <a:br>
              <a:rPr lang="en-US" sz="2400" dirty="0">
                <a:solidFill>
                  <a:schemeClr val="bg1">
                    <a:lumMod val="90000"/>
                    <a:lumOff val="10000"/>
                  </a:schemeClr>
                </a:solidFill>
              </a:rPr>
            </a:br>
            <a:r>
              <a:rPr lang="en-US" sz="2400" dirty="0">
                <a:solidFill>
                  <a:schemeClr val="bg1">
                    <a:lumMod val="90000"/>
                    <a:lumOff val="10000"/>
                  </a:schemeClr>
                </a:solidFill>
              </a:rPr>
              <a:t>2) Integration: Make sure your chosen platform seamlessly integrates your existing systems and databases.</a:t>
            </a:r>
            <a:br>
              <a:rPr lang="en-US" sz="2400" dirty="0">
                <a:solidFill>
                  <a:schemeClr val="bg1">
                    <a:lumMod val="90000"/>
                    <a:lumOff val="10000"/>
                  </a:schemeClr>
                </a:solidFill>
              </a:rPr>
            </a:br>
            <a:r>
              <a:rPr lang="en-US" sz="2400" dirty="0">
                <a:solidFill>
                  <a:schemeClr val="bg1">
                    <a:lumMod val="90000"/>
                    <a:lumOff val="10000"/>
                  </a:schemeClr>
                </a:solidFill>
              </a:rPr>
              <a:t>3) Scalability: Make sure the platform can scale to handle increased demand if there is demand for future growth.</a:t>
            </a:r>
            <a:br>
              <a:rPr lang="en-US" sz="2400" dirty="0">
                <a:solidFill>
                  <a:schemeClr val="bg1">
                    <a:lumMod val="90000"/>
                    <a:lumOff val="10000"/>
                  </a:schemeClr>
                </a:solidFill>
              </a:rPr>
            </a:br>
            <a:r>
              <a:rPr lang="en-US" sz="2400" dirty="0">
                <a:solidFill>
                  <a:schemeClr val="bg1">
                    <a:lumMod val="90000"/>
                    <a:lumOff val="10000"/>
                  </a:schemeClr>
                </a:solidFill>
              </a:rPr>
              <a:t>4) AI and NLP capabilities: If you are planning to create an AI chatbot, choose a platform that offers strong natural language processing capabilities.</a:t>
            </a:r>
            <a:r>
              <a:rPr lang="ar-AE" sz="2400" dirty="0">
                <a:solidFill>
                  <a:schemeClr val="bg1">
                    <a:lumMod val="90000"/>
                    <a:lumOff val="10000"/>
                  </a:schemeClr>
                </a:solidFill>
              </a:rPr>
              <a:t>د</a:t>
            </a:r>
            <a:endParaRPr lang="en-US" sz="5400" dirty="0">
              <a:solidFill>
                <a:schemeClr val="bg1">
                  <a:lumMod val="90000"/>
                  <a:lumOff val="10000"/>
                </a:schemeClr>
              </a:solidFill>
            </a:endParaRPr>
          </a:p>
        </p:txBody>
      </p:sp>
    </p:spTree>
    <p:extLst>
      <p:ext uri="{BB962C8B-B14F-4D97-AF65-F5344CB8AC3E}">
        <p14:creationId xmlns:p14="http://schemas.microsoft.com/office/powerpoint/2010/main" val="2766505906"/>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CE5DFBFC-E4B2-5966-D20C-4175D584C86D}"/>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rtl="0"/>
            <a:r>
              <a:rPr lang="en-US" sz="2400" dirty="0">
                <a:solidFill>
                  <a:schemeClr val="bg1">
                    <a:lumMod val="90000"/>
                    <a:lumOff val="10000"/>
                  </a:schemeClr>
                </a:solidFill>
              </a:rPr>
              <a:t>Step 3: Design the Conversation Flow </a:t>
            </a:r>
            <a:br>
              <a:rPr lang="en-US" sz="2400" dirty="0">
                <a:solidFill>
                  <a:schemeClr val="bg1">
                    <a:lumMod val="90000"/>
                    <a:lumOff val="10000"/>
                  </a:schemeClr>
                </a:solidFill>
              </a:rPr>
            </a:br>
            <a:r>
              <a:rPr lang="en-US" sz="2400" dirty="0">
                <a:solidFill>
                  <a:schemeClr val="bg1">
                    <a:lumMod val="90000"/>
                    <a:lumOff val="10000"/>
                  </a:schemeClr>
                </a:solidFill>
              </a:rPr>
              <a:t>Designing the conversation flow is a crucial step in creating an effective chatbot. Consider the following aspects:</a:t>
            </a:r>
            <a:br>
              <a:rPr lang="en-US" sz="2400" dirty="0">
                <a:solidFill>
                  <a:schemeClr val="bg1">
                    <a:lumMod val="90000"/>
                    <a:lumOff val="10000"/>
                  </a:schemeClr>
                </a:solidFill>
              </a:rPr>
            </a:br>
            <a:br>
              <a:rPr lang="en-US" sz="2400" dirty="0">
                <a:solidFill>
                  <a:schemeClr val="bg1">
                    <a:lumMod val="90000"/>
                    <a:lumOff val="10000"/>
                  </a:schemeClr>
                </a:solidFill>
              </a:rPr>
            </a:br>
            <a:r>
              <a:rPr lang="en-US" sz="2400" dirty="0">
                <a:solidFill>
                  <a:schemeClr val="bg1">
                    <a:lumMod val="90000"/>
                    <a:lumOff val="10000"/>
                  </a:schemeClr>
                </a:solidFill>
              </a:rPr>
              <a:t>Intents: Identify the different intents or purposes behind user interactions. </a:t>
            </a:r>
            <a:br>
              <a:rPr lang="en-US" sz="2400" dirty="0">
                <a:solidFill>
                  <a:schemeClr val="bg1">
                    <a:lumMod val="90000"/>
                    <a:lumOff val="10000"/>
                  </a:schemeClr>
                </a:solidFill>
              </a:rPr>
            </a:br>
            <a:r>
              <a:rPr lang="en-US" sz="2400" dirty="0">
                <a:solidFill>
                  <a:schemeClr val="bg1">
                    <a:lumMod val="90000"/>
                    <a:lumOff val="10000"/>
                  </a:schemeClr>
                </a:solidFill>
              </a:rPr>
              <a:t>Dialog Trees: Create dialog trees that outline how the chatbot will respond to different intents and user inputs. Design branching paths that guide users through interactions</a:t>
            </a:r>
            <a:endParaRPr lang="en-US" sz="5400" dirty="0">
              <a:solidFill>
                <a:schemeClr val="bg1">
                  <a:lumMod val="90000"/>
                  <a:lumOff val="10000"/>
                </a:schemeClr>
              </a:solidFill>
            </a:endParaRPr>
          </a:p>
        </p:txBody>
      </p:sp>
    </p:spTree>
    <p:extLst>
      <p:ext uri="{BB962C8B-B14F-4D97-AF65-F5344CB8AC3E}">
        <p14:creationId xmlns:p14="http://schemas.microsoft.com/office/powerpoint/2010/main" val="3905237491"/>
      </p:ext>
    </p:extLst>
  </p:cSld>
  <p:clrMapOvr>
    <a:overrideClrMapping bg1="dk1" tx1="lt1" bg2="dk2" tx2="lt2" accent1="accent1" accent2="accent2" accent3="accent3" accent4="accent4" accent5="accent5" accent6="accent6" hlink="hlink" folHlink="folHlink"/>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A5EA7AFD-7E0A-CE06-4391-29821ABCB6CA}"/>
              </a:ext>
            </a:extLst>
          </p:cNvPr>
          <p:cNvSpPr>
            <a:spLocks noGrp="1"/>
          </p:cNvSpPr>
          <p:nvPr>
            <p:ph type="title"/>
          </p:nvPr>
        </p:nvSpPr>
        <p:spPr>
          <a:xfrm>
            <a:off x="2555631" y="1441938"/>
            <a:ext cx="7080738" cy="3974124"/>
          </a:xfrm>
        </p:spPr>
        <p:txBody>
          <a:bodyPr vert="horz" lIns="91440" tIns="45720" rIns="91440" bIns="45720" rtlCol="0" anchor="ctr">
            <a:normAutofit fontScale="90000"/>
          </a:bodyPr>
          <a:lstStyle/>
          <a:p>
            <a:pPr algn="ctr" rtl="0"/>
            <a:r>
              <a:rPr lang="en-US" sz="2400" dirty="0">
                <a:solidFill>
                  <a:schemeClr val="bg1">
                    <a:lumMod val="90000"/>
                    <a:lumOff val="10000"/>
                  </a:schemeClr>
                </a:solidFill>
              </a:rPr>
              <a:t>Step 4: Develop and Test the Chatbot</a:t>
            </a:r>
            <a:br>
              <a:rPr lang="en-US" sz="2400" dirty="0">
                <a:solidFill>
                  <a:schemeClr val="bg1">
                    <a:lumMod val="90000"/>
                    <a:lumOff val="10000"/>
                  </a:schemeClr>
                </a:solidFill>
              </a:rPr>
            </a:br>
            <a:r>
              <a:rPr lang="en-US" sz="2400" dirty="0">
                <a:solidFill>
                  <a:schemeClr val="bg1">
                    <a:lumMod val="90000"/>
                    <a:lumOff val="10000"/>
                  </a:schemeClr>
                </a:solidFill>
              </a:rPr>
              <a:t>Once you’ve designed the conversation flow, developing the chatbot is time. This step involves:</a:t>
            </a:r>
            <a:br>
              <a:rPr lang="en-US" sz="2400" dirty="0">
                <a:solidFill>
                  <a:schemeClr val="bg1">
                    <a:lumMod val="90000"/>
                    <a:lumOff val="10000"/>
                  </a:schemeClr>
                </a:solidFill>
              </a:rPr>
            </a:br>
            <a:r>
              <a:rPr lang="en-US" sz="2400" dirty="0">
                <a:solidFill>
                  <a:schemeClr val="bg1">
                    <a:lumMod val="90000"/>
                    <a:lumOff val="10000"/>
                  </a:schemeClr>
                </a:solidFill>
              </a:rPr>
              <a:t>Training: If using an AI-powered chatbot, train the model using relevant data to improve its understanding and response generation.</a:t>
            </a:r>
            <a:br>
              <a:rPr lang="en-US" sz="2400" dirty="0">
                <a:solidFill>
                  <a:schemeClr val="bg1">
                    <a:lumMod val="90000"/>
                    <a:lumOff val="10000"/>
                  </a:schemeClr>
                </a:solidFill>
              </a:rPr>
            </a:br>
            <a:r>
              <a:rPr lang="en-US" sz="2400" dirty="0">
                <a:solidFill>
                  <a:schemeClr val="bg1">
                    <a:lumMod val="90000"/>
                    <a:lumOff val="10000"/>
                  </a:schemeClr>
                </a:solidFill>
              </a:rPr>
              <a:t>Testing: Thoroughly test the chatbot to identify and fix any issues or inconsistencies. Consider functional testing (ensuring it performs its intended tasks) and user testing (gathering feedback from real users).</a:t>
            </a:r>
            <a:br>
              <a:rPr lang="en-US" sz="2400" dirty="0">
                <a:solidFill>
                  <a:schemeClr val="bg1">
                    <a:lumMod val="90000"/>
                    <a:lumOff val="10000"/>
                  </a:schemeClr>
                </a:solidFill>
              </a:rPr>
            </a:br>
            <a:r>
              <a:rPr lang="en-US" sz="2400" dirty="0">
                <a:solidFill>
                  <a:schemeClr val="bg1">
                    <a:lumMod val="90000"/>
                    <a:lumOff val="10000"/>
                  </a:schemeClr>
                </a:solidFill>
              </a:rPr>
              <a:t>The testing phase is crucial for refining the chatbot’s performance and ensuring a smooth user experience.</a:t>
            </a:r>
            <a:endParaRPr lang="en-US" sz="5400" dirty="0">
              <a:solidFill>
                <a:schemeClr val="bg1">
                  <a:lumMod val="90000"/>
                  <a:lumOff val="10000"/>
                </a:schemeClr>
              </a:solidFill>
            </a:endParaRPr>
          </a:p>
        </p:txBody>
      </p:sp>
    </p:spTree>
    <p:extLst>
      <p:ext uri="{BB962C8B-B14F-4D97-AF65-F5344CB8AC3E}">
        <p14:creationId xmlns:p14="http://schemas.microsoft.com/office/powerpoint/2010/main" val="1385460650"/>
      </p:ext>
    </p:extLst>
  </p:cSld>
  <p:clrMapOvr>
    <a:overrideClrMapping bg1="dk1" tx1="lt1" bg2="dk2" tx2="lt2" accent1="accent1" accent2="accent2" accent3="accent3" accent4="accent4" accent5="accent5" accent6="accent6" hlink="hlink" folHlink="folHlink"/>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9A4BC021-FD81-5C3B-5AFC-C5A8E7EC51F0}"/>
              </a:ext>
            </a:extLst>
          </p:cNvPr>
          <p:cNvSpPr>
            <a:spLocks noGrp="1"/>
          </p:cNvSpPr>
          <p:nvPr>
            <p:ph type="title"/>
          </p:nvPr>
        </p:nvSpPr>
        <p:spPr>
          <a:xfrm>
            <a:off x="2555631" y="1284080"/>
            <a:ext cx="7080738" cy="4579721"/>
          </a:xfrm>
        </p:spPr>
        <p:txBody>
          <a:bodyPr vert="horz" lIns="91440" tIns="45720" rIns="91440" bIns="45720" rtlCol="0" anchor="ctr">
            <a:noAutofit/>
          </a:bodyPr>
          <a:lstStyle/>
          <a:p>
            <a:pPr algn="ctr" rtl="0"/>
            <a:r>
              <a:rPr lang="en-US" sz="1800" dirty="0">
                <a:solidFill>
                  <a:schemeClr val="bg1">
                    <a:lumMod val="90000"/>
                    <a:lumOff val="10000"/>
                  </a:schemeClr>
                </a:solidFill>
              </a:rPr>
              <a:t>Step 5: Deploy and Monitor the Chatbot</a:t>
            </a:r>
            <a:br>
              <a:rPr lang="en-US" sz="1800" dirty="0">
                <a:solidFill>
                  <a:schemeClr val="bg1">
                    <a:lumMod val="90000"/>
                    <a:lumOff val="10000"/>
                  </a:schemeClr>
                </a:solidFill>
              </a:rPr>
            </a:br>
            <a:r>
              <a:rPr lang="en-US" sz="1800" dirty="0">
                <a:solidFill>
                  <a:schemeClr val="bg1">
                    <a:lumMod val="90000"/>
                    <a:lumOff val="10000"/>
                  </a:schemeClr>
                </a:solidFill>
              </a:rPr>
              <a:t>Once the chatbot has been developed and thoroughly tested, it’s ready for deployment. Consider the following deployment options:</a:t>
            </a:r>
            <a:br>
              <a:rPr lang="en-US" sz="1800" dirty="0">
                <a:solidFill>
                  <a:schemeClr val="bg1">
                    <a:lumMod val="90000"/>
                    <a:lumOff val="10000"/>
                  </a:schemeClr>
                </a:solidFill>
              </a:rPr>
            </a:br>
            <a:br>
              <a:rPr lang="en-US" sz="1800" dirty="0">
                <a:solidFill>
                  <a:schemeClr val="bg1">
                    <a:lumMod val="90000"/>
                    <a:lumOff val="10000"/>
                  </a:schemeClr>
                </a:solidFill>
              </a:rPr>
            </a:br>
            <a:r>
              <a:rPr lang="en-US" sz="1800" dirty="0">
                <a:solidFill>
                  <a:schemeClr val="bg1">
                    <a:lumMod val="90000"/>
                    <a:lumOff val="10000"/>
                  </a:schemeClr>
                </a:solidFill>
              </a:rPr>
              <a:t>Website Integration: Include the chatbot on your website so that visitors may utilize it while they are there.</a:t>
            </a:r>
            <a:br>
              <a:rPr lang="en-US" sz="1800" dirty="0">
                <a:solidFill>
                  <a:schemeClr val="bg1">
                    <a:lumMod val="90000"/>
                    <a:lumOff val="10000"/>
                  </a:schemeClr>
                </a:solidFill>
              </a:rPr>
            </a:br>
            <a:r>
              <a:rPr lang="en-US" sz="1800" dirty="0">
                <a:solidFill>
                  <a:schemeClr val="bg1">
                    <a:lumMod val="90000"/>
                    <a:lumOff val="10000"/>
                  </a:schemeClr>
                </a:solidFill>
              </a:rPr>
              <a:t>Messaging Apps: To reach a wider audience, integrate the chatbot with well-known messaging services like Facebook Messenger or WhatsApp.</a:t>
            </a:r>
            <a:br>
              <a:rPr lang="en-US" sz="1800" dirty="0">
                <a:solidFill>
                  <a:schemeClr val="bg1">
                    <a:lumMod val="90000"/>
                    <a:lumOff val="10000"/>
                  </a:schemeClr>
                </a:solidFill>
              </a:rPr>
            </a:br>
            <a:r>
              <a:rPr lang="en-US" sz="1800" dirty="0">
                <a:solidFill>
                  <a:schemeClr val="bg1">
                    <a:lumMod val="90000"/>
                    <a:lumOff val="10000"/>
                  </a:schemeClr>
                </a:solidFill>
              </a:rPr>
              <a:t>Mobile Apps: Integrate the chatbot to offer in-app assistance in your mobile application.</a:t>
            </a:r>
            <a:br>
              <a:rPr lang="en-US" sz="1800" dirty="0">
                <a:solidFill>
                  <a:schemeClr val="bg1">
                    <a:lumMod val="90000"/>
                    <a:lumOff val="10000"/>
                  </a:schemeClr>
                </a:solidFill>
              </a:rPr>
            </a:br>
            <a:r>
              <a:rPr lang="en-US" sz="1800" dirty="0">
                <a:solidFill>
                  <a:schemeClr val="bg1">
                    <a:lumMod val="90000"/>
                    <a:lumOff val="10000"/>
                  </a:schemeClr>
                </a:solidFill>
              </a:rPr>
              <a:t>Voice Assistants: When designing a chatbot for voice interactions, deploying it on platforms and devices that can actively support voice is essential.</a:t>
            </a:r>
            <a:br>
              <a:rPr lang="en-US" sz="1800" dirty="0">
                <a:solidFill>
                  <a:schemeClr val="bg1">
                    <a:lumMod val="90000"/>
                    <a:lumOff val="10000"/>
                  </a:schemeClr>
                </a:solidFill>
              </a:rPr>
            </a:br>
            <a:r>
              <a:rPr lang="en-US" sz="1800" dirty="0">
                <a:solidFill>
                  <a:schemeClr val="bg1">
                    <a:lumMod val="90000"/>
                    <a:lumOff val="10000"/>
                  </a:schemeClr>
                </a:solidFill>
              </a:rPr>
              <a:t>After deployment, continuous monitoring is essential. Track user interactions, gather feedback, and analyze performance metrics. Use this data to make iterative improvements and enhance the chatbot’s capabilities.</a:t>
            </a:r>
          </a:p>
        </p:txBody>
      </p:sp>
    </p:spTree>
    <p:extLst>
      <p:ext uri="{BB962C8B-B14F-4D97-AF65-F5344CB8AC3E}">
        <p14:creationId xmlns:p14="http://schemas.microsoft.com/office/powerpoint/2010/main" val="115015127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62FF0C29-6DFA-E406-0767-28696213DD76}"/>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rtl="0"/>
            <a:r>
              <a:rPr lang="en-US" sz="3600" b="1" dirty="0">
                <a:solidFill>
                  <a:schemeClr val="bg1"/>
                </a:solidFill>
                <a:latin typeface="Alasassy Caps" panose="02000000000000000000" pitchFamily="2" charset="0"/>
                <a:ea typeface="Alasassy Caps" panose="02000000000000000000" pitchFamily="2" charset="0"/>
              </a:rPr>
              <a:t>Note :</a:t>
            </a:r>
            <a:br>
              <a:rPr lang="en-US" sz="3600" b="1" dirty="0">
                <a:solidFill>
                  <a:schemeClr val="bg1"/>
                </a:solidFill>
                <a:latin typeface="Alasassy Caps" panose="02000000000000000000" pitchFamily="2" charset="0"/>
                <a:ea typeface="Alasassy Caps" panose="02000000000000000000" pitchFamily="2" charset="0"/>
              </a:rPr>
            </a:br>
            <a:r>
              <a:rPr lang="en-US" sz="3600" b="1" dirty="0">
                <a:solidFill>
                  <a:schemeClr val="bg1"/>
                </a:solidFill>
                <a:latin typeface="Alasassy Caps" panose="02000000000000000000" pitchFamily="2" charset="0"/>
                <a:ea typeface="Alasassy Caps" panose="02000000000000000000" pitchFamily="2" charset="0"/>
              </a:rPr>
              <a:t>The data I gave him, I will put in the zip file</a:t>
            </a:r>
            <a:br>
              <a:rPr lang="en-US" sz="3600" b="1" dirty="0">
                <a:solidFill>
                  <a:schemeClr val="bg1"/>
                </a:solidFill>
                <a:latin typeface="Alasassy Caps" panose="02000000000000000000" pitchFamily="2" charset="0"/>
                <a:ea typeface="Alasassy Caps" panose="02000000000000000000" pitchFamily="2" charset="0"/>
              </a:rPr>
            </a:br>
            <a:endParaRPr lang="en-US" sz="3600" b="1" dirty="0">
              <a:solidFill>
                <a:schemeClr val="bg1"/>
              </a:solidFill>
              <a:latin typeface="Alasassy Caps" panose="02000000000000000000" pitchFamily="2" charset="0"/>
              <a:ea typeface="Alasassy Caps" panose="02000000000000000000" pitchFamily="2" charset="0"/>
            </a:endParaRPr>
          </a:p>
        </p:txBody>
      </p:sp>
    </p:spTree>
    <p:extLst>
      <p:ext uri="{BB962C8B-B14F-4D97-AF65-F5344CB8AC3E}">
        <p14:creationId xmlns:p14="http://schemas.microsoft.com/office/powerpoint/2010/main" val="2897772052"/>
      </p:ext>
    </p:extLst>
  </p:cSld>
  <p:clrMapOvr>
    <a:overrideClrMapping bg1="dk1" tx1="lt1" bg2="dk2" tx2="lt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66B332A4-D438-4773-A77F-5ED49A448D9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53768" y="0"/>
            <a:ext cx="8284464" cy="6858000"/>
          </a:xfrm>
          <a:custGeom>
            <a:avLst/>
            <a:gdLst>
              <a:gd name="connsiteX0" fmla="*/ 1818109 w 8284464"/>
              <a:gd name="connsiteY0" fmla="*/ 0 h 6858000"/>
              <a:gd name="connsiteX1" fmla="*/ 6466355 w 8284464"/>
              <a:gd name="connsiteY1" fmla="*/ 0 h 6858000"/>
              <a:gd name="connsiteX2" fmla="*/ 6620596 w 8284464"/>
              <a:gd name="connsiteY2" fmla="*/ 109683 h 6858000"/>
              <a:gd name="connsiteX3" fmla="*/ 8284464 w 8284464"/>
              <a:gd name="connsiteY3" fmla="*/ 3429000 h 6858000"/>
              <a:gd name="connsiteX4" fmla="*/ 6620596 w 8284464"/>
              <a:gd name="connsiteY4" fmla="*/ 6748318 h 6858000"/>
              <a:gd name="connsiteX5" fmla="*/ 6466355 w 8284464"/>
              <a:gd name="connsiteY5" fmla="*/ 6858000 h 6858000"/>
              <a:gd name="connsiteX6" fmla="*/ 1818109 w 8284464"/>
              <a:gd name="connsiteY6" fmla="*/ 6858000 h 6858000"/>
              <a:gd name="connsiteX7" fmla="*/ 1663869 w 8284464"/>
              <a:gd name="connsiteY7" fmla="*/ 6748318 h 6858000"/>
              <a:gd name="connsiteX8" fmla="*/ 0 w 8284464"/>
              <a:gd name="connsiteY8" fmla="*/ 3429000 h 6858000"/>
              <a:gd name="connsiteX9" fmla="*/ 1663869 w 8284464"/>
              <a:gd name="connsiteY9" fmla="*/ 10968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284464" h="6858000">
                <a:moveTo>
                  <a:pt x="1818109" y="0"/>
                </a:moveTo>
                <a:lnTo>
                  <a:pt x="6466355" y="0"/>
                </a:lnTo>
                <a:lnTo>
                  <a:pt x="6620596" y="109683"/>
                </a:lnTo>
                <a:cubicBezTo>
                  <a:pt x="7630666" y="865069"/>
                  <a:pt x="8284464" y="2070683"/>
                  <a:pt x="8284464" y="3429000"/>
                </a:cubicBezTo>
                <a:cubicBezTo>
                  <a:pt x="8284464" y="4787317"/>
                  <a:pt x="7630666" y="5992931"/>
                  <a:pt x="6620596" y="6748318"/>
                </a:cubicBezTo>
                <a:lnTo>
                  <a:pt x="6466355" y="6858000"/>
                </a:lnTo>
                <a:lnTo>
                  <a:pt x="1818109" y="6858000"/>
                </a:lnTo>
                <a:lnTo>
                  <a:pt x="1663869" y="6748318"/>
                </a:lnTo>
                <a:cubicBezTo>
                  <a:pt x="653798" y="5992931"/>
                  <a:pt x="0" y="4787317"/>
                  <a:pt x="0" y="3429000"/>
                </a:cubicBezTo>
                <a:cubicBezTo>
                  <a:pt x="0" y="2070683"/>
                  <a:pt x="653798" y="865069"/>
                  <a:pt x="1663869" y="109683"/>
                </a:cubicBezTo>
                <a:close/>
              </a:path>
            </a:pathLst>
          </a:custGeom>
          <a:solidFill>
            <a:srgbClr val="FFFFFF">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0" name="Freeform: Shape 9">
            <a:extLst>
              <a:ext uri="{FF2B5EF4-FFF2-40B4-BE49-F238E27FC236}">
                <a16:creationId xmlns:a16="http://schemas.microsoft.com/office/drawing/2014/main" id="{DF9AD32D-FF05-44F4-BD4D-9CEE89B71E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118360" y="0"/>
            <a:ext cx="7955280" cy="6858000"/>
          </a:xfrm>
          <a:custGeom>
            <a:avLst/>
            <a:gdLst>
              <a:gd name="connsiteX0" fmla="*/ 1962423 w 7955280"/>
              <a:gd name="connsiteY0" fmla="*/ 0 h 6858000"/>
              <a:gd name="connsiteX1" fmla="*/ 5992858 w 7955280"/>
              <a:gd name="connsiteY1" fmla="*/ 0 h 6858000"/>
              <a:gd name="connsiteX2" fmla="*/ 6040191 w 7955280"/>
              <a:gd name="connsiteY2" fmla="*/ 27216 h 6858000"/>
              <a:gd name="connsiteX3" fmla="*/ 7955280 w 7955280"/>
              <a:gd name="connsiteY3" fmla="*/ 3429000 h 6858000"/>
              <a:gd name="connsiteX4" fmla="*/ 6040191 w 7955280"/>
              <a:gd name="connsiteY4" fmla="*/ 6830784 h 6858000"/>
              <a:gd name="connsiteX5" fmla="*/ 5992858 w 7955280"/>
              <a:gd name="connsiteY5" fmla="*/ 6858000 h 6858000"/>
              <a:gd name="connsiteX6" fmla="*/ 1962423 w 7955280"/>
              <a:gd name="connsiteY6" fmla="*/ 6858000 h 6858000"/>
              <a:gd name="connsiteX7" fmla="*/ 1915089 w 7955280"/>
              <a:gd name="connsiteY7" fmla="*/ 6830784 h 6858000"/>
              <a:gd name="connsiteX8" fmla="*/ 0 w 7955280"/>
              <a:gd name="connsiteY8" fmla="*/ 3429000 h 6858000"/>
              <a:gd name="connsiteX9" fmla="*/ 1915089 w 7955280"/>
              <a:gd name="connsiteY9" fmla="*/ 2721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55280" h="6858000">
                <a:moveTo>
                  <a:pt x="1962423" y="0"/>
                </a:moveTo>
                <a:lnTo>
                  <a:pt x="5992858" y="0"/>
                </a:lnTo>
                <a:lnTo>
                  <a:pt x="6040191" y="27216"/>
                </a:lnTo>
                <a:cubicBezTo>
                  <a:pt x="7188332" y="724844"/>
                  <a:pt x="7955280" y="1987357"/>
                  <a:pt x="7955280" y="3429000"/>
                </a:cubicBezTo>
                <a:cubicBezTo>
                  <a:pt x="7955280" y="4870644"/>
                  <a:pt x="7188332" y="6133157"/>
                  <a:pt x="6040191" y="6830784"/>
                </a:cubicBezTo>
                <a:lnTo>
                  <a:pt x="5992858" y="6858000"/>
                </a:lnTo>
                <a:lnTo>
                  <a:pt x="1962423" y="6858000"/>
                </a:lnTo>
                <a:lnTo>
                  <a:pt x="1915089" y="6830784"/>
                </a:lnTo>
                <a:cubicBezTo>
                  <a:pt x="766948" y="6133157"/>
                  <a:pt x="0" y="4870644"/>
                  <a:pt x="0" y="3429000"/>
                </a:cubicBezTo>
                <a:cubicBezTo>
                  <a:pt x="0" y="1987357"/>
                  <a:pt x="766948" y="724844"/>
                  <a:pt x="1915089" y="27216"/>
                </a:cubicBez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عنوان 1">
            <a:extLst>
              <a:ext uri="{FF2B5EF4-FFF2-40B4-BE49-F238E27FC236}">
                <a16:creationId xmlns:a16="http://schemas.microsoft.com/office/drawing/2014/main" id="{CB46F901-8CDC-614D-7245-7797BD466BEA}"/>
              </a:ext>
            </a:extLst>
          </p:cNvPr>
          <p:cNvSpPr>
            <a:spLocks noGrp="1"/>
          </p:cNvSpPr>
          <p:nvPr>
            <p:ph type="title"/>
          </p:nvPr>
        </p:nvSpPr>
        <p:spPr>
          <a:xfrm>
            <a:off x="2555631" y="1441938"/>
            <a:ext cx="7080738" cy="3974124"/>
          </a:xfrm>
        </p:spPr>
        <p:txBody>
          <a:bodyPr vert="horz" lIns="91440" tIns="45720" rIns="91440" bIns="45720" rtlCol="0" anchor="ctr">
            <a:normAutofit/>
          </a:bodyPr>
          <a:lstStyle/>
          <a:p>
            <a:pPr algn="ctr" rtl="0"/>
            <a:r>
              <a:rPr lang="en-US" sz="3200" b="1" i="1" dirty="0">
                <a:solidFill>
                  <a:schemeClr val="bg1"/>
                </a:solidFill>
              </a:rPr>
              <a:t>This is my chatbot site, which was done carefully </a:t>
            </a:r>
            <a:r>
              <a:rPr lang="en-US" sz="3200" b="1" i="1" dirty="0">
                <a:solidFill>
                  <a:schemeClr val="bg1"/>
                </a:solidFill>
                <a:sym typeface="Wingdings" pitchFamily="2" charset="2"/>
              </a:rPr>
              <a:t></a:t>
            </a:r>
            <a:br>
              <a:rPr lang="en-US" sz="3200" b="1" i="1" dirty="0">
                <a:solidFill>
                  <a:schemeClr val="bg1"/>
                </a:solidFill>
                <a:sym typeface="Wingdings" pitchFamily="2" charset="2"/>
              </a:rPr>
            </a:br>
            <a:br>
              <a:rPr lang="en-US" sz="3200" b="1" i="1" dirty="0">
                <a:solidFill>
                  <a:schemeClr val="bg1"/>
                </a:solidFill>
                <a:sym typeface="Wingdings" pitchFamily="2" charset="2"/>
              </a:rPr>
            </a:br>
            <a:r>
              <a:rPr lang="en-US" sz="3200" b="1" i="1" dirty="0">
                <a:solidFill>
                  <a:schemeClr val="bg1"/>
                </a:solidFill>
                <a:sym typeface="Wingdings" pitchFamily="2" charset="2"/>
              </a:rPr>
              <a:t>https://saraalsanajleh.wixsite.com/my-site-3</a:t>
            </a:r>
            <a:br>
              <a:rPr lang="en-US" sz="3200" b="1" i="1" dirty="0">
                <a:solidFill>
                  <a:schemeClr val="bg1"/>
                </a:solidFill>
                <a:sym typeface="Wingdings" pitchFamily="2" charset="2"/>
              </a:rPr>
            </a:br>
            <a:endParaRPr lang="en-US" sz="3200" b="1" i="1" dirty="0">
              <a:solidFill>
                <a:schemeClr val="bg1"/>
              </a:solidFill>
            </a:endParaRPr>
          </a:p>
        </p:txBody>
      </p:sp>
    </p:spTree>
    <p:extLst>
      <p:ext uri="{BB962C8B-B14F-4D97-AF65-F5344CB8AC3E}">
        <p14:creationId xmlns:p14="http://schemas.microsoft.com/office/powerpoint/2010/main" val="2545065894"/>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شاشة عريضة</PresentationFormat>
  <Slides>8</Slides>
  <Notes>0</Notes>
  <HiddenSlides>0</HiddenSlides>
  <ScaleCrop>false</ScaleCrop>
  <HeadingPairs>
    <vt:vector size="4" baseType="variant">
      <vt:variant>
        <vt:lpstr>نسق</vt:lpstr>
      </vt:variant>
      <vt:variant>
        <vt:i4>1</vt:i4>
      </vt:variant>
      <vt:variant>
        <vt:lpstr>عناوين الشرائح</vt:lpstr>
      </vt:variant>
      <vt:variant>
        <vt:i4>8</vt:i4>
      </vt:variant>
    </vt:vector>
  </HeadingPairs>
  <TitlesOfParts>
    <vt:vector size="9" baseType="lpstr">
      <vt:lpstr>نسق Office</vt:lpstr>
      <vt:lpstr>A simplified detail about the chatbot</vt:lpstr>
      <vt:lpstr>This chatbot was created to answer questions related to sports and tourism in Jordan. steps to build a chatbot:  Step 1: Define the Purpose and Goals  we must know : a)What specific tasks or interactions should the chatbot handle? b)What problem or challenge will the chatbot solve for users? c)How will the chatbot improve user experiences or streamline operations? d)Clear objectives will guide the development process and help you measure the chatbot’s success.</vt:lpstr>
      <vt:lpstr>Step 2: After choosing the platform, make sure of the following:  1) Technical experience 2) Integration: Make sure your chosen platform seamlessly integrates your existing systems and databases. 3) Scalability: Make sure the platform can scale to handle increased demand if there is demand for future growth. 4) AI and NLP capabilities: If you are planning to create an AI chatbot, choose a platform that offers strong natural language processing capabilities.د</vt:lpstr>
      <vt:lpstr>Step 3: Design the Conversation Flow  Designing the conversation flow is a crucial step in creating an effective chatbot. Consider the following aspects:  Intents: Identify the different intents or purposes behind user interactions.  Dialog Trees: Create dialog trees that outline how the chatbot will respond to different intents and user inputs. Design branching paths that guide users through interactions</vt:lpstr>
      <vt:lpstr>Step 4: Develop and Test the Chatbot Once you’ve designed the conversation flow, developing the chatbot is time. This step involves: Training: If using an AI-powered chatbot, train the model using relevant data to improve its understanding and response generation. Testing: Thoroughly test the chatbot to identify and fix any issues or inconsistencies. Consider functional testing (ensuring it performs its intended tasks) and user testing (gathering feedback from real users). The testing phase is crucial for refining the chatbot’s performance and ensuring a smooth user experience.</vt:lpstr>
      <vt:lpstr>Step 5: Deploy and Monitor the Chatbot Once the chatbot has been developed and thoroughly tested, it’s ready for deployment. Consider the following deployment options:  Website Integration: Include the chatbot on your website so that visitors may utilize it while they are there. Messaging Apps: To reach a wider audience, integrate the chatbot with well-known messaging services like Facebook Messenger or WhatsApp. Mobile Apps: Integrate the chatbot to offer in-app assistance in your mobile application. Voice Assistants: When designing a chatbot for voice interactions, deploying it on platforms and devices that can actively support voice is essential. After deployment, continuous monitoring is essential. Track user interactions, gather feedback, and analyze performance metrics. Use this data to make iterative improvements and enhance the chatbot’s capabilities.</vt:lpstr>
      <vt:lpstr>Note : The data I gave him, I will put in the zip file </vt:lpstr>
      <vt:lpstr>This is my chatbot site, which was done carefully   https://saraalsanajleh.wixsite.com/my-site-3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simplified detail about the chatbot</dc:title>
  <dc:creator>962798758110</dc:creator>
  <cp:lastModifiedBy>962798758110</cp:lastModifiedBy>
  <cp:revision>1</cp:revision>
  <dcterms:created xsi:type="dcterms:W3CDTF">2024-01-12T16:58:51Z</dcterms:created>
  <dcterms:modified xsi:type="dcterms:W3CDTF">2024-01-12T19:22:27Z</dcterms:modified>
</cp:coreProperties>
</file>