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4" r:id="rId18"/>
    <p:sldId id="275" r:id="rId19"/>
    <p:sldId id="276" r:id="rId20"/>
    <p:sldId id="277" r:id="rId21"/>
    <p:sldId id="278"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F38BF-6933-42A5-A49C-3D2FBF05BEAE}" type="doc">
      <dgm:prSet loTypeId="urn:microsoft.com/office/officeart/2005/8/layout/hierarchy3" loCatId="list" qsTypeId="urn:microsoft.com/office/officeart/2005/8/quickstyle/simple1" qsCatId="simple" csTypeId="urn:microsoft.com/office/officeart/2005/8/colors/colorful4" csCatId="colorful" phldr="1"/>
      <dgm:spPr/>
      <dgm:t>
        <a:bodyPr/>
        <a:lstStyle/>
        <a:p>
          <a:endParaRPr lang="en-US"/>
        </a:p>
      </dgm:t>
    </dgm:pt>
    <dgm:pt modelId="{D9E1A8AD-CB97-444E-961D-2AC522577DE6}">
      <dgm:prSet phldrT="[Text]"/>
      <dgm:spPr/>
      <dgm:t>
        <a:bodyPr/>
        <a:lstStyle/>
        <a:p>
          <a:r>
            <a:rPr lang="en-US" b="1" i="0" dirty="0"/>
            <a:t>Dropout to Low-Level </a:t>
          </a:r>
          <a:r>
            <a:rPr lang="en-US" b="1" i="0" dirty="0" smtClean="0"/>
            <a:t>Layers</a:t>
          </a:r>
          <a:endParaRPr lang="en-US" dirty="0"/>
        </a:p>
      </dgm:t>
    </dgm:pt>
    <dgm:pt modelId="{2E659BCA-59AB-4515-BDB5-92ECA0424298}" type="parTrans" cxnId="{865BE71A-5D44-47E2-8C0E-029AA006C83E}">
      <dgm:prSet/>
      <dgm:spPr/>
      <dgm:t>
        <a:bodyPr/>
        <a:lstStyle/>
        <a:p>
          <a:endParaRPr lang="en-US"/>
        </a:p>
      </dgm:t>
    </dgm:pt>
    <dgm:pt modelId="{52E3F9B0-0C7F-4C12-B0DC-B5D6184BE3C9}" type="sibTrans" cxnId="{865BE71A-5D44-47E2-8C0E-029AA006C83E}">
      <dgm:prSet/>
      <dgm:spPr/>
      <dgm:t>
        <a:bodyPr/>
        <a:lstStyle/>
        <a:p>
          <a:endParaRPr lang="en-US"/>
        </a:p>
      </dgm:t>
    </dgm:pt>
    <dgm:pt modelId="{560D9FB3-A018-49DF-A7C0-BCB1B11ACD07}">
      <dgm:prSet phldrT="[Text]"/>
      <dgm:spPr/>
      <dgm:t>
        <a:bodyPr/>
        <a:lstStyle/>
        <a:p>
          <a:r>
            <a:rPr lang="en-US" b="1" i="0" dirty="0">
              <a:solidFill>
                <a:schemeClr val="accent2"/>
              </a:solidFill>
            </a:rPr>
            <a:t>Advantages</a:t>
          </a:r>
          <a:r>
            <a:rPr lang="en-US" b="0" i="0" dirty="0"/>
            <a:t>:</a:t>
          </a:r>
        </a:p>
        <a:p>
          <a:r>
            <a:rPr lang="en-US" b="0" i="0" dirty="0"/>
            <a:t>1- Helps Prevent Overfitting Early</a:t>
          </a:r>
          <a:br>
            <a:rPr lang="en-US" b="0" i="0" dirty="0"/>
          </a:br>
          <a:r>
            <a:rPr lang="en-US" b="0" i="0" dirty="0"/>
            <a:t>2- Can Improve Generalization</a:t>
          </a:r>
          <a:br>
            <a:rPr lang="en-US" b="0" i="0" dirty="0"/>
          </a:br>
          <a:r>
            <a:rPr lang="en-US" b="0" i="0" dirty="0"/>
            <a:t>3- Sometimes , Reduces Dependency on Low-Level Features</a:t>
          </a:r>
          <a:endParaRPr lang="en-US" b="0" dirty="0"/>
        </a:p>
      </dgm:t>
    </dgm:pt>
    <dgm:pt modelId="{0BB0D9AA-C1C8-4AB4-B541-5E9AFEDF9A78}" type="parTrans" cxnId="{3EE0DDA1-84D4-41DC-AE6D-E6842CB169C4}">
      <dgm:prSet/>
      <dgm:spPr/>
      <dgm:t>
        <a:bodyPr/>
        <a:lstStyle/>
        <a:p>
          <a:endParaRPr lang="en-US"/>
        </a:p>
      </dgm:t>
    </dgm:pt>
    <dgm:pt modelId="{536F6ACF-9201-4D24-B88F-0F052BDA522D}" type="sibTrans" cxnId="{3EE0DDA1-84D4-41DC-AE6D-E6842CB169C4}">
      <dgm:prSet/>
      <dgm:spPr/>
      <dgm:t>
        <a:bodyPr/>
        <a:lstStyle/>
        <a:p>
          <a:endParaRPr lang="en-US"/>
        </a:p>
      </dgm:t>
    </dgm:pt>
    <dgm:pt modelId="{CC5CE729-37ED-405F-A03D-F16402FAD75A}">
      <dgm:prSet phldrT="[Text]" custT="1"/>
      <dgm:spPr/>
      <dgm:t>
        <a:bodyPr/>
        <a:lstStyle/>
        <a:p>
          <a:r>
            <a:rPr lang="en-US" sz="1200" b="1" i="0" dirty="0">
              <a:solidFill>
                <a:schemeClr val="accent2"/>
              </a:solidFill>
            </a:rPr>
            <a:t>Disadvantages</a:t>
          </a:r>
          <a:r>
            <a:rPr lang="en-US" sz="1100" b="1" i="0" dirty="0">
              <a:solidFill>
                <a:schemeClr val="accent2"/>
              </a:solidFill>
            </a:rPr>
            <a:t>:</a:t>
          </a:r>
          <a:r>
            <a:rPr lang="en-US" sz="1100" b="0" i="0" dirty="0"/>
            <a:t/>
          </a:r>
          <a:br>
            <a:rPr lang="en-US" sz="1100" b="0" i="0" dirty="0"/>
          </a:br>
          <a:r>
            <a:rPr lang="en-US" sz="1100" b="0" i="0" dirty="0"/>
            <a:t>1- Hinders Learning of Essential Features</a:t>
          </a:r>
          <a:br>
            <a:rPr lang="en-US" sz="1100" b="0" i="0" dirty="0"/>
          </a:br>
          <a:r>
            <a:rPr lang="en-US" sz="1100" b="0" i="0" dirty="0"/>
            <a:t>2- Slower Convergence</a:t>
          </a:r>
          <a:br>
            <a:rPr lang="en-US" sz="1100" b="0" i="0" dirty="0"/>
          </a:br>
          <a:r>
            <a:rPr lang="en-US" sz="1100" b="0" i="0" dirty="0"/>
            <a:t>3- unable to capture the diversity of low-level patterns</a:t>
          </a:r>
          <a:endParaRPr lang="en-US" sz="1100" b="0" dirty="0"/>
        </a:p>
      </dgm:t>
    </dgm:pt>
    <dgm:pt modelId="{936A4D38-0AED-452F-9012-224BF4C6EBBE}" type="parTrans" cxnId="{3AE158CF-2DB0-4130-A930-D5168AA7EF2D}">
      <dgm:prSet/>
      <dgm:spPr/>
      <dgm:t>
        <a:bodyPr/>
        <a:lstStyle/>
        <a:p>
          <a:endParaRPr lang="en-US"/>
        </a:p>
      </dgm:t>
    </dgm:pt>
    <dgm:pt modelId="{D475F1A4-2CC0-4C26-AACD-9C6AF11A2024}" type="sibTrans" cxnId="{3AE158CF-2DB0-4130-A930-D5168AA7EF2D}">
      <dgm:prSet/>
      <dgm:spPr/>
      <dgm:t>
        <a:bodyPr/>
        <a:lstStyle/>
        <a:p>
          <a:endParaRPr lang="en-US"/>
        </a:p>
      </dgm:t>
    </dgm:pt>
    <dgm:pt modelId="{66324657-8F09-40E1-85FA-AB934981C72C}">
      <dgm:prSet phldrT="[Text]"/>
      <dgm:spPr>
        <a:solidFill>
          <a:schemeClr val="accent4"/>
        </a:solidFill>
      </dgm:spPr>
      <dgm:t>
        <a:bodyPr/>
        <a:lstStyle/>
        <a:p>
          <a:r>
            <a:rPr lang="en-US" b="1" i="0" dirty="0"/>
            <a:t>Dropout to High-Level </a:t>
          </a:r>
          <a:r>
            <a:rPr lang="en-US" b="1" i="0" dirty="0" smtClean="0"/>
            <a:t>Layers</a:t>
          </a:r>
          <a:endParaRPr lang="en-US" dirty="0"/>
        </a:p>
      </dgm:t>
    </dgm:pt>
    <dgm:pt modelId="{8D95B252-F2EE-4567-95D4-751BD4DDC26C}" type="parTrans" cxnId="{34363EA7-0E3A-44B8-BD4C-EEB5C1E0E341}">
      <dgm:prSet/>
      <dgm:spPr/>
      <dgm:t>
        <a:bodyPr/>
        <a:lstStyle/>
        <a:p>
          <a:endParaRPr lang="en-US"/>
        </a:p>
      </dgm:t>
    </dgm:pt>
    <dgm:pt modelId="{856F35F1-C4EB-4B4A-872D-4C9C3A26F9A1}" type="sibTrans" cxnId="{34363EA7-0E3A-44B8-BD4C-EEB5C1E0E341}">
      <dgm:prSet/>
      <dgm:spPr/>
      <dgm:t>
        <a:bodyPr/>
        <a:lstStyle/>
        <a:p>
          <a:endParaRPr lang="en-US"/>
        </a:p>
      </dgm:t>
    </dgm:pt>
    <dgm:pt modelId="{B1F4F5F8-69B9-4DEE-978C-CD03F5E83827}">
      <dgm:prSet phldrT="[Text]" custT="1"/>
      <dgm:spPr/>
      <dgm:t>
        <a:bodyPr/>
        <a:lstStyle/>
        <a:p>
          <a:r>
            <a:rPr lang="en-US" sz="1200" b="1" i="0" dirty="0">
              <a:solidFill>
                <a:schemeClr val="accent2"/>
              </a:solidFill>
            </a:rPr>
            <a:t>Advantages</a:t>
          </a:r>
          <a:r>
            <a:rPr lang="en-US" sz="1100" b="0" i="0" dirty="0"/>
            <a:t>:</a:t>
          </a:r>
        </a:p>
        <a:p>
          <a:r>
            <a:rPr lang="en-US" sz="1100" b="0" i="0" dirty="0"/>
            <a:t>1- Effective Regularization</a:t>
          </a:r>
          <a:br>
            <a:rPr lang="en-US" sz="1100" b="0" i="0" dirty="0"/>
          </a:br>
          <a:r>
            <a:rPr lang="en-US" sz="1100" b="0" i="0" dirty="0"/>
            <a:t>2- Maintains Low-Level Feature Learning</a:t>
          </a:r>
          <a:br>
            <a:rPr lang="en-US" sz="1100" b="0" i="0" dirty="0"/>
          </a:br>
          <a:r>
            <a:rPr lang="en-US" sz="1100" b="0" i="0" dirty="0"/>
            <a:t>3- Improved Generalization</a:t>
          </a:r>
          <a:endParaRPr lang="en-US" sz="1100" b="0" dirty="0"/>
        </a:p>
      </dgm:t>
    </dgm:pt>
    <dgm:pt modelId="{6B215604-8882-4B6D-8E22-27962458D85B}" type="parTrans" cxnId="{50C09369-2A46-49C6-B603-0422BEDF923A}">
      <dgm:prSet/>
      <dgm:spPr/>
      <dgm:t>
        <a:bodyPr/>
        <a:lstStyle/>
        <a:p>
          <a:endParaRPr lang="en-US"/>
        </a:p>
      </dgm:t>
    </dgm:pt>
    <dgm:pt modelId="{D3C37150-4A69-4825-AF20-66D1F366C6D7}" type="sibTrans" cxnId="{50C09369-2A46-49C6-B603-0422BEDF923A}">
      <dgm:prSet/>
      <dgm:spPr/>
      <dgm:t>
        <a:bodyPr/>
        <a:lstStyle/>
        <a:p>
          <a:endParaRPr lang="en-US"/>
        </a:p>
      </dgm:t>
    </dgm:pt>
    <dgm:pt modelId="{37668643-20D7-4F45-90DF-2ADD888AAE1F}">
      <dgm:prSet phldrT="[Text]" custT="1"/>
      <dgm:spPr/>
      <dgm:t>
        <a:bodyPr/>
        <a:lstStyle/>
        <a:p>
          <a:r>
            <a:rPr lang="en-US" sz="1200" b="1" i="0" dirty="0">
              <a:solidFill>
                <a:schemeClr val="accent2"/>
              </a:solidFill>
            </a:rPr>
            <a:t>Disadvantages</a:t>
          </a:r>
          <a:r>
            <a:rPr lang="en-US" sz="1100" b="0" i="0" dirty="0">
              <a:solidFill>
                <a:schemeClr val="accent2"/>
              </a:solidFill>
            </a:rPr>
            <a:t>:</a:t>
          </a:r>
        </a:p>
        <a:p>
          <a:r>
            <a:rPr lang="en-US" sz="1100" b="0" i="0" dirty="0">
              <a:solidFill>
                <a:schemeClr val="accent2"/>
              </a:solidFill>
            </a:rPr>
            <a:t>1- </a:t>
          </a:r>
          <a:r>
            <a:rPr lang="en-US" sz="1100" b="0" i="0" dirty="0"/>
            <a:t>Loss of Complex Pattern Recognition</a:t>
          </a:r>
        </a:p>
        <a:p>
          <a:r>
            <a:rPr lang="en-US" sz="1100" b="0" i="0" dirty="0"/>
            <a:t>2- Potential for </a:t>
          </a:r>
          <a:r>
            <a:rPr lang="en-US" sz="1100" b="0" i="0" dirty="0" err="1"/>
            <a:t>Underfitting</a:t>
          </a:r>
          <a:endParaRPr lang="en-US" sz="1100" b="0" i="0" dirty="0"/>
        </a:p>
        <a:p>
          <a:endParaRPr lang="en-US" sz="1100" b="0" dirty="0"/>
        </a:p>
      </dgm:t>
    </dgm:pt>
    <dgm:pt modelId="{16F9009F-FDF9-49B6-8950-B20BD02A6F14}" type="parTrans" cxnId="{94BFD6F0-CC98-4AC9-8E3A-C56076D736D9}">
      <dgm:prSet/>
      <dgm:spPr/>
      <dgm:t>
        <a:bodyPr/>
        <a:lstStyle/>
        <a:p>
          <a:endParaRPr lang="en-US"/>
        </a:p>
      </dgm:t>
    </dgm:pt>
    <dgm:pt modelId="{126DBBB3-27CE-4A9C-B58F-63CF6BA3AE39}" type="sibTrans" cxnId="{94BFD6F0-CC98-4AC9-8E3A-C56076D736D9}">
      <dgm:prSet/>
      <dgm:spPr/>
      <dgm:t>
        <a:bodyPr/>
        <a:lstStyle/>
        <a:p>
          <a:endParaRPr lang="en-US"/>
        </a:p>
      </dgm:t>
    </dgm:pt>
    <dgm:pt modelId="{F75B30D8-127D-4E2A-B677-4BF6DD9E298C}" type="pres">
      <dgm:prSet presAssocID="{297F38BF-6933-42A5-A49C-3D2FBF05BEAE}" presName="diagram" presStyleCnt="0">
        <dgm:presLayoutVars>
          <dgm:chPref val="1"/>
          <dgm:dir/>
          <dgm:animOne val="branch"/>
          <dgm:animLvl val="lvl"/>
          <dgm:resizeHandles/>
        </dgm:presLayoutVars>
      </dgm:prSet>
      <dgm:spPr/>
      <dgm:t>
        <a:bodyPr/>
        <a:lstStyle/>
        <a:p>
          <a:endParaRPr lang="en-US"/>
        </a:p>
      </dgm:t>
    </dgm:pt>
    <dgm:pt modelId="{8CCB6E83-7A33-4E90-AC66-38204A9C0B01}" type="pres">
      <dgm:prSet presAssocID="{D9E1A8AD-CB97-444E-961D-2AC522577DE6}" presName="root" presStyleCnt="0"/>
      <dgm:spPr/>
    </dgm:pt>
    <dgm:pt modelId="{A6D1E6E8-971B-4B43-8D29-0893A81256C6}" type="pres">
      <dgm:prSet presAssocID="{D9E1A8AD-CB97-444E-961D-2AC522577DE6}" presName="rootComposite" presStyleCnt="0"/>
      <dgm:spPr/>
    </dgm:pt>
    <dgm:pt modelId="{FE0C3AD4-F2A9-4390-9AE0-9773CFD1070B}" type="pres">
      <dgm:prSet presAssocID="{D9E1A8AD-CB97-444E-961D-2AC522577DE6}" presName="rootText" presStyleLbl="node1" presStyleIdx="0" presStyleCnt="2"/>
      <dgm:spPr/>
      <dgm:t>
        <a:bodyPr/>
        <a:lstStyle/>
        <a:p>
          <a:endParaRPr lang="en-US"/>
        </a:p>
      </dgm:t>
    </dgm:pt>
    <dgm:pt modelId="{20D06A46-0758-4B19-82ED-B14EFA253FEB}" type="pres">
      <dgm:prSet presAssocID="{D9E1A8AD-CB97-444E-961D-2AC522577DE6}" presName="rootConnector" presStyleLbl="node1" presStyleIdx="0" presStyleCnt="2"/>
      <dgm:spPr/>
      <dgm:t>
        <a:bodyPr/>
        <a:lstStyle/>
        <a:p>
          <a:endParaRPr lang="en-US"/>
        </a:p>
      </dgm:t>
    </dgm:pt>
    <dgm:pt modelId="{90506CD3-27F5-43A5-B437-8D9260D60FEB}" type="pres">
      <dgm:prSet presAssocID="{D9E1A8AD-CB97-444E-961D-2AC522577DE6}" presName="childShape" presStyleCnt="0"/>
      <dgm:spPr/>
    </dgm:pt>
    <dgm:pt modelId="{16A0E6AC-C143-4C72-8C10-F58593D10A33}" type="pres">
      <dgm:prSet presAssocID="{0BB0D9AA-C1C8-4AB4-B541-5E9AFEDF9A78}" presName="Name13" presStyleLbl="parChTrans1D2" presStyleIdx="0" presStyleCnt="4"/>
      <dgm:spPr/>
      <dgm:t>
        <a:bodyPr/>
        <a:lstStyle/>
        <a:p>
          <a:endParaRPr lang="en-US"/>
        </a:p>
      </dgm:t>
    </dgm:pt>
    <dgm:pt modelId="{BAD4505D-750F-4423-BE0B-608B97232BE1}" type="pres">
      <dgm:prSet presAssocID="{560D9FB3-A018-49DF-A7C0-BCB1B11ACD07}" presName="childText" presStyleLbl="bgAcc1" presStyleIdx="0" presStyleCnt="4" custScaleY="135526" custLinFactNeighborY="-7745">
        <dgm:presLayoutVars>
          <dgm:bulletEnabled val="1"/>
        </dgm:presLayoutVars>
      </dgm:prSet>
      <dgm:spPr/>
      <dgm:t>
        <a:bodyPr/>
        <a:lstStyle/>
        <a:p>
          <a:endParaRPr lang="en-US"/>
        </a:p>
      </dgm:t>
    </dgm:pt>
    <dgm:pt modelId="{DF7B3780-6E2B-4B63-A66B-4989F4F5DE45}" type="pres">
      <dgm:prSet presAssocID="{936A4D38-0AED-452F-9012-224BF4C6EBBE}" presName="Name13" presStyleLbl="parChTrans1D2" presStyleIdx="1" presStyleCnt="4"/>
      <dgm:spPr/>
      <dgm:t>
        <a:bodyPr/>
        <a:lstStyle/>
        <a:p>
          <a:endParaRPr lang="en-US"/>
        </a:p>
      </dgm:t>
    </dgm:pt>
    <dgm:pt modelId="{511D6959-D304-4786-BD97-5613B5F7B004}" type="pres">
      <dgm:prSet presAssocID="{CC5CE729-37ED-405F-A03D-F16402FAD75A}" presName="childText" presStyleLbl="bgAcc1" presStyleIdx="1" presStyleCnt="4" custLinFactNeighborY="-16597">
        <dgm:presLayoutVars>
          <dgm:bulletEnabled val="1"/>
        </dgm:presLayoutVars>
      </dgm:prSet>
      <dgm:spPr/>
      <dgm:t>
        <a:bodyPr/>
        <a:lstStyle/>
        <a:p>
          <a:endParaRPr lang="en-US"/>
        </a:p>
      </dgm:t>
    </dgm:pt>
    <dgm:pt modelId="{371C8058-3280-4D09-A755-8C6322092003}" type="pres">
      <dgm:prSet presAssocID="{66324657-8F09-40E1-85FA-AB934981C72C}" presName="root" presStyleCnt="0"/>
      <dgm:spPr/>
    </dgm:pt>
    <dgm:pt modelId="{7172BBC8-A5AF-4300-A318-C387219F240D}" type="pres">
      <dgm:prSet presAssocID="{66324657-8F09-40E1-85FA-AB934981C72C}" presName="rootComposite" presStyleCnt="0"/>
      <dgm:spPr/>
    </dgm:pt>
    <dgm:pt modelId="{9A7A4055-2346-4D2B-8F14-F1B563E5D8A7}" type="pres">
      <dgm:prSet presAssocID="{66324657-8F09-40E1-85FA-AB934981C72C}" presName="rootText" presStyleLbl="node1" presStyleIdx="1" presStyleCnt="2"/>
      <dgm:spPr/>
      <dgm:t>
        <a:bodyPr/>
        <a:lstStyle/>
        <a:p>
          <a:endParaRPr lang="en-US"/>
        </a:p>
      </dgm:t>
    </dgm:pt>
    <dgm:pt modelId="{AE887A36-1399-4178-ABC0-2CF6DF5B8E9D}" type="pres">
      <dgm:prSet presAssocID="{66324657-8F09-40E1-85FA-AB934981C72C}" presName="rootConnector" presStyleLbl="node1" presStyleIdx="1" presStyleCnt="2"/>
      <dgm:spPr/>
      <dgm:t>
        <a:bodyPr/>
        <a:lstStyle/>
        <a:p>
          <a:endParaRPr lang="en-US"/>
        </a:p>
      </dgm:t>
    </dgm:pt>
    <dgm:pt modelId="{CD7269D3-B96E-4FC5-B1EC-A942C47FB3B0}" type="pres">
      <dgm:prSet presAssocID="{66324657-8F09-40E1-85FA-AB934981C72C}" presName="childShape" presStyleCnt="0"/>
      <dgm:spPr/>
    </dgm:pt>
    <dgm:pt modelId="{E5248B34-ADF2-4930-AC00-85BF6829A161}" type="pres">
      <dgm:prSet presAssocID="{6B215604-8882-4B6D-8E22-27962458D85B}" presName="Name13" presStyleLbl="parChTrans1D2" presStyleIdx="2" presStyleCnt="4"/>
      <dgm:spPr/>
      <dgm:t>
        <a:bodyPr/>
        <a:lstStyle/>
        <a:p>
          <a:endParaRPr lang="en-US"/>
        </a:p>
      </dgm:t>
    </dgm:pt>
    <dgm:pt modelId="{2E8C038F-AD0F-4A7A-BF05-F83483B957DE}" type="pres">
      <dgm:prSet presAssocID="{B1F4F5F8-69B9-4DEE-978C-CD03F5E83827}" presName="childText" presStyleLbl="bgAcc1" presStyleIdx="2" presStyleCnt="4">
        <dgm:presLayoutVars>
          <dgm:bulletEnabled val="1"/>
        </dgm:presLayoutVars>
      </dgm:prSet>
      <dgm:spPr/>
      <dgm:t>
        <a:bodyPr/>
        <a:lstStyle/>
        <a:p>
          <a:endParaRPr lang="en-US"/>
        </a:p>
      </dgm:t>
    </dgm:pt>
    <dgm:pt modelId="{C646AAFC-0F02-4DB3-BF7E-095B58AE0243}" type="pres">
      <dgm:prSet presAssocID="{16F9009F-FDF9-49B6-8950-B20BD02A6F14}" presName="Name13" presStyleLbl="parChTrans1D2" presStyleIdx="3" presStyleCnt="4"/>
      <dgm:spPr/>
      <dgm:t>
        <a:bodyPr/>
        <a:lstStyle/>
        <a:p>
          <a:endParaRPr lang="en-US"/>
        </a:p>
      </dgm:t>
    </dgm:pt>
    <dgm:pt modelId="{0EA67AB7-6AE8-4139-BF90-05C7E0EB5AA2}" type="pres">
      <dgm:prSet presAssocID="{37668643-20D7-4F45-90DF-2ADD888AAE1F}" presName="childText" presStyleLbl="bgAcc1" presStyleIdx="3" presStyleCnt="4" custLinFactNeighborX="1383" custLinFactNeighborY="16596">
        <dgm:presLayoutVars>
          <dgm:bulletEnabled val="1"/>
        </dgm:presLayoutVars>
      </dgm:prSet>
      <dgm:spPr/>
      <dgm:t>
        <a:bodyPr/>
        <a:lstStyle/>
        <a:p>
          <a:endParaRPr lang="en-US"/>
        </a:p>
      </dgm:t>
    </dgm:pt>
  </dgm:ptLst>
  <dgm:cxnLst>
    <dgm:cxn modelId="{9E4C50AE-8E09-4C5D-A61A-47F9C205DF4B}" type="presOf" srcId="{D9E1A8AD-CB97-444E-961D-2AC522577DE6}" destId="{20D06A46-0758-4B19-82ED-B14EFA253FEB}" srcOrd="1" destOrd="0" presId="urn:microsoft.com/office/officeart/2005/8/layout/hierarchy3"/>
    <dgm:cxn modelId="{07A32D63-F996-4088-A4D7-E9A844F42F71}" type="presOf" srcId="{6B215604-8882-4B6D-8E22-27962458D85B}" destId="{E5248B34-ADF2-4930-AC00-85BF6829A161}" srcOrd="0" destOrd="0" presId="urn:microsoft.com/office/officeart/2005/8/layout/hierarchy3"/>
    <dgm:cxn modelId="{336A66C0-62C4-4BAE-9731-A8C324971D81}" type="presOf" srcId="{37668643-20D7-4F45-90DF-2ADD888AAE1F}" destId="{0EA67AB7-6AE8-4139-BF90-05C7E0EB5AA2}" srcOrd="0" destOrd="0" presId="urn:microsoft.com/office/officeart/2005/8/layout/hierarchy3"/>
    <dgm:cxn modelId="{B257D6B0-FB06-461C-A73C-0DE23F238319}" type="presOf" srcId="{936A4D38-0AED-452F-9012-224BF4C6EBBE}" destId="{DF7B3780-6E2B-4B63-A66B-4989F4F5DE45}" srcOrd="0" destOrd="0" presId="urn:microsoft.com/office/officeart/2005/8/layout/hierarchy3"/>
    <dgm:cxn modelId="{40D75583-2987-4CF8-9E69-3B3628D814EF}" type="presOf" srcId="{CC5CE729-37ED-405F-A03D-F16402FAD75A}" destId="{511D6959-D304-4786-BD97-5613B5F7B004}" srcOrd="0" destOrd="0" presId="urn:microsoft.com/office/officeart/2005/8/layout/hierarchy3"/>
    <dgm:cxn modelId="{C4DF8FF2-FC58-47F4-93ED-F2201DA1A399}" type="presOf" srcId="{560D9FB3-A018-49DF-A7C0-BCB1B11ACD07}" destId="{BAD4505D-750F-4423-BE0B-608B97232BE1}" srcOrd="0" destOrd="0" presId="urn:microsoft.com/office/officeart/2005/8/layout/hierarchy3"/>
    <dgm:cxn modelId="{34363EA7-0E3A-44B8-BD4C-EEB5C1E0E341}" srcId="{297F38BF-6933-42A5-A49C-3D2FBF05BEAE}" destId="{66324657-8F09-40E1-85FA-AB934981C72C}" srcOrd="1" destOrd="0" parTransId="{8D95B252-F2EE-4567-95D4-751BD4DDC26C}" sibTransId="{856F35F1-C4EB-4B4A-872D-4C9C3A26F9A1}"/>
    <dgm:cxn modelId="{C1B8BC7C-B797-4FEC-8F6F-72405D0F2AE3}" type="presOf" srcId="{297F38BF-6933-42A5-A49C-3D2FBF05BEAE}" destId="{F75B30D8-127D-4E2A-B677-4BF6DD9E298C}" srcOrd="0" destOrd="0" presId="urn:microsoft.com/office/officeart/2005/8/layout/hierarchy3"/>
    <dgm:cxn modelId="{12522982-8C63-4801-AF27-4746DF373F23}" type="presOf" srcId="{66324657-8F09-40E1-85FA-AB934981C72C}" destId="{9A7A4055-2346-4D2B-8F14-F1B563E5D8A7}" srcOrd="0" destOrd="0" presId="urn:microsoft.com/office/officeart/2005/8/layout/hierarchy3"/>
    <dgm:cxn modelId="{865BE71A-5D44-47E2-8C0E-029AA006C83E}" srcId="{297F38BF-6933-42A5-A49C-3D2FBF05BEAE}" destId="{D9E1A8AD-CB97-444E-961D-2AC522577DE6}" srcOrd="0" destOrd="0" parTransId="{2E659BCA-59AB-4515-BDB5-92ECA0424298}" sibTransId="{52E3F9B0-0C7F-4C12-B0DC-B5D6184BE3C9}"/>
    <dgm:cxn modelId="{F699B9C5-D572-4E9E-8544-3E9831FB27DB}" type="presOf" srcId="{66324657-8F09-40E1-85FA-AB934981C72C}" destId="{AE887A36-1399-4178-ABC0-2CF6DF5B8E9D}" srcOrd="1" destOrd="0" presId="urn:microsoft.com/office/officeart/2005/8/layout/hierarchy3"/>
    <dgm:cxn modelId="{9CA1F1CA-048C-44D9-9149-AE144D3CD9C6}" type="presOf" srcId="{0BB0D9AA-C1C8-4AB4-B541-5E9AFEDF9A78}" destId="{16A0E6AC-C143-4C72-8C10-F58593D10A33}" srcOrd="0" destOrd="0" presId="urn:microsoft.com/office/officeart/2005/8/layout/hierarchy3"/>
    <dgm:cxn modelId="{67BF9F0E-15DA-43F1-B326-937AFBF43A17}" type="presOf" srcId="{B1F4F5F8-69B9-4DEE-978C-CD03F5E83827}" destId="{2E8C038F-AD0F-4A7A-BF05-F83483B957DE}" srcOrd="0" destOrd="0" presId="urn:microsoft.com/office/officeart/2005/8/layout/hierarchy3"/>
    <dgm:cxn modelId="{50C09369-2A46-49C6-B603-0422BEDF923A}" srcId="{66324657-8F09-40E1-85FA-AB934981C72C}" destId="{B1F4F5F8-69B9-4DEE-978C-CD03F5E83827}" srcOrd="0" destOrd="0" parTransId="{6B215604-8882-4B6D-8E22-27962458D85B}" sibTransId="{D3C37150-4A69-4825-AF20-66D1F366C6D7}"/>
    <dgm:cxn modelId="{3EE0DDA1-84D4-41DC-AE6D-E6842CB169C4}" srcId="{D9E1A8AD-CB97-444E-961D-2AC522577DE6}" destId="{560D9FB3-A018-49DF-A7C0-BCB1B11ACD07}" srcOrd="0" destOrd="0" parTransId="{0BB0D9AA-C1C8-4AB4-B541-5E9AFEDF9A78}" sibTransId="{536F6ACF-9201-4D24-B88F-0F052BDA522D}"/>
    <dgm:cxn modelId="{3AE158CF-2DB0-4130-A930-D5168AA7EF2D}" srcId="{D9E1A8AD-CB97-444E-961D-2AC522577DE6}" destId="{CC5CE729-37ED-405F-A03D-F16402FAD75A}" srcOrd="1" destOrd="0" parTransId="{936A4D38-0AED-452F-9012-224BF4C6EBBE}" sibTransId="{D475F1A4-2CC0-4C26-AACD-9C6AF11A2024}"/>
    <dgm:cxn modelId="{94BFD6F0-CC98-4AC9-8E3A-C56076D736D9}" srcId="{66324657-8F09-40E1-85FA-AB934981C72C}" destId="{37668643-20D7-4F45-90DF-2ADD888AAE1F}" srcOrd="1" destOrd="0" parTransId="{16F9009F-FDF9-49B6-8950-B20BD02A6F14}" sibTransId="{126DBBB3-27CE-4A9C-B58F-63CF6BA3AE39}"/>
    <dgm:cxn modelId="{9358771C-0375-4E3D-862B-617155F3743D}" type="presOf" srcId="{16F9009F-FDF9-49B6-8950-B20BD02A6F14}" destId="{C646AAFC-0F02-4DB3-BF7E-095B58AE0243}" srcOrd="0" destOrd="0" presId="urn:microsoft.com/office/officeart/2005/8/layout/hierarchy3"/>
    <dgm:cxn modelId="{54736AFA-BB53-4EFD-B796-D91848BFECF5}" type="presOf" srcId="{D9E1A8AD-CB97-444E-961D-2AC522577DE6}" destId="{FE0C3AD4-F2A9-4390-9AE0-9773CFD1070B}" srcOrd="0" destOrd="0" presId="urn:microsoft.com/office/officeart/2005/8/layout/hierarchy3"/>
    <dgm:cxn modelId="{8B1CAB3B-AFAB-4E02-83FD-C842BEFE60F6}" type="presParOf" srcId="{F75B30D8-127D-4E2A-B677-4BF6DD9E298C}" destId="{8CCB6E83-7A33-4E90-AC66-38204A9C0B01}" srcOrd="0" destOrd="0" presId="urn:microsoft.com/office/officeart/2005/8/layout/hierarchy3"/>
    <dgm:cxn modelId="{A9A474D0-5BE9-464D-BFB8-A9A66A7F4032}" type="presParOf" srcId="{8CCB6E83-7A33-4E90-AC66-38204A9C0B01}" destId="{A6D1E6E8-971B-4B43-8D29-0893A81256C6}" srcOrd="0" destOrd="0" presId="urn:microsoft.com/office/officeart/2005/8/layout/hierarchy3"/>
    <dgm:cxn modelId="{135BB7D6-A160-4EB0-93B4-0B7D20412E38}" type="presParOf" srcId="{A6D1E6E8-971B-4B43-8D29-0893A81256C6}" destId="{FE0C3AD4-F2A9-4390-9AE0-9773CFD1070B}" srcOrd="0" destOrd="0" presId="urn:microsoft.com/office/officeart/2005/8/layout/hierarchy3"/>
    <dgm:cxn modelId="{1AE8CE38-15DC-43BB-BE56-9C0C09631E6E}" type="presParOf" srcId="{A6D1E6E8-971B-4B43-8D29-0893A81256C6}" destId="{20D06A46-0758-4B19-82ED-B14EFA253FEB}" srcOrd="1" destOrd="0" presId="urn:microsoft.com/office/officeart/2005/8/layout/hierarchy3"/>
    <dgm:cxn modelId="{C31BB3A1-FA8F-4CA1-8344-7E7568475597}" type="presParOf" srcId="{8CCB6E83-7A33-4E90-AC66-38204A9C0B01}" destId="{90506CD3-27F5-43A5-B437-8D9260D60FEB}" srcOrd="1" destOrd="0" presId="urn:microsoft.com/office/officeart/2005/8/layout/hierarchy3"/>
    <dgm:cxn modelId="{DB3365CC-9D0C-4612-A04F-2CD20F838E8C}" type="presParOf" srcId="{90506CD3-27F5-43A5-B437-8D9260D60FEB}" destId="{16A0E6AC-C143-4C72-8C10-F58593D10A33}" srcOrd="0" destOrd="0" presId="urn:microsoft.com/office/officeart/2005/8/layout/hierarchy3"/>
    <dgm:cxn modelId="{8E78CAE5-DBBD-48B5-A156-8D7EBD60DE55}" type="presParOf" srcId="{90506CD3-27F5-43A5-B437-8D9260D60FEB}" destId="{BAD4505D-750F-4423-BE0B-608B97232BE1}" srcOrd="1" destOrd="0" presId="urn:microsoft.com/office/officeart/2005/8/layout/hierarchy3"/>
    <dgm:cxn modelId="{F7544B6F-AE9A-4DCB-A7E8-A7E479B3C661}" type="presParOf" srcId="{90506CD3-27F5-43A5-B437-8D9260D60FEB}" destId="{DF7B3780-6E2B-4B63-A66B-4989F4F5DE45}" srcOrd="2" destOrd="0" presId="urn:microsoft.com/office/officeart/2005/8/layout/hierarchy3"/>
    <dgm:cxn modelId="{E67C9055-0C65-413D-B8A3-8E1B8B69B4CF}" type="presParOf" srcId="{90506CD3-27F5-43A5-B437-8D9260D60FEB}" destId="{511D6959-D304-4786-BD97-5613B5F7B004}" srcOrd="3" destOrd="0" presId="urn:microsoft.com/office/officeart/2005/8/layout/hierarchy3"/>
    <dgm:cxn modelId="{91F2100F-847A-41FC-ACC9-10DD33DB4A61}" type="presParOf" srcId="{F75B30D8-127D-4E2A-B677-4BF6DD9E298C}" destId="{371C8058-3280-4D09-A755-8C6322092003}" srcOrd="1" destOrd="0" presId="urn:microsoft.com/office/officeart/2005/8/layout/hierarchy3"/>
    <dgm:cxn modelId="{D29EF0F3-49DB-467A-8DAF-96D686D4E9E0}" type="presParOf" srcId="{371C8058-3280-4D09-A755-8C6322092003}" destId="{7172BBC8-A5AF-4300-A318-C387219F240D}" srcOrd="0" destOrd="0" presId="urn:microsoft.com/office/officeart/2005/8/layout/hierarchy3"/>
    <dgm:cxn modelId="{DCD24C78-F928-4556-82FA-3043D8DF1A7E}" type="presParOf" srcId="{7172BBC8-A5AF-4300-A318-C387219F240D}" destId="{9A7A4055-2346-4D2B-8F14-F1B563E5D8A7}" srcOrd="0" destOrd="0" presId="urn:microsoft.com/office/officeart/2005/8/layout/hierarchy3"/>
    <dgm:cxn modelId="{0A09C094-192E-497D-A6D5-AAEA7AC6E61D}" type="presParOf" srcId="{7172BBC8-A5AF-4300-A318-C387219F240D}" destId="{AE887A36-1399-4178-ABC0-2CF6DF5B8E9D}" srcOrd="1" destOrd="0" presId="urn:microsoft.com/office/officeart/2005/8/layout/hierarchy3"/>
    <dgm:cxn modelId="{289B7BAA-4457-4892-965E-53BD69C03B87}" type="presParOf" srcId="{371C8058-3280-4D09-A755-8C6322092003}" destId="{CD7269D3-B96E-4FC5-B1EC-A942C47FB3B0}" srcOrd="1" destOrd="0" presId="urn:microsoft.com/office/officeart/2005/8/layout/hierarchy3"/>
    <dgm:cxn modelId="{E7D0D2C2-4BAF-4B4B-A3FD-005F11BE76D9}" type="presParOf" srcId="{CD7269D3-B96E-4FC5-B1EC-A942C47FB3B0}" destId="{E5248B34-ADF2-4930-AC00-85BF6829A161}" srcOrd="0" destOrd="0" presId="urn:microsoft.com/office/officeart/2005/8/layout/hierarchy3"/>
    <dgm:cxn modelId="{B6B63999-4073-4FA0-87BD-F5CBB808234D}" type="presParOf" srcId="{CD7269D3-B96E-4FC5-B1EC-A942C47FB3B0}" destId="{2E8C038F-AD0F-4A7A-BF05-F83483B957DE}" srcOrd="1" destOrd="0" presId="urn:microsoft.com/office/officeart/2005/8/layout/hierarchy3"/>
    <dgm:cxn modelId="{43C07AA9-485E-4A4A-8337-28B8605411C5}" type="presParOf" srcId="{CD7269D3-B96E-4FC5-B1EC-A942C47FB3B0}" destId="{C646AAFC-0F02-4DB3-BF7E-095B58AE0243}" srcOrd="2" destOrd="0" presId="urn:microsoft.com/office/officeart/2005/8/layout/hierarchy3"/>
    <dgm:cxn modelId="{3268A668-E1FA-4E47-B2D3-2218A9A23F0C}" type="presParOf" srcId="{CD7269D3-B96E-4FC5-B1EC-A942C47FB3B0}" destId="{0EA67AB7-6AE8-4139-BF90-05C7E0EB5AA2}"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C3AD4-F2A9-4390-9AE0-9773CFD1070B}">
      <dsp:nvSpPr>
        <dsp:cNvPr id="0" name=""/>
        <dsp:cNvSpPr/>
      </dsp:nvSpPr>
      <dsp:spPr>
        <a:xfrm>
          <a:off x="2410234" y="1339"/>
          <a:ext cx="2327969" cy="116398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b="1" i="0" kern="1200" dirty="0"/>
            <a:t>Dropout to Low-Level </a:t>
          </a:r>
          <a:r>
            <a:rPr lang="en-US" sz="2400" b="1" i="0" kern="1200" dirty="0" smtClean="0"/>
            <a:t>Layers</a:t>
          </a:r>
          <a:endParaRPr lang="en-US" sz="2400" kern="1200" dirty="0"/>
        </a:p>
      </dsp:txBody>
      <dsp:txXfrm>
        <a:off x="2444326" y="35431"/>
        <a:ext cx="2259785" cy="1095800"/>
      </dsp:txXfrm>
    </dsp:sp>
    <dsp:sp modelId="{16A0E6AC-C143-4C72-8C10-F58593D10A33}">
      <dsp:nvSpPr>
        <dsp:cNvPr id="0" name=""/>
        <dsp:cNvSpPr/>
      </dsp:nvSpPr>
      <dsp:spPr>
        <a:xfrm>
          <a:off x="2643031" y="1165324"/>
          <a:ext cx="232796" cy="989596"/>
        </a:xfrm>
        <a:custGeom>
          <a:avLst/>
          <a:gdLst/>
          <a:ahLst/>
          <a:cxnLst/>
          <a:rect l="0" t="0" r="0" b="0"/>
          <a:pathLst>
            <a:path>
              <a:moveTo>
                <a:pt x="0" y="0"/>
              </a:moveTo>
              <a:lnTo>
                <a:pt x="0" y="989596"/>
              </a:lnTo>
              <a:lnTo>
                <a:pt x="232796" y="989596"/>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D4505D-750F-4423-BE0B-608B97232BE1}">
      <dsp:nvSpPr>
        <dsp:cNvPr id="0" name=""/>
        <dsp:cNvSpPr/>
      </dsp:nvSpPr>
      <dsp:spPr>
        <a:xfrm>
          <a:off x="2875828" y="1366169"/>
          <a:ext cx="1862375" cy="1577501"/>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i="0" kern="1200" dirty="0">
              <a:solidFill>
                <a:schemeClr val="accent2"/>
              </a:solidFill>
            </a:rPr>
            <a:t>Advantages</a:t>
          </a:r>
          <a:r>
            <a:rPr lang="en-US" sz="1200" b="0" i="0" kern="1200" dirty="0"/>
            <a:t>:</a:t>
          </a:r>
        </a:p>
        <a:p>
          <a:pPr lvl="0" algn="ctr" defTabSz="533400">
            <a:lnSpc>
              <a:spcPct val="90000"/>
            </a:lnSpc>
            <a:spcBef>
              <a:spcPct val="0"/>
            </a:spcBef>
            <a:spcAft>
              <a:spcPct val="35000"/>
            </a:spcAft>
          </a:pPr>
          <a:r>
            <a:rPr lang="en-US" sz="1200" b="0" i="0" kern="1200" dirty="0"/>
            <a:t>1- Helps Prevent Overfitting Early</a:t>
          </a:r>
          <a:br>
            <a:rPr lang="en-US" sz="1200" b="0" i="0" kern="1200" dirty="0"/>
          </a:br>
          <a:r>
            <a:rPr lang="en-US" sz="1200" b="0" i="0" kern="1200" dirty="0"/>
            <a:t>2- Can Improve Generalization</a:t>
          </a:r>
          <a:br>
            <a:rPr lang="en-US" sz="1200" b="0" i="0" kern="1200" dirty="0"/>
          </a:br>
          <a:r>
            <a:rPr lang="en-US" sz="1200" b="0" i="0" kern="1200" dirty="0"/>
            <a:t>3- Sometimes , Reduces Dependency on Low-Level Features</a:t>
          </a:r>
          <a:endParaRPr lang="en-US" sz="1200" b="0" kern="1200" dirty="0"/>
        </a:p>
      </dsp:txBody>
      <dsp:txXfrm>
        <a:off x="2922031" y="1412372"/>
        <a:ext cx="1769969" cy="1485095"/>
      </dsp:txXfrm>
    </dsp:sp>
    <dsp:sp modelId="{DF7B3780-6E2B-4B63-A66B-4989F4F5DE45}">
      <dsp:nvSpPr>
        <dsp:cNvPr id="0" name=""/>
        <dsp:cNvSpPr/>
      </dsp:nvSpPr>
      <dsp:spPr>
        <a:xfrm>
          <a:off x="2643031" y="1165324"/>
          <a:ext cx="232796" cy="2548300"/>
        </a:xfrm>
        <a:custGeom>
          <a:avLst/>
          <a:gdLst/>
          <a:ahLst/>
          <a:cxnLst/>
          <a:rect l="0" t="0" r="0" b="0"/>
          <a:pathLst>
            <a:path>
              <a:moveTo>
                <a:pt x="0" y="0"/>
              </a:moveTo>
              <a:lnTo>
                <a:pt x="0" y="2548300"/>
              </a:lnTo>
              <a:lnTo>
                <a:pt x="232796" y="2548300"/>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1D6959-D304-4786-BD97-5613B5F7B004}">
      <dsp:nvSpPr>
        <dsp:cNvPr id="0" name=""/>
        <dsp:cNvSpPr/>
      </dsp:nvSpPr>
      <dsp:spPr>
        <a:xfrm>
          <a:off x="2875828" y="3131632"/>
          <a:ext cx="1862375" cy="1163984"/>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279972"/>
              <a:satOff val="-7478"/>
              <a:lumOff val="-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i="0" kern="1200" dirty="0">
              <a:solidFill>
                <a:schemeClr val="accent2"/>
              </a:solidFill>
            </a:rPr>
            <a:t>Disadvantages</a:t>
          </a:r>
          <a:r>
            <a:rPr lang="en-US" sz="1100" b="1" i="0" kern="1200" dirty="0">
              <a:solidFill>
                <a:schemeClr val="accent2"/>
              </a:solidFill>
            </a:rPr>
            <a:t>:</a:t>
          </a:r>
          <a:r>
            <a:rPr lang="en-US" sz="1100" b="0" i="0" kern="1200" dirty="0"/>
            <a:t/>
          </a:r>
          <a:br>
            <a:rPr lang="en-US" sz="1100" b="0" i="0" kern="1200" dirty="0"/>
          </a:br>
          <a:r>
            <a:rPr lang="en-US" sz="1100" b="0" i="0" kern="1200" dirty="0"/>
            <a:t>1- Hinders Learning of Essential Features</a:t>
          </a:r>
          <a:br>
            <a:rPr lang="en-US" sz="1100" b="0" i="0" kern="1200" dirty="0"/>
          </a:br>
          <a:r>
            <a:rPr lang="en-US" sz="1100" b="0" i="0" kern="1200" dirty="0"/>
            <a:t>2- Slower Convergence</a:t>
          </a:r>
          <a:br>
            <a:rPr lang="en-US" sz="1100" b="0" i="0" kern="1200" dirty="0"/>
          </a:br>
          <a:r>
            <a:rPr lang="en-US" sz="1100" b="0" i="0" kern="1200" dirty="0"/>
            <a:t>3- unable to capture the diversity of low-level patterns</a:t>
          </a:r>
          <a:endParaRPr lang="en-US" sz="1100" b="0" kern="1200" dirty="0"/>
        </a:p>
      </dsp:txBody>
      <dsp:txXfrm>
        <a:off x="2909920" y="3165724"/>
        <a:ext cx="1794191" cy="1095800"/>
      </dsp:txXfrm>
    </dsp:sp>
    <dsp:sp modelId="{9A7A4055-2346-4D2B-8F14-F1B563E5D8A7}">
      <dsp:nvSpPr>
        <dsp:cNvPr id="0" name=""/>
        <dsp:cNvSpPr/>
      </dsp:nvSpPr>
      <dsp:spPr>
        <a:xfrm>
          <a:off x="5320196" y="1339"/>
          <a:ext cx="2327969" cy="1163984"/>
        </a:xfrm>
        <a:prstGeom prst="roundRect">
          <a:avLst>
            <a:gd name="adj" fmla="val 10000"/>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b="1" i="0" kern="1200" dirty="0"/>
            <a:t>Dropout to High-Level </a:t>
          </a:r>
          <a:r>
            <a:rPr lang="en-US" sz="2400" b="1" i="0" kern="1200" dirty="0" smtClean="0"/>
            <a:t>Layers</a:t>
          </a:r>
          <a:endParaRPr lang="en-US" sz="2400" kern="1200" dirty="0"/>
        </a:p>
      </dsp:txBody>
      <dsp:txXfrm>
        <a:off x="5354288" y="35431"/>
        <a:ext cx="2259785" cy="1095800"/>
      </dsp:txXfrm>
    </dsp:sp>
    <dsp:sp modelId="{E5248B34-ADF2-4930-AC00-85BF6829A161}">
      <dsp:nvSpPr>
        <dsp:cNvPr id="0" name=""/>
        <dsp:cNvSpPr/>
      </dsp:nvSpPr>
      <dsp:spPr>
        <a:xfrm>
          <a:off x="5552993" y="1165324"/>
          <a:ext cx="232796" cy="872988"/>
        </a:xfrm>
        <a:custGeom>
          <a:avLst/>
          <a:gdLst/>
          <a:ahLst/>
          <a:cxnLst/>
          <a:rect l="0" t="0" r="0" b="0"/>
          <a:pathLst>
            <a:path>
              <a:moveTo>
                <a:pt x="0" y="0"/>
              </a:moveTo>
              <a:lnTo>
                <a:pt x="0" y="872988"/>
              </a:lnTo>
              <a:lnTo>
                <a:pt x="232796" y="872988"/>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C038F-AD0F-4A7A-BF05-F83483B957DE}">
      <dsp:nvSpPr>
        <dsp:cNvPr id="0" name=""/>
        <dsp:cNvSpPr/>
      </dsp:nvSpPr>
      <dsp:spPr>
        <a:xfrm>
          <a:off x="5785790" y="1456320"/>
          <a:ext cx="1862375" cy="1163984"/>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559945"/>
              <a:satOff val="-14956"/>
              <a:lumOff val="-35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i="0" kern="1200" dirty="0">
              <a:solidFill>
                <a:schemeClr val="accent2"/>
              </a:solidFill>
            </a:rPr>
            <a:t>Advantages</a:t>
          </a:r>
          <a:r>
            <a:rPr lang="en-US" sz="1100" b="0" i="0" kern="1200" dirty="0"/>
            <a:t>:</a:t>
          </a:r>
        </a:p>
        <a:p>
          <a:pPr lvl="0" algn="ctr" defTabSz="533400">
            <a:lnSpc>
              <a:spcPct val="90000"/>
            </a:lnSpc>
            <a:spcBef>
              <a:spcPct val="0"/>
            </a:spcBef>
            <a:spcAft>
              <a:spcPct val="35000"/>
            </a:spcAft>
          </a:pPr>
          <a:r>
            <a:rPr lang="en-US" sz="1100" b="0" i="0" kern="1200" dirty="0"/>
            <a:t>1- Effective Regularization</a:t>
          </a:r>
          <a:br>
            <a:rPr lang="en-US" sz="1100" b="0" i="0" kern="1200" dirty="0"/>
          </a:br>
          <a:r>
            <a:rPr lang="en-US" sz="1100" b="0" i="0" kern="1200" dirty="0"/>
            <a:t>2- Maintains Low-Level Feature Learning</a:t>
          </a:r>
          <a:br>
            <a:rPr lang="en-US" sz="1100" b="0" i="0" kern="1200" dirty="0"/>
          </a:br>
          <a:r>
            <a:rPr lang="en-US" sz="1100" b="0" i="0" kern="1200" dirty="0"/>
            <a:t>3- Improved Generalization</a:t>
          </a:r>
          <a:endParaRPr lang="en-US" sz="1100" b="0" kern="1200" dirty="0"/>
        </a:p>
      </dsp:txBody>
      <dsp:txXfrm>
        <a:off x="5819882" y="1490412"/>
        <a:ext cx="1794191" cy="1095800"/>
      </dsp:txXfrm>
    </dsp:sp>
    <dsp:sp modelId="{C646AAFC-0F02-4DB3-BF7E-095B58AE0243}">
      <dsp:nvSpPr>
        <dsp:cNvPr id="0" name=""/>
        <dsp:cNvSpPr/>
      </dsp:nvSpPr>
      <dsp:spPr>
        <a:xfrm>
          <a:off x="5552993" y="1165324"/>
          <a:ext cx="258553" cy="2521144"/>
        </a:xfrm>
        <a:custGeom>
          <a:avLst/>
          <a:gdLst/>
          <a:ahLst/>
          <a:cxnLst/>
          <a:rect l="0" t="0" r="0" b="0"/>
          <a:pathLst>
            <a:path>
              <a:moveTo>
                <a:pt x="0" y="0"/>
              </a:moveTo>
              <a:lnTo>
                <a:pt x="0" y="2521144"/>
              </a:lnTo>
              <a:lnTo>
                <a:pt x="258553" y="2521144"/>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A67AB7-6AE8-4139-BF90-05C7E0EB5AA2}">
      <dsp:nvSpPr>
        <dsp:cNvPr id="0" name=""/>
        <dsp:cNvSpPr/>
      </dsp:nvSpPr>
      <dsp:spPr>
        <a:xfrm>
          <a:off x="5811546" y="3104476"/>
          <a:ext cx="1862375" cy="1163984"/>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839917"/>
              <a:satOff val="-22434"/>
              <a:lumOff val="-5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i="0" kern="1200" dirty="0">
              <a:solidFill>
                <a:schemeClr val="accent2"/>
              </a:solidFill>
            </a:rPr>
            <a:t>Disadvantages</a:t>
          </a:r>
          <a:r>
            <a:rPr lang="en-US" sz="1100" b="0" i="0" kern="1200" dirty="0">
              <a:solidFill>
                <a:schemeClr val="accent2"/>
              </a:solidFill>
            </a:rPr>
            <a:t>:</a:t>
          </a:r>
        </a:p>
        <a:p>
          <a:pPr lvl="0" algn="ctr" defTabSz="533400">
            <a:lnSpc>
              <a:spcPct val="90000"/>
            </a:lnSpc>
            <a:spcBef>
              <a:spcPct val="0"/>
            </a:spcBef>
            <a:spcAft>
              <a:spcPct val="35000"/>
            </a:spcAft>
          </a:pPr>
          <a:r>
            <a:rPr lang="en-US" sz="1100" b="0" i="0" kern="1200" dirty="0">
              <a:solidFill>
                <a:schemeClr val="accent2"/>
              </a:solidFill>
            </a:rPr>
            <a:t>1- </a:t>
          </a:r>
          <a:r>
            <a:rPr lang="en-US" sz="1100" b="0" i="0" kern="1200" dirty="0"/>
            <a:t>Loss of Complex Pattern Recognition</a:t>
          </a:r>
        </a:p>
        <a:p>
          <a:pPr lvl="0" algn="ctr" defTabSz="533400">
            <a:lnSpc>
              <a:spcPct val="90000"/>
            </a:lnSpc>
            <a:spcBef>
              <a:spcPct val="0"/>
            </a:spcBef>
            <a:spcAft>
              <a:spcPct val="35000"/>
            </a:spcAft>
          </a:pPr>
          <a:r>
            <a:rPr lang="en-US" sz="1100" b="0" i="0" kern="1200" dirty="0"/>
            <a:t>2- Potential for </a:t>
          </a:r>
          <a:r>
            <a:rPr lang="en-US" sz="1100" b="0" i="0" kern="1200" dirty="0" err="1"/>
            <a:t>Underfitting</a:t>
          </a:r>
          <a:endParaRPr lang="en-US" sz="1100" b="0" i="0" kern="1200" dirty="0"/>
        </a:p>
        <a:p>
          <a:pPr lvl="0" algn="ctr" defTabSz="533400">
            <a:lnSpc>
              <a:spcPct val="90000"/>
            </a:lnSpc>
            <a:spcBef>
              <a:spcPct val="0"/>
            </a:spcBef>
            <a:spcAft>
              <a:spcPct val="35000"/>
            </a:spcAft>
          </a:pPr>
          <a:endParaRPr lang="en-US" sz="1100" b="0" kern="1200" dirty="0"/>
        </a:p>
      </dsp:txBody>
      <dsp:txXfrm>
        <a:off x="5845638" y="3138568"/>
        <a:ext cx="1794191" cy="10958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0DFBF6-C55B-4061-891B-392F1B8209D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6224B-BB84-49CF-AECE-D5760239AD4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84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DFBF6-C55B-4061-891B-392F1B8209D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6224B-BB84-49CF-AECE-D5760239AD4C}" type="slidenum">
              <a:rPr lang="en-US" smtClean="0"/>
              <a:t>‹#›</a:t>
            </a:fld>
            <a:endParaRPr lang="en-US"/>
          </a:p>
        </p:txBody>
      </p:sp>
    </p:spTree>
    <p:extLst>
      <p:ext uri="{BB962C8B-B14F-4D97-AF65-F5344CB8AC3E}">
        <p14:creationId xmlns:p14="http://schemas.microsoft.com/office/powerpoint/2010/main" val="153516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DFBF6-C55B-4061-891B-392F1B8209D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6224B-BB84-49CF-AECE-D5760239AD4C}" type="slidenum">
              <a:rPr lang="en-US" smtClean="0"/>
              <a:t>‹#›</a:t>
            </a:fld>
            <a:endParaRPr lang="en-US"/>
          </a:p>
        </p:txBody>
      </p:sp>
    </p:spTree>
    <p:extLst>
      <p:ext uri="{BB962C8B-B14F-4D97-AF65-F5344CB8AC3E}">
        <p14:creationId xmlns:p14="http://schemas.microsoft.com/office/powerpoint/2010/main" val="57736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DFBF6-C55B-4061-891B-392F1B8209D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6224B-BB84-49CF-AECE-D5760239AD4C}" type="slidenum">
              <a:rPr lang="en-US" smtClean="0"/>
              <a:t>‹#›</a:t>
            </a:fld>
            <a:endParaRPr lang="en-US"/>
          </a:p>
        </p:txBody>
      </p:sp>
    </p:spTree>
    <p:extLst>
      <p:ext uri="{BB962C8B-B14F-4D97-AF65-F5344CB8AC3E}">
        <p14:creationId xmlns:p14="http://schemas.microsoft.com/office/powerpoint/2010/main" val="86536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0DFBF6-C55B-4061-891B-392F1B8209D8}"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6224B-BB84-49CF-AECE-D5760239AD4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43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0DFBF6-C55B-4061-891B-392F1B8209D8}"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6224B-BB84-49CF-AECE-D5760239AD4C}" type="slidenum">
              <a:rPr lang="en-US" smtClean="0"/>
              <a:t>‹#›</a:t>
            </a:fld>
            <a:endParaRPr lang="en-US"/>
          </a:p>
        </p:txBody>
      </p:sp>
    </p:spTree>
    <p:extLst>
      <p:ext uri="{BB962C8B-B14F-4D97-AF65-F5344CB8AC3E}">
        <p14:creationId xmlns:p14="http://schemas.microsoft.com/office/powerpoint/2010/main" val="2681504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0DFBF6-C55B-4061-891B-392F1B8209D8}"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66224B-BB84-49CF-AECE-D5760239AD4C}" type="slidenum">
              <a:rPr lang="en-US" smtClean="0"/>
              <a:t>‹#›</a:t>
            </a:fld>
            <a:endParaRPr lang="en-US"/>
          </a:p>
        </p:txBody>
      </p:sp>
    </p:spTree>
    <p:extLst>
      <p:ext uri="{BB962C8B-B14F-4D97-AF65-F5344CB8AC3E}">
        <p14:creationId xmlns:p14="http://schemas.microsoft.com/office/powerpoint/2010/main" val="302619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0DFBF6-C55B-4061-891B-392F1B8209D8}"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66224B-BB84-49CF-AECE-D5760239AD4C}" type="slidenum">
              <a:rPr lang="en-US" smtClean="0"/>
              <a:t>‹#›</a:t>
            </a:fld>
            <a:endParaRPr lang="en-US"/>
          </a:p>
        </p:txBody>
      </p:sp>
    </p:spTree>
    <p:extLst>
      <p:ext uri="{BB962C8B-B14F-4D97-AF65-F5344CB8AC3E}">
        <p14:creationId xmlns:p14="http://schemas.microsoft.com/office/powerpoint/2010/main" val="38866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0DFBF6-C55B-4061-891B-392F1B8209D8}" type="datetimeFigureOut">
              <a:rPr lang="en-US" smtClean="0"/>
              <a:t>12/18/2024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666224B-BB84-49CF-AECE-D5760239AD4C}" type="slidenum">
              <a:rPr lang="en-US" smtClean="0"/>
              <a:t>‹#›</a:t>
            </a:fld>
            <a:endParaRPr lang="en-US"/>
          </a:p>
        </p:txBody>
      </p:sp>
    </p:spTree>
    <p:extLst>
      <p:ext uri="{BB962C8B-B14F-4D97-AF65-F5344CB8AC3E}">
        <p14:creationId xmlns:p14="http://schemas.microsoft.com/office/powerpoint/2010/main" val="382987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0DFBF6-C55B-4061-891B-392F1B8209D8}" type="datetimeFigureOut">
              <a:rPr lang="en-US" smtClean="0"/>
              <a:t>12/18/2024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66224B-BB84-49CF-AECE-D5760239AD4C}" type="slidenum">
              <a:rPr lang="en-US" smtClean="0"/>
              <a:t>‹#›</a:t>
            </a:fld>
            <a:endParaRPr lang="en-US"/>
          </a:p>
        </p:txBody>
      </p:sp>
    </p:spTree>
    <p:extLst>
      <p:ext uri="{BB962C8B-B14F-4D97-AF65-F5344CB8AC3E}">
        <p14:creationId xmlns:p14="http://schemas.microsoft.com/office/powerpoint/2010/main" val="365362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0DFBF6-C55B-4061-891B-392F1B8209D8}"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6224B-BB84-49CF-AECE-D5760239AD4C}" type="slidenum">
              <a:rPr lang="en-US" smtClean="0"/>
              <a:t>‹#›</a:t>
            </a:fld>
            <a:endParaRPr lang="en-US"/>
          </a:p>
        </p:txBody>
      </p:sp>
    </p:spTree>
    <p:extLst>
      <p:ext uri="{BB962C8B-B14F-4D97-AF65-F5344CB8AC3E}">
        <p14:creationId xmlns:p14="http://schemas.microsoft.com/office/powerpoint/2010/main" val="230548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0DFBF6-C55B-4061-891B-392F1B8209D8}" type="datetimeFigureOut">
              <a:rPr lang="en-US" smtClean="0"/>
              <a:t>12/18/2024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66224B-BB84-49CF-AECE-D5760239AD4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3528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546366"/>
          </a:xfrm>
        </p:spPr>
        <p:txBody>
          <a:bodyPr>
            <a:normAutofit/>
          </a:bodyPr>
          <a:lstStyle/>
          <a:p>
            <a:r>
              <a:rPr lang="en-US" sz="6000" b="1" dirty="0"/>
              <a:t>Assignment two (Deep Learning)</a:t>
            </a:r>
          </a:p>
        </p:txBody>
      </p:sp>
      <p:sp>
        <p:nvSpPr>
          <p:cNvPr id="3" name="Subtitle 2"/>
          <p:cNvSpPr>
            <a:spLocks noGrp="1"/>
          </p:cNvSpPr>
          <p:nvPr>
            <p:ph type="subTitle" idx="1"/>
          </p:nvPr>
        </p:nvSpPr>
        <p:spPr>
          <a:xfrm>
            <a:off x="1187432" y="4429862"/>
            <a:ext cx="10058400" cy="1790634"/>
          </a:xfrm>
        </p:spPr>
        <p:txBody>
          <a:bodyPr>
            <a:noAutofit/>
          </a:bodyPr>
          <a:lstStyle/>
          <a:p>
            <a:r>
              <a:rPr lang="en-US" sz="1600" dirty="0">
                <a:latin typeface="Gabriola" panose="04040605051002020D02" pitchFamily="82" charset="0"/>
              </a:rPr>
              <a:t>Done By : </a:t>
            </a:r>
          </a:p>
          <a:p>
            <a:r>
              <a:rPr lang="en-US" sz="1600" dirty="0">
                <a:latin typeface="Gabriola" panose="04040605051002020D02" pitchFamily="82" charset="0"/>
              </a:rPr>
              <a:t>        1- sara </a:t>
            </a:r>
            <a:r>
              <a:rPr lang="en-US" sz="1600" dirty="0" err="1">
                <a:latin typeface="Gabriola" panose="04040605051002020D02" pitchFamily="82" charset="0"/>
              </a:rPr>
              <a:t>jehad</a:t>
            </a:r>
            <a:r>
              <a:rPr lang="en-US" sz="1600" dirty="0">
                <a:latin typeface="Gabriola" panose="04040605051002020D02" pitchFamily="82" charset="0"/>
              </a:rPr>
              <a:t> alsanajleh (163418) . </a:t>
            </a:r>
          </a:p>
          <a:p>
            <a:r>
              <a:rPr lang="en-US" sz="1600" dirty="0">
                <a:latin typeface="Gabriola" panose="04040605051002020D02" pitchFamily="82" charset="0"/>
              </a:rPr>
              <a:t>        2- </a:t>
            </a:r>
            <a:r>
              <a:rPr lang="en-US" sz="1600" dirty="0" err="1">
                <a:latin typeface="Gabriola" panose="04040605051002020D02" pitchFamily="82" charset="0"/>
              </a:rPr>
              <a:t>ghada</a:t>
            </a:r>
            <a:r>
              <a:rPr lang="en-US" sz="1600" dirty="0">
                <a:latin typeface="Gabriola" panose="04040605051002020D02" pitchFamily="82" charset="0"/>
              </a:rPr>
              <a:t> </a:t>
            </a:r>
            <a:r>
              <a:rPr lang="en-US" sz="1600" dirty="0" err="1">
                <a:latin typeface="Gabriola" panose="04040605051002020D02" pitchFamily="82" charset="0"/>
              </a:rPr>
              <a:t>maher</a:t>
            </a:r>
            <a:r>
              <a:rPr lang="en-US" sz="1600" dirty="0">
                <a:latin typeface="Gabriola" panose="04040605051002020D02" pitchFamily="82" charset="0"/>
              </a:rPr>
              <a:t> </a:t>
            </a:r>
            <a:r>
              <a:rPr lang="en-US" sz="1600" dirty="0" err="1">
                <a:latin typeface="Gabriola" panose="04040605051002020D02" pitchFamily="82" charset="0"/>
              </a:rPr>
              <a:t>abu-shaqra</a:t>
            </a:r>
            <a:r>
              <a:rPr lang="en-US" sz="1600" dirty="0">
                <a:latin typeface="Gabriola" panose="04040605051002020D02" pitchFamily="82" charset="0"/>
              </a:rPr>
              <a:t> (164188) .</a:t>
            </a:r>
          </a:p>
          <a:p>
            <a:r>
              <a:rPr lang="en-US" sz="1600" dirty="0">
                <a:latin typeface="Gabriola" panose="04040605051002020D02" pitchFamily="82" charset="0"/>
              </a:rPr>
              <a:t>supervisor : </a:t>
            </a:r>
            <a:r>
              <a:rPr lang="en-US" sz="1600" dirty="0" err="1">
                <a:latin typeface="Gabriola" panose="04040605051002020D02" pitchFamily="82" charset="0"/>
              </a:rPr>
              <a:t>Rasha</a:t>
            </a:r>
            <a:r>
              <a:rPr lang="en-US" sz="1600" dirty="0">
                <a:latin typeface="Gabriola" panose="04040605051002020D02" pitchFamily="82" charset="0"/>
              </a:rPr>
              <a:t> </a:t>
            </a:r>
            <a:r>
              <a:rPr lang="en-US" sz="1600" dirty="0" err="1">
                <a:latin typeface="Gabriola" panose="04040605051002020D02" pitchFamily="82" charset="0"/>
              </a:rPr>
              <a:t>Obaiedat</a:t>
            </a:r>
            <a:r>
              <a:rPr lang="en-US" sz="1600" dirty="0">
                <a:latin typeface="Gabriola" panose="04040605051002020D02" pitchFamily="82" charset="0"/>
              </a:rPr>
              <a:t> </a:t>
            </a:r>
          </a:p>
          <a:p>
            <a:endParaRPr lang="en-US" sz="1600" dirty="0">
              <a:latin typeface="Gabriola" panose="04040605051002020D02" pitchFamily="82" charset="0"/>
            </a:endParaRPr>
          </a:p>
          <a:p>
            <a:r>
              <a:rPr lang="en-US" sz="1600" dirty="0">
                <a:latin typeface="Gabriola" panose="04040605051002020D02" pitchFamily="82" charset="0"/>
              </a:rPr>
              <a:t> </a:t>
            </a:r>
          </a:p>
        </p:txBody>
      </p:sp>
    </p:spTree>
    <p:extLst>
      <p:ext uri="{BB962C8B-B14F-4D97-AF65-F5344CB8AC3E}">
        <p14:creationId xmlns:p14="http://schemas.microsoft.com/office/powerpoint/2010/main" val="145507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Q3 – What happens to the performance if you use the following filter configurations instead of the one described in the original architecture?</a:t>
            </a:r>
          </a:p>
        </p:txBody>
      </p:sp>
      <p:sp>
        <p:nvSpPr>
          <p:cNvPr id="3" name="Content Placeholder 2"/>
          <p:cNvSpPr>
            <a:spLocks noGrp="1"/>
          </p:cNvSpPr>
          <p:nvPr>
            <p:ph idx="1"/>
          </p:nvPr>
        </p:nvSpPr>
        <p:spPr>
          <a:xfrm>
            <a:off x="1097280" y="1845734"/>
            <a:ext cx="10058400" cy="4413398"/>
          </a:xfrm>
        </p:spPr>
        <p:txBody>
          <a:bodyPr>
            <a:noAutofit/>
          </a:bodyPr>
          <a:lstStyle/>
          <a:p>
            <a:pPr marL="0" indent="0">
              <a:buNone/>
            </a:pPr>
            <a:r>
              <a:rPr lang="en-US" sz="1600" dirty="0"/>
              <a:t>The original filter allows the network to capture more complex features as it goes deeper… the larger filter sizes in deeper layers contribute to learning detailed patterns improving performance without overfitting.</a:t>
            </a:r>
          </a:p>
          <a:p>
            <a:r>
              <a:rPr lang="en-US" sz="1600" dirty="0"/>
              <a:t>Configuration 1 (16,16,16 filters ) : the number of filters is fixed at 16 across all three convolutional layers..... this reduces the model's capacity to extract features, especially in the deeper layers…. the model struggles to generalize…. this is likely because the fixed, small number of filters limits the network’s ability to learn complex and diverse patterns, especially in deeper layers.</a:t>
            </a:r>
          </a:p>
          <a:p>
            <a:r>
              <a:rPr lang="en-US" sz="1600" dirty="0"/>
              <a:t>Configuration 2 (64,32,16 filters) : the initial high number of filters allows the model to capture more features in the first layer, the reduction in deeper layers likely limits its ability to learn complex features…which indicates weaker generalization.</a:t>
            </a:r>
            <a:br>
              <a:rPr lang="en-US" sz="1600" dirty="0"/>
            </a:b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748160054"/>
              </p:ext>
            </p:extLst>
          </p:nvPr>
        </p:nvGraphicFramePr>
        <p:xfrm>
          <a:off x="1097280" y="4484640"/>
          <a:ext cx="10058400" cy="1506541"/>
        </p:xfrm>
        <a:graphic>
          <a:graphicData uri="http://schemas.openxmlformats.org/drawingml/2006/table">
            <a:tbl>
              <a:tblPr firstRow="1" bandRow="1">
                <a:tableStyleId>{00A15C55-8517-42AA-B614-E9B94910E393}</a:tableStyleId>
              </a:tblPr>
              <a:tblGrid>
                <a:gridCol w="3352800">
                  <a:extLst>
                    <a:ext uri="{9D8B030D-6E8A-4147-A177-3AD203B41FA5}">
                      <a16:colId xmlns="" xmlns:a16="http://schemas.microsoft.com/office/drawing/2014/main" val="20000"/>
                    </a:ext>
                  </a:extLst>
                </a:gridCol>
                <a:gridCol w="3352800">
                  <a:extLst>
                    <a:ext uri="{9D8B030D-6E8A-4147-A177-3AD203B41FA5}">
                      <a16:colId xmlns="" xmlns:a16="http://schemas.microsoft.com/office/drawing/2014/main" val="20001"/>
                    </a:ext>
                  </a:extLst>
                </a:gridCol>
                <a:gridCol w="3352800">
                  <a:extLst>
                    <a:ext uri="{9D8B030D-6E8A-4147-A177-3AD203B41FA5}">
                      <a16:colId xmlns="" xmlns:a16="http://schemas.microsoft.com/office/drawing/2014/main" val="20002"/>
                    </a:ext>
                  </a:extLst>
                </a:gridCol>
              </a:tblGrid>
              <a:tr h="370840">
                <a:tc>
                  <a:txBody>
                    <a:bodyPr/>
                    <a:lstStyle/>
                    <a:p>
                      <a:r>
                        <a:rPr lang="en-US" dirty="0" err="1"/>
                        <a:t>filter_configs</a:t>
                      </a:r>
                      <a:endParaRPr lang="en-US" dirty="0"/>
                    </a:p>
                  </a:txBody>
                  <a:tcPr/>
                </a:tc>
                <a:tc>
                  <a:txBody>
                    <a:bodyPr/>
                    <a:lstStyle/>
                    <a:p>
                      <a:r>
                        <a:rPr lang="en-US" dirty="0"/>
                        <a:t>Validation Accuracy</a:t>
                      </a:r>
                    </a:p>
                  </a:txBody>
                  <a:tcPr/>
                </a:tc>
                <a:tc>
                  <a:txBody>
                    <a:bodyPr/>
                    <a:lstStyle/>
                    <a:p>
                      <a:r>
                        <a:rPr lang="en-US" dirty="0"/>
                        <a:t>Testing Accuracy</a:t>
                      </a:r>
                    </a:p>
                  </a:txBody>
                  <a:tcPr/>
                </a:tc>
                <a:extLst>
                  <a:ext uri="{0D108BD9-81ED-4DB2-BD59-A6C34878D82A}">
                    <a16:rowId xmlns="" xmlns:a16="http://schemas.microsoft.com/office/drawing/2014/main" val="10000"/>
                  </a:ext>
                </a:extLst>
              </a:tr>
              <a:tr h="399101">
                <a:tc>
                  <a:txBody>
                    <a:bodyPr/>
                    <a:lstStyle/>
                    <a:p>
                      <a:r>
                        <a:rPr lang="en-US" dirty="0"/>
                        <a:t>[16,32,64]</a:t>
                      </a:r>
                    </a:p>
                  </a:txBody>
                  <a:tcPr/>
                </a:tc>
                <a:tc>
                  <a:txBody>
                    <a:bodyPr/>
                    <a:lstStyle/>
                    <a:p>
                      <a:r>
                        <a:rPr lang="en-US" dirty="0"/>
                        <a:t>73%</a:t>
                      </a:r>
                    </a:p>
                  </a:txBody>
                  <a:tcPr/>
                </a:tc>
                <a:tc>
                  <a:txBody>
                    <a:bodyPr/>
                    <a:lstStyle/>
                    <a:p>
                      <a:r>
                        <a:rPr lang="en-US" dirty="0"/>
                        <a:t>75%</a:t>
                      </a:r>
                    </a:p>
                  </a:txBody>
                  <a:tcPr/>
                </a:tc>
                <a:extLst>
                  <a:ext uri="{0D108BD9-81ED-4DB2-BD59-A6C34878D82A}">
                    <a16:rowId xmlns="" xmlns:a16="http://schemas.microsoft.com/office/drawing/2014/main" val="10001"/>
                  </a:ext>
                </a:extLst>
              </a:tr>
              <a:tr h="370840">
                <a:tc>
                  <a:txBody>
                    <a:bodyPr/>
                    <a:lstStyle/>
                    <a:p>
                      <a:r>
                        <a:rPr lang="en-US" dirty="0"/>
                        <a:t>[16,16,16]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71%</a:t>
                      </a:r>
                    </a:p>
                  </a:txBody>
                  <a:tcPr/>
                </a:tc>
                <a:tc>
                  <a:txBody>
                    <a:bodyPr/>
                    <a:lstStyle/>
                    <a:p>
                      <a:r>
                        <a:rPr lang="en-US" dirty="0"/>
                        <a:t>68%</a:t>
                      </a:r>
                    </a:p>
                  </a:txBody>
                  <a:tcPr/>
                </a:tc>
                <a:extLst>
                  <a:ext uri="{0D108BD9-81ED-4DB2-BD59-A6C34878D82A}">
                    <a16:rowId xmlns="" xmlns:a16="http://schemas.microsoft.com/office/drawing/2014/main" val="10002"/>
                  </a:ext>
                </a:extLst>
              </a:tr>
              <a:tr h="352881">
                <a:tc>
                  <a:txBody>
                    <a:bodyPr/>
                    <a:lstStyle/>
                    <a:p>
                      <a:r>
                        <a:rPr lang="en-US" dirty="0"/>
                        <a:t>[64,32,16]</a:t>
                      </a:r>
                    </a:p>
                  </a:txBody>
                  <a:tcPr/>
                </a:tc>
                <a:tc>
                  <a:txBody>
                    <a:bodyPr/>
                    <a:lstStyle/>
                    <a:p>
                      <a:r>
                        <a:rPr lang="en-US" dirty="0"/>
                        <a:t>69%</a:t>
                      </a:r>
                    </a:p>
                  </a:txBody>
                  <a:tcPr/>
                </a:tc>
                <a:tc>
                  <a:txBody>
                    <a:bodyPr/>
                    <a:lstStyle/>
                    <a:p>
                      <a:r>
                        <a:rPr lang="en-US" dirty="0"/>
                        <a:t>73%</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13666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Q4 </a:t>
            </a:r>
            <a:r>
              <a:rPr lang="ar-JO" sz="3200" dirty="0"/>
              <a:t>–</a:t>
            </a:r>
            <a:r>
              <a:rPr lang="en-US" sz="3200" dirty="0"/>
              <a:t> (a): What happens to the performance when using different pooling combinations compared to the original Max-Average pooling setup?</a:t>
            </a:r>
          </a:p>
        </p:txBody>
      </p:sp>
      <p:sp>
        <p:nvSpPr>
          <p:cNvPr id="5" name="Rectangle 2"/>
          <p:cNvSpPr>
            <a:spLocks noGrp="1" noChangeArrowheads="1"/>
          </p:cNvSpPr>
          <p:nvPr>
            <p:ph idx="1"/>
          </p:nvPr>
        </p:nvSpPr>
        <p:spPr bwMode="auto">
          <a:xfrm>
            <a:off x="1097280" y="1875860"/>
            <a:ext cx="1072552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sz="1800" b="1" dirty="0" err="1" smtClean="0">
                <a:solidFill>
                  <a:schemeClr val="tx1"/>
                </a:solidFill>
              </a:rPr>
              <a:t>Avg</a:t>
            </a:r>
            <a:r>
              <a:rPr lang="en-US" sz="1800" b="1" dirty="0">
                <a:solidFill>
                  <a:schemeClr val="tx1"/>
                </a:solidFill>
              </a:rPr>
              <a:t>, Max :</a:t>
            </a:r>
            <a:r>
              <a:rPr lang="en-US" sz="1800" dirty="0" smtClean="0">
                <a:solidFill>
                  <a:schemeClr val="tx1"/>
                </a:solidFill>
              </a:rPr>
              <a:t> </a:t>
            </a:r>
            <a:r>
              <a:rPr lang="en-US" sz="1800" dirty="0">
                <a:solidFill>
                  <a:schemeClr val="tx1"/>
                </a:solidFill>
              </a:rPr>
              <a:t>Best training accuracy but may lead to slight overfitting due to the gap between training and validation accuracy.</a:t>
            </a:r>
            <a:r>
              <a:rPr lang="ar-JO" sz="1800" dirty="0">
                <a:solidFill>
                  <a:schemeClr val="tx1"/>
                </a:solidFill>
              </a:rPr>
              <a:t/>
            </a:r>
            <a:br>
              <a:rPr lang="ar-JO" sz="1800" dirty="0">
                <a:solidFill>
                  <a:schemeClr val="tx1"/>
                </a:solidFill>
              </a:rPr>
            </a:br>
            <a:endParaRPr lang="ar-JO" sz="1800" dirty="0">
              <a:solidFill>
                <a:schemeClr val="tx1"/>
              </a:solidFill>
            </a:endParaRPr>
          </a:p>
          <a:p>
            <a:pPr marL="0" lvl="0" indent="0" eaLnBrk="0" fontAlgn="base" hangingPunct="0">
              <a:lnSpc>
                <a:spcPct val="100000"/>
              </a:lnSpc>
              <a:spcBef>
                <a:spcPct val="0"/>
              </a:spcBef>
              <a:spcAft>
                <a:spcPct val="0"/>
              </a:spcAft>
              <a:buClrTx/>
              <a:buSzTx/>
              <a:buNone/>
            </a:pPr>
            <a:r>
              <a:rPr lang="en-US" sz="1800" b="1" dirty="0">
                <a:solidFill>
                  <a:schemeClr val="tx1"/>
                </a:solidFill>
              </a:rPr>
              <a:t>Max, Max :</a:t>
            </a:r>
            <a:r>
              <a:rPr lang="en-US" sz="1800" dirty="0" smtClean="0">
                <a:solidFill>
                  <a:schemeClr val="tx1"/>
                </a:solidFill>
              </a:rPr>
              <a:t> </a:t>
            </a:r>
            <a:r>
              <a:rPr lang="en-US" sz="1800" dirty="0">
                <a:solidFill>
                  <a:schemeClr val="tx1"/>
                </a:solidFill>
              </a:rPr>
              <a:t>Slightly worse training and validation accuracy, but test accuracy remains the same as </a:t>
            </a:r>
            <a:r>
              <a:rPr lang="en-US" sz="1800" b="1" dirty="0" err="1">
                <a:solidFill>
                  <a:schemeClr val="tx1"/>
                </a:solidFill>
              </a:rPr>
              <a:t>Avg</a:t>
            </a:r>
            <a:r>
              <a:rPr lang="en-US" sz="1800" dirty="0" smtClean="0">
                <a:solidFill>
                  <a:schemeClr val="tx1"/>
                </a:solidFill>
              </a:rPr>
              <a:t>, </a:t>
            </a:r>
            <a:r>
              <a:rPr lang="en-US" sz="1800" dirty="0">
                <a:solidFill>
                  <a:schemeClr val="tx1"/>
                </a:solidFill>
              </a:rPr>
              <a:t>Max.</a:t>
            </a:r>
            <a:r>
              <a:rPr lang="ar-JO" sz="1800" dirty="0">
                <a:solidFill>
                  <a:schemeClr val="tx1"/>
                </a:solidFill>
              </a:rPr>
              <a:t/>
            </a:r>
            <a:br>
              <a:rPr lang="ar-JO" sz="1800" dirty="0">
                <a:solidFill>
                  <a:schemeClr val="tx1"/>
                </a:solidFill>
              </a:rPr>
            </a:br>
            <a:endParaRPr lang="ar-JO" sz="1800" dirty="0">
              <a:solidFill>
                <a:schemeClr val="tx1"/>
              </a:solidFill>
            </a:endParaRPr>
          </a:p>
          <a:p>
            <a:pPr marL="0" lvl="0" indent="0" eaLnBrk="0" fontAlgn="base" hangingPunct="0">
              <a:lnSpc>
                <a:spcPct val="100000"/>
              </a:lnSpc>
              <a:spcBef>
                <a:spcPct val="0"/>
              </a:spcBef>
              <a:spcAft>
                <a:spcPct val="0"/>
              </a:spcAft>
              <a:buClrTx/>
              <a:buSzTx/>
              <a:buNone/>
            </a:pPr>
            <a:r>
              <a:rPr lang="en-US" sz="1800" b="1" dirty="0" err="1">
                <a:solidFill>
                  <a:schemeClr val="tx1"/>
                </a:solidFill>
              </a:rPr>
              <a:t>Avg</a:t>
            </a:r>
            <a:r>
              <a:rPr lang="en-US" sz="1800" b="1" dirty="0">
                <a:solidFill>
                  <a:schemeClr val="tx1"/>
                </a:solidFill>
              </a:rPr>
              <a:t>, </a:t>
            </a:r>
            <a:r>
              <a:rPr lang="en-US" sz="1800" b="1" dirty="0" err="1">
                <a:solidFill>
                  <a:schemeClr val="tx1"/>
                </a:solidFill>
              </a:rPr>
              <a:t>Avg</a:t>
            </a:r>
            <a:r>
              <a:rPr lang="en-US" sz="1800" b="1" dirty="0">
                <a:solidFill>
                  <a:schemeClr val="tx1"/>
                </a:solidFill>
              </a:rPr>
              <a:t>:</a:t>
            </a:r>
            <a:r>
              <a:rPr lang="en-US" sz="1800" dirty="0">
                <a:solidFill>
                  <a:schemeClr val="tx1"/>
                </a:solidFill>
              </a:rPr>
              <a:t> Both training and validation accuracies drop, with the lowest test accuracy, which suggests that this combination may struggle with generalization compared to others.</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original Max-Average pooling</a:t>
            </a:r>
            <a:r>
              <a:rPr kumimoji="0" lang="en-US" altLang="en-US" sz="1800" b="0" i="0" u="none" strike="noStrike" cap="none" normalizeH="0" baseline="0" dirty="0">
                <a:ln>
                  <a:noFill/>
                </a:ln>
                <a:solidFill>
                  <a:schemeClr val="tx1"/>
                </a:solidFill>
                <a:effectLst/>
                <a:latin typeface="Arial" panose="020B0604020202020204" pitchFamily="34" charset="0"/>
              </a:rPr>
              <a:t> performs well with a balanced validation accuracy (73%).</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034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3183"/>
            <a:ext cx="10058400" cy="1017432"/>
          </a:xfrm>
        </p:spPr>
        <p:txBody>
          <a:bodyPr>
            <a:noAutofit/>
          </a:bodyPr>
          <a:lstStyle/>
          <a:p>
            <a:r>
              <a:rPr lang="en-US" sz="1400" b="1" dirty="0"/>
              <a:t>Q4 - (b) : Provide the accuracy for each pooling combination and compare how different pooling strategies are, considering the following points:</a:t>
            </a:r>
            <a:br>
              <a:rPr lang="en-US" sz="1400" b="1" dirty="0"/>
            </a:br>
            <a:r>
              <a:rPr lang="en-US" sz="1400" b="1" dirty="0"/>
              <a:t/>
            </a:r>
            <a:br>
              <a:rPr lang="en-US" sz="1400" b="1" dirty="0"/>
            </a:br>
            <a:r>
              <a:rPr lang="en-US" sz="1400" b="1" dirty="0"/>
              <a:t> • Feature extraction (sharp vs. smooth features). </a:t>
            </a:r>
            <a:br>
              <a:rPr lang="en-US" sz="1400" b="1" dirty="0"/>
            </a:br>
            <a:r>
              <a:rPr lang="en-US" sz="1400" b="1" dirty="0"/>
              <a:t>• Generalization to unseen data. </a:t>
            </a:r>
            <a:br>
              <a:rPr lang="en-US" sz="1400" b="1" dirty="0"/>
            </a:br>
            <a:r>
              <a:rPr lang="en-US" sz="1400" b="1" dirty="0"/>
              <a:t>• Performance on the test 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6750283"/>
              </p:ext>
            </p:extLst>
          </p:nvPr>
        </p:nvGraphicFramePr>
        <p:xfrm>
          <a:off x="1097280" y="1372244"/>
          <a:ext cx="10058400" cy="1552338"/>
        </p:xfrm>
        <a:graphic>
          <a:graphicData uri="http://schemas.openxmlformats.org/drawingml/2006/table">
            <a:tbl>
              <a:tblPr firstRow="1" bandRow="1">
                <a:tableStyleId>{00A15C55-8517-42AA-B614-E9B94910E393}</a:tableStyleId>
              </a:tblPr>
              <a:tblGrid>
                <a:gridCol w="2514600">
                  <a:extLst>
                    <a:ext uri="{9D8B030D-6E8A-4147-A177-3AD203B41FA5}">
                      <a16:colId xmlns="" xmlns:a16="http://schemas.microsoft.com/office/drawing/2014/main" val="20000"/>
                    </a:ext>
                  </a:extLst>
                </a:gridCol>
                <a:gridCol w="2514600">
                  <a:extLst>
                    <a:ext uri="{9D8B030D-6E8A-4147-A177-3AD203B41FA5}">
                      <a16:colId xmlns="" xmlns:a16="http://schemas.microsoft.com/office/drawing/2014/main" val="20001"/>
                    </a:ext>
                  </a:extLst>
                </a:gridCol>
                <a:gridCol w="2514600">
                  <a:extLst>
                    <a:ext uri="{9D8B030D-6E8A-4147-A177-3AD203B41FA5}">
                      <a16:colId xmlns="" xmlns:a16="http://schemas.microsoft.com/office/drawing/2014/main" val="20002"/>
                    </a:ext>
                  </a:extLst>
                </a:gridCol>
                <a:gridCol w="2514600">
                  <a:extLst>
                    <a:ext uri="{9D8B030D-6E8A-4147-A177-3AD203B41FA5}">
                      <a16:colId xmlns="" xmlns:a16="http://schemas.microsoft.com/office/drawing/2014/main" val="20003"/>
                    </a:ext>
                  </a:extLst>
                </a:gridCol>
              </a:tblGrid>
              <a:tr h="439818">
                <a:tc>
                  <a:txBody>
                    <a:bodyPr/>
                    <a:lstStyle/>
                    <a:p>
                      <a:r>
                        <a:rPr lang="en-US" dirty="0"/>
                        <a:t>Pooling Type</a:t>
                      </a:r>
                    </a:p>
                  </a:txBody>
                  <a:tcPr/>
                </a:tc>
                <a:tc>
                  <a:txBody>
                    <a:bodyPr/>
                    <a:lstStyle/>
                    <a:p>
                      <a:r>
                        <a:rPr lang="en-US" dirty="0"/>
                        <a:t>Training</a:t>
                      </a:r>
                      <a:r>
                        <a:rPr lang="en-US" baseline="0" dirty="0"/>
                        <a:t> Accuracy</a:t>
                      </a:r>
                      <a:endParaRPr lang="en-US" dirty="0"/>
                    </a:p>
                  </a:txBody>
                  <a:tcPr/>
                </a:tc>
                <a:tc>
                  <a:txBody>
                    <a:bodyPr/>
                    <a:lstStyle/>
                    <a:p>
                      <a:r>
                        <a:rPr lang="en-US" dirty="0"/>
                        <a:t>Validation Accuracy</a:t>
                      </a:r>
                    </a:p>
                  </a:txBody>
                  <a:tcPr/>
                </a:tc>
                <a:tc>
                  <a:txBody>
                    <a:bodyPr/>
                    <a:lstStyle/>
                    <a:p>
                      <a:r>
                        <a:rPr lang="en-US" dirty="0"/>
                        <a:t>Testing Accuracy</a:t>
                      </a: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Avg</a:t>
                      </a:r>
                      <a:r>
                        <a:rPr lang="en-US" baseline="0" dirty="0" smtClean="0"/>
                        <a:t> – Max</a:t>
                      </a:r>
                      <a:endParaRPr lang="en-US" dirty="0" smtClean="0"/>
                    </a:p>
                  </a:txBody>
                  <a:tcPr/>
                </a:tc>
                <a:tc>
                  <a:txBody>
                    <a:bodyPr/>
                    <a:lstStyle/>
                    <a:p>
                      <a:r>
                        <a:rPr lang="en-US" dirty="0" smtClean="0"/>
                        <a:t>81%</a:t>
                      </a:r>
                      <a:endParaRPr lang="en-US" dirty="0"/>
                    </a:p>
                  </a:txBody>
                  <a:tcPr/>
                </a:tc>
                <a:tc>
                  <a:txBody>
                    <a:bodyPr/>
                    <a:lstStyle/>
                    <a:p>
                      <a:r>
                        <a:rPr lang="en-US" dirty="0" smtClean="0"/>
                        <a:t>73%</a:t>
                      </a:r>
                      <a:endParaRPr lang="en-US" dirty="0"/>
                    </a:p>
                  </a:txBody>
                  <a:tcPr/>
                </a:tc>
                <a:tc>
                  <a:txBody>
                    <a:bodyPr/>
                    <a:lstStyle/>
                    <a:p>
                      <a:r>
                        <a:rPr lang="en-US" dirty="0"/>
                        <a:t>75%</a:t>
                      </a:r>
                    </a:p>
                  </a:txBody>
                  <a:tcPr/>
                </a:tc>
                <a:extLst>
                  <a:ext uri="{0D108BD9-81ED-4DB2-BD59-A6C34878D82A}">
                    <a16:rowId xmlns="" xmlns:a16="http://schemas.microsoft.com/office/drawing/2014/main" val="10001"/>
                  </a:ext>
                </a:extLst>
              </a:tr>
              <a:tr h="370840">
                <a:tc>
                  <a:txBody>
                    <a:bodyPr/>
                    <a:lstStyle/>
                    <a:p>
                      <a:r>
                        <a:rPr lang="en-US" dirty="0" smtClean="0"/>
                        <a:t>Max-Max</a:t>
                      </a:r>
                      <a:endParaRPr lang="en-US" dirty="0"/>
                    </a:p>
                  </a:txBody>
                  <a:tcPr/>
                </a:tc>
                <a:tc>
                  <a:txBody>
                    <a:bodyPr/>
                    <a:lstStyle/>
                    <a:p>
                      <a:r>
                        <a:rPr lang="en-US" dirty="0" smtClean="0"/>
                        <a:t>83%</a:t>
                      </a:r>
                      <a:endParaRPr lang="en-US" dirty="0"/>
                    </a:p>
                  </a:txBody>
                  <a:tcPr/>
                </a:tc>
                <a:tc>
                  <a:txBody>
                    <a:bodyPr/>
                    <a:lstStyle/>
                    <a:p>
                      <a:r>
                        <a:rPr lang="en-US" dirty="0" smtClean="0"/>
                        <a:t>7</a:t>
                      </a:r>
                      <a:r>
                        <a:rPr lang="en-US" dirty="0"/>
                        <a:t>2</a:t>
                      </a:r>
                      <a:r>
                        <a:rPr lang="en-US" dirty="0" smtClean="0"/>
                        <a:t>%</a:t>
                      </a:r>
                      <a:endParaRPr lang="en-US" dirty="0"/>
                    </a:p>
                  </a:txBody>
                  <a:tcPr/>
                </a:tc>
                <a:tc>
                  <a:txBody>
                    <a:bodyPr/>
                    <a:lstStyle/>
                    <a:p>
                      <a:r>
                        <a:rPr lang="en-US" dirty="0"/>
                        <a:t>75%</a:t>
                      </a:r>
                    </a:p>
                  </a:txBody>
                  <a:tcPr/>
                </a:tc>
                <a:extLst>
                  <a:ext uri="{0D108BD9-81ED-4DB2-BD59-A6C34878D82A}">
                    <a16:rowId xmlns="" xmlns:a16="http://schemas.microsoft.com/office/drawing/2014/main" val="10002"/>
                  </a:ext>
                </a:extLst>
              </a:tr>
              <a:tr h="370840">
                <a:tc>
                  <a:txBody>
                    <a:bodyPr/>
                    <a:lstStyle/>
                    <a:p>
                      <a:r>
                        <a:rPr lang="en-US" dirty="0" err="1"/>
                        <a:t>Avg</a:t>
                      </a:r>
                      <a:r>
                        <a:rPr lang="en-US" dirty="0"/>
                        <a:t> –</a:t>
                      </a:r>
                      <a:r>
                        <a:rPr lang="en-US" baseline="0" dirty="0"/>
                        <a:t> </a:t>
                      </a:r>
                      <a:r>
                        <a:rPr lang="en-US" baseline="0" dirty="0" err="1"/>
                        <a:t>Avg</a:t>
                      </a:r>
                      <a:endParaRPr lang="en-US" dirty="0"/>
                    </a:p>
                  </a:txBody>
                  <a:tcPr/>
                </a:tc>
                <a:tc>
                  <a:txBody>
                    <a:bodyPr/>
                    <a:lstStyle/>
                    <a:p>
                      <a:r>
                        <a:rPr lang="en-US" dirty="0"/>
                        <a:t>80%</a:t>
                      </a:r>
                    </a:p>
                  </a:txBody>
                  <a:tcPr/>
                </a:tc>
                <a:tc>
                  <a:txBody>
                    <a:bodyPr/>
                    <a:lstStyle/>
                    <a:p>
                      <a:r>
                        <a:rPr lang="en-US" dirty="0"/>
                        <a:t>71%</a:t>
                      </a:r>
                    </a:p>
                  </a:txBody>
                  <a:tcPr/>
                </a:tc>
                <a:tc>
                  <a:txBody>
                    <a:bodyPr/>
                    <a:lstStyle/>
                    <a:p>
                      <a:r>
                        <a:rPr lang="en-US" dirty="0"/>
                        <a:t>74%</a:t>
                      </a:r>
                    </a:p>
                  </a:txBody>
                  <a:tcPr/>
                </a:tc>
                <a:extLst>
                  <a:ext uri="{0D108BD9-81ED-4DB2-BD59-A6C34878D82A}">
                    <a16:rowId xmlns=""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56265043"/>
              </p:ext>
            </p:extLst>
          </p:nvPr>
        </p:nvGraphicFramePr>
        <p:xfrm>
          <a:off x="1097280" y="3100168"/>
          <a:ext cx="10058400" cy="3019232"/>
        </p:xfrm>
        <a:graphic>
          <a:graphicData uri="http://schemas.openxmlformats.org/drawingml/2006/table">
            <a:tbl>
              <a:tblPr firstRow="1" bandRow="1">
                <a:tableStyleId>{1E171933-4619-4E11-9A3F-F7608DF75F80}</a:tableStyleId>
              </a:tblPr>
              <a:tblGrid>
                <a:gridCol w="2514600">
                  <a:extLst>
                    <a:ext uri="{9D8B030D-6E8A-4147-A177-3AD203B41FA5}">
                      <a16:colId xmlns="" xmlns:a16="http://schemas.microsoft.com/office/drawing/2014/main" val="20000"/>
                    </a:ext>
                  </a:extLst>
                </a:gridCol>
                <a:gridCol w="2514600">
                  <a:extLst>
                    <a:ext uri="{9D8B030D-6E8A-4147-A177-3AD203B41FA5}">
                      <a16:colId xmlns="" xmlns:a16="http://schemas.microsoft.com/office/drawing/2014/main" val="20001"/>
                    </a:ext>
                  </a:extLst>
                </a:gridCol>
                <a:gridCol w="2514600">
                  <a:extLst>
                    <a:ext uri="{9D8B030D-6E8A-4147-A177-3AD203B41FA5}">
                      <a16:colId xmlns="" xmlns:a16="http://schemas.microsoft.com/office/drawing/2014/main" val="20002"/>
                    </a:ext>
                  </a:extLst>
                </a:gridCol>
                <a:gridCol w="2514600">
                  <a:extLst>
                    <a:ext uri="{9D8B030D-6E8A-4147-A177-3AD203B41FA5}">
                      <a16:colId xmlns="" xmlns:a16="http://schemas.microsoft.com/office/drawing/2014/main" val="20003"/>
                    </a:ext>
                  </a:extLst>
                </a:gridCol>
              </a:tblGrid>
              <a:tr h="566171">
                <a:tc>
                  <a:txBody>
                    <a:bodyPr/>
                    <a:lstStyle/>
                    <a:p>
                      <a:r>
                        <a:rPr lang="en-US" sz="1600" b="1" i="0" kern="1200" dirty="0">
                          <a:solidFill>
                            <a:schemeClr val="lt1"/>
                          </a:solidFill>
                          <a:effectLst/>
                          <a:latin typeface="+mn-lt"/>
                          <a:ea typeface="+mn-ea"/>
                          <a:cs typeface="+mn-cs"/>
                        </a:rPr>
                        <a:t>Pooling Strategy</a:t>
                      </a:r>
                      <a:endParaRPr lang="en-US" sz="1600" dirty="0"/>
                    </a:p>
                  </a:txBody>
                  <a:tcPr/>
                </a:tc>
                <a:tc>
                  <a:txBody>
                    <a:bodyPr/>
                    <a:lstStyle/>
                    <a:p>
                      <a:r>
                        <a:rPr lang="en-US" sz="1600" b="1" i="0" kern="1200" dirty="0">
                          <a:solidFill>
                            <a:schemeClr val="lt1"/>
                          </a:solidFill>
                          <a:effectLst/>
                          <a:latin typeface="+mn-lt"/>
                          <a:ea typeface="+mn-ea"/>
                          <a:cs typeface="+mn-cs"/>
                        </a:rPr>
                        <a:t>Feature Extraction</a:t>
                      </a:r>
                      <a:endParaRPr lang="en-US" sz="1600" dirty="0"/>
                    </a:p>
                  </a:txBody>
                  <a:tcPr/>
                </a:tc>
                <a:tc>
                  <a:txBody>
                    <a:bodyPr/>
                    <a:lstStyle/>
                    <a:p>
                      <a:r>
                        <a:rPr lang="en-US" sz="1600" b="1" i="0" kern="1200" dirty="0">
                          <a:solidFill>
                            <a:schemeClr val="lt1"/>
                          </a:solidFill>
                          <a:effectLst/>
                          <a:latin typeface="+mn-lt"/>
                          <a:ea typeface="+mn-ea"/>
                          <a:cs typeface="+mn-cs"/>
                        </a:rPr>
                        <a:t>Generalization to Unseen Data</a:t>
                      </a:r>
                      <a:endParaRPr lang="en-US" sz="1600" dirty="0"/>
                    </a:p>
                  </a:txBody>
                  <a:tcPr/>
                </a:tc>
                <a:tc>
                  <a:txBody>
                    <a:bodyPr/>
                    <a:lstStyle/>
                    <a:p>
                      <a:r>
                        <a:rPr lang="en-US" sz="1600" b="1" i="0" kern="1200" dirty="0">
                          <a:solidFill>
                            <a:schemeClr val="lt1"/>
                          </a:solidFill>
                          <a:effectLst/>
                          <a:latin typeface="+mn-lt"/>
                          <a:ea typeface="+mn-ea"/>
                          <a:cs typeface="+mn-cs"/>
                        </a:rPr>
                        <a:t>Performance on the Test Set</a:t>
                      </a:r>
                      <a:endParaRPr lang="en-US" sz="1600" dirty="0"/>
                    </a:p>
                  </a:txBody>
                  <a:tcPr/>
                </a:tc>
                <a:extLst>
                  <a:ext uri="{0D108BD9-81ED-4DB2-BD59-A6C34878D82A}">
                    <a16:rowId xmlns="" xmlns:a16="http://schemas.microsoft.com/office/drawing/2014/main" val="10000"/>
                  </a:ext>
                </a:extLst>
              </a:tr>
              <a:tr h="794192">
                <a:tc>
                  <a:txBody>
                    <a:bodyPr/>
                    <a:lstStyle/>
                    <a:p>
                      <a:r>
                        <a:rPr lang="en-US" sz="1600" b="1" i="0" kern="1200" dirty="0" err="1" smtClean="0">
                          <a:solidFill>
                            <a:schemeClr val="dk1"/>
                          </a:solidFill>
                          <a:effectLst/>
                          <a:latin typeface="+mn-lt"/>
                          <a:ea typeface="+mn-ea"/>
                          <a:cs typeface="+mn-cs"/>
                        </a:rPr>
                        <a:t>Avg</a:t>
                      </a:r>
                      <a:r>
                        <a:rPr lang="en-US" sz="1600" b="1" i="0" kern="1200" dirty="0" smtClean="0">
                          <a:solidFill>
                            <a:schemeClr val="dk1"/>
                          </a:solidFill>
                          <a:effectLst/>
                          <a:latin typeface="+mn-lt"/>
                          <a:ea typeface="+mn-ea"/>
                          <a:cs typeface="+mn-cs"/>
                        </a:rPr>
                        <a:t>-Max</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smooth features</a:t>
                      </a:r>
                      <a:endParaRPr lang="en-US" sz="1600" dirty="0" smtClean="0"/>
                    </a:p>
                    <a:p>
                      <a:endParaRPr lang="en-US" sz="1600" dirty="0"/>
                    </a:p>
                  </a:txBody>
                  <a:tcPr/>
                </a:tc>
                <a:tc>
                  <a:txBody>
                    <a:bodyPr/>
                    <a:lstStyle/>
                    <a:p>
                      <a:r>
                        <a:rPr lang="en-US" sz="1600" b="0" i="0" kern="1200" dirty="0">
                          <a:solidFill>
                            <a:schemeClr val="dk1"/>
                          </a:solidFill>
                          <a:effectLst/>
                          <a:latin typeface="+mn-lt"/>
                          <a:ea typeface="+mn-ea"/>
                          <a:cs typeface="+mn-cs"/>
                        </a:rPr>
                        <a:t>Best generalization, highest validation accuracy</a:t>
                      </a:r>
                      <a:endParaRPr lang="en-US" sz="1600" dirty="0"/>
                    </a:p>
                  </a:txBody>
                  <a:tcPr/>
                </a:tc>
                <a:tc>
                  <a:txBody>
                    <a:bodyPr/>
                    <a:lstStyle/>
                    <a:p>
                      <a:r>
                        <a:rPr lang="en-US" sz="1600" b="0" i="0" kern="1200" dirty="0">
                          <a:solidFill>
                            <a:schemeClr val="dk1"/>
                          </a:solidFill>
                          <a:effectLst/>
                          <a:latin typeface="+mn-lt"/>
                          <a:ea typeface="+mn-ea"/>
                          <a:cs typeface="+mn-cs"/>
                        </a:rPr>
                        <a:t>Consistent with validation, reliable generalization</a:t>
                      </a:r>
                      <a:endParaRPr lang="en-US" sz="1600" dirty="0"/>
                    </a:p>
                  </a:txBody>
                  <a:tcPr/>
                </a:tc>
                <a:extLst>
                  <a:ext uri="{0D108BD9-81ED-4DB2-BD59-A6C34878D82A}">
                    <a16:rowId xmlns="" xmlns:a16="http://schemas.microsoft.com/office/drawing/2014/main" val="10001"/>
                  </a:ext>
                </a:extLst>
              </a:tr>
              <a:tr h="808815">
                <a:tc>
                  <a:txBody>
                    <a:bodyPr/>
                    <a:lstStyle/>
                    <a:p>
                      <a:r>
                        <a:rPr lang="en-US" sz="1600" b="1" dirty="0" smtClean="0">
                          <a:solidFill>
                            <a:schemeClr val="tx1"/>
                          </a:solidFill>
                        </a:rPr>
                        <a:t>Max, Max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Focuses on sharp, high-intensity features</a:t>
                      </a:r>
                      <a:endParaRPr lang="ar-JO" sz="1600" b="0" i="0" kern="1200" dirty="0" smtClean="0">
                        <a:solidFill>
                          <a:schemeClr val="dk1"/>
                        </a:solidFill>
                        <a:effectLst/>
                        <a:latin typeface="+mn-lt"/>
                        <a:ea typeface="+mn-ea"/>
                        <a:cs typeface="+mn-cs"/>
                      </a:endParaRPr>
                    </a:p>
                    <a:p>
                      <a:endParaRPr lang="en-US" sz="1600" dirty="0"/>
                    </a:p>
                  </a:txBody>
                  <a:tcPr/>
                </a:tc>
                <a:tc>
                  <a:txBody>
                    <a:bodyPr/>
                    <a:lstStyle/>
                    <a:p>
                      <a:r>
                        <a:rPr lang="en-US" sz="1600" b="0" i="0" kern="1200" dirty="0">
                          <a:solidFill>
                            <a:schemeClr val="dk1"/>
                          </a:solidFill>
                          <a:effectLst/>
                          <a:latin typeface="+mn-lt"/>
                          <a:ea typeface="+mn-ea"/>
                          <a:cs typeface="+mn-cs"/>
                        </a:rPr>
                        <a:t>Decent generalization, slightly lower validation accuracy</a:t>
                      </a:r>
                      <a:endParaRPr lang="en-US" sz="1600" dirty="0"/>
                    </a:p>
                  </a:txBody>
                  <a:tcPr/>
                </a:tc>
                <a:tc>
                  <a:txBody>
                    <a:bodyPr/>
                    <a:lstStyle/>
                    <a:p>
                      <a:r>
                        <a:rPr lang="en-US" sz="1600" b="0" i="0" kern="1200" dirty="0">
                          <a:solidFill>
                            <a:schemeClr val="dk1"/>
                          </a:solidFill>
                          <a:effectLst/>
                          <a:latin typeface="+mn-lt"/>
                          <a:ea typeface="+mn-ea"/>
                          <a:cs typeface="+mn-cs"/>
                        </a:rPr>
                        <a:t>Good test accuracy </a:t>
                      </a:r>
                      <a:endParaRPr lang="en-US" sz="1600" dirty="0"/>
                    </a:p>
                  </a:txBody>
                  <a:tcPr/>
                </a:tc>
                <a:extLst>
                  <a:ext uri="{0D108BD9-81ED-4DB2-BD59-A6C34878D82A}">
                    <a16:rowId xmlns="" xmlns:a16="http://schemas.microsoft.com/office/drawing/2014/main" val="10002"/>
                  </a:ext>
                </a:extLst>
              </a:tr>
              <a:tr h="808815">
                <a:tc>
                  <a:txBody>
                    <a:bodyPr/>
                    <a:lstStyle/>
                    <a:p>
                      <a:r>
                        <a:rPr lang="en-US" sz="1600" b="1" i="0" kern="1200" dirty="0" err="1">
                          <a:solidFill>
                            <a:schemeClr val="dk1"/>
                          </a:solidFill>
                          <a:effectLst/>
                          <a:latin typeface="+mn-lt"/>
                          <a:ea typeface="+mn-ea"/>
                          <a:cs typeface="+mn-cs"/>
                        </a:rPr>
                        <a:t>Avg-Avg</a:t>
                      </a:r>
                      <a:endParaRPr lang="en-US" sz="1600" dirty="0"/>
                    </a:p>
                  </a:txBody>
                  <a:tcPr/>
                </a:tc>
                <a:tc>
                  <a:txBody>
                    <a:bodyPr/>
                    <a:lstStyle/>
                    <a:p>
                      <a:r>
                        <a:rPr lang="en-US" sz="1600" b="0" i="0" kern="1200" dirty="0">
                          <a:solidFill>
                            <a:schemeClr val="dk1"/>
                          </a:solidFill>
                          <a:effectLst/>
                          <a:latin typeface="+mn-lt"/>
                          <a:ea typeface="+mn-ea"/>
                          <a:cs typeface="+mn-cs"/>
                        </a:rPr>
                        <a:t>Captures smooth features, loses sharp details</a:t>
                      </a:r>
                      <a:endParaRPr lang="en-US" sz="1600" dirty="0"/>
                    </a:p>
                  </a:txBody>
                  <a:tcPr/>
                </a:tc>
                <a:tc>
                  <a:txBody>
                    <a:bodyPr/>
                    <a:lstStyle/>
                    <a:p>
                      <a:r>
                        <a:rPr lang="en-US" sz="1600" b="0" i="0" kern="1200" dirty="0">
                          <a:solidFill>
                            <a:schemeClr val="dk1"/>
                          </a:solidFill>
                          <a:effectLst/>
                          <a:latin typeface="+mn-lt"/>
                          <a:ea typeface="+mn-ea"/>
                          <a:cs typeface="+mn-cs"/>
                        </a:rPr>
                        <a:t>Weak generalization due to over-smoothing</a:t>
                      </a:r>
                      <a:endParaRPr lang="en-US" sz="1600" dirty="0"/>
                    </a:p>
                  </a:txBody>
                  <a:tcPr/>
                </a:tc>
                <a:tc>
                  <a:txBody>
                    <a:bodyPr/>
                    <a:lstStyle/>
                    <a:p>
                      <a:r>
                        <a:rPr lang="en-US" sz="1600" b="0" i="0" kern="1200" dirty="0">
                          <a:solidFill>
                            <a:schemeClr val="dk1"/>
                          </a:solidFill>
                          <a:effectLst/>
                          <a:latin typeface="+mn-lt"/>
                          <a:ea typeface="+mn-ea"/>
                          <a:cs typeface="+mn-cs"/>
                        </a:rPr>
                        <a:t>Poor test accuracy, weak feature extraction and generalization</a:t>
                      </a:r>
                      <a:endParaRPr lang="en-US" sz="1600"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728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Q5 – (a) : What happens to the performance when using different configurations for the fully connected layers compared to the original setup?</a:t>
            </a:r>
          </a:p>
        </p:txBody>
      </p:sp>
      <p:sp>
        <p:nvSpPr>
          <p:cNvPr id="3" name="Content Placeholder 2"/>
          <p:cNvSpPr>
            <a:spLocks noGrp="1"/>
          </p:cNvSpPr>
          <p:nvPr>
            <p:ph idx="1"/>
          </p:nvPr>
        </p:nvSpPr>
        <p:spPr/>
        <p:txBody>
          <a:bodyPr>
            <a:normAutofit/>
          </a:bodyPr>
          <a:lstStyle/>
          <a:p>
            <a:r>
              <a:rPr lang="en-US" dirty="0"/>
              <a:t/>
            </a:r>
            <a:br>
              <a:rPr lang="en-US" dirty="0"/>
            </a:br>
            <a:r>
              <a:rPr lang="en-US" b="1" dirty="0"/>
              <a:t>Original Setup:</a:t>
            </a:r>
            <a:r>
              <a:rPr lang="en-US" dirty="0"/>
              <a:t>  Provides the most balanced performance between training, validation, and test data. It achieves a validation accuracy of </a:t>
            </a:r>
            <a:r>
              <a:rPr lang="en-US" b="1" dirty="0"/>
              <a:t>73%</a:t>
            </a:r>
            <a:r>
              <a:rPr lang="en-US" dirty="0"/>
              <a:t>. </a:t>
            </a:r>
            <a:endParaRPr lang="ar-JO" dirty="0"/>
          </a:p>
          <a:p>
            <a:r>
              <a:rPr lang="en-US" b="1" dirty="0"/>
              <a:t>[50]:</a:t>
            </a:r>
            <a:r>
              <a:rPr lang="en-US" dirty="0"/>
              <a:t> Performs similarly to the original setup with a validation accuracy of </a:t>
            </a:r>
            <a:r>
              <a:rPr lang="en-US" b="1" dirty="0"/>
              <a:t>73.31%</a:t>
            </a:r>
            <a:r>
              <a:rPr lang="en-US" dirty="0"/>
              <a:t>. This suggests a slight drop in generalization, but the </a:t>
            </a:r>
            <a:r>
              <a:rPr lang="en-US" b="1" dirty="0"/>
              <a:t>test accuracy</a:t>
            </a:r>
            <a:r>
              <a:rPr lang="en-US" dirty="0"/>
              <a:t> of </a:t>
            </a:r>
            <a:r>
              <a:rPr lang="en-US" b="1" dirty="0"/>
              <a:t>72.05%</a:t>
            </a:r>
            <a:r>
              <a:rPr lang="en-US" dirty="0"/>
              <a:t> indicates it still generalizes well to unseen data </a:t>
            </a:r>
            <a:endParaRPr lang="ar-JO" dirty="0"/>
          </a:p>
          <a:p>
            <a:r>
              <a:rPr lang="en-US" b="1" dirty="0"/>
              <a:t>[128, 64]:</a:t>
            </a:r>
            <a:r>
              <a:rPr lang="en-US" dirty="0"/>
              <a:t> Has the </a:t>
            </a:r>
            <a:r>
              <a:rPr lang="en-US" b="1" dirty="0"/>
              <a:t>lowest validation accuracy</a:t>
            </a:r>
            <a:r>
              <a:rPr lang="en-US" dirty="0"/>
              <a:t> at </a:t>
            </a:r>
            <a:r>
              <a:rPr lang="en-US" b="1" dirty="0"/>
              <a:t>71.28%</a:t>
            </a:r>
            <a:r>
              <a:rPr lang="en-US" dirty="0"/>
              <a:t>, showing poorer generalization compared to both the original and [50]. This could indicate </a:t>
            </a:r>
            <a:r>
              <a:rPr lang="en-US" b="1" dirty="0"/>
              <a:t>overfitting</a:t>
            </a:r>
            <a:r>
              <a:rPr lang="en-US" dirty="0"/>
              <a:t>, where the model is too complex for the task, leading to worse generalization.</a:t>
            </a:r>
          </a:p>
          <a:p>
            <a:endParaRPr lang="en-US" dirty="0"/>
          </a:p>
        </p:txBody>
      </p:sp>
    </p:spTree>
    <p:extLst>
      <p:ext uri="{BB962C8B-B14F-4D97-AF65-F5344CB8AC3E}">
        <p14:creationId xmlns:p14="http://schemas.microsoft.com/office/powerpoint/2010/main" val="348952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•Q5: 1- How does reducing the model's capacity to a single layer with fewer hidden nodes impact performance?</a:t>
            </a:r>
            <a:r>
              <a:rPr lang="ar-JO" sz="2400" dirty="0"/>
              <a:t> </a:t>
            </a:r>
            <a:r>
              <a:rPr lang="en-US" sz="2400" dirty="0"/>
              <a:t>Does this configuration result in </a:t>
            </a:r>
            <a:r>
              <a:rPr lang="en-US" sz="2400" dirty="0" err="1"/>
              <a:t>underfitting</a:t>
            </a:r>
            <a:r>
              <a:rPr lang="en-US" sz="2400" dirty="0"/>
              <a:t> or poor generalization? </a:t>
            </a:r>
            <a:r>
              <a:rPr lang="ar-JO" sz="2400" dirty="0"/>
              <a:t/>
            </a:r>
            <a:br>
              <a:rPr lang="ar-JO" sz="2400" dirty="0"/>
            </a:br>
            <a:r>
              <a:rPr lang="en-US" sz="2400"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3110622"/>
              </p:ext>
            </p:extLst>
          </p:nvPr>
        </p:nvGraphicFramePr>
        <p:xfrm>
          <a:off x="1097280" y="1962172"/>
          <a:ext cx="10058400" cy="1112520"/>
        </p:xfrm>
        <a:graphic>
          <a:graphicData uri="http://schemas.openxmlformats.org/drawingml/2006/table">
            <a:tbl>
              <a:tblPr firstRow="1" bandRow="1">
                <a:tableStyleId>{00A15C55-8517-42AA-B614-E9B94910E393}</a:tableStyleId>
              </a:tblPr>
              <a:tblGrid>
                <a:gridCol w="3352800">
                  <a:extLst>
                    <a:ext uri="{9D8B030D-6E8A-4147-A177-3AD203B41FA5}">
                      <a16:colId xmlns="" xmlns:a16="http://schemas.microsoft.com/office/drawing/2014/main" val="20000"/>
                    </a:ext>
                  </a:extLst>
                </a:gridCol>
                <a:gridCol w="3352800">
                  <a:extLst>
                    <a:ext uri="{9D8B030D-6E8A-4147-A177-3AD203B41FA5}">
                      <a16:colId xmlns="" xmlns:a16="http://schemas.microsoft.com/office/drawing/2014/main" val="20001"/>
                    </a:ext>
                  </a:extLst>
                </a:gridCol>
                <a:gridCol w="3352800">
                  <a:extLst>
                    <a:ext uri="{9D8B030D-6E8A-4147-A177-3AD203B41FA5}">
                      <a16:colId xmlns="" xmlns:a16="http://schemas.microsoft.com/office/drawing/2014/main" val="20002"/>
                    </a:ext>
                  </a:extLst>
                </a:gridCol>
              </a:tblGrid>
              <a:tr h="370840">
                <a:tc>
                  <a:txBody>
                    <a:bodyPr/>
                    <a:lstStyle/>
                    <a:p>
                      <a:r>
                        <a:rPr lang="en-US" dirty="0" err="1"/>
                        <a:t>fc_configs</a:t>
                      </a:r>
                      <a:r>
                        <a:rPr lang="en-US" dirty="0"/>
                        <a:t> </a:t>
                      </a:r>
                    </a:p>
                  </a:txBody>
                  <a:tcPr/>
                </a:tc>
                <a:tc>
                  <a:txBody>
                    <a:bodyPr/>
                    <a:lstStyle/>
                    <a:p>
                      <a:r>
                        <a:rPr lang="en-US" dirty="0"/>
                        <a:t>Validation Accuracy</a:t>
                      </a:r>
                    </a:p>
                  </a:txBody>
                  <a:tcPr/>
                </a:tc>
                <a:tc>
                  <a:txBody>
                    <a:bodyPr/>
                    <a:lstStyle/>
                    <a:p>
                      <a:r>
                        <a:rPr lang="en-US" dirty="0"/>
                        <a:t>Testing Accuracy </a:t>
                      </a:r>
                    </a:p>
                  </a:txBody>
                  <a:tcPr/>
                </a:tc>
                <a:extLst>
                  <a:ext uri="{0D108BD9-81ED-4DB2-BD59-A6C34878D82A}">
                    <a16:rowId xmlns="" xmlns:a16="http://schemas.microsoft.com/office/drawing/2014/main" val="10000"/>
                  </a:ext>
                </a:extLst>
              </a:tr>
              <a:tr h="370840">
                <a:tc>
                  <a:txBody>
                    <a:bodyPr/>
                    <a:lstStyle/>
                    <a:p>
                      <a:r>
                        <a:rPr lang="en-US" dirty="0"/>
                        <a:t>50</a:t>
                      </a:r>
                    </a:p>
                  </a:txBody>
                  <a:tcPr/>
                </a:tc>
                <a:tc>
                  <a:txBody>
                    <a:bodyPr/>
                    <a:lstStyle/>
                    <a:p>
                      <a:r>
                        <a:rPr lang="en-US" dirty="0"/>
                        <a:t>7</a:t>
                      </a:r>
                      <a:r>
                        <a:rPr lang="ar-JO" dirty="0"/>
                        <a:t>3</a:t>
                      </a:r>
                      <a:r>
                        <a:rPr lang="en-US" dirty="0"/>
                        <a:t>%</a:t>
                      </a:r>
                    </a:p>
                  </a:txBody>
                  <a:tcPr/>
                </a:tc>
                <a:tc>
                  <a:txBody>
                    <a:bodyPr/>
                    <a:lstStyle/>
                    <a:p>
                      <a:r>
                        <a:rPr lang="en-US" dirty="0"/>
                        <a:t>7</a:t>
                      </a:r>
                      <a:r>
                        <a:rPr lang="ar-JO" dirty="0"/>
                        <a:t>2</a:t>
                      </a:r>
                      <a:r>
                        <a:rPr lang="en-US" dirty="0"/>
                        <a:t>%</a:t>
                      </a:r>
                    </a:p>
                  </a:txBody>
                  <a:tcPr/>
                </a:tc>
                <a:extLst>
                  <a:ext uri="{0D108BD9-81ED-4DB2-BD59-A6C34878D82A}">
                    <a16:rowId xmlns="" xmlns:a16="http://schemas.microsoft.com/office/drawing/2014/main" val="10001"/>
                  </a:ext>
                </a:extLst>
              </a:tr>
              <a:tr h="370840">
                <a:tc>
                  <a:txBody>
                    <a:bodyPr/>
                    <a:lstStyle/>
                    <a:p>
                      <a:r>
                        <a:rPr lang="en-US" dirty="0"/>
                        <a:t>(128 , 64)</a:t>
                      </a:r>
                    </a:p>
                  </a:txBody>
                  <a:tcPr/>
                </a:tc>
                <a:tc>
                  <a:txBody>
                    <a:bodyPr/>
                    <a:lstStyle/>
                    <a:p>
                      <a:r>
                        <a:rPr lang="en-US" dirty="0"/>
                        <a:t>7</a:t>
                      </a:r>
                      <a:r>
                        <a:rPr lang="ar-JO" dirty="0"/>
                        <a:t>1</a:t>
                      </a:r>
                      <a:r>
                        <a:rPr lang="en-US" dirty="0"/>
                        <a:t>%</a:t>
                      </a:r>
                    </a:p>
                  </a:txBody>
                  <a:tcPr/>
                </a:tc>
                <a:tc>
                  <a:txBody>
                    <a:bodyPr/>
                    <a:lstStyle/>
                    <a:p>
                      <a:r>
                        <a:rPr lang="en-US" dirty="0"/>
                        <a:t>73%</a:t>
                      </a:r>
                    </a:p>
                  </a:txBody>
                  <a:tcPr/>
                </a:tc>
                <a:extLst>
                  <a:ext uri="{0D108BD9-81ED-4DB2-BD59-A6C34878D82A}">
                    <a16:rowId xmlns="" xmlns:a16="http://schemas.microsoft.com/office/drawing/2014/main" val="10002"/>
                  </a:ext>
                </a:extLst>
              </a:tr>
            </a:tbl>
          </a:graphicData>
        </a:graphic>
      </p:graphicFrame>
      <p:sp>
        <p:nvSpPr>
          <p:cNvPr id="5" name="TextBox 4"/>
          <p:cNvSpPr txBox="1"/>
          <p:nvPr/>
        </p:nvSpPr>
        <p:spPr>
          <a:xfrm>
            <a:off x="182880" y="3579766"/>
            <a:ext cx="184731" cy="307777"/>
          </a:xfrm>
          <a:prstGeom prst="rect">
            <a:avLst/>
          </a:prstGeom>
          <a:noFill/>
        </p:spPr>
        <p:txBody>
          <a:bodyPr wrap="none" rtlCol="0">
            <a:spAutoFit/>
          </a:bodyPr>
          <a:lstStyle/>
          <a:p>
            <a:endParaRPr lang="en-US" sz="1400" dirty="0"/>
          </a:p>
        </p:txBody>
      </p:sp>
      <p:sp>
        <p:nvSpPr>
          <p:cNvPr id="3" name="TextBox 2"/>
          <p:cNvSpPr txBox="1"/>
          <p:nvPr/>
        </p:nvSpPr>
        <p:spPr>
          <a:xfrm>
            <a:off x="562807" y="3485637"/>
            <a:ext cx="11127346" cy="2031325"/>
          </a:xfrm>
          <a:prstGeom prst="rect">
            <a:avLst/>
          </a:prstGeom>
          <a:noFill/>
        </p:spPr>
        <p:txBody>
          <a:bodyPr wrap="square" rtlCol="0">
            <a:spAutoFit/>
          </a:bodyPr>
          <a:lstStyle/>
          <a:p>
            <a:r>
              <a:rPr lang="en-US" dirty="0"/>
              <a:t>1- Reducing the model’s capacity to a single layer with fewer hidden nodes (50 configuration) results in a simpler model with fewer parameters to learn from the data. This can lead to </a:t>
            </a:r>
            <a:r>
              <a:rPr lang="en-US" b="1" dirty="0"/>
              <a:t>underfitting</a:t>
            </a:r>
            <a:r>
              <a:rPr lang="en-US" dirty="0"/>
              <a:t>, where the model struggles to capture the complexity of the data due to its limited capacity.</a:t>
            </a:r>
            <a:endParaRPr lang="ar-JO" dirty="0"/>
          </a:p>
          <a:p>
            <a:endParaRPr lang="en-US" dirty="0"/>
          </a:p>
          <a:p>
            <a:r>
              <a:rPr lang="en-US" dirty="0"/>
              <a:t>In the case of the [50] configuration, the validation accuracy is </a:t>
            </a:r>
            <a:r>
              <a:rPr lang="en-US" b="1" dirty="0"/>
              <a:t>73.31%</a:t>
            </a:r>
            <a:r>
              <a:rPr lang="en-US" dirty="0"/>
              <a:t>, suggesting that the model is not underfitting significantly but still has a simpler structure, leading to slightly lower generalization compared to the original setup.</a:t>
            </a:r>
          </a:p>
          <a:p>
            <a:endParaRPr lang="en-US" dirty="0"/>
          </a:p>
        </p:txBody>
      </p:sp>
    </p:spTree>
    <p:extLst>
      <p:ext uri="{BB962C8B-B14F-4D97-AF65-F5344CB8AC3E}">
        <p14:creationId xmlns:p14="http://schemas.microsoft.com/office/powerpoint/2010/main" val="2976405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Q5 : </a:t>
            </a:r>
          </a:p>
        </p:txBody>
      </p:sp>
      <p:sp>
        <p:nvSpPr>
          <p:cNvPr id="3" name="Content Placeholder 2"/>
          <p:cNvSpPr>
            <a:spLocks noGrp="1"/>
          </p:cNvSpPr>
          <p:nvPr>
            <p:ph idx="1"/>
          </p:nvPr>
        </p:nvSpPr>
        <p:spPr>
          <a:xfrm>
            <a:off x="882127" y="1953310"/>
            <a:ext cx="10058400" cy="4023360"/>
          </a:xfrm>
        </p:spPr>
        <p:txBody>
          <a:bodyPr>
            <a:normAutofit lnSpcReduction="10000"/>
          </a:bodyPr>
          <a:lstStyle/>
          <a:p>
            <a:pPr marL="0" indent="0">
              <a:buNone/>
            </a:pPr>
            <a:r>
              <a:rPr lang="en-US" dirty="0"/>
              <a:t>2-  Does this setup improve accuracy and generalization compared to the simpler configuration? </a:t>
            </a:r>
            <a:endParaRPr lang="ar-JO" dirty="0"/>
          </a:p>
          <a:p>
            <a:r>
              <a:rPr lang="en-US" dirty="0"/>
              <a:t>When comparing the [50] configuration (</a:t>
            </a:r>
            <a:r>
              <a:rPr lang="en-US" dirty="0" err="1"/>
              <a:t>val</a:t>
            </a:r>
            <a:r>
              <a:rPr lang="en-US" dirty="0"/>
              <a:t>: 73.31%, test: 72.05%) with the original configuration (</a:t>
            </a:r>
            <a:r>
              <a:rPr lang="en-US" dirty="0" err="1"/>
              <a:t>val</a:t>
            </a:r>
            <a:r>
              <a:rPr lang="en-US" dirty="0"/>
              <a:t>: 73.29%, test: 71.28%), the simpler configuration ([50]) results in a slightly higher test accuracy (72.05% compared to 71.28%). However, the validation accuracy remains almost identical in both cases.</a:t>
            </a:r>
            <a:endParaRPr lang="ar-JO" dirty="0"/>
          </a:p>
          <a:p>
            <a:r>
              <a:rPr lang="en-US" dirty="0"/>
              <a:t>3- Discuss which configuration provides the best trade-off between computational efficiency and performance</a:t>
            </a:r>
          </a:p>
          <a:p>
            <a:r>
              <a:rPr lang="en-US" dirty="0"/>
              <a:t>The [50] configuration provides a better trade-off between computational efficiency and performance compared to the [128, 64] configuration. With fewer parameters, it requires less computational power and training time, making it more efficient. While the validation accuracy is slightly lower (73.31% vs. 73.29%) and the test accuracy is marginally higher (72.05% vs. 71.28%), the simpler model ([50]) achieves a similar performance with less complexity, making it a more computationally efficient choice than the more complex [128, 64] configuration.</a:t>
            </a:r>
          </a:p>
        </p:txBody>
      </p:sp>
    </p:spTree>
    <p:extLst>
      <p:ext uri="{BB962C8B-B14F-4D97-AF65-F5344CB8AC3E}">
        <p14:creationId xmlns:p14="http://schemas.microsoft.com/office/powerpoint/2010/main" val="3892042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362" y="98345"/>
            <a:ext cx="10058400" cy="1450757"/>
          </a:xfrm>
        </p:spPr>
        <p:txBody>
          <a:bodyPr>
            <a:noAutofit/>
          </a:bodyPr>
          <a:lstStyle/>
          <a:p>
            <a:r>
              <a:rPr lang="en-US" sz="2400" dirty="0"/>
              <a:t>Q6. Replace </a:t>
            </a:r>
            <a:r>
              <a:rPr lang="en-US" sz="2400" dirty="0" err="1"/>
              <a:t>ReLU</a:t>
            </a:r>
            <a:r>
              <a:rPr lang="en-US" sz="2400" dirty="0"/>
              <a:t> with </a:t>
            </a:r>
            <a:r>
              <a:rPr lang="en-US" sz="2400" dirty="0" err="1"/>
              <a:t>tanh</a:t>
            </a:r>
            <a:r>
              <a:rPr lang="en-US" sz="2400" dirty="0"/>
              <a:t> as the activation function in your best model configuration. Do you notice any drop in validation accuracy? Report the validation accuracy for both </a:t>
            </a:r>
            <a:r>
              <a:rPr lang="en-US" sz="2400" dirty="0" err="1"/>
              <a:t>ReLU</a:t>
            </a:r>
            <a:r>
              <a:rPr lang="en-US" sz="2400" dirty="0"/>
              <a:t> and </a:t>
            </a:r>
            <a:r>
              <a:rPr lang="en-US" sz="2400" dirty="0" err="1"/>
              <a:t>Tanh</a:t>
            </a:r>
            <a:r>
              <a:rPr lang="en-US" sz="2400" dirty="0"/>
              <a:t> configurations</a:t>
            </a:r>
            <a:r>
              <a:rPr lang="ar-JO" sz="2400" dirty="0"/>
              <a:t>.</a:t>
            </a:r>
            <a:endParaRPr lang="en-US" sz="2400" dirty="0"/>
          </a:p>
        </p:txBody>
      </p:sp>
      <p:sp>
        <p:nvSpPr>
          <p:cNvPr id="3" name="Content Placeholder 2"/>
          <p:cNvSpPr>
            <a:spLocks noGrp="1"/>
          </p:cNvSpPr>
          <p:nvPr>
            <p:ph idx="1"/>
          </p:nvPr>
        </p:nvSpPr>
        <p:spPr>
          <a:xfrm>
            <a:off x="1097280" y="1859181"/>
            <a:ext cx="10058400" cy="4023360"/>
          </a:xfrm>
        </p:spPr>
        <p:txBody>
          <a:bodyPr>
            <a:normAutofit fontScale="92500" lnSpcReduction="20000"/>
          </a:bodyPr>
          <a:lstStyle/>
          <a:p>
            <a:r>
              <a:rPr lang="ar-JO" b="1" dirty="0"/>
              <a:t> - </a:t>
            </a:r>
            <a:r>
              <a:rPr lang="en-US" b="1" dirty="0"/>
              <a:t>Tanh Results</a:t>
            </a:r>
            <a:r>
              <a:rPr lang="en-US" dirty="0"/>
              <a:t>: Validation Accuracy: 73% (average validation accuracy over 30 epochs)</a:t>
            </a:r>
            <a:r>
              <a:rPr lang="ar-JO" dirty="0"/>
              <a:t> </a:t>
            </a:r>
            <a:r>
              <a:rPr lang="en-US" dirty="0"/>
              <a:t>and Test Accuracy: 75%</a:t>
            </a:r>
          </a:p>
          <a:p>
            <a:r>
              <a:rPr lang="en-US" b="1" dirty="0"/>
              <a:t>- </a:t>
            </a:r>
            <a:r>
              <a:rPr lang="en-US" b="1" dirty="0" err="1"/>
              <a:t>Relu</a:t>
            </a:r>
            <a:r>
              <a:rPr lang="en-US" b="1" dirty="0"/>
              <a:t> Results</a:t>
            </a:r>
            <a:r>
              <a:rPr lang="en-US" dirty="0"/>
              <a:t>: Validation Accuracy: 72 % (average validation accuracy over 30 epochs) and Test</a:t>
            </a:r>
          </a:p>
          <a:p>
            <a:r>
              <a:rPr lang="en-US" dirty="0"/>
              <a:t>Accuracy: 71%</a:t>
            </a:r>
            <a:endParaRPr lang="ar-JO" dirty="0"/>
          </a:p>
          <a:p>
            <a:r>
              <a:rPr lang="en-US" dirty="0"/>
              <a:t>During our experiments, we observed that the tanh activation function, which constrains outputs between -1 and 1, can provide more balanced outputs around zero. This characteristic is particularly useful for training on small datasets, as it helps the model converge more effectively. Additionally, tanh avoids the issue of "dead units" associated with </a:t>
            </a:r>
            <a:r>
              <a:rPr lang="en-US" dirty="0" err="1"/>
              <a:t>ReLU</a:t>
            </a:r>
            <a:r>
              <a:rPr lang="en-US" dirty="0"/>
              <a:t>, where neurons with negative inputs consistently output zero and stop learning.</a:t>
            </a:r>
          </a:p>
          <a:p>
            <a:r>
              <a:rPr lang="en-US" dirty="0"/>
              <a:t>However, despite these theoretical advantages, </a:t>
            </a:r>
            <a:r>
              <a:rPr lang="en-US" dirty="0" err="1"/>
              <a:t>ReLU</a:t>
            </a:r>
            <a:r>
              <a:rPr lang="en-US" dirty="0"/>
              <a:t> showed slightly better performance in our specific task. While the overall results with tanh were comparable, tuning revealed that </a:t>
            </a:r>
            <a:r>
              <a:rPr lang="en-US" dirty="0" err="1"/>
              <a:t>ReLU</a:t>
            </a:r>
            <a:r>
              <a:rPr lang="en-US" dirty="0"/>
              <a:t> produced better figure maps. Given </a:t>
            </a:r>
            <a:r>
              <a:rPr lang="en-US" dirty="0" err="1"/>
              <a:t>ReLU’s</a:t>
            </a:r>
            <a:r>
              <a:rPr lang="en-US" dirty="0"/>
              <a:t> superior performance in many practical applications, we ultimately decided to rely on it for this task. In general, </a:t>
            </a:r>
            <a:r>
              <a:rPr lang="en-US" dirty="0" err="1"/>
              <a:t>ReLU</a:t>
            </a:r>
            <a:r>
              <a:rPr lang="en-US" dirty="0"/>
              <a:t> remains a robust choice due to its simplicity and effectiveness, even if some scenarios might benefit from alternative activation functions like tanh.</a:t>
            </a:r>
          </a:p>
          <a:p>
            <a:endParaRPr lang="en-US" dirty="0"/>
          </a:p>
        </p:txBody>
      </p:sp>
    </p:spTree>
    <p:extLst>
      <p:ext uri="{BB962C8B-B14F-4D97-AF65-F5344CB8AC3E}">
        <p14:creationId xmlns:p14="http://schemas.microsoft.com/office/powerpoint/2010/main" val="90390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55E9DF-1CAA-4819-BACA-52726DDA740C}"/>
              </a:ext>
            </a:extLst>
          </p:cNvPr>
          <p:cNvSpPr>
            <a:spLocks noGrp="1"/>
          </p:cNvSpPr>
          <p:nvPr>
            <p:ph type="title"/>
          </p:nvPr>
        </p:nvSpPr>
        <p:spPr/>
        <p:txBody>
          <a:bodyPr>
            <a:normAutofit/>
          </a:bodyPr>
          <a:lstStyle/>
          <a:p>
            <a:r>
              <a:rPr lang="en-US" sz="2800" b="1" dirty="0"/>
              <a:t>Q7. Visualizing Convolutional Layer Feature Maps</a:t>
            </a:r>
            <a:r>
              <a:rPr lang="ar-JO" sz="2800" b="1" dirty="0"/>
              <a:t>:</a:t>
            </a:r>
            <a:endParaRPr lang="en-US" sz="2800" b="1" dirty="0"/>
          </a:p>
        </p:txBody>
      </p:sp>
      <p:sp>
        <p:nvSpPr>
          <p:cNvPr id="3" name="Content Placeholder 2">
            <a:extLst>
              <a:ext uri="{FF2B5EF4-FFF2-40B4-BE49-F238E27FC236}">
                <a16:creationId xmlns="" xmlns:a16="http://schemas.microsoft.com/office/drawing/2014/main" id="{D2CFBEEE-F8EE-415B-9999-E6A6B9C55F26}"/>
              </a:ext>
            </a:extLst>
          </p:cNvPr>
          <p:cNvSpPr>
            <a:spLocks noGrp="1"/>
          </p:cNvSpPr>
          <p:nvPr>
            <p:ph idx="1"/>
          </p:nvPr>
        </p:nvSpPr>
        <p:spPr/>
        <p:txBody>
          <a:bodyPr/>
          <a:lstStyle/>
          <a:p>
            <a:r>
              <a:rPr lang="ar-JO" b="1" dirty="0"/>
              <a:t>-</a:t>
            </a:r>
            <a:r>
              <a:rPr lang="en-US" b="1" dirty="0"/>
              <a:t>Low-Level Features (conv1):</a:t>
            </a:r>
          </a:p>
          <a:p>
            <a:r>
              <a:rPr lang="en-US" dirty="0"/>
              <a:t>The first layer captures basic features like edges, gradients, and textures, resembling Gabor filters. These maps highlight areas with significant intensity changes, aligning with the theory of low-level feature detection.</a:t>
            </a:r>
            <a:endParaRPr lang="ar-JO" dirty="0"/>
          </a:p>
          <a:p>
            <a:r>
              <a:rPr lang="ar-JO" dirty="0"/>
              <a:t>-</a:t>
            </a:r>
            <a:r>
              <a:rPr lang="en-US" b="1" dirty="0"/>
              <a:t>Mid-Level Features (conv2):</a:t>
            </a:r>
          </a:p>
          <a:p>
            <a:r>
              <a:rPr lang="en-US" dirty="0"/>
              <a:t>The second layer combines low-level features into more complex patterns such as shapes and contours. The feature maps outline object regions, indicating detection of mid-level features like simple object parts.</a:t>
            </a:r>
          </a:p>
          <a:p>
            <a:r>
              <a:rPr lang="ar-JO" dirty="0"/>
              <a:t>-</a:t>
            </a:r>
            <a:r>
              <a:rPr lang="en-US" b="1" dirty="0"/>
              <a:t>High-Level Features (conv3):</a:t>
            </a:r>
          </a:p>
          <a:p>
            <a:r>
              <a:rPr lang="en-US" dirty="0"/>
              <a:t>The final layer captures abstract patterns, focusing on object-specific characteristics like textures or parts of objects. These maps are more uniform, emphasizing high-level feature abstraction</a:t>
            </a:r>
          </a:p>
        </p:txBody>
      </p:sp>
    </p:spTree>
    <p:extLst>
      <p:ext uri="{BB962C8B-B14F-4D97-AF65-F5344CB8AC3E}">
        <p14:creationId xmlns:p14="http://schemas.microsoft.com/office/powerpoint/2010/main" val="195873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34B44B-3045-408D-8BAE-CDC07D92DBC4}"/>
              </a:ext>
            </a:extLst>
          </p:cNvPr>
          <p:cNvSpPr>
            <a:spLocks noGrp="1"/>
          </p:cNvSpPr>
          <p:nvPr>
            <p:ph type="title"/>
          </p:nvPr>
        </p:nvSpPr>
        <p:spPr/>
        <p:txBody>
          <a:bodyPr>
            <a:normAutofit/>
          </a:bodyPr>
          <a:lstStyle/>
          <a:p>
            <a:r>
              <a:rPr lang="en-US" sz="2800" b="1" dirty="0"/>
              <a:t>Q7. Feature Maps</a:t>
            </a:r>
            <a:r>
              <a:rPr lang="ar-JO" sz="2800" b="1" dirty="0"/>
              <a:t>:</a:t>
            </a:r>
            <a:endParaRPr lang="en-US" sz="2800" dirty="0"/>
          </a:p>
        </p:txBody>
      </p:sp>
      <p:pic>
        <p:nvPicPr>
          <p:cNvPr id="5" name="Content Placeholder 4">
            <a:extLst>
              <a:ext uri="{FF2B5EF4-FFF2-40B4-BE49-F238E27FC236}">
                <a16:creationId xmlns="" xmlns:a16="http://schemas.microsoft.com/office/drawing/2014/main" id="{0DA3E196-D9BB-42BA-BDA7-855E439BF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97741"/>
            <a:ext cx="5156041" cy="3556094"/>
          </a:xfrm>
        </p:spPr>
      </p:pic>
      <p:pic>
        <p:nvPicPr>
          <p:cNvPr id="7" name="Picture 6">
            <a:extLst>
              <a:ext uri="{FF2B5EF4-FFF2-40B4-BE49-F238E27FC236}">
                <a16:creationId xmlns="" xmlns:a16="http://schemas.microsoft.com/office/drawing/2014/main" id="{89EE759D-0CF6-4DD6-A404-939D41936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321" y="2097741"/>
            <a:ext cx="5156041" cy="3556094"/>
          </a:xfrm>
          <a:prstGeom prst="rect">
            <a:avLst/>
          </a:prstGeom>
        </p:spPr>
      </p:pic>
    </p:spTree>
    <p:extLst>
      <p:ext uri="{BB962C8B-B14F-4D97-AF65-F5344CB8AC3E}">
        <p14:creationId xmlns:p14="http://schemas.microsoft.com/office/powerpoint/2010/main" val="3159017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77857-4B47-4284-BFC8-7067B818DBB3}"/>
              </a:ext>
            </a:extLst>
          </p:cNvPr>
          <p:cNvSpPr>
            <a:spLocks noGrp="1"/>
          </p:cNvSpPr>
          <p:nvPr>
            <p:ph type="title"/>
          </p:nvPr>
        </p:nvSpPr>
        <p:spPr/>
        <p:txBody>
          <a:bodyPr>
            <a:normAutofit/>
          </a:bodyPr>
          <a:lstStyle/>
          <a:p>
            <a:r>
              <a:rPr lang="en-US" sz="2800" b="1" dirty="0"/>
              <a:t>Q7. Feature Maps</a:t>
            </a:r>
            <a:r>
              <a:rPr lang="ar-JO" sz="2800" b="1" dirty="0"/>
              <a:t>:</a:t>
            </a:r>
            <a:endParaRPr lang="en-US" sz="2800" dirty="0"/>
          </a:p>
        </p:txBody>
      </p:sp>
      <p:pic>
        <p:nvPicPr>
          <p:cNvPr id="5" name="Content Placeholder 4">
            <a:extLst>
              <a:ext uri="{FF2B5EF4-FFF2-40B4-BE49-F238E27FC236}">
                <a16:creationId xmlns="" xmlns:a16="http://schemas.microsoft.com/office/drawing/2014/main" id="{961BCE43-030E-47D6-980E-D6763CCA03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1" y="2029931"/>
            <a:ext cx="4961966" cy="4022725"/>
          </a:xfrm>
        </p:spPr>
      </p:pic>
      <p:pic>
        <p:nvPicPr>
          <p:cNvPr id="7" name="Picture 6">
            <a:extLst>
              <a:ext uri="{FF2B5EF4-FFF2-40B4-BE49-F238E27FC236}">
                <a16:creationId xmlns="" xmlns:a16="http://schemas.microsoft.com/office/drawing/2014/main" id="{93C1DAB5-9CFE-428F-9D14-02AEA0C78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354" y="2029931"/>
            <a:ext cx="4961966" cy="4022725"/>
          </a:xfrm>
          <a:prstGeom prst="rect">
            <a:avLst/>
          </a:prstGeom>
        </p:spPr>
      </p:pic>
    </p:spTree>
    <p:extLst>
      <p:ext uri="{BB962C8B-B14F-4D97-AF65-F5344CB8AC3E}">
        <p14:creationId xmlns:p14="http://schemas.microsoft.com/office/powerpoint/2010/main" val="99741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236" y="152132"/>
            <a:ext cx="10076189" cy="1450757"/>
          </a:xfrm>
        </p:spPr>
        <p:txBody>
          <a:bodyPr>
            <a:noAutofit/>
          </a:bodyPr>
          <a:lstStyle/>
          <a:p>
            <a:r>
              <a:rPr lang="en-US" sz="2800" b="1" dirty="0"/>
              <a:t>Q1 – (a) What are the best number learning rate you obtained from tuning these </a:t>
            </a:r>
            <a:r>
              <a:rPr lang="en-US" sz="2800" b="1" dirty="0" err="1"/>
              <a:t>hyperparameters</a:t>
            </a:r>
            <a:r>
              <a:rPr lang="en-US" sz="2800" b="1"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1466280"/>
              </p:ext>
            </p:extLst>
          </p:nvPr>
        </p:nvGraphicFramePr>
        <p:xfrm>
          <a:off x="1174236" y="2083198"/>
          <a:ext cx="10058400" cy="2298123"/>
        </p:xfrm>
        <a:graphic>
          <a:graphicData uri="http://schemas.openxmlformats.org/drawingml/2006/table">
            <a:tbl>
              <a:tblPr firstRow="1" bandRow="1">
                <a:tableStyleId>{00A15C55-8517-42AA-B614-E9B94910E393}</a:tableStyleId>
              </a:tblPr>
              <a:tblGrid>
                <a:gridCol w="2514600">
                  <a:extLst>
                    <a:ext uri="{9D8B030D-6E8A-4147-A177-3AD203B41FA5}">
                      <a16:colId xmlns="" xmlns:a16="http://schemas.microsoft.com/office/drawing/2014/main" val="20000"/>
                    </a:ext>
                  </a:extLst>
                </a:gridCol>
                <a:gridCol w="2514600">
                  <a:extLst>
                    <a:ext uri="{9D8B030D-6E8A-4147-A177-3AD203B41FA5}">
                      <a16:colId xmlns="" xmlns:a16="http://schemas.microsoft.com/office/drawing/2014/main" val="20001"/>
                    </a:ext>
                  </a:extLst>
                </a:gridCol>
                <a:gridCol w="2514600">
                  <a:extLst>
                    <a:ext uri="{9D8B030D-6E8A-4147-A177-3AD203B41FA5}">
                      <a16:colId xmlns="" xmlns:a16="http://schemas.microsoft.com/office/drawing/2014/main" val="20002"/>
                    </a:ext>
                  </a:extLst>
                </a:gridCol>
                <a:gridCol w="2514600">
                  <a:extLst>
                    <a:ext uri="{9D8B030D-6E8A-4147-A177-3AD203B41FA5}">
                      <a16:colId xmlns="" xmlns:a16="http://schemas.microsoft.com/office/drawing/2014/main" val="20003"/>
                    </a:ext>
                  </a:extLst>
                </a:gridCol>
              </a:tblGrid>
              <a:tr h="370840">
                <a:tc>
                  <a:txBody>
                    <a:bodyPr/>
                    <a:lstStyle/>
                    <a:p>
                      <a:pPr algn="ctr"/>
                      <a:r>
                        <a:rPr lang="en-US" dirty="0"/>
                        <a:t>Learning Rate</a:t>
                      </a:r>
                    </a:p>
                  </a:txBody>
                  <a:tcPr/>
                </a:tc>
                <a:tc>
                  <a:txBody>
                    <a:bodyPr/>
                    <a:lstStyle/>
                    <a:p>
                      <a:pPr algn="ctr"/>
                      <a:r>
                        <a:rPr lang="en-US" dirty="0"/>
                        <a:t>Training</a:t>
                      </a:r>
                      <a:r>
                        <a:rPr lang="en-US" baseline="0" dirty="0"/>
                        <a:t> Accuracy</a:t>
                      </a:r>
                      <a:endParaRPr lang="en-US" dirty="0"/>
                    </a:p>
                  </a:txBody>
                  <a:tcPr/>
                </a:tc>
                <a:tc>
                  <a:txBody>
                    <a:bodyPr/>
                    <a:lstStyle/>
                    <a:p>
                      <a:pPr algn="ctr"/>
                      <a:r>
                        <a:rPr lang="en-US" dirty="0"/>
                        <a:t>Validation Accuracy</a:t>
                      </a:r>
                    </a:p>
                  </a:txBody>
                  <a:tcPr/>
                </a:tc>
                <a:tc>
                  <a:txBody>
                    <a:bodyPr/>
                    <a:lstStyle/>
                    <a:p>
                      <a:pPr algn="ctr"/>
                      <a:r>
                        <a:rPr lang="en-US" dirty="0"/>
                        <a:t>Testing Accuracy</a:t>
                      </a:r>
                    </a:p>
                  </a:txBody>
                  <a:tcPr/>
                </a:tc>
                <a:extLst>
                  <a:ext uri="{0D108BD9-81ED-4DB2-BD59-A6C34878D82A}">
                    <a16:rowId xmlns="" xmlns:a16="http://schemas.microsoft.com/office/drawing/2014/main" val="10000"/>
                  </a:ext>
                </a:extLst>
              </a:tr>
              <a:tr h="370840">
                <a:tc>
                  <a:txBody>
                    <a:bodyPr/>
                    <a:lstStyle/>
                    <a:p>
                      <a:pPr algn="ctr"/>
                      <a:r>
                        <a:rPr lang="en-US" dirty="0"/>
                        <a:t>0.001</a:t>
                      </a:r>
                    </a:p>
                  </a:txBody>
                  <a:tcPr/>
                </a:tc>
                <a:tc>
                  <a:txBody>
                    <a:bodyPr/>
                    <a:lstStyle/>
                    <a:p>
                      <a:pPr algn="ctr"/>
                      <a:r>
                        <a:rPr lang="en-US" dirty="0"/>
                        <a:t>90%</a:t>
                      </a:r>
                    </a:p>
                  </a:txBody>
                  <a:tcPr/>
                </a:tc>
                <a:tc>
                  <a:txBody>
                    <a:bodyPr/>
                    <a:lstStyle/>
                    <a:p>
                      <a:pPr algn="ctr"/>
                      <a:r>
                        <a:rPr lang="en-US" dirty="0"/>
                        <a:t>78%</a:t>
                      </a:r>
                    </a:p>
                  </a:txBody>
                  <a:tcPr/>
                </a:tc>
                <a:tc>
                  <a:txBody>
                    <a:bodyPr/>
                    <a:lstStyle/>
                    <a:p>
                      <a:pPr algn="ctr"/>
                      <a:r>
                        <a:rPr lang="en-US" dirty="0"/>
                        <a:t>76%</a:t>
                      </a:r>
                    </a:p>
                  </a:txBody>
                  <a:tcPr/>
                </a:tc>
                <a:extLst>
                  <a:ext uri="{0D108BD9-81ED-4DB2-BD59-A6C34878D82A}">
                    <a16:rowId xmlns="" xmlns:a16="http://schemas.microsoft.com/office/drawing/2014/main" val="10001"/>
                  </a:ext>
                </a:extLst>
              </a:tr>
              <a:tr h="370840">
                <a:tc>
                  <a:txBody>
                    <a:bodyPr/>
                    <a:lstStyle/>
                    <a:p>
                      <a:pPr algn="ctr"/>
                      <a:r>
                        <a:rPr lang="en-US" dirty="0"/>
                        <a:t>0.01</a:t>
                      </a:r>
                    </a:p>
                  </a:txBody>
                  <a:tcPr/>
                </a:tc>
                <a:tc>
                  <a:txBody>
                    <a:bodyPr/>
                    <a:lstStyle/>
                    <a:p>
                      <a:pPr algn="ctr"/>
                      <a:r>
                        <a:rPr lang="en-US" dirty="0"/>
                        <a:t>34%</a:t>
                      </a:r>
                    </a:p>
                  </a:txBody>
                  <a:tcPr/>
                </a:tc>
                <a:tc>
                  <a:txBody>
                    <a:bodyPr/>
                    <a:lstStyle/>
                    <a:p>
                      <a:pPr algn="ctr"/>
                      <a:r>
                        <a:rPr lang="en-US" dirty="0"/>
                        <a:t>31%</a:t>
                      </a:r>
                    </a:p>
                  </a:txBody>
                  <a:tcPr/>
                </a:tc>
                <a:tc>
                  <a:txBody>
                    <a:bodyPr/>
                    <a:lstStyle/>
                    <a:p>
                      <a:pPr algn="ctr"/>
                      <a:r>
                        <a:rPr lang="en-US" dirty="0"/>
                        <a:t>39%</a:t>
                      </a:r>
                    </a:p>
                  </a:txBody>
                  <a:tcPr/>
                </a:tc>
                <a:extLst>
                  <a:ext uri="{0D108BD9-81ED-4DB2-BD59-A6C34878D82A}">
                    <a16:rowId xmlns="" xmlns:a16="http://schemas.microsoft.com/office/drawing/2014/main" val="10002"/>
                  </a:ext>
                </a:extLst>
              </a:tr>
              <a:tr h="449003">
                <a:tc>
                  <a:txBody>
                    <a:bodyPr/>
                    <a:lstStyle/>
                    <a:p>
                      <a:pPr algn="ctr"/>
                      <a:r>
                        <a:rPr lang="en-US" dirty="0"/>
                        <a:t>0.1</a:t>
                      </a:r>
                    </a:p>
                  </a:txBody>
                  <a:tcPr/>
                </a:tc>
                <a:tc>
                  <a:txBody>
                    <a:bodyPr/>
                    <a:lstStyle/>
                    <a:p>
                      <a:pPr algn="ctr"/>
                      <a:r>
                        <a:rPr lang="en-US" dirty="0"/>
                        <a:t>32%</a:t>
                      </a:r>
                    </a:p>
                  </a:txBody>
                  <a:tcPr/>
                </a:tc>
                <a:tc>
                  <a:txBody>
                    <a:bodyPr/>
                    <a:lstStyle/>
                    <a:p>
                      <a:pPr algn="ctr"/>
                      <a:r>
                        <a:rPr lang="en-US" dirty="0"/>
                        <a:t>34%</a:t>
                      </a:r>
                    </a:p>
                  </a:txBody>
                  <a:tcPr/>
                </a:tc>
                <a:tc>
                  <a:txBody>
                    <a:bodyPr/>
                    <a:lstStyle/>
                    <a:p>
                      <a:pPr algn="ctr"/>
                      <a:r>
                        <a:rPr lang="en-US" dirty="0"/>
                        <a:t>31%</a:t>
                      </a:r>
                    </a:p>
                  </a:txBody>
                  <a:tcPr/>
                </a:tc>
                <a:extLst>
                  <a:ext uri="{0D108BD9-81ED-4DB2-BD59-A6C34878D82A}">
                    <a16:rowId xmlns="" xmlns:a16="http://schemas.microsoft.com/office/drawing/2014/main" val="10003"/>
                  </a:ext>
                </a:extLst>
              </a:tr>
              <a:tr h="347730">
                <a:tc>
                  <a:txBody>
                    <a:bodyPr/>
                    <a:lstStyle/>
                    <a:p>
                      <a:pPr algn="ctr"/>
                      <a:r>
                        <a:rPr lang="en-US" dirty="0"/>
                        <a:t>0</a:t>
                      </a:r>
                    </a:p>
                  </a:txBody>
                  <a:tcPr/>
                </a:tc>
                <a:tc>
                  <a:txBody>
                    <a:bodyPr/>
                    <a:lstStyle/>
                    <a:p>
                      <a:pPr algn="ctr"/>
                      <a:r>
                        <a:rPr lang="en-US" dirty="0"/>
                        <a:t>32%</a:t>
                      </a:r>
                    </a:p>
                  </a:txBody>
                  <a:tcPr/>
                </a:tc>
                <a:tc>
                  <a:txBody>
                    <a:bodyPr/>
                    <a:lstStyle/>
                    <a:p>
                      <a:pPr algn="ctr"/>
                      <a:r>
                        <a:rPr lang="en-US" dirty="0"/>
                        <a:t>35%</a:t>
                      </a:r>
                    </a:p>
                  </a:txBody>
                  <a:tcPr/>
                </a:tc>
                <a:tc>
                  <a:txBody>
                    <a:bodyPr/>
                    <a:lstStyle/>
                    <a:p>
                      <a:pPr algn="ctr"/>
                      <a:r>
                        <a:rPr lang="en-US" dirty="0"/>
                        <a:t>31%</a:t>
                      </a:r>
                    </a:p>
                  </a:txBody>
                  <a:tcPr/>
                </a:tc>
                <a:extLst>
                  <a:ext uri="{0D108BD9-81ED-4DB2-BD59-A6C34878D82A}">
                    <a16:rowId xmlns="" xmlns:a16="http://schemas.microsoft.com/office/drawing/2014/main" val="10004"/>
                  </a:ext>
                </a:extLst>
              </a:tr>
              <a:tr h="370840">
                <a:tc>
                  <a:txBody>
                    <a:bodyPr/>
                    <a:lstStyle/>
                    <a:p>
                      <a:pPr algn="ctr"/>
                      <a:r>
                        <a:rPr lang="en-US" dirty="0"/>
                        <a:t>1</a:t>
                      </a:r>
                    </a:p>
                  </a:txBody>
                  <a:tcPr/>
                </a:tc>
                <a:tc>
                  <a:txBody>
                    <a:bodyPr/>
                    <a:lstStyle/>
                    <a:p>
                      <a:pPr algn="ctr"/>
                      <a:r>
                        <a:rPr lang="en-US" dirty="0"/>
                        <a:t>33%</a:t>
                      </a:r>
                    </a:p>
                  </a:txBody>
                  <a:tcPr/>
                </a:tc>
                <a:tc>
                  <a:txBody>
                    <a:bodyPr/>
                    <a:lstStyle/>
                    <a:p>
                      <a:pPr algn="ctr"/>
                      <a:r>
                        <a:rPr lang="en-US" dirty="0"/>
                        <a:t>34%</a:t>
                      </a:r>
                    </a:p>
                  </a:txBody>
                  <a:tcPr/>
                </a:tc>
                <a:tc>
                  <a:txBody>
                    <a:bodyPr/>
                    <a:lstStyle/>
                    <a:p>
                      <a:pPr algn="ctr"/>
                      <a:r>
                        <a:rPr lang="en-US" dirty="0"/>
                        <a:t>30%</a:t>
                      </a:r>
                    </a:p>
                  </a:txBody>
                  <a:tcPr/>
                </a:tc>
                <a:extLst>
                  <a:ext uri="{0D108BD9-81ED-4DB2-BD59-A6C34878D82A}">
                    <a16:rowId xmlns="" xmlns:a16="http://schemas.microsoft.com/office/drawing/2014/main" val="10005"/>
                  </a:ext>
                </a:extLst>
              </a:tr>
            </a:tbl>
          </a:graphicData>
        </a:graphic>
      </p:graphicFrame>
      <p:sp>
        <p:nvSpPr>
          <p:cNvPr id="5" name="TextBox 4"/>
          <p:cNvSpPr txBox="1"/>
          <p:nvPr/>
        </p:nvSpPr>
        <p:spPr>
          <a:xfrm>
            <a:off x="1174236" y="4654077"/>
            <a:ext cx="10058400" cy="1477328"/>
          </a:xfrm>
          <a:prstGeom prst="rect">
            <a:avLst/>
          </a:prstGeom>
          <a:noFill/>
        </p:spPr>
        <p:txBody>
          <a:bodyPr wrap="square" rtlCol="0">
            <a:spAutoFit/>
          </a:bodyPr>
          <a:lstStyle/>
          <a:p>
            <a:r>
              <a:rPr lang="en-US" dirty="0"/>
              <a:t>The best learning rate is </a:t>
            </a:r>
            <a:r>
              <a:rPr lang="en-US" b="1" dirty="0"/>
              <a:t>0.001</a:t>
            </a:r>
            <a:r>
              <a:rPr lang="ar-JO" dirty="0"/>
              <a:t> </a:t>
            </a:r>
            <a:r>
              <a:rPr lang="en-US" dirty="0"/>
              <a:t>which resulted in:</a:t>
            </a:r>
          </a:p>
          <a:p>
            <a:r>
              <a:rPr lang="en-US" dirty="0"/>
              <a:t>Training Accuracy: </a:t>
            </a:r>
            <a:r>
              <a:rPr lang="en-US" b="1" dirty="0"/>
              <a:t>90%</a:t>
            </a:r>
            <a:endParaRPr lang="en-US" dirty="0"/>
          </a:p>
          <a:p>
            <a:r>
              <a:rPr lang="en-US" dirty="0"/>
              <a:t>Validation Accuracy: </a:t>
            </a:r>
            <a:r>
              <a:rPr lang="en-US" b="1" dirty="0"/>
              <a:t>78%</a:t>
            </a:r>
            <a:endParaRPr lang="en-US" dirty="0"/>
          </a:p>
          <a:p>
            <a:r>
              <a:rPr lang="en-US" dirty="0"/>
              <a:t>Testing Accuracy: </a:t>
            </a:r>
            <a:r>
              <a:rPr lang="en-US" b="1" dirty="0"/>
              <a:t>76%</a:t>
            </a:r>
            <a:endParaRPr lang="en-US" dirty="0"/>
          </a:p>
          <a:p>
            <a:endParaRPr lang="en-US" dirty="0"/>
          </a:p>
        </p:txBody>
      </p:sp>
    </p:spTree>
    <p:extLst>
      <p:ext uri="{BB962C8B-B14F-4D97-AF65-F5344CB8AC3E}">
        <p14:creationId xmlns:p14="http://schemas.microsoft.com/office/powerpoint/2010/main" val="63437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EFC0B4-CEAE-4B47-9294-6B12A412A1B9}"/>
              </a:ext>
            </a:extLst>
          </p:cNvPr>
          <p:cNvSpPr>
            <a:spLocks noGrp="1"/>
          </p:cNvSpPr>
          <p:nvPr>
            <p:ph type="title"/>
          </p:nvPr>
        </p:nvSpPr>
        <p:spPr>
          <a:xfrm>
            <a:off x="1097280" y="263527"/>
            <a:ext cx="10058400" cy="1450757"/>
          </a:xfrm>
        </p:spPr>
        <p:txBody>
          <a:bodyPr>
            <a:normAutofit/>
          </a:bodyPr>
          <a:lstStyle/>
          <a:p>
            <a:r>
              <a:rPr lang="en-US" sz="2800" b="1" dirty="0"/>
              <a:t>Bonus Question</a:t>
            </a:r>
            <a:r>
              <a:rPr lang="ar-JO" sz="2800" b="1" dirty="0"/>
              <a:t>:</a:t>
            </a:r>
            <a:r>
              <a:rPr lang="en-US" sz="2800" b="1" dirty="0"/>
              <a:t> Does increasing the number of classes create a harder classification task?</a:t>
            </a:r>
          </a:p>
        </p:txBody>
      </p:sp>
      <p:sp>
        <p:nvSpPr>
          <p:cNvPr id="3" name="Content Placeholder 2">
            <a:extLst>
              <a:ext uri="{FF2B5EF4-FFF2-40B4-BE49-F238E27FC236}">
                <a16:creationId xmlns="" xmlns:a16="http://schemas.microsoft.com/office/drawing/2014/main" id="{7E410B9D-3170-4EE3-A391-06C7608DA26C}"/>
              </a:ext>
            </a:extLst>
          </p:cNvPr>
          <p:cNvSpPr>
            <a:spLocks noGrp="1"/>
          </p:cNvSpPr>
          <p:nvPr>
            <p:ph idx="1"/>
          </p:nvPr>
        </p:nvSpPr>
        <p:spPr>
          <a:xfrm>
            <a:off x="1066800" y="1899522"/>
            <a:ext cx="10058400" cy="4023360"/>
          </a:xfrm>
        </p:spPr>
        <p:txBody>
          <a:bodyPr>
            <a:normAutofit fontScale="62500" lnSpcReduction="20000"/>
          </a:bodyPr>
          <a:lstStyle/>
          <a:p>
            <a:r>
              <a:rPr lang="en-US" sz="2900" dirty="0"/>
              <a:t>Yes, increasing the number of classes typically makes the classification task more challenging. This is because the model needs to learn more complex decision boundaries to distinguish between a larger number of categories. The observed results confirm this:</a:t>
            </a:r>
            <a:endParaRPr lang="en-US" dirty="0"/>
          </a:p>
          <a:p>
            <a:pPr marL="0" indent="0">
              <a:buNone/>
            </a:pPr>
            <a:r>
              <a:rPr lang="en-US" sz="2900" b="1" dirty="0"/>
              <a:t>The results with 3-class:</a:t>
            </a:r>
          </a:p>
          <a:p>
            <a:r>
              <a:rPr lang="en-US" sz="2900" dirty="0"/>
              <a:t>Training Accuracy: 84%</a:t>
            </a:r>
          </a:p>
          <a:p>
            <a:r>
              <a:rPr lang="en-US" sz="2900" dirty="0"/>
              <a:t>Validation Accuracy: 75%</a:t>
            </a:r>
          </a:p>
          <a:p>
            <a:r>
              <a:rPr lang="en-US" sz="2900" dirty="0"/>
              <a:t>Testing Accuracy: 72%</a:t>
            </a:r>
          </a:p>
          <a:p>
            <a:endParaRPr lang="en-US" sz="2900" dirty="0"/>
          </a:p>
          <a:p>
            <a:r>
              <a:rPr lang="en-US" sz="2900" b="1" dirty="0"/>
              <a:t>The results with 5-class:</a:t>
            </a:r>
          </a:p>
          <a:p>
            <a:r>
              <a:rPr lang="en-US" sz="2900" dirty="0"/>
              <a:t>Training Accuracy: 71%</a:t>
            </a:r>
          </a:p>
          <a:p>
            <a:r>
              <a:rPr lang="en-US" sz="2900" dirty="0"/>
              <a:t>Validation Accuracy: 58%</a:t>
            </a:r>
          </a:p>
          <a:p>
            <a:r>
              <a:rPr lang="en-US" sz="2900" dirty="0"/>
              <a:t>Testing Accuracy: 58%</a:t>
            </a:r>
          </a:p>
        </p:txBody>
      </p:sp>
      <p:graphicFrame>
        <p:nvGraphicFramePr>
          <p:cNvPr id="4" name="Table 3"/>
          <p:cNvGraphicFramePr>
            <a:graphicFrameLocks noGrp="1"/>
          </p:cNvGraphicFramePr>
          <p:nvPr>
            <p:extLst>
              <p:ext uri="{D42A27DB-BD31-4B8C-83A1-F6EECF244321}">
                <p14:modId xmlns:p14="http://schemas.microsoft.com/office/powerpoint/2010/main" val="2044974502"/>
              </p:ext>
            </p:extLst>
          </p:nvPr>
        </p:nvGraphicFramePr>
        <p:xfrm>
          <a:off x="3796406" y="2781836"/>
          <a:ext cx="8127999" cy="2884868"/>
        </p:xfrm>
        <a:graphic>
          <a:graphicData uri="http://schemas.openxmlformats.org/drawingml/2006/table">
            <a:tbl>
              <a:tblPr firstRow="1" bandRow="1">
                <a:tableStyleId>{00A15C55-8517-42AA-B614-E9B94910E393}</a:tableStyleId>
              </a:tblPr>
              <a:tblGrid>
                <a:gridCol w="2709333"/>
                <a:gridCol w="2709333"/>
                <a:gridCol w="2709333"/>
              </a:tblGrid>
              <a:tr h="721217">
                <a:tc>
                  <a:txBody>
                    <a:bodyPr/>
                    <a:lstStyle/>
                    <a:p>
                      <a:r>
                        <a:rPr lang="en-US" dirty="0" smtClean="0"/>
                        <a:t>metric</a:t>
                      </a:r>
                      <a:endParaRPr lang="en-US" dirty="0"/>
                    </a:p>
                  </a:txBody>
                  <a:tcPr/>
                </a:tc>
                <a:tc>
                  <a:txBody>
                    <a:bodyPr/>
                    <a:lstStyle/>
                    <a:p>
                      <a:r>
                        <a:rPr lang="en-US" sz="1800" b="1" dirty="0" smtClean="0"/>
                        <a:t>3-class-dataset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smtClean="0"/>
                        <a:t>5-class-dataset</a:t>
                      </a:r>
                      <a:endParaRPr lang="en-US" dirty="0" smtClean="0"/>
                    </a:p>
                    <a:p>
                      <a:endParaRPr lang="en-US" dirty="0"/>
                    </a:p>
                  </a:txBody>
                  <a:tcPr/>
                </a:tc>
              </a:tr>
              <a:tr h="721217">
                <a:tc>
                  <a:txBody>
                    <a:bodyPr/>
                    <a:lstStyle/>
                    <a:p>
                      <a:r>
                        <a:rPr lang="en-US" dirty="0" smtClean="0"/>
                        <a:t>Training Accuracy</a:t>
                      </a:r>
                      <a:endParaRPr lang="en-US" dirty="0"/>
                    </a:p>
                  </a:txBody>
                  <a:tcPr/>
                </a:tc>
                <a:tc>
                  <a:txBody>
                    <a:bodyPr/>
                    <a:lstStyle/>
                    <a:p>
                      <a:r>
                        <a:rPr lang="en-US" dirty="0" smtClean="0"/>
                        <a:t>84%</a:t>
                      </a:r>
                      <a:endParaRPr lang="en-US" dirty="0"/>
                    </a:p>
                  </a:txBody>
                  <a:tcPr/>
                </a:tc>
                <a:tc>
                  <a:txBody>
                    <a:bodyPr/>
                    <a:lstStyle/>
                    <a:p>
                      <a:r>
                        <a:rPr lang="en-US" dirty="0" smtClean="0"/>
                        <a:t>71%</a:t>
                      </a:r>
                      <a:endParaRPr lang="en-US" dirty="0"/>
                    </a:p>
                  </a:txBody>
                  <a:tcPr/>
                </a:tc>
              </a:tr>
              <a:tr h="721217">
                <a:tc>
                  <a:txBody>
                    <a:bodyPr/>
                    <a:lstStyle/>
                    <a:p>
                      <a:r>
                        <a:rPr lang="en-US" dirty="0" smtClean="0"/>
                        <a:t>Validation Accuracy</a:t>
                      </a:r>
                      <a:endParaRPr lang="en-US" dirty="0"/>
                    </a:p>
                  </a:txBody>
                  <a:tcPr/>
                </a:tc>
                <a:tc>
                  <a:txBody>
                    <a:bodyPr/>
                    <a:lstStyle/>
                    <a:p>
                      <a:r>
                        <a:rPr lang="en-US" dirty="0" smtClean="0"/>
                        <a:t>75%</a:t>
                      </a:r>
                      <a:endParaRPr lang="en-US" dirty="0"/>
                    </a:p>
                  </a:txBody>
                  <a:tcPr/>
                </a:tc>
                <a:tc>
                  <a:txBody>
                    <a:bodyPr/>
                    <a:lstStyle/>
                    <a:p>
                      <a:r>
                        <a:rPr lang="en-US" dirty="0" smtClean="0"/>
                        <a:t>58%</a:t>
                      </a:r>
                      <a:endParaRPr lang="en-US" dirty="0"/>
                    </a:p>
                  </a:txBody>
                  <a:tcPr/>
                </a:tc>
              </a:tr>
              <a:tr h="721217">
                <a:tc>
                  <a:txBody>
                    <a:bodyPr/>
                    <a:lstStyle/>
                    <a:p>
                      <a:r>
                        <a:rPr lang="en-US" dirty="0" smtClean="0"/>
                        <a:t>Testing Accuracy</a:t>
                      </a:r>
                      <a:endParaRPr lang="en-US" dirty="0"/>
                    </a:p>
                  </a:txBody>
                  <a:tcPr/>
                </a:tc>
                <a:tc>
                  <a:txBody>
                    <a:bodyPr/>
                    <a:lstStyle/>
                    <a:p>
                      <a:r>
                        <a:rPr lang="en-US" dirty="0" smtClean="0"/>
                        <a:t>72%</a:t>
                      </a:r>
                      <a:endParaRPr lang="en-US" dirty="0"/>
                    </a:p>
                  </a:txBody>
                  <a:tcPr/>
                </a:tc>
                <a:tc>
                  <a:txBody>
                    <a:bodyPr/>
                    <a:lstStyle/>
                    <a:p>
                      <a:r>
                        <a:rPr lang="en-US" dirty="0" smtClean="0"/>
                        <a:t>58%</a:t>
                      </a:r>
                      <a:endParaRPr lang="en-US" dirty="0"/>
                    </a:p>
                  </a:txBody>
                  <a:tcPr/>
                </a:tc>
              </a:tr>
            </a:tbl>
          </a:graphicData>
        </a:graphic>
      </p:graphicFrame>
    </p:spTree>
    <p:extLst>
      <p:ext uri="{BB962C8B-B14F-4D97-AF65-F5344CB8AC3E}">
        <p14:creationId xmlns:p14="http://schemas.microsoft.com/office/powerpoint/2010/main" val="282116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0A3BEF-B7B5-4734-819B-9C91839DE415}"/>
              </a:ext>
            </a:extLst>
          </p:cNvPr>
          <p:cNvSpPr>
            <a:spLocks noGrp="1"/>
          </p:cNvSpPr>
          <p:nvPr>
            <p:ph type="title"/>
          </p:nvPr>
        </p:nvSpPr>
        <p:spPr/>
        <p:txBody>
          <a:bodyPr>
            <a:noAutofit/>
          </a:bodyPr>
          <a:lstStyle/>
          <a:p>
            <a:r>
              <a:rPr lang="en-US" sz="2800" b="1" dirty="0"/>
              <a:t>Bonus Question </a:t>
            </a:r>
            <a:r>
              <a:rPr lang="ar-JO" sz="2800" b="1" dirty="0"/>
              <a:t>:</a:t>
            </a:r>
            <a:r>
              <a:rPr lang="en-US" sz="2800" b="1" dirty="0"/>
              <a:t>Does the larger number of classes require adjustments?</a:t>
            </a:r>
          </a:p>
        </p:txBody>
      </p:sp>
      <p:sp>
        <p:nvSpPr>
          <p:cNvPr id="3" name="Content Placeholder 2">
            <a:extLst>
              <a:ext uri="{FF2B5EF4-FFF2-40B4-BE49-F238E27FC236}">
                <a16:creationId xmlns="" xmlns:a16="http://schemas.microsoft.com/office/drawing/2014/main" id="{771DA865-7383-4F39-94A3-E0E510B411CE}"/>
              </a:ext>
            </a:extLst>
          </p:cNvPr>
          <p:cNvSpPr>
            <a:spLocks noGrp="1"/>
          </p:cNvSpPr>
          <p:nvPr>
            <p:ph idx="1"/>
          </p:nvPr>
        </p:nvSpPr>
        <p:spPr/>
        <p:txBody>
          <a:bodyPr/>
          <a:lstStyle/>
          <a:p>
            <a:r>
              <a:rPr lang="en-US" dirty="0"/>
              <a:t>The drop in performance suggests that the model would benefit from several adjustments:</a:t>
            </a:r>
          </a:p>
          <a:p>
            <a:r>
              <a:rPr lang="en-US" dirty="0"/>
              <a:t>More Epochs: Training for more epochs could help improve accuracy, as the model may need additional time to converge on the more complex dataset.</a:t>
            </a:r>
          </a:p>
          <a:p>
            <a:r>
              <a:rPr lang="en-US" dirty="0"/>
              <a:t>Learning Rate: A lower learning rate might stabilize training and improve performance on the validation set.</a:t>
            </a:r>
            <a:endParaRPr lang="ar-JO" dirty="0"/>
          </a:p>
          <a:p>
            <a:r>
              <a:rPr lang="en-US" dirty="0"/>
              <a:t>More Filters/Additional Layers: Adding complexity to the model by increasing filters or layers can help capture finer details needed for distinguishing more classes.</a:t>
            </a:r>
          </a:p>
          <a:p>
            <a:r>
              <a:rPr lang="en-US" dirty="0"/>
              <a:t>Regularization and Data Augmentation: These methods can improve generalization and help combat overfitting, especially since the validation performance is lagging.</a:t>
            </a:r>
          </a:p>
          <a:p>
            <a:endParaRPr lang="en-US" dirty="0"/>
          </a:p>
        </p:txBody>
      </p:sp>
    </p:spTree>
    <p:extLst>
      <p:ext uri="{BB962C8B-B14F-4D97-AF65-F5344CB8AC3E}">
        <p14:creationId xmlns:p14="http://schemas.microsoft.com/office/powerpoint/2010/main" val="1183082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A8525B-9482-4724-A73A-C59320A50F53}"/>
              </a:ext>
            </a:extLst>
          </p:cNvPr>
          <p:cNvSpPr>
            <a:spLocks noGrp="1"/>
          </p:cNvSpPr>
          <p:nvPr>
            <p:ph type="title"/>
          </p:nvPr>
        </p:nvSpPr>
        <p:spPr>
          <a:xfrm>
            <a:off x="1231241" y="216265"/>
            <a:ext cx="10058400" cy="1450757"/>
          </a:xfrm>
        </p:spPr>
        <p:txBody>
          <a:bodyPr>
            <a:normAutofit/>
          </a:bodyPr>
          <a:lstStyle/>
          <a:p>
            <a:r>
              <a:rPr lang="en-US" sz="2800" b="1" dirty="0"/>
              <a:t>Bonus Question</a:t>
            </a:r>
            <a:r>
              <a:rPr lang="ar-JO" sz="2800" b="1" dirty="0"/>
              <a:t>:</a:t>
            </a:r>
            <a:r>
              <a:rPr lang="en-US" sz="2800" b="1" dirty="0"/>
              <a:t>charts</a:t>
            </a:r>
          </a:p>
        </p:txBody>
      </p:sp>
      <p:pic>
        <p:nvPicPr>
          <p:cNvPr id="6" name="Content Placeholder 5">
            <a:extLst>
              <a:ext uri="{FF2B5EF4-FFF2-40B4-BE49-F238E27FC236}">
                <a16:creationId xmlns="" xmlns:a16="http://schemas.microsoft.com/office/drawing/2014/main" id="{8ECB8406-2A5A-431D-9BBB-9D736D68D96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2086" y="2409803"/>
            <a:ext cx="5463589" cy="3118800"/>
          </a:xfrm>
        </p:spPr>
      </p:pic>
      <p:pic>
        <p:nvPicPr>
          <p:cNvPr id="8" name="Content Placeholder 7">
            <a:extLst>
              <a:ext uri="{FF2B5EF4-FFF2-40B4-BE49-F238E27FC236}">
                <a16:creationId xmlns="" xmlns:a16="http://schemas.microsoft.com/office/drawing/2014/main" id="{CA1EF4E7-2A37-4A00-B048-3535B519148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0441" y="2409803"/>
            <a:ext cx="5401676" cy="3118800"/>
          </a:xfrm>
        </p:spPr>
      </p:pic>
    </p:spTree>
    <p:extLst>
      <p:ext uri="{BB962C8B-B14F-4D97-AF65-F5344CB8AC3E}">
        <p14:creationId xmlns:p14="http://schemas.microsoft.com/office/powerpoint/2010/main" val="121087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Q1-(b) What are the best number epochs you obtained from tuning these </a:t>
            </a:r>
            <a:r>
              <a:rPr lang="en-US" sz="3200" b="1" dirty="0" err="1"/>
              <a:t>hyperparameters</a:t>
            </a:r>
            <a:r>
              <a:rPr lang="en-US" sz="3200" b="1"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693653"/>
              </p:ext>
            </p:extLst>
          </p:nvPr>
        </p:nvGraphicFramePr>
        <p:xfrm>
          <a:off x="1096963" y="1966210"/>
          <a:ext cx="10058400" cy="2225040"/>
        </p:xfrm>
        <a:graphic>
          <a:graphicData uri="http://schemas.openxmlformats.org/drawingml/2006/table">
            <a:tbl>
              <a:tblPr firstRow="1" bandRow="1">
                <a:tableStyleId>{00A15C55-8517-42AA-B614-E9B94910E393}</a:tableStyleId>
              </a:tblPr>
              <a:tblGrid>
                <a:gridCol w="2514600">
                  <a:extLst>
                    <a:ext uri="{9D8B030D-6E8A-4147-A177-3AD203B41FA5}">
                      <a16:colId xmlns="" xmlns:a16="http://schemas.microsoft.com/office/drawing/2014/main" val="20000"/>
                    </a:ext>
                  </a:extLst>
                </a:gridCol>
                <a:gridCol w="2514600">
                  <a:extLst>
                    <a:ext uri="{9D8B030D-6E8A-4147-A177-3AD203B41FA5}">
                      <a16:colId xmlns="" xmlns:a16="http://schemas.microsoft.com/office/drawing/2014/main" val="20001"/>
                    </a:ext>
                  </a:extLst>
                </a:gridCol>
                <a:gridCol w="2514600">
                  <a:extLst>
                    <a:ext uri="{9D8B030D-6E8A-4147-A177-3AD203B41FA5}">
                      <a16:colId xmlns="" xmlns:a16="http://schemas.microsoft.com/office/drawing/2014/main" val="20002"/>
                    </a:ext>
                  </a:extLst>
                </a:gridCol>
                <a:gridCol w="2514600">
                  <a:extLst>
                    <a:ext uri="{9D8B030D-6E8A-4147-A177-3AD203B41FA5}">
                      <a16:colId xmlns="" xmlns:a16="http://schemas.microsoft.com/office/drawing/2014/main" val="20003"/>
                    </a:ext>
                  </a:extLst>
                </a:gridCol>
              </a:tblGrid>
              <a:tr h="370840">
                <a:tc>
                  <a:txBody>
                    <a:bodyPr/>
                    <a:lstStyle/>
                    <a:p>
                      <a:pPr algn="ctr"/>
                      <a:r>
                        <a:rPr lang="en-US" dirty="0"/>
                        <a:t>epochs</a:t>
                      </a:r>
                    </a:p>
                  </a:txBody>
                  <a:tcPr/>
                </a:tc>
                <a:tc>
                  <a:txBody>
                    <a:bodyPr/>
                    <a:lstStyle/>
                    <a:p>
                      <a:pPr algn="ctr"/>
                      <a:r>
                        <a:rPr lang="en-US" dirty="0"/>
                        <a:t>Training Accuracy</a:t>
                      </a:r>
                    </a:p>
                  </a:txBody>
                  <a:tcPr/>
                </a:tc>
                <a:tc>
                  <a:txBody>
                    <a:bodyPr/>
                    <a:lstStyle/>
                    <a:p>
                      <a:pPr algn="ctr"/>
                      <a:r>
                        <a:rPr lang="en-US" dirty="0"/>
                        <a:t>Validation Accuracy</a:t>
                      </a:r>
                    </a:p>
                  </a:txBody>
                  <a:tcPr/>
                </a:tc>
                <a:tc>
                  <a:txBody>
                    <a:bodyPr/>
                    <a:lstStyle/>
                    <a:p>
                      <a:pPr algn="ctr"/>
                      <a:r>
                        <a:rPr lang="en-US" dirty="0"/>
                        <a:t>Testing Accuracy</a:t>
                      </a:r>
                    </a:p>
                  </a:txBody>
                  <a:tcPr/>
                </a:tc>
                <a:extLst>
                  <a:ext uri="{0D108BD9-81ED-4DB2-BD59-A6C34878D82A}">
                    <a16:rowId xmlns="" xmlns:a16="http://schemas.microsoft.com/office/drawing/2014/main" val="10000"/>
                  </a:ext>
                </a:extLst>
              </a:tr>
              <a:tr h="370840">
                <a:tc>
                  <a:txBody>
                    <a:bodyPr/>
                    <a:lstStyle/>
                    <a:p>
                      <a:pPr algn="ctr"/>
                      <a:r>
                        <a:rPr lang="en-US" dirty="0"/>
                        <a:t>60</a:t>
                      </a:r>
                    </a:p>
                  </a:txBody>
                  <a:tcPr/>
                </a:tc>
                <a:tc>
                  <a:txBody>
                    <a:bodyPr/>
                    <a:lstStyle/>
                    <a:p>
                      <a:pPr algn="ctr"/>
                      <a:r>
                        <a:rPr lang="en-US" dirty="0"/>
                        <a:t>87%</a:t>
                      </a:r>
                    </a:p>
                  </a:txBody>
                  <a:tcPr/>
                </a:tc>
                <a:tc>
                  <a:txBody>
                    <a:bodyPr/>
                    <a:lstStyle/>
                    <a:p>
                      <a:pPr algn="ctr"/>
                      <a:r>
                        <a:rPr lang="en-US" dirty="0"/>
                        <a:t>73%</a:t>
                      </a:r>
                    </a:p>
                  </a:txBody>
                  <a:tcPr/>
                </a:tc>
                <a:tc>
                  <a:txBody>
                    <a:bodyPr/>
                    <a:lstStyle/>
                    <a:p>
                      <a:pPr algn="ctr"/>
                      <a:r>
                        <a:rPr lang="en-US" dirty="0"/>
                        <a:t>72%</a:t>
                      </a:r>
                    </a:p>
                  </a:txBody>
                  <a:tcPr/>
                </a:tc>
                <a:extLst>
                  <a:ext uri="{0D108BD9-81ED-4DB2-BD59-A6C34878D82A}">
                    <a16:rowId xmlns="" xmlns:a16="http://schemas.microsoft.com/office/drawing/2014/main" val="10001"/>
                  </a:ext>
                </a:extLst>
              </a:tr>
              <a:tr h="370840">
                <a:tc>
                  <a:txBody>
                    <a:bodyPr/>
                    <a:lstStyle/>
                    <a:p>
                      <a:pPr algn="ctr"/>
                      <a:r>
                        <a:rPr lang="en-US" dirty="0"/>
                        <a:t>30</a:t>
                      </a:r>
                    </a:p>
                  </a:txBody>
                  <a:tcPr/>
                </a:tc>
                <a:tc>
                  <a:txBody>
                    <a:bodyPr/>
                    <a:lstStyle/>
                    <a:p>
                      <a:pPr algn="ctr"/>
                      <a:r>
                        <a:rPr lang="en-US" dirty="0"/>
                        <a:t>84%</a:t>
                      </a:r>
                    </a:p>
                  </a:txBody>
                  <a:tcPr/>
                </a:tc>
                <a:tc>
                  <a:txBody>
                    <a:bodyPr/>
                    <a:lstStyle/>
                    <a:p>
                      <a:pPr algn="ctr"/>
                      <a:r>
                        <a:rPr lang="en-US" dirty="0"/>
                        <a:t>75%</a:t>
                      </a:r>
                    </a:p>
                  </a:txBody>
                  <a:tcPr/>
                </a:tc>
                <a:tc>
                  <a:txBody>
                    <a:bodyPr/>
                    <a:lstStyle/>
                    <a:p>
                      <a:pPr algn="ctr"/>
                      <a:r>
                        <a:rPr lang="en-US" dirty="0"/>
                        <a:t>72%</a:t>
                      </a:r>
                    </a:p>
                  </a:txBody>
                  <a:tcPr/>
                </a:tc>
                <a:extLst>
                  <a:ext uri="{0D108BD9-81ED-4DB2-BD59-A6C34878D82A}">
                    <a16:rowId xmlns="" xmlns:a16="http://schemas.microsoft.com/office/drawing/2014/main" val="10002"/>
                  </a:ext>
                </a:extLst>
              </a:tr>
              <a:tr h="370840">
                <a:tc>
                  <a:txBody>
                    <a:bodyPr/>
                    <a:lstStyle/>
                    <a:p>
                      <a:pPr algn="ctr"/>
                      <a:r>
                        <a:rPr lang="en-US" dirty="0"/>
                        <a:t>80</a:t>
                      </a:r>
                    </a:p>
                  </a:txBody>
                  <a:tcPr/>
                </a:tc>
                <a:tc>
                  <a:txBody>
                    <a:bodyPr/>
                    <a:lstStyle/>
                    <a:p>
                      <a:pPr algn="ctr"/>
                      <a:r>
                        <a:rPr lang="en-US" dirty="0"/>
                        <a:t>90%</a:t>
                      </a:r>
                    </a:p>
                  </a:txBody>
                  <a:tcPr/>
                </a:tc>
                <a:tc>
                  <a:txBody>
                    <a:bodyPr/>
                    <a:lstStyle/>
                    <a:p>
                      <a:pPr algn="ctr"/>
                      <a:r>
                        <a:rPr lang="en-US" dirty="0"/>
                        <a:t>72%</a:t>
                      </a:r>
                    </a:p>
                  </a:txBody>
                  <a:tcPr/>
                </a:tc>
                <a:tc>
                  <a:txBody>
                    <a:bodyPr/>
                    <a:lstStyle/>
                    <a:p>
                      <a:pPr algn="ctr"/>
                      <a:r>
                        <a:rPr lang="en-US" dirty="0"/>
                        <a:t>73%</a:t>
                      </a:r>
                    </a:p>
                  </a:txBody>
                  <a:tcPr/>
                </a:tc>
                <a:extLst>
                  <a:ext uri="{0D108BD9-81ED-4DB2-BD59-A6C34878D82A}">
                    <a16:rowId xmlns="" xmlns:a16="http://schemas.microsoft.com/office/drawing/2014/main" val="10003"/>
                  </a:ext>
                </a:extLst>
              </a:tr>
              <a:tr h="370840">
                <a:tc>
                  <a:txBody>
                    <a:bodyPr/>
                    <a:lstStyle/>
                    <a:p>
                      <a:pPr algn="ctr"/>
                      <a:r>
                        <a:rPr lang="en-US" dirty="0"/>
                        <a:t>100</a:t>
                      </a:r>
                    </a:p>
                  </a:txBody>
                  <a:tcPr/>
                </a:tc>
                <a:tc>
                  <a:txBody>
                    <a:bodyPr/>
                    <a:lstStyle/>
                    <a:p>
                      <a:pPr algn="ctr"/>
                      <a:r>
                        <a:rPr lang="en-US" dirty="0"/>
                        <a:t>91%</a:t>
                      </a:r>
                    </a:p>
                  </a:txBody>
                  <a:tcPr/>
                </a:tc>
                <a:tc>
                  <a:txBody>
                    <a:bodyPr/>
                    <a:lstStyle/>
                    <a:p>
                      <a:pPr algn="ctr"/>
                      <a:r>
                        <a:rPr lang="en-US" dirty="0"/>
                        <a:t>73%</a:t>
                      </a:r>
                    </a:p>
                  </a:txBody>
                  <a:tcPr/>
                </a:tc>
                <a:tc>
                  <a:txBody>
                    <a:bodyPr/>
                    <a:lstStyle/>
                    <a:p>
                      <a:pPr algn="ctr"/>
                      <a:r>
                        <a:rPr lang="en-US" dirty="0"/>
                        <a:t>73%</a:t>
                      </a:r>
                    </a:p>
                  </a:txBody>
                  <a:tcPr/>
                </a:tc>
                <a:extLst>
                  <a:ext uri="{0D108BD9-81ED-4DB2-BD59-A6C34878D82A}">
                    <a16:rowId xmlns="" xmlns:a16="http://schemas.microsoft.com/office/drawing/2014/main" val="10004"/>
                  </a:ext>
                </a:extLst>
              </a:tr>
              <a:tr h="370840">
                <a:tc>
                  <a:txBody>
                    <a:bodyPr/>
                    <a:lstStyle/>
                    <a:p>
                      <a:pPr algn="ctr"/>
                      <a:r>
                        <a:rPr lang="en-US" dirty="0"/>
                        <a:t>150</a:t>
                      </a:r>
                    </a:p>
                  </a:txBody>
                  <a:tcPr/>
                </a:tc>
                <a:tc>
                  <a:txBody>
                    <a:bodyPr/>
                    <a:lstStyle/>
                    <a:p>
                      <a:pPr algn="ctr"/>
                      <a:r>
                        <a:rPr lang="en-US" dirty="0"/>
                        <a:t>98%</a:t>
                      </a:r>
                    </a:p>
                  </a:txBody>
                  <a:tcPr/>
                </a:tc>
                <a:tc>
                  <a:txBody>
                    <a:bodyPr/>
                    <a:lstStyle/>
                    <a:p>
                      <a:pPr algn="ctr"/>
                      <a:r>
                        <a:rPr lang="en-US" dirty="0"/>
                        <a:t>74%</a:t>
                      </a:r>
                    </a:p>
                  </a:txBody>
                  <a:tcPr/>
                </a:tc>
                <a:tc>
                  <a:txBody>
                    <a:bodyPr/>
                    <a:lstStyle/>
                    <a:p>
                      <a:pPr algn="ctr"/>
                      <a:r>
                        <a:rPr lang="en-US" dirty="0"/>
                        <a:t>71%</a:t>
                      </a:r>
                    </a:p>
                  </a:txBody>
                  <a:tcPr/>
                </a:tc>
                <a:extLst>
                  <a:ext uri="{0D108BD9-81ED-4DB2-BD59-A6C34878D82A}">
                    <a16:rowId xmlns="" xmlns:a16="http://schemas.microsoft.com/office/drawing/2014/main" val="10005"/>
                  </a:ext>
                </a:extLst>
              </a:tr>
            </a:tbl>
          </a:graphicData>
        </a:graphic>
      </p:graphicFrame>
      <p:sp>
        <p:nvSpPr>
          <p:cNvPr id="5" name="TextBox 4"/>
          <p:cNvSpPr txBox="1"/>
          <p:nvPr/>
        </p:nvSpPr>
        <p:spPr>
          <a:xfrm>
            <a:off x="1096963" y="4790941"/>
            <a:ext cx="10058400" cy="1477328"/>
          </a:xfrm>
          <a:prstGeom prst="rect">
            <a:avLst/>
          </a:prstGeom>
          <a:noFill/>
        </p:spPr>
        <p:txBody>
          <a:bodyPr wrap="square" rtlCol="0">
            <a:spAutoFit/>
          </a:bodyPr>
          <a:lstStyle/>
          <a:p>
            <a:r>
              <a:rPr lang="en-US" dirty="0"/>
              <a:t>The optimal number of epochs is </a:t>
            </a:r>
            <a:r>
              <a:rPr lang="en-US" b="1" dirty="0"/>
              <a:t>30</a:t>
            </a:r>
            <a:r>
              <a:rPr lang="ar-JO" dirty="0"/>
              <a:t> </a:t>
            </a:r>
            <a:r>
              <a:rPr lang="en-US" dirty="0"/>
              <a:t> which achieved:</a:t>
            </a:r>
          </a:p>
          <a:p>
            <a:r>
              <a:rPr lang="en-US" dirty="0"/>
              <a:t>Training Accuracy: </a:t>
            </a:r>
            <a:r>
              <a:rPr lang="en-US" b="1" dirty="0"/>
              <a:t>84%</a:t>
            </a:r>
            <a:endParaRPr lang="en-US" dirty="0"/>
          </a:p>
          <a:p>
            <a:r>
              <a:rPr lang="en-US" dirty="0"/>
              <a:t>Validation Accuracy: </a:t>
            </a:r>
            <a:r>
              <a:rPr lang="en-US" b="1" dirty="0"/>
              <a:t>75%</a:t>
            </a:r>
            <a:endParaRPr lang="en-US" dirty="0"/>
          </a:p>
          <a:p>
            <a:r>
              <a:rPr lang="en-US" dirty="0"/>
              <a:t>Testing Accuracy: </a:t>
            </a:r>
            <a:r>
              <a:rPr lang="en-US" b="1" dirty="0"/>
              <a:t>72%</a:t>
            </a:r>
            <a:endParaRPr lang="en-US" dirty="0"/>
          </a:p>
          <a:p>
            <a:endParaRPr lang="en-US" dirty="0"/>
          </a:p>
        </p:txBody>
      </p:sp>
    </p:spTree>
    <p:extLst>
      <p:ext uri="{BB962C8B-B14F-4D97-AF65-F5344CB8AC3E}">
        <p14:creationId xmlns:p14="http://schemas.microsoft.com/office/powerpoint/2010/main" val="157072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Q1- (c) What are the best number batch-Size you obtained from tuning these </a:t>
            </a:r>
            <a:r>
              <a:rPr lang="en-US" sz="3200" b="1" dirty="0" err="1"/>
              <a:t>hyperparameters</a:t>
            </a:r>
            <a:r>
              <a:rPr lang="en-US" sz="3200" b="1"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5013191"/>
              </p:ext>
            </p:extLst>
          </p:nvPr>
        </p:nvGraphicFramePr>
        <p:xfrm>
          <a:off x="1096963" y="2112297"/>
          <a:ext cx="10058400" cy="1854200"/>
        </p:xfrm>
        <a:graphic>
          <a:graphicData uri="http://schemas.openxmlformats.org/drawingml/2006/table">
            <a:tbl>
              <a:tblPr firstRow="1" bandRow="1">
                <a:tableStyleId>{00A15C55-8517-42AA-B614-E9B94910E393}</a:tableStyleId>
              </a:tblPr>
              <a:tblGrid>
                <a:gridCol w="2514600">
                  <a:extLst>
                    <a:ext uri="{9D8B030D-6E8A-4147-A177-3AD203B41FA5}">
                      <a16:colId xmlns="" xmlns:a16="http://schemas.microsoft.com/office/drawing/2014/main" val="20000"/>
                    </a:ext>
                  </a:extLst>
                </a:gridCol>
                <a:gridCol w="2514600">
                  <a:extLst>
                    <a:ext uri="{9D8B030D-6E8A-4147-A177-3AD203B41FA5}">
                      <a16:colId xmlns="" xmlns:a16="http://schemas.microsoft.com/office/drawing/2014/main" val="20001"/>
                    </a:ext>
                  </a:extLst>
                </a:gridCol>
                <a:gridCol w="2514600">
                  <a:extLst>
                    <a:ext uri="{9D8B030D-6E8A-4147-A177-3AD203B41FA5}">
                      <a16:colId xmlns="" xmlns:a16="http://schemas.microsoft.com/office/drawing/2014/main" val="20002"/>
                    </a:ext>
                  </a:extLst>
                </a:gridCol>
                <a:gridCol w="2514600">
                  <a:extLst>
                    <a:ext uri="{9D8B030D-6E8A-4147-A177-3AD203B41FA5}">
                      <a16:colId xmlns="" xmlns:a16="http://schemas.microsoft.com/office/drawing/2014/main" val="20003"/>
                    </a:ext>
                  </a:extLst>
                </a:gridCol>
              </a:tblGrid>
              <a:tr h="370840">
                <a:tc>
                  <a:txBody>
                    <a:bodyPr/>
                    <a:lstStyle/>
                    <a:p>
                      <a:pPr algn="ctr"/>
                      <a:r>
                        <a:rPr lang="en-US" dirty="0"/>
                        <a:t>Batch</a:t>
                      </a:r>
                      <a:r>
                        <a:rPr lang="en-US" baseline="0" dirty="0"/>
                        <a:t> - Size</a:t>
                      </a:r>
                      <a:endParaRPr lang="en-US" dirty="0"/>
                    </a:p>
                  </a:txBody>
                  <a:tcPr/>
                </a:tc>
                <a:tc>
                  <a:txBody>
                    <a:bodyPr/>
                    <a:lstStyle/>
                    <a:p>
                      <a:pPr algn="ctr"/>
                      <a:r>
                        <a:rPr lang="en-US" dirty="0"/>
                        <a:t>Training Accuracy</a:t>
                      </a:r>
                    </a:p>
                  </a:txBody>
                  <a:tcPr/>
                </a:tc>
                <a:tc>
                  <a:txBody>
                    <a:bodyPr/>
                    <a:lstStyle/>
                    <a:p>
                      <a:pPr algn="ctr"/>
                      <a:r>
                        <a:rPr lang="en-US" dirty="0"/>
                        <a:t>Validation</a:t>
                      </a:r>
                      <a:r>
                        <a:rPr lang="en-US" baseline="0" dirty="0"/>
                        <a:t> Accuracy</a:t>
                      </a:r>
                      <a:endParaRPr lang="en-US" dirty="0"/>
                    </a:p>
                  </a:txBody>
                  <a:tcPr/>
                </a:tc>
                <a:tc>
                  <a:txBody>
                    <a:bodyPr/>
                    <a:lstStyle/>
                    <a:p>
                      <a:pPr algn="ctr"/>
                      <a:r>
                        <a:rPr lang="en-US" dirty="0"/>
                        <a:t>Testing Accuracy</a:t>
                      </a:r>
                    </a:p>
                  </a:txBody>
                  <a:tcPr/>
                </a:tc>
                <a:extLst>
                  <a:ext uri="{0D108BD9-81ED-4DB2-BD59-A6C34878D82A}">
                    <a16:rowId xmlns="" xmlns:a16="http://schemas.microsoft.com/office/drawing/2014/main" val="10000"/>
                  </a:ext>
                </a:extLst>
              </a:tr>
              <a:tr h="370840">
                <a:tc>
                  <a:txBody>
                    <a:bodyPr/>
                    <a:lstStyle/>
                    <a:p>
                      <a:pPr algn="ctr"/>
                      <a:r>
                        <a:rPr lang="en-US" dirty="0"/>
                        <a:t>8</a:t>
                      </a:r>
                    </a:p>
                  </a:txBody>
                  <a:tcPr/>
                </a:tc>
                <a:tc>
                  <a:txBody>
                    <a:bodyPr/>
                    <a:lstStyle/>
                    <a:p>
                      <a:pPr algn="ctr"/>
                      <a:r>
                        <a:rPr lang="en-US" dirty="0"/>
                        <a:t>34%</a:t>
                      </a:r>
                    </a:p>
                  </a:txBody>
                  <a:tcPr/>
                </a:tc>
                <a:tc>
                  <a:txBody>
                    <a:bodyPr/>
                    <a:lstStyle/>
                    <a:p>
                      <a:pPr algn="ctr"/>
                      <a:r>
                        <a:rPr lang="en-US" dirty="0"/>
                        <a:t>34%</a:t>
                      </a:r>
                    </a:p>
                  </a:txBody>
                  <a:tcPr/>
                </a:tc>
                <a:tc>
                  <a:txBody>
                    <a:bodyPr/>
                    <a:lstStyle/>
                    <a:p>
                      <a:pPr algn="ctr"/>
                      <a:r>
                        <a:rPr lang="en-US" dirty="0"/>
                        <a:t>30%</a:t>
                      </a:r>
                    </a:p>
                  </a:txBody>
                  <a:tcPr/>
                </a:tc>
                <a:extLst>
                  <a:ext uri="{0D108BD9-81ED-4DB2-BD59-A6C34878D82A}">
                    <a16:rowId xmlns="" xmlns:a16="http://schemas.microsoft.com/office/drawing/2014/main" val="10001"/>
                  </a:ext>
                </a:extLst>
              </a:tr>
              <a:tr h="370840">
                <a:tc>
                  <a:txBody>
                    <a:bodyPr/>
                    <a:lstStyle/>
                    <a:p>
                      <a:pPr algn="ctr"/>
                      <a:r>
                        <a:rPr lang="en-US" dirty="0"/>
                        <a:t>16</a:t>
                      </a:r>
                    </a:p>
                  </a:txBody>
                  <a:tcPr/>
                </a:tc>
                <a:tc>
                  <a:txBody>
                    <a:bodyPr/>
                    <a:lstStyle/>
                    <a:p>
                      <a:pPr algn="ctr"/>
                      <a:r>
                        <a:rPr lang="en-US" dirty="0"/>
                        <a:t>82%</a:t>
                      </a:r>
                    </a:p>
                  </a:txBody>
                  <a:tcPr/>
                </a:tc>
                <a:tc>
                  <a:txBody>
                    <a:bodyPr/>
                    <a:lstStyle/>
                    <a:p>
                      <a:pPr algn="ctr"/>
                      <a:r>
                        <a:rPr lang="en-US" dirty="0"/>
                        <a:t>71</a:t>
                      </a:r>
                      <a:r>
                        <a:rPr lang="en-US" baseline="0" dirty="0"/>
                        <a:t> </a:t>
                      </a:r>
                      <a:r>
                        <a:rPr lang="en-US" dirty="0"/>
                        <a:t>%</a:t>
                      </a:r>
                    </a:p>
                  </a:txBody>
                  <a:tcPr/>
                </a:tc>
                <a:tc>
                  <a:txBody>
                    <a:bodyPr/>
                    <a:lstStyle/>
                    <a:p>
                      <a:pPr algn="ctr"/>
                      <a:r>
                        <a:rPr lang="en-US" dirty="0"/>
                        <a:t>73%</a:t>
                      </a:r>
                    </a:p>
                  </a:txBody>
                  <a:tcPr/>
                </a:tc>
                <a:extLst>
                  <a:ext uri="{0D108BD9-81ED-4DB2-BD59-A6C34878D82A}">
                    <a16:rowId xmlns="" xmlns:a16="http://schemas.microsoft.com/office/drawing/2014/main" val="10002"/>
                  </a:ext>
                </a:extLst>
              </a:tr>
              <a:tr h="370840">
                <a:tc>
                  <a:txBody>
                    <a:bodyPr/>
                    <a:lstStyle/>
                    <a:p>
                      <a:pPr algn="ctr"/>
                      <a:r>
                        <a:rPr lang="en-US" dirty="0"/>
                        <a:t>32</a:t>
                      </a:r>
                    </a:p>
                  </a:txBody>
                  <a:tcPr/>
                </a:tc>
                <a:tc>
                  <a:txBody>
                    <a:bodyPr/>
                    <a:lstStyle/>
                    <a:p>
                      <a:pPr algn="ctr"/>
                      <a:r>
                        <a:rPr lang="en-US" dirty="0"/>
                        <a:t>83%</a:t>
                      </a:r>
                    </a:p>
                  </a:txBody>
                  <a:tcPr/>
                </a:tc>
                <a:tc>
                  <a:txBody>
                    <a:bodyPr/>
                    <a:lstStyle/>
                    <a:p>
                      <a:pPr algn="ctr"/>
                      <a:r>
                        <a:rPr lang="en-US" dirty="0"/>
                        <a:t>72%</a:t>
                      </a:r>
                    </a:p>
                  </a:txBody>
                  <a:tcPr/>
                </a:tc>
                <a:tc>
                  <a:txBody>
                    <a:bodyPr/>
                    <a:lstStyle/>
                    <a:p>
                      <a:pPr algn="ctr"/>
                      <a:r>
                        <a:rPr lang="en-US" dirty="0"/>
                        <a:t>75%</a:t>
                      </a:r>
                    </a:p>
                  </a:txBody>
                  <a:tcPr/>
                </a:tc>
                <a:extLst>
                  <a:ext uri="{0D108BD9-81ED-4DB2-BD59-A6C34878D82A}">
                    <a16:rowId xmlns="" xmlns:a16="http://schemas.microsoft.com/office/drawing/2014/main" val="10003"/>
                  </a:ext>
                </a:extLst>
              </a:tr>
              <a:tr h="370840">
                <a:tc>
                  <a:txBody>
                    <a:bodyPr/>
                    <a:lstStyle/>
                    <a:p>
                      <a:pPr algn="ctr"/>
                      <a:r>
                        <a:rPr lang="en-US" dirty="0"/>
                        <a:t>64</a:t>
                      </a:r>
                    </a:p>
                  </a:txBody>
                  <a:tcPr/>
                </a:tc>
                <a:tc>
                  <a:txBody>
                    <a:bodyPr/>
                    <a:lstStyle/>
                    <a:p>
                      <a:pPr algn="ctr"/>
                      <a:r>
                        <a:rPr lang="en-US" dirty="0"/>
                        <a:t>80%</a:t>
                      </a:r>
                    </a:p>
                  </a:txBody>
                  <a:tcPr/>
                </a:tc>
                <a:tc>
                  <a:txBody>
                    <a:bodyPr/>
                    <a:lstStyle/>
                    <a:p>
                      <a:pPr algn="ctr"/>
                      <a:r>
                        <a:rPr lang="en-US" dirty="0"/>
                        <a:t>73%</a:t>
                      </a:r>
                    </a:p>
                  </a:txBody>
                  <a:tcPr/>
                </a:tc>
                <a:tc>
                  <a:txBody>
                    <a:bodyPr/>
                    <a:lstStyle/>
                    <a:p>
                      <a:pPr algn="ctr"/>
                      <a:r>
                        <a:rPr lang="en-US" dirty="0"/>
                        <a:t>75%</a:t>
                      </a:r>
                    </a:p>
                  </a:txBody>
                  <a:tcPr/>
                </a:tc>
                <a:extLst>
                  <a:ext uri="{0D108BD9-81ED-4DB2-BD59-A6C34878D82A}">
                    <a16:rowId xmlns="" xmlns:a16="http://schemas.microsoft.com/office/drawing/2014/main" val="10004"/>
                  </a:ext>
                </a:extLst>
              </a:tr>
            </a:tbl>
          </a:graphicData>
        </a:graphic>
      </p:graphicFrame>
      <p:sp>
        <p:nvSpPr>
          <p:cNvPr id="5" name="TextBox 4"/>
          <p:cNvSpPr txBox="1"/>
          <p:nvPr/>
        </p:nvSpPr>
        <p:spPr>
          <a:xfrm>
            <a:off x="1096963" y="4341434"/>
            <a:ext cx="10058400" cy="1200329"/>
          </a:xfrm>
          <a:prstGeom prst="rect">
            <a:avLst/>
          </a:prstGeom>
          <a:noFill/>
        </p:spPr>
        <p:txBody>
          <a:bodyPr wrap="square" rtlCol="0">
            <a:spAutoFit/>
          </a:bodyPr>
          <a:lstStyle/>
          <a:p>
            <a:r>
              <a:rPr lang="en-US" dirty="0"/>
              <a:t>The best number of batch-size is </a:t>
            </a:r>
            <a:r>
              <a:rPr lang="en-US" b="1" dirty="0"/>
              <a:t>64 </a:t>
            </a:r>
            <a:r>
              <a:rPr lang="en-US" dirty="0"/>
              <a:t>which achieved:</a:t>
            </a:r>
          </a:p>
          <a:p>
            <a:r>
              <a:rPr lang="en-US" dirty="0"/>
              <a:t>Training Accuracy: 80%</a:t>
            </a:r>
          </a:p>
          <a:p>
            <a:r>
              <a:rPr lang="en-US" dirty="0"/>
              <a:t>Validation Accuracy: 75%</a:t>
            </a:r>
          </a:p>
          <a:p>
            <a:r>
              <a:rPr lang="en-US" dirty="0"/>
              <a:t>Testing Accuracy: 77%</a:t>
            </a:r>
          </a:p>
        </p:txBody>
      </p:sp>
    </p:spTree>
    <p:extLst>
      <p:ext uri="{BB962C8B-B14F-4D97-AF65-F5344CB8AC3E}">
        <p14:creationId xmlns:p14="http://schemas.microsoft.com/office/powerpoint/2010/main" val="203875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Q1– (d) :  What is the best testing accuracy corresponding to these values? </a:t>
            </a:r>
            <a:br>
              <a:rPr lang="en-US" sz="2000" b="1" dirty="0"/>
            </a:br>
            <a:r>
              <a:rPr lang="en-US" sz="2000" b="1" dirty="0"/>
              <a:t/>
            </a:r>
            <a:br>
              <a:rPr lang="en-US" sz="2000" b="1" dirty="0"/>
            </a:br>
            <a:r>
              <a:rPr lang="en-US" sz="2000" b="1" dirty="0"/>
              <a:t>Q1 – (e) : From monitoring the validation accuracy at each epoch, do you recommend using early stopping with low patience value (such as 2 for example) with learning rate 0.001? why?</a:t>
            </a:r>
            <a:r>
              <a:rPr lang="ar-JO" sz="2000" b="1" dirty="0"/>
              <a:t/>
            </a:r>
            <a:br>
              <a:rPr lang="ar-JO" sz="2000" b="1" dirty="0"/>
            </a:br>
            <a:endParaRPr lang="en-US" sz="2000" b="1" dirty="0"/>
          </a:p>
        </p:txBody>
      </p:sp>
      <p:sp>
        <p:nvSpPr>
          <p:cNvPr id="3" name="Content Placeholder 2"/>
          <p:cNvSpPr>
            <a:spLocks noGrp="1"/>
          </p:cNvSpPr>
          <p:nvPr>
            <p:ph idx="1"/>
          </p:nvPr>
        </p:nvSpPr>
        <p:spPr>
          <a:xfrm>
            <a:off x="1084401" y="1845734"/>
            <a:ext cx="10058400" cy="4023360"/>
          </a:xfrm>
        </p:spPr>
        <p:txBody>
          <a:bodyPr>
            <a:normAutofit/>
          </a:bodyPr>
          <a:lstStyle/>
          <a:p>
            <a:pPr marL="0" indent="0">
              <a:buNone/>
            </a:pPr>
            <a:endParaRPr lang="en-US" sz="1800" dirty="0"/>
          </a:p>
          <a:p>
            <a:pPr marL="0" indent="0">
              <a:buNone/>
            </a:pPr>
            <a:r>
              <a:rPr lang="en-US" sz="1800" dirty="0"/>
              <a:t>Q1– (d) : the best testing accuracy corresponding to the optimal values (learning rate = 0.001, epochs = 30</a:t>
            </a:r>
            <a:r>
              <a:rPr lang="ar-JO" sz="1800" dirty="0"/>
              <a:t> </a:t>
            </a:r>
            <a:r>
              <a:rPr lang="en-US" sz="1800" dirty="0"/>
              <a:t>, batch-size = 64) is 75%.</a:t>
            </a:r>
            <a:endParaRPr lang="ar-JO" sz="1800" dirty="0"/>
          </a:p>
          <a:p>
            <a:pPr marL="0" indent="0">
              <a:buNone/>
            </a:pPr>
            <a:endParaRPr lang="ar-JO" sz="1800" dirty="0"/>
          </a:p>
          <a:p>
            <a:pPr marL="0" indent="0">
              <a:buNone/>
            </a:pPr>
            <a:r>
              <a:rPr lang="en-US" sz="1800" dirty="0"/>
              <a:t>Q1 – (e) : Using early stopping with low patience  is not recommended because validation accuracy fluctuates but improves overall in the long term.</a:t>
            </a:r>
            <a:r>
              <a:rPr lang="ar-JO" sz="1800" dirty="0"/>
              <a:t>...</a:t>
            </a:r>
            <a:r>
              <a:rPr lang="en-US" sz="1800" dirty="0"/>
              <a:t> Low patience may stop training prematurely. A higher patience value is better to capture the general trend.</a:t>
            </a:r>
          </a:p>
        </p:txBody>
      </p:sp>
    </p:spTree>
    <p:extLst>
      <p:ext uri="{BB962C8B-B14F-4D97-AF65-F5344CB8AC3E}">
        <p14:creationId xmlns:p14="http://schemas.microsoft.com/office/powerpoint/2010/main" val="105260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Q2 – (a) : Train the model and report the validation and test accuracy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5880652"/>
              </p:ext>
            </p:extLst>
          </p:nvPr>
        </p:nvGraphicFramePr>
        <p:xfrm>
          <a:off x="1097280" y="2219750"/>
          <a:ext cx="10058400" cy="3571240"/>
        </p:xfrm>
        <a:graphic>
          <a:graphicData uri="http://schemas.openxmlformats.org/drawingml/2006/table">
            <a:tbl>
              <a:tblPr firstRow="1" bandRow="1">
                <a:tableStyleId>{00A15C55-8517-42AA-B614-E9B94910E393}</a:tableStyleId>
              </a:tblPr>
              <a:tblGrid>
                <a:gridCol w="3352800">
                  <a:extLst>
                    <a:ext uri="{9D8B030D-6E8A-4147-A177-3AD203B41FA5}">
                      <a16:colId xmlns="" xmlns:a16="http://schemas.microsoft.com/office/drawing/2014/main" val="20000"/>
                    </a:ext>
                  </a:extLst>
                </a:gridCol>
                <a:gridCol w="3352800">
                  <a:extLst>
                    <a:ext uri="{9D8B030D-6E8A-4147-A177-3AD203B41FA5}">
                      <a16:colId xmlns="" xmlns:a16="http://schemas.microsoft.com/office/drawing/2014/main" val="20001"/>
                    </a:ext>
                  </a:extLst>
                </a:gridCol>
                <a:gridCol w="3352800">
                  <a:extLst>
                    <a:ext uri="{9D8B030D-6E8A-4147-A177-3AD203B41FA5}">
                      <a16:colId xmlns="" xmlns:a16="http://schemas.microsoft.com/office/drawing/2014/main" val="20002"/>
                    </a:ext>
                  </a:extLst>
                </a:gridCol>
              </a:tblGrid>
              <a:tr h="370840">
                <a:tc>
                  <a:txBody>
                    <a:bodyPr/>
                    <a:lstStyle/>
                    <a:p>
                      <a:pPr algn="ctr"/>
                      <a:r>
                        <a:rPr lang="en-US" dirty="0"/>
                        <a:t>Dropout Configurations</a:t>
                      </a:r>
                    </a:p>
                  </a:txBody>
                  <a:tcPr/>
                </a:tc>
                <a:tc>
                  <a:txBody>
                    <a:bodyPr/>
                    <a:lstStyle/>
                    <a:p>
                      <a:pPr algn="ctr"/>
                      <a:r>
                        <a:rPr lang="en-US" dirty="0"/>
                        <a:t>Validation</a:t>
                      </a:r>
                      <a:r>
                        <a:rPr lang="en-US" baseline="0" dirty="0"/>
                        <a:t> Accuracy</a:t>
                      </a:r>
                      <a:endParaRPr lang="en-US" dirty="0"/>
                    </a:p>
                  </a:txBody>
                  <a:tcPr/>
                </a:tc>
                <a:tc>
                  <a:txBody>
                    <a:bodyPr/>
                    <a:lstStyle/>
                    <a:p>
                      <a:pPr algn="ctr"/>
                      <a:r>
                        <a:rPr lang="en-US" dirty="0"/>
                        <a:t>Testing</a:t>
                      </a:r>
                      <a:r>
                        <a:rPr lang="en-US" baseline="0" dirty="0"/>
                        <a:t> Accuracy </a:t>
                      </a:r>
                      <a:endParaRPr lang="en-US" dirty="0"/>
                    </a:p>
                  </a:txBody>
                  <a:tcPr/>
                </a:tc>
                <a:extLst>
                  <a:ext uri="{0D108BD9-81ED-4DB2-BD59-A6C34878D82A}">
                    <a16:rowId xmlns="" xmlns:a16="http://schemas.microsoft.com/office/drawing/2014/main" val="10000"/>
                  </a:ext>
                </a:extLst>
              </a:tr>
              <a:tr h="370840">
                <a:tc>
                  <a:txBody>
                    <a:bodyPr/>
                    <a:lstStyle/>
                    <a:p>
                      <a:pPr algn="ctr"/>
                      <a:r>
                        <a:rPr lang="en-US" dirty="0"/>
                        <a:t>Configuration</a:t>
                      </a:r>
                      <a:r>
                        <a:rPr lang="ar-JO" dirty="0"/>
                        <a:t> </a:t>
                      </a:r>
                      <a:r>
                        <a:rPr lang="en-US" baseline="0" dirty="0"/>
                        <a:t> 1 :</a:t>
                      </a:r>
                      <a:r>
                        <a:rPr lang="ar-JO" baseline="0" dirty="0"/>
                        <a:t> </a:t>
                      </a:r>
                      <a:r>
                        <a:rPr lang="en-US" baseline="0" dirty="0" err="1"/>
                        <a:t>dropout_fc</a:t>
                      </a:r>
                      <a:r>
                        <a:rPr lang="en-US" baseline="0" dirty="0"/>
                        <a:t>=0.5, </a:t>
                      </a:r>
                      <a:r>
                        <a:rPr lang="en-US" baseline="0" dirty="0" err="1"/>
                        <a:t>dropout_conv</a:t>
                      </a:r>
                      <a:r>
                        <a:rPr lang="en-US" baseline="0" dirty="0"/>
                        <a:t>=0.0</a:t>
                      </a:r>
                      <a:endParaRPr lang="en-US" dirty="0"/>
                    </a:p>
                  </a:txBody>
                  <a:tcPr/>
                </a:tc>
                <a:tc>
                  <a:txBody>
                    <a:bodyPr/>
                    <a:lstStyle/>
                    <a:p>
                      <a:pPr algn="ctr"/>
                      <a:r>
                        <a:rPr lang="en-US" dirty="0"/>
                        <a:t>73%</a:t>
                      </a:r>
                    </a:p>
                  </a:txBody>
                  <a:tcPr/>
                </a:tc>
                <a:tc>
                  <a:txBody>
                    <a:bodyPr/>
                    <a:lstStyle/>
                    <a:p>
                      <a:pPr algn="ctr"/>
                      <a:r>
                        <a:rPr lang="en-US" dirty="0"/>
                        <a:t>77%</a:t>
                      </a:r>
                    </a:p>
                  </a:txBody>
                  <a:tcPr/>
                </a:tc>
                <a:extLst>
                  <a:ext uri="{0D108BD9-81ED-4DB2-BD59-A6C34878D82A}">
                    <a16:rowId xmlns=""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Configuration</a:t>
                      </a:r>
                      <a:r>
                        <a:rPr lang="ar-JO" dirty="0"/>
                        <a:t> </a:t>
                      </a:r>
                      <a:r>
                        <a:rPr lang="en-US" baseline="0" dirty="0"/>
                        <a:t> 2 :</a:t>
                      </a:r>
                      <a:r>
                        <a:rPr lang="ar-JO" baseline="0" dirty="0"/>
                        <a:t> </a:t>
                      </a:r>
                      <a:r>
                        <a:rPr lang="en-US" sz="1800" b="0" i="0" kern="1200" dirty="0" err="1">
                          <a:solidFill>
                            <a:schemeClr val="dk1"/>
                          </a:solidFill>
                          <a:effectLst/>
                          <a:latin typeface="+mn-lt"/>
                          <a:ea typeface="+mn-ea"/>
                          <a:cs typeface="+mn-cs"/>
                        </a:rPr>
                        <a:t>dropout_fc</a:t>
                      </a:r>
                      <a:r>
                        <a:rPr lang="en-US" sz="1800" b="0" i="0" kern="1200" dirty="0">
                          <a:solidFill>
                            <a:schemeClr val="dk1"/>
                          </a:solidFill>
                          <a:effectLst/>
                          <a:latin typeface="+mn-lt"/>
                          <a:ea typeface="+mn-ea"/>
                          <a:cs typeface="+mn-cs"/>
                        </a:rPr>
                        <a:t>=0.3, </a:t>
                      </a:r>
                      <a:r>
                        <a:rPr lang="en-US" sz="1800" b="0" i="0" kern="1200" dirty="0" err="1">
                          <a:solidFill>
                            <a:schemeClr val="dk1"/>
                          </a:solidFill>
                          <a:effectLst/>
                          <a:latin typeface="+mn-lt"/>
                          <a:ea typeface="+mn-ea"/>
                          <a:cs typeface="+mn-cs"/>
                        </a:rPr>
                        <a:t>dropout_conv</a:t>
                      </a:r>
                      <a:r>
                        <a:rPr lang="en-US" sz="1800" b="0" i="0" kern="1200" dirty="0">
                          <a:solidFill>
                            <a:schemeClr val="dk1"/>
                          </a:solidFill>
                          <a:effectLst/>
                          <a:latin typeface="+mn-lt"/>
                          <a:ea typeface="+mn-ea"/>
                          <a:cs typeface="+mn-cs"/>
                        </a:rPr>
                        <a:t>=0.0</a:t>
                      </a:r>
                      <a:endParaRPr lang="en-US" dirty="0"/>
                    </a:p>
                  </a:txBody>
                  <a:tcPr/>
                </a:tc>
                <a:tc>
                  <a:txBody>
                    <a:bodyPr/>
                    <a:lstStyle/>
                    <a:p>
                      <a:pPr algn="ctr"/>
                      <a:r>
                        <a:rPr lang="en-US" dirty="0"/>
                        <a:t>75%</a:t>
                      </a:r>
                    </a:p>
                  </a:txBody>
                  <a:tcPr/>
                </a:tc>
                <a:tc>
                  <a:txBody>
                    <a:bodyPr/>
                    <a:lstStyle/>
                    <a:p>
                      <a:pPr algn="ctr"/>
                      <a:r>
                        <a:rPr lang="en-US" dirty="0"/>
                        <a:t>75%</a:t>
                      </a:r>
                    </a:p>
                  </a:txBody>
                  <a:tcPr/>
                </a:tc>
                <a:extLst>
                  <a:ext uri="{0D108BD9-81ED-4DB2-BD59-A6C34878D82A}">
                    <a16:rowId xmlns=""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Configuration</a:t>
                      </a:r>
                      <a:r>
                        <a:rPr lang="ar-JO" dirty="0"/>
                        <a:t> </a:t>
                      </a:r>
                      <a:r>
                        <a:rPr lang="en-US" baseline="0" dirty="0"/>
                        <a:t> 3 :</a:t>
                      </a:r>
                      <a:r>
                        <a:rPr lang="ar-JO" baseline="0" dirty="0"/>
                        <a:t> </a:t>
                      </a:r>
                      <a:r>
                        <a:rPr lang="en-US" sz="1800" b="0" i="0" kern="1200" dirty="0" err="1">
                          <a:solidFill>
                            <a:schemeClr val="dk1"/>
                          </a:solidFill>
                          <a:effectLst/>
                          <a:latin typeface="+mn-lt"/>
                          <a:ea typeface="+mn-ea"/>
                          <a:cs typeface="+mn-cs"/>
                        </a:rPr>
                        <a:t>dropout_fc</a:t>
                      </a:r>
                      <a:r>
                        <a:rPr lang="en-US" sz="1800" b="0" i="0" kern="1200" dirty="0">
                          <a:solidFill>
                            <a:schemeClr val="dk1"/>
                          </a:solidFill>
                          <a:effectLst/>
                          <a:latin typeface="+mn-lt"/>
                          <a:ea typeface="+mn-ea"/>
                          <a:cs typeface="+mn-cs"/>
                        </a:rPr>
                        <a:t>=0.0, </a:t>
                      </a:r>
                      <a:r>
                        <a:rPr lang="en-US" sz="1800" b="0" i="0" kern="1200" dirty="0" err="1">
                          <a:solidFill>
                            <a:schemeClr val="dk1"/>
                          </a:solidFill>
                          <a:effectLst/>
                          <a:latin typeface="+mn-lt"/>
                          <a:ea typeface="+mn-ea"/>
                          <a:cs typeface="+mn-cs"/>
                        </a:rPr>
                        <a:t>dropout_conv</a:t>
                      </a:r>
                      <a:r>
                        <a:rPr lang="en-US" sz="1800" b="0" i="0" kern="1200" dirty="0">
                          <a:solidFill>
                            <a:schemeClr val="dk1"/>
                          </a:solidFill>
                          <a:effectLst/>
                          <a:latin typeface="+mn-lt"/>
                          <a:ea typeface="+mn-ea"/>
                          <a:cs typeface="+mn-cs"/>
                        </a:rPr>
                        <a:t>=0.3</a:t>
                      </a:r>
                      <a:endParaRPr lang="en-US" dirty="0"/>
                    </a:p>
                  </a:txBody>
                  <a:tcPr/>
                </a:tc>
                <a:tc>
                  <a:txBody>
                    <a:bodyPr/>
                    <a:lstStyle/>
                    <a:p>
                      <a:pPr algn="ctr"/>
                      <a:r>
                        <a:rPr lang="en-US" dirty="0"/>
                        <a:t>71%</a:t>
                      </a:r>
                    </a:p>
                  </a:txBody>
                  <a:tcPr/>
                </a:tc>
                <a:tc>
                  <a:txBody>
                    <a:bodyPr/>
                    <a:lstStyle/>
                    <a:p>
                      <a:pPr algn="ctr"/>
                      <a:r>
                        <a:rPr lang="en-US" dirty="0"/>
                        <a:t>70%</a:t>
                      </a:r>
                    </a:p>
                  </a:txBody>
                  <a:tcPr/>
                </a:tc>
                <a:extLst>
                  <a:ext uri="{0D108BD9-81ED-4DB2-BD59-A6C34878D82A}">
                    <a16:rowId xmlns=""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Configuration</a:t>
                      </a:r>
                      <a:r>
                        <a:rPr lang="ar-JO" dirty="0"/>
                        <a:t> </a:t>
                      </a:r>
                      <a:r>
                        <a:rPr lang="en-US" baseline="0" dirty="0"/>
                        <a:t> 4 :</a:t>
                      </a:r>
                      <a:r>
                        <a:rPr lang="ar-JO" baseline="0" dirty="0"/>
                        <a:t> </a:t>
                      </a:r>
                      <a:r>
                        <a:rPr lang="en-US" sz="1800" b="0" i="0" kern="1200" dirty="0" err="1">
                          <a:solidFill>
                            <a:schemeClr val="dk1"/>
                          </a:solidFill>
                          <a:effectLst/>
                          <a:latin typeface="+mn-lt"/>
                          <a:ea typeface="+mn-ea"/>
                          <a:cs typeface="+mn-cs"/>
                        </a:rPr>
                        <a:t>dropout_fc</a:t>
                      </a:r>
                      <a:r>
                        <a:rPr lang="en-US" sz="1800" b="0" i="0" kern="1200" dirty="0">
                          <a:solidFill>
                            <a:schemeClr val="dk1"/>
                          </a:solidFill>
                          <a:effectLst/>
                          <a:latin typeface="+mn-lt"/>
                          <a:ea typeface="+mn-ea"/>
                          <a:cs typeface="+mn-cs"/>
                        </a:rPr>
                        <a:t>=0.0, </a:t>
                      </a:r>
                      <a:r>
                        <a:rPr lang="en-US" sz="1800" b="0" i="0" kern="1200" dirty="0" err="1">
                          <a:solidFill>
                            <a:schemeClr val="dk1"/>
                          </a:solidFill>
                          <a:effectLst/>
                          <a:latin typeface="+mn-lt"/>
                          <a:ea typeface="+mn-ea"/>
                          <a:cs typeface="+mn-cs"/>
                        </a:rPr>
                        <a:t>dropout_conv</a:t>
                      </a:r>
                      <a:r>
                        <a:rPr lang="en-US" sz="1800" b="0" i="0" kern="1200" dirty="0">
                          <a:solidFill>
                            <a:schemeClr val="dk1"/>
                          </a:solidFill>
                          <a:effectLst/>
                          <a:latin typeface="+mn-lt"/>
                          <a:ea typeface="+mn-ea"/>
                          <a:cs typeface="+mn-cs"/>
                        </a:rPr>
                        <a:t>=0.5</a:t>
                      </a:r>
                      <a:endParaRPr lang="en-US" dirty="0"/>
                    </a:p>
                  </a:txBody>
                  <a:tcPr/>
                </a:tc>
                <a:tc>
                  <a:txBody>
                    <a:bodyPr/>
                    <a:lstStyle/>
                    <a:p>
                      <a:pPr algn="ctr"/>
                      <a:r>
                        <a:rPr lang="en-US" dirty="0"/>
                        <a:t>71%</a:t>
                      </a:r>
                    </a:p>
                  </a:txBody>
                  <a:tcPr/>
                </a:tc>
                <a:tc>
                  <a:txBody>
                    <a:bodyPr/>
                    <a:lstStyle/>
                    <a:p>
                      <a:pPr algn="ctr"/>
                      <a:r>
                        <a:rPr lang="en-US" dirty="0"/>
                        <a:t>73%</a:t>
                      </a:r>
                    </a:p>
                  </a:txBody>
                  <a:tcPr/>
                </a:tc>
                <a:extLst>
                  <a:ext uri="{0D108BD9-81ED-4DB2-BD59-A6C34878D82A}">
                    <a16:rowId xmlns=""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Configuration</a:t>
                      </a:r>
                      <a:r>
                        <a:rPr lang="ar-JO" dirty="0"/>
                        <a:t> </a:t>
                      </a:r>
                      <a:r>
                        <a:rPr lang="en-US" baseline="0" dirty="0"/>
                        <a:t> 5 :</a:t>
                      </a:r>
                      <a:r>
                        <a:rPr lang="ar-JO" baseline="0" dirty="0"/>
                        <a:t> </a:t>
                      </a:r>
                      <a:r>
                        <a:rPr lang="en-US" sz="1800" b="0" i="0" kern="1200" dirty="0" err="1">
                          <a:solidFill>
                            <a:schemeClr val="dk1"/>
                          </a:solidFill>
                          <a:effectLst/>
                          <a:latin typeface="+mn-lt"/>
                          <a:ea typeface="+mn-ea"/>
                          <a:cs typeface="+mn-cs"/>
                        </a:rPr>
                        <a:t>dropout_fc</a:t>
                      </a:r>
                      <a:r>
                        <a:rPr lang="en-US" sz="1800" b="0" i="0" kern="1200" dirty="0">
                          <a:solidFill>
                            <a:schemeClr val="dk1"/>
                          </a:solidFill>
                          <a:effectLst/>
                          <a:latin typeface="+mn-lt"/>
                          <a:ea typeface="+mn-ea"/>
                          <a:cs typeface="+mn-cs"/>
                        </a:rPr>
                        <a:t>=0.0, </a:t>
                      </a:r>
                      <a:r>
                        <a:rPr lang="en-US" sz="1800" b="0" i="0" kern="1200" dirty="0" err="1">
                          <a:solidFill>
                            <a:schemeClr val="dk1"/>
                          </a:solidFill>
                          <a:effectLst/>
                          <a:latin typeface="+mn-lt"/>
                          <a:ea typeface="+mn-ea"/>
                          <a:cs typeface="+mn-cs"/>
                        </a:rPr>
                        <a:t>dropout_conv</a:t>
                      </a:r>
                      <a:r>
                        <a:rPr lang="en-US" sz="1800" b="0" i="0" kern="1200" dirty="0">
                          <a:solidFill>
                            <a:schemeClr val="dk1"/>
                          </a:solidFill>
                          <a:effectLst/>
                          <a:latin typeface="+mn-lt"/>
                          <a:ea typeface="+mn-ea"/>
                          <a:cs typeface="+mn-cs"/>
                        </a:rPr>
                        <a:t>=0.0</a:t>
                      </a:r>
                      <a:endParaRPr lang="en-US" dirty="0"/>
                    </a:p>
                  </a:txBody>
                  <a:tcPr/>
                </a:tc>
                <a:tc>
                  <a:txBody>
                    <a:bodyPr/>
                    <a:lstStyle/>
                    <a:p>
                      <a:pPr algn="ctr"/>
                      <a:r>
                        <a:rPr lang="en-US" dirty="0"/>
                        <a:t>73%</a:t>
                      </a:r>
                    </a:p>
                  </a:txBody>
                  <a:tcPr/>
                </a:tc>
                <a:tc>
                  <a:txBody>
                    <a:bodyPr/>
                    <a:lstStyle/>
                    <a:p>
                      <a:pPr algn="ctr"/>
                      <a:r>
                        <a:rPr lang="en-US" dirty="0"/>
                        <a:t>74%</a:t>
                      </a: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679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Q2 – (b) Compare the results of the five configuration.</a:t>
            </a:r>
          </a:p>
        </p:txBody>
      </p:sp>
      <p:sp>
        <p:nvSpPr>
          <p:cNvPr id="3" name="Content Placeholder 2"/>
          <p:cNvSpPr>
            <a:spLocks noGrp="1"/>
          </p:cNvSpPr>
          <p:nvPr>
            <p:ph idx="1"/>
          </p:nvPr>
        </p:nvSpPr>
        <p:spPr/>
        <p:txBody>
          <a:bodyPr>
            <a:noAutofit/>
          </a:bodyPr>
          <a:lstStyle/>
          <a:p>
            <a:r>
              <a:rPr lang="en-US" sz="1600" dirty="0"/>
              <a:t>Higher dropout in fully connected layers (Configuration 1): Applying a high dropout rate (0.5) in the fully connected layer achieves the good validation accuracy (73%), indicating strong regularization that prevents overfitting and improves generalization</a:t>
            </a:r>
            <a:br>
              <a:rPr lang="en-US" sz="1600" dirty="0"/>
            </a:br>
            <a:r>
              <a:rPr lang="en-US" sz="1600" dirty="0"/>
              <a:t/>
            </a:r>
            <a:br>
              <a:rPr lang="en-US" sz="1600" dirty="0"/>
            </a:br>
            <a:r>
              <a:rPr lang="en-US" sz="1600" dirty="0"/>
              <a:t>Moderate dropout in fully connected layers (Configuration 2):</a:t>
            </a:r>
            <a:br>
              <a:rPr lang="en-US" sz="1600" dirty="0"/>
            </a:br>
            <a:r>
              <a:rPr lang="en-US" sz="1600" dirty="0"/>
              <a:t>A lower dropout rate (0.3) in the fully connected layer achieves the highest validation accuracy (75%), showing balanced generalization and slightly better performance than Configuration 1.</a:t>
            </a:r>
          </a:p>
          <a:p>
            <a:r>
              <a:rPr lang="en-US" sz="1600" dirty="0"/>
              <a:t>Dropout in convolutional layers (Configurations 3 and 4):</a:t>
            </a:r>
            <a:br>
              <a:rPr lang="en-US" sz="1600" dirty="0"/>
            </a:br>
            <a:r>
              <a:rPr lang="en-US" sz="1600" dirty="0"/>
              <a:t>Applying dropout to convolutional layers (rates of 0.3 and 0.5) leads to a drop in validation accuracy (71%). This suggests that dropout negatively affects the model's ability to learn critical low-level features required for generalization</a:t>
            </a:r>
          </a:p>
          <a:p>
            <a:r>
              <a:rPr lang="en-US" dirty="0"/>
              <a:t>No dropout (Configuration 5):</a:t>
            </a:r>
            <a:br>
              <a:rPr lang="en-US" dirty="0"/>
            </a:br>
            <a:r>
              <a:rPr lang="en-US" dirty="0"/>
              <a:t>Without dropout, the model achieves moderate validation accuracy (73%) but is likely overfitting, as indicated by lower performance in generalization compared to Configuration 1 and 2.</a:t>
            </a:r>
          </a:p>
          <a:p>
            <a:pPr marL="0" indent="0">
              <a:buNone/>
            </a:pPr>
            <a:endParaRPr lang="en-US" sz="1600" dirty="0"/>
          </a:p>
        </p:txBody>
      </p:sp>
    </p:spTree>
    <p:extLst>
      <p:ext uri="{BB962C8B-B14F-4D97-AF65-F5344CB8AC3E}">
        <p14:creationId xmlns:p14="http://schemas.microsoft.com/office/powerpoint/2010/main" val="257869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Q2 – (c) : Discuss the effect of dropout on overfitting and generalization for the fully connected layer versus the convolutional layer . </a:t>
            </a:r>
            <a:br>
              <a:rPr lang="en-US" sz="2000" dirty="0"/>
            </a:br>
            <a:r>
              <a:rPr lang="en-US" sz="2000" dirty="0"/>
              <a:t>Q2 – (d) : Which configuration provides better generalization, and why?</a:t>
            </a:r>
            <a:r>
              <a:rPr lang="ar-JO" sz="2000" dirty="0"/>
              <a:t/>
            </a:r>
            <a:br>
              <a:rPr lang="ar-JO" sz="2000" dirty="0"/>
            </a:br>
            <a:r>
              <a:rPr lang="en-US" sz="2000" dirty="0"/>
              <a:t>Q2 – (e) : analyze whether it is better to apply dropout to the low-level or high-level convolutional layers.</a:t>
            </a:r>
          </a:p>
        </p:txBody>
      </p:sp>
      <p:sp>
        <p:nvSpPr>
          <p:cNvPr id="3" name="Content Placeholder 2"/>
          <p:cNvSpPr>
            <a:spLocks noGrp="1"/>
          </p:cNvSpPr>
          <p:nvPr>
            <p:ph idx="1"/>
          </p:nvPr>
        </p:nvSpPr>
        <p:spPr>
          <a:xfrm>
            <a:off x="1097280" y="1845733"/>
            <a:ext cx="10058400" cy="4426277"/>
          </a:xfrm>
        </p:spPr>
        <p:txBody>
          <a:bodyPr>
            <a:noAutofit/>
          </a:bodyPr>
          <a:lstStyle/>
          <a:p>
            <a:r>
              <a:rPr lang="en-US" sz="1400" dirty="0"/>
              <a:t>Q2 – (c) :</a:t>
            </a:r>
            <a:endParaRPr lang="ar-JO" sz="1400" dirty="0"/>
          </a:p>
          <a:p>
            <a:r>
              <a:rPr lang="ar-JO" sz="1400" dirty="0"/>
              <a:t/>
            </a:r>
            <a:br>
              <a:rPr lang="ar-JO" sz="1400" dirty="0"/>
            </a:br>
            <a:r>
              <a:rPr lang="en-US" sz="1400" dirty="0"/>
              <a:t> Fully Connected Layers: Dropout improves generalization and reduces overfitting by encouraging the network to learn robust patterns, as seen in Configurations 1 and 2.</a:t>
            </a:r>
          </a:p>
          <a:p>
            <a:r>
              <a:rPr lang="en-US" sz="1400" dirty="0"/>
              <a:t>Convolutional Layers: Dropout harms performance because it disrupts learning critical low-level features, leading to lower accuracy.</a:t>
            </a:r>
          </a:p>
          <a:p>
            <a:r>
              <a:rPr lang="ar-JO" sz="1400" dirty="0"/>
              <a:t>)</a:t>
            </a:r>
            <a:r>
              <a:rPr lang="en-US" sz="1400" dirty="0"/>
              <a:t>Dropout works best in fully connected layers for preventing overfitting while maintaining good generalization.</a:t>
            </a:r>
            <a:r>
              <a:rPr lang="ar-JO" sz="1400" dirty="0"/>
              <a:t>(</a:t>
            </a:r>
            <a:endParaRPr lang="en-US" sz="1400" dirty="0"/>
          </a:p>
          <a:p>
            <a:pPr marL="0" indent="0">
              <a:buNone/>
            </a:pPr>
            <a:r>
              <a:rPr lang="en-US" sz="1400" dirty="0"/>
              <a:t>Q2 – (d) : </a:t>
            </a:r>
            <a:r>
              <a:rPr lang="en-US" sz="1400" b="1" dirty="0"/>
              <a:t>Configuration 2</a:t>
            </a:r>
            <a:r>
              <a:rPr lang="en-US" sz="1400" dirty="0"/>
              <a:t> provides better generalization because it applies a moderate dropout rate (0.3) to the fully connected layer, which strikes a balance between preventing overfitting and allowing the model to learn effectively</a:t>
            </a:r>
            <a:endParaRPr lang="ar-JO" sz="1400" dirty="0"/>
          </a:p>
          <a:p>
            <a:pPr marL="0" indent="0">
              <a:buNone/>
            </a:pPr>
            <a:r>
              <a:rPr lang="en-US" sz="1400" dirty="0"/>
              <a:t>Q2 – (e) :</a:t>
            </a:r>
            <a:r>
              <a:rPr lang="ar-JO" sz="1400" dirty="0"/>
              <a:t/>
            </a:r>
            <a:br>
              <a:rPr lang="ar-JO" sz="1400" dirty="0"/>
            </a:br>
            <a:r>
              <a:rPr lang="ar-JO" sz="1400" dirty="0"/>
              <a:t/>
            </a:r>
            <a:br>
              <a:rPr lang="ar-JO" sz="1400" dirty="0"/>
            </a:br>
            <a:r>
              <a:rPr lang="en-US" sz="1400" dirty="0"/>
              <a:t>Applying dropout to low-level convolutional layers (early stages) harms performance because these layers extract essential features from the input data.</a:t>
            </a:r>
            <a:r>
              <a:rPr lang="ar-JO" sz="1400" dirty="0"/>
              <a:t/>
            </a:r>
            <a:br>
              <a:rPr lang="ar-JO" sz="1400" dirty="0"/>
            </a:br>
            <a:r>
              <a:rPr lang="ar-JO" sz="1400" dirty="0"/>
              <a:t/>
            </a:r>
            <a:br>
              <a:rPr lang="ar-JO" sz="1400" dirty="0"/>
            </a:br>
            <a:r>
              <a:rPr lang="en-US" sz="1400" dirty="0"/>
              <a:t>Dropout in high-level convolutional layers might be slightly better but still disrupts feature extraction, as seen in Configurations 3 and 4.</a:t>
            </a:r>
          </a:p>
        </p:txBody>
      </p:sp>
    </p:spTree>
    <p:extLst>
      <p:ext uri="{BB962C8B-B14F-4D97-AF65-F5344CB8AC3E}">
        <p14:creationId xmlns:p14="http://schemas.microsoft.com/office/powerpoint/2010/main" val="283944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58862"/>
          </a:xfrm>
        </p:spPr>
        <p:txBody>
          <a:bodyPr>
            <a:noAutofit/>
          </a:bodyPr>
          <a:lstStyle/>
          <a:p>
            <a:r>
              <a:rPr lang="en-US" sz="3200" dirty="0"/>
              <a:t>Q2 – (f) : Highlight the advantages and disadvantages of each approach (dropping out low vs high level layers).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0113780"/>
              </p:ext>
            </p:extLst>
          </p:nvPr>
        </p:nvGraphicFramePr>
        <p:xfrm>
          <a:off x="697718" y="1794747"/>
          <a:ext cx="10058400" cy="4490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205032"/>
      </p:ext>
    </p:extLst>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962</TotalTime>
  <Words>1738</Words>
  <Application>Microsoft Office PowerPoint</Application>
  <PresentationFormat>Widescreen</PresentationFormat>
  <Paragraphs>269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Gabriola</vt:lpstr>
      <vt:lpstr>Times New Roman</vt:lpstr>
      <vt:lpstr>Retrospect</vt:lpstr>
      <vt:lpstr>Assignment two (Deep Learning)</vt:lpstr>
      <vt:lpstr>Q1 – (a) What are the best number learning rate you obtained from tuning these hyperparameters ?</vt:lpstr>
      <vt:lpstr>Q1-(b) What are the best number epochs you obtained from tuning these hyperparameters ?</vt:lpstr>
      <vt:lpstr>Q1- (c) What are the best number batch-Size you obtained from tuning these hyperparameters ?</vt:lpstr>
      <vt:lpstr>Q1– (d) :  What is the best testing accuracy corresponding to these values?   Q1 – (e) : From monitoring the validation accuracy at each epoch, do you recommend using early stopping with low patience value (such as 2 for example) with learning rate 0.001? why? </vt:lpstr>
      <vt:lpstr>Q2 – (a) : Train the model and report the validation and test accuracy</vt:lpstr>
      <vt:lpstr>Q2 – (b) Compare the results of the five configuration.</vt:lpstr>
      <vt:lpstr>Q2 – (c) : Discuss the effect of dropout on overfitting and generalization for the fully connected layer versus the convolutional layer .  Q2 – (d) : Which configuration provides better generalization, and why? Q2 – (e) : analyze whether it is better to apply dropout to the low-level or high-level convolutional layers.</vt:lpstr>
      <vt:lpstr>Q2 – (f) : Highlight the advantages and disadvantages of each approach (dropping out low vs high level layers). </vt:lpstr>
      <vt:lpstr>Q3 – What happens to the performance if you use the following filter configurations instead of the one described in the original architecture?</vt:lpstr>
      <vt:lpstr>Q4 – (a): What happens to the performance when using different pooling combinations compared to the original Max-Average pooling setup?</vt:lpstr>
      <vt:lpstr>Q4 - (b) : Provide the accuracy for each pooling combination and compare how different pooling strategies are, considering the following points:   • Feature extraction (sharp vs. smooth features).  • Generalization to unseen data.  • Performance on the test set.</vt:lpstr>
      <vt:lpstr>Q5 – (a) : What happens to the performance when using different configurations for the fully connected layers compared to the original setup?</vt:lpstr>
      <vt:lpstr>•Q5: 1- How does reducing the model's capacity to a single layer with fewer hidden nodes impact performance? Does this configuration result in underfitting or poor generalization?   </vt:lpstr>
      <vt:lpstr>Q5 : </vt:lpstr>
      <vt:lpstr>Q6. Replace ReLU with tanh as the activation function in your best model configuration. Do you notice any drop in validation accuracy? Report the validation accuracy for both ReLU and Tanh configurations.</vt:lpstr>
      <vt:lpstr>Q7. Visualizing Convolutional Layer Feature Maps:</vt:lpstr>
      <vt:lpstr>Q7. Feature Maps:</vt:lpstr>
      <vt:lpstr>Q7. Feature Maps:</vt:lpstr>
      <vt:lpstr>Bonus Question: Does increasing the number of classes create a harder classification task?</vt:lpstr>
      <vt:lpstr>Bonus Question :Does the larger number of classes require adjustments?</vt:lpstr>
      <vt:lpstr>Bonus Question:charts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two (Deep Learning)</dc:title>
  <dc:creator>SARA JEHAD AL SANAJLEH</dc:creator>
  <cp:lastModifiedBy>SARA JEHAD AL SANAJLEH</cp:lastModifiedBy>
  <cp:revision>133</cp:revision>
  <dcterms:created xsi:type="dcterms:W3CDTF">2024-12-01T18:21:43Z</dcterms:created>
  <dcterms:modified xsi:type="dcterms:W3CDTF">2024-12-18T22:07:28Z</dcterms:modified>
</cp:coreProperties>
</file>