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400"/>
    <a:srgbClr val="FF0100"/>
    <a:srgbClr val="F3AD00"/>
    <a:srgbClr val="00A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2"/>
    <p:restoredTop sz="94593"/>
  </p:normalViewPr>
  <p:slideViewPr>
    <p:cSldViewPr snapToGrid="0" snapToObjects="1">
      <p:cViewPr>
        <p:scale>
          <a:sx n="108" d="100"/>
          <a:sy n="108" d="100"/>
        </p:scale>
        <p:origin x="7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6BBF6-C0BC-3A4F-BED9-0944B0000B8A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9F938-9ACE-514D-A372-29625B7D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53EC-8AD3-034F-AD10-B98F5640A942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A8DE-F3CF-9F44-AD5A-F8B8BC9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3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53EC-8AD3-034F-AD10-B98F5640A942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A8DE-F3CF-9F44-AD5A-F8B8BC9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53EC-8AD3-034F-AD10-B98F5640A942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A8DE-F3CF-9F44-AD5A-F8B8BC9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0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53EC-8AD3-034F-AD10-B98F5640A942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A8DE-F3CF-9F44-AD5A-F8B8BC9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53EC-8AD3-034F-AD10-B98F5640A942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A8DE-F3CF-9F44-AD5A-F8B8BC9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53EC-8AD3-034F-AD10-B98F5640A942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A8DE-F3CF-9F44-AD5A-F8B8BC9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53EC-8AD3-034F-AD10-B98F5640A942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A8DE-F3CF-9F44-AD5A-F8B8BC9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53EC-8AD3-034F-AD10-B98F5640A942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A8DE-F3CF-9F44-AD5A-F8B8BC9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9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53EC-8AD3-034F-AD10-B98F5640A942}" type="datetimeFigureOut">
              <a:rPr lang="en-US" smtClean="0"/>
              <a:t>8/6/18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A8DE-F3CF-9F44-AD5A-F8B8BC9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4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53EC-8AD3-034F-AD10-B98F5640A942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A8DE-F3CF-9F44-AD5A-F8B8BC9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2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53EC-8AD3-034F-AD10-B98F5640A942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A8DE-F3CF-9F44-AD5A-F8B8BC9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6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53EC-8AD3-034F-AD10-B98F5640A942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A8DE-F3CF-9F44-AD5A-F8B8BC9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2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0541"/>
            <a:ext cx="5291666" cy="44769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190541"/>
            <a:ext cx="5291667" cy="447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341" y="1072108"/>
            <a:ext cx="454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T Sans" charset="-52"/>
                <a:ea typeface="PT Sans" charset="-52"/>
                <a:cs typeface="PT Sans" charset="-52"/>
              </a:rPr>
              <a:t>Birth Year: 2011</a:t>
            </a:r>
            <a:endParaRPr lang="en-US" sz="28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341" y="5915891"/>
            <a:ext cx="92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T Sans" charset="-52"/>
                <a:ea typeface="PT Sans" charset="-52"/>
                <a:cs typeface="PT Sans" charset="-52"/>
              </a:rPr>
              <a:t>RF: 90% Assignment Validation dataset 96.8% </a:t>
            </a:r>
            <a:r>
              <a:rPr lang="en-US" dirty="0" smtClean="0">
                <a:latin typeface="PT Sans" charset="-52"/>
                <a:ea typeface="PT Sans" charset="-52"/>
                <a:cs typeface="PT Sans" charset="-52"/>
              </a:rPr>
              <a:t>when running training model on full dataset </a:t>
            </a:r>
          </a:p>
          <a:p>
            <a:r>
              <a:rPr lang="en-US" dirty="0" smtClean="0">
                <a:latin typeface="PT Sans" charset="-52"/>
                <a:ea typeface="PT Sans" charset="-52"/>
                <a:cs typeface="PT Sans" charset="-52"/>
              </a:rPr>
              <a:t>LDA: 81.5% (did not get two spring samples)</a:t>
            </a:r>
            <a:endParaRPr lang="en-US" dirty="0">
              <a:latin typeface="PT Sans" charset="-52"/>
              <a:ea typeface="PT Sans" charset="-52"/>
              <a:cs typeface="PT Sans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1000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37" y="797035"/>
            <a:ext cx="6121400" cy="5041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653" y="2340603"/>
            <a:ext cx="5637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PT Sans" charset="-52"/>
                <a:ea typeface="PT Sans" charset="-52"/>
                <a:cs typeface="PT Sans" charset="-52"/>
              </a:rPr>
              <a:t>Dendrogram</a:t>
            </a:r>
            <a:r>
              <a:rPr lang="en-US" sz="2400" dirty="0" smtClean="0">
                <a:latin typeface="PT Sans" charset="-52"/>
                <a:ea typeface="PT Sans" charset="-52"/>
                <a:cs typeface="PT Sans" charset="-52"/>
              </a:rPr>
              <a:t> for visualizing clustering </a:t>
            </a:r>
            <a:r>
              <a:rPr lang="en-US" sz="2400" dirty="0" err="1">
                <a:latin typeface="PT Sans" charset="-52"/>
                <a:ea typeface="PT Sans" charset="-52"/>
                <a:cs typeface="PT Sans" charset="-52"/>
              </a:rPr>
              <a:t>H</a:t>
            </a:r>
            <a:r>
              <a:rPr lang="en-US" sz="2400" dirty="0" err="1" smtClean="0">
                <a:latin typeface="PT Sans" charset="-52"/>
                <a:ea typeface="PT Sans" charset="-52"/>
                <a:cs typeface="PT Sans" charset="-52"/>
              </a:rPr>
              <a:t>clust</a:t>
            </a:r>
            <a:r>
              <a:rPr lang="en-US" sz="2400" dirty="0" smtClean="0">
                <a:latin typeface="PT Sans" charset="-52"/>
                <a:ea typeface="PT Sans" charset="-52"/>
                <a:cs typeface="PT Sans" charset="-52"/>
              </a:rPr>
              <a:t> analysis </a:t>
            </a:r>
            <a:r>
              <a:rPr lang="en-US" sz="2400" dirty="0">
                <a:latin typeface="PT Sans" charset="-52"/>
                <a:ea typeface="PT Sans" charset="-52"/>
                <a:cs typeface="PT Sans" charset="-52"/>
              </a:rPr>
              <a:t>b</a:t>
            </a:r>
            <a:r>
              <a:rPr lang="en-US" sz="2400" dirty="0" smtClean="0">
                <a:latin typeface="PT Sans" charset="-52"/>
                <a:ea typeface="PT Sans" charset="-52"/>
                <a:cs typeface="PT Sans" charset="-52"/>
              </a:rPr>
              <a:t>ased on both Random Forest and LDA models for Morph and A1 diameter</a:t>
            </a:r>
            <a:endParaRPr lang="en-US" sz="24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3779" y="1792706"/>
            <a:ext cx="1564105" cy="3140242"/>
          </a:xfrm>
          <a:prstGeom prst="rect">
            <a:avLst/>
          </a:prstGeom>
          <a:noFill/>
          <a:ln w="38100">
            <a:solidFill>
              <a:srgbClr val="00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37884" y="2887579"/>
            <a:ext cx="469232" cy="2045369"/>
          </a:xfrm>
          <a:prstGeom prst="rect">
            <a:avLst/>
          </a:prstGeom>
          <a:noFill/>
          <a:ln w="38100">
            <a:solidFill>
              <a:srgbClr val="F3A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07116" y="2887579"/>
            <a:ext cx="986589" cy="2045369"/>
          </a:xfrm>
          <a:prstGeom prst="rect">
            <a:avLst/>
          </a:prstGeom>
          <a:noFill/>
          <a:ln w="38100">
            <a:solidFill>
              <a:srgbClr val="FF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857193"/>
            <a:ext cx="53660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PT Sans" charset="-52"/>
                <a:ea typeface="PT Sans" charset="-52"/>
                <a:cs typeface="PT Sans" charset="-52"/>
              </a:rPr>
              <a:t>Dendrogram</a:t>
            </a:r>
            <a:r>
              <a:rPr lang="en-US" b="1" dirty="0" smtClean="0">
                <a:latin typeface="PT Sans" charset="-52"/>
                <a:ea typeface="PT Sans" charset="-52"/>
                <a:cs typeface="PT Sans" charset="-52"/>
              </a:rPr>
              <a:t> Based on </a:t>
            </a:r>
            <a:r>
              <a:rPr lang="en-US" b="1" dirty="0" err="1" smtClean="0">
                <a:latin typeface="PT Sans" charset="-52"/>
                <a:ea typeface="PT Sans" charset="-52"/>
                <a:cs typeface="PT Sans" charset="-52"/>
              </a:rPr>
              <a:t>HClust</a:t>
            </a:r>
            <a:r>
              <a:rPr lang="en-US" b="1" dirty="0" smtClean="0">
                <a:latin typeface="PT Sans" charset="-52"/>
                <a:ea typeface="PT Sans" charset="-52"/>
                <a:cs typeface="PT Sans" charset="-52"/>
              </a:rPr>
              <a:t> method = ’</a:t>
            </a:r>
            <a:r>
              <a:rPr lang="en-US" b="1" dirty="0" err="1" smtClean="0">
                <a:latin typeface="PT Sans" charset="-52"/>
                <a:ea typeface="PT Sans" charset="-52"/>
                <a:cs typeface="PT Sans" charset="-52"/>
              </a:rPr>
              <a:t>ward.D</a:t>
            </a:r>
            <a:r>
              <a:rPr lang="en-US" b="1" dirty="0" smtClean="0">
                <a:latin typeface="PT Sans" charset="-52"/>
                <a:ea typeface="PT Sans" charset="-52"/>
                <a:cs typeface="PT Sans" charset="-52"/>
              </a:rPr>
              <a:t>’</a:t>
            </a:r>
            <a:endParaRPr lang="en-US" b="1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3705" y="2887579"/>
            <a:ext cx="1913021" cy="2045369"/>
          </a:xfrm>
          <a:prstGeom prst="rect">
            <a:avLst/>
          </a:prstGeom>
          <a:noFill/>
          <a:ln w="38100">
            <a:solidFill>
              <a:srgbClr val="FF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9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50" y="1058862"/>
            <a:ext cx="5753100" cy="504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4" y="1058862"/>
            <a:ext cx="57531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1" y="730249"/>
            <a:ext cx="6013947" cy="52705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04937" y="1852863"/>
            <a:ext cx="1347538" cy="3188370"/>
          </a:xfrm>
          <a:prstGeom prst="rect">
            <a:avLst/>
          </a:prstGeom>
          <a:noFill/>
          <a:ln w="38100">
            <a:solidFill>
              <a:srgbClr val="FF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7221" y="1900991"/>
            <a:ext cx="1299411" cy="3140242"/>
          </a:xfrm>
          <a:prstGeom prst="rect">
            <a:avLst/>
          </a:prstGeom>
          <a:noFill/>
          <a:ln w="38100">
            <a:solidFill>
              <a:srgbClr val="00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26631" y="2995864"/>
            <a:ext cx="878305" cy="2045369"/>
          </a:xfrm>
          <a:prstGeom prst="rect">
            <a:avLst/>
          </a:prstGeom>
          <a:noFill/>
          <a:ln w="38100">
            <a:solidFill>
              <a:srgbClr val="F3A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52475" y="1852863"/>
            <a:ext cx="1347538" cy="3188370"/>
          </a:xfrm>
          <a:prstGeom prst="rect">
            <a:avLst/>
          </a:prstGeom>
          <a:noFill/>
          <a:ln w="38100">
            <a:solidFill>
              <a:srgbClr val="FA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39" y="958850"/>
            <a:ext cx="57531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" t="11866" r="56300" b="6029"/>
          <a:stretch/>
        </p:blipFill>
        <p:spPr>
          <a:xfrm>
            <a:off x="826169" y="830262"/>
            <a:ext cx="4263189" cy="5161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39" y="958850"/>
            <a:ext cx="57531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894" y="48688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Modeling Chapter </a:t>
            </a:r>
            <a:r>
              <a:rPr lang="mr-IN" dirty="0" smtClean="0"/>
              <a:t>–</a:t>
            </a:r>
            <a:r>
              <a:rPr lang="en-US" dirty="0" smtClean="0"/>
              <a:t> Under what combined levels of migration and selection do ecotypes evolve?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t="4502" r="8755" b="83896"/>
          <a:stretch/>
        </p:blipFill>
        <p:spPr>
          <a:xfrm>
            <a:off x="65351" y="3669475"/>
            <a:ext cx="12126649" cy="21494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010" y="1436914"/>
            <a:ext cx="444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 chromosomes</a:t>
            </a:r>
          </a:p>
          <a:p>
            <a:r>
              <a:rPr lang="en-US" dirty="0" smtClean="0"/>
              <a:t>A Single Nucleotide Polymorphism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6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0541"/>
            <a:ext cx="5291666" cy="4476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190541"/>
            <a:ext cx="5291667" cy="447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341" y="1072108"/>
            <a:ext cx="454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T Sans" charset="-52"/>
                <a:ea typeface="PT Sans" charset="-52"/>
                <a:cs typeface="PT Sans" charset="-52"/>
              </a:rPr>
              <a:t>Birth Year: 2012</a:t>
            </a:r>
            <a:endParaRPr lang="en-US" sz="28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341" y="5915891"/>
            <a:ext cx="1074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T Sans" charset="-52"/>
                <a:ea typeface="PT Sans" charset="-52"/>
                <a:cs typeface="PT Sans" charset="-52"/>
              </a:rPr>
              <a:t>RF: 66.7% Assignment for Validation Dataset 88% when running training model on full dataset</a:t>
            </a:r>
          </a:p>
          <a:p>
            <a:r>
              <a:rPr lang="en-US" dirty="0" smtClean="0">
                <a:latin typeface="PT Sans" charset="-52"/>
                <a:ea typeface="PT Sans" charset="-52"/>
                <a:cs typeface="PT Sans" charset="-52"/>
              </a:rPr>
              <a:t>LDA: 66.7% (did not get two spring samples)</a:t>
            </a:r>
            <a:endParaRPr lang="en-US" dirty="0">
              <a:latin typeface="PT Sans" charset="-52"/>
              <a:ea typeface="PT Sans" charset="-52"/>
              <a:cs typeface="PT Sans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1371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0541"/>
            <a:ext cx="5291666" cy="4476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190541"/>
            <a:ext cx="5291667" cy="447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341" y="1072108"/>
            <a:ext cx="454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T Sans" charset="-52"/>
                <a:ea typeface="PT Sans" charset="-52"/>
                <a:cs typeface="PT Sans" charset="-52"/>
              </a:rPr>
              <a:t>Birth Year: 2013</a:t>
            </a:r>
            <a:endParaRPr lang="en-US" sz="28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340" y="5915891"/>
            <a:ext cx="1036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T Sans" charset="-52"/>
                <a:ea typeface="PT Sans" charset="-52"/>
                <a:cs typeface="PT Sans" charset="-52"/>
              </a:rPr>
              <a:t>RF: </a:t>
            </a:r>
            <a:r>
              <a:rPr lang="en-US" dirty="0" smtClean="0">
                <a:latin typeface="PT Sans" charset="-52"/>
                <a:ea typeface="PT Sans" charset="-52"/>
                <a:cs typeface="PT Sans" charset="-52"/>
              </a:rPr>
              <a:t>50% Assignment for Validation Dataset 75% when running training model on full dataset </a:t>
            </a:r>
          </a:p>
          <a:p>
            <a:r>
              <a:rPr lang="en-US" dirty="0" smtClean="0">
                <a:latin typeface="PT Sans" charset="-52"/>
                <a:ea typeface="PT Sans" charset="-52"/>
                <a:cs typeface="PT Sans" charset="-52"/>
              </a:rPr>
              <a:t>LDA: 71% (did not get two spring samples)</a:t>
            </a:r>
            <a:endParaRPr lang="en-US" dirty="0">
              <a:latin typeface="PT Sans" charset="-52"/>
              <a:ea typeface="PT Sans" charset="-52"/>
              <a:cs typeface="PT Sans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2560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0541"/>
            <a:ext cx="5291666" cy="4476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190541"/>
            <a:ext cx="5291667" cy="447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341" y="1072108"/>
            <a:ext cx="454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T Sans" charset="-52"/>
                <a:ea typeface="PT Sans" charset="-52"/>
                <a:cs typeface="PT Sans" charset="-52"/>
              </a:rPr>
              <a:t>Birth Year: 2014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340" y="5915891"/>
            <a:ext cx="987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T Sans" charset="-52"/>
                <a:ea typeface="PT Sans" charset="-52"/>
                <a:cs typeface="PT Sans" charset="-52"/>
              </a:rPr>
              <a:t>RF: 80</a:t>
            </a:r>
            <a:r>
              <a:rPr lang="en-US" dirty="0" smtClean="0">
                <a:latin typeface="PT Sans" charset="-52"/>
                <a:ea typeface="PT Sans" charset="-52"/>
                <a:cs typeface="PT Sans" charset="-52"/>
              </a:rPr>
              <a:t>% Assignment for Validation Dataset 94.1% when running training model on full dataset </a:t>
            </a:r>
          </a:p>
          <a:p>
            <a:r>
              <a:rPr lang="en-US" dirty="0" smtClean="0">
                <a:latin typeface="PT Sans" charset="-52"/>
                <a:ea typeface="PT Sans" charset="-52"/>
                <a:cs typeface="PT Sans" charset="-52"/>
              </a:rPr>
              <a:t>LDA: 87.5% (did not get two spring samples)</a:t>
            </a:r>
            <a:endParaRPr lang="en-US" dirty="0">
              <a:latin typeface="PT Sans" charset="-52"/>
              <a:ea typeface="PT Sans" charset="-52"/>
              <a:cs typeface="PT Sans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7880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0541"/>
            <a:ext cx="5291666" cy="4476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190541"/>
            <a:ext cx="5291667" cy="447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341" y="1072108"/>
            <a:ext cx="4542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T Sans" charset="-52"/>
                <a:ea typeface="PT Sans" charset="-52"/>
                <a:cs typeface="PT Sans" charset="-52"/>
              </a:rPr>
              <a:t>Birth Year: 2015</a:t>
            </a:r>
            <a:endParaRPr lang="en-US" sz="28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340" y="5915891"/>
            <a:ext cx="1055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T Sans" charset="-52"/>
                <a:ea typeface="PT Sans" charset="-52"/>
                <a:cs typeface="PT Sans" charset="-52"/>
              </a:rPr>
              <a:t>RF: 66.7</a:t>
            </a:r>
            <a:r>
              <a:rPr lang="en-US" dirty="0" smtClean="0">
                <a:latin typeface="PT Sans" charset="-52"/>
                <a:ea typeface="PT Sans" charset="-52"/>
                <a:cs typeface="PT Sans" charset="-52"/>
              </a:rPr>
              <a:t>% Assignment for Validation Dataset 50% when running training model on full dataset </a:t>
            </a:r>
            <a:endParaRPr lang="en-US" dirty="0" smtClean="0">
              <a:latin typeface="PT Sans" charset="-52"/>
              <a:ea typeface="PT Sans" charset="-52"/>
              <a:cs typeface="PT Sans" charset="-52"/>
            </a:endParaRPr>
          </a:p>
          <a:p>
            <a:r>
              <a:rPr lang="en-US" dirty="0" smtClean="0">
                <a:latin typeface="PT Sans" charset="-52"/>
                <a:ea typeface="PT Sans" charset="-52"/>
                <a:cs typeface="PT Sans" charset="-52"/>
              </a:rPr>
              <a:t>LDA: 100%</a:t>
            </a:r>
            <a:endParaRPr lang="en-US" dirty="0">
              <a:latin typeface="PT Sans" charset="-52"/>
              <a:ea typeface="PT Sans" charset="-52"/>
              <a:cs typeface="PT Sans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0933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32" y="1149964"/>
            <a:ext cx="5702300" cy="427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2" y="1149964"/>
            <a:ext cx="5702300" cy="427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232" y="1149964"/>
            <a:ext cx="1132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T Sans" charset="-52"/>
                <a:ea typeface="PT Sans" charset="-52"/>
                <a:cs typeface="PT Sans" charset="-52"/>
              </a:rPr>
              <a:t>Clustering Analysis Based on Random Forest Models </a:t>
            </a:r>
            <a:r>
              <a:rPr lang="en-US" sz="2400" smtClean="0">
                <a:latin typeface="PT Sans" charset="-52"/>
                <a:ea typeface="PT Sans" charset="-52"/>
                <a:cs typeface="PT Sans" charset="-52"/>
              </a:rPr>
              <a:t>for Morph and A1 Diameter</a:t>
            </a:r>
            <a:endParaRPr lang="en-US" sz="2400" dirty="0">
              <a:latin typeface="PT Sans" charset="-52"/>
              <a:ea typeface="PT Sans" charset="-52"/>
              <a:cs typeface="PT Sans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6150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278" y="2451630"/>
            <a:ext cx="5637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PT Sans" charset="-52"/>
                <a:ea typeface="PT Sans" charset="-52"/>
                <a:cs typeface="PT Sans" charset="-52"/>
              </a:rPr>
              <a:t>Dendrogram</a:t>
            </a:r>
            <a:r>
              <a:rPr lang="en-US" sz="2400" dirty="0" smtClean="0">
                <a:latin typeface="PT Sans" charset="-52"/>
                <a:ea typeface="PT Sans" charset="-52"/>
                <a:cs typeface="PT Sans" charset="-52"/>
              </a:rPr>
              <a:t> for visualizing clustering </a:t>
            </a:r>
            <a:r>
              <a:rPr lang="en-US" sz="2400" dirty="0" err="1">
                <a:latin typeface="PT Sans" charset="-52"/>
                <a:ea typeface="PT Sans" charset="-52"/>
                <a:cs typeface="PT Sans" charset="-52"/>
              </a:rPr>
              <a:t>H</a:t>
            </a:r>
            <a:r>
              <a:rPr lang="en-US" sz="2400" dirty="0" err="1" smtClean="0">
                <a:latin typeface="PT Sans" charset="-52"/>
                <a:ea typeface="PT Sans" charset="-52"/>
                <a:cs typeface="PT Sans" charset="-52"/>
              </a:rPr>
              <a:t>clust</a:t>
            </a:r>
            <a:r>
              <a:rPr lang="en-US" sz="2400" dirty="0" smtClean="0">
                <a:latin typeface="PT Sans" charset="-52"/>
                <a:ea typeface="PT Sans" charset="-52"/>
                <a:cs typeface="PT Sans" charset="-52"/>
              </a:rPr>
              <a:t> analysis </a:t>
            </a:r>
            <a:r>
              <a:rPr lang="en-US" sz="2400" dirty="0">
                <a:latin typeface="PT Sans" charset="-52"/>
                <a:ea typeface="PT Sans" charset="-52"/>
                <a:cs typeface="PT Sans" charset="-52"/>
              </a:rPr>
              <a:t>b</a:t>
            </a:r>
            <a:r>
              <a:rPr lang="en-US" sz="2400" dirty="0" smtClean="0">
                <a:latin typeface="PT Sans" charset="-52"/>
                <a:ea typeface="PT Sans" charset="-52"/>
                <a:cs typeface="PT Sans" charset="-52"/>
              </a:rPr>
              <a:t>ased on both Random Forest and LDA models for Morph and A1 diameter</a:t>
            </a:r>
            <a:endParaRPr lang="en-US" sz="2400" dirty="0">
              <a:latin typeface="PT Sans" charset="-52"/>
              <a:ea typeface="PT Sans" charset="-52"/>
              <a:cs typeface="PT Sans" charset="-5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32" y="660345"/>
            <a:ext cx="6236368" cy="5731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73779" y="1792705"/>
            <a:ext cx="2514600" cy="4162927"/>
          </a:xfrm>
          <a:prstGeom prst="rect">
            <a:avLst/>
          </a:prstGeom>
          <a:noFill/>
          <a:ln w="38100">
            <a:solidFill>
              <a:srgbClr val="00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88379" y="1792705"/>
            <a:ext cx="324853" cy="2045369"/>
          </a:xfrm>
          <a:prstGeom prst="rect">
            <a:avLst/>
          </a:prstGeom>
          <a:noFill/>
          <a:ln w="38100">
            <a:solidFill>
              <a:srgbClr val="F3A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13232" y="1792705"/>
            <a:ext cx="2310063" cy="3777916"/>
          </a:xfrm>
          <a:prstGeom prst="rect">
            <a:avLst/>
          </a:prstGeom>
          <a:noFill/>
          <a:ln w="38100">
            <a:solidFill>
              <a:srgbClr val="FF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857193"/>
            <a:ext cx="53660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PT Sans" charset="-52"/>
                <a:ea typeface="PT Sans" charset="-52"/>
                <a:cs typeface="PT Sans" charset="-52"/>
              </a:rPr>
              <a:t>Dendrogram</a:t>
            </a:r>
            <a:r>
              <a:rPr lang="en-US" b="1" dirty="0" smtClean="0">
                <a:latin typeface="PT Sans" charset="-52"/>
                <a:ea typeface="PT Sans" charset="-52"/>
                <a:cs typeface="PT Sans" charset="-52"/>
              </a:rPr>
              <a:t> Based on </a:t>
            </a:r>
            <a:r>
              <a:rPr lang="en-US" b="1" dirty="0" err="1" smtClean="0">
                <a:latin typeface="PT Sans" charset="-52"/>
                <a:ea typeface="PT Sans" charset="-52"/>
                <a:cs typeface="PT Sans" charset="-52"/>
              </a:rPr>
              <a:t>HClust</a:t>
            </a:r>
            <a:r>
              <a:rPr lang="en-US" b="1" dirty="0" smtClean="0">
                <a:latin typeface="PT Sans" charset="-52"/>
                <a:ea typeface="PT Sans" charset="-52"/>
                <a:cs typeface="PT Sans" charset="-52"/>
              </a:rPr>
              <a:t> method = ’Average’</a:t>
            </a:r>
            <a:endParaRPr lang="en-US" b="1" dirty="0">
              <a:latin typeface="PT Sans" charset="-52"/>
              <a:ea typeface="PT Sans" charset="-52"/>
              <a:cs typeface="PT Sans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885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411643"/>
            <a:ext cx="5291666" cy="42485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411642"/>
            <a:ext cx="5291667" cy="42485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3467" y="586735"/>
            <a:ext cx="10267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T Sans" charset="-52"/>
                <a:ea typeface="PT Sans" charset="-52"/>
                <a:cs typeface="PT Sans" charset="-52"/>
              </a:rPr>
              <a:t>PCA for visualizing clustering </a:t>
            </a:r>
            <a:r>
              <a:rPr lang="en-US" sz="2400" dirty="0">
                <a:latin typeface="PT Sans" charset="-52"/>
                <a:ea typeface="PT Sans" charset="-52"/>
                <a:cs typeface="PT Sans" charset="-52"/>
              </a:rPr>
              <a:t>a</a:t>
            </a:r>
            <a:r>
              <a:rPr lang="en-US" sz="2400" dirty="0" smtClean="0">
                <a:latin typeface="PT Sans" charset="-52"/>
                <a:ea typeface="PT Sans" charset="-52"/>
                <a:cs typeface="PT Sans" charset="-52"/>
              </a:rPr>
              <a:t>nalysis </a:t>
            </a:r>
            <a:r>
              <a:rPr lang="en-US" sz="2400" dirty="0">
                <a:latin typeface="PT Sans" charset="-52"/>
                <a:ea typeface="PT Sans" charset="-52"/>
                <a:cs typeface="PT Sans" charset="-52"/>
              </a:rPr>
              <a:t>b</a:t>
            </a:r>
            <a:r>
              <a:rPr lang="en-US" sz="2400" dirty="0" smtClean="0">
                <a:latin typeface="PT Sans" charset="-52"/>
                <a:ea typeface="PT Sans" charset="-52"/>
                <a:cs typeface="PT Sans" charset="-52"/>
              </a:rPr>
              <a:t>ased on both Random Forest and LDA models for Morph and A1 diameter</a:t>
            </a:r>
            <a:endParaRPr lang="en-US" sz="24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1" y="2103566"/>
            <a:ext cx="45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Colored Based on </a:t>
            </a:r>
            <a:r>
              <a:rPr lang="en-US" dirty="0" err="1" smtClean="0"/>
              <a:t>HClust</a:t>
            </a:r>
            <a:r>
              <a:rPr lang="en-US" dirty="0" smtClean="0"/>
              <a:t> method = ’Average’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79045" y="1965067"/>
            <a:ext cx="481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Colored Based on Grouping Outputs of 4 </a:t>
            </a:r>
            <a:r>
              <a:rPr lang="en-US" smtClean="0"/>
              <a:t>models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RFOto</a:t>
            </a:r>
            <a:r>
              <a:rPr lang="en-US" dirty="0" smtClean="0"/>
              <a:t>, </a:t>
            </a:r>
            <a:r>
              <a:rPr lang="en-US" dirty="0" err="1" smtClean="0"/>
              <a:t>LDAOto</a:t>
            </a:r>
            <a:r>
              <a:rPr lang="en-US" dirty="0" smtClean="0"/>
              <a:t>, </a:t>
            </a:r>
            <a:r>
              <a:rPr lang="en-US" dirty="0" err="1" smtClean="0"/>
              <a:t>RFMorph</a:t>
            </a:r>
            <a:r>
              <a:rPr lang="en-US" dirty="0" smtClean="0"/>
              <a:t>, </a:t>
            </a:r>
            <a:r>
              <a:rPr lang="en-US" dirty="0" err="1" smtClean="0"/>
              <a:t>LDAMorph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9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426733"/>
            <a:ext cx="5291666" cy="4248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426732"/>
            <a:ext cx="5291667" cy="4248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1" y="2103566"/>
            <a:ext cx="454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Colored Based on </a:t>
            </a:r>
            <a:r>
              <a:rPr lang="en-US" dirty="0" err="1" smtClean="0"/>
              <a:t>HClust</a:t>
            </a:r>
            <a:r>
              <a:rPr lang="en-US" dirty="0" smtClean="0"/>
              <a:t> method = ’Average’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467" y="586735"/>
            <a:ext cx="10267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T Sans" charset="-52"/>
                <a:ea typeface="PT Sans" charset="-52"/>
                <a:cs typeface="PT Sans" charset="-52"/>
              </a:rPr>
              <a:t>PCA for visualizing clustering </a:t>
            </a:r>
            <a:r>
              <a:rPr lang="en-US" sz="2400" dirty="0">
                <a:latin typeface="PT Sans" charset="-52"/>
                <a:ea typeface="PT Sans" charset="-52"/>
                <a:cs typeface="PT Sans" charset="-52"/>
              </a:rPr>
              <a:t>a</a:t>
            </a:r>
            <a:r>
              <a:rPr lang="en-US" sz="2400" dirty="0" smtClean="0">
                <a:latin typeface="PT Sans" charset="-52"/>
                <a:ea typeface="PT Sans" charset="-52"/>
                <a:cs typeface="PT Sans" charset="-52"/>
              </a:rPr>
              <a:t>nalysis </a:t>
            </a:r>
            <a:r>
              <a:rPr lang="en-US" sz="2400" dirty="0">
                <a:latin typeface="PT Sans" charset="-52"/>
                <a:ea typeface="PT Sans" charset="-52"/>
                <a:cs typeface="PT Sans" charset="-52"/>
              </a:rPr>
              <a:t>b</a:t>
            </a:r>
            <a:r>
              <a:rPr lang="en-US" sz="2400" dirty="0" smtClean="0">
                <a:latin typeface="PT Sans" charset="-52"/>
                <a:ea typeface="PT Sans" charset="-52"/>
                <a:cs typeface="PT Sans" charset="-52"/>
              </a:rPr>
              <a:t>ased on both Random Forest and LDA models for Morph and A1 diameter</a:t>
            </a:r>
            <a:endParaRPr lang="en-US" sz="24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9045" y="1965067"/>
            <a:ext cx="481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Colored Based on Grouping Outputs of 4 </a:t>
            </a:r>
            <a:r>
              <a:rPr lang="en-US" smtClean="0"/>
              <a:t>models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RFOto</a:t>
            </a:r>
            <a:r>
              <a:rPr lang="en-US" dirty="0" smtClean="0"/>
              <a:t>, </a:t>
            </a:r>
            <a:r>
              <a:rPr lang="en-US" dirty="0" err="1" smtClean="0"/>
              <a:t>LDAOto</a:t>
            </a:r>
            <a:r>
              <a:rPr lang="en-US" dirty="0" smtClean="0"/>
              <a:t>, </a:t>
            </a:r>
            <a:r>
              <a:rPr lang="en-US" dirty="0" err="1" smtClean="0"/>
              <a:t>RFMorph</a:t>
            </a:r>
            <a:r>
              <a:rPr lang="en-US" dirty="0" smtClean="0"/>
              <a:t>, </a:t>
            </a:r>
            <a:r>
              <a:rPr lang="en-US" dirty="0" err="1" smtClean="0"/>
              <a:t>LDAMorph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0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42566</TotalTime>
  <Words>329</Words>
  <Application>Microsoft Macintosh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PT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sschaal13@gmail.com</dc:creator>
  <cp:lastModifiedBy>sschaal13@gmail.com</cp:lastModifiedBy>
  <cp:revision>24</cp:revision>
  <cp:lastPrinted>2018-08-06T23:19:08Z</cp:lastPrinted>
  <dcterms:created xsi:type="dcterms:W3CDTF">2018-08-06T23:08:12Z</dcterms:created>
  <dcterms:modified xsi:type="dcterms:W3CDTF">2018-09-05T12:34:35Z</dcterms:modified>
</cp:coreProperties>
</file>