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45"/>
  </p:normalViewPr>
  <p:slideViewPr>
    <p:cSldViewPr snapToGrid="0" snapToObjects="1">
      <p:cViewPr varScale="1">
        <p:scale>
          <a:sx n="103" d="100"/>
          <a:sy n="103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D059F-CCA9-7F4B-BC6C-F1F6A302D921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1A47F-42C7-E347-8E39-17004268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1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A47F-42C7-E347-8E39-170042685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671B-4916-F546-923B-10DCDAE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A1C82-079C-2744-8414-1A5DFFFA5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3D345-E55C-354C-91F1-78BFFCA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E729-B4CB-124E-BA86-7452663C57D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D1AB5-CA56-134A-8EC0-137DE6C6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E9BEE-8ADC-2C42-82B2-2383B3B9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EF31-A685-0441-9E8A-241AA558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6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7BCF-533B-EC48-A795-40879561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09611-934E-AF49-948B-D5E5D42E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13F1-A218-0B4F-809E-C8CE5EE8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E729-B4CB-124E-BA86-7452663C57D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0B04-182A-D142-A36A-2DEDF7DE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B23B-91B2-8D45-A931-CD3C9BC8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EF31-A685-0441-9E8A-241AA558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919F2-EF29-3148-B7DB-24756BBF1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E3E67-8A33-3D44-AFA0-36196541C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1F6FE-B6CF-3640-916E-948E5518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E729-B4CB-124E-BA86-7452663C57D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1C17-7CA0-1B40-8C69-D3B9CEF1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93186-EB81-BE44-944B-1C78E9D5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EF31-A685-0441-9E8A-241AA558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5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EDAA-F95B-B943-93FE-A2FCCED0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BCAD-01D4-6D4D-B602-AAEF2A7A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E1E4C-F880-694A-9C39-83A1FD50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E729-B4CB-124E-BA86-7452663C57D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45C42-E3F6-CA4D-A0C7-E3D5B3D9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D2B5B-82A4-1B41-BC22-BFC0DBE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EF31-A685-0441-9E8A-241AA558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1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7AA9-9606-2A46-90FB-CC4AAB1F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28F5-4185-6F40-BA79-4097679BF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7C59-1AD1-FB4E-9778-F8BBB06F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E729-B4CB-124E-BA86-7452663C57D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AB791-3A16-AA4C-B2A5-FFA24D88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CC58-4468-9B4C-9186-7B89546D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EF31-A685-0441-9E8A-241AA558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B80D-4BA1-574B-AF30-0FEA5853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4DC6-4A39-B844-8C80-AFAA2FF99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B8BAA-8885-A841-8399-1F003A195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A7389-97AD-5D47-BDFF-D5B8C1CB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E729-B4CB-124E-BA86-7452663C57D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64552-BDB8-C746-B9C1-A66A50C9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31763-91A6-9B45-82C2-8B973F41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EF31-A685-0441-9E8A-241AA558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7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AE16-BFC4-9E41-909E-45B2CE79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81DD-78A8-8F4A-85F6-3E8724780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4DD99-C014-2B46-833B-6C78A34C5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300CE-1384-4D44-A044-2C5869036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D833A-9503-794B-A3BE-4E25F6429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BD3A9-80AD-2847-8AC0-E615F672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E729-B4CB-124E-BA86-7452663C57D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08D69-DC30-B74E-B515-EBCF51BF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ABBFC-805E-E043-9EE8-D55A5A59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EF31-A685-0441-9E8A-241AA558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5114-BA75-D14B-8FAE-1FBACD05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F52EF-52E6-C740-8F70-025B5C00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E729-B4CB-124E-BA86-7452663C57D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47D1-CDA8-2643-8344-80E54233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58852-D089-BC4C-92C2-0543E9AD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EF31-A685-0441-9E8A-241AA558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3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D804-D63C-2246-B04A-28F6691B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E729-B4CB-124E-BA86-7452663C57D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8F540-FDEC-B444-91F3-E6B13659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9A15F-17B6-FC46-A282-7D099FE7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EF31-A685-0441-9E8A-241AA558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0A5B-932A-A747-B2F8-93676C72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1737-6647-DA41-A281-35670B66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804D-584D-F848-A675-6795EFF52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E6AC5-96F6-6A46-B8C7-E4155AF6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E729-B4CB-124E-BA86-7452663C57D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019DF-377A-9E49-91CF-1395B4C6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6939A-2883-9F46-8AB6-C1DAE1FB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EF31-A685-0441-9E8A-241AA558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8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A3CC-EA3D-684E-9853-C62B8EA4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5545E-E51D-4148-90A7-DB2EDD3DF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1DD95-9D62-6148-BC5F-00B7E4007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E761-03EE-5B4D-A862-E333C15F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E729-B4CB-124E-BA86-7452663C57D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27036-1C3F-B541-8034-386FAC12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B7E3C-4200-814C-A450-49702253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EF31-A685-0441-9E8A-241AA558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E92ED-2CAD-7442-B16A-01126D99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88721-45DB-6844-81A8-2DCAB7DFC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3EFB-2624-FD40-91A7-A7F988176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6E729-B4CB-124E-BA86-7452663C57D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F4930-ABA9-C74E-83C8-D1B5B302C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80CD-CEEE-6C41-AE6C-69644724F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EF31-A685-0441-9E8A-241AA558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D95C6AC-4A5B-DF4C-BEE3-14ABA55B06A2}"/>
              </a:ext>
            </a:extLst>
          </p:cNvPr>
          <p:cNvGrpSpPr/>
          <p:nvPr/>
        </p:nvGrpSpPr>
        <p:grpSpPr>
          <a:xfrm>
            <a:off x="-9522" y="113955"/>
            <a:ext cx="12201521" cy="6744045"/>
            <a:chOff x="-9522" y="113955"/>
            <a:chExt cx="12201521" cy="674404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EFD45B9-EABE-EA47-9233-421214B96976}"/>
                </a:ext>
              </a:extLst>
            </p:cNvPr>
            <p:cNvCxnSpPr>
              <a:cxnSpLocks/>
            </p:cNvCxnSpPr>
            <p:nvPr/>
          </p:nvCxnSpPr>
          <p:spPr>
            <a:xfrm>
              <a:off x="6908801" y="1775688"/>
              <a:ext cx="3422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7F18756-8988-014B-9788-4F8C9B24C2CC}"/>
                </a:ext>
              </a:extLst>
            </p:cNvPr>
            <p:cNvCxnSpPr>
              <a:cxnSpLocks/>
            </p:cNvCxnSpPr>
            <p:nvPr/>
          </p:nvCxnSpPr>
          <p:spPr>
            <a:xfrm>
              <a:off x="3067567" y="1775688"/>
              <a:ext cx="4036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3C4142-2572-644F-9383-A2AC1DFF2E9B}"/>
                </a:ext>
              </a:extLst>
            </p:cNvPr>
            <p:cNvSpPr txBox="1"/>
            <p:nvPr/>
          </p:nvSpPr>
          <p:spPr>
            <a:xfrm>
              <a:off x="63156" y="931726"/>
              <a:ext cx="232788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S1</a:t>
              </a:r>
              <a:r>
                <a:rPr lang="en-US" dirty="0"/>
                <a:t>: New inversion mutation forms that overlaps with an existing inversion in the individual’s genome randomly chosen for mutation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74743D-DD85-5E46-B33E-7372A336C16E}"/>
                </a:ext>
              </a:extLst>
            </p:cNvPr>
            <p:cNvGrpSpPr/>
            <p:nvPr/>
          </p:nvGrpSpPr>
          <p:grpSpPr>
            <a:xfrm>
              <a:off x="11343502" y="214184"/>
              <a:ext cx="362465" cy="168875"/>
              <a:chOff x="580768" y="593124"/>
              <a:chExt cx="2063578" cy="222423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67499E-8FA0-9B4B-AF9E-D9584EAD43FA}"/>
                  </a:ext>
                </a:extLst>
              </p:cNvPr>
              <p:cNvCxnSpPr/>
              <p:nvPr/>
            </p:nvCxnSpPr>
            <p:spPr>
              <a:xfrm>
                <a:off x="580768" y="704335"/>
                <a:ext cx="2063578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75BCCC9-3712-664B-8D09-37703278A022}"/>
                  </a:ext>
                </a:extLst>
              </p:cNvPr>
              <p:cNvCxnSpPr/>
              <p:nvPr/>
            </p:nvCxnSpPr>
            <p:spPr>
              <a:xfrm>
                <a:off x="580768" y="593125"/>
                <a:ext cx="0" cy="22242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94C1310-73D2-3648-9A79-7BA8A9B1601A}"/>
                  </a:ext>
                </a:extLst>
              </p:cNvPr>
              <p:cNvCxnSpPr/>
              <p:nvPr/>
            </p:nvCxnSpPr>
            <p:spPr>
              <a:xfrm>
                <a:off x="2644346" y="593124"/>
                <a:ext cx="0" cy="22242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C5D3D8-2604-564F-B274-FC4BB36D67AD}"/>
                </a:ext>
              </a:extLst>
            </p:cNvPr>
            <p:cNvSpPr txBox="1"/>
            <p:nvPr/>
          </p:nvSpPr>
          <p:spPr>
            <a:xfrm>
              <a:off x="8447903" y="113955"/>
              <a:ext cx="307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Inversion already present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7CF495E-56B1-B74B-953B-EA5B960A581E}"/>
                </a:ext>
              </a:extLst>
            </p:cNvPr>
            <p:cNvGrpSpPr/>
            <p:nvPr/>
          </p:nvGrpSpPr>
          <p:grpSpPr>
            <a:xfrm>
              <a:off x="7312112" y="239761"/>
              <a:ext cx="362465" cy="168875"/>
              <a:chOff x="580768" y="593124"/>
              <a:chExt cx="2063578" cy="222423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3A03A5F-0D94-FB48-AAC3-4F8BD62243CD}"/>
                  </a:ext>
                </a:extLst>
              </p:cNvPr>
              <p:cNvCxnSpPr/>
              <p:nvPr/>
            </p:nvCxnSpPr>
            <p:spPr>
              <a:xfrm>
                <a:off x="580768" y="704335"/>
                <a:ext cx="2063578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B1F56B-AA8B-404A-A603-87F312FE6A23}"/>
                  </a:ext>
                </a:extLst>
              </p:cNvPr>
              <p:cNvCxnSpPr/>
              <p:nvPr/>
            </p:nvCxnSpPr>
            <p:spPr>
              <a:xfrm>
                <a:off x="580768" y="593125"/>
                <a:ext cx="0" cy="22242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C0D9A67-0933-BE47-B58F-F965191128F2}"/>
                  </a:ext>
                </a:extLst>
              </p:cNvPr>
              <p:cNvCxnSpPr/>
              <p:nvPr/>
            </p:nvCxnSpPr>
            <p:spPr>
              <a:xfrm>
                <a:off x="2644346" y="593124"/>
                <a:ext cx="0" cy="22242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D1418A-11D0-4B4C-938E-06C84F5D1297}"/>
                </a:ext>
              </a:extLst>
            </p:cNvPr>
            <p:cNvSpPr txBox="1"/>
            <p:nvPr/>
          </p:nvSpPr>
          <p:spPr>
            <a:xfrm>
              <a:off x="4416513" y="139532"/>
              <a:ext cx="307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inversion mutation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C6F16-7BF6-0A40-B594-FD3461C06344}"/>
                </a:ext>
              </a:extLst>
            </p:cNvPr>
            <p:cNvSpPr txBox="1"/>
            <p:nvPr/>
          </p:nvSpPr>
          <p:spPr>
            <a:xfrm>
              <a:off x="10656012" y="1590592"/>
              <a:ext cx="5848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6BE1E9-5C1C-3049-8FD6-02C66754509F}"/>
                </a:ext>
              </a:extLst>
            </p:cNvPr>
            <p:cNvSpPr/>
            <p:nvPr/>
          </p:nvSpPr>
          <p:spPr>
            <a:xfrm>
              <a:off x="10924417" y="1621369"/>
              <a:ext cx="12675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does not mutate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7ECDF5-4F4A-E44D-BA8C-2587BDE47A0D}"/>
                </a:ext>
              </a:extLst>
            </p:cNvPr>
            <p:cNvSpPr txBox="1"/>
            <p:nvPr/>
          </p:nvSpPr>
          <p:spPr>
            <a:xfrm>
              <a:off x="126657" y="3146375"/>
              <a:ext cx="223232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S2</a:t>
              </a:r>
              <a:r>
                <a:rPr lang="en-US" dirty="0"/>
                <a:t>: New inversion forms completely within the bounds of an existing inversion in the genome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74400B-17DF-8045-A9C0-488F5C22A434}"/>
                </a:ext>
              </a:extLst>
            </p:cNvPr>
            <p:cNvSpPr txBox="1"/>
            <p:nvPr/>
          </p:nvSpPr>
          <p:spPr>
            <a:xfrm>
              <a:off x="10644849" y="5656487"/>
              <a:ext cx="5848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FFC000"/>
                  </a:solidFill>
                </a:rPr>
                <a:t>✓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DFF4DE4-2B61-B64B-9359-289BEDAF769D}"/>
                </a:ext>
              </a:extLst>
            </p:cNvPr>
            <p:cNvSpPr/>
            <p:nvPr/>
          </p:nvSpPr>
          <p:spPr>
            <a:xfrm>
              <a:off x="11147830" y="5639441"/>
              <a:ext cx="9937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does mutate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2147432-65ED-404A-9AB7-8DF9682FC3A3}"/>
                </a:ext>
              </a:extLst>
            </p:cNvPr>
            <p:cNvSpPr txBox="1"/>
            <p:nvPr/>
          </p:nvSpPr>
          <p:spPr>
            <a:xfrm>
              <a:off x="176124" y="5157734"/>
              <a:ext cx="222232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S3</a:t>
              </a:r>
              <a:r>
                <a:rPr lang="en-US" dirty="0"/>
                <a:t>: New inversion mutates outside the bounds of inversions already present in the individual’s genome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ACD0975-AA5E-2E4D-8496-B76757D8A504}"/>
                </a:ext>
              </a:extLst>
            </p:cNvPr>
            <p:cNvSpPr/>
            <p:nvPr/>
          </p:nvSpPr>
          <p:spPr>
            <a:xfrm>
              <a:off x="25226" y="929502"/>
              <a:ext cx="12141548" cy="2040059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F157A3-CEC2-2841-89CD-B9792E42F7D9}"/>
                </a:ext>
              </a:extLst>
            </p:cNvPr>
            <p:cNvSpPr/>
            <p:nvPr/>
          </p:nvSpPr>
          <p:spPr>
            <a:xfrm>
              <a:off x="25225" y="2974263"/>
              <a:ext cx="12141546" cy="19796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0CDB4F-0050-4649-8332-F0DF72472674}"/>
                </a:ext>
              </a:extLst>
            </p:cNvPr>
            <p:cNvSpPr/>
            <p:nvPr/>
          </p:nvSpPr>
          <p:spPr>
            <a:xfrm>
              <a:off x="25222" y="4955456"/>
              <a:ext cx="12141547" cy="1902544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464BEE-7ECA-2F45-9D99-9BB5A1D15541}"/>
                </a:ext>
              </a:extLst>
            </p:cNvPr>
            <p:cNvSpPr txBox="1"/>
            <p:nvPr/>
          </p:nvSpPr>
          <p:spPr>
            <a:xfrm>
              <a:off x="5095982" y="524548"/>
              <a:ext cx="2882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Individual Genome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98DE501-58E4-8449-9FEF-557AEE29452D}"/>
                </a:ext>
              </a:extLst>
            </p:cNvPr>
            <p:cNvCxnSpPr/>
            <p:nvPr/>
          </p:nvCxnSpPr>
          <p:spPr>
            <a:xfrm>
              <a:off x="3343874" y="343581"/>
              <a:ext cx="3624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DE6B53D-6F58-FB4A-91B0-D3893A1440AF}"/>
                </a:ext>
              </a:extLst>
            </p:cNvPr>
            <p:cNvSpPr txBox="1"/>
            <p:nvPr/>
          </p:nvSpPr>
          <p:spPr>
            <a:xfrm>
              <a:off x="448275" y="158916"/>
              <a:ext cx="2376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inversion allele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974C60B-4BB1-9A46-91C2-7CC32976E283}"/>
                </a:ext>
              </a:extLst>
            </p:cNvPr>
            <p:cNvGrpSpPr/>
            <p:nvPr/>
          </p:nvGrpSpPr>
          <p:grpSpPr>
            <a:xfrm>
              <a:off x="3080953" y="1050255"/>
              <a:ext cx="4183447" cy="339811"/>
              <a:chOff x="3601653" y="1798029"/>
              <a:chExt cx="4183447" cy="339811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74548D6-5071-D749-B6EA-E9E500213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1653" y="1909240"/>
                <a:ext cx="2660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D8A16AA-8F35-B946-BC78-FF199DFC2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244" y="1909240"/>
                <a:ext cx="18538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C4C23B2-2781-AC4A-A34C-EC5F19568C25}"/>
                  </a:ext>
                </a:extLst>
              </p:cNvPr>
              <p:cNvGrpSpPr/>
              <p:nvPr/>
            </p:nvGrpSpPr>
            <p:grpSpPr>
              <a:xfrm>
                <a:off x="3867666" y="1798029"/>
                <a:ext cx="2063578" cy="222423"/>
                <a:chOff x="580768" y="593124"/>
                <a:chExt cx="2063578" cy="222423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FBAC9A64-1CFC-1E40-9EFB-33C8A53FE5CA}"/>
                    </a:ext>
                  </a:extLst>
                </p:cNvPr>
                <p:cNvCxnSpPr/>
                <p:nvPr/>
              </p:nvCxnSpPr>
              <p:spPr>
                <a:xfrm>
                  <a:off x="580768" y="704335"/>
                  <a:ext cx="2063578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A804A15D-4B6D-4E4C-AFB2-1183A57E0CAD}"/>
                    </a:ext>
                  </a:extLst>
                </p:cNvPr>
                <p:cNvCxnSpPr/>
                <p:nvPr/>
              </p:nvCxnSpPr>
              <p:spPr>
                <a:xfrm>
                  <a:off x="580768" y="593125"/>
                  <a:ext cx="0" cy="222422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504B21FE-FA15-794E-B927-2123923E66D2}"/>
                    </a:ext>
                  </a:extLst>
                </p:cNvPr>
                <p:cNvCxnSpPr/>
                <p:nvPr/>
              </p:nvCxnSpPr>
              <p:spPr>
                <a:xfrm>
                  <a:off x="2644346" y="593124"/>
                  <a:ext cx="0" cy="222422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A2730CF-C57C-CB4A-AF22-16B7A5C2F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1653" y="2137840"/>
                <a:ext cx="23295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091244A-07AE-A34B-9F8E-D9DCCE195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244" y="2137840"/>
                <a:ext cx="18538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6726388-00C9-0C42-AA4B-8DF55065AA62}"/>
                </a:ext>
              </a:extLst>
            </p:cNvPr>
            <p:cNvGrpSpPr/>
            <p:nvPr/>
          </p:nvGrpSpPr>
          <p:grpSpPr>
            <a:xfrm>
              <a:off x="3471222" y="1669885"/>
              <a:ext cx="2063578" cy="222423"/>
              <a:chOff x="580768" y="593124"/>
              <a:chExt cx="2063578" cy="222423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0755C72-ACE2-2F4A-8E64-0C0F7421028A}"/>
                  </a:ext>
                </a:extLst>
              </p:cNvPr>
              <p:cNvCxnSpPr/>
              <p:nvPr/>
            </p:nvCxnSpPr>
            <p:spPr>
              <a:xfrm>
                <a:off x="580768" y="704335"/>
                <a:ext cx="2063578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7B64538-D4FA-B646-89DD-396B1E9222A2}"/>
                  </a:ext>
                </a:extLst>
              </p:cNvPr>
              <p:cNvCxnSpPr/>
              <p:nvPr/>
            </p:nvCxnSpPr>
            <p:spPr>
              <a:xfrm>
                <a:off x="580768" y="593125"/>
                <a:ext cx="0" cy="22242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5DADEDB-27EE-C741-8918-52421339E1E1}"/>
                  </a:ext>
                </a:extLst>
              </p:cNvPr>
              <p:cNvCxnSpPr/>
              <p:nvPr/>
            </p:nvCxnSpPr>
            <p:spPr>
              <a:xfrm>
                <a:off x="2644346" y="593124"/>
                <a:ext cx="0" cy="22242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BC5832-7147-D24C-B16A-50D9EB8CAB04}"/>
                </a:ext>
              </a:extLst>
            </p:cNvPr>
            <p:cNvCxnSpPr>
              <a:cxnSpLocks/>
            </p:cNvCxnSpPr>
            <p:nvPr/>
          </p:nvCxnSpPr>
          <p:spPr>
            <a:xfrm>
              <a:off x="3067567" y="2036554"/>
              <a:ext cx="2329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DBA3E99-9AEC-644D-B380-315E10044C52}"/>
                </a:ext>
              </a:extLst>
            </p:cNvPr>
            <p:cNvCxnSpPr>
              <a:cxnSpLocks/>
            </p:cNvCxnSpPr>
            <p:nvPr/>
          </p:nvCxnSpPr>
          <p:spPr>
            <a:xfrm>
              <a:off x="5397158" y="2036554"/>
              <a:ext cx="18538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01F0964-6FF7-9241-A751-2ED065CC7D7C}"/>
                </a:ext>
              </a:extLst>
            </p:cNvPr>
            <p:cNvGrpSpPr/>
            <p:nvPr/>
          </p:nvGrpSpPr>
          <p:grpSpPr>
            <a:xfrm>
              <a:off x="4845223" y="1665636"/>
              <a:ext cx="2063578" cy="222423"/>
              <a:chOff x="733168" y="745524"/>
              <a:chExt cx="2063578" cy="22242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EC03FE6-03EE-BC46-A929-8FF21C614F8C}"/>
                  </a:ext>
                </a:extLst>
              </p:cNvPr>
              <p:cNvCxnSpPr/>
              <p:nvPr/>
            </p:nvCxnSpPr>
            <p:spPr>
              <a:xfrm>
                <a:off x="733168" y="856735"/>
                <a:ext cx="2063578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F0D9212-BFC6-694A-9EC6-BBC7B1F022D1}"/>
                  </a:ext>
                </a:extLst>
              </p:cNvPr>
              <p:cNvCxnSpPr/>
              <p:nvPr/>
            </p:nvCxnSpPr>
            <p:spPr>
              <a:xfrm>
                <a:off x="733168" y="745525"/>
                <a:ext cx="0" cy="222422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89F2A88-39F2-8747-8125-D02DD0F2F54C}"/>
                  </a:ext>
                </a:extLst>
              </p:cNvPr>
              <p:cNvCxnSpPr/>
              <p:nvPr/>
            </p:nvCxnSpPr>
            <p:spPr>
              <a:xfrm>
                <a:off x="2796746" y="745524"/>
                <a:ext cx="0" cy="222422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0F2817-041F-3A40-B3F3-9B82FCDFEDE3}"/>
                </a:ext>
              </a:extLst>
            </p:cNvPr>
            <p:cNvSpPr txBox="1"/>
            <p:nvPr/>
          </p:nvSpPr>
          <p:spPr>
            <a:xfrm>
              <a:off x="-9522" y="508750"/>
              <a:ext cx="2473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Scenarios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B4615D6-E4DF-BE49-9281-6AAC2F0F4EA6}"/>
                </a:ext>
              </a:extLst>
            </p:cNvPr>
            <p:cNvCxnSpPr>
              <a:cxnSpLocks/>
            </p:cNvCxnSpPr>
            <p:nvPr/>
          </p:nvCxnSpPr>
          <p:spPr>
            <a:xfrm>
              <a:off x="5534800" y="2420924"/>
              <a:ext cx="17162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7275B76-071C-5F48-B351-B5E7B44B729A}"/>
                </a:ext>
              </a:extLst>
            </p:cNvPr>
            <p:cNvCxnSpPr>
              <a:cxnSpLocks/>
            </p:cNvCxnSpPr>
            <p:nvPr/>
          </p:nvCxnSpPr>
          <p:spPr>
            <a:xfrm>
              <a:off x="3067567" y="2420924"/>
              <a:ext cx="4036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61C13AB-E773-F849-8F8D-57F0490CD9E0}"/>
                </a:ext>
              </a:extLst>
            </p:cNvPr>
            <p:cNvGrpSpPr/>
            <p:nvPr/>
          </p:nvGrpSpPr>
          <p:grpSpPr>
            <a:xfrm>
              <a:off x="3471222" y="2304000"/>
              <a:ext cx="2063578" cy="244665"/>
              <a:chOff x="580768" y="593124"/>
              <a:chExt cx="2063578" cy="222423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165CEB6-6ECF-5141-B664-622C82B13006}"/>
                  </a:ext>
                </a:extLst>
              </p:cNvPr>
              <p:cNvCxnSpPr/>
              <p:nvPr/>
            </p:nvCxnSpPr>
            <p:spPr>
              <a:xfrm>
                <a:off x="580768" y="704335"/>
                <a:ext cx="2063578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98E6CBF-CFFE-6D46-BE83-81A1A7C3E603}"/>
                  </a:ext>
                </a:extLst>
              </p:cNvPr>
              <p:cNvCxnSpPr/>
              <p:nvPr/>
            </p:nvCxnSpPr>
            <p:spPr>
              <a:xfrm>
                <a:off x="580768" y="593125"/>
                <a:ext cx="0" cy="22242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FDC975B-DE26-2F40-B1E3-8611CF09C1D0}"/>
                  </a:ext>
                </a:extLst>
              </p:cNvPr>
              <p:cNvCxnSpPr/>
              <p:nvPr/>
            </p:nvCxnSpPr>
            <p:spPr>
              <a:xfrm>
                <a:off x="2644346" y="593124"/>
                <a:ext cx="0" cy="22242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1E7723C-65FB-3A4B-89BA-5195B2DCE23C}"/>
                </a:ext>
              </a:extLst>
            </p:cNvPr>
            <p:cNvCxnSpPr>
              <a:cxnSpLocks/>
            </p:cNvCxnSpPr>
            <p:nvPr/>
          </p:nvCxnSpPr>
          <p:spPr>
            <a:xfrm>
              <a:off x="3067567" y="2681790"/>
              <a:ext cx="2329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39C24F4-8A90-0F49-893B-DC7E015A6431}"/>
                </a:ext>
              </a:extLst>
            </p:cNvPr>
            <p:cNvCxnSpPr>
              <a:cxnSpLocks/>
            </p:cNvCxnSpPr>
            <p:nvPr/>
          </p:nvCxnSpPr>
          <p:spPr>
            <a:xfrm>
              <a:off x="5397158" y="2681790"/>
              <a:ext cx="18538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F89C0DA-3401-3F45-91BC-0446B9954E8A}"/>
                </a:ext>
              </a:extLst>
            </p:cNvPr>
            <p:cNvGrpSpPr/>
            <p:nvPr/>
          </p:nvGrpSpPr>
          <p:grpSpPr>
            <a:xfrm>
              <a:off x="4845223" y="2566523"/>
              <a:ext cx="2063578" cy="244665"/>
              <a:chOff x="733168" y="745524"/>
              <a:chExt cx="2063578" cy="222423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6C66D53-E581-784F-9514-C70D4817307A}"/>
                  </a:ext>
                </a:extLst>
              </p:cNvPr>
              <p:cNvCxnSpPr/>
              <p:nvPr/>
            </p:nvCxnSpPr>
            <p:spPr>
              <a:xfrm>
                <a:off x="733168" y="856735"/>
                <a:ext cx="2063578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00BC7E0-D3A8-5940-B5E9-ABBF1B620C1A}"/>
                  </a:ext>
                </a:extLst>
              </p:cNvPr>
              <p:cNvCxnSpPr/>
              <p:nvPr/>
            </p:nvCxnSpPr>
            <p:spPr>
              <a:xfrm>
                <a:off x="733168" y="745525"/>
                <a:ext cx="0" cy="222422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2B4D915-CAF9-184F-B307-F72E88D25169}"/>
                  </a:ext>
                </a:extLst>
              </p:cNvPr>
              <p:cNvCxnSpPr/>
              <p:nvPr/>
            </p:nvCxnSpPr>
            <p:spPr>
              <a:xfrm>
                <a:off x="2796746" y="745524"/>
                <a:ext cx="0" cy="222422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A4F0800-A2F3-9341-B5A8-47B6FA4C7D31}"/>
                </a:ext>
              </a:extLst>
            </p:cNvPr>
            <p:cNvSpPr txBox="1"/>
            <p:nvPr/>
          </p:nvSpPr>
          <p:spPr>
            <a:xfrm>
              <a:off x="7335293" y="1085487"/>
              <a:ext cx="307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Original diploid genome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AD0E8B2-C710-BC4B-82F3-79B807D09733}"/>
                </a:ext>
              </a:extLst>
            </p:cNvPr>
            <p:cNvSpPr txBox="1"/>
            <p:nvPr/>
          </p:nvSpPr>
          <p:spPr>
            <a:xfrm>
              <a:off x="7333758" y="1709013"/>
              <a:ext cx="307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Proposed new inversion </a:t>
              </a:r>
              <a:r>
                <a:rPr lang="en-US" dirty="0" err="1"/>
                <a:t>chr</a:t>
              </a:r>
              <a:r>
                <a:rPr lang="en-US" dirty="0"/>
                <a:t> 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907680-E77B-BA41-AC07-B7809EE2DDC3}"/>
                </a:ext>
              </a:extLst>
            </p:cNvPr>
            <p:cNvSpPr txBox="1"/>
            <p:nvPr/>
          </p:nvSpPr>
          <p:spPr>
            <a:xfrm>
              <a:off x="10656012" y="497417"/>
              <a:ext cx="1535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Outcome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5AA5FD-8CEC-4A46-A261-AFCC6CA14706}"/>
                </a:ext>
              </a:extLst>
            </p:cNvPr>
            <p:cNvSpPr txBox="1"/>
            <p:nvPr/>
          </p:nvSpPr>
          <p:spPr>
            <a:xfrm>
              <a:off x="7346778" y="2337960"/>
              <a:ext cx="3076817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Proposed new inversion </a:t>
              </a:r>
              <a:r>
                <a:rPr lang="en-US" dirty="0" err="1"/>
                <a:t>chr</a:t>
              </a:r>
              <a:r>
                <a:rPr lang="en-US" dirty="0"/>
                <a:t> 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C5184BF-4273-344B-9ECC-79B0531F5A74}"/>
                </a:ext>
              </a:extLst>
            </p:cNvPr>
            <p:cNvSpPr txBox="1"/>
            <p:nvPr/>
          </p:nvSpPr>
          <p:spPr>
            <a:xfrm>
              <a:off x="8567210" y="2034372"/>
              <a:ext cx="1058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Or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9834006-72D2-6140-B974-A43188E92440}"/>
                </a:ext>
              </a:extLst>
            </p:cNvPr>
            <p:cNvSpPr txBox="1"/>
            <p:nvPr/>
          </p:nvSpPr>
          <p:spPr>
            <a:xfrm>
              <a:off x="2348992" y="1641036"/>
              <a:ext cx="693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7ED4FF8-9AA0-7245-A887-3BB00B623661}"/>
                </a:ext>
              </a:extLst>
            </p:cNvPr>
            <p:cNvSpPr txBox="1"/>
            <p:nvPr/>
          </p:nvSpPr>
          <p:spPr>
            <a:xfrm>
              <a:off x="2348989" y="1894385"/>
              <a:ext cx="693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37D5425-5387-804B-9213-D8BB03E2440C}"/>
                </a:ext>
              </a:extLst>
            </p:cNvPr>
            <p:cNvSpPr txBox="1"/>
            <p:nvPr/>
          </p:nvSpPr>
          <p:spPr>
            <a:xfrm>
              <a:off x="2359121" y="1006279"/>
              <a:ext cx="693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3D48635-0E11-8E45-9CDC-8A625641361E}"/>
                </a:ext>
              </a:extLst>
            </p:cNvPr>
            <p:cNvSpPr txBox="1"/>
            <p:nvPr/>
          </p:nvSpPr>
          <p:spPr>
            <a:xfrm>
              <a:off x="2359118" y="1259628"/>
              <a:ext cx="693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27EC647-B35C-5542-A67F-A1302FF15191}"/>
                </a:ext>
              </a:extLst>
            </p:cNvPr>
            <p:cNvSpPr txBox="1"/>
            <p:nvPr/>
          </p:nvSpPr>
          <p:spPr>
            <a:xfrm>
              <a:off x="2359121" y="2261948"/>
              <a:ext cx="693353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BE2E139-2BD4-8647-AE74-91693F3E04AF}"/>
                </a:ext>
              </a:extLst>
            </p:cNvPr>
            <p:cNvSpPr txBox="1"/>
            <p:nvPr/>
          </p:nvSpPr>
          <p:spPr>
            <a:xfrm>
              <a:off x="2359118" y="2515297"/>
              <a:ext cx="693353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2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E1727EE-69C0-FE43-9E87-9819B272E03F}"/>
                </a:ext>
              </a:extLst>
            </p:cNvPr>
            <p:cNvGrpSpPr/>
            <p:nvPr/>
          </p:nvGrpSpPr>
          <p:grpSpPr>
            <a:xfrm>
              <a:off x="3116654" y="3054626"/>
              <a:ext cx="4183447" cy="339811"/>
              <a:chOff x="3601653" y="1798029"/>
              <a:chExt cx="4183447" cy="339811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D912EBC-A1EB-F443-A925-D2296623A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1653" y="1909240"/>
                <a:ext cx="2660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E25AC19-ABFB-DE44-BA9A-4494C43BD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244" y="1909240"/>
                <a:ext cx="18538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187F02F3-CD2F-B24E-8656-44C630B3F73A}"/>
                  </a:ext>
                </a:extLst>
              </p:cNvPr>
              <p:cNvGrpSpPr/>
              <p:nvPr/>
            </p:nvGrpSpPr>
            <p:grpSpPr>
              <a:xfrm>
                <a:off x="3867666" y="1798029"/>
                <a:ext cx="2063578" cy="222423"/>
                <a:chOff x="580768" y="593124"/>
                <a:chExt cx="2063578" cy="222423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5B808D00-BFBE-354F-BB98-998D7FF5D5CC}"/>
                    </a:ext>
                  </a:extLst>
                </p:cNvPr>
                <p:cNvCxnSpPr/>
                <p:nvPr/>
              </p:nvCxnSpPr>
              <p:spPr>
                <a:xfrm>
                  <a:off x="580768" y="704335"/>
                  <a:ext cx="2063578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482A1EF1-3314-9F45-B6D4-05F40C535681}"/>
                    </a:ext>
                  </a:extLst>
                </p:cNvPr>
                <p:cNvCxnSpPr/>
                <p:nvPr/>
              </p:nvCxnSpPr>
              <p:spPr>
                <a:xfrm>
                  <a:off x="580768" y="593125"/>
                  <a:ext cx="0" cy="222422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6781D336-0B1B-C040-ACC4-D3ECD9A50663}"/>
                    </a:ext>
                  </a:extLst>
                </p:cNvPr>
                <p:cNvCxnSpPr/>
                <p:nvPr/>
              </p:nvCxnSpPr>
              <p:spPr>
                <a:xfrm>
                  <a:off x="2644346" y="593124"/>
                  <a:ext cx="0" cy="222422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435237F-E2E1-FB40-913A-08FF877A2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1653" y="2137840"/>
                <a:ext cx="23295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907CDF0-1508-D643-8E2A-8116FB8A9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244" y="2137840"/>
                <a:ext cx="18538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C43C83B-3951-104A-9B2A-8CFCC86F732B}"/>
                </a:ext>
              </a:extLst>
            </p:cNvPr>
            <p:cNvSpPr txBox="1"/>
            <p:nvPr/>
          </p:nvSpPr>
          <p:spPr>
            <a:xfrm>
              <a:off x="2394822" y="3010650"/>
              <a:ext cx="693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E210FDC-F571-604E-8D82-8F0F7589957B}"/>
                </a:ext>
              </a:extLst>
            </p:cNvPr>
            <p:cNvSpPr txBox="1"/>
            <p:nvPr/>
          </p:nvSpPr>
          <p:spPr>
            <a:xfrm>
              <a:off x="2394819" y="3263999"/>
              <a:ext cx="693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2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D7CBBA6-4987-5542-B5D7-CB1E9CDED449}"/>
                </a:ext>
              </a:extLst>
            </p:cNvPr>
            <p:cNvGrpSpPr/>
            <p:nvPr/>
          </p:nvGrpSpPr>
          <p:grpSpPr>
            <a:xfrm>
              <a:off x="3128665" y="3715126"/>
              <a:ext cx="4183447" cy="339811"/>
              <a:chOff x="3601653" y="1798029"/>
              <a:chExt cx="4183447" cy="339811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6754D2A-DAC3-BE49-BBCD-F1905C8ED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1653" y="1909240"/>
                <a:ext cx="2660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CC5ADB2-4121-8A4D-9B37-115454E56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244" y="1909240"/>
                <a:ext cx="18538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D78D15A-847E-984D-8EFC-4FFA101AEC0B}"/>
                  </a:ext>
                </a:extLst>
              </p:cNvPr>
              <p:cNvGrpSpPr/>
              <p:nvPr/>
            </p:nvGrpSpPr>
            <p:grpSpPr>
              <a:xfrm>
                <a:off x="3867666" y="1798029"/>
                <a:ext cx="2063578" cy="222423"/>
                <a:chOff x="580768" y="593124"/>
                <a:chExt cx="2063578" cy="222423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18E825D4-285F-DC40-ADE1-4024E1C27C07}"/>
                    </a:ext>
                  </a:extLst>
                </p:cNvPr>
                <p:cNvCxnSpPr/>
                <p:nvPr/>
              </p:nvCxnSpPr>
              <p:spPr>
                <a:xfrm>
                  <a:off x="580768" y="704335"/>
                  <a:ext cx="2063578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D19E248E-D424-CF4D-BC58-8C44C4D29E3F}"/>
                    </a:ext>
                  </a:extLst>
                </p:cNvPr>
                <p:cNvCxnSpPr/>
                <p:nvPr/>
              </p:nvCxnSpPr>
              <p:spPr>
                <a:xfrm>
                  <a:off x="580768" y="593125"/>
                  <a:ext cx="0" cy="222422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4A6F30D1-9C2E-BC4E-85B1-F3EC9B527F19}"/>
                    </a:ext>
                  </a:extLst>
                </p:cNvPr>
                <p:cNvCxnSpPr/>
                <p:nvPr/>
              </p:nvCxnSpPr>
              <p:spPr>
                <a:xfrm>
                  <a:off x="2644346" y="593124"/>
                  <a:ext cx="0" cy="222422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E57904D-96E2-054B-B364-3810550B6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1653" y="2137840"/>
                <a:ext cx="23295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815B533-3F93-DA4A-9373-DA01E72FA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244" y="2137840"/>
                <a:ext cx="18538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1E12A93-8F68-5846-80D9-EF42613E2C6E}"/>
                </a:ext>
              </a:extLst>
            </p:cNvPr>
            <p:cNvGrpSpPr/>
            <p:nvPr/>
          </p:nvGrpSpPr>
          <p:grpSpPr>
            <a:xfrm>
              <a:off x="3806054" y="3722256"/>
              <a:ext cx="1112108" cy="222422"/>
              <a:chOff x="733168" y="745525"/>
              <a:chExt cx="1112108" cy="22242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7329444-7F86-7047-A785-F0DF1BCB2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68" y="856735"/>
                <a:ext cx="1095631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22CCDE-4251-E447-A7C5-B54A60055766}"/>
                  </a:ext>
                </a:extLst>
              </p:cNvPr>
              <p:cNvCxnSpPr/>
              <p:nvPr/>
            </p:nvCxnSpPr>
            <p:spPr>
              <a:xfrm>
                <a:off x="733168" y="745525"/>
                <a:ext cx="0" cy="22242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5902BD6-F5BD-6E45-BE12-3597406EBB4D}"/>
                  </a:ext>
                </a:extLst>
              </p:cNvPr>
              <p:cNvCxnSpPr/>
              <p:nvPr/>
            </p:nvCxnSpPr>
            <p:spPr>
              <a:xfrm>
                <a:off x="1845276" y="745525"/>
                <a:ext cx="0" cy="22242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794F105-52FC-AC47-89DE-7255728D946D}"/>
                </a:ext>
              </a:extLst>
            </p:cNvPr>
            <p:cNvSpPr txBox="1"/>
            <p:nvPr/>
          </p:nvSpPr>
          <p:spPr>
            <a:xfrm>
              <a:off x="2394822" y="3671050"/>
              <a:ext cx="693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DEB9CDC-88BB-764E-BF95-D71397DB7D4D}"/>
                </a:ext>
              </a:extLst>
            </p:cNvPr>
            <p:cNvSpPr txBox="1"/>
            <p:nvPr/>
          </p:nvSpPr>
          <p:spPr>
            <a:xfrm>
              <a:off x="2394819" y="3924399"/>
              <a:ext cx="693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2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9AFF53B-0F5E-8F4B-AFAC-4CD3134B14BE}"/>
                </a:ext>
              </a:extLst>
            </p:cNvPr>
            <p:cNvGrpSpPr/>
            <p:nvPr/>
          </p:nvGrpSpPr>
          <p:grpSpPr>
            <a:xfrm>
              <a:off x="3163331" y="4349654"/>
              <a:ext cx="4183447" cy="339811"/>
              <a:chOff x="3601653" y="1798029"/>
              <a:chExt cx="4183447" cy="339811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C9CCA0D-5F3F-C442-8219-0C94E7F25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1653" y="1909240"/>
                <a:ext cx="2660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D2281FB-836A-B34B-B4D3-C114F8AA4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244" y="1909240"/>
                <a:ext cx="18538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95B9888-52F8-E843-B47D-DC0369DDFEEE}"/>
                  </a:ext>
                </a:extLst>
              </p:cNvPr>
              <p:cNvGrpSpPr/>
              <p:nvPr/>
            </p:nvGrpSpPr>
            <p:grpSpPr>
              <a:xfrm>
                <a:off x="3867666" y="1798029"/>
                <a:ext cx="2063578" cy="222423"/>
                <a:chOff x="580768" y="593124"/>
                <a:chExt cx="2063578" cy="222423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022421A7-6C35-D14C-9C85-C2361F6484D1}"/>
                    </a:ext>
                  </a:extLst>
                </p:cNvPr>
                <p:cNvCxnSpPr/>
                <p:nvPr/>
              </p:nvCxnSpPr>
              <p:spPr>
                <a:xfrm>
                  <a:off x="580768" y="704335"/>
                  <a:ext cx="2063578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F30E8E3-B74E-8540-86A2-765684A0767B}"/>
                    </a:ext>
                  </a:extLst>
                </p:cNvPr>
                <p:cNvCxnSpPr/>
                <p:nvPr/>
              </p:nvCxnSpPr>
              <p:spPr>
                <a:xfrm>
                  <a:off x="580768" y="593125"/>
                  <a:ext cx="0" cy="222422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9088F77-6593-F448-909B-6425AEF2406F}"/>
                    </a:ext>
                  </a:extLst>
                </p:cNvPr>
                <p:cNvCxnSpPr/>
                <p:nvPr/>
              </p:nvCxnSpPr>
              <p:spPr>
                <a:xfrm>
                  <a:off x="2644346" y="593124"/>
                  <a:ext cx="0" cy="222422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D7877E5-D948-DD41-B006-7FBBB8B0B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1653" y="2137840"/>
                <a:ext cx="23295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CFE4FE8-DCA7-1E46-8013-ED2A8D96C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244" y="2137840"/>
                <a:ext cx="18538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EF0CD59-5817-F544-AFAF-B2D6B33C4260}"/>
                </a:ext>
              </a:extLst>
            </p:cNvPr>
            <p:cNvGrpSpPr/>
            <p:nvPr/>
          </p:nvGrpSpPr>
          <p:grpSpPr>
            <a:xfrm>
              <a:off x="3840720" y="4572684"/>
              <a:ext cx="1112108" cy="222422"/>
              <a:chOff x="733168" y="745525"/>
              <a:chExt cx="1112108" cy="222422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9F9368B-1D17-2748-B82F-5AAC967D05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68" y="856735"/>
                <a:ext cx="1095631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DE92FCE6-A149-C245-ADEC-8E999589743B}"/>
                  </a:ext>
                </a:extLst>
              </p:cNvPr>
              <p:cNvCxnSpPr/>
              <p:nvPr/>
            </p:nvCxnSpPr>
            <p:spPr>
              <a:xfrm>
                <a:off x="733168" y="745525"/>
                <a:ext cx="0" cy="22242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5CE7EE8-1044-7A4F-85DC-94F9C12E73C0}"/>
                  </a:ext>
                </a:extLst>
              </p:cNvPr>
              <p:cNvCxnSpPr/>
              <p:nvPr/>
            </p:nvCxnSpPr>
            <p:spPr>
              <a:xfrm>
                <a:off x="1845276" y="745525"/>
                <a:ext cx="0" cy="22242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837C2FC-33BC-D349-AA68-F92F9EAC0B63}"/>
                </a:ext>
              </a:extLst>
            </p:cNvPr>
            <p:cNvSpPr txBox="1"/>
            <p:nvPr/>
          </p:nvSpPr>
          <p:spPr>
            <a:xfrm>
              <a:off x="2429488" y="4305578"/>
              <a:ext cx="693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07AC80E-D639-C449-827A-D455821F25E7}"/>
                </a:ext>
              </a:extLst>
            </p:cNvPr>
            <p:cNvSpPr txBox="1"/>
            <p:nvPr/>
          </p:nvSpPr>
          <p:spPr>
            <a:xfrm>
              <a:off x="2429485" y="4558927"/>
              <a:ext cx="693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2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018D2C3-B999-C44D-B387-81E15D81B2C7}"/>
                </a:ext>
              </a:extLst>
            </p:cNvPr>
            <p:cNvSpPr txBox="1"/>
            <p:nvPr/>
          </p:nvSpPr>
          <p:spPr>
            <a:xfrm>
              <a:off x="10656012" y="3506909"/>
              <a:ext cx="5848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D1A3C1F-CB4D-5440-AFF6-80665154AB8D}"/>
                </a:ext>
              </a:extLst>
            </p:cNvPr>
            <p:cNvSpPr/>
            <p:nvPr/>
          </p:nvSpPr>
          <p:spPr>
            <a:xfrm>
              <a:off x="10924417" y="3537686"/>
              <a:ext cx="12675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does not mutate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4D873C4-891C-2145-B197-0925D2313D9C}"/>
                </a:ext>
              </a:extLst>
            </p:cNvPr>
            <p:cNvGrpSpPr/>
            <p:nvPr/>
          </p:nvGrpSpPr>
          <p:grpSpPr>
            <a:xfrm>
              <a:off x="3160218" y="5102269"/>
              <a:ext cx="4183447" cy="339811"/>
              <a:chOff x="3601653" y="1798029"/>
              <a:chExt cx="4183447" cy="339811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408267C1-BC1E-B746-A746-13BA17DE04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1653" y="1909240"/>
                <a:ext cx="2660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6C156C0-85E1-CA44-90DD-5A8679B70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244" y="1909240"/>
                <a:ext cx="18538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CC3C84FB-450C-6148-B122-5EFA83CEF6FB}"/>
                  </a:ext>
                </a:extLst>
              </p:cNvPr>
              <p:cNvGrpSpPr/>
              <p:nvPr/>
            </p:nvGrpSpPr>
            <p:grpSpPr>
              <a:xfrm>
                <a:off x="3867666" y="1798029"/>
                <a:ext cx="2063578" cy="222423"/>
                <a:chOff x="580768" y="593124"/>
                <a:chExt cx="2063578" cy="222423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D2F8BD71-B2AE-CB41-833E-730ECFEC74F9}"/>
                    </a:ext>
                  </a:extLst>
                </p:cNvPr>
                <p:cNvCxnSpPr/>
                <p:nvPr/>
              </p:nvCxnSpPr>
              <p:spPr>
                <a:xfrm>
                  <a:off x="580768" y="704335"/>
                  <a:ext cx="2063578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98ED76B0-688E-E444-B215-7621AAD2BFC7}"/>
                    </a:ext>
                  </a:extLst>
                </p:cNvPr>
                <p:cNvCxnSpPr/>
                <p:nvPr/>
              </p:nvCxnSpPr>
              <p:spPr>
                <a:xfrm>
                  <a:off x="580768" y="593125"/>
                  <a:ext cx="0" cy="222422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B496DBC2-512F-A24E-864B-CC07D257A074}"/>
                    </a:ext>
                  </a:extLst>
                </p:cNvPr>
                <p:cNvCxnSpPr/>
                <p:nvPr/>
              </p:nvCxnSpPr>
              <p:spPr>
                <a:xfrm>
                  <a:off x="2644346" y="593124"/>
                  <a:ext cx="0" cy="222422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E7DA517-7F5D-B141-BF61-9BEA587B52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1653" y="2137840"/>
                <a:ext cx="23295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74F15E8-434A-434E-AC8E-477D85390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244" y="2137840"/>
                <a:ext cx="18538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7056F7F-6946-B246-B3FA-5081DBC5E975}"/>
                </a:ext>
              </a:extLst>
            </p:cNvPr>
            <p:cNvSpPr txBox="1"/>
            <p:nvPr/>
          </p:nvSpPr>
          <p:spPr>
            <a:xfrm>
              <a:off x="2438386" y="5058293"/>
              <a:ext cx="693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1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28F7F9B-C9A6-BD4E-BF31-5DC752713B4B}"/>
                </a:ext>
              </a:extLst>
            </p:cNvPr>
            <p:cNvSpPr txBox="1"/>
            <p:nvPr/>
          </p:nvSpPr>
          <p:spPr>
            <a:xfrm>
              <a:off x="2438383" y="5311642"/>
              <a:ext cx="693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2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63BB4B8-411B-954E-BFB0-D6522A240CF5}"/>
                </a:ext>
              </a:extLst>
            </p:cNvPr>
            <p:cNvGrpSpPr/>
            <p:nvPr/>
          </p:nvGrpSpPr>
          <p:grpSpPr>
            <a:xfrm>
              <a:off x="3160218" y="5713555"/>
              <a:ext cx="4183447" cy="339811"/>
              <a:chOff x="3601653" y="1798029"/>
              <a:chExt cx="4183447" cy="339811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943E958-5E58-474D-B25B-B8B3C4469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1653" y="1909240"/>
                <a:ext cx="2660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94841CB-D1D2-834A-8F19-C26CA2B86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244" y="1909240"/>
                <a:ext cx="18538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972A36C6-C1BC-9A43-AD42-558990C133B9}"/>
                  </a:ext>
                </a:extLst>
              </p:cNvPr>
              <p:cNvGrpSpPr/>
              <p:nvPr/>
            </p:nvGrpSpPr>
            <p:grpSpPr>
              <a:xfrm>
                <a:off x="3867666" y="1798029"/>
                <a:ext cx="2063578" cy="222423"/>
                <a:chOff x="580768" y="593124"/>
                <a:chExt cx="2063578" cy="222423"/>
              </a:xfrm>
            </p:grpSpPr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85EAAA9E-D339-1645-A4A3-BD4E4335AEAB}"/>
                    </a:ext>
                  </a:extLst>
                </p:cNvPr>
                <p:cNvCxnSpPr/>
                <p:nvPr/>
              </p:nvCxnSpPr>
              <p:spPr>
                <a:xfrm>
                  <a:off x="580768" y="704335"/>
                  <a:ext cx="2063578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1A005C6E-1ED5-A749-A19F-57A8778547E2}"/>
                    </a:ext>
                  </a:extLst>
                </p:cNvPr>
                <p:cNvCxnSpPr/>
                <p:nvPr/>
              </p:nvCxnSpPr>
              <p:spPr>
                <a:xfrm>
                  <a:off x="580768" y="593125"/>
                  <a:ext cx="0" cy="222422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B240E40B-0910-FE4B-9CE1-33967AC5B9AB}"/>
                    </a:ext>
                  </a:extLst>
                </p:cNvPr>
                <p:cNvCxnSpPr/>
                <p:nvPr/>
              </p:nvCxnSpPr>
              <p:spPr>
                <a:xfrm>
                  <a:off x="2644346" y="593124"/>
                  <a:ext cx="0" cy="222422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B1C0D09-62FB-FC45-9997-42C63DA9C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1653" y="2137840"/>
                <a:ext cx="23295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828C72D-A6AA-6C40-A4D1-851DDF922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244" y="2137840"/>
                <a:ext cx="18538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0C2B32F-F320-3E4E-997D-F5D3FA74F430}"/>
                </a:ext>
              </a:extLst>
            </p:cNvPr>
            <p:cNvSpPr txBox="1"/>
            <p:nvPr/>
          </p:nvSpPr>
          <p:spPr>
            <a:xfrm>
              <a:off x="2438386" y="5669579"/>
              <a:ext cx="693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1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11263A3-B032-0341-B5A5-F328EF264E32}"/>
                </a:ext>
              </a:extLst>
            </p:cNvPr>
            <p:cNvSpPr txBox="1"/>
            <p:nvPr/>
          </p:nvSpPr>
          <p:spPr>
            <a:xfrm>
              <a:off x="2438383" y="5922928"/>
              <a:ext cx="693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2</a:t>
              </a: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F959BCE-1E44-734E-BA19-FF2324C47057}"/>
                </a:ext>
              </a:extLst>
            </p:cNvPr>
            <p:cNvGrpSpPr/>
            <p:nvPr/>
          </p:nvGrpSpPr>
          <p:grpSpPr>
            <a:xfrm>
              <a:off x="3160218" y="6333207"/>
              <a:ext cx="4183447" cy="339811"/>
              <a:chOff x="3601653" y="1798029"/>
              <a:chExt cx="4183447" cy="339811"/>
            </a:xfrm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372059AF-80B8-F84F-BE8B-AD9963E4C6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1653" y="1909240"/>
                <a:ext cx="2660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092544B-C523-BB41-A9BE-47F0286ED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244" y="1909240"/>
                <a:ext cx="18538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9F06E82F-6A80-CC45-ACD0-91D47C7FA0A7}"/>
                  </a:ext>
                </a:extLst>
              </p:cNvPr>
              <p:cNvGrpSpPr/>
              <p:nvPr/>
            </p:nvGrpSpPr>
            <p:grpSpPr>
              <a:xfrm>
                <a:off x="3867666" y="1798029"/>
                <a:ext cx="2063578" cy="222423"/>
                <a:chOff x="580768" y="593124"/>
                <a:chExt cx="2063578" cy="222423"/>
              </a:xfrm>
            </p:grpSpPr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ADEA36E2-3438-9F4B-916C-C10FE285B729}"/>
                    </a:ext>
                  </a:extLst>
                </p:cNvPr>
                <p:cNvCxnSpPr/>
                <p:nvPr/>
              </p:nvCxnSpPr>
              <p:spPr>
                <a:xfrm>
                  <a:off x="580768" y="704335"/>
                  <a:ext cx="2063578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7F368694-C836-324F-BEF2-205F5BA873E9}"/>
                    </a:ext>
                  </a:extLst>
                </p:cNvPr>
                <p:cNvCxnSpPr/>
                <p:nvPr/>
              </p:nvCxnSpPr>
              <p:spPr>
                <a:xfrm>
                  <a:off x="580768" y="593125"/>
                  <a:ext cx="0" cy="222422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84CC96FB-352D-E64E-99A0-ADC3A4950892}"/>
                    </a:ext>
                  </a:extLst>
                </p:cNvPr>
                <p:cNvCxnSpPr/>
                <p:nvPr/>
              </p:nvCxnSpPr>
              <p:spPr>
                <a:xfrm>
                  <a:off x="2644346" y="593124"/>
                  <a:ext cx="0" cy="222422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35B21C4-01DB-D24D-B09F-38B049E1E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1653" y="2137840"/>
                <a:ext cx="23295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575C20CF-A4C1-7B44-AF11-089802AFC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244" y="2137840"/>
                <a:ext cx="18538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29ADD9A-41F6-3442-852C-6C3DEC040180}"/>
                </a:ext>
              </a:extLst>
            </p:cNvPr>
            <p:cNvSpPr txBox="1"/>
            <p:nvPr/>
          </p:nvSpPr>
          <p:spPr>
            <a:xfrm>
              <a:off x="2438386" y="6289231"/>
              <a:ext cx="693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1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A335A8F-8B78-664B-8A12-B15BF0BFEA2D}"/>
                </a:ext>
              </a:extLst>
            </p:cNvPr>
            <p:cNvSpPr txBox="1"/>
            <p:nvPr/>
          </p:nvSpPr>
          <p:spPr>
            <a:xfrm>
              <a:off x="2438383" y="6542580"/>
              <a:ext cx="693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chr</a:t>
              </a:r>
              <a:r>
                <a:rPr lang="en-US" sz="1200" dirty="0"/>
                <a:t> 2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87F1157-4ACF-F14D-AB9E-D50EE3276E10}"/>
                </a:ext>
              </a:extLst>
            </p:cNvPr>
            <p:cNvGrpSpPr/>
            <p:nvPr/>
          </p:nvGrpSpPr>
          <p:grpSpPr>
            <a:xfrm>
              <a:off x="6017248" y="5712892"/>
              <a:ext cx="1112108" cy="222422"/>
              <a:chOff x="733168" y="745525"/>
              <a:chExt cx="1112108" cy="22242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B557220-3531-5A4E-96BD-9F59F2665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68" y="856735"/>
                <a:ext cx="1095631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5616809-6ACF-894F-8949-83B8CAB5AE1A}"/>
                  </a:ext>
                </a:extLst>
              </p:cNvPr>
              <p:cNvCxnSpPr/>
              <p:nvPr/>
            </p:nvCxnSpPr>
            <p:spPr>
              <a:xfrm>
                <a:off x="733168" y="745525"/>
                <a:ext cx="0" cy="22242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873EE43-7FB0-2A4E-A86C-C0C73AB0F2C2}"/>
                  </a:ext>
                </a:extLst>
              </p:cNvPr>
              <p:cNvCxnSpPr/>
              <p:nvPr/>
            </p:nvCxnSpPr>
            <p:spPr>
              <a:xfrm>
                <a:off x="1845276" y="745525"/>
                <a:ext cx="0" cy="22242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9DA5F3B-6FCA-DF46-BA59-847248B0E248}"/>
                </a:ext>
              </a:extLst>
            </p:cNvPr>
            <p:cNvGrpSpPr/>
            <p:nvPr/>
          </p:nvGrpSpPr>
          <p:grpSpPr>
            <a:xfrm>
              <a:off x="6017248" y="6569868"/>
              <a:ext cx="1112108" cy="222422"/>
              <a:chOff x="733168" y="745525"/>
              <a:chExt cx="1112108" cy="222422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41FEFC-21BD-E94C-B95D-52993CFB8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68" y="856735"/>
                <a:ext cx="1095631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673A5AAB-6B7C-B245-A93B-1BF5F2311F8F}"/>
                  </a:ext>
                </a:extLst>
              </p:cNvPr>
              <p:cNvCxnSpPr/>
              <p:nvPr/>
            </p:nvCxnSpPr>
            <p:spPr>
              <a:xfrm>
                <a:off x="733168" y="745525"/>
                <a:ext cx="0" cy="22242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DA065555-60C8-8048-AC16-C01637063057}"/>
                  </a:ext>
                </a:extLst>
              </p:cNvPr>
              <p:cNvCxnSpPr/>
              <p:nvPr/>
            </p:nvCxnSpPr>
            <p:spPr>
              <a:xfrm>
                <a:off x="1845276" y="745525"/>
                <a:ext cx="0" cy="22242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1E11242-AB41-7A44-956D-860037689DC3}"/>
                </a:ext>
              </a:extLst>
            </p:cNvPr>
            <p:cNvSpPr txBox="1"/>
            <p:nvPr/>
          </p:nvSpPr>
          <p:spPr>
            <a:xfrm>
              <a:off x="7335293" y="3119492"/>
              <a:ext cx="307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Original diploid genome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50B052C-6DB1-3540-BC9D-37A9D41751BB}"/>
                </a:ext>
              </a:extLst>
            </p:cNvPr>
            <p:cNvSpPr txBox="1"/>
            <p:nvPr/>
          </p:nvSpPr>
          <p:spPr>
            <a:xfrm>
              <a:off x="7333758" y="3743018"/>
              <a:ext cx="307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Proposed new inversion </a:t>
              </a:r>
              <a:r>
                <a:rPr lang="en-US" dirty="0" err="1"/>
                <a:t>chr</a:t>
              </a:r>
              <a:r>
                <a:rPr lang="en-US" dirty="0"/>
                <a:t> 1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542FE18-DCD8-E54C-95F5-E03ACD734E21}"/>
                </a:ext>
              </a:extLst>
            </p:cNvPr>
            <p:cNvSpPr txBox="1"/>
            <p:nvPr/>
          </p:nvSpPr>
          <p:spPr>
            <a:xfrm>
              <a:off x="7346778" y="4371965"/>
              <a:ext cx="3076817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Proposed new inversion </a:t>
              </a:r>
              <a:r>
                <a:rPr lang="en-US" dirty="0" err="1"/>
                <a:t>chr</a:t>
              </a:r>
              <a:r>
                <a:rPr lang="en-US" dirty="0"/>
                <a:t> 2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DA23367-674E-4343-870E-0495B76B8309}"/>
                </a:ext>
              </a:extLst>
            </p:cNvPr>
            <p:cNvSpPr txBox="1"/>
            <p:nvPr/>
          </p:nvSpPr>
          <p:spPr>
            <a:xfrm>
              <a:off x="8567210" y="4068377"/>
              <a:ext cx="1058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Or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E8C97A-5431-E042-8145-5F21E6ED9A66}"/>
                </a:ext>
              </a:extLst>
            </p:cNvPr>
            <p:cNvSpPr txBox="1"/>
            <p:nvPr/>
          </p:nvSpPr>
          <p:spPr>
            <a:xfrm>
              <a:off x="7335293" y="5124652"/>
              <a:ext cx="307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Original diploid genome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E515136-DD17-D44D-80E1-A73BB68F5C93}"/>
                </a:ext>
              </a:extLst>
            </p:cNvPr>
            <p:cNvSpPr txBox="1"/>
            <p:nvPr/>
          </p:nvSpPr>
          <p:spPr>
            <a:xfrm>
              <a:off x="7333758" y="5748178"/>
              <a:ext cx="307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Proposed new inversion </a:t>
              </a:r>
              <a:r>
                <a:rPr lang="en-US" dirty="0" err="1"/>
                <a:t>chr</a:t>
              </a:r>
              <a:r>
                <a:rPr lang="en-US" dirty="0"/>
                <a:t> 1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21EF07C-6511-E94F-9178-2C08D41EF32B}"/>
                </a:ext>
              </a:extLst>
            </p:cNvPr>
            <p:cNvSpPr txBox="1"/>
            <p:nvPr/>
          </p:nvSpPr>
          <p:spPr>
            <a:xfrm>
              <a:off x="7346778" y="6377125"/>
              <a:ext cx="3076817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Proposed new inversion </a:t>
              </a:r>
              <a:r>
                <a:rPr lang="en-US" dirty="0" err="1"/>
                <a:t>chr</a:t>
              </a:r>
              <a:r>
                <a:rPr lang="en-US" dirty="0"/>
                <a:t> 2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7CA22F8-5AB3-F84A-A3EA-BA8D1A4F0615}"/>
                </a:ext>
              </a:extLst>
            </p:cNvPr>
            <p:cNvSpPr txBox="1"/>
            <p:nvPr/>
          </p:nvSpPr>
          <p:spPr>
            <a:xfrm>
              <a:off x="8567210" y="6073537"/>
              <a:ext cx="1058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189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C4C23B2-2781-AC4A-A34C-EC5F19568C25}"/>
              </a:ext>
            </a:extLst>
          </p:cNvPr>
          <p:cNvGrpSpPr/>
          <p:nvPr/>
        </p:nvGrpSpPr>
        <p:grpSpPr>
          <a:xfrm>
            <a:off x="4489966" y="1798029"/>
            <a:ext cx="2063578" cy="222423"/>
            <a:chOff x="580768" y="593124"/>
            <a:chExt cx="2063578" cy="22242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BAC9A64-1CFC-1E40-9EFB-33C8A53FE5CA}"/>
                </a:ext>
              </a:extLst>
            </p:cNvPr>
            <p:cNvCxnSpPr/>
            <p:nvPr/>
          </p:nvCxnSpPr>
          <p:spPr>
            <a:xfrm>
              <a:off x="580768" y="704335"/>
              <a:ext cx="206357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04A15D-4B6D-4E4C-AFB2-1183A57E0CAD}"/>
                </a:ext>
              </a:extLst>
            </p:cNvPr>
            <p:cNvCxnSpPr/>
            <p:nvPr/>
          </p:nvCxnSpPr>
          <p:spPr>
            <a:xfrm>
              <a:off x="580768" y="593125"/>
              <a:ext cx="0" cy="22242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4B21FE-FA15-794E-B927-2123923E66D2}"/>
                </a:ext>
              </a:extLst>
            </p:cNvPr>
            <p:cNvCxnSpPr/>
            <p:nvPr/>
          </p:nvCxnSpPr>
          <p:spPr>
            <a:xfrm>
              <a:off x="2644346" y="593124"/>
              <a:ext cx="0" cy="22242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C03FE6-03EE-BC46-A929-8FF21C614F8C}"/>
              </a:ext>
            </a:extLst>
          </p:cNvPr>
          <p:cNvCxnSpPr/>
          <p:nvPr/>
        </p:nvCxnSpPr>
        <p:spPr>
          <a:xfrm>
            <a:off x="4489966" y="2345056"/>
            <a:ext cx="20635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3C4142-2572-644F-9383-A2AC1DFF2E9B}"/>
              </a:ext>
            </a:extLst>
          </p:cNvPr>
          <p:cNvSpPr txBox="1"/>
          <p:nvPr/>
        </p:nvSpPr>
        <p:spPr>
          <a:xfrm>
            <a:off x="518740" y="1794481"/>
            <a:ext cx="2737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S1:</a:t>
            </a:r>
            <a:r>
              <a:rPr lang="en-US" dirty="0"/>
              <a:t> Heterozygous for inversion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74743D-DD85-5E46-B33E-7372A336C16E}"/>
              </a:ext>
            </a:extLst>
          </p:cNvPr>
          <p:cNvGrpSpPr/>
          <p:nvPr/>
        </p:nvGrpSpPr>
        <p:grpSpPr>
          <a:xfrm>
            <a:off x="5253362" y="186724"/>
            <a:ext cx="362465" cy="168875"/>
            <a:chOff x="580768" y="593124"/>
            <a:chExt cx="2063578" cy="22242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667499E-8FA0-9B4B-AF9E-D9584EAD43FA}"/>
                </a:ext>
              </a:extLst>
            </p:cNvPr>
            <p:cNvCxnSpPr/>
            <p:nvPr/>
          </p:nvCxnSpPr>
          <p:spPr>
            <a:xfrm>
              <a:off x="580768" y="704335"/>
              <a:ext cx="206357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5BCCC9-3712-664B-8D09-37703278A022}"/>
                </a:ext>
              </a:extLst>
            </p:cNvPr>
            <p:cNvCxnSpPr/>
            <p:nvPr/>
          </p:nvCxnSpPr>
          <p:spPr>
            <a:xfrm>
              <a:off x="580768" y="593125"/>
              <a:ext cx="0" cy="22242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4C1310-73D2-3648-9A79-7BA8A9B1601A}"/>
                </a:ext>
              </a:extLst>
            </p:cNvPr>
            <p:cNvCxnSpPr/>
            <p:nvPr/>
          </p:nvCxnSpPr>
          <p:spPr>
            <a:xfrm>
              <a:off x="2644346" y="593124"/>
              <a:ext cx="0" cy="22242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6C5D3D8-2604-564F-B274-FC4BB36D67AD}"/>
              </a:ext>
            </a:extLst>
          </p:cNvPr>
          <p:cNvSpPr txBox="1"/>
          <p:nvPr/>
        </p:nvSpPr>
        <p:spPr>
          <a:xfrm>
            <a:off x="3341308" y="73309"/>
            <a:ext cx="181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Inversion 1 allele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A03A5F-0D94-FB48-AAC3-4F8BD62243CD}"/>
              </a:ext>
            </a:extLst>
          </p:cNvPr>
          <p:cNvCxnSpPr/>
          <p:nvPr/>
        </p:nvCxnSpPr>
        <p:spPr>
          <a:xfrm>
            <a:off x="2517528" y="279118"/>
            <a:ext cx="3624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AD1418A-11D0-4B4C-938E-06C84F5D1297}"/>
              </a:ext>
            </a:extLst>
          </p:cNvPr>
          <p:cNvSpPr txBox="1"/>
          <p:nvPr/>
        </p:nvSpPr>
        <p:spPr>
          <a:xfrm>
            <a:off x="503379" y="73310"/>
            <a:ext cx="23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inversion allele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6C6F16-7BF6-0A40-B594-FD3461C06344}"/>
              </a:ext>
            </a:extLst>
          </p:cNvPr>
          <p:cNvSpPr txBox="1"/>
          <p:nvPr/>
        </p:nvSpPr>
        <p:spPr>
          <a:xfrm>
            <a:off x="5346775" y="1917592"/>
            <a:ext cx="58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6BE1E9-5C1C-3049-8FD6-02C66754509F}"/>
              </a:ext>
            </a:extLst>
          </p:cNvPr>
          <p:cNvSpPr/>
          <p:nvPr/>
        </p:nvSpPr>
        <p:spPr>
          <a:xfrm>
            <a:off x="8247807" y="1888945"/>
            <a:ext cx="1881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No recombination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5E4E88-54AA-4D41-BF3A-8DDE8098A1CF}"/>
              </a:ext>
            </a:extLst>
          </p:cNvPr>
          <p:cNvGrpSpPr/>
          <p:nvPr/>
        </p:nvGrpSpPr>
        <p:grpSpPr>
          <a:xfrm>
            <a:off x="4489967" y="3516428"/>
            <a:ext cx="2063578" cy="222423"/>
            <a:chOff x="580768" y="593124"/>
            <a:chExt cx="2063578" cy="22242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7904E3-7442-7947-AA01-2835FC5011DD}"/>
                </a:ext>
              </a:extLst>
            </p:cNvPr>
            <p:cNvCxnSpPr/>
            <p:nvPr/>
          </p:nvCxnSpPr>
          <p:spPr>
            <a:xfrm>
              <a:off x="580768" y="704335"/>
              <a:ext cx="206357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EAD917-C94E-784A-B4B3-9E70A1B44670}"/>
                </a:ext>
              </a:extLst>
            </p:cNvPr>
            <p:cNvCxnSpPr/>
            <p:nvPr/>
          </p:nvCxnSpPr>
          <p:spPr>
            <a:xfrm>
              <a:off x="580768" y="593125"/>
              <a:ext cx="0" cy="22242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B43CAC6-0F49-3241-9C81-23502F1444E8}"/>
                </a:ext>
              </a:extLst>
            </p:cNvPr>
            <p:cNvCxnSpPr/>
            <p:nvPr/>
          </p:nvCxnSpPr>
          <p:spPr>
            <a:xfrm>
              <a:off x="2644346" y="593124"/>
              <a:ext cx="0" cy="22242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B7D1C2-D4C5-7947-9993-CDD66628434F}"/>
              </a:ext>
            </a:extLst>
          </p:cNvPr>
          <p:cNvSpPr txBox="1"/>
          <p:nvPr/>
        </p:nvSpPr>
        <p:spPr>
          <a:xfrm>
            <a:off x="5315737" y="3623669"/>
            <a:ext cx="374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✓</a:t>
            </a:r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A752F6-F6F0-B84F-B0B7-484E13FC0DE9}"/>
              </a:ext>
            </a:extLst>
          </p:cNvPr>
          <p:cNvSpPr/>
          <p:nvPr/>
        </p:nvSpPr>
        <p:spPr>
          <a:xfrm>
            <a:off x="7662067" y="3554282"/>
            <a:ext cx="3057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Recombination occurs at rate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7ECDF5-4F4A-E44D-BA8C-2587BDE47A0D}"/>
              </a:ext>
            </a:extLst>
          </p:cNvPr>
          <p:cNvSpPr txBox="1"/>
          <p:nvPr/>
        </p:nvSpPr>
        <p:spPr>
          <a:xfrm>
            <a:off x="529551" y="3520455"/>
            <a:ext cx="27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S2: </a:t>
            </a:r>
            <a:r>
              <a:rPr lang="en-US" dirty="0"/>
              <a:t>Homozygous for inversion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0DCEA4-1F22-D747-8C6B-C3A8B2F743C6}"/>
              </a:ext>
            </a:extLst>
          </p:cNvPr>
          <p:cNvGrpSpPr/>
          <p:nvPr/>
        </p:nvGrpSpPr>
        <p:grpSpPr>
          <a:xfrm>
            <a:off x="4489966" y="5169850"/>
            <a:ext cx="2063578" cy="222423"/>
            <a:chOff x="580768" y="593124"/>
            <a:chExt cx="2063578" cy="22242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BBAF40-D59C-284C-85F7-775E37F658E5}"/>
                </a:ext>
              </a:extLst>
            </p:cNvPr>
            <p:cNvCxnSpPr/>
            <p:nvPr/>
          </p:nvCxnSpPr>
          <p:spPr>
            <a:xfrm>
              <a:off x="580768" y="704335"/>
              <a:ext cx="206357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24FAC8-F5E7-6E45-9FBE-FCFFDA81B751}"/>
                </a:ext>
              </a:extLst>
            </p:cNvPr>
            <p:cNvCxnSpPr/>
            <p:nvPr/>
          </p:nvCxnSpPr>
          <p:spPr>
            <a:xfrm>
              <a:off x="580768" y="593125"/>
              <a:ext cx="0" cy="22242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CF15640-CDAA-FB4C-9237-1B0D802929C4}"/>
                </a:ext>
              </a:extLst>
            </p:cNvPr>
            <p:cNvCxnSpPr/>
            <p:nvPr/>
          </p:nvCxnSpPr>
          <p:spPr>
            <a:xfrm>
              <a:off x="2644346" y="593124"/>
              <a:ext cx="0" cy="22242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1E12A93-8F68-5846-80D9-EF42613E2C6E}"/>
              </a:ext>
            </a:extLst>
          </p:cNvPr>
          <p:cNvGrpSpPr/>
          <p:nvPr/>
        </p:nvGrpSpPr>
        <p:grpSpPr>
          <a:xfrm>
            <a:off x="4965701" y="5169850"/>
            <a:ext cx="1112108" cy="222422"/>
            <a:chOff x="733168" y="745525"/>
            <a:chExt cx="1112108" cy="22242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7329444-7F86-7047-A785-F0DF1BCB2EE0}"/>
                </a:ext>
              </a:extLst>
            </p:cNvPr>
            <p:cNvCxnSpPr>
              <a:cxnSpLocks/>
            </p:cNvCxnSpPr>
            <p:nvPr/>
          </p:nvCxnSpPr>
          <p:spPr>
            <a:xfrm>
              <a:off x="733168" y="856735"/>
              <a:ext cx="1095631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22CCDE-4251-E447-A7C5-B54A60055766}"/>
                </a:ext>
              </a:extLst>
            </p:cNvPr>
            <p:cNvCxnSpPr/>
            <p:nvPr/>
          </p:nvCxnSpPr>
          <p:spPr>
            <a:xfrm>
              <a:off x="733168" y="745525"/>
              <a:ext cx="0" cy="222422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902BD6-F5BD-6E45-BE12-3597406EBB4D}"/>
                </a:ext>
              </a:extLst>
            </p:cNvPr>
            <p:cNvCxnSpPr/>
            <p:nvPr/>
          </p:nvCxnSpPr>
          <p:spPr>
            <a:xfrm>
              <a:off x="1845276" y="745525"/>
              <a:ext cx="0" cy="222422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174400B-17DF-8045-A9C0-488F5C22A434}"/>
              </a:ext>
            </a:extLst>
          </p:cNvPr>
          <p:cNvSpPr txBox="1"/>
          <p:nvPr/>
        </p:nvSpPr>
        <p:spPr>
          <a:xfrm>
            <a:off x="5345496" y="5285613"/>
            <a:ext cx="33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✓</a:t>
            </a:r>
            <a:endParaRPr lang="en-US" sz="1050" dirty="0">
              <a:solidFill>
                <a:srgbClr val="FFC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FF4DE4-2B61-B64B-9359-289BEDAF769D}"/>
              </a:ext>
            </a:extLst>
          </p:cNvPr>
          <p:cNvSpPr/>
          <p:nvPr/>
        </p:nvSpPr>
        <p:spPr>
          <a:xfrm>
            <a:off x="7332857" y="4736498"/>
            <a:ext cx="37115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Recombination occurs in the region where the homozygous inversion is but not in regions where the heterozygous inversion lines up with an </a:t>
            </a:r>
            <a:r>
              <a:rPr lang="en-US" dirty="0" err="1"/>
              <a:t>uninverted</a:t>
            </a:r>
            <a:r>
              <a:rPr lang="en-US" dirty="0"/>
              <a:t> region 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147432-65ED-404A-9AB7-8DF9682FC3A3}"/>
              </a:ext>
            </a:extLst>
          </p:cNvPr>
          <p:cNvSpPr txBox="1"/>
          <p:nvPr/>
        </p:nvSpPr>
        <p:spPr>
          <a:xfrm>
            <a:off x="438163" y="4792107"/>
            <a:ext cx="289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S3: </a:t>
            </a:r>
            <a:r>
              <a:rPr lang="en-US" dirty="0"/>
              <a:t>Heterozygous for one mutation and homozygous for another inside that inversion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ACD0975-AA5E-2E4D-8496-B76757D8A504}"/>
              </a:ext>
            </a:extLst>
          </p:cNvPr>
          <p:cNvSpPr/>
          <p:nvPr/>
        </p:nvSpPr>
        <p:spPr>
          <a:xfrm>
            <a:off x="457201" y="1285103"/>
            <a:ext cx="10782300" cy="1668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F157A3-CEC2-2841-89CD-B9792E42F7D9}"/>
              </a:ext>
            </a:extLst>
          </p:cNvPr>
          <p:cNvSpPr/>
          <p:nvPr/>
        </p:nvSpPr>
        <p:spPr>
          <a:xfrm>
            <a:off x="455142" y="2960052"/>
            <a:ext cx="10782300" cy="1668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0CDB4F-0050-4649-8332-F0DF72472674}"/>
              </a:ext>
            </a:extLst>
          </p:cNvPr>
          <p:cNvSpPr/>
          <p:nvPr/>
        </p:nvSpPr>
        <p:spPr>
          <a:xfrm>
            <a:off x="455141" y="4618602"/>
            <a:ext cx="10782300" cy="1668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171A47-BF87-4045-BD3C-9876B27DDF65}"/>
              </a:ext>
            </a:extLst>
          </p:cNvPr>
          <p:cNvGrpSpPr/>
          <p:nvPr/>
        </p:nvGrpSpPr>
        <p:grpSpPr>
          <a:xfrm>
            <a:off x="4489966" y="3915961"/>
            <a:ext cx="2063578" cy="222423"/>
            <a:chOff x="580768" y="593124"/>
            <a:chExt cx="2063578" cy="22242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BCA654B-EC90-C548-B269-C864E459373D}"/>
                </a:ext>
              </a:extLst>
            </p:cNvPr>
            <p:cNvCxnSpPr/>
            <p:nvPr/>
          </p:nvCxnSpPr>
          <p:spPr>
            <a:xfrm>
              <a:off x="580768" y="704335"/>
              <a:ext cx="206357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FE7F9AE-3D9E-984C-A92E-FABD157B33BE}"/>
                </a:ext>
              </a:extLst>
            </p:cNvPr>
            <p:cNvCxnSpPr/>
            <p:nvPr/>
          </p:nvCxnSpPr>
          <p:spPr>
            <a:xfrm>
              <a:off x="580768" y="593125"/>
              <a:ext cx="0" cy="22242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4E9F426-A974-224D-92C7-9BFC194C0666}"/>
                </a:ext>
              </a:extLst>
            </p:cNvPr>
            <p:cNvCxnSpPr/>
            <p:nvPr/>
          </p:nvCxnSpPr>
          <p:spPr>
            <a:xfrm>
              <a:off x="2644346" y="593124"/>
              <a:ext cx="0" cy="22242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CB8C70-DFCB-F44D-BBAF-DAE6587F7B00}"/>
              </a:ext>
            </a:extLst>
          </p:cNvPr>
          <p:cNvCxnSpPr/>
          <p:nvPr/>
        </p:nvCxnSpPr>
        <p:spPr>
          <a:xfrm>
            <a:off x="4489966" y="5650393"/>
            <a:ext cx="20635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8F5E8F-8444-6542-AC90-1A5DB1816942}"/>
              </a:ext>
            </a:extLst>
          </p:cNvPr>
          <p:cNvGrpSpPr/>
          <p:nvPr/>
        </p:nvGrpSpPr>
        <p:grpSpPr>
          <a:xfrm>
            <a:off x="4957462" y="5539182"/>
            <a:ext cx="1112108" cy="222422"/>
            <a:chOff x="733168" y="745525"/>
            <a:chExt cx="1112108" cy="22242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A6F429-5164-3A4F-8BFB-EDEE2E82E696}"/>
                </a:ext>
              </a:extLst>
            </p:cNvPr>
            <p:cNvCxnSpPr>
              <a:cxnSpLocks/>
            </p:cNvCxnSpPr>
            <p:nvPr/>
          </p:nvCxnSpPr>
          <p:spPr>
            <a:xfrm>
              <a:off x="733168" y="856735"/>
              <a:ext cx="1095631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DA37ED-B1AE-9B47-8FD4-8F1CEA9A9A4D}"/>
                </a:ext>
              </a:extLst>
            </p:cNvPr>
            <p:cNvCxnSpPr/>
            <p:nvPr/>
          </p:nvCxnSpPr>
          <p:spPr>
            <a:xfrm>
              <a:off x="733168" y="745525"/>
              <a:ext cx="0" cy="222422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0DBEDCF-E183-B644-B4A8-654E58A4F9BB}"/>
                </a:ext>
              </a:extLst>
            </p:cNvPr>
            <p:cNvCxnSpPr/>
            <p:nvPr/>
          </p:nvCxnSpPr>
          <p:spPr>
            <a:xfrm>
              <a:off x="1845276" y="745525"/>
              <a:ext cx="0" cy="222422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7AA8434-3F12-9B4F-84BB-24373914346C}"/>
              </a:ext>
            </a:extLst>
          </p:cNvPr>
          <p:cNvSpPr txBox="1"/>
          <p:nvPr/>
        </p:nvSpPr>
        <p:spPr>
          <a:xfrm>
            <a:off x="6162837" y="5258499"/>
            <a:ext cx="58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US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9F1729-5B13-6940-803B-026C8E95F872}"/>
              </a:ext>
            </a:extLst>
          </p:cNvPr>
          <p:cNvSpPr txBox="1"/>
          <p:nvPr/>
        </p:nvSpPr>
        <p:spPr>
          <a:xfrm>
            <a:off x="4560360" y="5275107"/>
            <a:ext cx="58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B74734-3D56-2840-B970-7DEC3CCFE950}"/>
              </a:ext>
            </a:extLst>
          </p:cNvPr>
          <p:cNvSpPr txBox="1"/>
          <p:nvPr/>
        </p:nvSpPr>
        <p:spPr>
          <a:xfrm>
            <a:off x="6339574" y="80461"/>
            <a:ext cx="23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Inversion 2 allele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CA394DB-8FCD-1E48-A7D5-72E2AE11D255}"/>
              </a:ext>
            </a:extLst>
          </p:cNvPr>
          <p:cNvGrpSpPr/>
          <p:nvPr/>
        </p:nvGrpSpPr>
        <p:grpSpPr>
          <a:xfrm>
            <a:off x="8353723" y="194681"/>
            <a:ext cx="362465" cy="168875"/>
            <a:chOff x="580768" y="593124"/>
            <a:chExt cx="2063578" cy="22242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C7516A-4692-684C-B125-3B8F8024A3AC}"/>
                </a:ext>
              </a:extLst>
            </p:cNvPr>
            <p:cNvCxnSpPr/>
            <p:nvPr/>
          </p:nvCxnSpPr>
          <p:spPr>
            <a:xfrm>
              <a:off x="580768" y="704335"/>
              <a:ext cx="2063578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1F0AD31-2D5F-B94C-AEFF-78359A360F2E}"/>
                </a:ext>
              </a:extLst>
            </p:cNvPr>
            <p:cNvCxnSpPr/>
            <p:nvPr/>
          </p:nvCxnSpPr>
          <p:spPr>
            <a:xfrm>
              <a:off x="580768" y="593125"/>
              <a:ext cx="0" cy="222422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8A7A869-5F52-A34A-A07E-321EA1D0C884}"/>
                </a:ext>
              </a:extLst>
            </p:cNvPr>
            <p:cNvCxnSpPr/>
            <p:nvPr/>
          </p:nvCxnSpPr>
          <p:spPr>
            <a:xfrm>
              <a:off x="2644346" y="593124"/>
              <a:ext cx="0" cy="222422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B2FE6DE-273D-8E4A-955E-2E20EF6FDD0F}"/>
              </a:ext>
            </a:extLst>
          </p:cNvPr>
          <p:cNvSpPr txBox="1"/>
          <p:nvPr/>
        </p:nvSpPr>
        <p:spPr>
          <a:xfrm>
            <a:off x="4061619" y="894345"/>
            <a:ext cx="288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Individual Genome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9572C9-55B0-F842-A3F8-9D90DA34E36A}"/>
              </a:ext>
            </a:extLst>
          </p:cNvPr>
          <p:cNvSpPr txBox="1"/>
          <p:nvPr/>
        </p:nvSpPr>
        <p:spPr>
          <a:xfrm>
            <a:off x="650632" y="878206"/>
            <a:ext cx="24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Scenarios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605788-54A2-CE4E-B9BB-89688E044285}"/>
              </a:ext>
            </a:extLst>
          </p:cNvPr>
          <p:cNvSpPr txBox="1"/>
          <p:nvPr/>
        </p:nvSpPr>
        <p:spPr>
          <a:xfrm>
            <a:off x="8420615" y="889669"/>
            <a:ext cx="1535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16115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227</Words>
  <Application>Microsoft Macintosh PowerPoint</Application>
  <PresentationFormat>Widescreen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Schaal</dc:creator>
  <cp:lastModifiedBy>Sara Schaal</cp:lastModifiedBy>
  <cp:revision>10</cp:revision>
  <cp:lastPrinted>2021-03-24T18:59:38Z</cp:lastPrinted>
  <dcterms:created xsi:type="dcterms:W3CDTF">2021-03-24T16:15:58Z</dcterms:created>
  <dcterms:modified xsi:type="dcterms:W3CDTF">2021-03-24T19:00:39Z</dcterms:modified>
</cp:coreProperties>
</file>