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20" r:id="rId2"/>
    <p:sldId id="333" r:id="rId3"/>
    <p:sldId id="371" r:id="rId4"/>
    <p:sldId id="342" r:id="rId5"/>
    <p:sldId id="323" r:id="rId6"/>
    <p:sldId id="343" r:id="rId7"/>
    <p:sldId id="344" r:id="rId8"/>
    <p:sldId id="346" r:id="rId9"/>
    <p:sldId id="353" r:id="rId10"/>
    <p:sldId id="367" r:id="rId11"/>
    <p:sldId id="368" r:id="rId12"/>
    <p:sldId id="372" r:id="rId13"/>
    <p:sldId id="373" r:id="rId14"/>
    <p:sldId id="369" r:id="rId15"/>
    <p:sldId id="370" r:id="rId16"/>
    <p:sldId id="366" r:id="rId17"/>
    <p:sldId id="3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/>
    <p:restoredTop sz="94686"/>
  </p:normalViewPr>
  <p:slideViewPr>
    <p:cSldViewPr snapToGrid="0" snapToObjects="1">
      <p:cViewPr varScale="1">
        <p:scale>
          <a:sx n="111" d="100"/>
          <a:sy n="111" d="100"/>
        </p:scale>
        <p:origin x="24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BE29E-5A50-0248-9DCE-620ED02AB59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97F69-32CF-D548-B794-B61A48F99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2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9115D-5921-CA46-BE8C-650F2E2F83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75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9115D-5921-CA46-BE8C-650F2E2F83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9B34-4401-3944-8D4E-F34DF2244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77DDB-EF25-7342-A495-A2718458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5317-E159-9F42-AC30-993C7619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786B7-FE79-AC48-994B-BEFE341D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6E61E-FEE6-F34A-A7A1-5FC82BCA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2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1088-F57C-7047-9503-261F9357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D6DBF-9719-5548-A03E-0D62AF37E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2DEB-4B22-B849-85C9-C735142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02C48-23B9-7744-BA15-37CD47A0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D81B4-7245-0942-B582-993EF99F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2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86D0E-3DDE-0041-BF5F-A034B58C8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F44A6-CE8E-9141-B554-7E5901DE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8F559-6AA5-B043-B388-8ABB0CE0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99937-B829-234A-B9CE-A8EC0B3B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7EE7-46DD-A04A-BD90-736C8320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8A30-B4F4-6C4C-8804-AF25BC80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5DF52-26C8-DF41-92DC-C31A8A62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9BF2-4B10-B946-ADA1-144262D1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7060B-0AAB-1747-B41D-32306560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D190C-6169-FA4F-A9F1-22FAA13E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2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3FE-5FEF-154A-B4C3-93E5E39D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0738-8E66-9548-A0D0-3AD8DEAF1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B82CD-B22C-BC43-B066-A404A1C9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F43B-29E0-C54B-999E-42FD674F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3BEFF-D9E9-4B47-ABBA-F4566BC4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5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E32C-6C96-A240-9923-DED5970A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8C15-A827-0C47-8FBE-DAD95518A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3AF42-22D4-8749-956A-27720262F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69EB7-9C20-A048-A8E0-A779ECE1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E8999-5799-2F43-B130-55422D70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73AED-B07C-134E-B54F-786EF002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7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C380-58AB-0440-BA87-940C36F3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E89C0-C9F3-8646-AFF7-2BE0C6CEF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CCD4C-6BA5-5B48-A112-6D2B8BCA9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5056A-331D-7149-89CA-41E906C53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F9D0C-46B3-0E42-AE27-534FD1C0F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F9ED2-4D6D-5E43-81AC-4846D471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135B9-1EBB-ED43-AF61-68B18CB6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5CCDA-9E21-9E4C-A958-E058234E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7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DB8D-5FF6-EF45-B1B1-6D85DDF3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4B9A2-9014-EF47-B4E2-C96F3A89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BC0EB-065C-B148-9CCB-1DBD11CE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F3A31-161A-984D-9311-3557EAFD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77E40-35A4-A041-B95E-EC59C961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476E-6623-7F4B-9C21-35B011D6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20617-4050-1649-A444-1B4D6A6C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5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7BC7-94CC-2944-A56C-4B6B94B7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C2EA-89A2-514F-A3B0-FB5EB6ACF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16C1A-9D32-0945-9014-85FD4E7B1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39694-D9C5-D642-B0C8-23093FEF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4BB8B-C559-0B46-B293-D047C03A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12CB0-761A-C54C-8FDB-DADFB9E3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5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3142-0808-1A4B-9459-BA0809ED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7E632-152D-B043-B615-C2DE581A7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31700-DB49-E54B-A5DF-23136DAE9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7EB25-0285-DD44-BC90-FE9337E9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6F7E7-3FFD-C545-9853-DCB9CA8A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02FA0-F879-B842-8D05-E5D557C6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7A53B-9371-A541-9BDA-88D44C87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05296-2ADD-514A-964C-200B67732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19277-DB28-8B40-B4B1-9152CBBA3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7724-A5DB-7345-ABD2-FAE6DC864F54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5E6AD-798E-FC44-99CA-2791E6A7D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BE719-CFC4-FE47-B4A0-05566BC3F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7E598-C315-0D40-9594-1CE1882F9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4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7B453B-98F9-1147-BC7E-DBB5CFA048A0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B9E01A-E50D-B54B-91F3-162B139633B2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Inversion invasions!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7390CC-AF04-3543-A4A6-5363CE205E37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1F9D7EA-8521-D748-9930-10CA251D0CF4}"/>
              </a:ext>
            </a:extLst>
          </p:cNvPr>
          <p:cNvSpPr/>
          <p:nvPr/>
        </p:nvSpPr>
        <p:spPr>
          <a:xfrm>
            <a:off x="304799" y="1607012"/>
            <a:ext cx="112637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Bangla Sangam MN" panose="02000000000000000000" pitchFamily="2" charset="0"/>
                <a:cs typeface="Bangla Sangam MN" panose="02000000000000000000" pitchFamily="2" charset="0"/>
              </a:rPr>
              <a:t>Understanding the conditions in which inversion polymorphisms arise and persist in populations undergoing environmental adaptation</a:t>
            </a:r>
          </a:p>
          <a:p>
            <a:pPr algn="just"/>
            <a:r>
              <a:rPr lang="en-US" sz="1600" dirty="0">
                <a:latin typeface="Bangla Sangam MN" panose="02000000000000000000" pitchFamily="2" charset="0"/>
                <a:cs typeface="Bangla Sangam MN" panose="02000000000000000000" pitchFamily="2" charset="0"/>
              </a:rPr>
              <a:t>Sara M. </a:t>
            </a:r>
            <a:r>
              <a:rPr lang="en-US" sz="1600" dirty="0" err="1">
                <a:latin typeface="Bangla Sangam MN" panose="02000000000000000000" pitchFamily="2" charset="0"/>
                <a:cs typeface="Bangla Sangam MN" panose="02000000000000000000" pitchFamily="2" charset="0"/>
              </a:rPr>
              <a:t>Schaal</a:t>
            </a:r>
            <a:r>
              <a:rPr lang="en-US" sz="1600" dirty="0">
                <a:latin typeface="Bangla Sangam MN" panose="02000000000000000000" pitchFamily="2" charset="0"/>
                <a:cs typeface="Bangla Sangam MN" panose="02000000000000000000" pitchFamily="2" charset="0"/>
              </a:rPr>
              <a:t>, Ben Haller &amp; Katie E. </a:t>
            </a:r>
            <a:r>
              <a:rPr lang="en-US" sz="1600" dirty="0" err="1">
                <a:latin typeface="Bangla Sangam MN" panose="02000000000000000000" pitchFamily="2" charset="0"/>
                <a:cs typeface="Bangla Sangam MN" panose="02000000000000000000" pitchFamily="2" charset="0"/>
              </a:rPr>
              <a:t>Lotterhos</a:t>
            </a:r>
            <a:r>
              <a:rPr lang="en-US" sz="1600" dirty="0">
                <a:latin typeface="Bangla Sangam MN" panose="02000000000000000000" pitchFamily="2" charset="0"/>
                <a:cs typeface="Bangla Sangam MN" panose="02000000000000000000" pitchFamily="2" charset="0"/>
              </a:rPr>
              <a:t>  </a:t>
            </a:r>
            <a:endParaRPr lang="en-US" sz="1600" dirty="0">
              <a:effectLst/>
              <a:latin typeface="Bangla Sangam MN" panose="02000000000000000000" pitchFamily="2" charset="0"/>
              <a:cs typeface="Bangla Sangam M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38CB42-CEF0-2441-A4D9-1136F5317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477" y="4255193"/>
            <a:ext cx="2332759" cy="23327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EB9CC0-39DB-F64F-B2CA-2268ABAD0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19" t="3938" r="2526" b="4749"/>
          <a:stretch/>
        </p:blipFill>
        <p:spPr>
          <a:xfrm rot="20626155">
            <a:off x="498764" y="3286873"/>
            <a:ext cx="4798218" cy="3301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EF43A8-EE44-CD4D-A772-D1CD037D6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705" y="3429000"/>
            <a:ext cx="3393671" cy="26766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D227D9-1B6C-7C40-9050-FDBE17ED72F0}"/>
              </a:ext>
            </a:extLst>
          </p:cNvPr>
          <p:cNvSpPr txBox="1"/>
          <p:nvPr/>
        </p:nvSpPr>
        <p:spPr>
          <a:xfrm>
            <a:off x="9730035" y="3883353"/>
            <a:ext cx="164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Bangla Sangam MN" panose="02000000000000000000" pitchFamily="2" charset="0"/>
                <a:cs typeface="Bangla Sangam MN" panose="02000000000000000000" pitchFamily="2" charset="0"/>
              </a:rPr>
              <a:t>SLiM</a:t>
            </a:r>
            <a:endParaRPr lang="en-US" b="1" dirty="0">
              <a:latin typeface="Bangla Sangam MN" panose="02000000000000000000" pitchFamily="2" charset="0"/>
              <a:cs typeface="Bangla Sangam M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5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1265D21-6D3F-174B-8DC5-F69A3F755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" y="1437355"/>
            <a:ext cx="6400800" cy="457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Local Adaptation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1A7C4D-4105-0F49-B738-34EBC8E4E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514" y="1437355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4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- Fitness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3F120-FF78-E84D-A518-3236867FC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27" y="1439863"/>
            <a:ext cx="6400800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6E9ABF-964B-B844-BAAE-7625008E6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73" y="143986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3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High </a:t>
            </a:r>
            <a:r>
              <a:rPr lang="en-US" sz="4000" dirty="0" err="1">
                <a:latin typeface="Bangla Sangam MN" charset="0"/>
                <a:ea typeface="Bangla Sangam MN" charset="0"/>
                <a:cs typeface="Bangla Sangam MN" charset="0"/>
              </a:rPr>
              <a:t>Sigma_mu</a:t>
            </a:r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 (0.2)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2855A-4100-8A4D-8BDB-611778A0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2" y="1174277"/>
            <a:ext cx="9379527" cy="54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8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Low </a:t>
            </a:r>
            <a:r>
              <a:rPr lang="en-US" sz="4000" dirty="0" err="1">
                <a:latin typeface="Bangla Sangam MN" charset="0"/>
                <a:ea typeface="Bangla Sangam MN" charset="0"/>
                <a:cs typeface="Bangla Sangam MN" charset="0"/>
              </a:rPr>
              <a:t>Sigma_mu</a:t>
            </a:r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 (0.002) 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097DE-FC70-E142-BB12-5F6925B05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0" y="1199572"/>
            <a:ext cx="9504219" cy="554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3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Average Length of Inversions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07A30-A4FF-B046-9CC9-122EAC808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" y="1174277"/>
            <a:ext cx="8125027" cy="53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82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Initial Results – Average Number of QTNs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CB481A-2918-584A-891E-41901645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1235482"/>
            <a:ext cx="8021782" cy="53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38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Output Files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71E138-C7F6-6D4D-B5F8-D8E74CFC0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08607"/>
              </p:ext>
            </p:extLst>
          </p:nvPr>
        </p:nvGraphicFramePr>
        <p:xfrm>
          <a:off x="823783" y="3055943"/>
          <a:ext cx="7908328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8541">
                  <a:extLst>
                    <a:ext uri="{9D8B030D-6E8A-4147-A177-3AD203B41FA5}">
                      <a16:colId xmlns:a16="http://schemas.microsoft.com/office/drawing/2014/main" val="3245119148"/>
                    </a:ext>
                  </a:extLst>
                </a:gridCol>
                <a:gridCol w="955589">
                  <a:extLst>
                    <a:ext uri="{9D8B030D-6E8A-4147-A177-3AD203B41FA5}">
                      <a16:colId xmlns:a16="http://schemas.microsoft.com/office/drawing/2014/main" val="602526896"/>
                    </a:ext>
                  </a:extLst>
                </a:gridCol>
                <a:gridCol w="1021493">
                  <a:extLst>
                    <a:ext uri="{9D8B030D-6E8A-4147-A177-3AD203B41FA5}">
                      <a16:colId xmlns:a16="http://schemas.microsoft.com/office/drawing/2014/main" val="396863610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1909769750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2722248460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2322775213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3760280168"/>
                    </a:ext>
                  </a:extLst>
                </a:gridCol>
                <a:gridCol w="988541">
                  <a:extLst>
                    <a:ext uri="{9D8B030D-6E8A-4147-A177-3AD203B41FA5}">
                      <a16:colId xmlns:a16="http://schemas.microsoft.com/office/drawing/2014/main" val="401900243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Generation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Inv_Pos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QTN_Pos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QTN_SelCoef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QTN_Dom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QTN_Freq_P1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QTN_Freq_P2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QTN_Freq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1184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6C4BDE-CB7F-1F49-9FB4-E8A963ECE691}"/>
              </a:ext>
            </a:extLst>
          </p:cNvPr>
          <p:cNvSpPr txBox="1"/>
          <p:nvPr/>
        </p:nvSpPr>
        <p:spPr>
          <a:xfrm>
            <a:off x="556054" y="2673556"/>
            <a:ext cx="490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Inversion QTN output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3CE40A-CE9D-1B40-8F0A-7E0746B4EF15}"/>
              </a:ext>
            </a:extLst>
          </p:cNvPr>
          <p:cNvSpPr txBox="1"/>
          <p:nvPr/>
        </p:nvSpPr>
        <p:spPr>
          <a:xfrm>
            <a:off x="556054" y="1706238"/>
            <a:ext cx="490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Inversion output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239E29-222A-F948-BBFA-72F1569D4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02192"/>
              </p:ext>
            </p:extLst>
          </p:nvPr>
        </p:nvGraphicFramePr>
        <p:xfrm>
          <a:off x="823783" y="2058581"/>
          <a:ext cx="11040755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705">
                  <a:extLst>
                    <a:ext uri="{9D8B030D-6E8A-4147-A177-3AD203B41FA5}">
                      <a16:colId xmlns:a16="http://schemas.microsoft.com/office/drawing/2014/main" val="264746816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695351008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976537519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2610153012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1869357840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3898686359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3214437970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3668504002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2426322239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2445987867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326308643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Gen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start_position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end_position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lengthINV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freq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freq_p1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freq_p2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mean_SelCoef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sd_SelCoef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mean_Dom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sd_Dom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87707999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6FFB7E-7695-C645-8D44-7982DF281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41568"/>
              </p:ext>
            </p:extLst>
          </p:nvPr>
        </p:nvGraphicFramePr>
        <p:xfrm>
          <a:off x="823782" y="4128622"/>
          <a:ext cx="11040755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705">
                  <a:extLst>
                    <a:ext uri="{9D8B030D-6E8A-4147-A177-3AD203B41FA5}">
                      <a16:colId xmlns:a16="http://schemas.microsoft.com/office/drawing/2014/main" val="4222482538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916229217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2607863192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2118434954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2768323432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742909896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4157674129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4048303732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1715926766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1444403263"/>
                    </a:ext>
                  </a:extLst>
                </a:gridCol>
                <a:gridCol w="1003705">
                  <a:extLst>
                    <a:ext uri="{9D8B030D-6E8A-4147-A177-3AD203B41FA5}">
                      <a16:colId xmlns:a16="http://schemas.microsoft.com/office/drawing/2014/main" val="165644839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uniqueInvMuts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localAdapt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meanFitP1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sdFitP1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meanPhenoP1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sdPhenoP1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meanFitP2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sdFitP2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meanPhenoP2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sdPhenoP2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533508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2BFFE96-B410-8E4B-A2A8-E5DFB27B43EA}"/>
              </a:ext>
            </a:extLst>
          </p:cNvPr>
          <p:cNvSpPr txBox="1"/>
          <p:nvPr/>
        </p:nvSpPr>
        <p:spPr>
          <a:xfrm>
            <a:off x="556054" y="3712491"/>
            <a:ext cx="490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 Summary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E8C6B1-60F4-EA45-B671-CA0BFBEF7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67849"/>
              </p:ext>
            </p:extLst>
          </p:nvPr>
        </p:nvGraphicFramePr>
        <p:xfrm>
          <a:off x="823782" y="5381109"/>
          <a:ext cx="7400328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5041">
                  <a:extLst>
                    <a:ext uri="{9D8B030D-6E8A-4147-A177-3AD203B41FA5}">
                      <a16:colId xmlns:a16="http://schemas.microsoft.com/office/drawing/2014/main" val="2177888759"/>
                    </a:ext>
                  </a:extLst>
                </a:gridCol>
                <a:gridCol w="925041">
                  <a:extLst>
                    <a:ext uri="{9D8B030D-6E8A-4147-A177-3AD203B41FA5}">
                      <a16:colId xmlns:a16="http://schemas.microsoft.com/office/drawing/2014/main" val="2471795658"/>
                    </a:ext>
                  </a:extLst>
                </a:gridCol>
                <a:gridCol w="925041">
                  <a:extLst>
                    <a:ext uri="{9D8B030D-6E8A-4147-A177-3AD203B41FA5}">
                      <a16:colId xmlns:a16="http://schemas.microsoft.com/office/drawing/2014/main" val="3426191202"/>
                    </a:ext>
                  </a:extLst>
                </a:gridCol>
                <a:gridCol w="925041">
                  <a:extLst>
                    <a:ext uri="{9D8B030D-6E8A-4147-A177-3AD203B41FA5}">
                      <a16:colId xmlns:a16="http://schemas.microsoft.com/office/drawing/2014/main" val="1508150429"/>
                    </a:ext>
                  </a:extLst>
                </a:gridCol>
                <a:gridCol w="925041">
                  <a:extLst>
                    <a:ext uri="{9D8B030D-6E8A-4147-A177-3AD203B41FA5}">
                      <a16:colId xmlns:a16="http://schemas.microsoft.com/office/drawing/2014/main" val="1024412"/>
                    </a:ext>
                  </a:extLst>
                </a:gridCol>
                <a:gridCol w="925041">
                  <a:extLst>
                    <a:ext uri="{9D8B030D-6E8A-4147-A177-3AD203B41FA5}">
                      <a16:colId xmlns:a16="http://schemas.microsoft.com/office/drawing/2014/main" val="3215621781"/>
                    </a:ext>
                  </a:extLst>
                </a:gridCol>
                <a:gridCol w="737970">
                  <a:extLst>
                    <a:ext uri="{9D8B030D-6E8A-4147-A177-3AD203B41FA5}">
                      <a16:colId xmlns:a16="http://schemas.microsoft.com/office/drawing/2014/main" val="3301582101"/>
                    </a:ext>
                  </a:extLst>
                </a:gridCol>
                <a:gridCol w="1112112">
                  <a:extLst>
                    <a:ext uri="{9D8B030D-6E8A-4147-A177-3AD203B41FA5}">
                      <a16:colId xmlns:a16="http://schemas.microsoft.com/office/drawing/2014/main" val="173166641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position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selCoef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originGen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freq_p1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freq_p2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freq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AdaptPhenoDiv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063673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C762FF6-AD4E-174F-88A6-C9A656B20761}"/>
              </a:ext>
            </a:extLst>
          </p:cNvPr>
          <p:cNvSpPr txBox="1"/>
          <p:nvPr/>
        </p:nvSpPr>
        <p:spPr>
          <a:xfrm>
            <a:off x="556054" y="4969916"/>
            <a:ext cx="490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Mutation 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AB017E-B06B-624F-85DC-8159280851BB}"/>
              </a:ext>
            </a:extLst>
          </p:cNvPr>
          <p:cNvSpPr txBox="1"/>
          <p:nvPr/>
        </p:nvSpPr>
        <p:spPr>
          <a:xfrm>
            <a:off x="197708" y="1188509"/>
            <a:ext cx="526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Every 200 generations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61D906-58F4-5640-AA4F-345433A478D7}"/>
              </a:ext>
            </a:extLst>
          </p:cNvPr>
          <p:cNvSpPr txBox="1"/>
          <p:nvPr/>
        </p:nvSpPr>
        <p:spPr>
          <a:xfrm>
            <a:off x="197708" y="4544520"/>
            <a:ext cx="526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End of Sim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34E834D-7D83-8948-B56E-840A2EEC7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9162"/>
              </p:ext>
            </p:extLst>
          </p:nvPr>
        </p:nvGraphicFramePr>
        <p:xfrm>
          <a:off x="823782" y="6153489"/>
          <a:ext cx="7400328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5041">
                  <a:extLst>
                    <a:ext uri="{9D8B030D-6E8A-4147-A177-3AD203B41FA5}">
                      <a16:colId xmlns:a16="http://schemas.microsoft.com/office/drawing/2014/main" val="2177888759"/>
                    </a:ext>
                  </a:extLst>
                </a:gridCol>
                <a:gridCol w="925041">
                  <a:extLst>
                    <a:ext uri="{9D8B030D-6E8A-4147-A177-3AD203B41FA5}">
                      <a16:colId xmlns:a16="http://schemas.microsoft.com/office/drawing/2014/main" val="2471795658"/>
                    </a:ext>
                  </a:extLst>
                </a:gridCol>
                <a:gridCol w="925041">
                  <a:extLst>
                    <a:ext uri="{9D8B030D-6E8A-4147-A177-3AD203B41FA5}">
                      <a16:colId xmlns:a16="http://schemas.microsoft.com/office/drawing/2014/main" val="3426191202"/>
                    </a:ext>
                  </a:extLst>
                </a:gridCol>
                <a:gridCol w="925041">
                  <a:extLst>
                    <a:ext uri="{9D8B030D-6E8A-4147-A177-3AD203B41FA5}">
                      <a16:colId xmlns:a16="http://schemas.microsoft.com/office/drawing/2014/main" val="1508150429"/>
                    </a:ext>
                  </a:extLst>
                </a:gridCol>
                <a:gridCol w="925041">
                  <a:extLst>
                    <a:ext uri="{9D8B030D-6E8A-4147-A177-3AD203B41FA5}">
                      <a16:colId xmlns:a16="http://schemas.microsoft.com/office/drawing/2014/main" val="1024412"/>
                    </a:ext>
                  </a:extLst>
                </a:gridCol>
                <a:gridCol w="925041">
                  <a:extLst>
                    <a:ext uri="{9D8B030D-6E8A-4147-A177-3AD203B41FA5}">
                      <a16:colId xmlns:a16="http://schemas.microsoft.com/office/drawing/2014/main" val="3215621781"/>
                    </a:ext>
                  </a:extLst>
                </a:gridCol>
                <a:gridCol w="737970">
                  <a:extLst>
                    <a:ext uri="{9D8B030D-6E8A-4147-A177-3AD203B41FA5}">
                      <a16:colId xmlns:a16="http://schemas.microsoft.com/office/drawing/2014/main" val="3301582101"/>
                    </a:ext>
                  </a:extLst>
                </a:gridCol>
                <a:gridCol w="1112112">
                  <a:extLst>
                    <a:ext uri="{9D8B030D-6E8A-4147-A177-3AD203B41FA5}">
                      <a16:colId xmlns:a16="http://schemas.microsoft.com/office/drawing/2014/main" val="173166641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Seed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Mig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Mu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Mu_Inv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Recom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Alpha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SelStrength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0636732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D069030F-245B-AB45-8932-73508A94A1C3}"/>
              </a:ext>
            </a:extLst>
          </p:cNvPr>
          <p:cNvSpPr txBox="1"/>
          <p:nvPr/>
        </p:nvSpPr>
        <p:spPr>
          <a:xfrm>
            <a:off x="556054" y="5764644"/>
            <a:ext cx="490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Summary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57955F-2224-0A4A-95FE-63D274F6B1E2}"/>
              </a:ext>
            </a:extLst>
          </p:cNvPr>
          <p:cNvSpPr txBox="1"/>
          <p:nvPr/>
        </p:nvSpPr>
        <p:spPr>
          <a:xfrm>
            <a:off x="556054" y="6482566"/>
            <a:ext cx="490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VCF &amp; Individual Phenotype File</a:t>
            </a:r>
          </a:p>
        </p:txBody>
      </p:sp>
    </p:spTree>
    <p:extLst>
      <p:ext uri="{BB962C8B-B14F-4D97-AF65-F5344CB8AC3E}">
        <p14:creationId xmlns:p14="http://schemas.microsoft.com/office/powerpoint/2010/main" val="93417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Questions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89B577-511C-E94A-8FD8-C1A72D192A4D}"/>
              </a:ext>
            </a:extLst>
          </p:cNvPr>
          <p:cNvSpPr txBox="1"/>
          <p:nvPr/>
        </p:nvSpPr>
        <p:spPr>
          <a:xfrm>
            <a:off x="407773" y="1325563"/>
            <a:ext cx="919918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inversions are fixing with QTNs.</a:t>
            </a:r>
          </a:p>
          <a:p>
            <a:endParaRPr lang="en-US" dirty="0"/>
          </a:p>
          <a:p>
            <a:r>
              <a:rPr lang="en-US" dirty="0"/>
              <a:t>Increase Mutation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genetics find 1.78 to 1.88 mutations per 10,000 gametes per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0.712 to 0.752 mutation rate</a:t>
            </a:r>
          </a:p>
          <a:p>
            <a:endParaRPr lang="en-US" dirty="0"/>
          </a:p>
          <a:p>
            <a:r>
              <a:rPr lang="en-US" dirty="0"/>
              <a:t>More generations currently at 20,000 (&lt; 10 min per sim) can bump to 200,000 (~73 min per sim)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Inversions are generally old in the literature – millions of years old</a:t>
            </a:r>
          </a:p>
          <a:p>
            <a:endParaRPr lang="en-US" dirty="0"/>
          </a:p>
          <a:p>
            <a:r>
              <a:rPr lang="en-US" dirty="0"/>
              <a:t>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you think it is a problem that I am only writing out every 200 generations?</a:t>
            </a:r>
          </a:p>
          <a:p>
            <a:r>
              <a:rPr lang="en-US" dirty="0"/>
              <a:t>	cons: lose resolution could have inversion arise or be lost and not recorded</a:t>
            </a:r>
          </a:p>
          <a:p>
            <a:r>
              <a:rPr lang="en-US" dirty="0"/>
              <a:t>	pros: saves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Suggestions for other ways to analyze the time series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6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7B453B-98F9-1147-BC7E-DBB5CFA048A0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B9E01A-E50D-B54B-91F3-162B139633B2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Inversion invasions!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7390CC-AF04-3543-A4A6-5363CE205E37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B913A34-F184-954C-A9ED-5AE0A0820B12}"/>
              </a:ext>
            </a:extLst>
          </p:cNvPr>
          <p:cNvSpPr/>
          <p:nvPr/>
        </p:nvSpPr>
        <p:spPr>
          <a:xfrm>
            <a:off x="558499" y="2021830"/>
            <a:ext cx="110750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+mj-lt"/>
              <a:buAutoNum type="arabicPeriod"/>
            </a:pPr>
            <a:r>
              <a:rPr lang="en-US" sz="2400" dirty="0">
                <a:latin typeface="Bangla Sangam MN" panose="02000000000000000000" pitchFamily="2" charset="0"/>
                <a:cs typeface="Bangla Sangam MN" panose="02000000000000000000" pitchFamily="2" charset="0"/>
              </a:rPr>
              <a:t> Under what levels of selection and migration does an inversion invade and persist in a population?</a:t>
            </a:r>
          </a:p>
          <a:p>
            <a:r>
              <a:rPr lang="en-US" sz="2400" dirty="0">
                <a:latin typeface="Bangla Sangam MN" panose="02000000000000000000" pitchFamily="2" charset="0"/>
                <a:cs typeface="Bangla Sangam MN" panose="02000000000000000000" pitchFamily="2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angla Sangam MN" panose="02000000000000000000" pitchFamily="2" charset="0"/>
                <a:cs typeface="Bangla Sangam MN" panose="02000000000000000000" pitchFamily="2" charset="0"/>
              </a:rPr>
              <a:t>2. Does the genetic architecture underlying the trait, inversion length or specific effect sizes influence the establishment and persistence of an inversion?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Bangla Sangam MN" panose="02000000000000000000" pitchFamily="2" charset="0"/>
              <a:cs typeface="Bangla Sangam MN" panose="02000000000000000000" pitchFamily="2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angla Sangam MN" panose="02000000000000000000" pitchFamily="2" charset="0"/>
                <a:cs typeface="Bangla Sangam MN" panose="02000000000000000000" pitchFamily="2" charset="0"/>
              </a:rPr>
              <a:t>3. Is an inversion more likely to establish if it arose with QTNs within it or if it arose neutral and acquired QTNs through mutation?</a:t>
            </a:r>
            <a:r>
              <a:rPr lang="en-US" sz="2400" dirty="0">
                <a:latin typeface="Calibri" panose="020F0502020204030204" pitchFamily="34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848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7B453B-98F9-1147-BC7E-DBB5CFA048A0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B9E01A-E50D-B54B-91F3-162B139633B2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Inversion invasions!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7390CC-AF04-3543-A4A6-5363CE205E37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B913A34-F184-954C-A9ED-5AE0A0820B12}"/>
              </a:ext>
            </a:extLst>
          </p:cNvPr>
          <p:cNvSpPr/>
          <p:nvPr/>
        </p:nvSpPr>
        <p:spPr>
          <a:xfrm>
            <a:off x="558499" y="2021830"/>
            <a:ext cx="110750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+mj-lt"/>
              <a:buAutoNum type="arabicPeriod"/>
            </a:pPr>
            <a:r>
              <a:rPr lang="en-US" sz="2400" dirty="0">
                <a:latin typeface="Bangla Sangam MN" panose="02000000000000000000" pitchFamily="2" charset="0"/>
                <a:cs typeface="Bangla Sangam MN" panose="02000000000000000000" pitchFamily="2" charset="0"/>
              </a:rPr>
              <a:t> Under what levels of selection and migration does an inversion invade and persist in a population?</a:t>
            </a:r>
          </a:p>
          <a:p>
            <a:r>
              <a:rPr lang="en-US" sz="2400" dirty="0">
                <a:latin typeface="Bangla Sangam MN" panose="02000000000000000000" pitchFamily="2" charset="0"/>
                <a:cs typeface="Bangla Sangam MN" panose="02000000000000000000" pitchFamily="2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angla Sangam MN" panose="02000000000000000000" pitchFamily="2" charset="0"/>
                <a:cs typeface="Bangla Sangam MN" panose="02000000000000000000" pitchFamily="2" charset="0"/>
              </a:rPr>
              <a:t>2. Does the inversion length influence the establishment and persistence of an inversion?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Bangla Sangam MN" panose="02000000000000000000" pitchFamily="2" charset="0"/>
              <a:cs typeface="Bangla Sangam MN" panose="02000000000000000000" pitchFamily="2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Bangla Sangam MN" panose="02000000000000000000" pitchFamily="2" charset="0"/>
                <a:cs typeface="Bangla Sangam MN" panose="02000000000000000000" pitchFamily="2" charset="0"/>
              </a:rPr>
              <a:t>3. Is an inversion more likely to establish if it arose with QTNs within it or if it arose neutral and acquired QTNs through mutation?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6622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1F2F0F5-C7B3-D649-A857-C9BC165789C8}"/>
              </a:ext>
            </a:extLst>
          </p:cNvPr>
          <p:cNvGrpSpPr/>
          <p:nvPr/>
        </p:nvGrpSpPr>
        <p:grpSpPr>
          <a:xfrm>
            <a:off x="6005987" y="1251961"/>
            <a:ext cx="5645685" cy="1735361"/>
            <a:chOff x="5951954" y="1759801"/>
            <a:chExt cx="5645685" cy="17353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6D8D3F-47E0-B44D-AB13-B85D553C8B6C}"/>
                </a:ext>
              </a:extLst>
            </p:cNvPr>
            <p:cNvSpPr/>
            <p:nvPr/>
          </p:nvSpPr>
          <p:spPr>
            <a:xfrm>
              <a:off x="6122642" y="2057405"/>
              <a:ext cx="1322832" cy="1399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251ED0-0E57-E648-8EF2-0A7A95544FD1}"/>
                </a:ext>
              </a:extLst>
            </p:cNvPr>
            <p:cNvSpPr/>
            <p:nvPr/>
          </p:nvSpPr>
          <p:spPr>
            <a:xfrm>
              <a:off x="10079735" y="2068501"/>
              <a:ext cx="1322832" cy="139902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CC5EA5-0CAE-F844-B100-2C7A8865BE5A}"/>
                </a:ext>
              </a:extLst>
            </p:cNvPr>
            <p:cNvCxnSpPr>
              <a:cxnSpLocks/>
            </p:cNvCxnSpPr>
            <p:nvPr/>
          </p:nvCxnSpPr>
          <p:spPr>
            <a:xfrm>
              <a:off x="7653528" y="3124585"/>
              <a:ext cx="21823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434C93-115F-2041-B034-1905FC5F3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3528" y="2435737"/>
              <a:ext cx="21823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D381C3-5FAC-F94E-A46A-49E4045E37F0}"/>
                </a:ext>
              </a:extLst>
            </p:cNvPr>
            <p:cNvSpPr txBox="1"/>
            <p:nvPr/>
          </p:nvSpPr>
          <p:spPr>
            <a:xfrm>
              <a:off x="7821168" y="1981061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m</a:t>
              </a:r>
              <a:r>
                <a:rPr lang="en-US" i="1" baseline="-25000" dirty="0"/>
                <a:t>2,1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600FA6-903E-6E41-BEA2-A9AA079FC5D2}"/>
                </a:ext>
              </a:extLst>
            </p:cNvPr>
            <p:cNvSpPr txBox="1"/>
            <p:nvPr/>
          </p:nvSpPr>
          <p:spPr>
            <a:xfrm>
              <a:off x="7821168" y="3125830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m</a:t>
              </a:r>
              <a:r>
                <a:rPr lang="en-US" i="1" baseline="-25000" dirty="0"/>
                <a:t>1,2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C48CF2-A000-774E-AB28-FE41C0B876BF}"/>
                </a:ext>
              </a:extLst>
            </p:cNvPr>
            <p:cNvSpPr txBox="1"/>
            <p:nvPr/>
          </p:nvSpPr>
          <p:spPr>
            <a:xfrm>
              <a:off x="6079443" y="2520444"/>
              <a:ext cx="1414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 = 1000</a:t>
              </a:r>
              <a:endParaRPr lang="en-US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CC1647-6D11-F241-A674-2B05358779C7}"/>
                </a:ext>
              </a:extLst>
            </p:cNvPr>
            <p:cNvSpPr txBox="1"/>
            <p:nvPr/>
          </p:nvSpPr>
          <p:spPr>
            <a:xfrm>
              <a:off x="10036536" y="2531540"/>
              <a:ext cx="1414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 = 1000</a:t>
              </a:r>
              <a:endParaRPr lang="en-US" baseline="-25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0B13FB-CD8C-7548-B674-BCC8F6397627}"/>
                </a:ext>
              </a:extLst>
            </p:cNvPr>
            <p:cNvSpPr txBox="1"/>
            <p:nvPr/>
          </p:nvSpPr>
          <p:spPr>
            <a:xfrm>
              <a:off x="5951954" y="1759801"/>
              <a:ext cx="171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Population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8675B6-15D8-464B-BB7C-B0DB4BAE3A8E}"/>
                </a:ext>
              </a:extLst>
            </p:cNvPr>
            <p:cNvSpPr txBox="1"/>
            <p:nvPr/>
          </p:nvSpPr>
          <p:spPr>
            <a:xfrm>
              <a:off x="9884663" y="1763843"/>
              <a:ext cx="171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Population 2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Model Overview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166DAA-1F3F-5E4E-952F-BEC785C0A252}"/>
              </a:ext>
            </a:extLst>
          </p:cNvPr>
          <p:cNvSpPr txBox="1"/>
          <p:nvPr/>
        </p:nvSpPr>
        <p:spPr>
          <a:xfrm>
            <a:off x="94187" y="1123676"/>
            <a:ext cx="49945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Model Parameters</a:t>
            </a:r>
            <a:endParaRPr lang="en-US" dirty="0"/>
          </a:p>
          <a:p>
            <a:r>
              <a:rPr lang="en-US" b="1" dirty="0"/>
              <a:t>N</a:t>
            </a:r>
            <a:r>
              <a:rPr lang="en-US" dirty="0"/>
              <a:t> = subpopulation size</a:t>
            </a:r>
          </a:p>
          <a:p>
            <a:r>
              <a:rPr lang="en-US" b="1" dirty="0"/>
              <a:t>m</a:t>
            </a:r>
            <a:r>
              <a:rPr lang="en-US" b="1" baseline="-25000" dirty="0"/>
              <a:t>1,2</a:t>
            </a:r>
            <a:r>
              <a:rPr lang="en-US" baseline="-25000" dirty="0"/>
              <a:t> </a:t>
            </a:r>
            <a:r>
              <a:rPr lang="en-US" dirty="0"/>
              <a:t>= migration from 1 to 2</a:t>
            </a:r>
          </a:p>
          <a:p>
            <a:r>
              <a:rPr lang="en-US" b="1" dirty="0"/>
              <a:t>m</a:t>
            </a:r>
            <a:r>
              <a:rPr lang="en-US" b="1" baseline="-25000" dirty="0"/>
              <a:t>2,1 </a:t>
            </a:r>
            <a:r>
              <a:rPr lang="en-US" dirty="0"/>
              <a:t>= migration from 1 to 2</a:t>
            </a:r>
            <a:endParaRPr lang="en-US" baseline="-25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7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1F2F0F5-C7B3-D649-A857-C9BC165789C8}"/>
              </a:ext>
            </a:extLst>
          </p:cNvPr>
          <p:cNvGrpSpPr/>
          <p:nvPr/>
        </p:nvGrpSpPr>
        <p:grpSpPr>
          <a:xfrm>
            <a:off x="6005987" y="1251961"/>
            <a:ext cx="5645685" cy="1735361"/>
            <a:chOff x="5951954" y="1759801"/>
            <a:chExt cx="5645685" cy="17353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6D8D3F-47E0-B44D-AB13-B85D553C8B6C}"/>
                </a:ext>
              </a:extLst>
            </p:cNvPr>
            <p:cNvSpPr/>
            <p:nvPr/>
          </p:nvSpPr>
          <p:spPr>
            <a:xfrm>
              <a:off x="6122642" y="2057405"/>
              <a:ext cx="1322832" cy="1399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251ED0-0E57-E648-8EF2-0A7A95544FD1}"/>
                </a:ext>
              </a:extLst>
            </p:cNvPr>
            <p:cNvSpPr/>
            <p:nvPr/>
          </p:nvSpPr>
          <p:spPr>
            <a:xfrm>
              <a:off x="10079735" y="2068501"/>
              <a:ext cx="1322832" cy="139902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CC5EA5-0CAE-F844-B100-2C7A8865BE5A}"/>
                </a:ext>
              </a:extLst>
            </p:cNvPr>
            <p:cNvCxnSpPr>
              <a:cxnSpLocks/>
            </p:cNvCxnSpPr>
            <p:nvPr/>
          </p:nvCxnSpPr>
          <p:spPr>
            <a:xfrm>
              <a:off x="7653528" y="3124585"/>
              <a:ext cx="21823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434C93-115F-2041-B034-1905FC5F3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3528" y="2435737"/>
              <a:ext cx="21823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D381C3-5FAC-F94E-A46A-49E4045E37F0}"/>
                </a:ext>
              </a:extLst>
            </p:cNvPr>
            <p:cNvSpPr txBox="1"/>
            <p:nvPr/>
          </p:nvSpPr>
          <p:spPr>
            <a:xfrm>
              <a:off x="7821168" y="1981061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m</a:t>
              </a:r>
              <a:r>
                <a:rPr lang="en-US" i="1" baseline="-25000" dirty="0"/>
                <a:t>2,1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600FA6-903E-6E41-BEA2-A9AA079FC5D2}"/>
                </a:ext>
              </a:extLst>
            </p:cNvPr>
            <p:cNvSpPr txBox="1"/>
            <p:nvPr/>
          </p:nvSpPr>
          <p:spPr>
            <a:xfrm>
              <a:off x="7821168" y="3125830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m</a:t>
              </a:r>
              <a:r>
                <a:rPr lang="en-US" i="1" baseline="-25000" dirty="0"/>
                <a:t>1,2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C48CF2-A000-774E-AB28-FE41C0B876BF}"/>
                </a:ext>
              </a:extLst>
            </p:cNvPr>
            <p:cNvSpPr txBox="1"/>
            <p:nvPr/>
          </p:nvSpPr>
          <p:spPr>
            <a:xfrm>
              <a:off x="6079443" y="2520444"/>
              <a:ext cx="1414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 = 1000</a:t>
              </a:r>
              <a:endParaRPr lang="en-US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CC1647-6D11-F241-A674-2B05358779C7}"/>
                </a:ext>
              </a:extLst>
            </p:cNvPr>
            <p:cNvSpPr txBox="1"/>
            <p:nvPr/>
          </p:nvSpPr>
          <p:spPr>
            <a:xfrm>
              <a:off x="10036536" y="2531540"/>
              <a:ext cx="1414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 = 1000</a:t>
              </a:r>
              <a:endParaRPr lang="en-US" baseline="-25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0B13FB-CD8C-7548-B674-BCC8F6397627}"/>
                </a:ext>
              </a:extLst>
            </p:cNvPr>
            <p:cNvSpPr txBox="1"/>
            <p:nvPr/>
          </p:nvSpPr>
          <p:spPr>
            <a:xfrm>
              <a:off x="5951954" y="1759801"/>
              <a:ext cx="171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Population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8675B6-15D8-464B-BB7C-B0DB4BAE3A8E}"/>
                </a:ext>
              </a:extLst>
            </p:cNvPr>
            <p:cNvSpPr txBox="1"/>
            <p:nvPr/>
          </p:nvSpPr>
          <p:spPr>
            <a:xfrm>
              <a:off x="9884663" y="1763843"/>
              <a:ext cx="171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Population 2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Model Overview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E61929-17A3-DE44-B84A-27170D158700}"/>
              </a:ext>
            </a:extLst>
          </p:cNvPr>
          <p:cNvGrpSpPr/>
          <p:nvPr/>
        </p:nvGrpSpPr>
        <p:grpSpPr>
          <a:xfrm>
            <a:off x="7009882" y="3305523"/>
            <a:ext cx="3354149" cy="1843889"/>
            <a:chOff x="5670979" y="4501429"/>
            <a:chExt cx="4408756" cy="241500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A96AC3A-8550-3A41-9E82-A912AA1F5E80}"/>
                </a:ext>
              </a:extLst>
            </p:cNvPr>
            <p:cNvGrpSpPr/>
            <p:nvPr/>
          </p:nvGrpSpPr>
          <p:grpSpPr>
            <a:xfrm>
              <a:off x="6120912" y="4596384"/>
              <a:ext cx="3958823" cy="2088039"/>
              <a:chOff x="6120912" y="4596384"/>
              <a:chExt cx="3958823" cy="208803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D17A028-93B8-774B-9590-79C79FF44F2F}"/>
                  </a:ext>
                </a:extLst>
              </p:cNvPr>
              <p:cNvSpPr/>
              <p:nvPr/>
            </p:nvSpPr>
            <p:spPr>
              <a:xfrm>
                <a:off x="6473952" y="6461760"/>
                <a:ext cx="658368" cy="158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DA104E0-BE84-FC4F-96B6-CF49870DF562}"/>
                  </a:ext>
                </a:extLst>
              </p:cNvPr>
              <p:cNvGrpSpPr/>
              <p:nvPr/>
            </p:nvGrpSpPr>
            <p:grpSpPr>
              <a:xfrm>
                <a:off x="6653784" y="4696759"/>
                <a:ext cx="1737360" cy="1731268"/>
                <a:chOff x="9790176" y="4450076"/>
                <a:chExt cx="1737360" cy="1731268"/>
              </a:xfrm>
            </p:grpSpPr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EB855653-3D00-6644-AF5E-88D1DF654EAA}"/>
                    </a:ext>
                  </a:extLst>
                </p:cNvPr>
                <p:cNvSpPr/>
                <p:nvPr/>
              </p:nvSpPr>
              <p:spPr>
                <a:xfrm>
                  <a:off x="9790176" y="4450076"/>
                  <a:ext cx="1438129" cy="1633453"/>
                </a:xfrm>
                <a:custGeom>
                  <a:avLst/>
                  <a:gdLst>
                    <a:gd name="connsiteX0" fmla="*/ 0 w 1438129"/>
                    <a:gd name="connsiteY0" fmla="*/ 1487428 h 1633453"/>
                    <a:gd name="connsiteX1" fmla="*/ 682752 w 1438129"/>
                    <a:gd name="connsiteY1" fmla="*/ 4 h 1633453"/>
                    <a:gd name="connsiteX2" fmla="*/ 1377696 w 1438129"/>
                    <a:gd name="connsiteY2" fmla="*/ 1499620 h 1633453"/>
                    <a:gd name="connsiteX3" fmla="*/ 1402080 w 1438129"/>
                    <a:gd name="connsiteY3" fmla="*/ 1560580 h 1633453"/>
                    <a:gd name="connsiteX4" fmla="*/ 1402080 w 1438129"/>
                    <a:gd name="connsiteY4" fmla="*/ 1560580 h 163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8129" h="1633453">
                      <a:moveTo>
                        <a:pt x="0" y="1487428"/>
                      </a:moveTo>
                      <a:cubicBezTo>
                        <a:pt x="226568" y="742700"/>
                        <a:pt x="453136" y="-2028"/>
                        <a:pt x="682752" y="4"/>
                      </a:cubicBezTo>
                      <a:cubicBezTo>
                        <a:pt x="912368" y="2036"/>
                        <a:pt x="1257808" y="1239524"/>
                        <a:pt x="1377696" y="1499620"/>
                      </a:cubicBezTo>
                      <a:cubicBezTo>
                        <a:pt x="1497584" y="1759716"/>
                        <a:pt x="1402080" y="1560580"/>
                        <a:pt x="1402080" y="1560580"/>
                      </a:cubicBezTo>
                      <a:lnTo>
                        <a:pt x="1402080" y="156058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1699DC3-22BB-A949-A271-21FB94CA992A}"/>
                    </a:ext>
                  </a:extLst>
                </p:cNvPr>
                <p:cNvSpPr/>
                <p:nvPr/>
              </p:nvSpPr>
              <p:spPr>
                <a:xfrm>
                  <a:off x="10972800" y="5937504"/>
                  <a:ext cx="554736" cy="243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3E841D8-7018-AC45-8FAC-A6EF3E724414}"/>
                  </a:ext>
                </a:extLst>
              </p:cNvPr>
              <p:cNvGrpSpPr/>
              <p:nvPr/>
            </p:nvGrpSpPr>
            <p:grpSpPr>
              <a:xfrm>
                <a:off x="8330183" y="4709478"/>
                <a:ext cx="1737360" cy="1731268"/>
                <a:chOff x="9790176" y="4450076"/>
                <a:chExt cx="1737360" cy="1731268"/>
              </a:xfrm>
            </p:grpSpPr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FEC0B68D-6C40-2149-AECE-95FD59FB2436}"/>
                    </a:ext>
                  </a:extLst>
                </p:cNvPr>
                <p:cNvSpPr/>
                <p:nvPr/>
              </p:nvSpPr>
              <p:spPr>
                <a:xfrm>
                  <a:off x="9790176" y="4450076"/>
                  <a:ext cx="1438129" cy="1633453"/>
                </a:xfrm>
                <a:custGeom>
                  <a:avLst/>
                  <a:gdLst>
                    <a:gd name="connsiteX0" fmla="*/ 0 w 1438129"/>
                    <a:gd name="connsiteY0" fmla="*/ 1487428 h 1633453"/>
                    <a:gd name="connsiteX1" fmla="*/ 682752 w 1438129"/>
                    <a:gd name="connsiteY1" fmla="*/ 4 h 1633453"/>
                    <a:gd name="connsiteX2" fmla="*/ 1377696 w 1438129"/>
                    <a:gd name="connsiteY2" fmla="*/ 1499620 h 1633453"/>
                    <a:gd name="connsiteX3" fmla="*/ 1402080 w 1438129"/>
                    <a:gd name="connsiteY3" fmla="*/ 1560580 h 1633453"/>
                    <a:gd name="connsiteX4" fmla="*/ 1402080 w 1438129"/>
                    <a:gd name="connsiteY4" fmla="*/ 1560580 h 163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8129" h="1633453">
                      <a:moveTo>
                        <a:pt x="0" y="1487428"/>
                      </a:moveTo>
                      <a:cubicBezTo>
                        <a:pt x="226568" y="742700"/>
                        <a:pt x="453136" y="-2028"/>
                        <a:pt x="682752" y="4"/>
                      </a:cubicBezTo>
                      <a:cubicBezTo>
                        <a:pt x="912368" y="2036"/>
                        <a:pt x="1257808" y="1239524"/>
                        <a:pt x="1377696" y="1499620"/>
                      </a:cubicBezTo>
                      <a:cubicBezTo>
                        <a:pt x="1497584" y="1759716"/>
                        <a:pt x="1402080" y="1560580"/>
                        <a:pt x="1402080" y="1560580"/>
                      </a:cubicBezTo>
                      <a:lnTo>
                        <a:pt x="1402080" y="156058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8F15961-CB84-564C-8727-AC8B1878D505}"/>
                    </a:ext>
                  </a:extLst>
                </p:cNvPr>
                <p:cNvSpPr/>
                <p:nvPr/>
              </p:nvSpPr>
              <p:spPr>
                <a:xfrm>
                  <a:off x="10972800" y="5937504"/>
                  <a:ext cx="554736" cy="243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5E1E5C1-FE88-F244-9BC8-92836CCC7047}"/>
                  </a:ext>
                </a:extLst>
              </p:cNvPr>
              <p:cNvSpPr txBox="1"/>
              <p:nvPr/>
            </p:nvSpPr>
            <p:spPr>
              <a:xfrm>
                <a:off x="8770722" y="6305742"/>
                <a:ext cx="557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057D5C-980E-8F4F-BC27-1929F4DA661D}"/>
                  </a:ext>
                </a:extLst>
              </p:cNvPr>
              <p:cNvSpPr txBox="1"/>
              <p:nvPr/>
            </p:nvSpPr>
            <p:spPr>
              <a:xfrm>
                <a:off x="7098630" y="6315091"/>
                <a:ext cx="557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-1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EC564C5-5BA1-9844-95D9-803EE9110C1C}"/>
                  </a:ext>
                </a:extLst>
              </p:cNvPr>
              <p:cNvCxnSpPr/>
              <p:nvPr/>
            </p:nvCxnSpPr>
            <p:spPr>
              <a:xfrm>
                <a:off x="6132576" y="4596384"/>
                <a:ext cx="0" cy="17251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8915E88-49A8-7C44-90B9-9341DBED94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20912" y="6306634"/>
                <a:ext cx="39588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639E1B-1849-774F-B06F-8E0CEDC88845}"/>
                </a:ext>
              </a:extLst>
            </p:cNvPr>
            <p:cNvSpPr txBox="1"/>
            <p:nvPr/>
          </p:nvSpPr>
          <p:spPr>
            <a:xfrm>
              <a:off x="7290816" y="6547104"/>
              <a:ext cx="1901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Phenotype</a:t>
              </a:r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FEE5F0-EDE9-474B-BB38-D349C6324E1C}"/>
                </a:ext>
              </a:extLst>
            </p:cNvPr>
            <p:cNvSpPr txBox="1"/>
            <p:nvPr/>
          </p:nvSpPr>
          <p:spPr>
            <a:xfrm rot="16200000">
              <a:off x="4920058" y="5252350"/>
              <a:ext cx="1901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Fitness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4E54F4A-D80E-504B-A4A5-BAD18B0AFC71}"/>
              </a:ext>
            </a:extLst>
          </p:cNvPr>
          <p:cNvSpPr txBox="1"/>
          <p:nvPr/>
        </p:nvSpPr>
        <p:spPr>
          <a:xfrm>
            <a:off x="94187" y="1123676"/>
            <a:ext cx="499459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Model Parameters</a:t>
            </a:r>
            <a:endParaRPr lang="en-US" dirty="0"/>
          </a:p>
          <a:p>
            <a:r>
              <a:rPr lang="en-US" b="1" dirty="0"/>
              <a:t>N</a:t>
            </a:r>
            <a:r>
              <a:rPr lang="en-US" dirty="0"/>
              <a:t> = subpopulation size</a:t>
            </a:r>
          </a:p>
          <a:p>
            <a:r>
              <a:rPr lang="en-US" b="1" dirty="0"/>
              <a:t>m</a:t>
            </a:r>
            <a:r>
              <a:rPr lang="en-US" b="1" baseline="-25000" dirty="0"/>
              <a:t>1,2</a:t>
            </a:r>
            <a:r>
              <a:rPr lang="en-US" baseline="-25000" dirty="0"/>
              <a:t> </a:t>
            </a:r>
            <a:r>
              <a:rPr lang="en-US" dirty="0"/>
              <a:t>= migration from 1 to 2</a:t>
            </a:r>
          </a:p>
          <a:p>
            <a:r>
              <a:rPr lang="en-US" b="1" dirty="0"/>
              <a:t>m</a:t>
            </a:r>
            <a:r>
              <a:rPr lang="en-US" b="1" baseline="-25000" dirty="0"/>
              <a:t>2,1 </a:t>
            </a:r>
            <a:r>
              <a:rPr lang="en-US" dirty="0"/>
              <a:t>= migration from 1 to 2</a:t>
            </a:r>
            <a:endParaRPr lang="en-US" baseline="-25000" dirty="0"/>
          </a:p>
          <a:p>
            <a:r>
              <a:rPr lang="el-GR" b="1" dirty="0"/>
              <a:t>Θ</a:t>
            </a:r>
            <a:r>
              <a:rPr lang="en-US" b="1" baseline="-25000" dirty="0"/>
              <a:t>1</a:t>
            </a:r>
            <a:r>
              <a:rPr lang="en-US" dirty="0"/>
              <a:t> = trait optimum in population 1</a:t>
            </a:r>
          </a:p>
          <a:p>
            <a:r>
              <a:rPr lang="el-GR" b="1" dirty="0"/>
              <a:t>Θ</a:t>
            </a:r>
            <a:r>
              <a:rPr lang="en-US" b="1" baseline="-25000" dirty="0"/>
              <a:t>2</a:t>
            </a:r>
            <a:r>
              <a:rPr lang="en-US" dirty="0"/>
              <a:t> = trait optimum in population 2</a:t>
            </a:r>
          </a:p>
          <a:p>
            <a:r>
              <a:rPr lang="el-GR" b="1" dirty="0"/>
              <a:t>σ</a:t>
            </a:r>
            <a:r>
              <a:rPr lang="en-US" dirty="0"/>
              <a:t> = strength of selection (SD of the Gaussian fitness curve)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6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1F2F0F5-C7B3-D649-A857-C9BC165789C8}"/>
              </a:ext>
            </a:extLst>
          </p:cNvPr>
          <p:cNvGrpSpPr/>
          <p:nvPr/>
        </p:nvGrpSpPr>
        <p:grpSpPr>
          <a:xfrm>
            <a:off x="6005987" y="1251961"/>
            <a:ext cx="5645685" cy="1735361"/>
            <a:chOff x="5951954" y="1759801"/>
            <a:chExt cx="5645685" cy="17353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6D8D3F-47E0-B44D-AB13-B85D553C8B6C}"/>
                </a:ext>
              </a:extLst>
            </p:cNvPr>
            <p:cNvSpPr/>
            <p:nvPr/>
          </p:nvSpPr>
          <p:spPr>
            <a:xfrm>
              <a:off x="6122642" y="2057405"/>
              <a:ext cx="1322832" cy="1399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251ED0-0E57-E648-8EF2-0A7A95544FD1}"/>
                </a:ext>
              </a:extLst>
            </p:cNvPr>
            <p:cNvSpPr/>
            <p:nvPr/>
          </p:nvSpPr>
          <p:spPr>
            <a:xfrm>
              <a:off x="10079735" y="2068501"/>
              <a:ext cx="1322832" cy="139902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CC5EA5-0CAE-F844-B100-2C7A8865BE5A}"/>
                </a:ext>
              </a:extLst>
            </p:cNvPr>
            <p:cNvCxnSpPr>
              <a:cxnSpLocks/>
            </p:cNvCxnSpPr>
            <p:nvPr/>
          </p:nvCxnSpPr>
          <p:spPr>
            <a:xfrm>
              <a:off x="7653528" y="3124585"/>
              <a:ext cx="21823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434C93-115F-2041-B034-1905FC5F3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3528" y="2435737"/>
              <a:ext cx="21823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D381C3-5FAC-F94E-A46A-49E4045E37F0}"/>
                </a:ext>
              </a:extLst>
            </p:cNvPr>
            <p:cNvSpPr txBox="1"/>
            <p:nvPr/>
          </p:nvSpPr>
          <p:spPr>
            <a:xfrm>
              <a:off x="7821168" y="1981061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m</a:t>
              </a:r>
              <a:r>
                <a:rPr lang="en-US" i="1" baseline="-25000" dirty="0"/>
                <a:t>2,1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600FA6-903E-6E41-BEA2-A9AA079FC5D2}"/>
                </a:ext>
              </a:extLst>
            </p:cNvPr>
            <p:cNvSpPr txBox="1"/>
            <p:nvPr/>
          </p:nvSpPr>
          <p:spPr>
            <a:xfrm>
              <a:off x="7821168" y="3125830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m</a:t>
              </a:r>
              <a:r>
                <a:rPr lang="en-US" i="1" baseline="-25000" dirty="0"/>
                <a:t>1,2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C48CF2-A000-774E-AB28-FE41C0B876BF}"/>
                </a:ext>
              </a:extLst>
            </p:cNvPr>
            <p:cNvSpPr txBox="1"/>
            <p:nvPr/>
          </p:nvSpPr>
          <p:spPr>
            <a:xfrm>
              <a:off x="6079443" y="2520444"/>
              <a:ext cx="1414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 = 1000</a:t>
              </a:r>
              <a:endParaRPr lang="en-US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CC1647-6D11-F241-A674-2B05358779C7}"/>
                </a:ext>
              </a:extLst>
            </p:cNvPr>
            <p:cNvSpPr txBox="1"/>
            <p:nvPr/>
          </p:nvSpPr>
          <p:spPr>
            <a:xfrm>
              <a:off x="10036536" y="2531540"/>
              <a:ext cx="1414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 = 1000</a:t>
              </a:r>
              <a:endParaRPr lang="en-US" baseline="-25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0B13FB-CD8C-7548-B674-BCC8F6397627}"/>
                </a:ext>
              </a:extLst>
            </p:cNvPr>
            <p:cNvSpPr txBox="1"/>
            <p:nvPr/>
          </p:nvSpPr>
          <p:spPr>
            <a:xfrm>
              <a:off x="5951954" y="1759801"/>
              <a:ext cx="171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Population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8675B6-15D8-464B-BB7C-B0DB4BAE3A8E}"/>
                </a:ext>
              </a:extLst>
            </p:cNvPr>
            <p:cNvSpPr txBox="1"/>
            <p:nvPr/>
          </p:nvSpPr>
          <p:spPr>
            <a:xfrm>
              <a:off x="9884663" y="1763843"/>
              <a:ext cx="171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Population 2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Model Overview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E61929-17A3-DE44-B84A-27170D158700}"/>
              </a:ext>
            </a:extLst>
          </p:cNvPr>
          <p:cNvGrpSpPr/>
          <p:nvPr/>
        </p:nvGrpSpPr>
        <p:grpSpPr>
          <a:xfrm>
            <a:off x="7009882" y="3305523"/>
            <a:ext cx="3354149" cy="1843889"/>
            <a:chOff x="5670979" y="4501429"/>
            <a:chExt cx="4408756" cy="241500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A96AC3A-8550-3A41-9E82-A912AA1F5E80}"/>
                </a:ext>
              </a:extLst>
            </p:cNvPr>
            <p:cNvGrpSpPr/>
            <p:nvPr/>
          </p:nvGrpSpPr>
          <p:grpSpPr>
            <a:xfrm>
              <a:off x="6120912" y="4596384"/>
              <a:ext cx="3958823" cy="2088039"/>
              <a:chOff x="6120912" y="4596384"/>
              <a:chExt cx="3958823" cy="208803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D17A028-93B8-774B-9590-79C79FF44F2F}"/>
                  </a:ext>
                </a:extLst>
              </p:cNvPr>
              <p:cNvSpPr/>
              <p:nvPr/>
            </p:nvSpPr>
            <p:spPr>
              <a:xfrm>
                <a:off x="6473952" y="6461760"/>
                <a:ext cx="658368" cy="158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DA104E0-BE84-FC4F-96B6-CF49870DF562}"/>
                  </a:ext>
                </a:extLst>
              </p:cNvPr>
              <p:cNvGrpSpPr/>
              <p:nvPr/>
            </p:nvGrpSpPr>
            <p:grpSpPr>
              <a:xfrm>
                <a:off x="6653784" y="4696759"/>
                <a:ext cx="1737360" cy="1731268"/>
                <a:chOff x="9790176" y="4450076"/>
                <a:chExt cx="1737360" cy="1731268"/>
              </a:xfrm>
            </p:grpSpPr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EB855653-3D00-6644-AF5E-88D1DF654EAA}"/>
                    </a:ext>
                  </a:extLst>
                </p:cNvPr>
                <p:cNvSpPr/>
                <p:nvPr/>
              </p:nvSpPr>
              <p:spPr>
                <a:xfrm>
                  <a:off x="9790176" y="4450076"/>
                  <a:ext cx="1438129" cy="1633453"/>
                </a:xfrm>
                <a:custGeom>
                  <a:avLst/>
                  <a:gdLst>
                    <a:gd name="connsiteX0" fmla="*/ 0 w 1438129"/>
                    <a:gd name="connsiteY0" fmla="*/ 1487428 h 1633453"/>
                    <a:gd name="connsiteX1" fmla="*/ 682752 w 1438129"/>
                    <a:gd name="connsiteY1" fmla="*/ 4 h 1633453"/>
                    <a:gd name="connsiteX2" fmla="*/ 1377696 w 1438129"/>
                    <a:gd name="connsiteY2" fmla="*/ 1499620 h 1633453"/>
                    <a:gd name="connsiteX3" fmla="*/ 1402080 w 1438129"/>
                    <a:gd name="connsiteY3" fmla="*/ 1560580 h 1633453"/>
                    <a:gd name="connsiteX4" fmla="*/ 1402080 w 1438129"/>
                    <a:gd name="connsiteY4" fmla="*/ 1560580 h 163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8129" h="1633453">
                      <a:moveTo>
                        <a:pt x="0" y="1487428"/>
                      </a:moveTo>
                      <a:cubicBezTo>
                        <a:pt x="226568" y="742700"/>
                        <a:pt x="453136" y="-2028"/>
                        <a:pt x="682752" y="4"/>
                      </a:cubicBezTo>
                      <a:cubicBezTo>
                        <a:pt x="912368" y="2036"/>
                        <a:pt x="1257808" y="1239524"/>
                        <a:pt x="1377696" y="1499620"/>
                      </a:cubicBezTo>
                      <a:cubicBezTo>
                        <a:pt x="1497584" y="1759716"/>
                        <a:pt x="1402080" y="1560580"/>
                        <a:pt x="1402080" y="1560580"/>
                      </a:cubicBezTo>
                      <a:lnTo>
                        <a:pt x="1402080" y="156058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1699DC3-22BB-A949-A271-21FB94CA992A}"/>
                    </a:ext>
                  </a:extLst>
                </p:cNvPr>
                <p:cNvSpPr/>
                <p:nvPr/>
              </p:nvSpPr>
              <p:spPr>
                <a:xfrm>
                  <a:off x="10972800" y="5937504"/>
                  <a:ext cx="554736" cy="243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3E841D8-7018-AC45-8FAC-A6EF3E724414}"/>
                  </a:ext>
                </a:extLst>
              </p:cNvPr>
              <p:cNvGrpSpPr/>
              <p:nvPr/>
            </p:nvGrpSpPr>
            <p:grpSpPr>
              <a:xfrm>
                <a:off x="8330183" y="4709478"/>
                <a:ext cx="1737360" cy="1731268"/>
                <a:chOff x="9790176" y="4450076"/>
                <a:chExt cx="1737360" cy="1731268"/>
              </a:xfrm>
            </p:grpSpPr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FEC0B68D-6C40-2149-AECE-95FD59FB2436}"/>
                    </a:ext>
                  </a:extLst>
                </p:cNvPr>
                <p:cNvSpPr/>
                <p:nvPr/>
              </p:nvSpPr>
              <p:spPr>
                <a:xfrm>
                  <a:off x="9790176" y="4450076"/>
                  <a:ext cx="1438129" cy="1633453"/>
                </a:xfrm>
                <a:custGeom>
                  <a:avLst/>
                  <a:gdLst>
                    <a:gd name="connsiteX0" fmla="*/ 0 w 1438129"/>
                    <a:gd name="connsiteY0" fmla="*/ 1487428 h 1633453"/>
                    <a:gd name="connsiteX1" fmla="*/ 682752 w 1438129"/>
                    <a:gd name="connsiteY1" fmla="*/ 4 h 1633453"/>
                    <a:gd name="connsiteX2" fmla="*/ 1377696 w 1438129"/>
                    <a:gd name="connsiteY2" fmla="*/ 1499620 h 1633453"/>
                    <a:gd name="connsiteX3" fmla="*/ 1402080 w 1438129"/>
                    <a:gd name="connsiteY3" fmla="*/ 1560580 h 1633453"/>
                    <a:gd name="connsiteX4" fmla="*/ 1402080 w 1438129"/>
                    <a:gd name="connsiteY4" fmla="*/ 1560580 h 163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8129" h="1633453">
                      <a:moveTo>
                        <a:pt x="0" y="1487428"/>
                      </a:moveTo>
                      <a:cubicBezTo>
                        <a:pt x="226568" y="742700"/>
                        <a:pt x="453136" y="-2028"/>
                        <a:pt x="682752" y="4"/>
                      </a:cubicBezTo>
                      <a:cubicBezTo>
                        <a:pt x="912368" y="2036"/>
                        <a:pt x="1257808" y="1239524"/>
                        <a:pt x="1377696" y="1499620"/>
                      </a:cubicBezTo>
                      <a:cubicBezTo>
                        <a:pt x="1497584" y="1759716"/>
                        <a:pt x="1402080" y="1560580"/>
                        <a:pt x="1402080" y="1560580"/>
                      </a:cubicBezTo>
                      <a:lnTo>
                        <a:pt x="1402080" y="156058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8F15961-CB84-564C-8727-AC8B1878D505}"/>
                    </a:ext>
                  </a:extLst>
                </p:cNvPr>
                <p:cNvSpPr/>
                <p:nvPr/>
              </p:nvSpPr>
              <p:spPr>
                <a:xfrm>
                  <a:off x="10972800" y="5937504"/>
                  <a:ext cx="554736" cy="243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5E1E5C1-FE88-F244-9BC8-92836CCC7047}"/>
                  </a:ext>
                </a:extLst>
              </p:cNvPr>
              <p:cNvSpPr txBox="1"/>
              <p:nvPr/>
            </p:nvSpPr>
            <p:spPr>
              <a:xfrm>
                <a:off x="8770722" y="6305742"/>
                <a:ext cx="557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057D5C-980E-8F4F-BC27-1929F4DA661D}"/>
                  </a:ext>
                </a:extLst>
              </p:cNvPr>
              <p:cNvSpPr txBox="1"/>
              <p:nvPr/>
            </p:nvSpPr>
            <p:spPr>
              <a:xfrm>
                <a:off x="7098630" y="6315091"/>
                <a:ext cx="557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-1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EC564C5-5BA1-9844-95D9-803EE9110C1C}"/>
                  </a:ext>
                </a:extLst>
              </p:cNvPr>
              <p:cNvCxnSpPr/>
              <p:nvPr/>
            </p:nvCxnSpPr>
            <p:spPr>
              <a:xfrm>
                <a:off x="6132576" y="4596384"/>
                <a:ext cx="0" cy="17251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8915E88-49A8-7C44-90B9-9341DBED94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20912" y="6306634"/>
                <a:ext cx="39588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639E1B-1849-774F-B06F-8E0CEDC88845}"/>
                </a:ext>
              </a:extLst>
            </p:cNvPr>
            <p:cNvSpPr txBox="1"/>
            <p:nvPr/>
          </p:nvSpPr>
          <p:spPr>
            <a:xfrm>
              <a:off x="7290816" y="6547104"/>
              <a:ext cx="1901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Phenotype</a:t>
              </a:r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FEE5F0-EDE9-474B-BB38-D349C6324E1C}"/>
                </a:ext>
              </a:extLst>
            </p:cNvPr>
            <p:cNvSpPr txBox="1"/>
            <p:nvPr/>
          </p:nvSpPr>
          <p:spPr>
            <a:xfrm rot="16200000">
              <a:off x="4920058" y="5252350"/>
              <a:ext cx="1901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Fitness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E2D903-C7BC-9744-A012-BD6FD41D91CA}"/>
              </a:ext>
            </a:extLst>
          </p:cNvPr>
          <p:cNvCxnSpPr/>
          <p:nvPr/>
        </p:nvCxnSpPr>
        <p:spPr>
          <a:xfrm>
            <a:off x="6276109" y="6137564"/>
            <a:ext cx="51804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1AF3E596-9B8C-8042-934D-9B81EF6F713F}"/>
              </a:ext>
            </a:extLst>
          </p:cNvPr>
          <p:cNvSpPr/>
          <p:nvPr/>
        </p:nvSpPr>
        <p:spPr>
          <a:xfrm>
            <a:off x="7009882" y="5912981"/>
            <a:ext cx="342306" cy="360218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EBBFC3F1-E4E5-FF42-8B0E-559ACA95DD0B}"/>
              </a:ext>
            </a:extLst>
          </p:cNvPr>
          <p:cNvSpPr/>
          <p:nvPr/>
        </p:nvSpPr>
        <p:spPr>
          <a:xfrm>
            <a:off x="8242242" y="5924277"/>
            <a:ext cx="342306" cy="360218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E83832-EEBF-0C40-A74B-8237986F2886}"/>
              </a:ext>
            </a:extLst>
          </p:cNvPr>
          <p:cNvCxnSpPr/>
          <p:nvPr/>
        </p:nvCxnSpPr>
        <p:spPr>
          <a:xfrm>
            <a:off x="5505783" y="6567055"/>
            <a:ext cx="51804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ACEAE-B23D-364A-A94E-5E4F07F3414A}"/>
              </a:ext>
            </a:extLst>
          </p:cNvPr>
          <p:cNvCxnSpPr/>
          <p:nvPr/>
        </p:nvCxnSpPr>
        <p:spPr>
          <a:xfrm>
            <a:off x="5551585" y="5779773"/>
            <a:ext cx="51804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390028FA-353D-0B49-93FB-D2D174362DED}"/>
              </a:ext>
            </a:extLst>
          </p:cNvPr>
          <p:cNvSpPr/>
          <p:nvPr/>
        </p:nvSpPr>
        <p:spPr>
          <a:xfrm>
            <a:off x="9459260" y="5564059"/>
            <a:ext cx="342306" cy="360218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7959016A-3A7B-844A-B8F2-6249405699C5}"/>
              </a:ext>
            </a:extLst>
          </p:cNvPr>
          <p:cNvSpPr/>
          <p:nvPr/>
        </p:nvSpPr>
        <p:spPr>
          <a:xfrm>
            <a:off x="9116954" y="6370461"/>
            <a:ext cx="342306" cy="360218"/>
          </a:xfrm>
          <a:prstGeom prst="star5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D51275-ABCE-B748-A8C5-D3BDAA051496}"/>
              </a:ext>
            </a:extLst>
          </p:cNvPr>
          <p:cNvSpPr txBox="1"/>
          <p:nvPr/>
        </p:nvSpPr>
        <p:spPr>
          <a:xfrm>
            <a:off x="94187" y="1123676"/>
            <a:ext cx="49945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Model Parameters</a:t>
            </a:r>
            <a:endParaRPr lang="en-US" dirty="0"/>
          </a:p>
          <a:p>
            <a:r>
              <a:rPr lang="en-US" b="1" dirty="0"/>
              <a:t>N</a:t>
            </a:r>
            <a:r>
              <a:rPr lang="en-US" dirty="0"/>
              <a:t> = subpopulation size</a:t>
            </a:r>
          </a:p>
          <a:p>
            <a:r>
              <a:rPr lang="en-US" b="1" dirty="0"/>
              <a:t>m</a:t>
            </a:r>
            <a:r>
              <a:rPr lang="en-US" b="1" baseline="-25000" dirty="0"/>
              <a:t>1,2</a:t>
            </a:r>
            <a:r>
              <a:rPr lang="en-US" baseline="-25000" dirty="0"/>
              <a:t> </a:t>
            </a:r>
            <a:r>
              <a:rPr lang="en-US" dirty="0"/>
              <a:t>= migration from 1 to 2</a:t>
            </a:r>
          </a:p>
          <a:p>
            <a:r>
              <a:rPr lang="en-US" b="1" dirty="0"/>
              <a:t>m</a:t>
            </a:r>
            <a:r>
              <a:rPr lang="en-US" b="1" baseline="-25000" dirty="0"/>
              <a:t>2,1 </a:t>
            </a:r>
            <a:r>
              <a:rPr lang="en-US" dirty="0"/>
              <a:t>= migration from 1 to 2</a:t>
            </a:r>
            <a:endParaRPr lang="en-US" baseline="-25000" dirty="0"/>
          </a:p>
          <a:p>
            <a:r>
              <a:rPr lang="el-GR" b="1" dirty="0"/>
              <a:t>Θ</a:t>
            </a:r>
            <a:r>
              <a:rPr lang="en-US" b="1" baseline="-25000" dirty="0"/>
              <a:t>1</a:t>
            </a:r>
            <a:r>
              <a:rPr lang="en-US" dirty="0"/>
              <a:t> = trait optimum in population 1</a:t>
            </a:r>
          </a:p>
          <a:p>
            <a:r>
              <a:rPr lang="el-GR" b="1" dirty="0"/>
              <a:t>Θ</a:t>
            </a:r>
            <a:r>
              <a:rPr lang="en-US" b="1" baseline="-25000" dirty="0"/>
              <a:t>2</a:t>
            </a:r>
            <a:r>
              <a:rPr lang="en-US" dirty="0"/>
              <a:t> = trait optimum in population 2</a:t>
            </a:r>
          </a:p>
          <a:p>
            <a:r>
              <a:rPr lang="el-GR" b="1" dirty="0"/>
              <a:t>σ</a:t>
            </a:r>
            <a:r>
              <a:rPr lang="en-US" dirty="0"/>
              <a:t> = strength of selection (SD of the Gaussian fitness curve)</a:t>
            </a:r>
          </a:p>
          <a:p>
            <a:r>
              <a:rPr lang="en-US" b="1" dirty="0"/>
              <a:t>C </a:t>
            </a:r>
            <a:r>
              <a:rPr lang="en-US" dirty="0"/>
              <a:t>= number of chromosomes</a:t>
            </a:r>
          </a:p>
          <a:p>
            <a:r>
              <a:rPr lang="en-US" b="1" dirty="0" err="1"/>
              <a:t>C_len</a:t>
            </a:r>
            <a:r>
              <a:rPr lang="en-US" b="1" dirty="0"/>
              <a:t> </a:t>
            </a:r>
            <a:r>
              <a:rPr lang="en-US" dirty="0"/>
              <a:t>= length of chromosomes</a:t>
            </a:r>
          </a:p>
          <a:p>
            <a:r>
              <a:rPr lang="en-US" b="1" dirty="0"/>
              <a:t>r</a:t>
            </a:r>
            <a:r>
              <a:rPr lang="en-US" dirty="0"/>
              <a:t> = recombination rate </a:t>
            </a:r>
          </a:p>
          <a:p>
            <a:r>
              <a:rPr lang="en-US" b="1" dirty="0" err="1"/>
              <a:t>mu_base</a:t>
            </a:r>
            <a:r>
              <a:rPr lang="en-US" b="1" dirty="0"/>
              <a:t> </a:t>
            </a:r>
            <a:r>
              <a:rPr lang="en-US" dirty="0"/>
              <a:t>= neutral mutation 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9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1F2F0F5-C7B3-D649-A857-C9BC165789C8}"/>
              </a:ext>
            </a:extLst>
          </p:cNvPr>
          <p:cNvGrpSpPr/>
          <p:nvPr/>
        </p:nvGrpSpPr>
        <p:grpSpPr>
          <a:xfrm>
            <a:off x="6005987" y="1251961"/>
            <a:ext cx="5645685" cy="1735361"/>
            <a:chOff x="5951954" y="1759801"/>
            <a:chExt cx="5645685" cy="17353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6D8D3F-47E0-B44D-AB13-B85D553C8B6C}"/>
                </a:ext>
              </a:extLst>
            </p:cNvPr>
            <p:cNvSpPr/>
            <p:nvPr/>
          </p:nvSpPr>
          <p:spPr>
            <a:xfrm>
              <a:off x="6122642" y="2057405"/>
              <a:ext cx="1322832" cy="1399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251ED0-0E57-E648-8EF2-0A7A95544FD1}"/>
                </a:ext>
              </a:extLst>
            </p:cNvPr>
            <p:cNvSpPr/>
            <p:nvPr/>
          </p:nvSpPr>
          <p:spPr>
            <a:xfrm>
              <a:off x="10079735" y="2068501"/>
              <a:ext cx="1322832" cy="139902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CC5EA5-0CAE-F844-B100-2C7A8865BE5A}"/>
                </a:ext>
              </a:extLst>
            </p:cNvPr>
            <p:cNvCxnSpPr>
              <a:cxnSpLocks/>
            </p:cNvCxnSpPr>
            <p:nvPr/>
          </p:nvCxnSpPr>
          <p:spPr>
            <a:xfrm>
              <a:off x="7653528" y="3124585"/>
              <a:ext cx="21823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434C93-115F-2041-B034-1905FC5F3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3528" y="2435737"/>
              <a:ext cx="21823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D381C3-5FAC-F94E-A46A-49E4045E37F0}"/>
                </a:ext>
              </a:extLst>
            </p:cNvPr>
            <p:cNvSpPr txBox="1"/>
            <p:nvPr/>
          </p:nvSpPr>
          <p:spPr>
            <a:xfrm>
              <a:off x="7821168" y="1981061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m</a:t>
              </a:r>
              <a:r>
                <a:rPr lang="en-US" i="1" baseline="-25000" dirty="0"/>
                <a:t>2,1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600FA6-903E-6E41-BEA2-A9AA079FC5D2}"/>
                </a:ext>
              </a:extLst>
            </p:cNvPr>
            <p:cNvSpPr txBox="1"/>
            <p:nvPr/>
          </p:nvSpPr>
          <p:spPr>
            <a:xfrm>
              <a:off x="7821168" y="3125830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m</a:t>
              </a:r>
              <a:r>
                <a:rPr lang="en-US" i="1" baseline="-25000" dirty="0"/>
                <a:t>1,2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C48CF2-A000-774E-AB28-FE41C0B876BF}"/>
                </a:ext>
              </a:extLst>
            </p:cNvPr>
            <p:cNvSpPr txBox="1"/>
            <p:nvPr/>
          </p:nvSpPr>
          <p:spPr>
            <a:xfrm>
              <a:off x="6079443" y="2520444"/>
              <a:ext cx="1414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 = 1000</a:t>
              </a:r>
              <a:endParaRPr lang="en-US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CC1647-6D11-F241-A674-2B05358779C7}"/>
                </a:ext>
              </a:extLst>
            </p:cNvPr>
            <p:cNvSpPr txBox="1"/>
            <p:nvPr/>
          </p:nvSpPr>
          <p:spPr>
            <a:xfrm>
              <a:off x="10036536" y="2531540"/>
              <a:ext cx="1414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 = 1000</a:t>
              </a:r>
              <a:endParaRPr lang="en-US" baseline="-25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0B13FB-CD8C-7548-B674-BCC8F6397627}"/>
                </a:ext>
              </a:extLst>
            </p:cNvPr>
            <p:cNvSpPr txBox="1"/>
            <p:nvPr/>
          </p:nvSpPr>
          <p:spPr>
            <a:xfrm>
              <a:off x="5951954" y="1759801"/>
              <a:ext cx="171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Population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8675B6-15D8-464B-BB7C-B0DB4BAE3A8E}"/>
                </a:ext>
              </a:extLst>
            </p:cNvPr>
            <p:cNvSpPr txBox="1"/>
            <p:nvPr/>
          </p:nvSpPr>
          <p:spPr>
            <a:xfrm>
              <a:off x="9884663" y="1763843"/>
              <a:ext cx="171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Population 2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Model Overview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E61929-17A3-DE44-B84A-27170D158700}"/>
              </a:ext>
            </a:extLst>
          </p:cNvPr>
          <p:cNvGrpSpPr/>
          <p:nvPr/>
        </p:nvGrpSpPr>
        <p:grpSpPr>
          <a:xfrm>
            <a:off x="7009882" y="3305523"/>
            <a:ext cx="3354149" cy="1843889"/>
            <a:chOff x="5670979" y="4501429"/>
            <a:chExt cx="4408756" cy="241500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A96AC3A-8550-3A41-9E82-A912AA1F5E80}"/>
                </a:ext>
              </a:extLst>
            </p:cNvPr>
            <p:cNvGrpSpPr/>
            <p:nvPr/>
          </p:nvGrpSpPr>
          <p:grpSpPr>
            <a:xfrm>
              <a:off x="6120912" y="4596384"/>
              <a:ext cx="3958823" cy="2088039"/>
              <a:chOff x="6120912" y="4596384"/>
              <a:chExt cx="3958823" cy="208803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D17A028-93B8-774B-9590-79C79FF44F2F}"/>
                  </a:ext>
                </a:extLst>
              </p:cNvPr>
              <p:cNvSpPr/>
              <p:nvPr/>
            </p:nvSpPr>
            <p:spPr>
              <a:xfrm>
                <a:off x="6473952" y="6461760"/>
                <a:ext cx="658368" cy="158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DA104E0-BE84-FC4F-96B6-CF49870DF562}"/>
                  </a:ext>
                </a:extLst>
              </p:cNvPr>
              <p:cNvGrpSpPr/>
              <p:nvPr/>
            </p:nvGrpSpPr>
            <p:grpSpPr>
              <a:xfrm>
                <a:off x="6653784" y="4696759"/>
                <a:ext cx="1737360" cy="1731268"/>
                <a:chOff x="9790176" y="4450076"/>
                <a:chExt cx="1737360" cy="1731268"/>
              </a:xfrm>
            </p:grpSpPr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EB855653-3D00-6644-AF5E-88D1DF654EAA}"/>
                    </a:ext>
                  </a:extLst>
                </p:cNvPr>
                <p:cNvSpPr/>
                <p:nvPr/>
              </p:nvSpPr>
              <p:spPr>
                <a:xfrm>
                  <a:off x="9790176" y="4450076"/>
                  <a:ext cx="1438129" cy="1633453"/>
                </a:xfrm>
                <a:custGeom>
                  <a:avLst/>
                  <a:gdLst>
                    <a:gd name="connsiteX0" fmla="*/ 0 w 1438129"/>
                    <a:gd name="connsiteY0" fmla="*/ 1487428 h 1633453"/>
                    <a:gd name="connsiteX1" fmla="*/ 682752 w 1438129"/>
                    <a:gd name="connsiteY1" fmla="*/ 4 h 1633453"/>
                    <a:gd name="connsiteX2" fmla="*/ 1377696 w 1438129"/>
                    <a:gd name="connsiteY2" fmla="*/ 1499620 h 1633453"/>
                    <a:gd name="connsiteX3" fmla="*/ 1402080 w 1438129"/>
                    <a:gd name="connsiteY3" fmla="*/ 1560580 h 1633453"/>
                    <a:gd name="connsiteX4" fmla="*/ 1402080 w 1438129"/>
                    <a:gd name="connsiteY4" fmla="*/ 1560580 h 163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8129" h="1633453">
                      <a:moveTo>
                        <a:pt x="0" y="1487428"/>
                      </a:moveTo>
                      <a:cubicBezTo>
                        <a:pt x="226568" y="742700"/>
                        <a:pt x="453136" y="-2028"/>
                        <a:pt x="682752" y="4"/>
                      </a:cubicBezTo>
                      <a:cubicBezTo>
                        <a:pt x="912368" y="2036"/>
                        <a:pt x="1257808" y="1239524"/>
                        <a:pt x="1377696" y="1499620"/>
                      </a:cubicBezTo>
                      <a:cubicBezTo>
                        <a:pt x="1497584" y="1759716"/>
                        <a:pt x="1402080" y="1560580"/>
                        <a:pt x="1402080" y="1560580"/>
                      </a:cubicBezTo>
                      <a:lnTo>
                        <a:pt x="1402080" y="156058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1699DC3-22BB-A949-A271-21FB94CA992A}"/>
                    </a:ext>
                  </a:extLst>
                </p:cNvPr>
                <p:cNvSpPr/>
                <p:nvPr/>
              </p:nvSpPr>
              <p:spPr>
                <a:xfrm>
                  <a:off x="10972800" y="5937504"/>
                  <a:ext cx="554736" cy="243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3E841D8-7018-AC45-8FAC-A6EF3E724414}"/>
                  </a:ext>
                </a:extLst>
              </p:cNvPr>
              <p:cNvGrpSpPr/>
              <p:nvPr/>
            </p:nvGrpSpPr>
            <p:grpSpPr>
              <a:xfrm>
                <a:off x="8330183" y="4709478"/>
                <a:ext cx="1737360" cy="1731268"/>
                <a:chOff x="9790176" y="4450076"/>
                <a:chExt cx="1737360" cy="1731268"/>
              </a:xfrm>
            </p:grpSpPr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FEC0B68D-6C40-2149-AECE-95FD59FB2436}"/>
                    </a:ext>
                  </a:extLst>
                </p:cNvPr>
                <p:cNvSpPr/>
                <p:nvPr/>
              </p:nvSpPr>
              <p:spPr>
                <a:xfrm>
                  <a:off x="9790176" y="4450076"/>
                  <a:ext cx="1438129" cy="1633453"/>
                </a:xfrm>
                <a:custGeom>
                  <a:avLst/>
                  <a:gdLst>
                    <a:gd name="connsiteX0" fmla="*/ 0 w 1438129"/>
                    <a:gd name="connsiteY0" fmla="*/ 1487428 h 1633453"/>
                    <a:gd name="connsiteX1" fmla="*/ 682752 w 1438129"/>
                    <a:gd name="connsiteY1" fmla="*/ 4 h 1633453"/>
                    <a:gd name="connsiteX2" fmla="*/ 1377696 w 1438129"/>
                    <a:gd name="connsiteY2" fmla="*/ 1499620 h 1633453"/>
                    <a:gd name="connsiteX3" fmla="*/ 1402080 w 1438129"/>
                    <a:gd name="connsiteY3" fmla="*/ 1560580 h 1633453"/>
                    <a:gd name="connsiteX4" fmla="*/ 1402080 w 1438129"/>
                    <a:gd name="connsiteY4" fmla="*/ 1560580 h 163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8129" h="1633453">
                      <a:moveTo>
                        <a:pt x="0" y="1487428"/>
                      </a:moveTo>
                      <a:cubicBezTo>
                        <a:pt x="226568" y="742700"/>
                        <a:pt x="453136" y="-2028"/>
                        <a:pt x="682752" y="4"/>
                      </a:cubicBezTo>
                      <a:cubicBezTo>
                        <a:pt x="912368" y="2036"/>
                        <a:pt x="1257808" y="1239524"/>
                        <a:pt x="1377696" y="1499620"/>
                      </a:cubicBezTo>
                      <a:cubicBezTo>
                        <a:pt x="1497584" y="1759716"/>
                        <a:pt x="1402080" y="1560580"/>
                        <a:pt x="1402080" y="1560580"/>
                      </a:cubicBezTo>
                      <a:lnTo>
                        <a:pt x="1402080" y="156058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8F15961-CB84-564C-8727-AC8B1878D505}"/>
                    </a:ext>
                  </a:extLst>
                </p:cNvPr>
                <p:cNvSpPr/>
                <p:nvPr/>
              </p:nvSpPr>
              <p:spPr>
                <a:xfrm>
                  <a:off x="10972800" y="5937504"/>
                  <a:ext cx="554736" cy="243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5E1E5C1-FE88-F244-9BC8-92836CCC7047}"/>
                  </a:ext>
                </a:extLst>
              </p:cNvPr>
              <p:cNvSpPr txBox="1"/>
              <p:nvPr/>
            </p:nvSpPr>
            <p:spPr>
              <a:xfrm>
                <a:off x="8770722" y="6305742"/>
                <a:ext cx="557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057D5C-980E-8F4F-BC27-1929F4DA661D}"/>
                  </a:ext>
                </a:extLst>
              </p:cNvPr>
              <p:cNvSpPr txBox="1"/>
              <p:nvPr/>
            </p:nvSpPr>
            <p:spPr>
              <a:xfrm>
                <a:off x="7098630" y="6315091"/>
                <a:ext cx="557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-1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EC564C5-5BA1-9844-95D9-803EE9110C1C}"/>
                  </a:ext>
                </a:extLst>
              </p:cNvPr>
              <p:cNvCxnSpPr/>
              <p:nvPr/>
            </p:nvCxnSpPr>
            <p:spPr>
              <a:xfrm>
                <a:off x="6132576" y="4596384"/>
                <a:ext cx="0" cy="17251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8915E88-49A8-7C44-90B9-9341DBED94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20912" y="6306634"/>
                <a:ext cx="39588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639E1B-1849-774F-B06F-8E0CEDC88845}"/>
                </a:ext>
              </a:extLst>
            </p:cNvPr>
            <p:cNvSpPr txBox="1"/>
            <p:nvPr/>
          </p:nvSpPr>
          <p:spPr>
            <a:xfrm>
              <a:off x="7290816" y="6547104"/>
              <a:ext cx="1901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Phenotype</a:t>
              </a:r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FEE5F0-EDE9-474B-BB38-D349C6324E1C}"/>
                </a:ext>
              </a:extLst>
            </p:cNvPr>
            <p:cNvSpPr txBox="1"/>
            <p:nvPr/>
          </p:nvSpPr>
          <p:spPr>
            <a:xfrm rot="16200000">
              <a:off x="4920058" y="5252350"/>
              <a:ext cx="1901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Fitness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E2D903-C7BC-9744-A012-BD6FD41D91CA}"/>
              </a:ext>
            </a:extLst>
          </p:cNvPr>
          <p:cNvCxnSpPr/>
          <p:nvPr/>
        </p:nvCxnSpPr>
        <p:spPr>
          <a:xfrm>
            <a:off x="6276109" y="6137564"/>
            <a:ext cx="51804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1AF3E596-9B8C-8042-934D-9B81EF6F713F}"/>
              </a:ext>
            </a:extLst>
          </p:cNvPr>
          <p:cNvSpPr/>
          <p:nvPr/>
        </p:nvSpPr>
        <p:spPr>
          <a:xfrm>
            <a:off x="6666858" y="5930885"/>
            <a:ext cx="342306" cy="360218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EBBFC3F1-E4E5-FF42-8B0E-559ACA95DD0B}"/>
              </a:ext>
            </a:extLst>
          </p:cNvPr>
          <p:cNvSpPr/>
          <p:nvPr/>
        </p:nvSpPr>
        <p:spPr>
          <a:xfrm>
            <a:off x="9889929" y="5921888"/>
            <a:ext cx="342306" cy="360218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E83832-EEBF-0C40-A74B-8237986F2886}"/>
              </a:ext>
            </a:extLst>
          </p:cNvPr>
          <p:cNvCxnSpPr/>
          <p:nvPr/>
        </p:nvCxnSpPr>
        <p:spPr>
          <a:xfrm>
            <a:off x="5505783" y="6567055"/>
            <a:ext cx="51804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ACEAE-B23D-364A-A94E-5E4F07F3414A}"/>
              </a:ext>
            </a:extLst>
          </p:cNvPr>
          <p:cNvCxnSpPr/>
          <p:nvPr/>
        </p:nvCxnSpPr>
        <p:spPr>
          <a:xfrm>
            <a:off x="5551585" y="5779773"/>
            <a:ext cx="51804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390028FA-353D-0B49-93FB-D2D174362DED}"/>
              </a:ext>
            </a:extLst>
          </p:cNvPr>
          <p:cNvSpPr/>
          <p:nvPr/>
        </p:nvSpPr>
        <p:spPr>
          <a:xfrm>
            <a:off x="8539761" y="5551959"/>
            <a:ext cx="342306" cy="360218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7959016A-3A7B-844A-B8F2-6249405699C5}"/>
              </a:ext>
            </a:extLst>
          </p:cNvPr>
          <p:cNvSpPr/>
          <p:nvPr/>
        </p:nvSpPr>
        <p:spPr>
          <a:xfrm>
            <a:off x="8096028" y="6353241"/>
            <a:ext cx="342306" cy="360218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5DD372-C8C0-FE47-9FE0-3333A5D256A9}"/>
              </a:ext>
            </a:extLst>
          </p:cNvPr>
          <p:cNvSpPr txBox="1"/>
          <p:nvPr/>
        </p:nvSpPr>
        <p:spPr>
          <a:xfrm>
            <a:off x="94187" y="1123676"/>
            <a:ext cx="499459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Model Parameters</a:t>
            </a:r>
            <a:endParaRPr lang="en-US" dirty="0"/>
          </a:p>
          <a:p>
            <a:r>
              <a:rPr lang="en-US" b="1" dirty="0"/>
              <a:t>N</a:t>
            </a:r>
            <a:r>
              <a:rPr lang="en-US" dirty="0"/>
              <a:t> = subpopulation size</a:t>
            </a:r>
          </a:p>
          <a:p>
            <a:r>
              <a:rPr lang="en-US" b="1" dirty="0"/>
              <a:t>m</a:t>
            </a:r>
            <a:r>
              <a:rPr lang="en-US" b="1" baseline="-25000" dirty="0"/>
              <a:t>1,2</a:t>
            </a:r>
            <a:r>
              <a:rPr lang="en-US" baseline="-25000" dirty="0"/>
              <a:t> </a:t>
            </a:r>
            <a:r>
              <a:rPr lang="en-US" dirty="0"/>
              <a:t>= migration from 1 to 2</a:t>
            </a:r>
          </a:p>
          <a:p>
            <a:r>
              <a:rPr lang="en-US" b="1" dirty="0"/>
              <a:t>m</a:t>
            </a:r>
            <a:r>
              <a:rPr lang="en-US" b="1" baseline="-25000" dirty="0"/>
              <a:t>2,1 </a:t>
            </a:r>
            <a:r>
              <a:rPr lang="en-US" dirty="0"/>
              <a:t>= migration from 1 to 2</a:t>
            </a:r>
            <a:endParaRPr lang="en-US" baseline="-25000" dirty="0"/>
          </a:p>
          <a:p>
            <a:r>
              <a:rPr lang="el-GR" b="1" dirty="0"/>
              <a:t>Θ</a:t>
            </a:r>
            <a:r>
              <a:rPr lang="en-US" b="1" baseline="-25000" dirty="0"/>
              <a:t>1</a:t>
            </a:r>
            <a:r>
              <a:rPr lang="en-US" dirty="0"/>
              <a:t> = trait optimum in population 1</a:t>
            </a:r>
          </a:p>
          <a:p>
            <a:r>
              <a:rPr lang="el-GR" b="1" dirty="0"/>
              <a:t>Θ</a:t>
            </a:r>
            <a:r>
              <a:rPr lang="en-US" b="1" baseline="-25000" dirty="0"/>
              <a:t>2</a:t>
            </a:r>
            <a:r>
              <a:rPr lang="en-US" dirty="0"/>
              <a:t> = trait optimum in population 2</a:t>
            </a:r>
          </a:p>
          <a:p>
            <a:r>
              <a:rPr lang="el-GR" b="1" dirty="0"/>
              <a:t>σ</a:t>
            </a:r>
            <a:r>
              <a:rPr lang="en-US" dirty="0"/>
              <a:t> = strength of selection (SD of the Gaussian fitness curve)</a:t>
            </a:r>
          </a:p>
          <a:p>
            <a:r>
              <a:rPr lang="en-US" b="1" dirty="0"/>
              <a:t>C </a:t>
            </a:r>
            <a:r>
              <a:rPr lang="en-US" dirty="0"/>
              <a:t>= number of chromosomes</a:t>
            </a:r>
          </a:p>
          <a:p>
            <a:r>
              <a:rPr lang="en-US" b="1" dirty="0" err="1"/>
              <a:t>C_len</a:t>
            </a:r>
            <a:r>
              <a:rPr lang="en-US" b="1" dirty="0"/>
              <a:t> </a:t>
            </a:r>
            <a:r>
              <a:rPr lang="en-US" dirty="0"/>
              <a:t>= length of chromosomes</a:t>
            </a:r>
          </a:p>
          <a:p>
            <a:r>
              <a:rPr lang="en-US" b="1" dirty="0"/>
              <a:t>r</a:t>
            </a:r>
            <a:r>
              <a:rPr lang="en-US" dirty="0"/>
              <a:t> = recombination rate </a:t>
            </a:r>
          </a:p>
          <a:p>
            <a:r>
              <a:rPr lang="en-US" b="1" dirty="0" err="1"/>
              <a:t>mu_base</a:t>
            </a:r>
            <a:r>
              <a:rPr lang="en-US" b="1" dirty="0"/>
              <a:t> </a:t>
            </a:r>
            <a:r>
              <a:rPr lang="en-US" dirty="0"/>
              <a:t>= neutral mutation rate</a:t>
            </a:r>
          </a:p>
          <a:p>
            <a:r>
              <a:rPr lang="en-US" b="1" dirty="0"/>
              <a:t>mu</a:t>
            </a:r>
            <a:r>
              <a:rPr lang="en-US" dirty="0"/>
              <a:t> = QTN mutation 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8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1FB167-DE75-2F4E-9593-52FC72882357}"/>
              </a:ext>
            </a:extLst>
          </p:cNvPr>
          <p:cNvSpPr txBox="1"/>
          <p:nvPr/>
        </p:nvSpPr>
        <p:spPr>
          <a:xfrm>
            <a:off x="94187" y="1123676"/>
            <a:ext cx="4994596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Model Parameters</a:t>
            </a:r>
            <a:endParaRPr lang="en-US" dirty="0"/>
          </a:p>
          <a:p>
            <a:r>
              <a:rPr lang="en-US" b="1" dirty="0"/>
              <a:t>N</a:t>
            </a:r>
            <a:r>
              <a:rPr lang="en-US" dirty="0"/>
              <a:t> = subpopulation size</a:t>
            </a:r>
          </a:p>
          <a:p>
            <a:r>
              <a:rPr lang="en-US" b="1" dirty="0"/>
              <a:t>m</a:t>
            </a:r>
            <a:r>
              <a:rPr lang="en-US" b="1" baseline="-25000" dirty="0"/>
              <a:t>1,2</a:t>
            </a:r>
            <a:r>
              <a:rPr lang="en-US" baseline="-25000" dirty="0"/>
              <a:t> </a:t>
            </a:r>
            <a:r>
              <a:rPr lang="en-US" dirty="0"/>
              <a:t>= migration from 1 to 2</a:t>
            </a:r>
          </a:p>
          <a:p>
            <a:r>
              <a:rPr lang="en-US" b="1" dirty="0"/>
              <a:t>m</a:t>
            </a:r>
            <a:r>
              <a:rPr lang="en-US" b="1" baseline="-25000" dirty="0"/>
              <a:t>2,1 </a:t>
            </a:r>
            <a:r>
              <a:rPr lang="en-US" dirty="0"/>
              <a:t>= migration from 1 to 2</a:t>
            </a:r>
            <a:endParaRPr lang="en-US" baseline="-25000" dirty="0"/>
          </a:p>
          <a:p>
            <a:r>
              <a:rPr lang="el-GR" b="1" dirty="0"/>
              <a:t>Θ</a:t>
            </a:r>
            <a:r>
              <a:rPr lang="en-US" b="1" baseline="-25000" dirty="0"/>
              <a:t>1</a:t>
            </a:r>
            <a:r>
              <a:rPr lang="en-US" dirty="0"/>
              <a:t> = trait optimum in population 1</a:t>
            </a:r>
          </a:p>
          <a:p>
            <a:r>
              <a:rPr lang="el-GR" b="1" dirty="0"/>
              <a:t>Θ</a:t>
            </a:r>
            <a:r>
              <a:rPr lang="en-US" b="1" baseline="-25000" dirty="0"/>
              <a:t>2</a:t>
            </a:r>
            <a:r>
              <a:rPr lang="en-US" dirty="0"/>
              <a:t> = trait optimum in population 2</a:t>
            </a:r>
          </a:p>
          <a:p>
            <a:r>
              <a:rPr lang="el-GR" b="1" dirty="0"/>
              <a:t>σ</a:t>
            </a:r>
            <a:r>
              <a:rPr lang="en-US" dirty="0"/>
              <a:t> = strength of selection (SD of the Gaussian fitness curve)</a:t>
            </a:r>
          </a:p>
          <a:p>
            <a:r>
              <a:rPr lang="en-US" b="1" dirty="0"/>
              <a:t>C </a:t>
            </a:r>
            <a:r>
              <a:rPr lang="en-US" dirty="0"/>
              <a:t>= number of chromosomes</a:t>
            </a:r>
          </a:p>
          <a:p>
            <a:r>
              <a:rPr lang="en-US" b="1" dirty="0" err="1"/>
              <a:t>C_len</a:t>
            </a:r>
            <a:r>
              <a:rPr lang="en-US" b="1" dirty="0"/>
              <a:t> </a:t>
            </a:r>
            <a:r>
              <a:rPr lang="en-US" dirty="0"/>
              <a:t>= length of chromosomes</a:t>
            </a:r>
          </a:p>
          <a:p>
            <a:r>
              <a:rPr lang="en-US" b="1" dirty="0"/>
              <a:t>r</a:t>
            </a:r>
            <a:r>
              <a:rPr lang="en-US" dirty="0"/>
              <a:t> = recombination rate </a:t>
            </a:r>
          </a:p>
          <a:p>
            <a:r>
              <a:rPr lang="en-US" b="1" dirty="0" err="1"/>
              <a:t>mu_base</a:t>
            </a:r>
            <a:r>
              <a:rPr lang="en-US" b="1" dirty="0"/>
              <a:t> </a:t>
            </a:r>
            <a:r>
              <a:rPr lang="en-US" dirty="0"/>
              <a:t>= neutral mutation rate</a:t>
            </a:r>
          </a:p>
          <a:p>
            <a:r>
              <a:rPr lang="en-US" b="1" dirty="0"/>
              <a:t>mu</a:t>
            </a:r>
            <a:r>
              <a:rPr lang="en-US" dirty="0"/>
              <a:t> = QTN mutation rate</a:t>
            </a:r>
          </a:p>
          <a:p>
            <a:r>
              <a:rPr lang="en-US" b="1" dirty="0" err="1"/>
              <a:t>mu_inv</a:t>
            </a:r>
            <a:r>
              <a:rPr lang="en-US" b="1" dirty="0"/>
              <a:t> </a:t>
            </a:r>
            <a:r>
              <a:rPr lang="en-US" dirty="0"/>
              <a:t>= Inversion mutation rate</a:t>
            </a:r>
          </a:p>
          <a:p>
            <a:r>
              <a:rPr lang="en-US" b="1" dirty="0" err="1"/>
              <a:t>Inv_length</a:t>
            </a:r>
            <a:r>
              <a:rPr lang="en-US" b="1" dirty="0"/>
              <a:t> </a:t>
            </a:r>
            <a:r>
              <a:rPr lang="en-US" dirty="0"/>
              <a:t>= length of inversion (variable  100 bp - length half the chromosome size)</a:t>
            </a:r>
          </a:p>
          <a:p>
            <a:r>
              <a:rPr lang="en-US" b="1" dirty="0"/>
              <a:t>Dominance </a:t>
            </a:r>
            <a:r>
              <a:rPr lang="en-US" dirty="0"/>
              <a:t>= variable dominance values at a loci (on or off)</a:t>
            </a:r>
          </a:p>
          <a:p>
            <a:r>
              <a:rPr lang="en-US" b="1" dirty="0" err="1"/>
              <a:t>envVar</a:t>
            </a:r>
            <a:r>
              <a:rPr lang="en-US" dirty="0"/>
              <a:t> = environmental variance on the phenotype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F2F0F5-C7B3-D649-A857-C9BC165789C8}"/>
              </a:ext>
            </a:extLst>
          </p:cNvPr>
          <p:cNvGrpSpPr/>
          <p:nvPr/>
        </p:nvGrpSpPr>
        <p:grpSpPr>
          <a:xfrm>
            <a:off x="6005987" y="1251961"/>
            <a:ext cx="5645685" cy="1735361"/>
            <a:chOff x="5951954" y="1759801"/>
            <a:chExt cx="5645685" cy="17353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6D8D3F-47E0-B44D-AB13-B85D553C8B6C}"/>
                </a:ext>
              </a:extLst>
            </p:cNvPr>
            <p:cNvSpPr/>
            <p:nvPr/>
          </p:nvSpPr>
          <p:spPr>
            <a:xfrm>
              <a:off x="6122642" y="2057405"/>
              <a:ext cx="1322832" cy="1399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251ED0-0E57-E648-8EF2-0A7A95544FD1}"/>
                </a:ext>
              </a:extLst>
            </p:cNvPr>
            <p:cNvSpPr/>
            <p:nvPr/>
          </p:nvSpPr>
          <p:spPr>
            <a:xfrm>
              <a:off x="10079735" y="2068501"/>
              <a:ext cx="1322832" cy="139902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CC5EA5-0CAE-F844-B100-2C7A8865BE5A}"/>
                </a:ext>
              </a:extLst>
            </p:cNvPr>
            <p:cNvCxnSpPr>
              <a:cxnSpLocks/>
            </p:cNvCxnSpPr>
            <p:nvPr/>
          </p:nvCxnSpPr>
          <p:spPr>
            <a:xfrm>
              <a:off x="7653528" y="3124585"/>
              <a:ext cx="21823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E434C93-115F-2041-B034-1905FC5F3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3528" y="2435737"/>
              <a:ext cx="218236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D381C3-5FAC-F94E-A46A-49E4045E37F0}"/>
                </a:ext>
              </a:extLst>
            </p:cNvPr>
            <p:cNvSpPr txBox="1"/>
            <p:nvPr/>
          </p:nvSpPr>
          <p:spPr>
            <a:xfrm>
              <a:off x="7821168" y="1981061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m</a:t>
              </a:r>
              <a:r>
                <a:rPr lang="en-US" i="1" baseline="-25000" dirty="0"/>
                <a:t>2,1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600FA6-903E-6E41-BEA2-A9AA079FC5D2}"/>
                </a:ext>
              </a:extLst>
            </p:cNvPr>
            <p:cNvSpPr txBox="1"/>
            <p:nvPr/>
          </p:nvSpPr>
          <p:spPr>
            <a:xfrm>
              <a:off x="7821168" y="3125830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m</a:t>
              </a:r>
              <a:r>
                <a:rPr lang="en-US" i="1" baseline="-25000" dirty="0"/>
                <a:t>1,2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C48CF2-A000-774E-AB28-FE41C0B876BF}"/>
                </a:ext>
              </a:extLst>
            </p:cNvPr>
            <p:cNvSpPr txBox="1"/>
            <p:nvPr/>
          </p:nvSpPr>
          <p:spPr>
            <a:xfrm>
              <a:off x="6079443" y="2520444"/>
              <a:ext cx="1414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 = 1000</a:t>
              </a:r>
              <a:endParaRPr lang="en-US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CC1647-6D11-F241-A674-2B05358779C7}"/>
                </a:ext>
              </a:extLst>
            </p:cNvPr>
            <p:cNvSpPr txBox="1"/>
            <p:nvPr/>
          </p:nvSpPr>
          <p:spPr>
            <a:xfrm>
              <a:off x="10036536" y="2531540"/>
              <a:ext cx="1414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 = 1000</a:t>
              </a:r>
              <a:endParaRPr lang="en-US" baseline="-25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0B13FB-CD8C-7548-B674-BCC8F6397627}"/>
                </a:ext>
              </a:extLst>
            </p:cNvPr>
            <p:cNvSpPr txBox="1"/>
            <p:nvPr/>
          </p:nvSpPr>
          <p:spPr>
            <a:xfrm>
              <a:off x="5951954" y="1759801"/>
              <a:ext cx="171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Population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8675B6-15D8-464B-BB7C-B0DB4BAE3A8E}"/>
                </a:ext>
              </a:extLst>
            </p:cNvPr>
            <p:cNvSpPr txBox="1"/>
            <p:nvPr/>
          </p:nvSpPr>
          <p:spPr>
            <a:xfrm>
              <a:off x="9884663" y="1763843"/>
              <a:ext cx="171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Population 2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14083" y="12534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Model Overview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E2D903-C7BC-9744-A012-BD6FD41D91CA}"/>
              </a:ext>
            </a:extLst>
          </p:cNvPr>
          <p:cNvCxnSpPr/>
          <p:nvPr/>
        </p:nvCxnSpPr>
        <p:spPr>
          <a:xfrm>
            <a:off x="6276109" y="6137564"/>
            <a:ext cx="51804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1AF3E596-9B8C-8042-934D-9B81EF6F713F}"/>
              </a:ext>
            </a:extLst>
          </p:cNvPr>
          <p:cNvSpPr/>
          <p:nvPr/>
        </p:nvSpPr>
        <p:spPr>
          <a:xfrm>
            <a:off x="6666858" y="5930885"/>
            <a:ext cx="342306" cy="360218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EBBFC3F1-E4E5-FF42-8B0E-559ACA95DD0B}"/>
              </a:ext>
            </a:extLst>
          </p:cNvPr>
          <p:cNvSpPr/>
          <p:nvPr/>
        </p:nvSpPr>
        <p:spPr>
          <a:xfrm>
            <a:off x="9889929" y="5921888"/>
            <a:ext cx="342306" cy="360218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E83832-EEBF-0C40-A74B-8237986F2886}"/>
              </a:ext>
            </a:extLst>
          </p:cNvPr>
          <p:cNvCxnSpPr/>
          <p:nvPr/>
        </p:nvCxnSpPr>
        <p:spPr>
          <a:xfrm>
            <a:off x="5505783" y="6567055"/>
            <a:ext cx="51804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1ACEAE-B23D-364A-A94E-5E4F07F3414A}"/>
              </a:ext>
            </a:extLst>
          </p:cNvPr>
          <p:cNvCxnSpPr/>
          <p:nvPr/>
        </p:nvCxnSpPr>
        <p:spPr>
          <a:xfrm>
            <a:off x="5551585" y="5779773"/>
            <a:ext cx="51804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390028FA-353D-0B49-93FB-D2D174362DED}"/>
              </a:ext>
            </a:extLst>
          </p:cNvPr>
          <p:cNvSpPr/>
          <p:nvPr/>
        </p:nvSpPr>
        <p:spPr>
          <a:xfrm>
            <a:off x="8539761" y="5551959"/>
            <a:ext cx="342306" cy="360218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7959016A-3A7B-844A-B8F2-6249405699C5}"/>
              </a:ext>
            </a:extLst>
          </p:cNvPr>
          <p:cNvSpPr/>
          <p:nvPr/>
        </p:nvSpPr>
        <p:spPr>
          <a:xfrm>
            <a:off x="8096028" y="6353241"/>
            <a:ext cx="342306" cy="360218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F27FEC37-76AE-4949-AC4B-F88DBFCBFFF8}"/>
              </a:ext>
            </a:extLst>
          </p:cNvPr>
          <p:cNvSpPr/>
          <p:nvPr/>
        </p:nvSpPr>
        <p:spPr>
          <a:xfrm>
            <a:off x="7552223" y="5930885"/>
            <a:ext cx="342306" cy="360218"/>
          </a:xfrm>
          <a:prstGeom prst="star5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EC2E08-961B-E544-9338-6DAD69A862C6}"/>
              </a:ext>
            </a:extLst>
          </p:cNvPr>
          <p:cNvGrpSpPr/>
          <p:nvPr/>
        </p:nvGrpSpPr>
        <p:grpSpPr>
          <a:xfrm>
            <a:off x="7009882" y="3305523"/>
            <a:ext cx="3354149" cy="1843889"/>
            <a:chOff x="5670979" y="4501429"/>
            <a:chExt cx="4408756" cy="241500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9FEED15-6A31-0C4A-9D88-BA26456D2DE9}"/>
                </a:ext>
              </a:extLst>
            </p:cNvPr>
            <p:cNvGrpSpPr/>
            <p:nvPr/>
          </p:nvGrpSpPr>
          <p:grpSpPr>
            <a:xfrm>
              <a:off x="6120912" y="4596384"/>
              <a:ext cx="3958823" cy="2088039"/>
              <a:chOff x="6120912" y="4596384"/>
              <a:chExt cx="3958823" cy="2088039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490F287-AF7F-0D46-B9D6-8910E5590565}"/>
                  </a:ext>
                </a:extLst>
              </p:cNvPr>
              <p:cNvSpPr/>
              <p:nvPr/>
            </p:nvSpPr>
            <p:spPr>
              <a:xfrm>
                <a:off x="6473952" y="6461760"/>
                <a:ext cx="658368" cy="158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237ED38-4052-CF45-B698-06F0177ED975}"/>
                  </a:ext>
                </a:extLst>
              </p:cNvPr>
              <p:cNvGrpSpPr/>
              <p:nvPr/>
            </p:nvGrpSpPr>
            <p:grpSpPr>
              <a:xfrm>
                <a:off x="6653784" y="4696759"/>
                <a:ext cx="1737360" cy="1731268"/>
                <a:chOff x="9790176" y="4450076"/>
                <a:chExt cx="1737360" cy="1731268"/>
              </a:xfrm>
            </p:grpSpPr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55C98FFA-3E10-A34E-8DA4-F25733F0C388}"/>
                    </a:ext>
                  </a:extLst>
                </p:cNvPr>
                <p:cNvSpPr/>
                <p:nvPr/>
              </p:nvSpPr>
              <p:spPr>
                <a:xfrm>
                  <a:off x="9790176" y="4450076"/>
                  <a:ext cx="1438129" cy="1633453"/>
                </a:xfrm>
                <a:custGeom>
                  <a:avLst/>
                  <a:gdLst>
                    <a:gd name="connsiteX0" fmla="*/ 0 w 1438129"/>
                    <a:gd name="connsiteY0" fmla="*/ 1487428 h 1633453"/>
                    <a:gd name="connsiteX1" fmla="*/ 682752 w 1438129"/>
                    <a:gd name="connsiteY1" fmla="*/ 4 h 1633453"/>
                    <a:gd name="connsiteX2" fmla="*/ 1377696 w 1438129"/>
                    <a:gd name="connsiteY2" fmla="*/ 1499620 h 1633453"/>
                    <a:gd name="connsiteX3" fmla="*/ 1402080 w 1438129"/>
                    <a:gd name="connsiteY3" fmla="*/ 1560580 h 1633453"/>
                    <a:gd name="connsiteX4" fmla="*/ 1402080 w 1438129"/>
                    <a:gd name="connsiteY4" fmla="*/ 1560580 h 163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8129" h="1633453">
                      <a:moveTo>
                        <a:pt x="0" y="1487428"/>
                      </a:moveTo>
                      <a:cubicBezTo>
                        <a:pt x="226568" y="742700"/>
                        <a:pt x="453136" y="-2028"/>
                        <a:pt x="682752" y="4"/>
                      </a:cubicBezTo>
                      <a:cubicBezTo>
                        <a:pt x="912368" y="2036"/>
                        <a:pt x="1257808" y="1239524"/>
                        <a:pt x="1377696" y="1499620"/>
                      </a:cubicBezTo>
                      <a:cubicBezTo>
                        <a:pt x="1497584" y="1759716"/>
                        <a:pt x="1402080" y="1560580"/>
                        <a:pt x="1402080" y="1560580"/>
                      </a:cubicBezTo>
                      <a:lnTo>
                        <a:pt x="1402080" y="156058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428BE78-58F6-164D-AC92-D90ABD91A899}"/>
                    </a:ext>
                  </a:extLst>
                </p:cNvPr>
                <p:cNvSpPr/>
                <p:nvPr/>
              </p:nvSpPr>
              <p:spPr>
                <a:xfrm>
                  <a:off x="10972800" y="5937504"/>
                  <a:ext cx="554736" cy="243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467D026-0B31-7241-A749-DCDE5E23D053}"/>
                  </a:ext>
                </a:extLst>
              </p:cNvPr>
              <p:cNvGrpSpPr/>
              <p:nvPr/>
            </p:nvGrpSpPr>
            <p:grpSpPr>
              <a:xfrm>
                <a:off x="8330183" y="4709478"/>
                <a:ext cx="1737360" cy="1731268"/>
                <a:chOff x="9790176" y="4450076"/>
                <a:chExt cx="1737360" cy="1731268"/>
              </a:xfrm>
            </p:grpSpPr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2CC78BAF-BE59-A843-B215-F31213902AE6}"/>
                    </a:ext>
                  </a:extLst>
                </p:cNvPr>
                <p:cNvSpPr/>
                <p:nvPr/>
              </p:nvSpPr>
              <p:spPr>
                <a:xfrm>
                  <a:off x="9790176" y="4450076"/>
                  <a:ext cx="1438129" cy="1633453"/>
                </a:xfrm>
                <a:custGeom>
                  <a:avLst/>
                  <a:gdLst>
                    <a:gd name="connsiteX0" fmla="*/ 0 w 1438129"/>
                    <a:gd name="connsiteY0" fmla="*/ 1487428 h 1633453"/>
                    <a:gd name="connsiteX1" fmla="*/ 682752 w 1438129"/>
                    <a:gd name="connsiteY1" fmla="*/ 4 h 1633453"/>
                    <a:gd name="connsiteX2" fmla="*/ 1377696 w 1438129"/>
                    <a:gd name="connsiteY2" fmla="*/ 1499620 h 1633453"/>
                    <a:gd name="connsiteX3" fmla="*/ 1402080 w 1438129"/>
                    <a:gd name="connsiteY3" fmla="*/ 1560580 h 1633453"/>
                    <a:gd name="connsiteX4" fmla="*/ 1402080 w 1438129"/>
                    <a:gd name="connsiteY4" fmla="*/ 1560580 h 1633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8129" h="1633453">
                      <a:moveTo>
                        <a:pt x="0" y="1487428"/>
                      </a:moveTo>
                      <a:cubicBezTo>
                        <a:pt x="226568" y="742700"/>
                        <a:pt x="453136" y="-2028"/>
                        <a:pt x="682752" y="4"/>
                      </a:cubicBezTo>
                      <a:cubicBezTo>
                        <a:pt x="912368" y="2036"/>
                        <a:pt x="1257808" y="1239524"/>
                        <a:pt x="1377696" y="1499620"/>
                      </a:cubicBezTo>
                      <a:cubicBezTo>
                        <a:pt x="1497584" y="1759716"/>
                        <a:pt x="1402080" y="1560580"/>
                        <a:pt x="1402080" y="1560580"/>
                      </a:cubicBezTo>
                      <a:lnTo>
                        <a:pt x="1402080" y="1560580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2E30D07A-BD90-184A-AA01-1AFE45ABD4DE}"/>
                    </a:ext>
                  </a:extLst>
                </p:cNvPr>
                <p:cNvSpPr/>
                <p:nvPr/>
              </p:nvSpPr>
              <p:spPr>
                <a:xfrm>
                  <a:off x="10972800" y="5937504"/>
                  <a:ext cx="554736" cy="2438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6A9AB97-5CD2-0D4D-97B5-7A77C427E186}"/>
                  </a:ext>
                </a:extLst>
              </p:cNvPr>
              <p:cNvSpPr txBox="1"/>
              <p:nvPr/>
            </p:nvSpPr>
            <p:spPr>
              <a:xfrm>
                <a:off x="8770722" y="6305742"/>
                <a:ext cx="557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9BE2F4-6844-384A-9291-5F66B0D07191}"/>
                  </a:ext>
                </a:extLst>
              </p:cNvPr>
              <p:cNvSpPr txBox="1"/>
              <p:nvPr/>
            </p:nvSpPr>
            <p:spPr>
              <a:xfrm>
                <a:off x="7098630" y="6315091"/>
                <a:ext cx="557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-1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F7E102B-BCDD-0940-B634-5B4948E02F72}"/>
                  </a:ext>
                </a:extLst>
              </p:cNvPr>
              <p:cNvCxnSpPr/>
              <p:nvPr/>
            </p:nvCxnSpPr>
            <p:spPr>
              <a:xfrm>
                <a:off x="6132576" y="4596384"/>
                <a:ext cx="0" cy="17251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34602CC-1E75-7C47-B4A8-0C6D93859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20912" y="6306634"/>
                <a:ext cx="39588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E32C45-E49A-9D4D-9E0C-6B9E2EB1AEF0}"/>
                </a:ext>
              </a:extLst>
            </p:cNvPr>
            <p:cNvSpPr txBox="1"/>
            <p:nvPr/>
          </p:nvSpPr>
          <p:spPr>
            <a:xfrm>
              <a:off x="7290816" y="6547104"/>
              <a:ext cx="1901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Phenotype</a:t>
              </a:r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5EAAC1F-D828-854C-BD18-806ABB489F7C}"/>
                </a:ext>
              </a:extLst>
            </p:cNvPr>
            <p:cNvSpPr txBox="1"/>
            <p:nvPr/>
          </p:nvSpPr>
          <p:spPr>
            <a:xfrm rot="16200000">
              <a:off x="4920058" y="5252350"/>
              <a:ext cx="1901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Fitness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188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A9F2D2-6831-1747-BDF3-06CFD15CCE27}"/>
              </a:ext>
            </a:extLst>
          </p:cNvPr>
          <p:cNvSpPr/>
          <p:nvPr/>
        </p:nvSpPr>
        <p:spPr>
          <a:xfrm>
            <a:off x="0" y="114300"/>
            <a:ext cx="12192000" cy="9456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5322E4-39F4-E641-990B-748C1698CF23}"/>
              </a:ext>
            </a:extLst>
          </p:cNvPr>
          <p:cNvCxnSpPr/>
          <p:nvPr/>
        </p:nvCxnSpPr>
        <p:spPr>
          <a:xfrm>
            <a:off x="0" y="1050518"/>
            <a:ext cx="12192000" cy="695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86A52D1-2AE6-8C40-8F1F-D55297D4779C}"/>
              </a:ext>
            </a:extLst>
          </p:cNvPr>
          <p:cNvSpPr txBox="1">
            <a:spLocks/>
          </p:cNvSpPr>
          <p:nvPr/>
        </p:nvSpPr>
        <p:spPr>
          <a:xfrm>
            <a:off x="36341" y="0"/>
            <a:ext cx="110750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angla Sangam MN" charset="0"/>
                <a:ea typeface="Bangla Sangam MN" charset="0"/>
                <a:cs typeface="Bangla Sangam MN" charset="0"/>
              </a:rPr>
              <a:t>Model Overview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39C58F-8B89-5D4A-8AAB-68A6C7D9EABE}"/>
                  </a:ext>
                </a:extLst>
              </p:cNvPr>
              <p:cNvSpPr txBox="1"/>
              <p:nvPr/>
            </p:nvSpPr>
            <p:spPr>
              <a:xfrm>
                <a:off x="790837" y="4968198"/>
                <a:ext cx="4454296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𝑎𝑤𝑎𝑦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 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39C58F-8B89-5D4A-8AAB-68A6C7D9E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37" y="4968198"/>
                <a:ext cx="4454296" cy="778931"/>
              </a:xfrm>
              <a:prstGeom prst="rect">
                <a:avLst/>
              </a:prstGeom>
              <a:blipFill>
                <a:blip r:embed="rId3"/>
                <a:stretch>
                  <a:fillRect l="-568" t="-107937" r="-1705" b="-169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26DAEDE5-4620-534F-B451-C18FB428F38B}"/>
              </a:ext>
            </a:extLst>
          </p:cNvPr>
          <p:cNvGrpSpPr/>
          <p:nvPr/>
        </p:nvGrpSpPr>
        <p:grpSpPr>
          <a:xfrm>
            <a:off x="6670956" y="4035523"/>
            <a:ext cx="5176213" cy="3462385"/>
            <a:chOff x="570768" y="562377"/>
            <a:chExt cx="6032158" cy="405405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72F4E7-D6AA-3046-A41C-951E7601C26D}"/>
                </a:ext>
              </a:extLst>
            </p:cNvPr>
            <p:cNvSpPr txBox="1"/>
            <p:nvPr/>
          </p:nvSpPr>
          <p:spPr>
            <a:xfrm rot="16200000">
              <a:off x="679799" y="1469767"/>
              <a:ext cx="2184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Fitness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79CBB02-2525-884A-A7BA-4D1B1539B2D1}"/>
                </a:ext>
              </a:extLst>
            </p:cNvPr>
            <p:cNvGrpSpPr/>
            <p:nvPr/>
          </p:nvGrpSpPr>
          <p:grpSpPr>
            <a:xfrm>
              <a:off x="740172" y="1155572"/>
              <a:ext cx="5862754" cy="3460860"/>
              <a:chOff x="1489516" y="3326884"/>
              <a:chExt cx="5862754" cy="2155412"/>
            </a:xfrm>
          </p:grpSpPr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20519E7E-E38B-5247-A404-64A316B1B64C}"/>
                  </a:ext>
                </a:extLst>
              </p:cNvPr>
              <p:cNvSpPr/>
              <p:nvPr/>
            </p:nvSpPr>
            <p:spPr>
              <a:xfrm>
                <a:off x="1489516" y="3326884"/>
                <a:ext cx="5730554" cy="1968710"/>
              </a:xfrm>
              <a:custGeom>
                <a:avLst/>
                <a:gdLst>
                  <a:gd name="connsiteX0" fmla="*/ 228073 w 5730554"/>
                  <a:gd name="connsiteY0" fmla="*/ 1272769 h 1922222"/>
                  <a:gd name="connsiteX1" fmla="*/ 1018906 w 5730554"/>
                  <a:gd name="connsiteY1" fmla="*/ 23 h 1922222"/>
                  <a:gd name="connsiteX2" fmla="*/ 1686170 w 5730554"/>
                  <a:gd name="connsiteY2" fmla="*/ 1235698 h 1922222"/>
                  <a:gd name="connsiteX3" fmla="*/ 2835349 w 5730554"/>
                  <a:gd name="connsiteY3" fmla="*/ 259514 h 1922222"/>
                  <a:gd name="connsiteX4" fmla="*/ 3910387 w 5730554"/>
                  <a:gd name="connsiteY4" fmla="*/ 1223342 h 1922222"/>
                  <a:gd name="connsiteX5" fmla="*/ 4787716 w 5730554"/>
                  <a:gd name="connsiteY5" fmla="*/ 333655 h 1922222"/>
                  <a:gd name="connsiteX6" fmla="*/ 5479695 w 5730554"/>
                  <a:gd name="connsiteY6" fmla="*/ 1890606 h 1922222"/>
                  <a:gd name="connsiteX7" fmla="*/ 228073 w 5730554"/>
                  <a:gd name="connsiteY7" fmla="*/ 1272769 h 1922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30554" h="1922222">
                    <a:moveTo>
                      <a:pt x="228073" y="1272769"/>
                    </a:moveTo>
                    <a:cubicBezTo>
                      <a:pt x="-515392" y="957672"/>
                      <a:pt x="775890" y="6201"/>
                      <a:pt x="1018906" y="23"/>
                    </a:cubicBezTo>
                    <a:cubicBezTo>
                      <a:pt x="1261922" y="-6155"/>
                      <a:pt x="1383430" y="1192449"/>
                      <a:pt x="1686170" y="1235698"/>
                    </a:cubicBezTo>
                    <a:cubicBezTo>
                      <a:pt x="1988911" y="1278947"/>
                      <a:pt x="2464646" y="261573"/>
                      <a:pt x="2835349" y="259514"/>
                    </a:cubicBezTo>
                    <a:cubicBezTo>
                      <a:pt x="3206052" y="257455"/>
                      <a:pt x="3584993" y="1210985"/>
                      <a:pt x="3910387" y="1223342"/>
                    </a:cubicBezTo>
                    <a:cubicBezTo>
                      <a:pt x="4235781" y="1235699"/>
                      <a:pt x="4526165" y="222444"/>
                      <a:pt x="4787716" y="333655"/>
                    </a:cubicBezTo>
                    <a:cubicBezTo>
                      <a:pt x="5049267" y="444866"/>
                      <a:pt x="6241695" y="1734087"/>
                      <a:pt x="5479695" y="1890606"/>
                    </a:cubicBezTo>
                    <a:cubicBezTo>
                      <a:pt x="4717695" y="2047125"/>
                      <a:pt x="971538" y="1587866"/>
                      <a:pt x="228073" y="1272769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8FF63D5-C46E-544C-B0EB-AB0B900EB20B}"/>
                  </a:ext>
                </a:extLst>
              </p:cNvPr>
              <p:cNvSpPr/>
              <p:nvPr/>
            </p:nvSpPr>
            <p:spPr>
              <a:xfrm>
                <a:off x="5375189" y="3556004"/>
                <a:ext cx="1977081" cy="19262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CC54638-08E5-034E-8DAA-C4FB8D00873D}"/>
                </a:ext>
              </a:extLst>
            </p:cNvPr>
            <p:cNvGrpSpPr/>
            <p:nvPr/>
          </p:nvGrpSpPr>
          <p:grpSpPr>
            <a:xfrm>
              <a:off x="570768" y="1093534"/>
              <a:ext cx="4717405" cy="3516363"/>
              <a:chOff x="5818436" y="726387"/>
              <a:chExt cx="4717405" cy="3516363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DD38541-B73D-5F44-8380-0A9EBE42CB8D}"/>
                  </a:ext>
                </a:extLst>
              </p:cNvPr>
              <p:cNvSpPr/>
              <p:nvPr/>
            </p:nvSpPr>
            <p:spPr>
              <a:xfrm>
                <a:off x="5818436" y="3290370"/>
                <a:ext cx="4291913" cy="9523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E638F3A-6918-4A46-9154-C029276B01EE}"/>
                  </a:ext>
                </a:extLst>
              </p:cNvPr>
              <p:cNvSpPr/>
              <p:nvPr/>
            </p:nvSpPr>
            <p:spPr>
              <a:xfrm>
                <a:off x="5987839" y="726387"/>
                <a:ext cx="1723241" cy="26762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5B3C1AF-0EAC-6643-8A04-8BEDD885B392}"/>
                  </a:ext>
                </a:extLst>
              </p:cNvPr>
              <p:cNvCxnSpPr/>
              <p:nvPr/>
            </p:nvCxnSpPr>
            <p:spPr>
              <a:xfrm>
                <a:off x="7310728" y="782413"/>
                <a:ext cx="0" cy="202996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9900422-B5F3-F44C-BFD2-88040B09E1A4}"/>
                  </a:ext>
                </a:extLst>
              </p:cNvPr>
              <p:cNvCxnSpPr/>
              <p:nvPr/>
            </p:nvCxnSpPr>
            <p:spPr>
              <a:xfrm flipV="1">
                <a:off x="7310728" y="2807217"/>
                <a:ext cx="32251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7316044-2C0F-014E-BE56-8EB2DA352E00}"/>
                  </a:ext>
                </a:extLst>
              </p:cNvPr>
              <p:cNvSpPr txBox="1"/>
              <p:nvPr/>
            </p:nvSpPr>
            <p:spPr>
              <a:xfrm>
                <a:off x="7468180" y="2980438"/>
                <a:ext cx="290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charset="0"/>
                    <a:ea typeface="Arial" charset="0"/>
                    <a:cs typeface="Arial" charset="0"/>
                  </a:rPr>
                  <a:t>Trait Value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F1857AD-B8EA-AD43-A31A-A3F6F6BE3BBE}"/>
                  </a:ext>
                </a:extLst>
              </p:cNvPr>
              <p:cNvSpPr txBox="1"/>
              <p:nvPr/>
            </p:nvSpPr>
            <p:spPr>
              <a:xfrm>
                <a:off x="8726044" y="803507"/>
                <a:ext cx="591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aseline="-25000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F9A09F0-D422-CD48-B831-F8258CFD5C69}"/>
                  </a:ext>
                </a:extLst>
              </p:cNvPr>
              <p:cNvCxnSpPr/>
              <p:nvPr/>
            </p:nvCxnSpPr>
            <p:spPr>
              <a:xfrm>
                <a:off x="8818675" y="1166521"/>
                <a:ext cx="0" cy="168428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9AF318D-0DB1-0A42-A021-9CA3DCDF6476}"/>
                  </a:ext>
                </a:extLst>
              </p:cNvPr>
              <p:cNvCxnSpPr/>
              <p:nvPr/>
            </p:nvCxnSpPr>
            <p:spPr>
              <a:xfrm flipH="1" flipV="1">
                <a:off x="8830339" y="2269235"/>
                <a:ext cx="493315" cy="27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1A67402-6EE2-F043-88B5-E2DDB5800312}"/>
                </a:ext>
              </a:extLst>
            </p:cNvPr>
            <p:cNvSpPr txBox="1"/>
            <p:nvPr/>
          </p:nvSpPr>
          <p:spPr>
            <a:xfrm>
              <a:off x="3429935" y="1175782"/>
              <a:ext cx="1461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>
                  <a:latin typeface="Cambria Math" charset="0"/>
                  <a:ea typeface="Cambria Math" charset="0"/>
                  <a:cs typeface="Cambria Math" charset="0"/>
                </a:rPr>
                <a:t>θ</a:t>
              </a:r>
              <a:endParaRPr lang="en-US" i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2D4C6B-AA0D-7C4E-9715-CE51AB1ED6C6}"/>
                </a:ext>
              </a:extLst>
            </p:cNvPr>
            <p:cNvSpPr txBox="1"/>
            <p:nvPr/>
          </p:nvSpPr>
          <p:spPr>
            <a:xfrm rot="16200000">
              <a:off x="1068359" y="1790843"/>
              <a:ext cx="1296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Fitness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1D1185D-C844-AB43-8666-A3E562F2D3AF}"/>
                </a:ext>
              </a:extLst>
            </p:cNvPr>
            <p:cNvCxnSpPr/>
            <p:nvPr/>
          </p:nvCxnSpPr>
          <p:spPr>
            <a:xfrm>
              <a:off x="4067503" y="2238703"/>
              <a:ext cx="1937" cy="945064"/>
            </a:xfrm>
            <a:prstGeom prst="line">
              <a:avLst/>
            </a:prstGeom>
            <a:ln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868005-B64A-2545-BF25-D3FD48939A0C}"/>
                </a:ext>
              </a:extLst>
            </p:cNvPr>
            <p:cNvSpPr txBox="1"/>
            <p:nvPr/>
          </p:nvSpPr>
          <p:spPr>
            <a:xfrm>
              <a:off x="4075986" y="1931591"/>
              <a:ext cx="33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" charset="0"/>
                  <a:ea typeface="Times" charset="0"/>
                  <a:cs typeface="Times" charset="0"/>
                </a:rPr>
                <a:t>z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C5CD43C-B683-6B4C-939D-CB000479E2BF}"/>
              </a:ext>
            </a:extLst>
          </p:cNvPr>
          <p:cNvGrpSpPr/>
          <p:nvPr/>
        </p:nvGrpSpPr>
        <p:grpSpPr>
          <a:xfrm>
            <a:off x="6563569" y="1186747"/>
            <a:ext cx="5176213" cy="3462385"/>
            <a:chOff x="5821633" y="982988"/>
            <a:chExt cx="5176213" cy="346238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AAABB0B-070D-F542-87B9-9EA9C2D6DD6F}"/>
                </a:ext>
              </a:extLst>
            </p:cNvPr>
            <p:cNvGrpSpPr/>
            <p:nvPr/>
          </p:nvGrpSpPr>
          <p:grpSpPr>
            <a:xfrm>
              <a:off x="5821633" y="982988"/>
              <a:ext cx="5176213" cy="3462385"/>
              <a:chOff x="570768" y="562377"/>
              <a:chExt cx="6032158" cy="4054055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8B682F2-D859-044A-AE4E-07943E0840E4}"/>
                  </a:ext>
                </a:extLst>
              </p:cNvPr>
              <p:cNvSpPr txBox="1"/>
              <p:nvPr/>
            </p:nvSpPr>
            <p:spPr>
              <a:xfrm rot="16200000">
                <a:off x="679799" y="1469767"/>
                <a:ext cx="2184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charset="0"/>
                    <a:ea typeface="Arial" charset="0"/>
                    <a:cs typeface="Arial" charset="0"/>
                  </a:rPr>
                  <a:t>Fitness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EB29D355-DBA9-8943-A383-E86AE92922A8}"/>
                  </a:ext>
                </a:extLst>
              </p:cNvPr>
              <p:cNvGrpSpPr/>
              <p:nvPr/>
            </p:nvGrpSpPr>
            <p:grpSpPr>
              <a:xfrm>
                <a:off x="740172" y="1155572"/>
                <a:ext cx="5862754" cy="3460860"/>
                <a:chOff x="1489516" y="3326884"/>
                <a:chExt cx="5862754" cy="2155412"/>
              </a:xfrm>
            </p:grpSpPr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4E588C77-A9C9-E247-B2A2-7E023D94D2D4}"/>
                    </a:ext>
                  </a:extLst>
                </p:cNvPr>
                <p:cNvSpPr/>
                <p:nvPr/>
              </p:nvSpPr>
              <p:spPr>
                <a:xfrm>
                  <a:off x="1489516" y="3326884"/>
                  <a:ext cx="5730554" cy="1968709"/>
                </a:xfrm>
                <a:custGeom>
                  <a:avLst/>
                  <a:gdLst>
                    <a:gd name="connsiteX0" fmla="*/ 228073 w 5730554"/>
                    <a:gd name="connsiteY0" fmla="*/ 1272769 h 1922222"/>
                    <a:gd name="connsiteX1" fmla="*/ 1018906 w 5730554"/>
                    <a:gd name="connsiteY1" fmla="*/ 23 h 1922222"/>
                    <a:gd name="connsiteX2" fmla="*/ 1686170 w 5730554"/>
                    <a:gd name="connsiteY2" fmla="*/ 1235698 h 1922222"/>
                    <a:gd name="connsiteX3" fmla="*/ 2835349 w 5730554"/>
                    <a:gd name="connsiteY3" fmla="*/ 259514 h 1922222"/>
                    <a:gd name="connsiteX4" fmla="*/ 3910387 w 5730554"/>
                    <a:gd name="connsiteY4" fmla="*/ 1223342 h 1922222"/>
                    <a:gd name="connsiteX5" fmla="*/ 4787716 w 5730554"/>
                    <a:gd name="connsiteY5" fmla="*/ 333655 h 1922222"/>
                    <a:gd name="connsiteX6" fmla="*/ 5479695 w 5730554"/>
                    <a:gd name="connsiteY6" fmla="*/ 1890606 h 1922222"/>
                    <a:gd name="connsiteX7" fmla="*/ 228073 w 5730554"/>
                    <a:gd name="connsiteY7" fmla="*/ 1272769 h 1922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30554" h="1922222">
                      <a:moveTo>
                        <a:pt x="228073" y="1272769"/>
                      </a:moveTo>
                      <a:cubicBezTo>
                        <a:pt x="-515392" y="957672"/>
                        <a:pt x="775890" y="6201"/>
                        <a:pt x="1018906" y="23"/>
                      </a:cubicBezTo>
                      <a:cubicBezTo>
                        <a:pt x="1261922" y="-6155"/>
                        <a:pt x="1383430" y="1192449"/>
                        <a:pt x="1686170" y="1235698"/>
                      </a:cubicBezTo>
                      <a:cubicBezTo>
                        <a:pt x="1988911" y="1278947"/>
                        <a:pt x="2464646" y="261573"/>
                        <a:pt x="2835349" y="259514"/>
                      </a:cubicBezTo>
                      <a:cubicBezTo>
                        <a:pt x="3206052" y="257455"/>
                        <a:pt x="3584993" y="1210985"/>
                        <a:pt x="3910387" y="1223342"/>
                      </a:cubicBezTo>
                      <a:cubicBezTo>
                        <a:pt x="4235781" y="1235699"/>
                        <a:pt x="4526165" y="222444"/>
                        <a:pt x="4787716" y="333655"/>
                      </a:cubicBezTo>
                      <a:cubicBezTo>
                        <a:pt x="5049267" y="444866"/>
                        <a:pt x="6241695" y="1734087"/>
                        <a:pt x="5479695" y="1890606"/>
                      </a:cubicBezTo>
                      <a:cubicBezTo>
                        <a:pt x="4717695" y="2047125"/>
                        <a:pt x="971538" y="1587866"/>
                        <a:pt x="228073" y="127276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0174554-CFE4-AC41-8759-9EBAF8093119}"/>
                    </a:ext>
                  </a:extLst>
                </p:cNvPr>
                <p:cNvSpPr/>
                <p:nvPr/>
              </p:nvSpPr>
              <p:spPr>
                <a:xfrm>
                  <a:off x="5375189" y="3556004"/>
                  <a:ext cx="1977081" cy="19262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7769B34-83BF-1C4E-8E2C-9E05359186D3}"/>
                  </a:ext>
                </a:extLst>
              </p:cNvPr>
              <p:cNvGrpSpPr/>
              <p:nvPr/>
            </p:nvGrpSpPr>
            <p:grpSpPr>
              <a:xfrm>
                <a:off x="570768" y="1093534"/>
                <a:ext cx="4717405" cy="3516363"/>
                <a:chOff x="5818436" y="726387"/>
                <a:chExt cx="4717405" cy="3516363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9ADF1C7-67E6-B843-9392-9276E8289B47}"/>
                    </a:ext>
                  </a:extLst>
                </p:cNvPr>
                <p:cNvSpPr/>
                <p:nvPr/>
              </p:nvSpPr>
              <p:spPr>
                <a:xfrm>
                  <a:off x="5818436" y="3290370"/>
                  <a:ext cx="4291913" cy="9523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BCF0B07-B6B1-9947-9392-DF92F6B31F40}"/>
                    </a:ext>
                  </a:extLst>
                </p:cNvPr>
                <p:cNvSpPr/>
                <p:nvPr/>
              </p:nvSpPr>
              <p:spPr>
                <a:xfrm>
                  <a:off x="5987839" y="726387"/>
                  <a:ext cx="1723241" cy="26762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E8F9CFED-ED3D-E042-ABE3-03A4567E5823}"/>
                    </a:ext>
                  </a:extLst>
                </p:cNvPr>
                <p:cNvCxnSpPr/>
                <p:nvPr/>
              </p:nvCxnSpPr>
              <p:spPr>
                <a:xfrm>
                  <a:off x="7310728" y="782413"/>
                  <a:ext cx="0" cy="202996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9A2122F-0B8F-5744-9B2D-2457CAB2043E}"/>
                    </a:ext>
                  </a:extLst>
                </p:cNvPr>
                <p:cNvCxnSpPr/>
                <p:nvPr/>
              </p:nvCxnSpPr>
              <p:spPr>
                <a:xfrm flipV="1">
                  <a:off x="7310728" y="2807217"/>
                  <a:ext cx="3225113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D052BAA-1E2E-A343-B35F-2F06BB1D1DBD}"/>
                    </a:ext>
                  </a:extLst>
                </p:cNvPr>
                <p:cNvSpPr txBox="1"/>
                <p:nvPr/>
              </p:nvSpPr>
              <p:spPr>
                <a:xfrm>
                  <a:off x="7468180" y="2980438"/>
                  <a:ext cx="29038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Arial" charset="0"/>
                      <a:ea typeface="Arial" charset="0"/>
                      <a:cs typeface="Arial" charset="0"/>
                    </a:rPr>
                    <a:t>Trait Value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78A5CF0-824E-B148-B4A3-894655FF9D2E}"/>
                    </a:ext>
                  </a:extLst>
                </p:cNvPr>
                <p:cNvSpPr txBox="1"/>
                <p:nvPr/>
              </p:nvSpPr>
              <p:spPr>
                <a:xfrm>
                  <a:off x="8726044" y="803507"/>
                  <a:ext cx="5910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baseline="-25000" dirty="0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5A625F8F-476B-264F-B937-D3D68C7BBDDC}"/>
                    </a:ext>
                  </a:extLst>
                </p:cNvPr>
                <p:cNvCxnSpPr/>
                <p:nvPr/>
              </p:nvCxnSpPr>
              <p:spPr>
                <a:xfrm>
                  <a:off x="8818675" y="1166521"/>
                  <a:ext cx="0" cy="1684285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DC5B87C6-A9E9-3B46-AB07-805D40B08C86}"/>
                    </a:ext>
                  </a:extLst>
                </p:cNvPr>
                <p:cNvCxnSpPr/>
                <p:nvPr/>
              </p:nvCxnSpPr>
              <p:spPr>
                <a:xfrm flipH="1">
                  <a:off x="9153580" y="2223342"/>
                  <a:ext cx="31958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81BAA1-0272-AC49-BB35-B18151CF3514}"/>
                  </a:ext>
                </a:extLst>
              </p:cNvPr>
              <p:cNvSpPr txBox="1"/>
              <p:nvPr/>
            </p:nvSpPr>
            <p:spPr>
              <a:xfrm>
                <a:off x="3371139" y="1187630"/>
                <a:ext cx="1461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i="1">
                    <a:latin typeface="Cambria Math" charset="0"/>
                    <a:ea typeface="Cambria Math" charset="0"/>
                    <a:cs typeface="Cambria Math" charset="0"/>
                  </a:rPr>
                  <a:t>θ</a:t>
                </a:r>
                <a:endParaRPr lang="en-US" i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9F14F16-C92A-ED4A-9D93-C37803584E34}"/>
                </a:ext>
              </a:extLst>
            </p:cNvPr>
            <p:cNvCxnSpPr/>
            <p:nvPr/>
          </p:nvCxnSpPr>
          <p:spPr>
            <a:xfrm flipV="1">
              <a:off x="7821698" y="2709531"/>
              <a:ext cx="2743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A870D7E-EE96-1A4F-A014-EEC7134EF4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07" r="31413" b="32825"/>
            <a:stretch/>
          </p:blipFill>
          <p:spPr>
            <a:xfrm>
              <a:off x="7860276" y="1489609"/>
              <a:ext cx="1051184" cy="1822278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D500C6A-9DD6-4848-A706-CF7EFEAB3516}"/>
                </a:ext>
              </a:extLst>
            </p:cNvPr>
            <p:cNvSpPr txBox="1"/>
            <p:nvPr/>
          </p:nvSpPr>
          <p:spPr>
            <a:xfrm>
              <a:off x="8957765" y="1436625"/>
              <a:ext cx="12243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+mj-lt"/>
                </a:rPr>
                <a:t>Gen 1</a:t>
              </a:r>
            </a:p>
            <a:p>
              <a:r>
                <a:rPr lang="en-US" sz="1100" dirty="0">
                  <a:latin typeface="+mj-lt"/>
                </a:rPr>
                <a:t>Gen 2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4C30AF6-E846-D540-B845-B55FD1947750}"/>
                </a:ext>
              </a:extLst>
            </p:cNvPr>
            <p:cNvCxnSpPr/>
            <p:nvPr/>
          </p:nvCxnSpPr>
          <p:spPr>
            <a:xfrm flipV="1">
              <a:off x="9504536" y="1566058"/>
              <a:ext cx="27401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DF2C3E1-D06B-0046-9228-02382963A901}"/>
                </a:ext>
              </a:extLst>
            </p:cNvPr>
            <p:cNvCxnSpPr/>
            <p:nvPr/>
          </p:nvCxnSpPr>
          <p:spPr>
            <a:xfrm flipV="1">
              <a:off x="9504536" y="1739062"/>
              <a:ext cx="274012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6237D67F-736F-3848-A800-D13FC8596A40}"/>
              </a:ext>
            </a:extLst>
          </p:cNvPr>
          <p:cNvSpPr txBox="1"/>
          <p:nvPr/>
        </p:nvSpPr>
        <p:spPr>
          <a:xfrm>
            <a:off x="7900841" y="1041394"/>
            <a:ext cx="2541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Stabilizing Selection</a:t>
            </a:r>
          </a:p>
          <a:p>
            <a:pPr algn="ctr"/>
            <a:endParaRPr lang="en-US" sz="1000" dirty="0">
              <a:latin typeface="+mj-lt"/>
            </a:endParaRPr>
          </a:p>
          <a:p>
            <a:pPr algn="ctr"/>
            <a:r>
              <a:rPr lang="en-US" sz="1400" dirty="0">
                <a:latin typeface="+mj-lt"/>
              </a:rPr>
              <a:t>Population Level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35E2CB-A920-554C-BE8B-1449629BB641}"/>
              </a:ext>
            </a:extLst>
          </p:cNvPr>
          <p:cNvSpPr txBox="1"/>
          <p:nvPr/>
        </p:nvSpPr>
        <p:spPr>
          <a:xfrm>
            <a:off x="8608041" y="4285490"/>
            <a:ext cx="228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j-lt"/>
              </a:rPr>
              <a:t>Individual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59BC61-96A2-2346-B856-72F8BBA3E440}"/>
                  </a:ext>
                </a:extLst>
              </p:cNvPr>
              <p:cNvSpPr txBox="1"/>
              <p:nvPr/>
            </p:nvSpPr>
            <p:spPr>
              <a:xfrm>
                <a:off x="3430661" y="2079740"/>
                <a:ext cx="2337948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59BC61-96A2-2346-B856-72F8BBA3E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661" y="2079740"/>
                <a:ext cx="2337948" cy="598562"/>
              </a:xfrm>
              <a:prstGeom prst="rect">
                <a:avLst/>
              </a:prstGeom>
              <a:blipFill>
                <a:blip r:embed="rId5"/>
                <a:stretch>
                  <a:fillRect l="-1622" t="-4167" r="-2703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98B92361-A093-244E-B95E-46352ECB58B3}"/>
              </a:ext>
            </a:extLst>
          </p:cNvPr>
          <p:cNvSpPr txBox="1"/>
          <p:nvPr/>
        </p:nvSpPr>
        <p:spPr>
          <a:xfrm rot="16200000">
            <a:off x="6887649" y="2232035"/>
            <a:ext cx="140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B3B558-E317-C941-A771-73E5FD072E98}"/>
              </a:ext>
            </a:extLst>
          </p:cNvPr>
          <p:cNvSpPr txBox="1"/>
          <p:nvPr/>
        </p:nvSpPr>
        <p:spPr>
          <a:xfrm>
            <a:off x="3219397" y="1462217"/>
            <a:ext cx="355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ngla Sangam MN" panose="02000000000000000000" pitchFamily="2" charset="0"/>
                <a:cs typeface="Bangla Sangam MN" panose="02000000000000000000" pitchFamily="2" charset="0"/>
              </a:rPr>
              <a:t>Fitness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21717E5-A349-EC49-A4D6-50A4895F9B93}"/>
              </a:ext>
            </a:extLst>
          </p:cNvPr>
          <p:cNvSpPr txBox="1"/>
          <p:nvPr/>
        </p:nvSpPr>
        <p:spPr>
          <a:xfrm>
            <a:off x="213702" y="3213061"/>
            <a:ext cx="355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ngla Sangam MN" panose="02000000000000000000" pitchFamily="2" charset="0"/>
                <a:cs typeface="Bangla Sangam MN" panose="02000000000000000000" pitchFamily="2" charset="0"/>
              </a:rPr>
              <a:t>Local Adaptation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649DB90-F5BB-CC46-8ED3-1BCCD706F248}"/>
                  </a:ext>
                </a:extLst>
              </p:cNvPr>
              <p:cNvSpPr/>
              <p:nvPr/>
            </p:nvSpPr>
            <p:spPr>
              <a:xfrm>
                <a:off x="-365101" y="1878462"/>
                <a:ext cx="3564456" cy="90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charset="0"/>
                        </a:rPr>
                        <m:t>+ </m:t>
                      </m:r>
                      <m:r>
                        <a:rPr lang="en-US" i="1">
                          <a:latin typeface="Cambria Math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649DB90-F5BB-CC46-8ED3-1BCCD706F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01" y="1878462"/>
                <a:ext cx="3564456" cy="900375"/>
              </a:xfrm>
              <a:prstGeom prst="rect">
                <a:avLst/>
              </a:prstGeom>
              <a:blipFill>
                <a:blip r:embed="rId6"/>
                <a:stretch>
                  <a:fillRect t="-90278" b="-140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F933D941-5AAE-B64D-88F5-925846BAC311}"/>
              </a:ext>
            </a:extLst>
          </p:cNvPr>
          <p:cNvSpPr txBox="1"/>
          <p:nvPr/>
        </p:nvSpPr>
        <p:spPr>
          <a:xfrm>
            <a:off x="303197" y="1444238"/>
            <a:ext cx="355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ngla Sangam MN" panose="02000000000000000000" pitchFamily="2" charset="0"/>
                <a:cs typeface="Bangla Sangam MN" panose="02000000000000000000" pitchFamily="2" charset="0"/>
              </a:rPr>
              <a:t>Phenotype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2719F49-39E0-CE48-9529-C8B7F8EF0F2F}"/>
                  </a:ext>
                </a:extLst>
              </p:cNvPr>
              <p:cNvSpPr txBox="1"/>
              <p:nvPr/>
            </p:nvSpPr>
            <p:spPr>
              <a:xfrm>
                <a:off x="213702" y="3845725"/>
                <a:ext cx="5146281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𝑠𝑦𝑚𝑝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𝑎𝑙𝑙𝑜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,1,1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,2,2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) -</a:t>
                </a: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2719F49-39E0-CE48-9529-C8B7F8EF0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02" y="3845725"/>
                <a:ext cx="5146281" cy="391133"/>
              </a:xfrm>
              <a:prstGeom prst="rect">
                <a:avLst/>
              </a:prstGeom>
              <a:blipFill>
                <a:blip r:embed="rId7"/>
                <a:stretch>
                  <a:fillRect l="-1478" t="-103125" r="-1724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A47F412-36E3-B64F-A71F-EE95AD64A006}"/>
                  </a:ext>
                </a:extLst>
              </p:cNvPr>
              <p:cNvSpPr/>
              <p:nvPr/>
            </p:nvSpPr>
            <p:spPr>
              <a:xfrm>
                <a:off x="2622291" y="4308131"/>
                <a:ext cx="3620735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,1,2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,2,1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A47F412-36E3-B64F-A71F-EE95AD64A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291" y="4308131"/>
                <a:ext cx="3620735" cy="483466"/>
              </a:xfrm>
              <a:prstGeom prst="rect">
                <a:avLst/>
              </a:prstGeom>
              <a:blipFill>
                <a:blip r:embed="rId8"/>
                <a:stretch>
                  <a:fillRect t="-71795" b="-1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27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4391</TotalTime>
  <Words>815</Words>
  <Application>Microsoft Macintosh PowerPoint</Application>
  <PresentationFormat>Widescreen</PresentationFormat>
  <Paragraphs>244</Paragraphs>
  <Slides>17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Bangla Sangam MN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Michele Schaal</dc:creator>
  <cp:lastModifiedBy>Sara Schaal</cp:lastModifiedBy>
  <cp:revision>21</cp:revision>
  <dcterms:created xsi:type="dcterms:W3CDTF">2019-09-30T13:43:28Z</dcterms:created>
  <dcterms:modified xsi:type="dcterms:W3CDTF">2020-07-22T13:31:33Z</dcterms:modified>
</cp:coreProperties>
</file>