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PT Sans Narrow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0E94391-DE75-468D-A414-2A0CBE441942}">
  <a:tblStyle styleId="{30E94391-DE75-468D-A414-2A0CBE4419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TSansNarrow-bold.fntdata"/><Relationship Id="rId25" Type="http://schemas.openxmlformats.org/officeDocument/2006/relationships/font" Target="fonts/PTSansNarrow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e9235a58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e9235a58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e9235a58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e9235a58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e9235a58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e9235a58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e9235a58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e9235a58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e9235a58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e9235a58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e9235a58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e9235a58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e9235a58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e9235a58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e9235a58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e9235a58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e9235a58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e9235a58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ce3ae5e8a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ce3ae5e8a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dbb533e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dbb533e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dbb533eb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dbb533eb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dbb533eb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dbb533eb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dbb533eb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dbb533eb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dbb533eb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dbb533eb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dbb533eb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dbb533eb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e9235a5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e9235a5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Echonlabs Pvt Ltd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583450" y="2841400"/>
            <a:ext cx="3977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UGC MIS Batch 8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Business Policy and Strategy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Group Assignment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Plan Functional Strategies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Launch 2 new innovative products by 1st May 2020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Scope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 Identify latest organizational dashboard requirements and provide a customizable solutions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 Establish formal relationships with reputed organizations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Studying requirements and suggesting the necessary dashboards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Launch / transition to a cloud service model by 1st March 2020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Scope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Identify the latest cloud technologies in all cloud partners (Azure, AWS, and GCP) and move our services as cloud based services.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Plan </a:t>
            </a:r>
            <a:r>
              <a:rPr lang="en"/>
              <a:t>Functional Strategies </a:t>
            </a:r>
            <a:r>
              <a:rPr lang="en"/>
              <a:t>Cont...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Reduce staff attrition to less than 10% per annum by 1st Jan 2020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Scope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  Analyse reasons for attritions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  Eliminate the causes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  Retain valuable employees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Win a Great Place to Work award by 31st Dec 2020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Scope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Sign up with best places to work in Sri Lanka organization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Submit our organizational aspects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 Successfully win a podium victory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Plan Functional Strategies Cont...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Reduce product rejection rate to less than 2% by 1st Jan 2020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Scope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Analyse causes for rejection such as inefficient solutions or unattractive product demos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Implement a rigorous process of auditing our practices by 1st Jan 2020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Scope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Implementing an organizational wide best practises guidelines for employees to follow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Plan Functional Strategies Cont...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Grow gross revenue to 2 million LKR by 31st Dec 2020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Scope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Analyse current gross revenue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Forecast gross revenue at the proposed data and change necessary constraints to meet the requirements (reduce additional costs)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Meeting requirements at the deadline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Reduce net costs by 0.25 million LKR by 1st Nov 2020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Scope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Analyse current expenditures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Apply proven methods to reduce costs such as energy efficient electrical equipment, green computing concepts and unnecessary resource consumption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Plan</a:t>
            </a:r>
            <a:endParaRPr/>
          </a:p>
        </p:txBody>
      </p:sp>
      <p:graphicFrame>
        <p:nvGraphicFramePr>
          <p:cNvPr id="154" name="Google Shape;154;p26"/>
          <p:cNvGraphicFramePr/>
          <p:nvPr/>
        </p:nvGraphicFramePr>
        <p:xfrm>
          <a:off x="311700" y="137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{30E94391-DE75-468D-A414-2A0CBE441942}</a:tableStyleId>
              </a:tblPr>
              <a:tblGrid>
                <a:gridCol w="2840200"/>
                <a:gridCol w="3493700"/>
                <a:gridCol w="2186700"/>
              </a:tblGrid>
              <a:tr h="39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Objective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Date of initiation/ Completion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Investment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9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Launch 2 new innovative products by 1st May 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Start Date</a:t>
                      </a:r>
                      <a:endParaRPr/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○"/>
                      </a:pPr>
                      <a:r>
                        <a:rPr lang="en"/>
                        <a:t>1st April 2019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Complete Date</a:t>
                      </a:r>
                      <a:endParaRPr/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○"/>
                      </a:pPr>
                      <a:r>
                        <a:rPr lang="en"/>
                        <a:t>1st May 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Launch / transition to a cloud service model by 1st March 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Start Date</a:t>
                      </a:r>
                      <a:endParaRPr/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○"/>
                      </a:pPr>
                      <a:r>
                        <a:rPr lang="en"/>
                        <a:t>1st Jan 2020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Complete Date</a:t>
                      </a:r>
                      <a:endParaRPr/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○"/>
                      </a:pPr>
                      <a:r>
                        <a:rPr lang="en"/>
                        <a:t>1st March 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07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Reduce staff attrition to less than 10% per annum by 1st Jan 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Start Date</a:t>
                      </a:r>
                      <a:endParaRPr/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○"/>
                      </a:pPr>
                      <a:r>
                        <a:rPr lang="en"/>
                        <a:t>1st Jan 2019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Complete Date</a:t>
                      </a:r>
                      <a:endParaRPr/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○"/>
                      </a:pPr>
                      <a:r>
                        <a:rPr lang="en"/>
                        <a:t>1st Jan 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Plan</a:t>
            </a:r>
            <a:endParaRPr/>
          </a:p>
        </p:txBody>
      </p:sp>
      <p:graphicFrame>
        <p:nvGraphicFramePr>
          <p:cNvPr id="160" name="Google Shape;160;p27"/>
          <p:cNvGraphicFramePr/>
          <p:nvPr/>
        </p:nvGraphicFramePr>
        <p:xfrm>
          <a:off x="311700" y="137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{30E94391-DE75-468D-A414-2A0CBE441942}</a:tableStyleId>
              </a:tblPr>
              <a:tblGrid>
                <a:gridCol w="2840200"/>
                <a:gridCol w="3462050"/>
                <a:gridCol w="2218350"/>
              </a:tblGrid>
              <a:tr h="43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Objective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Date of initiation/ Completion</a:t>
                      </a:r>
                      <a:endParaRPr b="1" sz="1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Investment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79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Win a Great Place to Work award by 31st Dec 2020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Start Date</a:t>
                      </a:r>
                      <a:endParaRPr/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○"/>
                      </a:pPr>
                      <a:r>
                        <a:rPr lang="en"/>
                        <a:t>31st Dec 2019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Complete Date</a:t>
                      </a:r>
                      <a:endParaRPr/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○"/>
                      </a:pPr>
                      <a:r>
                        <a:rPr lang="en"/>
                        <a:t>31st Dec 2020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9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Reduce product rejection rate to less than 2% by 1st Jan 2020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Start Date</a:t>
                      </a:r>
                      <a:endParaRPr/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○"/>
                      </a:pPr>
                      <a:r>
                        <a:rPr lang="en"/>
                        <a:t>1st Oct 2019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Complete Date</a:t>
                      </a:r>
                      <a:endParaRPr/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○"/>
                      </a:pPr>
                      <a:r>
                        <a:rPr lang="en"/>
                        <a:t>1st Jan 2020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9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Implement a rigorous process of auditing our practises by 1st Jan 2020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Start Date</a:t>
                      </a:r>
                      <a:endParaRPr/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○"/>
                      </a:pPr>
                      <a:r>
                        <a:rPr lang="en"/>
                        <a:t>1st Nov 2019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Complete Date</a:t>
                      </a:r>
                      <a:endParaRPr/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○"/>
                      </a:pPr>
                      <a:r>
                        <a:rPr lang="en"/>
                        <a:t>1st Jan 2020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Plan</a:t>
            </a:r>
            <a:endParaRPr/>
          </a:p>
        </p:txBody>
      </p:sp>
      <p:graphicFrame>
        <p:nvGraphicFramePr>
          <p:cNvPr id="166" name="Google Shape;166;p28"/>
          <p:cNvGraphicFramePr/>
          <p:nvPr/>
        </p:nvGraphicFramePr>
        <p:xfrm>
          <a:off x="311700" y="137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{30E94391-DE75-468D-A414-2A0CBE441942}</a:tableStyleId>
              </a:tblPr>
              <a:tblGrid>
                <a:gridCol w="2840200"/>
                <a:gridCol w="3346125"/>
                <a:gridCol w="2334275"/>
              </a:tblGrid>
              <a:tr h="4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Objective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Date of initiation/ Completion</a:t>
                      </a:r>
                      <a:endParaRPr b="1" sz="1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Investment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79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Grow gross revenue to 2 million LKR by 31st Dec 2020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Start Date</a:t>
                      </a:r>
                      <a:endParaRPr/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○"/>
                      </a:pPr>
                      <a:r>
                        <a:rPr lang="en"/>
                        <a:t>1st Jan 2020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Complete Date</a:t>
                      </a:r>
                      <a:endParaRPr/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○"/>
                      </a:pPr>
                      <a:r>
                        <a:rPr lang="en"/>
                        <a:t>31st Dec 2020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9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Reduce net costs by 0.25 LKR million by 1st Nov 2020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Start Date</a:t>
                      </a:r>
                      <a:endParaRPr/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○"/>
                      </a:pPr>
                      <a:r>
                        <a:rPr lang="en"/>
                        <a:t>1st Jan 2020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Complete Date</a:t>
                      </a:r>
                      <a:endParaRPr/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○"/>
                      </a:pPr>
                      <a:r>
                        <a:rPr lang="en"/>
                        <a:t>1st Nov 2020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HR Plan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Launch 2 new innovative products by 1st May 2020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Resources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Business Analysts, business development consultants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Project Manager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R&amp;D Manager, Sales and Marketing manager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9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Launch / transition to a cloud service model by 1st March 2020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Resources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Cloud Developers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Project Manager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Development and Delivery Manager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32792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Reduce staff attrition to less than 10% per annum by 1st Jan 2020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Resources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HR Employees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Project Manager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HR Manager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9"/>
          <p:cNvSpPr txBox="1"/>
          <p:nvPr>
            <p:ph idx="2" type="body"/>
          </p:nvPr>
        </p:nvSpPr>
        <p:spPr>
          <a:xfrm>
            <a:off x="4832400" y="32792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Win a Great Place to Work award by 31st Dec 2020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Resources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-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Project Manager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Sales and Marketing Manager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HR Plan Contd...</a:t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Reduce product rejection rate to less than 2% by 1st Jan 2020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Resources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CTO, R&amp;D Manager, Sales and Marketing Manager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Project Manager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CTO, R&amp;D Manager, Sales and Marketing Manager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0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Implement a rigorous process of auditing our practices by 1st Jan 2020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Resources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Board of Directors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Project Manager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325822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Grow gross revenue to 2 million LKR by 31st Dec 2020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Resources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CEO, COO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Project Manager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CEO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0"/>
          <p:cNvSpPr txBox="1"/>
          <p:nvPr>
            <p:ph idx="2" type="body"/>
          </p:nvPr>
        </p:nvSpPr>
        <p:spPr>
          <a:xfrm>
            <a:off x="4832400" y="325822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Reduce net costs by 0.25 million LKR by 1st Nov 2020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Resources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CEO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Project Manager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CEO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29000" y="33779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Company Background</a:t>
            </a:r>
            <a:endParaRPr sz="4800">
              <a:solidFill>
                <a:srgbClr val="FFFFFF"/>
              </a:solidFill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2275" y="783550"/>
            <a:ext cx="352425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29000" y="33779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Vision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943700" y="368125"/>
            <a:ext cx="7341900" cy="18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“Connect everyone to solutions that increase productivity and efficiency, through innovative solutions.”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29000" y="33779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Mission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943700" y="368125"/>
            <a:ext cx="7341900" cy="18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Provide low-cost premium solutions for businesses to build their online presence and to improve their workflow.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values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175"/>
            <a:ext cx="2023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Employee empowerment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Inspiring employees while giving freedom and authority to adapt and respond in real-time with solutions to deliver extraordinary results.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2548500" y="1266175"/>
            <a:ext cx="2023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Knowledge sharing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Transformation of collective individual knowledge to organizational knowledge without the existence of orphaned knowledge and knowledge depreciation to result in the enrichment of organizational effectiveness.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03000" y="1266175"/>
            <a:ext cx="2023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Trust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Developing meaningful relationships to achieve tangible and intangible benefits to the organization.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6939800" y="1266175"/>
            <a:ext cx="2023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Respect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Thinking Green, honour diversity and treat everyone with dignity in order to achieve growth and profitability.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713" y="1008725"/>
            <a:ext cx="4590575" cy="390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Strengths</a:t>
            </a:r>
            <a:endParaRPr sz="18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Educated workforce.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highly developed IT technical skills.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Expertise in complex non standard solutions.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High cooperativeness.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Easy to use software.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Loyal customer base.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Low-cost leadership.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Fast responsiveness to customers.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Weaknesses</a:t>
            </a:r>
            <a:endParaRPr sz="18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Weak social media presence.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Lack of reputation.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Lack of brand loyalty.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Expense of production (time, and resources).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Marketable effect of a solution.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Production capabilities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/>
              <a:t>Financial strengt</a:t>
            </a:r>
            <a:r>
              <a:rPr lang="en"/>
              <a:t>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Opportunities</a:t>
            </a:r>
            <a:endParaRPr sz="18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Technology Innovation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Increased penetration to local market.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Increased adoption of smart solutions.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Opportunity to scale up.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Financial support from the government for startups.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Threats</a:t>
            </a:r>
            <a:endParaRPr sz="18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Other startups.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First mover advantage from other competitors.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Already established large scale firms.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Disadvantageous accusations by a competitor.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objectives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Innovation / Product Growth aligned with innovativeness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Launch 2 new innovative products by 1st May 2020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Launch / transition to a cloud service model by 1st March 2020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 / Culture aligned with respect and employee empowerment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 staff attrition to less than 10% per annum by 1st Jan 2020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 a Great Place to Work award by 31st Dec 2020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Processes / Operations aligned with innovativeness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 product rejection rate to less than 2% by 1st Jan 2020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 a rigorous process of auditing our practises by 1st Jan 2020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Financial Growth aligned with employee empowerment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Grow gross revenue to 2 million LKR by 31st Dec 2020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 net costs by 0.25 LKR million by 1st Nov 2020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