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97" r:id="rId5"/>
    <p:sldId id="289" r:id="rId6"/>
    <p:sldId id="283" r:id="rId7"/>
    <p:sldId id="277" r:id="rId8"/>
    <p:sldId id="298" r:id="rId9"/>
    <p:sldId id="282" r:id="rId10"/>
    <p:sldId id="284" r:id="rId11"/>
    <p:sldId id="285" r:id="rId12"/>
    <p:sldId id="302" r:id="rId13"/>
    <p:sldId id="299" r:id="rId14"/>
    <p:sldId id="303" r:id="rId15"/>
    <p:sldId id="259" r:id="rId16"/>
    <p:sldId id="279" r:id="rId17"/>
    <p:sldId id="305" r:id="rId18"/>
    <p:sldId id="304" r:id="rId19"/>
    <p:sldId id="300" r:id="rId20"/>
    <p:sldId id="280" r:id="rId21"/>
    <p:sldId id="262" r:id="rId22"/>
    <p:sldId id="263" r:id="rId23"/>
    <p:sldId id="267" r:id="rId24"/>
    <p:sldId id="268" r:id="rId25"/>
    <p:sldId id="269" r:id="rId26"/>
    <p:sldId id="271" r:id="rId27"/>
    <p:sldId id="272" r:id="rId28"/>
    <p:sldId id="270" r:id="rId29"/>
    <p:sldId id="264" r:id="rId30"/>
    <p:sldId id="293" r:id="rId31"/>
    <p:sldId id="266" r:id="rId32"/>
    <p:sldId id="273" r:id="rId33"/>
    <p:sldId id="274" r:id="rId34"/>
    <p:sldId id="281" r:id="rId35"/>
    <p:sldId id="296" r:id="rId36"/>
    <p:sldId id="291" r:id="rId37"/>
    <p:sldId id="306" r:id="rId38"/>
    <p:sldId id="287" r:id="rId39"/>
    <p:sldId id="292" r:id="rId40"/>
    <p:sldId id="261" r:id="rId41"/>
    <p:sldId id="294" r:id="rId42"/>
    <p:sldId id="295" r:id="rId43"/>
    <p:sldId id="28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18F"/>
    <a:srgbClr val="FCE6A8"/>
    <a:srgbClr val="A0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85381" autoAdjust="0"/>
  </p:normalViewPr>
  <p:slideViewPr>
    <p:cSldViewPr snapToGrid="0">
      <p:cViewPr varScale="1">
        <p:scale>
          <a:sx n="63" d="100"/>
          <a:sy n="63" d="100"/>
        </p:scale>
        <p:origin x="1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B7A235D-F9B6-46D7-B845-60ABAF170802}" type="datetimeFigureOut">
              <a:rPr lang="fa-IR" smtClean="0"/>
              <a:t>03/02/1442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175D421-75AF-4A1C-BBCB-8AA60261B82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54826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F900304-B466-4DF5-A53D-0EEFA19AD3AB}" type="datetimeFigureOut">
              <a:rPr lang="fa-IR" smtClean="0"/>
              <a:t>03/02/1442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5BDAAFD-CAA4-4732-AA78-DF49720FB0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316808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869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 smtClean="0">
                <a:solidFill>
                  <a:srgbClr val="002060"/>
                </a:solidFill>
              </a:rPr>
              <a:t>گیرنده </a:t>
            </a:r>
            <a:r>
              <a:rPr lang="en-US" dirty="0" smtClean="0">
                <a:solidFill>
                  <a:srgbClr val="002060"/>
                </a:solidFill>
              </a:rPr>
              <a:t>GPS</a:t>
            </a:r>
            <a:r>
              <a:rPr lang="fa-IR" sz="1200" dirty="0" smtClean="0">
                <a:solidFill>
                  <a:srgbClr val="002060"/>
                </a:solidFill>
              </a:rPr>
              <a:t> می تواند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30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806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 به این ترتیب مشخص می شود که منبع سیگنال دریافتی از ماهواره بوده یا از سطح زمین.</a:t>
            </a:r>
          </a:p>
          <a:p>
            <a:pPr algn="ctr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32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0219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dirty="0" smtClean="0"/>
              <a:t>این روش برای حالتی است که گیرنده خودش متحرک نباشد.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33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72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782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518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>
                <a:solidFill>
                  <a:srgbClr val="002060"/>
                </a:solidFill>
              </a:rPr>
              <a:t>سیگنال های </a:t>
            </a:r>
            <a:r>
              <a:rPr lang="en-US" sz="1100" dirty="0" smtClean="0">
                <a:solidFill>
                  <a:srgbClr val="002060"/>
                </a:solidFill>
              </a:rPr>
              <a:t>GPS</a:t>
            </a:r>
            <a:r>
              <a:rPr lang="fa-IR" dirty="0" smtClean="0">
                <a:solidFill>
                  <a:srgbClr val="002060"/>
                </a:solidFill>
              </a:rPr>
              <a:t> روی باند فرکانسی خود کم قدرت هستند و در تداخل روی باند فرکانسی خود بسیار آسیب پذیرند.</a:t>
            </a:r>
          </a:p>
          <a:p>
            <a:pPr algn="ctr" rtl="1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211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069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a-IR" dirty="0" smtClean="0"/>
              <a:t>تغییری که در آفست</a:t>
            </a:r>
            <a:r>
              <a:rPr lang="fa-IR" baseline="0" dirty="0" smtClean="0"/>
              <a:t> ساعت گیرنده ایجاد می کند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476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4670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28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6929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DAAFD-CAA4-4732-AA78-DF49720FB042}" type="slidenum">
              <a:rPr lang="fa-IR" smtClean="0"/>
              <a:t>29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883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5BD2EB-588E-4FC9-A248-0763F568ABA9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39118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BE91-5C00-4E7B-8E9D-57A483DCC7B8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899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79BC-95F6-409B-81CA-E89BBBD4D5D2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7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39EF-BD0F-43A0-805B-925063E5B727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811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C589-1C1C-4F61-94C2-B9DC95304B09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314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FAA3-826D-4CBB-A661-06E27C690B5D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10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D081-2F6F-49F2-AC9E-A0B111ABC4A1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486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B357-7251-4A23-8624-979F84FD7811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107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A355-1C89-40BD-BA85-B5642B9D0AF8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519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B6E54-1BB3-4958-916E-0FB1B7E28B6F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8597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C6B46-324D-45E9-B8D7-4C4DE30BFC2D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13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475062-FE16-45E6-B033-1A0C37BFDA3B}" type="datetime8">
              <a:rPr lang="fa-IR" smtClean="0"/>
              <a:t>20 سپتامبر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345DC7-8527-4968-B4D8-BBEC2325FD32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855" y="1241879"/>
            <a:ext cx="8927043" cy="271870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 smtClean="0">
                <a:ln/>
                <a:solidFill>
                  <a:schemeClr val="accent4"/>
                </a:solidFill>
              </a:rPr>
            </a:br>
            <a:r>
              <a:rPr lang="fa-IR" sz="4800" b="1" cap="none" dirty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>
                <a:ln/>
                <a:solidFill>
                  <a:schemeClr val="accent4"/>
                </a:solidFill>
              </a:rPr>
            </a:br>
            <a:r>
              <a:rPr lang="fa-IR" sz="4800" b="1" cap="none" dirty="0">
                <a:ln/>
                <a:solidFill>
                  <a:schemeClr val="accent4"/>
                </a:solidFill>
              </a:rPr>
              <a:t/>
            </a:r>
            <a:br>
              <a:rPr lang="fa-IR" sz="4800" b="1" cap="none" dirty="0">
                <a:ln/>
                <a:solidFill>
                  <a:schemeClr val="accent4"/>
                </a:solidFill>
              </a:rPr>
            </a:br>
            <a:r>
              <a:rPr lang="fa-IR" sz="4800" b="1" cap="none" dirty="0" smtClean="0">
                <a:ln/>
                <a:solidFill>
                  <a:schemeClr val="accent6">
                    <a:lumMod val="50000"/>
                  </a:schemeClr>
                </a:solidFill>
              </a:rPr>
              <a:t>معرفی حمله </a:t>
            </a:r>
            <a:r>
              <a:rPr lang="en-US" sz="4400" b="1" cap="none" dirty="0" smtClean="0">
                <a:ln/>
                <a:solidFill>
                  <a:schemeClr val="accent6">
                    <a:lumMod val="50000"/>
                  </a:schemeClr>
                </a:solidFill>
              </a:rPr>
              <a:t>GPS spoofing</a:t>
            </a:r>
            <a:r>
              <a:rPr lang="fa-IR" sz="4400" b="1" cap="none" dirty="0" smtClean="0">
                <a:ln/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a-IR" sz="4800" b="1" cap="none" dirty="0" smtClean="0">
                <a:ln/>
                <a:solidFill>
                  <a:schemeClr val="accent6">
                    <a:lumMod val="50000"/>
                  </a:schemeClr>
                </a:solidFill>
              </a:rPr>
              <a:t>به شبکه های برق و روش های تشخیص آن</a:t>
            </a:r>
            <a:endParaRPr lang="fa-IR" sz="4800" b="1" cap="none" dirty="0">
              <a:ln/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246" y="4739869"/>
            <a:ext cx="6831673" cy="1086237"/>
          </a:xfrm>
        </p:spPr>
        <p:txBody>
          <a:bodyPr/>
          <a:lstStyle/>
          <a:p>
            <a:r>
              <a:rPr lang="fa-IR" dirty="0" smtClean="0"/>
              <a:t>ارائه دهنده</a:t>
            </a:r>
            <a:r>
              <a:rPr lang="fa-IR" b="1" dirty="0" smtClean="0"/>
              <a:t>: سارا سیامک</a:t>
            </a:r>
          </a:p>
          <a:p>
            <a:r>
              <a:rPr lang="fa-IR" dirty="0" smtClean="0"/>
              <a:t>استاد راهنما</a:t>
            </a:r>
            <a:r>
              <a:rPr lang="fa-IR" b="1" smtClean="0"/>
              <a:t>: دکتر </a:t>
            </a:r>
            <a:r>
              <a:rPr lang="fa-IR" b="1" dirty="0" smtClean="0"/>
              <a:t>مریم دهقانی</a:t>
            </a:r>
            <a:endParaRPr lang="fa-IR" b="1" dirty="0"/>
          </a:p>
        </p:txBody>
      </p:sp>
      <p:pic>
        <p:nvPicPr>
          <p:cNvPr id="1026" name="Picture 2" descr="Description: http://ts3.mm.bing.net/th?id=HN.608032288153404544&amp;w=130&amp;h=13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20" y="444830"/>
            <a:ext cx="1309915" cy="1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سیگنال های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GPS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10</a:t>
            </a:fld>
            <a:endParaRPr lang="fa-IR" dirty="0"/>
          </a:p>
        </p:txBody>
      </p:sp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سیگنال 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</a:t>
            </a:r>
            <a:endParaRPr lang="fa-I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7680" y="2467032"/>
                <a:ext cx="5501348" cy="25545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 algn="just" rtl="1">
                  <a:buFont typeface="Wingdings" panose="05000000000000000000" pitchFamily="2" charset="2"/>
                  <a:buChar char="q"/>
                </a:pPr>
                <a:r>
                  <a:rPr lang="fa-IR" sz="2000" dirty="0" smtClean="0"/>
                  <a:t>ماهواره های </a:t>
                </a:r>
                <a:r>
                  <a:rPr lang="en-US" sz="2000" dirty="0"/>
                  <a:t>GPS</a:t>
                </a:r>
                <a:r>
                  <a:rPr lang="fa-IR" sz="2000" dirty="0"/>
                  <a:t> </a:t>
                </a:r>
                <a:r>
                  <a:rPr lang="fa-IR" sz="2000" dirty="0" smtClean="0"/>
                  <a:t>شامل دو سیگنال مهم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 smtClean="0"/>
                  <a:t> غیرنظامی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 smtClean="0"/>
                  <a:t> نظامی هستند.</a:t>
                </a:r>
              </a:p>
              <a:p>
                <a:pPr algn="just" rtl="1"/>
                <a:endParaRPr lang="fa-IR" sz="2000" dirty="0"/>
              </a:p>
              <a:p>
                <a:pPr marL="342900" indent="-342900" algn="just" rtl="1">
                  <a:buFont typeface="Wingdings" panose="05000000000000000000" pitchFamily="2" charset="2"/>
                  <a:buChar char="q"/>
                </a:pPr>
                <a:r>
                  <a:rPr lang="fa-IR" sz="2000" dirty="0" smtClean="0"/>
                  <a:t>این </a:t>
                </a:r>
                <a:r>
                  <a:rPr lang="fa-IR" sz="2000" dirty="0"/>
                  <a:t>سیگنال­ها در مسیر خود تا زمین باید از لایه­ی یونسفر عبورکنند که منجر به ایجاد تاخیر در آن­ها </a:t>
                </a:r>
                <a:r>
                  <a:rPr lang="fa-IR" sz="2000" dirty="0" smtClean="0"/>
                  <a:t>می­شود.</a:t>
                </a:r>
              </a:p>
              <a:p>
                <a:pPr marL="342900" indent="-342900" algn="just" rtl="1">
                  <a:buFont typeface="Wingdings" panose="05000000000000000000" pitchFamily="2" charset="2"/>
                  <a:buChar char="q"/>
                </a:pPr>
                <a:endParaRPr lang="fa-IR" sz="2000" dirty="0" smtClean="0"/>
              </a:p>
              <a:p>
                <a:pPr marL="342900" indent="-342900" algn="just" rtl="1">
                  <a:buFont typeface="Wingdings" panose="05000000000000000000" pitchFamily="2" charset="2"/>
                  <a:buChar char="q"/>
                </a:pPr>
                <a:r>
                  <a:rPr lang="fa-IR" sz="2000" dirty="0" smtClean="0"/>
                  <a:t>به این دلیل که فرکانس­های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 smtClean="0"/>
                  <a:t> با هم متفاوت هستند با مقادیر </a:t>
                </a:r>
                <a:r>
                  <a:rPr lang="fa-IR" sz="2000" dirty="0"/>
                  <a:t>متفاوتی به تاخیر </a:t>
                </a:r>
                <a:r>
                  <a:rPr lang="fa-IR" sz="2000" dirty="0" smtClean="0"/>
                  <a:t>می­افتند.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80" y="2467032"/>
                <a:ext cx="5501348" cy="2554545"/>
              </a:xfrm>
              <a:prstGeom prst="rect">
                <a:avLst/>
              </a:prstGeom>
              <a:blipFill>
                <a:blip r:embed="rId3"/>
                <a:stretch>
                  <a:fillRect l="-2215" t="-2625" r="-997" b="-381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921592"/>
            <a:ext cx="4282732" cy="35814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25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/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ساختار سیگنال های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chemeClr val="accent6">
                        <a:lumMod val="50000"/>
                      </a:schemeClr>
                    </a:solidFill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fa-I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288" r="-25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8640" y="6380531"/>
            <a:ext cx="6280830" cy="404614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pseudo-random noise (PRN)</a:t>
            </a:r>
          </a:p>
          <a:p>
            <a:r>
              <a:rPr lang="en-US" baseline="30000" dirty="0" smtClean="0"/>
              <a:t>2 </a:t>
            </a:r>
            <a:r>
              <a:rPr lang="en-US" dirty="0" smtClean="0"/>
              <a:t>coarse/acquisition</a:t>
            </a:r>
          </a:p>
          <a:p>
            <a:r>
              <a:rPr lang="en-US" baseline="30000" dirty="0" smtClean="0"/>
              <a:t>3 </a:t>
            </a:r>
            <a:r>
              <a:rPr lang="en-US" dirty="0" smtClean="0"/>
              <a:t>precision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11</a:t>
            </a:fld>
            <a:endParaRPr lang="fa-IR" dirty="0"/>
          </a:p>
        </p:txBody>
      </p:sp>
      <p:sp>
        <p:nvSpPr>
          <p:cNvPr id="8" name="Pentagon 7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سیگنال 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</a:t>
            </a:r>
            <a:endParaRPr lang="fa-I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8640" y="1778000"/>
                <a:ext cx="9398000" cy="20313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just" rtl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fa-IR" sz="2000" dirty="0" smtClean="0"/>
                  <a:t>این سیگنال ها </a:t>
                </a:r>
                <a:r>
                  <a:rPr lang="fa-IR" sz="2000" dirty="0"/>
                  <a:t>با کد دنباله­­­­­­­­­­ی نویز شبه </a:t>
                </a:r>
                <a:r>
                  <a:rPr lang="fa-IR" sz="2000" dirty="0" smtClean="0"/>
                  <a:t>تصادفی</a:t>
                </a:r>
                <a:r>
                  <a:rPr lang="fa-IR" sz="2000" baseline="30000" dirty="0" smtClean="0"/>
                  <a:t>1</a:t>
                </a:r>
                <a:r>
                  <a:rPr lang="fa-IR" sz="2000" dirty="0" smtClean="0"/>
                  <a:t> که برای هر ماهواره منحصر به فرد است مدوله می­شود. این کدها شامل کدهای غیرنظامی </a:t>
                </a:r>
                <a:r>
                  <a:rPr lang="en-US" dirty="0" smtClean="0"/>
                  <a:t>C/A</a:t>
                </a:r>
                <a:r>
                  <a:rPr lang="fa-IR" sz="2000" baseline="30000" dirty="0" smtClean="0"/>
                  <a:t>2</a:t>
                </a:r>
                <a:r>
                  <a:rPr lang="fa-IR" sz="2000" dirty="0" smtClean="0"/>
                  <a:t>و نظامی </a:t>
                </a:r>
                <a:r>
                  <a:rPr lang="en-US" dirty="0" smtClean="0"/>
                  <a:t>P</a:t>
                </a:r>
                <a:r>
                  <a:rPr lang="fa-IR" sz="2000" baseline="30000" dirty="0" smtClean="0"/>
                  <a:t>3</a:t>
                </a:r>
                <a:r>
                  <a:rPr lang="fa-IR" sz="2000" dirty="0" smtClean="0"/>
                  <a:t>هستند.</a:t>
                </a:r>
              </a:p>
              <a:p>
                <a:pPr marL="285750" indent="-285750" algn="just" rtl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fa-IR" sz="2000" dirty="0" smtClean="0">
                    <a:solidFill>
                      <a:srgbClr val="002060"/>
                    </a:solidFill>
                  </a:rPr>
                  <a:t>کد غیر نظامی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C/A</a:t>
                </a:r>
                <a:r>
                  <a:rPr lang="fa-IR" sz="2000" dirty="0" smtClean="0">
                    <a:solidFill>
                      <a:srgbClr val="002060"/>
                    </a:solidFill>
                  </a:rPr>
                  <a:t> تنها در فرکانس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 smtClean="0">
                    <a:solidFill>
                      <a:srgbClr val="002060"/>
                    </a:solidFill>
                  </a:rPr>
                  <a:t> ارسال می شود در حالی که کد نظامی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P </a:t>
                </a:r>
                <a:r>
                  <a:rPr lang="fa-IR" dirty="0" smtClean="0">
                    <a:solidFill>
                      <a:srgbClr val="002060"/>
                    </a:solidFill>
                  </a:rPr>
                  <a:t> </a:t>
                </a:r>
                <a:r>
                  <a:rPr lang="fa-IR" sz="2000" dirty="0">
                    <a:solidFill>
                      <a:srgbClr val="002060"/>
                    </a:solidFill>
                  </a:rPr>
                  <a:t>در دو فرکانس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>
                    <a:solidFill>
                      <a:srgbClr val="002060"/>
                    </a:solidFill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>
                    <a:solidFill>
                      <a:srgbClr val="002060"/>
                    </a:solidFill>
                  </a:rPr>
                  <a:t>ارسال </a:t>
                </a:r>
                <a:r>
                  <a:rPr lang="fa-IR" sz="2000" dirty="0" smtClean="0">
                    <a:solidFill>
                      <a:srgbClr val="002060"/>
                    </a:solidFill>
                  </a:rPr>
                  <a:t>می­شود. </a:t>
                </a:r>
                <a:endParaRPr lang="fa-IR" dirty="0" smtClean="0"/>
              </a:p>
              <a:p>
                <a:pPr algn="r" rtl="1"/>
                <a:endParaRPr lang="fa-IR" dirty="0"/>
              </a:p>
              <a:p>
                <a:pPr algn="r" rtl="1"/>
                <a:endParaRPr lang="fa-I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40" y="1778000"/>
                <a:ext cx="9398000" cy="2031325"/>
              </a:xfrm>
              <a:prstGeom prst="rect">
                <a:avLst/>
              </a:prstGeom>
              <a:blipFill>
                <a:blip r:embed="rId3"/>
                <a:stretch>
                  <a:fillRect l="-1297" t="-2402" r="-58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88" y="3178290"/>
            <a:ext cx="4732575" cy="32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12</a:t>
            </a:fld>
            <a:endParaRPr lang="fa-IR"/>
          </a:p>
        </p:txBody>
      </p:sp>
      <p:sp>
        <p:nvSpPr>
          <p:cNvPr id="6" name="Wave 5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6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بررسی اجمالی </a:t>
            </a:r>
            <a:r>
              <a:rPr lang="en-US" sz="6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PMU</a:t>
            </a:r>
            <a:endParaRPr lang="fa-IR" sz="6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واحد 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</a:rPr>
              <a:t>اندازه گیری فازور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PMU</a:t>
            </a:r>
            <a:r>
              <a:rPr lang="fa-IR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881"/>
            <a:ext cx="9601200" cy="4215690"/>
          </a:xfrm>
        </p:spPr>
        <p:txBody>
          <a:bodyPr numCol="2">
            <a:norm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PMU</a:t>
            </a:r>
            <a:r>
              <a:rPr lang="fa-IR" sz="2400" dirty="0" smtClean="0"/>
              <a:t> دستگاهی است که در پست نصب می شود و </a:t>
            </a:r>
            <a:r>
              <a:rPr lang="ar-SA" sz="2400" dirty="0" smtClean="0"/>
              <a:t>قادر </a:t>
            </a:r>
            <a:r>
              <a:rPr lang="ar-SA" sz="2400" dirty="0"/>
              <a:t>به اندازه‌گيري فازور ولتاژ </a:t>
            </a:r>
            <a:r>
              <a:rPr lang="fa-IR" sz="2400" dirty="0" smtClean="0"/>
              <a:t>باس و </a:t>
            </a:r>
            <a:r>
              <a:rPr lang="ar-SA" sz="2400" dirty="0" smtClean="0"/>
              <a:t>فازور </a:t>
            </a:r>
            <a:r>
              <a:rPr lang="ar-SA" sz="2400" dirty="0"/>
              <a:t>جريان خطوط </a:t>
            </a:r>
            <a:r>
              <a:rPr lang="fa-IR" sz="2400" dirty="0" smtClean="0"/>
              <a:t>منشعب به آن باس </a:t>
            </a:r>
            <a:r>
              <a:rPr lang="ar-SA" sz="2400" dirty="0" smtClean="0"/>
              <a:t>است</a:t>
            </a:r>
            <a:r>
              <a:rPr lang="fa-IR" sz="240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sz="2400" dirty="0" smtClean="0"/>
          </a:p>
          <a:p>
            <a:pPr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PMU</a:t>
            </a:r>
            <a:r>
              <a:rPr lang="fa-IR" dirty="0" smtClean="0"/>
              <a:t> </a:t>
            </a:r>
            <a:r>
              <a:rPr lang="fa-IR" sz="2400" dirty="0" smtClean="0"/>
              <a:t> جهت هماهنگ سازی زمانی از یک گیرنده </a:t>
            </a:r>
            <a:r>
              <a:rPr lang="en-US" dirty="0" smtClean="0"/>
              <a:t>GPS</a:t>
            </a:r>
            <a:r>
              <a:rPr lang="fa-IR" sz="2400" dirty="0" smtClean="0"/>
              <a:t> استفاده میکند.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sz="2400" dirty="0" smtClean="0"/>
          </a:p>
          <a:p>
            <a:pPr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2400" dirty="0" smtClean="0"/>
              <a:t>سیگنال های </a:t>
            </a:r>
            <a:r>
              <a:rPr lang="en-US" dirty="0" smtClean="0"/>
              <a:t>GPS</a:t>
            </a:r>
            <a:r>
              <a:rPr lang="fa-IR" sz="2400" dirty="0" smtClean="0"/>
              <a:t> برای فازورهای اندازه گیری شده برچسب زمانی فراهم می کنند.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13</a:t>
            </a:fld>
            <a:endParaRPr lang="fa-IR" dirty="0"/>
          </a:p>
        </p:txBody>
      </p:sp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PMU</a:t>
            </a:r>
            <a:endParaRPr lang="fa-I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6"/>
          <a:stretch/>
        </p:blipFill>
        <p:spPr>
          <a:xfrm>
            <a:off x="6653973" y="2857500"/>
            <a:ext cx="4185921" cy="187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ساختار یک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PMU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14</a:t>
            </a:fld>
            <a:endParaRPr lang="fa-IR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PMU</a:t>
            </a:r>
            <a:endParaRPr lang="fa-I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t="40445" r="15334" b="4740"/>
          <a:stretch/>
        </p:blipFill>
        <p:spPr>
          <a:xfrm>
            <a:off x="2905760" y="2197100"/>
            <a:ext cx="6532880" cy="375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15</a:t>
            </a:fld>
            <a:endParaRPr lang="fa-IR"/>
          </a:p>
        </p:txBody>
      </p:sp>
      <p:sp>
        <p:nvSpPr>
          <p:cNvPr id="7" name="Wave 6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حمله</a:t>
            </a:r>
            <a:r>
              <a:rPr 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 spoofing</a:t>
            </a:r>
            <a:endParaRPr lang="fa-IR" sz="105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6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حمله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GPS spoofing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0946" y="2171699"/>
                <a:ext cx="9411854" cy="3945243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fa-IR" sz="2400" dirty="0" smtClean="0"/>
                  <a:t>مهاجم سیگنال </a:t>
                </a:r>
                <a:r>
                  <a:rPr lang="fa-IR" sz="2400" dirty="0"/>
                  <a:t>واقعی </a:t>
                </a:r>
                <a:r>
                  <a:rPr lang="en-US" dirty="0"/>
                  <a:t>GPS</a:t>
                </a:r>
                <a:r>
                  <a:rPr lang="fa-IR" sz="2400" dirty="0"/>
                  <a:t> را شبیه سازی </a:t>
                </a:r>
                <a:r>
                  <a:rPr lang="fa-IR" sz="2400" dirty="0" smtClean="0"/>
                  <a:t>می­کند. </a:t>
                </a: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fa-IR" sz="2400" dirty="0" smtClean="0">
                    <a:solidFill>
                      <a:srgbClr val="002060"/>
                    </a:solidFill>
                  </a:rPr>
                  <a:t>در این حمله مهاجم ابتدا روی باند فرکانسی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400" dirty="0" smtClean="0">
                    <a:solidFill>
                      <a:srgbClr val="002060"/>
                    </a:solidFill>
                  </a:rPr>
                  <a:t> تداخل رادیویی بیش از حد ایجاد می کند</a:t>
                </a:r>
                <a:r>
                  <a:rPr lang="fa-IR" sz="2400" dirty="0"/>
                  <a:t>.</a:t>
                </a:r>
                <a:endParaRPr lang="fa-IR" sz="2400" dirty="0" smtClean="0"/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fa-IR" sz="2400" dirty="0" smtClean="0"/>
                  <a:t>این تداخل </a:t>
                </a:r>
                <a:r>
                  <a:rPr lang="fa-IR" sz="2400" dirty="0"/>
                  <a:t>با ارسال </a:t>
                </a:r>
                <a:r>
                  <a:rPr lang="fa-IR" sz="2400" dirty="0" smtClean="0"/>
                  <a:t>سیگنال های نویز در </a:t>
                </a:r>
                <a:r>
                  <a:rPr lang="fa-IR" sz="2400" dirty="0"/>
                  <a:t>محدوده­ی فرکانس </a:t>
                </a:r>
                <a:r>
                  <a:rPr lang="en-US" dirty="0"/>
                  <a:t>GPS</a:t>
                </a:r>
                <a:r>
                  <a:rPr lang="fa-IR" sz="2400" dirty="0"/>
                  <a:t> انجام </a:t>
                </a:r>
                <a:r>
                  <a:rPr lang="fa-IR" sz="2400" dirty="0" smtClean="0"/>
                  <a:t>می­شود.</a:t>
                </a:r>
                <a:endParaRPr lang="fa-IR" sz="2400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fa-IR" sz="2400" dirty="0" smtClean="0">
                    <a:solidFill>
                      <a:srgbClr val="002060"/>
                    </a:solidFill>
                  </a:rPr>
                  <a:t>  در ادامه مهاجم سیگنال های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spoofing</a:t>
                </a:r>
                <a:r>
                  <a:rPr lang="fa-IR" dirty="0" smtClean="0">
                    <a:solidFill>
                      <a:srgbClr val="002060"/>
                    </a:solidFill>
                  </a:rPr>
                  <a:t> </a:t>
                </a:r>
                <a:r>
                  <a:rPr lang="fa-IR" sz="2400" dirty="0" smtClean="0">
                    <a:solidFill>
                      <a:srgbClr val="002060"/>
                    </a:solidFill>
                  </a:rPr>
                  <a:t>را به سمت گیرنده ارسال می کند تا گیرنده روی سیگنال های جعلی قفل شود. (با قدرت کمی بالاتر از سیگنال های معتبر)</a:t>
                </a:r>
                <a:endParaRPr lang="fa-IR" sz="2400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fa-IR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fa-IR" sz="2400" dirty="0" smtClean="0"/>
              </a:p>
              <a:p>
                <a:pPr marL="0" indent="0">
                  <a:buNone/>
                </a:pPr>
                <a:endParaRPr lang="fa-IR" sz="2400" dirty="0"/>
              </a:p>
              <a:p>
                <a:endParaRPr lang="en-US" sz="24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fa-I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0946" y="2171699"/>
                <a:ext cx="9411854" cy="3945243"/>
              </a:xfrm>
              <a:blipFill>
                <a:blip r:embed="rId3"/>
                <a:stretch>
                  <a:fillRect l="-1749" t="-2009" r="-103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16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حمله 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 spoofing</a:t>
            </a:r>
            <a:endParaRPr lang="fa-I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72800" y="3802991"/>
            <a:ext cx="821574" cy="829969"/>
            <a:chOff x="4991222" y="2470353"/>
            <a:chExt cx="1104778" cy="1113917"/>
          </a:xfrm>
        </p:grpSpPr>
        <p:sp>
          <p:nvSpPr>
            <p:cNvPr id="8" name="Shape 8"/>
            <p:cNvSpPr/>
            <p:nvPr/>
          </p:nvSpPr>
          <p:spPr>
            <a:xfrm>
              <a:off x="4991222" y="2692638"/>
              <a:ext cx="891673" cy="8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4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4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5071492" y="2791431"/>
              <a:ext cx="783137" cy="78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093103" y="2791431"/>
              <a:ext cx="690810" cy="69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182635" y="2880963"/>
              <a:ext cx="510807" cy="51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4"/>
                    <a:pt x="16764" y="21600"/>
                    <a:pt x="10801" y="21600"/>
                  </a:cubicBezTo>
                  <a:cubicBezTo>
                    <a:pt x="4834" y="21600"/>
                    <a:pt x="0" y="16764"/>
                    <a:pt x="0" y="10802"/>
                  </a:cubicBezTo>
                  <a:cubicBezTo>
                    <a:pt x="0" y="4834"/>
                    <a:pt x="4834" y="0"/>
                    <a:pt x="10801" y="0"/>
                  </a:cubicBezTo>
                  <a:cubicBezTo>
                    <a:pt x="16764" y="0"/>
                    <a:pt x="21600" y="4834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5272166" y="2970494"/>
              <a:ext cx="330787" cy="33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4"/>
                  </a:moveTo>
                  <a:cubicBezTo>
                    <a:pt x="21600" y="16765"/>
                    <a:pt x="16764" y="21600"/>
                    <a:pt x="10804" y="21600"/>
                  </a:cubicBezTo>
                  <a:cubicBezTo>
                    <a:pt x="4837" y="21600"/>
                    <a:pt x="0" y="16765"/>
                    <a:pt x="0" y="10804"/>
                  </a:cubicBezTo>
                  <a:cubicBezTo>
                    <a:pt x="0" y="4837"/>
                    <a:pt x="4837" y="0"/>
                    <a:pt x="10804" y="0"/>
                  </a:cubicBezTo>
                  <a:cubicBezTo>
                    <a:pt x="16764" y="0"/>
                    <a:pt x="21600" y="4837"/>
                    <a:pt x="21600" y="1080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361698" y="3063113"/>
              <a:ext cx="150810" cy="15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9"/>
                  </a:moveTo>
                  <a:cubicBezTo>
                    <a:pt x="21600" y="16771"/>
                    <a:pt x="16765" y="21600"/>
                    <a:pt x="10807" y="21600"/>
                  </a:cubicBezTo>
                  <a:cubicBezTo>
                    <a:pt x="4834" y="21600"/>
                    <a:pt x="0" y="16771"/>
                    <a:pt x="0" y="10809"/>
                  </a:cubicBezTo>
                  <a:cubicBezTo>
                    <a:pt x="0" y="4835"/>
                    <a:pt x="4834" y="0"/>
                    <a:pt x="10807" y="0"/>
                  </a:cubicBezTo>
                  <a:cubicBezTo>
                    <a:pt x="16765" y="0"/>
                    <a:pt x="21600" y="4835"/>
                    <a:pt x="21600" y="1080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5426531" y="2470353"/>
              <a:ext cx="669469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72" y="7845"/>
                  </a:moveTo>
                  <a:lnTo>
                    <a:pt x="21600" y="4612"/>
                  </a:lnTo>
                  <a:lnTo>
                    <a:pt x="17962" y="3640"/>
                  </a:lnTo>
                  <a:lnTo>
                    <a:pt x="16992" y="0"/>
                  </a:lnTo>
                  <a:lnTo>
                    <a:pt x="13760" y="3233"/>
                  </a:lnTo>
                  <a:lnTo>
                    <a:pt x="14548" y="6180"/>
                  </a:lnTo>
                  <a:lnTo>
                    <a:pt x="3582" y="17152"/>
                  </a:lnTo>
                  <a:lnTo>
                    <a:pt x="2027" y="14044"/>
                  </a:lnTo>
                  <a:lnTo>
                    <a:pt x="1014" y="17822"/>
                  </a:lnTo>
                  <a:lnTo>
                    <a:pt x="0" y="21600"/>
                  </a:lnTo>
                  <a:lnTo>
                    <a:pt x="3779" y="20586"/>
                  </a:lnTo>
                  <a:lnTo>
                    <a:pt x="7556" y="19577"/>
                  </a:lnTo>
                  <a:lnTo>
                    <a:pt x="4452" y="18018"/>
                  </a:lnTo>
                  <a:lnTo>
                    <a:pt x="15420" y="7054"/>
                  </a:lnTo>
                  <a:cubicBezTo>
                    <a:pt x="15420" y="7054"/>
                    <a:pt x="18372" y="7845"/>
                    <a:pt x="18372" y="78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426531" y="2470353"/>
              <a:ext cx="556714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40"/>
                  </a:moveTo>
                  <a:lnTo>
                    <a:pt x="20433" y="0"/>
                  </a:lnTo>
                  <a:lnTo>
                    <a:pt x="16546" y="3233"/>
                  </a:lnTo>
                  <a:lnTo>
                    <a:pt x="17500" y="6180"/>
                  </a:lnTo>
                  <a:lnTo>
                    <a:pt x="4302" y="17152"/>
                  </a:lnTo>
                  <a:lnTo>
                    <a:pt x="2438" y="14044"/>
                  </a:lnTo>
                  <a:lnTo>
                    <a:pt x="1219" y="17822"/>
                  </a:lnTo>
                  <a:lnTo>
                    <a:pt x="0" y="21600"/>
                  </a:lnTo>
                  <a:cubicBezTo>
                    <a:pt x="0" y="21600"/>
                    <a:pt x="21600" y="3640"/>
                    <a:pt x="21600" y="364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56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accent6">
                    <a:lumMod val="50000"/>
                  </a:schemeClr>
                </a:solidFill>
              </a:rPr>
              <a:t>تکنیک </a:t>
            </a:r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های ساخت سیگنال های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spoofing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828" y="226473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fa-IR" b="1" dirty="0" smtClean="0"/>
              <a:t>1- </a:t>
            </a:r>
            <a:r>
              <a:rPr lang="fa-IR" b="1" dirty="0"/>
              <a:t>شبیه ساز سیگنال </a:t>
            </a:r>
            <a:r>
              <a:rPr lang="en-US" b="1" dirty="0" smtClean="0"/>
              <a:t>GPS</a:t>
            </a:r>
            <a:endParaRPr lang="fa-IR" b="1" dirty="0"/>
          </a:p>
          <a:p>
            <a:pPr marL="0" indent="0">
              <a:buNone/>
            </a:pPr>
            <a:r>
              <a:rPr lang="fa-IR" dirty="0" smtClean="0">
                <a:solidFill>
                  <a:srgbClr val="0070C0"/>
                </a:solidFill>
              </a:rPr>
              <a:t>    یک </a:t>
            </a:r>
            <a:r>
              <a:rPr lang="fa-IR" dirty="0">
                <a:solidFill>
                  <a:srgbClr val="0070C0"/>
                </a:solidFill>
              </a:rPr>
              <a:t>شبیه ساز سیگنال </a:t>
            </a:r>
            <a:r>
              <a:rPr lang="en-US" dirty="0">
                <a:solidFill>
                  <a:srgbClr val="0070C0"/>
                </a:solidFill>
              </a:rPr>
              <a:t>GPS</a:t>
            </a:r>
            <a:r>
              <a:rPr lang="fa-IR" dirty="0">
                <a:solidFill>
                  <a:srgbClr val="0070C0"/>
                </a:solidFill>
              </a:rPr>
              <a:t> به منظور تقلید سیگنال­های </a:t>
            </a:r>
            <a:r>
              <a:rPr lang="en-US" dirty="0">
                <a:solidFill>
                  <a:srgbClr val="0070C0"/>
                </a:solidFill>
              </a:rPr>
              <a:t>GPS</a:t>
            </a:r>
            <a:r>
              <a:rPr lang="fa-IR" dirty="0">
                <a:solidFill>
                  <a:srgbClr val="0070C0"/>
                </a:solidFill>
              </a:rPr>
              <a:t> معتبر به کار گرفته می­شود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ویژگی ها: </a:t>
            </a:r>
            <a:endParaRPr lang="fa-I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ساده هستند </a:t>
            </a:r>
            <a:endParaRPr lang="fa-IR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دارای گیرنده </a:t>
            </a:r>
            <a:r>
              <a:rPr lang="en-US" sz="1800" dirty="0" smtClean="0">
                <a:solidFill>
                  <a:srgbClr val="002060"/>
                </a:solidFill>
              </a:rPr>
              <a:t>GPS</a:t>
            </a:r>
            <a:r>
              <a:rPr lang="fa-IR" dirty="0" smtClean="0">
                <a:solidFill>
                  <a:srgbClr val="002060"/>
                </a:solidFill>
              </a:rPr>
              <a:t> نیستند بنابراین لزوماً هماهنگ </a:t>
            </a:r>
            <a:r>
              <a:rPr lang="fa-IR" dirty="0">
                <a:solidFill>
                  <a:srgbClr val="002060"/>
                </a:solidFill>
              </a:rPr>
              <a:t>شده با سیگنال های واقعی </a:t>
            </a:r>
            <a:r>
              <a:rPr lang="en-US" sz="1800" dirty="0">
                <a:solidFill>
                  <a:srgbClr val="002060"/>
                </a:solidFill>
              </a:rPr>
              <a:t>GPS</a:t>
            </a:r>
            <a:r>
              <a:rPr lang="fa-IR" dirty="0">
                <a:solidFill>
                  <a:srgbClr val="002060"/>
                </a:solidFill>
              </a:rPr>
              <a:t> نیستند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به </a:t>
            </a:r>
            <a:r>
              <a:rPr lang="fa-IR" dirty="0">
                <a:solidFill>
                  <a:srgbClr val="002060"/>
                </a:solidFill>
              </a:rPr>
              <a:t>راحتی قابل شناسایی هستند</a:t>
            </a:r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17</a:t>
            </a:fld>
            <a:endParaRPr lang="fa-IR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حمله 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 spoofing</a:t>
            </a:r>
            <a:endParaRPr lang="fa-I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7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828" y="1052945"/>
            <a:ext cx="9601200" cy="4871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b="1" dirty="0" smtClean="0"/>
              <a:t>2- </a:t>
            </a:r>
            <a:r>
              <a:rPr lang="en-US" b="1" dirty="0" err="1" smtClean="0"/>
              <a:t>spoofer</a:t>
            </a:r>
            <a:r>
              <a:rPr lang="fa-IR" b="1" dirty="0" smtClean="0"/>
              <a:t>های مبتنی بر گیرنده</a:t>
            </a:r>
          </a:p>
          <a:p>
            <a:pPr marL="0" indent="0">
              <a:buNone/>
            </a:pPr>
            <a:r>
              <a:rPr lang="fa-IR" dirty="0" smtClean="0">
                <a:solidFill>
                  <a:srgbClr val="0070C0"/>
                </a:solidFill>
              </a:rPr>
              <a:t>     شامل </a:t>
            </a:r>
            <a:r>
              <a:rPr lang="fa-IR" dirty="0">
                <a:solidFill>
                  <a:srgbClr val="0070C0"/>
                </a:solidFill>
              </a:rPr>
              <a:t>گیرنده </a:t>
            </a:r>
            <a:r>
              <a:rPr lang="en-US" sz="1900" dirty="0">
                <a:solidFill>
                  <a:srgbClr val="0070C0"/>
                </a:solidFill>
              </a:rPr>
              <a:t>GPS</a:t>
            </a:r>
            <a:r>
              <a:rPr lang="fa-IR" dirty="0">
                <a:solidFill>
                  <a:srgbClr val="0070C0"/>
                </a:solidFill>
              </a:rPr>
              <a:t> به همراه فرستنده </a:t>
            </a:r>
            <a:r>
              <a:rPr lang="en-US" dirty="0">
                <a:solidFill>
                  <a:srgbClr val="0070C0"/>
                </a:solidFill>
              </a:rPr>
              <a:t>spoofing</a:t>
            </a:r>
            <a:r>
              <a:rPr lang="fa-IR" dirty="0">
                <a:solidFill>
                  <a:srgbClr val="0070C0"/>
                </a:solidFill>
              </a:rPr>
              <a:t> </a:t>
            </a:r>
            <a:r>
              <a:rPr lang="fa-IR" dirty="0" smtClean="0">
                <a:solidFill>
                  <a:srgbClr val="0070C0"/>
                </a:solidFill>
              </a:rPr>
              <a:t>هستند.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a-IR" b="1" dirty="0" smtClean="0"/>
              <a:t>   ویژگی ها: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پیچیده تر از شبیه سازهای </a:t>
            </a:r>
            <a:r>
              <a:rPr lang="en-US" sz="1900" dirty="0" smtClean="0">
                <a:solidFill>
                  <a:srgbClr val="002060"/>
                </a:solidFill>
              </a:rPr>
              <a:t>GPS</a:t>
            </a:r>
            <a:r>
              <a:rPr lang="fa-IR" dirty="0" smtClean="0">
                <a:solidFill>
                  <a:srgbClr val="002060"/>
                </a:solidFill>
              </a:rPr>
              <a:t> هستند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با </a:t>
            </a:r>
            <a:r>
              <a:rPr lang="fa-IR" dirty="0">
                <a:solidFill>
                  <a:srgbClr val="002060"/>
                </a:solidFill>
              </a:rPr>
              <a:t>سیگنال های </a:t>
            </a:r>
            <a:r>
              <a:rPr lang="en-US" sz="1900" dirty="0">
                <a:solidFill>
                  <a:srgbClr val="002060"/>
                </a:solidFill>
              </a:rPr>
              <a:t>GPS</a:t>
            </a:r>
            <a:r>
              <a:rPr lang="fa-IR" dirty="0">
                <a:solidFill>
                  <a:srgbClr val="002060"/>
                </a:solidFill>
              </a:rPr>
              <a:t> هماهنگ هستند </a:t>
            </a: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b="1" dirty="0" smtClean="0"/>
              <a:t>3- </a:t>
            </a:r>
            <a:r>
              <a:rPr lang="en-US" b="1" dirty="0" err="1" smtClean="0"/>
              <a:t>spoofer</a:t>
            </a:r>
            <a:r>
              <a:rPr lang="en-US" b="1" dirty="0" smtClean="0"/>
              <a:t> </a:t>
            </a:r>
            <a:r>
              <a:rPr lang="fa-IR" b="1" dirty="0" smtClean="0"/>
              <a:t>های پیچیده و مبتنی بر گیرنده</a:t>
            </a:r>
          </a:p>
          <a:p>
            <a:pPr marL="0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ویژگی ها:</a:t>
            </a:r>
            <a:endParaRPr lang="fa-I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پیچیده­ترین </a:t>
            </a:r>
            <a:r>
              <a:rPr lang="fa-IR" dirty="0">
                <a:solidFill>
                  <a:srgbClr val="002060"/>
                </a:solidFill>
              </a:rPr>
              <a:t>و موثرترین نوع از دسته­بندی­های </a:t>
            </a:r>
            <a:r>
              <a:rPr lang="en-US" dirty="0">
                <a:solidFill>
                  <a:srgbClr val="002060"/>
                </a:solidFill>
              </a:rPr>
              <a:t>spoofing</a:t>
            </a:r>
            <a:r>
              <a:rPr lang="fa-IR" dirty="0">
                <a:solidFill>
                  <a:srgbClr val="002060"/>
                </a:solidFill>
              </a:rPr>
              <a:t> است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از </a:t>
            </a:r>
            <a:r>
              <a:rPr lang="fa-IR" dirty="0">
                <a:solidFill>
                  <a:srgbClr val="002060"/>
                </a:solidFill>
              </a:rPr>
              <a:t>چندین آنتن انتقال استفاده </a:t>
            </a:r>
            <a:r>
              <a:rPr lang="fa-IR" dirty="0" smtClean="0">
                <a:solidFill>
                  <a:srgbClr val="002060"/>
                </a:solidFill>
              </a:rPr>
              <a:t>می­کند و اطلاعات دقیق آنتن </a:t>
            </a:r>
            <a:r>
              <a:rPr lang="fa-IR" dirty="0">
                <a:solidFill>
                  <a:srgbClr val="002060"/>
                </a:solidFill>
              </a:rPr>
              <a:t>گیرنده­ی هدف را می­داند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002060"/>
                </a:solidFill>
              </a:rPr>
              <a:t>تحقق </a:t>
            </a:r>
            <a:r>
              <a:rPr lang="fa-IR" dirty="0">
                <a:solidFill>
                  <a:srgbClr val="002060"/>
                </a:solidFill>
              </a:rPr>
              <a:t>این </a:t>
            </a:r>
            <a:r>
              <a:rPr lang="en-US" dirty="0" err="1">
                <a:solidFill>
                  <a:srgbClr val="002060"/>
                </a:solidFill>
              </a:rPr>
              <a:t>spoofer</a:t>
            </a:r>
            <a:r>
              <a:rPr lang="fa-IR" dirty="0">
                <a:solidFill>
                  <a:srgbClr val="002060"/>
                </a:solidFill>
              </a:rPr>
              <a:t> ها بسیار مشکل است</a:t>
            </a:r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18</a:t>
            </a:fld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7" y="3071885"/>
            <a:ext cx="4597924" cy="172792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حمله 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 spoofing</a:t>
            </a:r>
            <a:endParaRPr lang="fa-I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4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-0.25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>
                <a:solidFill>
                  <a:schemeClr val="accent6">
                    <a:lumMod val="50000"/>
                  </a:schemeClr>
                </a:solidFill>
              </a:rPr>
              <a:t>تاثیر حمله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GPS Spoofing</a:t>
            </a:r>
            <a:r>
              <a:rPr lang="fa-IR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a-IR" sz="4000" dirty="0">
                <a:solidFill>
                  <a:schemeClr val="accent6">
                    <a:lumMod val="50000"/>
                  </a:schemeClr>
                </a:solidFill>
              </a:rPr>
              <a:t>بر روی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PMU</a:t>
            </a:r>
            <a:r>
              <a:rPr lang="fa-IR" sz="4000" dirty="0">
                <a:solidFill>
                  <a:schemeClr val="accent6">
                    <a:lumMod val="50000"/>
                  </a:schemeClr>
                </a:solidFill>
              </a:rPr>
              <a:t> و شبکه برق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67828" y="2038019"/>
                <a:ext cx="9601200" cy="4003040"/>
              </a:xfrm>
            </p:spPr>
            <p:txBody>
              <a:bodyPr numCol="2">
                <a:normAutofit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fa-IR" sz="2400" dirty="0" smtClean="0"/>
                  <a:t>برای یک سیگنال با فرکانس </a:t>
                </a:r>
                <a:r>
                  <a:rPr lang="en-US" dirty="0"/>
                  <a:t>f</a:t>
                </a:r>
                <a:r>
                  <a:rPr lang="fa-IR" sz="2400" dirty="0"/>
                  <a:t> هرتز، خطای اندازه گیری فاز </a:t>
                </a:r>
                <a14:m>
                  <m:oMath xmlns:m="http://schemas.openxmlformats.org/officeDocument/2006/math">
                    <m:r>
                      <a:rPr lang="fa-I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a-IR" sz="2400" dirty="0"/>
                  <a:t> که مربوط به </a:t>
                </a:r>
                <a:r>
                  <a:rPr lang="en-US" dirty="0"/>
                  <a:t>offset</a:t>
                </a:r>
                <a:r>
                  <a:rPr lang="fa-IR" sz="2400" dirty="0"/>
                  <a:t> گیرنده است از طریق معادله ی زیر حاصل می </a:t>
                </a:r>
                <a:r>
                  <a:rPr lang="fa-IR" sz="2400" dirty="0" smtClean="0"/>
                  <a:t>شود:</a:t>
                </a:r>
                <a:endParaRPr lang="fa-IR" sz="2400" dirty="0"/>
              </a:p>
              <a:p>
                <a:pPr marL="0" indent="0" algn="just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a-I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fa-IR" sz="2400" dirty="0">
                  <a:solidFill>
                    <a:schemeClr val="tx1"/>
                  </a:solidFill>
                </a:endParaRPr>
              </a:p>
              <a:p>
                <a:pPr marL="0" indent="0" algn="just" rtl="0">
                  <a:buNone/>
                </a:pPr>
                <a14:m>
                  <m:oMath xmlns:m="http://schemas.openxmlformats.org/officeDocument/2006/math">
                    <m:r>
                      <a:rPr lang="fa-I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just" rtl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a-IR" sz="2400" dirty="0" smtClean="0">
                    <a:solidFill>
                      <a:schemeClr val="tx1"/>
                    </a:solidFill>
                  </a:rPr>
                  <a:t>تغییر در فاز اندازه گیری ها می تواند باعث ناپایدار </a:t>
                </a:r>
                <a:r>
                  <a:rPr lang="fa-IR" sz="2400" dirty="0">
                    <a:solidFill>
                      <a:schemeClr val="tx1"/>
                    </a:solidFill>
                  </a:rPr>
                  <a:t>نشان دادن ژنراتورهای </a:t>
                </a:r>
                <a:r>
                  <a:rPr lang="fa-IR" sz="2400" dirty="0" smtClean="0">
                    <a:solidFill>
                      <a:schemeClr val="tx1"/>
                    </a:solidFill>
                  </a:rPr>
                  <a:t>پایدار- </a:t>
                </a:r>
                <a:r>
                  <a:rPr lang="fa-IR" sz="2400" dirty="0">
                    <a:solidFill>
                      <a:schemeClr val="tx1"/>
                    </a:solidFill>
                  </a:rPr>
                  <a:t>نرمال نشان دادن تجهیزاتی که دچار </a:t>
                </a:r>
                <a:r>
                  <a:rPr lang="en-US" dirty="0">
                    <a:solidFill>
                      <a:schemeClr val="tx1"/>
                    </a:solidFill>
                  </a:rPr>
                  <a:t>overload</a:t>
                </a:r>
                <a:r>
                  <a:rPr lang="fa-IR" sz="2400" dirty="0">
                    <a:solidFill>
                      <a:schemeClr val="tx1"/>
                    </a:solidFill>
                  </a:rPr>
                  <a:t> شده </a:t>
                </a:r>
                <a:r>
                  <a:rPr lang="fa-IR" sz="2400" dirty="0" smtClean="0">
                    <a:solidFill>
                      <a:schemeClr val="tx1"/>
                    </a:solidFill>
                  </a:rPr>
                  <a:t>اند - </a:t>
                </a:r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verload</a:t>
                </a:r>
                <a:r>
                  <a:rPr lang="fa-IR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fa-IR" sz="2400" dirty="0">
                    <a:solidFill>
                      <a:schemeClr val="tx1"/>
                    </a:solidFill>
                  </a:rPr>
                  <a:t>نشان دادن </a:t>
                </a:r>
                <a:r>
                  <a:rPr lang="fa-IR" sz="2400" dirty="0" smtClean="0">
                    <a:solidFill>
                      <a:schemeClr val="tx1"/>
                    </a:solidFill>
                  </a:rPr>
                  <a:t>تجهیزات و ... گردد.</a:t>
                </a:r>
                <a:endParaRPr lang="fa-IR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fa-IR" sz="80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fa-IR" sz="80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fa-IR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2038019"/>
                <a:ext cx="9601200" cy="4003040"/>
              </a:xfrm>
              <a:blipFill>
                <a:blip r:embed="rId3"/>
                <a:stretch>
                  <a:fillRect l="-1841" r="-95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19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حمله </a:t>
            </a:r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 spoofing</a:t>
            </a:r>
            <a:endParaRPr lang="fa-I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58689" y="3233112"/>
            <a:ext cx="1066800" cy="23368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78897" y="3119119"/>
                <a:ext cx="1779061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=</a:t>
                </a:r>
                <a:r>
                  <a:rPr lang="fa-I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 smtClean="0"/>
                  <a:t>+</a:t>
                </a:r>
                <a:r>
                  <a:rPr lang="fa-I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a-I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fa-IR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97" y="3119119"/>
                <a:ext cx="1779061" cy="461665"/>
              </a:xfrm>
              <a:prstGeom prst="rect">
                <a:avLst/>
              </a:prstGeom>
              <a:blipFill>
                <a:blip r:embed="rId4"/>
                <a:stretch>
                  <a:fillRect l="-1027" t="-18667" b="-34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564880" y="3156774"/>
            <a:ext cx="2275840" cy="14253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02320" y="3156774"/>
                <a:ext cx="2483589" cy="14773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14:m>
                  <m:oMath xmlns:m="http://schemas.openxmlformats.org/officeDocument/2006/math">
                    <m:r>
                      <a:rPr lang="fa-I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a-I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a-IR" dirty="0" smtClean="0">
                    <a:solidFill>
                      <a:srgbClr val="002060"/>
                    </a:solidFill>
                  </a:rPr>
                  <a:t> </a:t>
                </a:r>
                <a:r>
                  <a:rPr lang="fa-IR" dirty="0">
                    <a:solidFill>
                      <a:srgbClr val="002060"/>
                    </a:solidFill>
                  </a:rPr>
                  <a:t>: </a:t>
                </a:r>
                <a:r>
                  <a:rPr lang="fa-IR" dirty="0" smtClean="0">
                    <a:solidFill>
                      <a:srgbClr val="002060"/>
                    </a:solidFill>
                  </a:rPr>
                  <a:t>فاز سیگنال </a:t>
                </a:r>
                <a:r>
                  <a:rPr lang="fa-IR" dirty="0">
                    <a:solidFill>
                      <a:srgbClr val="002060"/>
                    </a:solidFill>
                  </a:rPr>
                  <a:t>قبل از حمله</a:t>
                </a:r>
              </a:p>
              <a:p>
                <a:pPr algn="just" rt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a-IR" dirty="0" smtClean="0">
                    <a:solidFill>
                      <a:srgbClr val="002060"/>
                    </a:solidFill>
                  </a:rPr>
                  <a:t>: فاز سیگنال بعد </a:t>
                </a:r>
                <a:r>
                  <a:rPr lang="fa-IR" dirty="0">
                    <a:solidFill>
                      <a:srgbClr val="002060"/>
                    </a:solidFill>
                  </a:rPr>
                  <a:t>از </a:t>
                </a:r>
                <a:r>
                  <a:rPr lang="fa-IR" dirty="0" smtClean="0">
                    <a:solidFill>
                      <a:srgbClr val="002060"/>
                    </a:solidFill>
                  </a:rPr>
                  <a:t>حمله</a:t>
                </a:r>
              </a:p>
              <a:p>
                <a:pPr algn="just" rtl="1"/>
                <a:endParaRPr lang="en-US" dirty="0">
                  <a:solidFill>
                    <a:srgbClr val="002060"/>
                  </a:solidFill>
                </a:endParaRPr>
              </a:p>
              <a:p>
                <a:pPr algn="just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rgbClr val="002060"/>
                    </a:solidFill>
                  </a:rPr>
                  <a:t> : </a:t>
                </a:r>
                <a:r>
                  <a:rPr lang="en-US" dirty="0">
                    <a:solidFill>
                      <a:srgbClr val="002060"/>
                    </a:solidFill>
                  </a:rPr>
                  <a:t>offset</a:t>
                </a:r>
                <a:r>
                  <a:rPr lang="fa-IR" dirty="0">
                    <a:solidFill>
                      <a:srgbClr val="002060"/>
                    </a:solidFill>
                  </a:rPr>
                  <a:t> قبل از حمله</a:t>
                </a:r>
              </a:p>
              <a:p>
                <a:pPr algn="just" rt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a-IR" dirty="0" smtClean="0">
                    <a:solidFill>
                      <a:srgbClr val="002060"/>
                    </a:solidFill>
                  </a:rPr>
                  <a:t>: </a:t>
                </a:r>
                <a:r>
                  <a:rPr lang="en-US" dirty="0">
                    <a:solidFill>
                      <a:srgbClr val="002060"/>
                    </a:solidFill>
                  </a:rPr>
                  <a:t>offset</a:t>
                </a:r>
                <a:r>
                  <a:rPr lang="fa-IR" dirty="0">
                    <a:solidFill>
                      <a:srgbClr val="002060"/>
                    </a:solidFill>
                  </a:rPr>
                  <a:t> بعد از حمله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320" y="3156774"/>
                <a:ext cx="2483589" cy="1477328"/>
              </a:xfrm>
              <a:prstGeom prst="rect">
                <a:avLst/>
              </a:prstGeom>
              <a:blipFill>
                <a:blip r:embed="rId5"/>
                <a:stretch>
                  <a:fillRect t="-1653" r="-2206" b="-70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فهرست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2</a:t>
            </a:fld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5842000" y="1736988"/>
            <a:ext cx="4263036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3200" dirty="0" smtClean="0"/>
              <a:t>   </a:t>
            </a:r>
            <a:r>
              <a:rPr lang="fa-IR" sz="2800" dirty="0" smtClean="0"/>
              <a:t>مقدمه</a:t>
            </a:r>
            <a:endParaRPr lang="fa-IR" sz="2800" dirty="0"/>
          </a:p>
        </p:txBody>
      </p:sp>
      <p:sp>
        <p:nvSpPr>
          <p:cNvPr id="12" name="Flowchart: Connector 11"/>
          <p:cNvSpPr/>
          <p:nvPr/>
        </p:nvSpPr>
        <p:spPr>
          <a:xfrm>
            <a:off x="9881516" y="1672564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2000" y="2634721"/>
            <a:ext cx="4273196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2800" dirty="0" smtClean="0"/>
              <a:t>  سیستم </a:t>
            </a:r>
            <a:r>
              <a:rPr lang="fa-IR" sz="2800" dirty="0"/>
              <a:t>موقعیت یاب </a:t>
            </a:r>
            <a:r>
              <a:rPr lang="fa-IR" sz="2800" dirty="0" smtClean="0"/>
              <a:t>جهانی</a:t>
            </a:r>
            <a:r>
              <a:rPr lang="en-US" sz="2400" dirty="0" smtClean="0"/>
              <a:t>(GPS)</a:t>
            </a:r>
            <a:endParaRPr lang="fa-IR" sz="20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9906000" y="2561397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6484" y="3459542"/>
            <a:ext cx="4263036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2800" dirty="0" smtClean="0"/>
              <a:t>   بررسی اجمالی </a:t>
            </a:r>
            <a:r>
              <a:rPr lang="en-US" sz="2400" dirty="0" smtClean="0"/>
              <a:t>PMU</a:t>
            </a:r>
            <a:endParaRPr lang="fa-IR" dirty="0"/>
          </a:p>
        </p:txBody>
      </p:sp>
      <p:sp>
        <p:nvSpPr>
          <p:cNvPr id="16" name="Flowchart: Connector 15"/>
          <p:cNvSpPr/>
          <p:nvPr/>
        </p:nvSpPr>
        <p:spPr>
          <a:xfrm>
            <a:off x="9906000" y="3395118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59322" y="4305228"/>
            <a:ext cx="4270198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2800" dirty="0" smtClean="0"/>
              <a:t>   حمله</a:t>
            </a:r>
            <a:r>
              <a:rPr lang="fa-IR" sz="3600" dirty="0" smtClean="0"/>
              <a:t> </a:t>
            </a:r>
            <a:r>
              <a:rPr lang="en-US" sz="2400" dirty="0"/>
              <a:t>GPS spoofing</a:t>
            </a:r>
            <a:endParaRPr lang="fa-IR" sz="28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9906000" y="4240804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9322" y="5138949"/>
            <a:ext cx="4270198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3200" dirty="0" smtClean="0"/>
              <a:t>   </a:t>
            </a:r>
            <a:r>
              <a:rPr lang="fa-IR" sz="2800" dirty="0" smtClean="0"/>
              <a:t>راه های تشخیص حمله</a:t>
            </a:r>
            <a:endParaRPr lang="fa-IR" sz="2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9906000" y="5074525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3120" y="1736988"/>
            <a:ext cx="4303676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2800" dirty="0" smtClean="0"/>
              <a:t>    تاریخچه</a:t>
            </a:r>
            <a:endParaRPr lang="fa-IR" sz="2400" dirty="0"/>
          </a:p>
        </p:txBody>
      </p:sp>
      <p:sp>
        <p:nvSpPr>
          <p:cNvPr id="22" name="Flowchart: Connector 21"/>
          <p:cNvSpPr/>
          <p:nvPr/>
        </p:nvSpPr>
        <p:spPr>
          <a:xfrm>
            <a:off x="4872636" y="1694732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3120" y="3436800"/>
            <a:ext cx="4239718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2800" dirty="0" smtClean="0"/>
              <a:t>    منابع</a:t>
            </a:r>
            <a:endParaRPr lang="fa-IR" sz="2800" dirty="0"/>
          </a:p>
        </p:txBody>
      </p:sp>
      <p:sp>
        <p:nvSpPr>
          <p:cNvPr id="28" name="Flowchart: Connector 27"/>
          <p:cNvSpPr/>
          <p:nvPr/>
        </p:nvSpPr>
        <p:spPr>
          <a:xfrm>
            <a:off x="4808678" y="3394544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3120" y="2604205"/>
            <a:ext cx="4239718" cy="579120"/>
          </a:xfrm>
          <a:prstGeom prst="rect">
            <a:avLst/>
          </a:prstGeom>
          <a:solidFill>
            <a:srgbClr val="FCE6A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fa-IR" sz="2800" dirty="0" smtClean="0"/>
              <a:t>    جمع </a:t>
            </a:r>
            <a:r>
              <a:rPr lang="fa-IR" sz="2800" dirty="0"/>
              <a:t>بندی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4808678" y="2561949"/>
            <a:ext cx="833120" cy="690880"/>
          </a:xfrm>
          <a:prstGeom prst="flowChartConnector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0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20</a:t>
            </a:fld>
            <a:endParaRPr lang="fa-IR"/>
          </a:p>
        </p:txBody>
      </p:sp>
      <p:sp>
        <p:nvSpPr>
          <p:cNvPr id="7" name="Wave 6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3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solidFill>
                  <a:schemeClr val="accent6">
                    <a:lumMod val="50000"/>
                  </a:schemeClr>
                </a:solidFill>
              </a:rPr>
              <a:t>روش های تشخیص حمله ی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GPS spoofing</a:t>
            </a:r>
            <a:endParaRPr lang="fa-IR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a-IR" sz="2400" dirty="0" smtClean="0"/>
              <a:t>روش های تشخیص را می توان به 4 دسته ی کلی تقسیم بندی کرد:</a:t>
            </a:r>
          </a:p>
          <a:p>
            <a:pPr marL="0" indent="0" algn="just">
              <a:buNone/>
            </a:pPr>
            <a:endParaRPr lang="fa-IR" sz="2400" dirty="0"/>
          </a:p>
          <a:p>
            <a:pPr marL="514350" lvl="0" indent="-514350">
              <a:buFont typeface="+mj-lt"/>
              <a:buAutoNum type="arabicPeriod"/>
            </a:pPr>
            <a:r>
              <a:rPr lang="fa-IR" sz="2800" dirty="0" smtClean="0">
                <a:solidFill>
                  <a:srgbClr val="7030A0"/>
                </a:solidFill>
              </a:rPr>
              <a:t>تشخیص بر </a:t>
            </a:r>
            <a:r>
              <a:rPr lang="fa-IR" sz="2800" dirty="0">
                <a:solidFill>
                  <a:srgbClr val="7030A0"/>
                </a:solidFill>
              </a:rPr>
              <a:t>مبنای پردازش سیگنال 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fa-IR" sz="2800" dirty="0" smtClean="0">
                <a:solidFill>
                  <a:srgbClr val="7030A0"/>
                </a:solidFill>
              </a:rPr>
              <a:t>تشخیص </a:t>
            </a:r>
            <a:r>
              <a:rPr lang="fa-IR" sz="2800" dirty="0">
                <a:solidFill>
                  <a:srgbClr val="7030A0"/>
                </a:solidFill>
              </a:rPr>
              <a:t>بر مبنای رمزنگاری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fa-IR" sz="2800" dirty="0" smtClean="0">
                <a:solidFill>
                  <a:srgbClr val="7030A0"/>
                </a:solidFill>
              </a:rPr>
              <a:t>تشخیص </a:t>
            </a:r>
            <a:r>
              <a:rPr lang="fa-IR" sz="2800" dirty="0">
                <a:solidFill>
                  <a:srgbClr val="7030A0"/>
                </a:solidFill>
              </a:rPr>
              <a:t>براساس بررسی همبستگی با </a:t>
            </a:r>
            <a:r>
              <a:rPr lang="fa-IR" sz="2800" dirty="0" smtClean="0">
                <a:solidFill>
                  <a:srgbClr val="7030A0"/>
                </a:solidFill>
              </a:rPr>
              <a:t>دیگر منابع زمانی</a:t>
            </a:r>
          </a:p>
          <a:p>
            <a:pPr marL="514350" lvl="0" indent="-514350">
              <a:buFont typeface="+mj-lt"/>
              <a:buAutoNum type="arabicPeriod"/>
            </a:pPr>
            <a:r>
              <a:rPr lang="fa-IR" sz="2800" dirty="0" smtClean="0">
                <a:solidFill>
                  <a:srgbClr val="7030A0"/>
                </a:solidFill>
              </a:rPr>
              <a:t>تشخیص</a:t>
            </a:r>
            <a:r>
              <a:rPr lang="ar-SA" sz="2800" dirty="0" smtClean="0">
                <a:solidFill>
                  <a:srgbClr val="7030A0"/>
                </a:solidFill>
              </a:rPr>
              <a:t> </a:t>
            </a:r>
            <a:r>
              <a:rPr lang="ar-SA" sz="2800" dirty="0">
                <a:solidFill>
                  <a:srgbClr val="7030A0"/>
                </a:solidFill>
              </a:rPr>
              <a:t>بر اساس طیف رادیویی و آنتن</a:t>
            </a:r>
            <a:r>
              <a:rPr lang="ar-SA" sz="2800" baseline="-25000" dirty="0">
                <a:solidFill>
                  <a:srgbClr val="7030A0"/>
                </a:solidFill>
              </a:rPr>
              <a:t> </a:t>
            </a:r>
            <a:endParaRPr lang="fa-IR" sz="2800" dirty="0">
              <a:solidFill>
                <a:srgbClr val="7030A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21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5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/>
            <a:r>
              <a:rPr lang="fa-IR" dirty="0" smtClean="0">
                <a:solidFill>
                  <a:srgbClr val="7030A0"/>
                </a:solidFill>
              </a:rPr>
              <a:t>1-دفاع </a:t>
            </a:r>
            <a:r>
              <a:rPr lang="fa-IR" dirty="0">
                <a:solidFill>
                  <a:srgbClr val="7030A0"/>
                </a:solidFill>
              </a:rPr>
              <a:t>بر مبنای پردازش سیگنال </a:t>
            </a: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fa-IR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172200" y="2295236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 sz="2400" b="1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ctr" rtl="1"/>
            <a:r>
              <a:rPr lang="fa-I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نظارت </a:t>
            </a:r>
            <a:r>
              <a:rPr lang="fa-IR" sz="24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خودکار گیرنده بر یکپارچگی (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RAIM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fa-IR" sz="2400" dirty="0"/>
          </a:p>
          <a:p>
            <a:pPr algn="ctr" rtl="1"/>
            <a:endParaRPr lang="fa-IR" sz="2000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161470" y="2569006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sz="2400" b="1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ctr"/>
            <a:r>
              <a:rPr lang="fa-I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نسبت </a:t>
            </a:r>
            <a:r>
              <a:rPr lang="fa-IR" sz="24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سیگنال به تداخل به علاوه­ی نویز</a:t>
            </a:r>
            <a:endParaRPr lang="fa-IR" sz="2400" dirty="0"/>
          </a:p>
          <a:p>
            <a:pPr algn="ctr"/>
            <a:endParaRPr lang="fa-IR" sz="2400" dirty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6179127" y="3549792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400" b="1" dirty="0"/>
              <a:t>قدرت مطلق</a:t>
            </a:r>
            <a:endParaRPr lang="fa-IR" sz="2400" dirty="0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1161471" y="3843767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sz="2400" b="1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ctr"/>
            <a:r>
              <a:rPr lang="fa-I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تشخیص </a:t>
            </a:r>
            <a:r>
              <a:rPr lang="fa-IR" sz="24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تغییر داپلر</a:t>
            </a:r>
            <a:endParaRPr lang="fa-IR" sz="2400" dirty="0"/>
          </a:p>
          <a:p>
            <a:pPr algn="ctr"/>
            <a:endParaRPr lang="fa-IR" dirty="0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6179127" y="4795112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2400" b="1" dirty="0"/>
              <a:t>نظارت بر پیک همبستگی</a:t>
            </a:r>
            <a:endParaRPr lang="fa-IR" sz="2400" dirty="0"/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1161470" y="5118528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2400" b="1" dirty="0" smtClean="0"/>
              <a:t>تشخیص </a:t>
            </a:r>
            <a:r>
              <a:rPr lang="fa-IR" sz="2400" b="1" dirty="0" smtClean="0"/>
              <a:t>زمان ورود</a:t>
            </a:r>
            <a:endParaRPr lang="fa-IR" sz="2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22</a:t>
            </a:fld>
            <a:endParaRPr lang="fa-IR" dirty="0"/>
          </a:p>
        </p:txBody>
      </p:sp>
      <p:sp>
        <p:nvSpPr>
          <p:cNvPr id="15" name="Pentagon 14"/>
          <p:cNvSpPr/>
          <p:nvPr/>
        </p:nvSpPr>
        <p:spPr>
          <a:xfrm>
            <a:off x="72320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9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نظارت خودکار گیرنده بر </a:t>
            </a:r>
            <a:r>
              <a:rPr lang="fa-IR" sz="36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یکپارچگی</a:t>
            </a:r>
            <a:r>
              <a:rPr lang="fa-IR" sz="3600" b="1" baseline="30000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1</a:t>
            </a:r>
            <a:r>
              <a:rPr lang="fa-IR" sz="36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3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RAIM</a:t>
            </a:r>
            <a:r>
              <a:rPr lang="fa-IR" sz="32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828" y="2249054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a-IR" sz="2400" dirty="0" smtClean="0"/>
              <a:t>پیشگویی مکان هر ماهواره با استفاده از داده های نجومی از سیگنال ها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یافتن تعارض در مقایسه</a:t>
            </a:r>
            <a:r>
              <a:rPr lang="fa-IR" sz="2400" dirty="0" smtClean="0"/>
              <a:t> </a:t>
            </a:r>
            <a:r>
              <a:rPr lang="fa-IR" sz="2400" dirty="0">
                <a:solidFill>
                  <a:srgbClr val="002060"/>
                </a:solidFill>
              </a:rPr>
              <a:t>نتایج پیش­گویی </a:t>
            </a:r>
            <a:r>
              <a:rPr lang="fa-IR" sz="2400" dirty="0" smtClean="0">
                <a:solidFill>
                  <a:srgbClr val="002060"/>
                </a:solidFill>
              </a:rPr>
              <a:t>با </a:t>
            </a:r>
            <a:r>
              <a:rPr lang="fa-IR" sz="2400" dirty="0">
                <a:solidFill>
                  <a:srgbClr val="002060"/>
                </a:solidFill>
              </a:rPr>
              <a:t>موقعیت گزارش شده در پیام </a:t>
            </a:r>
            <a:r>
              <a:rPr lang="en-US" sz="2400" dirty="0">
                <a:solidFill>
                  <a:srgbClr val="002060"/>
                </a:solidFill>
              </a:rPr>
              <a:t>navigation </a:t>
            </a:r>
            <a:r>
              <a:rPr lang="fa-IR" sz="2400" dirty="0" smtClean="0">
                <a:solidFill>
                  <a:srgbClr val="002060"/>
                </a:solidFill>
              </a:rPr>
              <a:t> سیگنال­های دریافتی می تواند ناشی از وقوع حمله باشد.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a-IR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a-IR" sz="2400" b="1" dirty="0" smtClean="0"/>
              <a:t>اشکال: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</a:rPr>
              <a:t>عدم اعتبار این روش در حالتی که سیگنال های </a:t>
            </a:r>
            <a:r>
              <a:rPr lang="en-US" sz="2400" dirty="0" smtClean="0">
                <a:solidFill>
                  <a:schemeClr val="tx1"/>
                </a:solidFill>
              </a:rPr>
              <a:t>spoofing</a:t>
            </a:r>
            <a:r>
              <a:rPr lang="fa-IR" sz="2400" dirty="0" smtClean="0">
                <a:solidFill>
                  <a:schemeClr val="tx1"/>
                </a:solidFill>
              </a:rPr>
              <a:t> در اکثریت باشند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251079"/>
            <a:ext cx="6280830" cy="404614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Receiver Autonomous Integrity Monitoring (RAIM)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23</a:t>
            </a:fld>
            <a:endParaRPr lang="fa-IR" dirty="0"/>
          </a:p>
        </p:txBody>
      </p:sp>
      <p:sp>
        <p:nvSpPr>
          <p:cNvPr id="9" name="Action Button: Return 8">
            <a:hlinkClick r:id="rId2" action="ppaction://hlinksldjump" highlightClick="1"/>
          </p:cNvPr>
          <p:cNvSpPr/>
          <p:nvPr/>
        </p:nvSpPr>
        <p:spPr>
          <a:xfrm>
            <a:off x="1371600" y="5540894"/>
            <a:ext cx="427412" cy="366914"/>
          </a:xfrm>
          <a:prstGeom prst="actionButtonRetur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Pentagon 9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72800" y="2735013"/>
            <a:ext cx="436880" cy="536507"/>
            <a:chOff x="8926101" y="3537030"/>
            <a:chExt cx="979203" cy="1270401"/>
          </a:xfrm>
        </p:grpSpPr>
        <p:sp>
          <p:nvSpPr>
            <p:cNvPr id="11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00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3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نسبت سیگنال به تداخل به علاوه­ی </a:t>
            </a:r>
            <a:r>
              <a:rPr lang="fa-IR" sz="3600" b="1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نویز</a:t>
            </a:r>
            <a:r>
              <a:rPr lang="fa-IR" sz="3600" b="1" baseline="30000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1</a:t>
            </a:r>
            <a:r>
              <a:rPr lang="fa-IR" baseline="30000" dirty="0">
                <a:solidFill>
                  <a:srgbClr val="7030A0"/>
                </a:solidFill>
              </a:rPr>
              <a:t/>
            </a:r>
            <a:br>
              <a:rPr lang="fa-IR" baseline="30000" dirty="0">
                <a:solidFill>
                  <a:srgbClr val="7030A0"/>
                </a:solidFill>
              </a:rPr>
            </a:br>
            <a:endParaRPr lang="fa-IR" baseline="30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695700"/>
              </a:xfrm>
            </p:spPr>
            <p:txBody>
              <a:bodyPr numCol="1"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600" b="1" dirty="0" smtClean="0">
                    <a:latin typeface="+mj-lt"/>
                  </a:rPr>
                  <a:t> </a:t>
                </a:r>
                <a:r>
                  <a:rPr lang="en-US" sz="2200" b="1" dirty="0" smtClean="0">
                    <a:latin typeface="+mj-lt"/>
                  </a:rPr>
                  <a:t>SINR</a:t>
                </a:r>
                <a:r>
                  <a:rPr lang="fa-IR" sz="2600" dirty="0" smtClean="0">
                    <a:latin typeface="Cambria Math" panose="02040503050406030204" pitchFamily="18" charset="0"/>
                  </a:rPr>
                  <a:t>: نسبت قدرت سیگنال دریافتی به قدرت نویز بعلاوه سایر تداخلات سیگنال</a:t>
                </a:r>
              </a:p>
              <a:p>
                <a:pPr marL="0" indent="0" algn="just">
                  <a:buNone/>
                </a:pPr>
                <a:r>
                  <a:rPr lang="fa-IR" sz="2600" dirty="0" smtClean="0">
                    <a:latin typeface="Cambria Math" panose="02040503050406030204" pitchFamily="18" charset="0"/>
                  </a:rPr>
                  <a:t>تغییر ناگهانی در نرخ </a:t>
                </a:r>
                <a:r>
                  <a:rPr lang="en-US" dirty="0" smtClean="0">
                    <a:latin typeface="+mj-lt"/>
                  </a:rPr>
                  <a:t>SINR</a:t>
                </a:r>
                <a:r>
                  <a:rPr lang="fa-IR" sz="2600" dirty="0" smtClean="0">
                    <a:latin typeface="Cambria Math" panose="02040503050406030204" pitchFamily="18" charset="0"/>
                  </a:rPr>
                  <a:t> می تواند نشان از وقوع حمله باشد.</a:t>
                </a:r>
              </a:p>
              <a:p>
                <a:pPr marL="0" indent="0">
                  <a:buNone/>
                </a:pPr>
                <a:endParaRPr lang="fa-IR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 rtl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rtl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𝑺𝑰𝑵𝑹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𝑨𝒖𝒕𝒉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𝑺𝒑𝒐𝒐𝒇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695700"/>
              </a:xfrm>
              <a:blipFill>
                <a:blip r:embed="rId2"/>
                <a:stretch>
                  <a:fillRect t="-2310" r="-114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475492"/>
            <a:ext cx="6280830" cy="404614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Signal to Interference </a:t>
            </a:r>
            <a:r>
              <a:rPr lang="en-US" dirty="0" smtClean="0"/>
              <a:t>Plus </a:t>
            </a:r>
            <a:r>
              <a:rPr lang="en-US" dirty="0"/>
              <a:t>Noise Ratio (SINR)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24</a:t>
            </a:fld>
            <a:endParaRPr lang="fa-IR" dirty="0"/>
          </a:p>
        </p:txBody>
      </p:sp>
      <p:sp>
        <p:nvSpPr>
          <p:cNvPr id="7" name="Action Button: Return 6">
            <a:hlinkClick r:id="rId3" action="ppaction://hlinksldjump" highlightClick="1"/>
          </p:cNvPr>
          <p:cNvSpPr/>
          <p:nvPr/>
        </p:nvSpPr>
        <p:spPr>
          <a:xfrm>
            <a:off x="1371600" y="5540894"/>
            <a:ext cx="427412" cy="366914"/>
          </a:xfrm>
          <a:prstGeom prst="actionButtonRetur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23760" y="4076700"/>
                <a:ext cx="3749040" cy="1905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just" rtl="1"/>
                <a:r>
                  <a:rPr lang="fa-I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𝑨𝒖𝒕𝒉</m:t>
                        </m:r>
                      </m:sub>
                    </m:sSub>
                  </m:oMath>
                </a14:m>
                <a:r>
                  <a:rPr lang="fa-IR" b="1" dirty="0"/>
                  <a:t> </a:t>
                </a:r>
                <a:r>
                  <a:rPr lang="fa-IR" b="1" dirty="0" smtClean="0"/>
                  <a:t>: </a:t>
                </a:r>
                <a:r>
                  <a:rPr lang="fa-IR" dirty="0" smtClean="0"/>
                  <a:t>ترم</a:t>
                </a:r>
                <a:r>
                  <a:rPr lang="fa-IR" b="1" dirty="0" smtClean="0"/>
                  <a:t> </a:t>
                </a:r>
                <a:r>
                  <a:rPr lang="fa-IR" dirty="0" smtClean="0"/>
                  <a:t>تداخل ناشی از همبستگی با دیگر </a:t>
                </a:r>
                <a:r>
                  <a:rPr lang="fa-IR" dirty="0"/>
                  <a:t>سیگنال­های معتبر </a:t>
                </a:r>
                <a:endParaRPr lang="en-US" b="1" dirty="0" smtClean="0"/>
              </a:p>
              <a:p>
                <a:pPr algn="just" rtl="1"/>
                <a:r>
                  <a:rPr lang="fa-IR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𝑺𝒑𝒐𝒐𝒇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fa-IR" dirty="0" smtClean="0"/>
                  <a:t>ترم تداخل ناشی از همبستگی با </a:t>
                </a:r>
                <a:r>
                  <a:rPr lang="fa-IR" dirty="0"/>
                  <a:t>سیگنال­های </a:t>
                </a:r>
                <a:r>
                  <a:rPr lang="fa-IR" dirty="0" smtClean="0"/>
                  <a:t>جعلی</a:t>
                </a:r>
              </a:p>
              <a:p>
                <a:pPr algn="just" rt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fa-I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b="1" dirty="0" smtClean="0"/>
                  <a:t>: </a:t>
                </a:r>
                <a:r>
                  <a:rPr lang="fa-IR" dirty="0" smtClean="0"/>
                  <a:t>واریانس </a:t>
                </a:r>
                <a:r>
                  <a:rPr lang="fa-IR" dirty="0"/>
                  <a:t>نویز فیلتر شده </a:t>
                </a:r>
                <a:r>
                  <a:rPr lang="fa-IR" dirty="0" smtClean="0"/>
                  <a:t> </a:t>
                </a:r>
                <a:r>
                  <a:rPr lang="en-US" dirty="0" smtClean="0"/>
                  <a:t>  </a:t>
                </a:r>
                <a:endParaRPr lang="fa-IR" dirty="0" smtClean="0"/>
              </a:p>
              <a:p>
                <a:pPr algn="just" rt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fa-IR" dirty="0" smtClean="0"/>
                  <a:t>:  قدرت یک سیگنال</a:t>
                </a:r>
                <a:r>
                  <a:rPr lang="en-US" dirty="0" smtClean="0"/>
                  <a:t> </a:t>
                </a:r>
                <a:r>
                  <a:rPr lang="fa-IR" dirty="0" smtClean="0"/>
                  <a:t>دریافتی 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6700"/>
                <a:ext cx="3749040" cy="1905000"/>
              </a:xfrm>
              <a:prstGeom prst="rect">
                <a:avLst/>
              </a:prstGeom>
              <a:blipFill>
                <a:blip r:embed="rId4"/>
                <a:stretch>
                  <a:fillRect l="-2760" t="-1597" r="-1299" b="-60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entagon 8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10972800" y="2735013"/>
            <a:ext cx="436880" cy="516187"/>
            <a:chOff x="8926101" y="3537030"/>
            <a:chExt cx="979203" cy="1270401"/>
          </a:xfrm>
        </p:grpSpPr>
        <p:sp>
          <p:nvSpPr>
            <p:cNvPr id="11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13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b="1" dirty="0">
                <a:solidFill>
                  <a:srgbClr val="7030A0"/>
                </a:solidFill>
              </a:rPr>
              <a:t>قدرت مطلق</a:t>
            </a: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9920"/>
            <a:ext cx="9601200" cy="3967480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 smtClean="0"/>
              <a:t>Spoofer</a:t>
            </a:r>
            <a:r>
              <a:rPr lang="fa-IR" sz="2400" dirty="0" smtClean="0"/>
              <a:t> برای وادار کردن گیرنده به دنبال کردن سیگنال های خود سیگنال هایش را با قدرت کمی بالاتر از سیگنال های معتبر ارسال می کند.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a-IR" sz="2400" b="1" dirty="0" smtClean="0">
                <a:solidFill>
                  <a:srgbClr val="002060"/>
                </a:solidFill>
              </a:rPr>
              <a:t>روش تشخیص </a:t>
            </a:r>
            <a:r>
              <a:rPr lang="fa-IR" sz="2400" dirty="0" smtClean="0">
                <a:solidFill>
                  <a:srgbClr val="002060"/>
                </a:solidFill>
              </a:rPr>
              <a:t>: مقایسه سطح قدرت مطلق سیگنال دریافتی با قدرت سیگنال های معتبر</a:t>
            </a:r>
          </a:p>
          <a:p>
            <a:pPr marL="0" indent="0" algn="just">
              <a:spcAft>
                <a:spcPts val="600"/>
              </a:spcAft>
              <a:buNone/>
            </a:pPr>
            <a:endParaRPr lang="fa-IR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fa-IR" b="1" dirty="0" smtClean="0"/>
              <a:t>اشکالات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a-IR" sz="2400" dirty="0" smtClean="0"/>
              <a:t>افزایش پیچیدگی سخت افزاری گیرنده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rgbClr val="002060"/>
                </a:solidFill>
              </a:rPr>
              <a:t>تغییر قدرت سیگنال به دلیل دخالت اتمسفر و جاذبه ی خورشید</a:t>
            </a:r>
          </a:p>
          <a:p>
            <a:pPr marL="0" indent="0" algn="just">
              <a:buNone/>
            </a:pP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25</a:t>
            </a:fld>
            <a:endParaRPr lang="fa-IR" sz="2000" dirty="0"/>
          </a:p>
        </p:txBody>
      </p:sp>
      <p:sp>
        <p:nvSpPr>
          <p:cNvPr id="7" name="Action Button: Return 6">
            <a:hlinkClick r:id="rId2" action="ppaction://hlinksldjump" highlightClick="1"/>
          </p:cNvPr>
          <p:cNvSpPr/>
          <p:nvPr/>
        </p:nvSpPr>
        <p:spPr>
          <a:xfrm>
            <a:off x="1371600" y="5540894"/>
            <a:ext cx="427412" cy="366914"/>
          </a:xfrm>
          <a:prstGeom prst="actionButtonRetur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Pentagon 7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9" name="Group 7"/>
          <p:cNvGrpSpPr/>
          <p:nvPr/>
        </p:nvGrpSpPr>
        <p:grpSpPr>
          <a:xfrm>
            <a:off x="10945257" y="2674053"/>
            <a:ext cx="436880" cy="536507"/>
            <a:chOff x="8926101" y="3537030"/>
            <a:chExt cx="979203" cy="1270401"/>
          </a:xfrm>
        </p:grpSpPr>
        <p:sp>
          <p:nvSpPr>
            <p:cNvPr id="10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87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تشخیص تغییر داپلر</a:t>
            </a: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72" y="4394413"/>
            <a:ext cx="4156056" cy="13299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1800" smtClean="0"/>
              <a:t>26</a:t>
            </a:fld>
            <a:endParaRPr lang="fa-IR" dirty="0"/>
          </a:p>
        </p:txBody>
      </p:sp>
      <p:sp>
        <p:nvSpPr>
          <p:cNvPr id="3" name="TextBox 2"/>
          <p:cNvSpPr txBox="1"/>
          <p:nvPr/>
        </p:nvSpPr>
        <p:spPr>
          <a:xfrm>
            <a:off x="1714816" y="1869300"/>
            <a:ext cx="928447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400" dirty="0" smtClean="0"/>
              <a:t>حرکت نسبی بین ماهواره و گیرنده                  ایجاد اثرات قابل شناسایی ناشی از </a:t>
            </a:r>
            <a:r>
              <a:rPr lang="fa-IR" sz="2400" b="1" dirty="0" smtClean="0"/>
              <a:t>اثر داپلر </a:t>
            </a:r>
            <a:r>
              <a:rPr lang="fa-IR" sz="2400" dirty="0" smtClean="0"/>
              <a:t>در فرکانس سیگنال</a:t>
            </a:r>
          </a:p>
          <a:p>
            <a:pPr algn="just" rtl="1"/>
            <a:endParaRPr lang="fa-IR" sz="2400" dirty="0">
              <a:solidFill>
                <a:srgbClr val="002060"/>
              </a:solidFill>
            </a:endParaRPr>
          </a:p>
          <a:p>
            <a:pPr algn="just" rtl="1"/>
            <a:r>
              <a:rPr lang="fa-IR" sz="2400" dirty="0" smtClean="0">
                <a:solidFill>
                  <a:srgbClr val="002060"/>
                </a:solidFill>
              </a:rPr>
              <a:t>با شبیه سازی حرکت ماهواره ها و مقایسه ی آن با حالت واقعی، تعارض در اثر داپلر را مشاهده کرد و حمله را تشخیص داد</a:t>
            </a:r>
            <a:r>
              <a:rPr lang="fa-IR" sz="2400" dirty="0" smtClean="0"/>
              <a:t>.</a:t>
            </a:r>
            <a:endParaRPr lang="fa-IR" sz="2400" kern="1200" dirty="0">
              <a:solidFill>
                <a:schemeClr val="tx1"/>
              </a:solidFill>
            </a:endParaRPr>
          </a:p>
          <a:p>
            <a:pPr algn="just" rtl="1"/>
            <a:endParaRPr lang="fa-IR" sz="2000" dirty="0" smtClean="0"/>
          </a:p>
          <a:p>
            <a:pPr algn="just" rtl="1"/>
            <a:endParaRPr lang="fa-IR" sz="2000" dirty="0"/>
          </a:p>
          <a:p>
            <a:pPr algn="just" rtl="1"/>
            <a:endParaRPr lang="fa-IR" sz="2000" dirty="0" smtClean="0"/>
          </a:p>
          <a:p>
            <a:pPr algn="just" rtl="1"/>
            <a:endParaRPr lang="fa-IR" sz="2000" dirty="0" smtClean="0"/>
          </a:p>
          <a:p>
            <a:pPr algn="just" rtl="1"/>
            <a:endParaRPr lang="fa-I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rtl="1"/>
            <a:r>
              <a:rPr lang="fa-IR" sz="2000" b="1" dirty="0" smtClean="0"/>
              <a:t>   </a:t>
            </a:r>
          </a:p>
          <a:p>
            <a:pPr algn="just" rtl="1"/>
            <a:r>
              <a:rPr lang="fa-IR" sz="2000" b="1" dirty="0" smtClean="0"/>
              <a:t> اثر داپلر</a:t>
            </a:r>
            <a:r>
              <a:rPr lang="fa-IR" sz="2000" dirty="0" smtClean="0"/>
              <a:t>:</a:t>
            </a:r>
            <a:r>
              <a:rPr lang="ar-SA" sz="2000" dirty="0" smtClean="0"/>
              <a:t> </a:t>
            </a:r>
            <a:r>
              <a:rPr lang="ar-SA" sz="2000" dirty="0"/>
              <a:t>کوتاه شدن طول موج هنگام حرکت به سمت یک جسم یا بلند­شدن طول موج در هنگام دور شدن از </a:t>
            </a:r>
            <a:r>
              <a:rPr lang="ar-SA" sz="2000" dirty="0" smtClean="0"/>
              <a:t>آن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Action Button: Return 7">
            <a:hlinkClick r:id="rId3" action="ppaction://hlinksldjump" highlightClick="1"/>
          </p:cNvPr>
          <p:cNvSpPr/>
          <p:nvPr/>
        </p:nvSpPr>
        <p:spPr>
          <a:xfrm>
            <a:off x="1371600" y="5540894"/>
            <a:ext cx="427412" cy="366914"/>
          </a:xfrm>
          <a:prstGeom prst="actionButtonRetur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Pentagon 8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111240" y="1978800"/>
            <a:ext cx="1036320" cy="26416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10" name="Group 7"/>
          <p:cNvGrpSpPr/>
          <p:nvPr/>
        </p:nvGrpSpPr>
        <p:grpSpPr>
          <a:xfrm>
            <a:off x="11069028" y="2856933"/>
            <a:ext cx="436880" cy="536507"/>
            <a:chOff x="8926101" y="3537030"/>
            <a:chExt cx="979203" cy="1270401"/>
          </a:xfrm>
        </p:grpSpPr>
        <p:sp>
          <p:nvSpPr>
            <p:cNvPr id="11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56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fa-IR" sz="3600" b="1" dirty="0">
                <a:solidFill>
                  <a:srgbClr val="7030A0"/>
                </a:solidFill>
              </a:rPr>
              <a:t>نظارت بر پیک همبستگی</a:t>
            </a: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0472" y="2286000"/>
                <a:ext cx="8922327" cy="35814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fa-IR" sz="2400" dirty="0" smtClean="0"/>
                  <a:t>در شرایطی که بین گیرنده و ماهواره مانعی نباشد، قدرت </a:t>
                </a:r>
                <a:r>
                  <a:rPr lang="fa-IR" sz="2400" dirty="0"/>
                  <a:t>برای سیگنال­های معتبر تقریباً </a:t>
                </a:r>
                <a:r>
                  <a:rPr lang="fa-IR" sz="2400" dirty="0" smtClean="0"/>
                  <a:t>از توزیع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sz="2400" b="1" dirty="0"/>
                  <a:t>  </a:t>
                </a:r>
                <a:r>
                  <a:rPr lang="fa-IR" sz="2400" dirty="0" smtClean="0"/>
                  <a:t>تبعیت می کند. </a:t>
                </a:r>
              </a:p>
              <a:p>
                <a:pPr marL="0" indent="0" algn="just">
                  <a:buNone/>
                </a:pPr>
                <a:r>
                  <a:rPr lang="fa-IR" sz="2400" dirty="0" smtClean="0"/>
                  <a:t>از </a:t>
                </a:r>
                <a:r>
                  <a:rPr lang="fa-IR" sz="2400" dirty="0"/>
                  <a:t>پیک همبستگی </a:t>
                </a:r>
                <a:r>
                  <a:rPr lang="fa-IR" sz="2400" dirty="0" smtClean="0"/>
                  <a:t>قدرت سیگنال­های </a:t>
                </a:r>
                <a:r>
                  <a:rPr lang="fa-IR" sz="2400" dirty="0"/>
                  <a:t>معتبر </a:t>
                </a:r>
                <a:r>
                  <a:rPr lang="fa-IR" sz="2400" dirty="0" smtClean="0"/>
                  <a:t>برای </a:t>
                </a:r>
                <a:r>
                  <a:rPr lang="fa-IR" sz="2400" dirty="0"/>
                  <a:t>تشخیص </a:t>
                </a:r>
                <a:r>
                  <a:rPr lang="fa-IR" sz="2400" dirty="0" smtClean="0"/>
                  <a:t>حمله می توان </a:t>
                </a:r>
                <a:r>
                  <a:rPr lang="fa-IR" sz="2400" dirty="0"/>
                  <a:t>استفاده </a:t>
                </a:r>
                <a:r>
                  <a:rPr lang="fa-IR" sz="2400" dirty="0" smtClean="0"/>
                  <a:t>کرد.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fa-IR" dirty="0" smtClean="0"/>
              </a:p>
              <a:p>
                <a:pPr marL="0" indent="0" algn="just">
                  <a:buNone/>
                </a:pPr>
                <a:r>
                  <a:rPr lang="fa-IR" b="1" dirty="0" smtClean="0"/>
                  <a:t>اشکالات :</a:t>
                </a:r>
              </a:p>
              <a:p>
                <a:pPr algn="just"/>
                <a:r>
                  <a:rPr lang="fa-IR" dirty="0" smtClean="0"/>
                  <a:t>تلاش </a:t>
                </a:r>
                <a:r>
                  <a:rPr lang="en-US" dirty="0" err="1" smtClean="0"/>
                  <a:t>spoofer</a:t>
                </a:r>
                <a:r>
                  <a:rPr lang="fa-IR" dirty="0" smtClean="0"/>
                  <a:t> برای نزدیک کردن پیک همبستگی سیگنال خود به پیک همبستگی سیگنالهای معتبر</a:t>
                </a:r>
              </a:p>
              <a:p>
                <a:pPr algn="just"/>
                <a:r>
                  <a:rPr lang="fa-IR" dirty="0"/>
                  <a:t>عدم اعتبار فرض توزیع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dirty="0" smtClean="0"/>
                  <a:t> در شرایطی که بین گیرنده و ماهواره مانع وجود داشته باشد.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0472" y="2286000"/>
                <a:ext cx="8922327" cy="3581400"/>
              </a:xfrm>
              <a:blipFill>
                <a:blip r:embed="rId2"/>
                <a:stretch>
                  <a:fillRect l="-1844" t="-2211" r="-109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27</a:t>
            </a:fld>
            <a:endParaRPr lang="fa-IR" sz="2000" dirty="0"/>
          </a:p>
        </p:txBody>
      </p:sp>
      <p:sp>
        <p:nvSpPr>
          <p:cNvPr id="7" name="Action Button: Return 6">
            <a:hlinkClick r:id="rId3" action="ppaction://hlinksldjump" highlightClick="1"/>
          </p:cNvPr>
          <p:cNvSpPr/>
          <p:nvPr/>
        </p:nvSpPr>
        <p:spPr>
          <a:xfrm>
            <a:off x="1371600" y="5540894"/>
            <a:ext cx="427412" cy="366914"/>
          </a:xfrm>
          <a:prstGeom prst="actionButtonRetur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Pentagon 7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9" name="Group 7"/>
          <p:cNvGrpSpPr/>
          <p:nvPr/>
        </p:nvGrpSpPr>
        <p:grpSpPr>
          <a:xfrm>
            <a:off x="10919458" y="3051536"/>
            <a:ext cx="436880" cy="536507"/>
            <a:chOff x="8926101" y="3537030"/>
            <a:chExt cx="979203" cy="1270401"/>
          </a:xfrm>
        </p:grpSpPr>
        <p:sp>
          <p:nvSpPr>
            <p:cNvPr id="10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3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fa-IR" sz="3600" b="1" dirty="0" smtClean="0">
                <a:solidFill>
                  <a:srgbClr val="7030A0"/>
                </a:solidFill>
              </a:rPr>
              <a:t>تشخیص </a:t>
            </a:r>
            <a:r>
              <a:rPr lang="fa-IR" sz="3600" b="1" dirty="0" smtClean="0">
                <a:solidFill>
                  <a:srgbClr val="7030A0"/>
                </a:solidFill>
              </a:rPr>
              <a:t>زمان ورود</a:t>
            </a:r>
            <a:r>
              <a:rPr lang="fa-IR" sz="3600" baseline="30000" dirty="0" smtClean="0">
                <a:solidFill>
                  <a:srgbClr val="7030A0"/>
                </a:solidFill>
              </a:rPr>
              <a:t>1</a:t>
            </a: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fa-IR" sz="2400" dirty="0" smtClean="0">
                    <a:solidFill>
                      <a:schemeClr val="tx1"/>
                    </a:solidFill>
                  </a:rPr>
                  <a:t>کد </a:t>
                </a: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fa-IR" sz="2400" dirty="0">
                    <a:solidFill>
                      <a:schemeClr val="tx1"/>
                    </a:solidFill>
                  </a:rPr>
                  <a:t> بر روی هر دو فرکانس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800" dirty="0">
                    <a:solidFill>
                      <a:schemeClr val="tx1"/>
                    </a:solidFill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400" dirty="0">
                    <a:solidFill>
                      <a:schemeClr val="tx1"/>
                    </a:solidFill>
                  </a:rPr>
                  <a:t> ارسال می شود. بنابراین می­توان از همبستگی بین دو نسخه­ کد</a:t>
                </a: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fa-IR" sz="2400" dirty="0">
                    <a:solidFill>
                      <a:schemeClr val="tx1"/>
                    </a:solidFill>
                  </a:rPr>
                  <a:t> برای محاسبه­ی </a:t>
                </a:r>
                <a:r>
                  <a:rPr lang="fa-IR" sz="2400" dirty="0" smtClean="0">
                    <a:solidFill>
                      <a:schemeClr val="tx1"/>
                    </a:solidFill>
                  </a:rPr>
                  <a:t>تاخیر استفاده </a:t>
                </a:r>
                <a:r>
                  <a:rPr lang="fa-IR" sz="2400" dirty="0">
                    <a:solidFill>
                      <a:schemeClr val="tx1"/>
                    </a:solidFill>
                  </a:rPr>
                  <a:t>کرد. </a:t>
                </a:r>
              </a:p>
              <a:p>
                <a:pPr marL="0" indent="0" algn="just">
                  <a:buNone/>
                </a:pPr>
                <a:r>
                  <a:rPr lang="fa-IR" sz="2400" dirty="0">
                    <a:solidFill>
                      <a:srgbClr val="002060"/>
                    </a:solidFill>
                  </a:rPr>
                  <a:t>تاخیر بین دو سیگنال برای گیرنده قابل محاسبه است. </a:t>
                </a:r>
                <a:r>
                  <a:rPr lang="fa-IR" sz="2400" dirty="0" smtClean="0">
                    <a:solidFill>
                      <a:srgbClr val="002060"/>
                    </a:solidFill>
                  </a:rPr>
                  <a:t>و اگر تعارضی بین محاسبات و حالت واقعی دیده شود می تواند نشان از وقوع حمله باشد.</a:t>
                </a:r>
              </a:p>
              <a:p>
                <a:pPr marL="0" indent="0" algn="just">
                  <a:buNone/>
                </a:pPr>
                <a:endParaRPr lang="fa-IR" b="1" dirty="0" smtClean="0"/>
              </a:p>
              <a:p>
                <a:pPr marL="0" indent="0" algn="just">
                  <a:buNone/>
                </a:pPr>
                <a:r>
                  <a:rPr lang="fa-IR" b="1" dirty="0" smtClean="0"/>
                  <a:t>اشکال :   </a:t>
                </a:r>
                <a:endParaRPr lang="en-US" b="1" dirty="0"/>
              </a:p>
              <a:p>
                <a:pPr algn="just"/>
                <a:r>
                  <a:rPr lang="en-US" dirty="0" err="1" smtClean="0"/>
                  <a:t>Spoofer</a:t>
                </a:r>
                <a:r>
                  <a:rPr lang="fa-IR" dirty="0"/>
                  <a:t> </a:t>
                </a:r>
                <a:r>
                  <a:rPr lang="fa-IR" dirty="0" smtClean="0"/>
                  <a:t>حرفه ای می تواند این تاخیر را رعایت کند.</a:t>
                </a:r>
                <a:endParaRPr lang="en-US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fa-I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8" t="-2041" r="-95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465332"/>
            <a:ext cx="6280830" cy="404614"/>
          </a:xfrm>
        </p:spPr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 Time of Arrival (TOA)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28</a:t>
            </a:fld>
            <a:endParaRPr lang="fa-IR" dirty="0"/>
          </a:p>
        </p:txBody>
      </p:sp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72800" y="3080453"/>
            <a:ext cx="436880" cy="536507"/>
            <a:chOff x="8926101" y="3537030"/>
            <a:chExt cx="979203" cy="1270401"/>
          </a:xfrm>
        </p:grpSpPr>
        <p:sp>
          <p:nvSpPr>
            <p:cNvPr id="9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68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4000" dirty="0" smtClean="0">
                <a:solidFill>
                  <a:srgbClr val="7030A0"/>
                </a:solidFill>
              </a:rPr>
              <a:t>2-تشخیص </a:t>
            </a:r>
            <a:r>
              <a:rPr lang="fa-IR" sz="4000" dirty="0">
                <a:solidFill>
                  <a:srgbClr val="7030A0"/>
                </a:solidFill>
              </a:rPr>
              <a:t>بر مبنای رمزنگاری</a:t>
            </a:r>
            <a:r>
              <a:rPr lang="fa-IR" dirty="0">
                <a:solidFill>
                  <a:srgbClr val="7030A0"/>
                </a:solidFill>
              </a:rPr>
              <a:t/>
            </a:r>
            <a:br>
              <a:rPr lang="fa-IR" dirty="0">
                <a:solidFill>
                  <a:srgbClr val="7030A0"/>
                </a:solidFill>
              </a:rPr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a-IR" sz="2200" dirty="0" smtClean="0"/>
              <a:t>به کارگیری تکنیک­های </a:t>
            </a:r>
            <a:r>
              <a:rPr lang="fa-IR" sz="2200" dirty="0"/>
              <a:t>احراز هویت برای تشخیص تهدید </a:t>
            </a:r>
            <a:r>
              <a:rPr lang="en-US" dirty="0" smtClean="0"/>
              <a:t>spoofing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a-IR" sz="2200" dirty="0" smtClean="0">
                <a:solidFill>
                  <a:srgbClr val="002060"/>
                </a:solidFill>
              </a:rPr>
              <a:t>قابل استفاده برای</a:t>
            </a:r>
            <a:endParaRPr lang="fa-IR" sz="2200" dirty="0">
              <a:solidFill>
                <a:srgbClr val="00206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a-IR" sz="2200" dirty="0" smtClean="0">
                <a:solidFill>
                  <a:srgbClr val="002060"/>
                </a:solidFill>
              </a:rPr>
              <a:t>نیاز </a:t>
            </a:r>
            <a:r>
              <a:rPr lang="fa-IR" sz="2200" dirty="0">
                <a:solidFill>
                  <a:srgbClr val="002060"/>
                </a:solidFill>
              </a:rPr>
              <a:t>به تغییراتی در ساختار سیگنال </a:t>
            </a:r>
            <a:r>
              <a:rPr lang="en-US" dirty="0">
                <a:solidFill>
                  <a:srgbClr val="002060"/>
                </a:solidFill>
              </a:rPr>
              <a:t>GPS</a:t>
            </a:r>
            <a:r>
              <a:rPr lang="fa-IR" sz="2200" dirty="0">
                <a:solidFill>
                  <a:srgbClr val="002060"/>
                </a:solidFill>
              </a:rPr>
              <a:t> دارد. </a:t>
            </a:r>
            <a:endParaRPr lang="fa-IR" sz="2200" dirty="0" smtClean="0">
              <a:solidFill>
                <a:srgbClr val="00206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fa-IR" sz="2200" b="1" dirty="0" smtClean="0"/>
              <a:t>اشکالات: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a-IR" sz="2200" dirty="0" smtClean="0"/>
              <a:t>ایجاد تاخیر در تشخیص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 </a:t>
            </a:r>
            <a:r>
              <a:rPr lang="fa-IR" sz="2200" dirty="0" smtClean="0"/>
              <a:t>روشی </a:t>
            </a:r>
            <a:r>
              <a:rPr lang="fa-IR" sz="2200" dirty="0" smtClean="0">
                <a:solidFill>
                  <a:srgbClr val="002060"/>
                </a:solidFill>
              </a:rPr>
              <a:t>پرهزینه است. </a:t>
            </a:r>
            <a:endParaRPr lang="fa-IR" sz="2200" dirty="0"/>
          </a:p>
          <a:p>
            <a:pPr algn="just"/>
            <a:endParaRPr lang="fa-IR" sz="40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endParaRPr lang="fa-IR" sz="4000" dirty="0" smtClean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  <a:p>
            <a:pPr marL="0" indent="0" algn="just">
              <a:buNone/>
            </a:pPr>
            <a:endParaRPr lang="fa-IR" sz="40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endParaRPr lang="fa-I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29</a:t>
            </a:fld>
            <a:endParaRPr lang="fa-IR"/>
          </a:p>
        </p:txBody>
      </p:sp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599605" y="2717800"/>
            <a:ext cx="355600" cy="70653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/>
          <p:cNvSpPr txBox="1"/>
          <p:nvPr/>
        </p:nvSpPr>
        <p:spPr>
          <a:xfrm>
            <a:off x="4546740" y="2757686"/>
            <a:ext cx="40875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نسخه نظامی سیگنال های </a:t>
            </a:r>
            <a:r>
              <a:rPr lang="en-US" dirty="0" smtClean="0"/>
              <a:t>GPS</a:t>
            </a:r>
            <a:endParaRPr lang="fa-IR" dirty="0" smtClean="0"/>
          </a:p>
          <a:p>
            <a:pPr algn="r" rtl="1"/>
            <a:r>
              <a:rPr lang="fa-IR" dirty="0" smtClean="0"/>
              <a:t>نسخه غیرنظامی سیگنال های </a:t>
            </a:r>
            <a:r>
              <a:rPr lang="en-US" dirty="0" smtClean="0"/>
              <a:t>GPS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480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3</a:t>
            </a:fld>
            <a:endParaRPr lang="fa-IR"/>
          </a:p>
        </p:txBody>
      </p:sp>
      <p:sp>
        <p:nvSpPr>
          <p:cNvPr id="11" name="Wave 10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مقدمه</a:t>
            </a:r>
            <a:endParaRPr lang="fa-I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5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3600" dirty="0" smtClean="0">
                <a:solidFill>
                  <a:srgbClr val="7030A0"/>
                </a:solidFill>
              </a:rPr>
              <a:t>3-تشخیص براساس </a:t>
            </a:r>
            <a:r>
              <a:rPr lang="fa-IR" sz="3600" dirty="0">
                <a:solidFill>
                  <a:srgbClr val="7030A0"/>
                </a:solidFill>
              </a:rPr>
              <a:t>بررسی همبستگی با </a:t>
            </a:r>
            <a:r>
              <a:rPr lang="fa-IR" sz="3600" dirty="0" smtClean="0">
                <a:solidFill>
                  <a:srgbClr val="7030A0"/>
                </a:solidFill>
              </a:rPr>
              <a:t>دیگر منابع زمانی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828" y="1869439"/>
            <a:ext cx="9601200" cy="41273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fa-IR" sz="22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a-IR" sz="2200" dirty="0" smtClean="0"/>
              <a:t>می توان سیگنال های دریافتی را به مراجع دیگر </a:t>
            </a:r>
            <a:r>
              <a:rPr lang="en-US" dirty="0" smtClean="0"/>
              <a:t>GNSS</a:t>
            </a:r>
            <a:r>
              <a:rPr lang="fa-IR" sz="2200" dirty="0" smtClean="0"/>
              <a:t> برای تایید اعتبار ارسال کرد.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a-IR" sz="2200" dirty="0" smtClean="0">
                <a:solidFill>
                  <a:srgbClr val="002060"/>
                </a:solidFill>
              </a:rPr>
              <a:t>می توان از منابع غیر </a:t>
            </a:r>
            <a:r>
              <a:rPr lang="fa-IR" sz="2200" dirty="0">
                <a:solidFill>
                  <a:srgbClr val="002060"/>
                </a:solidFill>
              </a:rPr>
              <a:t>از سیستم ماهواره ای ناوبری </a:t>
            </a:r>
            <a:r>
              <a:rPr lang="fa-IR" sz="2200" dirty="0" smtClean="0">
                <a:solidFill>
                  <a:srgbClr val="002060"/>
                </a:solidFill>
              </a:rPr>
              <a:t>جهانی برای تایید اعتبار استفاده کرد.</a:t>
            </a:r>
            <a:endParaRPr lang="fa-IR" sz="22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fa-IR" sz="2200" b="1" dirty="0" smtClean="0"/>
              <a:t>اشکالات: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fa-IR" sz="2200" dirty="0">
                <a:solidFill>
                  <a:srgbClr val="002060"/>
                </a:solidFill>
              </a:rPr>
              <a:t>میزان زیاد ارسال سیگنال به این مراجع برای گرفتن تایید اعتبار باعث ایجاد ترافیک </a:t>
            </a:r>
            <a:r>
              <a:rPr lang="fa-IR" sz="2200" dirty="0" smtClean="0">
                <a:solidFill>
                  <a:srgbClr val="002060"/>
                </a:solidFill>
              </a:rPr>
              <a:t>می­شود و مراجع را غیرقابل اعتماد می کند.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a-IR" sz="2200" dirty="0" smtClean="0">
                <a:solidFill>
                  <a:srgbClr val="002060"/>
                </a:solidFill>
              </a:rPr>
              <a:t>دقت منابع زمانی غیر از سیستم ماهواره ای ناوبری جهانی کمتر است.</a:t>
            </a:r>
            <a:endParaRPr lang="en-US" sz="2200" dirty="0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30</a:t>
            </a:fld>
            <a:endParaRPr lang="fa-IR" dirty="0"/>
          </a:p>
        </p:txBody>
      </p:sp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063644" y="2397760"/>
            <a:ext cx="478116" cy="527501"/>
            <a:chOff x="8926101" y="3537030"/>
            <a:chExt cx="979203" cy="1270401"/>
          </a:xfrm>
        </p:grpSpPr>
        <p:sp>
          <p:nvSpPr>
            <p:cNvPr id="9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19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>
                <a:solidFill>
                  <a:srgbClr val="7030A0"/>
                </a:solidFill>
              </a:rPr>
              <a:t>4-دفاع بر اساس طیف رادیویی و آنتن</a:t>
            </a:r>
          </a:p>
        </p:txBody>
      </p:sp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5477209" y="2675165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ctr"/>
            <a:r>
              <a:rPr lang="fa-I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تفاوت </a:t>
            </a: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زاویه­ی </a:t>
            </a:r>
            <a:r>
              <a:rPr lang="fa-IR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ورود</a:t>
            </a:r>
          </a:p>
          <a:p>
            <a:pPr algn="ctr"/>
            <a:endParaRPr lang="fa-IR" sz="24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2893564" y="4065321"/>
            <a:ext cx="4793673" cy="8866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400" b="1" dirty="0" smtClean="0"/>
              <a:t>آنتن­ </a:t>
            </a:r>
            <a:r>
              <a:rPr lang="fa-IR" sz="2400" b="1" dirty="0"/>
              <a:t>متحرک</a:t>
            </a:r>
            <a:endParaRPr lang="fa-IR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fa-IR" dirty="0" smtClean="0"/>
              <a:t>     </a:t>
            </a:r>
            <a:endParaRPr lang="fa-I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31</a:t>
            </a:fld>
            <a:endParaRPr lang="fa-IR" dirty="0"/>
          </a:p>
        </p:txBody>
      </p:sp>
      <p:sp>
        <p:nvSpPr>
          <p:cNvPr id="8" name="Pentagon 7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2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fa-IR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/>
            </a:r>
            <a:br>
              <a:rPr lang="fa-IR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fa-IR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تفاوت </a:t>
            </a:r>
            <a:r>
              <a:rPr lang="fa-IR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زاویه­ی </a:t>
            </a:r>
            <a:r>
              <a:rPr lang="fa-IR" sz="3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ورود</a:t>
            </a:r>
            <a:r>
              <a:rPr lang="fa-IR" sz="3600" b="1" baseline="30000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</a:t>
            </a:r>
            <a:r>
              <a:rPr lang="fa-IR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/>
            </a:r>
            <a:br>
              <a:rPr lang="fa-IR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</a:b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0720"/>
            <a:ext cx="9601200" cy="3899763"/>
          </a:xfrm>
        </p:spPr>
        <p:txBody>
          <a:bodyPr numCol="2"/>
          <a:lstStyle/>
          <a:p>
            <a:pPr marL="0" indent="0" algn="just">
              <a:buNone/>
            </a:pPr>
            <a:r>
              <a:rPr lang="fa-IR" dirty="0"/>
              <a:t>سیگنال­هایی که از یک منبع </a:t>
            </a:r>
            <a:r>
              <a:rPr lang="en-US" dirty="0"/>
              <a:t>spoofing </a:t>
            </a:r>
            <a:r>
              <a:rPr lang="fa-IR" dirty="0" smtClean="0"/>
              <a:t> دریافت </a:t>
            </a:r>
            <a:r>
              <a:rPr lang="fa-IR" dirty="0"/>
              <a:t>می­شوند زاویه­ی ورود متفاوتی نسبت به سیگنال­های ماهواره­ای </a:t>
            </a:r>
            <a:r>
              <a:rPr lang="fa-IR" dirty="0" smtClean="0"/>
              <a:t>دارند.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dirty="0"/>
              <a:t>این روش از دو آنتن استفاده­ می­کند که با فاصله­ی </a:t>
            </a:r>
            <a:r>
              <a:rPr lang="fa-IR" dirty="0" smtClean="0"/>
              <a:t>مشخصی از </a:t>
            </a:r>
            <a:r>
              <a:rPr lang="fa-IR" dirty="0"/>
              <a:t>هم قرار </a:t>
            </a:r>
            <a:r>
              <a:rPr lang="fa-IR" dirty="0" smtClean="0"/>
              <a:t>می گیرند و زاویه ی ورود سیگنال ها را محاسبه می کنند.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a-IR" dirty="0"/>
          </a:p>
          <a:p>
            <a:pPr marL="0" indent="0" algn="just">
              <a:buNone/>
            </a:pPr>
            <a:r>
              <a:rPr lang="fa-IR" dirty="0" smtClean="0"/>
              <a:t> </a:t>
            </a:r>
            <a:r>
              <a:rPr lang="fa-IR" b="1" dirty="0" smtClean="0"/>
              <a:t>اشکال: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a-IR" dirty="0" smtClean="0"/>
              <a:t>این تکنیک ممکن است از حمله </a:t>
            </a:r>
            <a:r>
              <a:rPr lang="en-US" dirty="0" smtClean="0"/>
              <a:t>spoofing</a:t>
            </a:r>
            <a:r>
              <a:rPr lang="fa-IR" dirty="0" smtClean="0"/>
              <a:t> مبتنی بر چند آنتن شکست بخورد.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fa-IR" dirty="0" smtClean="0"/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61023"/>
            <a:ext cx="6280830" cy="404614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Angle of Arrival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32</a:t>
            </a:fld>
            <a:endParaRPr lang="fa-IR" sz="2000" dirty="0"/>
          </a:p>
        </p:txBody>
      </p:sp>
      <p:sp>
        <p:nvSpPr>
          <p:cNvPr id="7" name="Action Button: Return 6">
            <a:hlinkClick r:id="rId3" action="ppaction://hlinksldjump" highlightClick="1"/>
          </p:cNvPr>
          <p:cNvSpPr/>
          <p:nvPr/>
        </p:nvSpPr>
        <p:spPr>
          <a:xfrm>
            <a:off x="1474470" y="5867400"/>
            <a:ext cx="434340" cy="396240"/>
          </a:xfrm>
          <a:prstGeom prst="actionButtonRetur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98" y="2567775"/>
            <a:ext cx="4093771" cy="249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Pentagon 8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6172200" y="1890463"/>
            <a:ext cx="436880" cy="536507"/>
            <a:chOff x="8926101" y="3537030"/>
            <a:chExt cx="979203" cy="1270401"/>
          </a:xfrm>
        </p:grpSpPr>
        <p:sp>
          <p:nvSpPr>
            <p:cNvPr id="11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75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sz="3600" b="1" dirty="0" smtClean="0">
                <a:solidFill>
                  <a:srgbClr val="7030A0"/>
                </a:solidFill>
              </a:rPr>
              <a:t/>
            </a:r>
            <a:br>
              <a:rPr lang="fa-IR" sz="3600" b="1" dirty="0" smtClean="0">
                <a:solidFill>
                  <a:srgbClr val="7030A0"/>
                </a:solidFill>
              </a:rPr>
            </a:br>
            <a:r>
              <a:rPr lang="fa-IR" sz="4000" b="1" dirty="0" smtClean="0">
                <a:solidFill>
                  <a:srgbClr val="7030A0"/>
                </a:solidFill>
              </a:rPr>
              <a:t>آنتن­ </a:t>
            </a:r>
            <a:r>
              <a:rPr lang="fa-IR" sz="4000" b="1" dirty="0">
                <a:solidFill>
                  <a:srgbClr val="7030A0"/>
                </a:solidFill>
              </a:rPr>
              <a:t>متحرک</a:t>
            </a:r>
            <a:r>
              <a:rPr lang="fa-IR" sz="3600" dirty="0">
                <a:solidFill>
                  <a:srgbClr val="7030A0"/>
                </a:solidFill>
              </a:rPr>
              <a:t/>
            </a:r>
            <a:br>
              <a:rPr lang="fa-IR" sz="3600" dirty="0">
                <a:solidFill>
                  <a:srgbClr val="7030A0"/>
                </a:solidFill>
              </a:rPr>
            </a:br>
            <a:endParaRPr lang="fa-IR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/>
              <a:t>حرکت دادن یک تک آنتن در طول یک مسیر تصادفی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/>
              <a:t>برای </a:t>
            </a:r>
            <a:r>
              <a:rPr lang="ar-SA" sz="2400" dirty="0" smtClean="0"/>
              <a:t>مدلی </a:t>
            </a:r>
            <a:r>
              <a:rPr lang="ar-SA" sz="2400" dirty="0"/>
              <a:t>که تحت حمله نباشد، اثرات متفاوتی از حرکت آنتن برای ماهواره­های مختلف پیش­بینی </a:t>
            </a:r>
            <a:r>
              <a:rPr lang="ar-SA" sz="2400" dirty="0" smtClean="0"/>
              <a:t>می­شود</a:t>
            </a:r>
            <a:r>
              <a:rPr lang="fa-IR" sz="2400" dirty="0" smtClean="0"/>
              <a:t>.</a:t>
            </a:r>
          </a:p>
          <a:p>
            <a:pPr marL="0" indent="0" algn="just">
              <a:buNone/>
            </a:pPr>
            <a:r>
              <a:rPr lang="fa-IR" sz="2400" dirty="0" smtClean="0"/>
              <a:t> وجود همبستگی بین سیگنال های دریافتی در حالت حمله </a:t>
            </a:r>
            <a:r>
              <a:rPr lang="en-US" dirty="0" smtClean="0"/>
              <a:t>spoofing</a:t>
            </a:r>
            <a:r>
              <a:rPr lang="fa-IR" sz="2400" dirty="0" smtClean="0"/>
              <a:t> نشان از وقوع حمله است.</a:t>
            </a:r>
            <a:endParaRPr lang="fa-I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33</a:t>
            </a:fld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06" y="2601910"/>
            <a:ext cx="4303894" cy="237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Pentagon 8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راه های تشخیص</a:t>
            </a:r>
            <a:endParaRPr lang="fa-IR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6033979" y="4167573"/>
            <a:ext cx="436880" cy="536507"/>
            <a:chOff x="8926101" y="3537030"/>
            <a:chExt cx="979203" cy="1270401"/>
          </a:xfrm>
        </p:grpSpPr>
        <p:sp>
          <p:nvSpPr>
            <p:cNvPr id="11" name="Shape 12"/>
            <p:cNvSpPr/>
            <p:nvPr/>
          </p:nvSpPr>
          <p:spPr>
            <a:xfrm>
              <a:off x="8926101" y="3554839"/>
              <a:ext cx="869377" cy="1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09" extrusionOk="0">
                  <a:moveTo>
                    <a:pt x="20779" y="6030"/>
                  </a:moveTo>
                  <a:cubicBezTo>
                    <a:pt x="20264" y="4084"/>
                    <a:pt x="18620" y="2334"/>
                    <a:pt x="16285" y="1236"/>
                  </a:cubicBezTo>
                  <a:lnTo>
                    <a:pt x="13846" y="391"/>
                  </a:lnTo>
                  <a:cubicBezTo>
                    <a:pt x="12110" y="-18"/>
                    <a:pt x="10342" y="-106"/>
                    <a:pt x="8543" y="126"/>
                  </a:cubicBezTo>
                  <a:cubicBezTo>
                    <a:pt x="7681" y="324"/>
                    <a:pt x="6820" y="522"/>
                    <a:pt x="5959" y="720"/>
                  </a:cubicBezTo>
                  <a:cubicBezTo>
                    <a:pt x="4229" y="1313"/>
                    <a:pt x="2826" y="2173"/>
                    <a:pt x="1751" y="3298"/>
                  </a:cubicBezTo>
                  <a:cubicBezTo>
                    <a:pt x="245" y="4893"/>
                    <a:pt x="-322" y="6878"/>
                    <a:pt x="177" y="8761"/>
                  </a:cubicBezTo>
                  <a:cubicBezTo>
                    <a:pt x="692" y="10708"/>
                    <a:pt x="2336" y="12457"/>
                    <a:pt x="4671" y="13555"/>
                  </a:cubicBezTo>
                  <a:lnTo>
                    <a:pt x="7110" y="14401"/>
                  </a:lnTo>
                  <a:cubicBezTo>
                    <a:pt x="7124" y="14405"/>
                    <a:pt x="7140" y="14407"/>
                    <a:pt x="7155" y="14410"/>
                  </a:cubicBezTo>
                  <a:cubicBezTo>
                    <a:pt x="7162" y="14442"/>
                    <a:pt x="7168" y="14473"/>
                    <a:pt x="7176" y="14505"/>
                  </a:cubicBezTo>
                  <a:cubicBezTo>
                    <a:pt x="7448" y="15532"/>
                    <a:pt x="8369" y="16487"/>
                    <a:pt x="9601" y="17118"/>
                  </a:cubicBezTo>
                  <a:cubicBezTo>
                    <a:pt x="9601" y="17118"/>
                    <a:pt x="9600" y="17118"/>
                    <a:pt x="9599" y="17118"/>
                  </a:cubicBezTo>
                  <a:cubicBezTo>
                    <a:pt x="9599" y="17118"/>
                    <a:pt x="9171" y="17802"/>
                    <a:pt x="10319" y="18459"/>
                  </a:cubicBezTo>
                  <a:cubicBezTo>
                    <a:pt x="10319" y="18459"/>
                    <a:pt x="10324" y="18459"/>
                    <a:pt x="10330" y="18459"/>
                  </a:cubicBezTo>
                  <a:cubicBezTo>
                    <a:pt x="10332" y="18683"/>
                    <a:pt x="10451" y="19003"/>
                    <a:pt x="10956" y="19323"/>
                  </a:cubicBezTo>
                  <a:cubicBezTo>
                    <a:pt x="10954" y="19545"/>
                    <a:pt x="11069" y="19876"/>
                    <a:pt x="11635" y="20199"/>
                  </a:cubicBezTo>
                  <a:cubicBezTo>
                    <a:pt x="11635" y="20199"/>
                    <a:pt x="11784" y="20215"/>
                    <a:pt x="12046" y="20227"/>
                  </a:cubicBezTo>
                  <a:cubicBezTo>
                    <a:pt x="12806" y="20994"/>
                    <a:pt x="14166" y="21494"/>
                    <a:pt x="15491" y="21244"/>
                  </a:cubicBezTo>
                  <a:cubicBezTo>
                    <a:pt x="17016" y="20957"/>
                    <a:pt x="18171" y="20115"/>
                    <a:pt x="18278" y="19038"/>
                  </a:cubicBezTo>
                  <a:cubicBezTo>
                    <a:pt x="18415" y="18968"/>
                    <a:pt x="18550" y="18896"/>
                    <a:pt x="18684" y="18819"/>
                  </a:cubicBezTo>
                  <a:cubicBezTo>
                    <a:pt x="18684" y="18819"/>
                    <a:pt x="19047" y="18254"/>
                    <a:pt x="18661" y="17806"/>
                  </a:cubicBezTo>
                  <a:cubicBezTo>
                    <a:pt x="18751" y="17616"/>
                    <a:pt x="18891" y="17192"/>
                    <a:pt x="18592" y="16834"/>
                  </a:cubicBezTo>
                  <a:cubicBezTo>
                    <a:pt x="18627" y="16778"/>
                    <a:pt x="19165" y="15885"/>
                    <a:pt x="18209" y="15374"/>
                  </a:cubicBezTo>
                  <a:cubicBezTo>
                    <a:pt x="18209" y="15374"/>
                    <a:pt x="18202" y="15377"/>
                    <a:pt x="18202" y="15377"/>
                  </a:cubicBezTo>
                  <a:cubicBezTo>
                    <a:pt x="18658" y="14631"/>
                    <a:pt x="18799" y="13795"/>
                    <a:pt x="18585" y="12992"/>
                  </a:cubicBezTo>
                  <a:cubicBezTo>
                    <a:pt x="18524" y="12760"/>
                    <a:pt x="18428" y="12533"/>
                    <a:pt x="18305" y="12312"/>
                  </a:cubicBezTo>
                  <a:cubicBezTo>
                    <a:pt x="18627" y="12056"/>
                    <a:pt x="18928" y="11784"/>
                    <a:pt x="19205" y="11494"/>
                  </a:cubicBezTo>
                  <a:cubicBezTo>
                    <a:pt x="20711" y="9898"/>
                    <a:pt x="21278" y="7913"/>
                    <a:pt x="20779" y="6030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3"/>
            <p:cNvSpPr/>
            <p:nvPr/>
          </p:nvSpPr>
          <p:spPr>
            <a:xfrm>
              <a:off x="9035927" y="3537030"/>
              <a:ext cx="869377" cy="105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931" extrusionOk="0">
                  <a:moveTo>
                    <a:pt x="16285" y="1447"/>
                  </a:moveTo>
                  <a:lnTo>
                    <a:pt x="13846" y="458"/>
                  </a:lnTo>
                  <a:cubicBezTo>
                    <a:pt x="12110" y="-21"/>
                    <a:pt x="10342" y="-124"/>
                    <a:pt x="8543" y="147"/>
                  </a:cubicBezTo>
                  <a:cubicBezTo>
                    <a:pt x="7681" y="379"/>
                    <a:pt x="6820" y="611"/>
                    <a:pt x="5959" y="843"/>
                  </a:cubicBezTo>
                  <a:cubicBezTo>
                    <a:pt x="4229" y="1537"/>
                    <a:pt x="2826" y="2543"/>
                    <a:pt x="1751" y="3859"/>
                  </a:cubicBezTo>
                  <a:cubicBezTo>
                    <a:pt x="245" y="5727"/>
                    <a:pt x="-322" y="8050"/>
                    <a:pt x="177" y="10254"/>
                  </a:cubicBezTo>
                  <a:cubicBezTo>
                    <a:pt x="692" y="12532"/>
                    <a:pt x="2336" y="14580"/>
                    <a:pt x="4671" y="15864"/>
                  </a:cubicBezTo>
                  <a:lnTo>
                    <a:pt x="7110" y="16854"/>
                  </a:lnTo>
                  <a:cubicBezTo>
                    <a:pt x="7124" y="16858"/>
                    <a:pt x="7140" y="16861"/>
                    <a:pt x="7155" y="16865"/>
                  </a:cubicBezTo>
                  <a:cubicBezTo>
                    <a:pt x="7162" y="16902"/>
                    <a:pt x="7168" y="16939"/>
                    <a:pt x="7176" y="16976"/>
                  </a:cubicBezTo>
                  <a:cubicBezTo>
                    <a:pt x="7724" y="19397"/>
                    <a:pt x="10898" y="21476"/>
                    <a:pt x="13953" y="20802"/>
                  </a:cubicBezTo>
                  <a:cubicBezTo>
                    <a:pt x="15505" y="20460"/>
                    <a:pt x="16799" y="19881"/>
                    <a:pt x="17714" y="18746"/>
                  </a:cubicBezTo>
                  <a:cubicBezTo>
                    <a:pt x="18548" y="17712"/>
                    <a:pt x="18862" y="16426"/>
                    <a:pt x="18585" y="15205"/>
                  </a:cubicBezTo>
                  <a:cubicBezTo>
                    <a:pt x="18524" y="14934"/>
                    <a:pt x="18428" y="14668"/>
                    <a:pt x="18305" y="14409"/>
                  </a:cubicBezTo>
                  <a:cubicBezTo>
                    <a:pt x="18627" y="14110"/>
                    <a:pt x="18928" y="13792"/>
                    <a:pt x="19205" y="13452"/>
                  </a:cubicBezTo>
                  <a:cubicBezTo>
                    <a:pt x="20711" y="11585"/>
                    <a:pt x="21278" y="9261"/>
                    <a:pt x="20779" y="7057"/>
                  </a:cubicBezTo>
                  <a:cubicBezTo>
                    <a:pt x="20264" y="4780"/>
                    <a:pt x="18620" y="2732"/>
                    <a:pt x="16285" y="144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4"/>
            <p:cNvSpPr/>
            <p:nvPr/>
          </p:nvSpPr>
          <p:spPr>
            <a:xfrm>
              <a:off x="9724561" y="4041632"/>
              <a:ext cx="89209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9162" extrusionOk="0">
                  <a:moveTo>
                    <a:pt x="12313" y="269"/>
                  </a:moveTo>
                  <a:cubicBezTo>
                    <a:pt x="17322" y="1835"/>
                    <a:pt x="19210" y="7240"/>
                    <a:pt x="16531" y="12339"/>
                  </a:cubicBezTo>
                  <a:cubicBezTo>
                    <a:pt x="13853" y="17438"/>
                    <a:pt x="7627" y="20301"/>
                    <a:pt x="2615" y="18734"/>
                  </a:cubicBezTo>
                  <a:cubicBezTo>
                    <a:pt x="-2390" y="17167"/>
                    <a:pt x="856" y="14495"/>
                    <a:pt x="3534" y="9396"/>
                  </a:cubicBezTo>
                  <a:cubicBezTo>
                    <a:pt x="6212" y="4298"/>
                    <a:pt x="7307" y="-1299"/>
                    <a:pt x="12313" y="2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5"/>
            <p:cNvSpPr/>
            <p:nvPr/>
          </p:nvSpPr>
          <p:spPr>
            <a:xfrm>
              <a:off x="9080450" y="3626077"/>
              <a:ext cx="478352" cy="51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8" h="18916" extrusionOk="0">
                  <a:moveTo>
                    <a:pt x="16813" y="1290"/>
                  </a:moveTo>
                  <a:cubicBezTo>
                    <a:pt x="20619" y="3920"/>
                    <a:pt x="20573" y="9712"/>
                    <a:pt x="16710" y="14223"/>
                  </a:cubicBezTo>
                  <a:cubicBezTo>
                    <a:pt x="12847" y="18734"/>
                    <a:pt x="6630" y="20258"/>
                    <a:pt x="2825" y="17627"/>
                  </a:cubicBezTo>
                  <a:cubicBezTo>
                    <a:pt x="-981" y="14995"/>
                    <a:pt x="-936" y="9204"/>
                    <a:pt x="2928" y="4693"/>
                  </a:cubicBezTo>
                  <a:cubicBezTo>
                    <a:pt x="6790" y="182"/>
                    <a:pt x="13008" y="-1342"/>
                    <a:pt x="16813" y="129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6"/>
            <p:cNvSpPr/>
            <p:nvPr/>
          </p:nvSpPr>
          <p:spPr>
            <a:xfrm>
              <a:off x="9178403" y="3753712"/>
              <a:ext cx="162106" cy="187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0" h="19046" extrusionOk="0">
                  <a:moveTo>
                    <a:pt x="17329" y="704"/>
                  </a:moveTo>
                  <a:cubicBezTo>
                    <a:pt x="20300" y="2684"/>
                    <a:pt x="19202" y="8239"/>
                    <a:pt x="14878" y="13109"/>
                  </a:cubicBezTo>
                  <a:cubicBezTo>
                    <a:pt x="10554" y="17980"/>
                    <a:pt x="4640" y="20323"/>
                    <a:pt x="1670" y="18342"/>
                  </a:cubicBezTo>
                  <a:cubicBezTo>
                    <a:pt x="-1300" y="16362"/>
                    <a:pt x="-203" y="10807"/>
                    <a:pt x="4122" y="5936"/>
                  </a:cubicBezTo>
                  <a:cubicBezTo>
                    <a:pt x="8445" y="1066"/>
                    <a:pt x="14360" y="-1277"/>
                    <a:pt x="17329" y="7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17"/>
            <p:cNvSpPr/>
            <p:nvPr/>
          </p:nvSpPr>
          <p:spPr>
            <a:xfrm>
              <a:off x="9237768" y="3884315"/>
              <a:ext cx="484365" cy="66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96"/>
                  </a:moveTo>
                  <a:lnTo>
                    <a:pt x="18099" y="2835"/>
                  </a:lnTo>
                  <a:cubicBezTo>
                    <a:pt x="18143" y="2809"/>
                    <a:pt x="18191" y="2780"/>
                    <a:pt x="18235" y="2754"/>
                  </a:cubicBezTo>
                  <a:cubicBezTo>
                    <a:pt x="18651" y="2507"/>
                    <a:pt x="19038" y="2286"/>
                    <a:pt x="19352" y="2066"/>
                  </a:cubicBezTo>
                  <a:cubicBezTo>
                    <a:pt x="19657" y="1841"/>
                    <a:pt x="19924" y="1644"/>
                    <a:pt x="20143" y="1483"/>
                  </a:cubicBezTo>
                  <a:cubicBezTo>
                    <a:pt x="20579" y="1158"/>
                    <a:pt x="20816" y="967"/>
                    <a:pt x="20816" y="967"/>
                  </a:cubicBezTo>
                  <a:cubicBezTo>
                    <a:pt x="20816" y="967"/>
                    <a:pt x="20521" y="1116"/>
                    <a:pt x="20025" y="1386"/>
                  </a:cubicBezTo>
                  <a:cubicBezTo>
                    <a:pt x="19779" y="1522"/>
                    <a:pt x="19480" y="1686"/>
                    <a:pt x="19137" y="1875"/>
                  </a:cubicBezTo>
                  <a:cubicBezTo>
                    <a:pt x="18811" y="2043"/>
                    <a:pt x="18420" y="2209"/>
                    <a:pt x="18017" y="2404"/>
                  </a:cubicBezTo>
                  <a:lnTo>
                    <a:pt x="17564" y="0"/>
                  </a:lnTo>
                  <a:lnTo>
                    <a:pt x="17921" y="2449"/>
                  </a:lnTo>
                  <a:cubicBezTo>
                    <a:pt x="17703" y="2553"/>
                    <a:pt x="17477" y="2660"/>
                    <a:pt x="17242" y="2771"/>
                  </a:cubicBezTo>
                  <a:cubicBezTo>
                    <a:pt x="16995" y="2872"/>
                    <a:pt x="16739" y="2975"/>
                    <a:pt x="16476" y="3082"/>
                  </a:cubicBezTo>
                  <a:cubicBezTo>
                    <a:pt x="15950" y="3294"/>
                    <a:pt x="15406" y="3528"/>
                    <a:pt x="14806" y="3722"/>
                  </a:cubicBezTo>
                  <a:cubicBezTo>
                    <a:pt x="14216" y="3929"/>
                    <a:pt x="13609" y="4143"/>
                    <a:pt x="12967" y="4322"/>
                  </a:cubicBezTo>
                  <a:cubicBezTo>
                    <a:pt x="12335" y="4518"/>
                    <a:pt x="11686" y="4702"/>
                    <a:pt x="11018" y="4851"/>
                  </a:cubicBezTo>
                  <a:cubicBezTo>
                    <a:pt x="10365" y="5031"/>
                    <a:pt x="9691" y="5165"/>
                    <a:pt x="9029" y="5300"/>
                  </a:cubicBezTo>
                  <a:cubicBezTo>
                    <a:pt x="8369" y="5443"/>
                    <a:pt x="7704" y="5541"/>
                    <a:pt x="7068" y="5659"/>
                  </a:cubicBezTo>
                  <a:cubicBezTo>
                    <a:pt x="6422" y="5741"/>
                    <a:pt x="5804" y="5853"/>
                    <a:pt x="5207" y="5917"/>
                  </a:cubicBezTo>
                  <a:cubicBezTo>
                    <a:pt x="4686" y="5978"/>
                    <a:pt x="4196" y="6035"/>
                    <a:pt x="3729" y="6079"/>
                  </a:cubicBezTo>
                  <a:lnTo>
                    <a:pt x="2406" y="4257"/>
                  </a:lnTo>
                  <a:lnTo>
                    <a:pt x="3627" y="6089"/>
                  </a:lnTo>
                  <a:cubicBezTo>
                    <a:pt x="3594" y="6092"/>
                    <a:pt x="3557" y="6097"/>
                    <a:pt x="3523" y="6100"/>
                  </a:cubicBezTo>
                  <a:cubicBezTo>
                    <a:pt x="2476" y="6199"/>
                    <a:pt x="1595" y="6263"/>
                    <a:pt x="976" y="6285"/>
                  </a:cubicBezTo>
                  <a:cubicBezTo>
                    <a:pt x="357" y="6314"/>
                    <a:pt x="0" y="6319"/>
                    <a:pt x="0" y="6319"/>
                  </a:cubicBezTo>
                  <a:cubicBezTo>
                    <a:pt x="0" y="6319"/>
                    <a:pt x="350" y="6372"/>
                    <a:pt x="972" y="6413"/>
                  </a:cubicBezTo>
                  <a:cubicBezTo>
                    <a:pt x="1594" y="6448"/>
                    <a:pt x="2488" y="6503"/>
                    <a:pt x="3562" y="6477"/>
                  </a:cubicBezTo>
                  <a:cubicBezTo>
                    <a:pt x="3664" y="6477"/>
                    <a:pt x="3775" y="6472"/>
                    <a:pt x="3881" y="6469"/>
                  </a:cubicBezTo>
                  <a:lnTo>
                    <a:pt x="13966" y="21600"/>
                  </a:lnTo>
                  <a:lnTo>
                    <a:pt x="14782" y="21302"/>
                  </a:lnTo>
                  <a:lnTo>
                    <a:pt x="4010" y="6466"/>
                  </a:lnTo>
                  <a:cubicBezTo>
                    <a:pt x="4420" y="6455"/>
                    <a:pt x="4845" y="6437"/>
                    <a:pt x="5295" y="6406"/>
                  </a:cubicBezTo>
                  <a:cubicBezTo>
                    <a:pt x="5910" y="6373"/>
                    <a:pt x="6553" y="6299"/>
                    <a:pt x="7220" y="6230"/>
                  </a:cubicBezTo>
                  <a:cubicBezTo>
                    <a:pt x="7877" y="6127"/>
                    <a:pt x="8572" y="6063"/>
                    <a:pt x="9252" y="5919"/>
                  </a:cubicBezTo>
                  <a:cubicBezTo>
                    <a:pt x="9937" y="5787"/>
                    <a:pt x="10634" y="5656"/>
                    <a:pt x="11313" y="5478"/>
                  </a:cubicBezTo>
                  <a:cubicBezTo>
                    <a:pt x="11998" y="5317"/>
                    <a:pt x="12665" y="5119"/>
                    <a:pt x="13314" y="4910"/>
                  </a:cubicBezTo>
                  <a:cubicBezTo>
                    <a:pt x="13976" y="4725"/>
                    <a:pt x="14581" y="4468"/>
                    <a:pt x="15178" y="4239"/>
                  </a:cubicBezTo>
                  <a:cubicBezTo>
                    <a:pt x="15785" y="4024"/>
                    <a:pt x="16320" y="3748"/>
                    <a:pt x="16835" y="3502"/>
                  </a:cubicBezTo>
                  <a:cubicBezTo>
                    <a:pt x="17092" y="3378"/>
                    <a:pt x="17341" y="3257"/>
                    <a:pt x="17583" y="3140"/>
                  </a:cubicBezTo>
                  <a:cubicBezTo>
                    <a:pt x="17722" y="3057"/>
                    <a:pt x="17853" y="2980"/>
                    <a:pt x="17987" y="2901"/>
                  </a:cubicBezTo>
                  <a:lnTo>
                    <a:pt x="20693" y="21475"/>
                  </a:lnTo>
                  <a:cubicBezTo>
                    <a:pt x="20693" y="21475"/>
                    <a:pt x="21600" y="21396"/>
                    <a:pt x="21600" y="2139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8"/>
            <p:cNvSpPr/>
            <p:nvPr/>
          </p:nvSpPr>
          <p:spPr>
            <a:xfrm>
              <a:off x="9433672" y="4442346"/>
              <a:ext cx="386528" cy="34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947" extrusionOk="0">
                  <a:moveTo>
                    <a:pt x="18623" y="9836"/>
                  </a:moveTo>
                  <a:cubicBezTo>
                    <a:pt x="18965" y="9554"/>
                    <a:pt x="19305" y="9261"/>
                    <a:pt x="19639" y="8943"/>
                  </a:cubicBezTo>
                  <a:cubicBezTo>
                    <a:pt x="19305" y="9261"/>
                    <a:pt x="18965" y="9554"/>
                    <a:pt x="18623" y="9836"/>
                  </a:cubicBezTo>
                  <a:close/>
                  <a:moveTo>
                    <a:pt x="19410" y="8062"/>
                  </a:moveTo>
                  <a:cubicBezTo>
                    <a:pt x="19318" y="7954"/>
                    <a:pt x="19217" y="7849"/>
                    <a:pt x="19103" y="7750"/>
                  </a:cubicBezTo>
                  <a:cubicBezTo>
                    <a:pt x="19217" y="7849"/>
                    <a:pt x="19318" y="7954"/>
                    <a:pt x="19410" y="8062"/>
                  </a:cubicBezTo>
                  <a:close/>
                  <a:moveTo>
                    <a:pt x="19756" y="8585"/>
                  </a:moveTo>
                  <a:cubicBezTo>
                    <a:pt x="19951" y="7915"/>
                    <a:pt x="20254" y="6418"/>
                    <a:pt x="19607" y="5152"/>
                  </a:cubicBezTo>
                  <a:cubicBezTo>
                    <a:pt x="19682" y="4957"/>
                    <a:pt x="20844" y="1806"/>
                    <a:pt x="18778" y="0"/>
                  </a:cubicBezTo>
                  <a:cubicBezTo>
                    <a:pt x="18778" y="0"/>
                    <a:pt x="11189" y="6850"/>
                    <a:pt x="169" y="6157"/>
                  </a:cubicBezTo>
                  <a:cubicBezTo>
                    <a:pt x="169" y="6157"/>
                    <a:pt x="-756" y="8571"/>
                    <a:pt x="1725" y="10887"/>
                  </a:cubicBezTo>
                  <a:cubicBezTo>
                    <a:pt x="1725" y="10887"/>
                    <a:pt x="1736" y="10889"/>
                    <a:pt x="1748" y="10891"/>
                  </a:cubicBezTo>
                  <a:cubicBezTo>
                    <a:pt x="1752" y="11678"/>
                    <a:pt x="2009" y="12808"/>
                    <a:pt x="3102" y="13938"/>
                  </a:cubicBezTo>
                  <a:cubicBezTo>
                    <a:pt x="3096" y="14722"/>
                    <a:pt x="3347" y="15889"/>
                    <a:pt x="4569" y="17031"/>
                  </a:cubicBezTo>
                  <a:cubicBezTo>
                    <a:pt x="4569" y="17031"/>
                    <a:pt x="4892" y="17086"/>
                    <a:pt x="5457" y="17130"/>
                  </a:cubicBezTo>
                  <a:cubicBezTo>
                    <a:pt x="7100" y="19834"/>
                    <a:pt x="10040" y="21600"/>
                    <a:pt x="12904" y="20718"/>
                  </a:cubicBezTo>
                  <a:cubicBezTo>
                    <a:pt x="16200" y="19705"/>
                    <a:pt x="18696" y="16734"/>
                    <a:pt x="18929" y="12931"/>
                  </a:cubicBezTo>
                  <a:cubicBezTo>
                    <a:pt x="19224" y="12685"/>
                    <a:pt x="19516" y="12432"/>
                    <a:pt x="19805" y="12158"/>
                  </a:cubicBezTo>
                  <a:cubicBezTo>
                    <a:pt x="19805" y="12158"/>
                    <a:pt x="20589" y="10164"/>
                    <a:pt x="19756" y="858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rgbClr val="FFFF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69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1400" smtClean="0"/>
              <a:t>34</a:t>
            </a:fld>
            <a:endParaRPr lang="fa-IR" dirty="0"/>
          </a:p>
        </p:txBody>
      </p:sp>
      <p:sp>
        <p:nvSpPr>
          <p:cNvPr id="6" name="Wave 5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تاریخچه</a:t>
            </a:r>
            <a:endParaRPr lang="fa-I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03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823269" y="3154337"/>
            <a:ext cx="1674603" cy="17725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/>
              <a:t>آقای </a:t>
            </a:r>
            <a:r>
              <a:rPr lang="en-US" b="1" dirty="0" smtClean="0"/>
              <a:t>Wesson</a:t>
            </a:r>
            <a:r>
              <a:rPr lang="fa-IR" b="1" dirty="0" smtClean="0"/>
              <a:t> و همکارانش</a:t>
            </a:r>
            <a:endParaRPr lang="en-US" b="1" dirty="0"/>
          </a:p>
          <a:p>
            <a:pPr algn="ctr" rtl="1"/>
            <a:r>
              <a:rPr lang="fa-IR" dirty="0" smtClean="0"/>
              <a:t>ارزیابی</a:t>
            </a:r>
            <a:r>
              <a:rPr lang="en-US" dirty="0" smtClean="0"/>
              <a:t> </a:t>
            </a:r>
            <a:r>
              <a:rPr lang="fa-IR" dirty="0"/>
              <a:t>روش تشخیص پیک همبستگی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3162205"/>
            <a:ext cx="1635760" cy="17646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/>
              <a:t>آقای </a:t>
            </a:r>
            <a:r>
              <a:rPr lang="en-US" sz="1600" b="1" dirty="0"/>
              <a:t>Montgomery</a:t>
            </a:r>
            <a:r>
              <a:rPr lang="en-US" b="1" dirty="0"/>
              <a:t> </a:t>
            </a:r>
            <a:r>
              <a:rPr lang="fa-IR" b="1" dirty="0" smtClean="0"/>
              <a:t> و همکارانش</a:t>
            </a:r>
            <a:endParaRPr lang="fa-IR" dirty="0"/>
          </a:p>
          <a:p>
            <a:pPr algn="ctr"/>
            <a:r>
              <a:rPr lang="fa-IR" dirty="0" smtClean="0"/>
              <a:t>به </a:t>
            </a:r>
            <a:r>
              <a:rPr lang="fa-IR" dirty="0" smtClean="0">
                <a:solidFill>
                  <a:srgbClr val="002060"/>
                </a:solidFill>
              </a:rPr>
              <a:t>کارگیری </a:t>
            </a:r>
            <a:r>
              <a:rPr lang="fa-IR" dirty="0">
                <a:solidFill>
                  <a:srgbClr val="002060"/>
                </a:solidFill>
              </a:rPr>
              <a:t>تکنیک زاویه ورود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fa-I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20215" y="3177368"/>
            <a:ext cx="1570536" cy="1749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/>
              <a:t>آقای </a:t>
            </a:r>
            <a:r>
              <a:rPr lang="en-US" b="1" dirty="0" err="1"/>
              <a:t>Jovanovic</a:t>
            </a:r>
            <a:endParaRPr lang="en-US" b="1" dirty="0"/>
          </a:p>
          <a:p>
            <a:pPr algn="ctr" rtl="1"/>
            <a:r>
              <a:rPr lang="fa-IR" b="1" dirty="0" smtClean="0"/>
              <a:t>و همکارانش</a:t>
            </a:r>
          </a:p>
          <a:p>
            <a:pPr algn="ctr" rtl="1"/>
            <a:r>
              <a:rPr lang="fa-IR" dirty="0" smtClean="0"/>
              <a:t>تایید </a:t>
            </a:r>
            <a:r>
              <a:rPr lang="fa-IR" dirty="0"/>
              <a:t>کارایی روش مشاهده تغییر اثر داپلر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7040" y="3140257"/>
            <a:ext cx="1570536" cy="17865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/>
              <a:t>آقای </a:t>
            </a:r>
            <a:r>
              <a:rPr lang="en-US" sz="1600" b="1" dirty="0"/>
              <a:t>McDowell </a:t>
            </a:r>
            <a:endParaRPr lang="fa-IR" sz="1600" b="1" dirty="0"/>
          </a:p>
          <a:p>
            <a:pPr algn="ctr" rtl="1"/>
            <a:r>
              <a:rPr lang="fa-IR" sz="1600" b="1" dirty="0" smtClean="0"/>
              <a:t>و همکارانش</a:t>
            </a:r>
          </a:p>
          <a:p>
            <a:pPr algn="ctr" rtl="1"/>
            <a:r>
              <a:rPr lang="fa-IR" sz="1600" b="1" dirty="0" smtClean="0"/>
              <a:t>  </a:t>
            </a:r>
            <a:r>
              <a:rPr lang="fa-IR" dirty="0" smtClean="0"/>
              <a:t>متد </a:t>
            </a:r>
            <a:r>
              <a:rPr lang="fa-IR" dirty="0"/>
              <a:t>ارزیابی </a:t>
            </a:r>
            <a:r>
              <a:rPr lang="en-US" sz="1600" dirty="0" smtClean="0"/>
              <a:t>SINR</a:t>
            </a:r>
            <a:r>
              <a:rPr lang="fa-IR" dirty="0" smtClean="0"/>
              <a:t> </a:t>
            </a:r>
            <a:r>
              <a:rPr lang="fa-IR" dirty="0"/>
              <a:t>را مطرح کرد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5847" y="3159530"/>
            <a:ext cx="1355700" cy="1767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 sz="1600" b="1" dirty="0"/>
          </a:p>
          <a:p>
            <a:pPr algn="ctr" rtl="1"/>
            <a:r>
              <a:rPr lang="en-US" sz="1600" b="1" dirty="0" smtClean="0"/>
              <a:t>Dana</a:t>
            </a:r>
            <a:r>
              <a:rPr lang="fa-IR" sz="1600" b="1" dirty="0" smtClean="0"/>
              <a:t> </a:t>
            </a:r>
          </a:p>
          <a:p>
            <a:pPr algn="ctr" rtl="1"/>
            <a:r>
              <a:rPr lang="fa-IR" dirty="0" smtClean="0"/>
              <a:t>ایده </a:t>
            </a:r>
            <a:r>
              <a:rPr lang="en-US" sz="1600" dirty="0"/>
              <a:t>RAIM</a:t>
            </a:r>
            <a:r>
              <a:rPr lang="fa-IR" dirty="0"/>
              <a:t> را برای اولین بار مطرح کرد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35</a:t>
            </a:fld>
            <a:endParaRPr lang="fa-IR" sz="1600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تاریخچه</a:t>
            </a:r>
            <a:endParaRPr lang="fa-IR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6512" y="2166910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1997</a:t>
            </a:r>
            <a:endParaRPr lang="fa-IR" b="1" dirty="0"/>
          </a:p>
        </p:txBody>
      </p:sp>
      <p:sp>
        <p:nvSpPr>
          <p:cNvPr id="10" name="Down Arrow 9"/>
          <p:cNvSpPr/>
          <p:nvPr/>
        </p:nvSpPr>
        <p:spPr>
          <a:xfrm>
            <a:off x="2011680" y="2629939"/>
            <a:ext cx="204034" cy="5118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3612540" y="2152879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2007</a:t>
            </a:r>
            <a:endParaRPr lang="fa-IR" b="1" dirty="0"/>
          </a:p>
        </p:txBody>
      </p:sp>
      <p:sp>
        <p:nvSpPr>
          <p:cNvPr id="12" name="Down Arrow 11"/>
          <p:cNvSpPr/>
          <p:nvPr/>
        </p:nvSpPr>
        <p:spPr>
          <a:xfrm>
            <a:off x="3849953" y="2606500"/>
            <a:ext cx="204034" cy="5118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7226335" y="2152879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2009</a:t>
            </a:r>
            <a:endParaRPr lang="fa-IR" b="1" dirty="0"/>
          </a:p>
        </p:txBody>
      </p:sp>
      <p:sp>
        <p:nvSpPr>
          <p:cNvPr id="15" name="Rectangle 14"/>
          <p:cNvSpPr/>
          <p:nvPr/>
        </p:nvSpPr>
        <p:spPr>
          <a:xfrm>
            <a:off x="5305307" y="2166910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2008</a:t>
            </a:r>
            <a:endParaRPr lang="fa-IR" b="1" dirty="0"/>
          </a:p>
        </p:txBody>
      </p:sp>
      <p:sp>
        <p:nvSpPr>
          <p:cNvPr id="16" name="Down Arrow 15"/>
          <p:cNvSpPr/>
          <p:nvPr/>
        </p:nvSpPr>
        <p:spPr>
          <a:xfrm>
            <a:off x="5540475" y="2619987"/>
            <a:ext cx="204034" cy="5118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Down Arrow 16"/>
          <p:cNvSpPr/>
          <p:nvPr/>
        </p:nvSpPr>
        <p:spPr>
          <a:xfrm>
            <a:off x="7461503" y="2615469"/>
            <a:ext cx="204034" cy="5118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Rectangle 21"/>
          <p:cNvSpPr/>
          <p:nvPr/>
        </p:nvSpPr>
        <p:spPr>
          <a:xfrm>
            <a:off x="9323386" y="2152879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2011</a:t>
            </a:r>
            <a:endParaRPr lang="fa-IR" b="1" dirty="0"/>
          </a:p>
        </p:txBody>
      </p:sp>
      <p:sp>
        <p:nvSpPr>
          <p:cNvPr id="23" name="Down Arrow 22"/>
          <p:cNvSpPr/>
          <p:nvPr/>
        </p:nvSpPr>
        <p:spPr>
          <a:xfrm>
            <a:off x="9558554" y="2628417"/>
            <a:ext cx="204034" cy="5118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TextBox 24"/>
          <p:cNvSpPr txBox="1"/>
          <p:nvPr/>
        </p:nvSpPr>
        <p:spPr>
          <a:xfrm>
            <a:off x="8496544" y="151737"/>
            <a:ext cx="1355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/>
              <a:t>  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2651760" y="2166910"/>
            <a:ext cx="7924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…</a:t>
            </a:r>
            <a:endParaRPr lang="fa-IR" dirty="0"/>
          </a:p>
        </p:txBody>
      </p:sp>
      <p:cxnSp>
        <p:nvCxnSpPr>
          <p:cNvPr id="24" name="Straight Connector 8"/>
          <p:cNvCxnSpPr/>
          <p:nvPr/>
        </p:nvCxnSpPr>
        <p:spPr>
          <a:xfrm>
            <a:off x="1604657" y="2536242"/>
            <a:ext cx="889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19" grpId="0" animBg="1"/>
      <p:bldP spid="3" grpId="0" animBg="1"/>
      <p:bldP spid="2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337040" y="3731804"/>
            <a:ext cx="2023895" cy="1754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/>
              <a:t>آقای </a:t>
            </a:r>
            <a:r>
              <a:rPr lang="en-US" sz="1600" b="1" dirty="0"/>
              <a:t>Fan </a:t>
            </a:r>
            <a:r>
              <a:rPr lang="fa-IR" sz="1600" b="1" dirty="0"/>
              <a:t> و آقای </a:t>
            </a:r>
            <a:r>
              <a:rPr lang="en-US" sz="1600" b="1" dirty="0"/>
              <a:t>Zhang</a:t>
            </a:r>
            <a:endParaRPr lang="fa-IR" sz="1600" b="1" dirty="0"/>
          </a:p>
          <a:p>
            <a:pPr algn="ctr" rtl="1"/>
            <a:r>
              <a:rPr lang="fa-IR" sz="1600" dirty="0"/>
              <a:t>به کارگیری مکانیسم تشخیص متقابل لایه های فیزیکی و بالاتر شبکه در برابر حمله </a:t>
            </a:r>
            <a:r>
              <a:rPr lang="en-US" sz="1600" dirty="0"/>
              <a:t>GPS spoofing</a:t>
            </a:r>
            <a:r>
              <a:rPr lang="fa-IR" sz="1600" dirty="0"/>
              <a:t> روی </a:t>
            </a:r>
            <a:r>
              <a:rPr lang="en-US" sz="1600" dirty="0"/>
              <a:t>PMU</a:t>
            </a:r>
            <a:r>
              <a:rPr lang="fa-IR" sz="1600" dirty="0"/>
              <a:t>ها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95977" y="1028633"/>
            <a:ext cx="1778708" cy="1399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/>
              <a:t>آقای</a:t>
            </a:r>
            <a:r>
              <a:rPr lang="en-US" sz="1600" b="1" dirty="0"/>
              <a:t> </a:t>
            </a:r>
            <a:r>
              <a:rPr lang="en-US" sz="1600" b="1" dirty="0" err="1"/>
              <a:t>Konovaltsev</a:t>
            </a:r>
            <a:r>
              <a:rPr lang="en-US" sz="1600" dirty="0"/>
              <a:t> </a:t>
            </a:r>
            <a:r>
              <a:rPr lang="fa-IR" sz="1600" b="1" dirty="0" smtClean="0"/>
              <a:t>و همکارانش</a:t>
            </a:r>
            <a:endParaRPr lang="fa-IR" sz="1200" b="1" dirty="0"/>
          </a:p>
          <a:p>
            <a:pPr algn="ctr" rtl="1"/>
            <a:r>
              <a:rPr lang="fa-IR" dirty="0"/>
              <a:t>استفاده از آنتن آرایه ای و تکنیک زاویه ورود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62815" y="3637944"/>
            <a:ext cx="1469967" cy="212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/>
              <a:t>آقای </a:t>
            </a:r>
            <a:r>
              <a:rPr lang="en-US" sz="1600" b="1" dirty="0"/>
              <a:t>Yu</a:t>
            </a:r>
            <a:r>
              <a:rPr lang="fa-IR" sz="1600" b="1" dirty="0"/>
              <a:t> و همکارانش</a:t>
            </a:r>
            <a:endParaRPr lang="en-US" sz="1600" b="1" dirty="0"/>
          </a:p>
          <a:p>
            <a:pPr algn="ctr" rtl="1"/>
            <a:r>
              <a:rPr lang="fa-IR" sz="1600" dirty="0"/>
              <a:t>بکارگیری همکاری مجموعه ای از گیرنده های </a:t>
            </a:r>
            <a:r>
              <a:rPr lang="en-US" sz="1600" dirty="0"/>
              <a:t>GPS</a:t>
            </a:r>
            <a:r>
              <a:rPr lang="fa-IR" sz="1600" dirty="0"/>
              <a:t> برای تشخیص حمله </a:t>
            </a:r>
            <a:r>
              <a:rPr lang="en-US" sz="1600" dirty="0"/>
              <a:t>spoofing</a:t>
            </a:r>
            <a:r>
              <a:rPr lang="fa-IR" sz="1600" dirty="0"/>
              <a:t> در شبکه های برق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7008" y="3679659"/>
            <a:ext cx="1402975" cy="212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/>
              <a:t>آقای </a:t>
            </a:r>
            <a:r>
              <a:rPr lang="en-US" sz="1600" b="1" dirty="0"/>
              <a:t>Jiang </a:t>
            </a:r>
            <a:r>
              <a:rPr lang="fa-IR" sz="1600" b="1" dirty="0"/>
              <a:t> و همکارانش</a:t>
            </a:r>
            <a:endParaRPr lang="fa-IR" sz="1400" b="1" dirty="0"/>
          </a:p>
          <a:p>
            <a:pPr algn="ctr" rtl="1"/>
            <a:r>
              <a:rPr lang="fa-IR" dirty="0"/>
              <a:t>فرموله کردن حمله </a:t>
            </a:r>
            <a:r>
              <a:rPr lang="en-US" dirty="0"/>
              <a:t>GPS spoofing</a:t>
            </a:r>
            <a:r>
              <a:rPr lang="fa-IR" dirty="0"/>
              <a:t> روی </a:t>
            </a:r>
            <a:r>
              <a:rPr lang="en-US" dirty="0"/>
              <a:t>PMU</a:t>
            </a:r>
            <a:r>
              <a:rPr lang="fa-IR" dirty="0"/>
              <a:t> به صورت حل یک مسئله ماکزیمم سازی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0480" y="3708314"/>
            <a:ext cx="1517023" cy="15304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/>
              <a:t>آقای </a:t>
            </a:r>
            <a:r>
              <a:rPr lang="en-US" b="1" dirty="0"/>
              <a:t>Zhang</a:t>
            </a:r>
            <a:r>
              <a:rPr lang="fa-IR" b="1" dirty="0"/>
              <a:t> و </a:t>
            </a:r>
            <a:r>
              <a:rPr lang="fa-IR" sz="1600" b="1" dirty="0"/>
              <a:t>همکارانش</a:t>
            </a:r>
            <a:endParaRPr lang="en-US" sz="1600" b="1" dirty="0"/>
          </a:p>
          <a:p>
            <a:pPr algn="ctr" rtl="1"/>
            <a:r>
              <a:rPr lang="fa-IR" dirty="0"/>
              <a:t>استفاده از دو نوع آنتن متفاوت جهت تشخیص حمله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36</a:t>
            </a:fld>
            <a:endParaRPr lang="fa-IR" dirty="0"/>
          </a:p>
        </p:txBody>
      </p:sp>
      <p:sp>
        <p:nvSpPr>
          <p:cNvPr id="7" name="Pentagon 6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تاریخچه</a:t>
            </a:r>
            <a:endParaRPr lang="fa-IR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929865" y="3033951"/>
            <a:ext cx="194310" cy="60440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Down Arrow 17"/>
          <p:cNvSpPr/>
          <p:nvPr/>
        </p:nvSpPr>
        <p:spPr>
          <a:xfrm>
            <a:off x="4225645" y="3055051"/>
            <a:ext cx="194310" cy="60440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Rectangle 21"/>
          <p:cNvSpPr/>
          <p:nvPr/>
        </p:nvSpPr>
        <p:spPr>
          <a:xfrm>
            <a:off x="3990600" y="2552611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2013</a:t>
            </a:r>
            <a:endParaRPr lang="fa-IR" b="1" dirty="0"/>
          </a:p>
        </p:txBody>
      </p:sp>
      <p:cxnSp>
        <p:nvCxnSpPr>
          <p:cNvPr id="23" name="Straight Connector 22"/>
          <p:cNvCxnSpPr>
            <a:stCxn id="22" idx="2"/>
          </p:cNvCxnSpPr>
          <p:nvPr/>
        </p:nvCxnSpPr>
        <p:spPr>
          <a:xfrm>
            <a:off x="4327785" y="2895511"/>
            <a:ext cx="0" cy="8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2"/>
          </p:cNvCxnSpPr>
          <p:nvPr/>
        </p:nvCxnSpPr>
        <p:spPr>
          <a:xfrm>
            <a:off x="7367401" y="2895511"/>
            <a:ext cx="0" cy="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2051773" y="2929409"/>
            <a:ext cx="0" cy="8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14588" y="2586509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2012</a:t>
            </a:r>
            <a:endParaRPr lang="fa-IR" b="1" dirty="0"/>
          </a:p>
        </p:txBody>
      </p:sp>
      <p:sp>
        <p:nvSpPr>
          <p:cNvPr id="45" name="Down Arrow 44"/>
          <p:cNvSpPr/>
          <p:nvPr/>
        </p:nvSpPr>
        <p:spPr>
          <a:xfrm>
            <a:off x="7256981" y="3025495"/>
            <a:ext cx="194310" cy="60440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0" name="Rectangle 49"/>
          <p:cNvSpPr/>
          <p:nvPr/>
        </p:nvSpPr>
        <p:spPr>
          <a:xfrm>
            <a:off x="10023731" y="2561594"/>
            <a:ext cx="674370" cy="3535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2015</a:t>
            </a:r>
            <a:endParaRPr lang="fa-IR" b="1" dirty="0"/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>
          <a:xfrm>
            <a:off x="10360916" y="2915105"/>
            <a:ext cx="0" cy="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30216" y="2542000"/>
            <a:ext cx="674370" cy="3535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2014</a:t>
            </a:r>
            <a:endParaRPr lang="fa-IR" b="1" dirty="0"/>
          </a:p>
        </p:txBody>
      </p:sp>
      <p:sp>
        <p:nvSpPr>
          <p:cNvPr id="53" name="Down Arrow 52"/>
          <p:cNvSpPr/>
          <p:nvPr/>
        </p:nvSpPr>
        <p:spPr>
          <a:xfrm>
            <a:off x="10263761" y="3025495"/>
            <a:ext cx="194310" cy="60440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9" name="Up Arrow 48"/>
          <p:cNvSpPr/>
          <p:nvPr/>
        </p:nvSpPr>
        <p:spPr>
          <a:xfrm>
            <a:off x="8817842" y="2474200"/>
            <a:ext cx="191629" cy="469127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2" name="Up Arrow 41"/>
          <p:cNvSpPr/>
          <p:nvPr/>
        </p:nvSpPr>
        <p:spPr>
          <a:xfrm>
            <a:off x="5824328" y="2474200"/>
            <a:ext cx="191629" cy="469127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3" name="Rectangle 42"/>
          <p:cNvSpPr/>
          <p:nvPr/>
        </p:nvSpPr>
        <p:spPr>
          <a:xfrm>
            <a:off x="5069841" y="884602"/>
            <a:ext cx="1522394" cy="15489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/>
              <a:t>آقای </a:t>
            </a:r>
            <a:r>
              <a:rPr lang="en-US" b="1" dirty="0" err="1" smtClean="0"/>
              <a:t>psiaki</a:t>
            </a:r>
            <a:r>
              <a:rPr lang="fa-IR" b="1" dirty="0" smtClean="0"/>
              <a:t> و </a:t>
            </a:r>
            <a:r>
              <a:rPr lang="fa-IR" sz="1600" b="1" dirty="0" smtClean="0"/>
              <a:t>همکارانش</a:t>
            </a:r>
            <a:endParaRPr lang="en-US" sz="1600" b="1" dirty="0"/>
          </a:p>
          <a:p>
            <a:pPr algn="ctr" rtl="1"/>
            <a:r>
              <a:rPr lang="fa-IR" dirty="0"/>
              <a:t>مطرح کردن ایده آنتن متحرک</a:t>
            </a:r>
          </a:p>
        </p:txBody>
      </p:sp>
      <p:cxnSp>
        <p:nvCxnSpPr>
          <p:cNvPr id="30" name="Straight Connector 8"/>
          <p:cNvCxnSpPr/>
          <p:nvPr/>
        </p:nvCxnSpPr>
        <p:spPr>
          <a:xfrm>
            <a:off x="1804886" y="3014442"/>
            <a:ext cx="889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10" grpId="0" animBg="1"/>
      <p:bldP spid="8" grpId="0" animBg="1"/>
      <p:bldP spid="17" grpId="0" animBg="1"/>
      <p:bldP spid="18" grpId="0" animBg="1"/>
      <p:bldP spid="22" grpId="0" animBg="1"/>
      <p:bldP spid="40" grpId="0" animBg="1"/>
      <p:bldP spid="45" grpId="0" animBg="1"/>
      <p:bldP spid="50" grpId="0" animBg="1"/>
      <p:bldP spid="24" grpId="0" animBg="1"/>
      <p:bldP spid="53" grpId="0" animBg="1"/>
      <p:bldP spid="49" grpId="0" animBg="1"/>
      <p:bldP spid="42" grpId="0" animBg="1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34907" y="3027617"/>
            <a:ext cx="2489200" cy="2763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/>
              <a:t>آقای </a:t>
            </a:r>
            <a:r>
              <a:rPr lang="en-US" b="1" dirty="0"/>
              <a:t>Fan</a:t>
            </a:r>
            <a:r>
              <a:rPr lang="fa-IR" b="1" dirty="0"/>
              <a:t> و همکارانش</a:t>
            </a:r>
          </a:p>
          <a:p>
            <a:pPr algn="ctr" rtl="1"/>
            <a:r>
              <a:rPr lang="fa-IR" dirty="0"/>
              <a:t>-ارائه الگوریتمی به نام </a:t>
            </a:r>
            <a:r>
              <a:rPr lang="en-US" dirty="0" smtClean="0"/>
              <a:t>spoofing-matched</a:t>
            </a:r>
            <a:endParaRPr lang="fa-IR" dirty="0" smtClean="0"/>
          </a:p>
          <a:p>
            <a:pPr algn="ctr" rtl="1"/>
            <a:r>
              <a:rPr lang="fa-IR" dirty="0" smtClean="0"/>
              <a:t> </a:t>
            </a:r>
            <a:r>
              <a:rPr lang="fa-IR" dirty="0"/>
              <a:t>با استفاده از تکنیک های پردازش سیگنال  و تخمین حالت های سیستم قدرت بر مبنای فازورهای سنکرون</a:t>
            </a:r>
          </a:p>
          <a:p>
            <a:pPr algn="ctr" rtl="1"/>
            <a:r>
              <a:rPr lang="fa-IR" dirty="0"/>
              <a:t>(</a:t>
            </a:r>
            <a:r>
              <a:rPr lang="fa-IR" dirty="0">
                <a:solidFill>
                  <a:srgbClr val="002060"/>
                </a:solidFill>
              </a:rPr>
              <a:t>این روش حمله به یک </a:t>
            </a:r>
            <a:r>
              <a:rPr lang="en-US" sz="1600" dirty="0">
                <a:solidFill>
                  <a:srgbClr val="002060"/>
                </a:solidFill>
              </a:rPr>
              <a:t>PMU</a:t>
            </a:r>
            <a:r>
              <a:rPr lang="fa-IR" dirty="0">
                <a:solidFill>
                  <a:srgbClr val="002060"/>
                </a:solidFill>
              </a:rPr>
              <a:t> را </a:t>
            </a:r>
            <a:r>
              <a:rPr lang="fa-IR" dirty="0" smtClean="0">
                <a:solidFill>
                  <a:srgbClr val="002060"/>
                </a:solidFill>
              </a:rPr>
              <a:t>کشف </a:t>
            </a:r>
            <a:r>
              <a:rPr lang="fa-IR" dirty="0">
                <a:solidFill>
                  <a:srgbClr val="002060"/>
                </a:solidFill>
              </a:rPr>
              <a:t>و داده های آن را تصحیح می کند)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37</a:t>
            </a:fld>
            <a:endParaRPr lang="fa-IR" sz="2000" dirty="0"/>
          </a:p>
        </p:txBody>
      </p:sp>
      <p:sp>
        <p:nvSpPr>
          <p:cNvPr id="7" name="Rectangle 6"/>
          <p:cNvSpPr/>
          <p:nvPr/>
        </p:nvSpPr>
        <p:spPr>
          <a:xfrm>
            <a:off x="2677882" y="1911659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2017</a:t>
            </a:r>
            <a:endParaRPr lang="fa-IR" b="1" dirty="0"/>
          </a:p>
        </p:txBody>
      </p:sp>
      <p:sp>
        <p:nvSpPr>
          <p:cNvPr id="9" name="Down Arrow 8"/>
          <p:cNvSpPr/>
          <p:nvPr/>
        </p:nvSpPr>
        <p:spPr>
          <a:xfrm>
            <a:off x="2917912" y="2323207"/>
            <a:ext cx="194310" cy="60440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6145624" y="1929242"/>
            <a:ext cx="67437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b="1" dirty="0" smtClean="0"/>
              <a:t>2018</a:t>
            </a:r>
            <a:endParaRPr lang="fa-IR" b="1" dirty="0"/>
          </a:p>
        </p:txBody>
      </p:sp>
      <p:sp>
        <p:nvSpPr>
          <p:cNvPr id="15" name="Rectangle 14"/>
          <p:cNvSpPr/>
          <p:nvPr/>
        </p:nvSpPr>
        <p:spPr>
          <a:xfrm>
            <a:off x="5314409" y="2985455"/>
            <a:ext cx="2336800" cy="3416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/>
              <a:t>آقای یاسین زاده و آقای اخباری</a:t>
            </a:r>
          </a:p>
          <a:p>
            <a:pPr algn="ctr" rtl="1"/>
            <a:r>
              <a:rPr lang="fa-IR" dirty="0"/>
              <a:t>-ارائه متدی برمبنای زیرساخت های شبکه قدرت با استفاده از آنالیز فازورهای اندازه گیری شده و تخمین حالت </a:t>
            </a:r>
          </a:p>
          <a:p>
            <a:pPr algn="ctr" rtl="1"/>
            <a:r>
              <a:rPr lang="fa-IR" dirty="0"/>
              <a:t>-</a:t>
            </a:r>
            <a:r>
              <a:rPr lang="fa-IR" dirty="0">
                <a:solidFill>
                  <a:srgbClr val="002060"/>
                </a:solidFill>
              </a:rPr>
              <a:t>این متد قابل پیوستن به دیگر متدهای ضد </a:t>
            </a:r>
            <a:r>
              <a:rPr lang="en-US" dirty="0">
                <a:solidFill>
                  <a:srgbClr val="002060"/>
                </a:solidFill>
              </a:rPr>
              <a:t>spoofing</a:t>
            </a:r>
            <a:r>
              <a:rPr lang="fa-IR" dirty="0">
                <a:solidFill>
                  <a:srgbClr val="002060"/>
                </a:solidFill>
              </a:rPr>
              <a:t> موجود است</a:t>
            </a:r>
          </a:p>
          <a:p>
            <a:pPr algn="ctr" rtl="1"/>
            <a:r>
              <a:rPr lang="fa-IR" dirty="0"/>
              <a:t>-علاوه بر </a:t>
            </a:r>
            <a:r>
              <a:rPr lang="fa-IR" dirty="0" smtClean="0"/>
              <a:t>کشف حمله، </a:t>
            </a:r>
            <a:r>
              <a:rPr lang="fa-IR" dirty="0"/>
              <a:t>داده های غلط را نیز تصحیح می کند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85654" y="2334260"/>
            <a:ext cx="194310" cy="60440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Pentagon 17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تاریخچه</a:t>
            </a:r>
            <a:endParaRPr lang="fa-IR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3" name="Straight Connector 8"/>
          <p:cNvCxnSpPr/>
          <p:nvPr/>
        </p:nvCxnSpPr>
        <p:spPr>
          <a:xfrm>
            <a:off x="1185126" y="2299544"/>
            <a:ext cx="7704874" cy="23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9" grpId="0" animBg="1"/>
      <p:bldP spid="11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38</a:t>
            </a:fld>
            <a:endParaRPr lang="fa-IR"/>
          </a:p>
        </p:txBody>
      </p:sp>
      <p:sp>
        <p:nvSpPr>
          <p:cNvPr id="7" name="Wave 6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جمع بندی</a:t>
            </a:r>
            <a:endParaRPr lang="fa-IR" sz="115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9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6650"/>
            <a:ext cx="9601200" cy="44877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/>
              <a:t> </a:t>
            </a:r>
            <a:r>
              <a:rPr lang="fa-IR" sz="2400" dirty="0" smtClean="0"/>
              <a:t>طبق تحقیقات صورت گرفته آسیب </a:t>
            </a:r>
            <a:r>
              <a:rPr lang="fa-IR" sz="2400" dirty="0"/>
              <a:t>پذیری شبکه­های وابسته به </a:t>
            </a:r>
            <a:r>
              <a:rPr lang="en-US" dirty="0" smtClean="0"/>
              <a:t>GPS</a:t>
            </a:r>
            <a:r>
              <a:rPr lang="fa-IR" sz="2400" dirty="0" smtClean="0"/>
              <a:t> در </a:t>
            </a:r>
            <a:r>
              <a:rPr lang="fa-IR" sz="2400" dirty="0"/>
              <a:t>برابر حمله­ی </a:t>
            </a:r>
            <a:r>
              <a:rPr lang="en-US" dirty="0"/>
              <a:t>GPS spoofing</a:t>
            </a:r>
            <a:r>
              <a:rPr lang="fa-IR" dirty="0"/>
              <a:t> </a:t>
            </a:r>
            <a:r>
              <a:rPr lang="fa-IR" sz="2400" dirty="0" smtClean="0"/>
              <a:t>تایید </a:t>
            </a:r>
            <a:r>
              <a:rPr lang="fa-IR" sz="2400" dirty="0"/>
              <a:t>شده است</a:t>
            </a:r>
            <a:r>
              <a:rPr lang="fa-IR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002060"/>
                </a:solidFill>
              </a:rPr>
              <a:t>شبکه­های برق نیز </a:t>
            </a:r>
            <a:r>
              <a:rPr lang="fa-IR" sz="2400" dirty="0">
                <a:solidFill>
                  <a:srgbClr val="002060"/>
                </a:solidFill>
              </a:rPr>
              <a:t>در معرض حملات سایبری قرار دارند </a:t>
            </a:r>
            <a:r>
              <a:rPr lang="fa-IR" sz="2400" dirty="0" smtClean="0">
                <a:solidFill>
                  <a:srgbClr val="002060"/>
                </a:solidFill>
              </a:rPr>
              <a:t>و حمله </a:t>
            </a:r>
            <a:r>
              <a:rPr lang="en-US" dirty="0" smtClean="0">
                <a:solidFill>
                  <a:srgbClr val="002060"/>
                </a:solidFill>
              </a:rPr>
              <a:t>GPS spoofing</a:t>
            </a:r>
            <a:r>
              <a:rPr lang="fa-IR" dirty="0" smtClean="0">
                <a:solidFill>
                  <a:srgbClr val="002060"/>
                </a:solidFill>
              </a:rPr>
              <a:t> </a:t>
            </a:r>
            <a:r>
              <a:rPr lang="fa-IR" sz="2400" dirty="0" smtClean="0">
                <a:solidFill>
                  <a:srgbClr val="002060"/>
                </a:solidFill>
              </a:rPr>
              <a:t>نیز جزئی از این خطرات است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/>
              <a:t>یک </a:t>
            </a:r>
            <a:r>
              <a:rPr lang="en-US" dirty="0" err="1" smtClean="0"/>
              <a:t>spoofer</a:t>
            </a:r>
            <a:r>
              <a:rPr lang="fa-IR" sz="2400" dirty="0" smtClean="0"/>
              <a:t> می­تواند موجب شود که </a:t>
            </a:r>
            <a:r>
              <a:rPr lang="fa-IR" sz="2400" dirty="0"/>
              <a:t>اپراتورهای شبکه اقدامات کنترلی نادرست یا غیرضروری </a:t>
            </a:r>
            <a:r>
              <a:rPr lang="fa-IR" sz="2400" dirty="0" smtClean="0"/>
              <a:t>گردد.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002060"/>
                </a:solidFill>
              </a:rPr>
              <a:t>بنابراین حفاظت از این آسیب ها در شبکه های </a:t>
            </a:r>
            <a:r>
              <a:rPr lang="fa-IR" sz="2400" dirty="0">
                <a:solidFill>
                  <a:srgbClr val="002060"/>
                </a:solidFill>
              </a:rPr>
              <a:t>برق مدرن امری </a:t>
            </a:r>
            <a:r>
              <a:rPr lang="fa-IR" sz="2400" dirty="0" smtClean="0">
                <a:solidFill>
                  <a:srgbClr val="002060"/>
                </a:solidFill>
              </a:rPr>
              <a:t>ضروری است.</a:t>
            </a:r>
            <a:endParaRPr lang="fa-IR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6280830" cy="404614"/>
          </a:xfrm>
        </p:spPr>
        <p:txBody>
          <a:bodyPr/>
          <a:lstStyle/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39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جمع بندی</a:t>
            </a:r>
            <a:endParaRPr lang="fa-IR" sz="1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280" y="1699491"/>
            <a:ext cx="9601200" cy="3888509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chemeClr val="tx1"/>
                </a:solidFill>
              </a:rPr>
              <a:t>بسیاری از سیستم های ناوبری و تجهیزات </a:t>
            </a:r>
            <a:r>
              <a:rPr lang="ar-SA" sz="2400" dirty="0" smtClean="0"/>
              <a:t>هماهنگ­سازی</a:t>
            </a:r>
            <a:r>
              <a:rPr lang="fa-IR" dirty="0"/>
              <a:t> </a:t>
            </a:r>
            <a:r>
              <a:rPr lang="fa-IR" sz="2400" dirty="0" smtClean="0">
                <a:solidFill>
                  <a:schemeClr val="tx1"/>
                </a:solidFill>
              </a:rPr>
              <a:t>شبکه برای تعیین مکان و زمان خود به </a:t>
            </a:r>
            <a:r>
              <a:rPr lang="fa-IR" sz="2400" dirty="0">
                <a:solidFill>
                  <a:schemeClr val="tx1"/>
                </a:solidFill>
              </a:rPr>
              <a:t>شدت متکی به </a:t>
            </a:r>
            <a:r>
              <a:rPr lang="ar-SA" sz="2400" dirty="0">
                <a:solidFill>
                  <a:schemeClr val="tx1"/>
                </a:solidFill>
              </a:rPr>
              <a:t>سیگنال</a:t>
            </a:r>
            <a:r>
              <a:rPr lang="fa-IR" sz="2400" dirty="0">
                <a:solidFill>
                  <a:schemeClr val="tx1"/>
                </a:solidFill>
              </a:rPr>
              <a:t>­های </a:t>
            </a:r>
            <a:r>
              <a:rPr lang="en-US" dirty="0" smtClean="0">
                <a:solidFill>
                  <a:schemeClr val="tx1"/>
                </a:solidFill>
              </a:rPr>
              <a:t>GPS</a:t>
            </a:r>
            <a:r>
              <a:rPr lang="fa-IR" sz="2400" dirty="0" smtClean="0">
                <a:solidFill>
                  <a:schemeClr val="tx1"/>
                </a:solidFill>
              </a:rPr>
              <a:t> هستند.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002060"/>
                </a:solidFill>
              </a:rPr>
              <a:t>ساختار سیگنال های </a:t>
            </a:r>
            <a:r>
              <a:rPr lang="en-US" dirty="0" smtClean="0">
                <a:solidFill>
                  <a:srgbClr val="002060"/>
                </a:solidFill>
              </a:rPr>
              <a:t>GPS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  <a:r>
              <a:rPr lang="fa-IR" sz="2400" dirty="0">
                <a:solidFill>
                  <a:srgbClr val="002060"/>
                </a:solidFill>
              </a:rPr>
              <a:t>برای عموم شناخته شده </a:t>
            </a:r>
            <a:r>
              <a:rPr lang="fa-IR" sz="2400" dirty="0" smtClean="0">
                <a:solidFill>
                  <a:srgbClr val="002060"/>
                </a:solidFill>
              </a:rPr>
              <a:t>است بنابراین ساختن </a:t>
            </a:r>
            <a:r>
              <a:rPr lang="fa-IR" sz="2400" dirty="0">
                <a:solidFill>
                  <a:srgbClr val="002060"/>
                </a:solidFill>
              </a:rPr>
              <a:t>سیستمی که </a:t>
            </a:r>
            <a:r>
              <a:rPr lang="ar-SA" sz="2400" dirty="0">
                <a:solidFill>
                  <a:srgbClr val="002060"/>
                </a:solidFill>
              </a:rPr>
              <a:t>سیگنال</a:t>
            </a:r>
            <a:r>
              <a:rPr lang="fa-IR" sz="2400" dirty="0">
                <a:solidFill>
                  <a:srgbClr val="002060"/>
                </a:solidFill>
              </a:rPr>
              <a:t>­های </a:t>
            </a:r>
            <a:r>
              <a:rPr lang="en-US" dirty="0">
                <a:solidFill>
                  <a:srgbClr val="002060"/>
                </a:solidFill>
              </a:rPr>
              <a:t>GPS</a:t>
            </a:r>
            <a:r>
              <a:rPr lang="fa-IR" sz="2400" dirty="0">
                <a:solidFill>
                  <a:srgbClr val="002060"/>
                </a:solidFill>
              </a:rPr>
              <a:t> جعلی تولید کند </a:t>
            </a:r>
            <a:r>
              <a:rPr lang="fa-IR" sz="2400" dirty="0" smtClean="0">
                <a:solidFill>
                  <a:srgbClr val="002060"/>
                </a:solidFill>
              </a:rPr>
              <a:t>امکان پذیر است.</a:t>
            </a:r>
            <a:endParaRPr lang="fa-IR" sz="2400" dirty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rgbClr val="002060"/>
                </a:solidFill>
              </a:rPr>
              <a:t> </a:t>
            </a:r>
            <a:r>
              <a:rPr lang="fa-IR" sz="2400" dirty="0">
                <a:solidFill>
                  <a:schemeClr val="tx1"/>
                </a:solidFill>
              </a:rPr>
              <a:t>ارسال </a:t>
            </a:r>
            <a:r>
              <a:rPr lang="ar-SA" sz="2400" dirty="0">
                <a:solidFill>
                  <a:schemeClr val="tx1"/>
                </a:solidFill>
              </a:rPr>
              <a:t>سیگنال</a:t>
            </a:r>
            <a:r>
              <a:rPr lang="fa-IR" sz="2400" dirty="0">
                <a:solidFill>
                  <a:schemeClr val="tx1"/>
                </a:solidFill>
              </a:rPr>
              <a:t>­های جعلی به </a:t>
            </a:r>
            <a:r>
              <a:rPr lang="fa-IR" sz="2400" dirty="0" smtClean="0">
                <a:solidFill>
                  <a:schemeClr val="tx1"/>
                </a:solidFill>
              </a:rPr>
              <a:t>گیرنده های </a:t>
            </a:r>
            <a:r>
              <a:rPr lang="en-US" dirty="0" smtClean="0">
                <a:solidFill>
                  <a:schemeClr val="tx1"/>
                </a:solidFill>
              </a:rPr>
              <a:t>GPS</a:t>
            </a:r>
            <a:r>
              <a:rPr lang="fa-IR" sz="2400" dirty="0" smtClean="0">
                <a:solidFill>
                  <a:schemeClr val="tx1"/>
                </a:solidFill>
              </a:rPr>
              <a:t> می </a:t>
            </a:r>
            <a:r>
              <a:rPr lang="fa-IR" sz="2400" dirty="0">
                <a:solidFill>
                  <a:schemeClr val="tx1"/>
                </a:solidFill>
              </a:rPr>
              <a:t>تواند آن ها را وادار به تعقیب </a:t>
            </a:r>
            <a:r>
              <a:rPr lang="ar-SA" sz="2400" dirty="0">
                <a:solidFill>
                  <a:schemeClr val="tx1"/>
                </a:solidFill>
              </a:rPr>
              <a:t>سیگنال</a:t>
            </a:r>
            <a:r>
              <a:rPr lang="fa-IR" sz="2400" dirty="0">
                <a:solidFill>
                  <a:schemeClr val="tx1"/>
                </a:solidFill>
              </a:rPr>
              <a:t>­های دروغین کند و موجب شود که گیرنده ها مکان و زمان خود را از طریق </a:t>
            </a:r>
            <a:r>
              <a:rPr lang="ar-SA" sz="2400" dirty="0">
                <a:solidFill>
                  <a:schemeClr val="tx1"/>
                </a:solidFill>
              </a:rPr>
              <a:t>سیگنال</a:t>
            </a:r>
            <a:r>
              <a:rPr lang="fa-IR" sz="2400" dirty="0">
                <a:solidFill>
                  <a:schemeClr val="tx1"/>
                </a:solidFill>
              </a:rPr>
              <a:t>­های جعلی بیابند. </a:t>
            </a:r>
            <a:endParaRPr lang="fa-IR" sz="2400" dirty="0" smtClean="0">
              <a:solidFill>
                <a:schemeClr val="tx1"/>
              </a:solidFill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      </a:t>
            </a:r>
            <a:r>
              <a:rPr lang="fa-IR" sz="2400" b="1" u="sng" dirty="0" smtClean="0">
                <a:solidFill>
                  <a:schemeClr val="tx1"/>
                </a:solidFill>
              </a:rPr>
              <a:t>این عمل، </a:t>
            </a:r>
            <a:r>
              <a:rPr lang="fa-IR" sz="2400" b="1" u="sng" dirty="0">
                <a:solidFill>
                  <a:schemeClr val="tx1"/>
                </a:solidFill>
              </a:rPr>
              <a:t>حمله </a:t>
            </a:r>
            <a:r>
              <a:rPr lang="en-US" b="1" u="sng" dirty="0">
                <a:solidFill>
                  <a:srgbClr val="002060"/>
                </a:solidFill>
              </a:rPr>
              <a:t>GPS spoofing</a:t>
            </a:r>
            <a:r>
              <a:rPr lang="fa-IR" b="1" u="sng" dirty="0">
                <a:solidFill>
                  <a:srgbClr val="002060"/>
                </a:solidFill>
              </a:rPr>
              <a:t> </a:t>
            </a:r>
            <a:r>
              <a:rPr lang="fa-IR" sz="2400" b="1" u="sng" dirty="0">
                <a:solidFill>
                  <a:schemeClr val="tx1"/>
                </a:solidFill>
              </a:rPr>
              <a:t>نام دارد.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a-IR" sz="24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4</a:t>
            </a:fld>
            <a:endParaRPr lang="fa-IR" sz="2000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مقدمه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350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40</a:t>
            </a:fld>
            <a:endParaRPr lang="fa-IR"/>
          </a:p>
        </p:txBody>
      </p:sp>
      <p:sp>
        <p:nvSpPr>
          <p:cNvPr id="7" name="Wave 6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15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منابع</a:t>
            </a:r>
            <a:endParaRPr lang="fa-I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9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74864"/>
            <a:ext cx="9601200" cy="4814455"/>
          </a:xfrm>
        </p:spPr>
        <p:txBody>
          <a:bodyPr>
            <a:normAutofit/>
          </a:bodyPr>
          <a:lstStyle/>
          <a:p>
            <a:pPr algn="just" rtl="0"/>
            <a:r>
              <a:rPr lang="en-US" sz="1400" dirty="0"/>
              <a:t>Kaplan, E. D., Leva, J. L., &amp; </a:t>
            </a:r>
            <a:r>
              <a:rPr lang="en-US" sz="1400" dirty="0" err="1"/>
              <a:t>Pavloff</a:t>
            </a:r>
            <a:r>
              <a:rPr lang="en-US" sz="1400" dirty="0"/>
              <a:t>, M. S. (1996). Fundamentals of satellite navigation. </a:t>
            </a:r>
            <a:r>
              <a:rPr lang="en-US" sz="1400" i="1" dirty="0"/>
              <a:t>Understanding GPS- Principles and applications(A 96-41027 11-17), Norwood, MA, </a:t>
            </a:r>
            <a:r>
              <a:rPr lang="en-US" sz="1400" i="1" dirty="0" err="1"/>
              <a:t>Artech</a:t>
            </a:r>
            <a:r>
              <a:rPr lang="en-US" sz="1400" i="1" dirty="0"/>
              <a:t> House, 1996,</a:t>
            </a:r>
            <a:r>
              <a:rPr lang="en-US" sz="1400" dirty="0"/>
              <a:t>, 15-57</a:t>
            </a:r>
            <a:r>
              <a:rPr lang="en-US" sz="1400" dirty="0" smtClean="0"/>
              <a:t>.</a:t>
            </a:r>
          </a:p>
          <a:p>
            <a:pPr algn="just" rtl="0"/>
            <a:r>
              <a:rPr lang="en-US" sz="1400" dirty="0" smtClean="0"/>
              <a:t>Infrastructure</a:t>
            </a:r>
            <a:r>
              <a:rPr lang="en-US" sz="1400" dirty="0"/>
              <a:t>, T. (2001). </a:t>
            </a:r>
            <a:r>
              <a:rPr lang="en-US" sz="1400" i="1" dirty="0"/>
              <a:t>Vulnerability assessment of the transportation infrastructure relying on the global positioning system</a:t>
            </a:r>
            <a:r>
              <a:rPr lang="en-US" sz="1400" dirty="0"/>
              <a:t>. Technical Report, Center, John A. Volpe National Transportation Systems</a:t>
            </a:r>
            <a:endParaRPr lang="en-US" sz="1400" dirty="0" smtClean="0"/>
          </a:p>
          <a:p>
            <a:pPr algn="just" rtl="0"/>
            <a:r>
              <a:rPr lang="en-US" sz="1400" dirty="0" smtClean="0"/>
              <a:t>McDowell</a:t>
            </a:r>
            <a:r>
              <a:rPr lang="en-US" sz="1400" dirty="0"/>
              <a:t>, C. E. (2007). </a:t>
            </a:r>
            <a:r>
              <a:rPr lang="en-US" sz="1400" i="1" dirty="0"/>
              <a:t>U.S. Patent No. 7,250,903</a:t>
            </a:r>
            <a:r>
              <a:rPr lang="en-US" sz="1400" dirty="0"/>
              <a:t>. Washington, DC: U.S. Patent and Trademark Office.</a:t>
            </a:r>
          </a:p>
          <a:p>
            <a:pPr algn="just" rtl="0"/>
            <a:r>
              <a:rPr lang="en-US" sz="1400" dirty="0" err="1"/>
              <a:t>Papadimitratos</a:t>
            </a:r>
            <a:r>
              <a:rPr lang="en-US" sz="1400" dirty="0"/>
              <a:t>, P., &amp; </a:t>
            </a:r>
            <a:r>
              <a:rPr lang="en-US" sz="1400" dirty="0" err="1"/>
              <a:t>Jovanovic</a:t>
            </a:r>
            <a:r>
              <a:rPr lang="en-US" sz="1400" dirty="0"/>
              <a:t>, A. (2008, November). GNSS-based positioning: Attacks and countermeasures. In </a:t>
            </a:r>
            <a:r>
              <a:rPr lang="en-US" sz="1400" i="1" dirty="0"/>
              <a:t>Military Communications Conference, 2008. MILCOM 2008. IEEE</a:t>
            </a:r>
            <a:r>
              <a:rPr lang="en-US" sz="1400" dirty="0"/>
              <a:t> (pp. 1-7). IEEE.</a:t>
            </a:r>
          </a:p>
          <a:p>
            <a:pPr algn="just" rtl="0"/>
            <a:r>
              <a:rPr lang="en-US" sz="1400" dirty="0"/>
              <a:t>Montgomery, P. Y., Humphreys, T. E., &amp; </a:t>
            </a:r>
            <a:r>
              <a:rPr lang="en-US" sz="1400" dirty="0" err="1"/>
              <a:t>Ledvina</a:t>
            </a:r>
            <a:r>
              <a:rPr lang="en-US" sz="1400" dirty="0"/>
              <a:t>, B. M. (2009). A multi-antenna defense: Receiver-autonomous GPS spoofing detection. </a:t>
            </a:r>
            <a:r>
              <a:rPr lang="en-US" sz="1400" i="1" dirty="0"/>
              <a:t>Inside GNSS</a:t>
            </a:r>
            <a:r>
              <a:rPr lang="en-US" sz="1400" dirty="0"/>
              <a:t>, </a:t>
            </a:r>
            <a:r>
              <a:rPr lang="en-US" sz="1400" i="1" dirty="0"/>
              <a:t>4</a:t>
            </a:r>
            <a:r>
              <a:rPr lang="en-US" sz="1400" dirty="0"/>
              <a:t>(2), 40-46</a:t>
            </a:r>
            <a:r>
              <a:rPr lang="en-US" sz="1400" dirty="0" smtClean="0"/>
              <a:t>.</a:t>
            </a:r>
            <a:endParaRPr lang="en-US" sz="1400" dirty="0"/>
          </a:p>
          <a:p>
            <a:pPr algn="just" rtl="0"/>
            <a:r>
              <a:rPr lang="en-US" sz="1400" dirty="0" smtClean="0"/>
              <a:t>Humphreys</a:t>
            </a:r>
            <a:r>
              <a:rPr lang="en-US" sz="1400" dirty="0"/>
              <a:t>, T., Bhatti, J., &amp; </a:t>
            </a:r>
            <a:r>
              <a:rPr lang="en-US" sz="1400" dirty="0" err="1"/>
              <a:t>Ledvina</a:t>
            </a:r>
            <a:r>
              <a:rPr lang="en-US" sz="1400" dirty="0"/>
              <a:t>, B. (2010). The GPS Assimilator: a method for upgrading existing GPS user equipment to improve accuracy, robustness, and resistance to spoofing</a:t>
            </a:r>
            <a:r>
              <a:rPr lang="en-US" sz="1400" dirty="0" smtClean="0"/>
              <a:t>.</a:t>
            </a:r>
          </a:p>
          <a:p>
            <a:pPr algn="just" rtl="0"/>
            <a:r>
              <a:rPr lang="en-US" sz="1400" dirty="0"/>
              <a:t>Wesson, K. D., Shepard, D. P., Bhatti, J. A., &amp; Humphreys, T. E. (2011, September). An evaluation of the vestigial signal defense for civil GPS anti-spoofing. In </a:t>
            </a:r>
            <a:r>
              <a:rPr lang="en-US" sz="1400" i="1" dirty="0"/>
              <a:t>Proceedings of the ION GNSS Meeting</a:t>
            </a:r>
            <a:r>
              <a:rPr lang="en-US" sz="1400" dirty="0"/>
              <a:t>.</a:t>
            </a:r>
          </a:p>
          <a:p>
            <a:pPr algn="just" rtl="0"/>
            <a:r>
              <a:rPr lang="en-US" sz="1400" dirty="0" err="1"/>
              <a:t>Jafarnia-Jahromi</a:t>
            </a:r>
            <a:r>
              <a:rPr lang="en-US" sz="1400" dirty="0"/>
              <a:t>, A., </a:t>
            </a:r>
            <a:r>
              <a:rPr lang="en-US" sz="1400" dirty="0" err="1"/>
              <a:t>Broumandan</a:t>
            </a:r>
            <a:r>
              <a:rPr lang="en-US" sz="1400" dirty="0"/>
              <a:t>, A., Nielsen, J., &amp; </a:t>
            </a:r>
            <a:r>
              <a:rPr lang="en-US" sz="1400" dirty="0" err="1"/>
              <a:t>Lachapelle</a:t>
            </a:r>
            <a:r>
              <a:rPr lang="en-US" sz="1400" dirty="0"/>
              <a:t>, G. (2012). GPS vulnerability to spoofing threats and a review of </a:t>
            </a:r>
            <a:r>
              <a:rPr lang="en-US" sz="1400" dirty="0" err="1"/>
              <a:t>antispoofing</a:t>
            </a:r>
            <a:r>
              <a:rPr lang="en-US" sz="1400" dirty="0"/>
              <a:t> techniques. </a:t>
            </a:r>
            <a:r>
              <a:rPr lang="en-US" sz="1400" i="1" dirty="0"/>
              <a:t>International Journal of Navigation and Observation</a:t>
            </a:r>
            <a:r>
              <a:rPr lang="en-US" sz="1400" dirty="0"/>
              <a:t>, </a:t>
            </a:r>
            <a:r>
              <a:rPr lang="en-US" sz="1400" i="1" dirty="0"/>
              <a:t>2012</a:t>
            </a:r>
            <a:r>
              <a:rPr lang="en-US" sz="1400" dirty="0"/>
              <a:t>.</a:t>
            </a:r>
          </a:p>
          <a:p>
            <a:pPr algn="just" rtl="0"/>
            <a:r>
              <a:rPr lang="en-US" sz="1400" dirty="0"/>
              <a:t>Shepard, D. P., Humphreys, T. E., &amp; </a:t>
            </a:r>
            <a:r>
              <a:rPr lang="en-US" sz="1400" dirty="0" err="1"/>
              <a:t>Fansler</a:t>
            </a:r>
            <a:r>
              <a:rPr lang="en-US" sz="1400" dirty="0"/>
              <a:t>, A. A. (2012). Evaluation of the vulnerability of phasor measurement units to GPS spoofing attacks. </a:t>
            </a:r>
            <a:r>
              <a:rPr lang="en-US" sz="1400" i="1" dirty="0"/>
              <a:t>International Journal of Critical Infrastructure Protection</a:t>
            </a:r>
            <a:r>
              <a:rPr lang="en-US" sz="1400" dirty="0"/>
              <a:t>, </a:t>
            </a:r>
            <a:r>
              <a:rPr lang="en-US" sz="1400" i="1" dirty="0"/>
              <a:t>5</a:t>
            </a:r>
            <a:r>
              <a:rPr lang="en-US" sz="1400" dirty="0"/>
              <a:t>(3-4), 146-153.</a:t>
            </a:r>
          </a:p>
          <a:p>
            <a:pPr algn="just" rtl="0"/>
            <a:endParaRPr lang="en-US" sz="1400" dirty="0" smtClean="0"/>
          </a:p>
          <a:p>
            <a:pPr algn="l" rtl="0"/>
            <a:endParaRPr lang="fa-IR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41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منابع</a:t>
            </a:r>
            <a:endParaRPr lang="fa-IR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3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8880"/>
            <a:ext cx="9601200" cy="5090160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err="1"/>
              <a:t>Jafarnia-Jahromi</a:t>
            </a:r>
            <a:r>
              <a:rPr lang="en-US" dirty="0"/>
              <a:t>, A., </a:t>
            </a:r>
            <a:r>
              <a:rPr lang="en-US" dirty="0" err="1"/>
              <a:t>Daneshmand</a:t>
            </a:r>
            <a:r>
              <a:rPr lang="en-US" dirty="0"/>
              <a:t>, S., &amp; </a:t>
            </a:r>
            <a:r>
              <a:rPr lang="en-US" dirty="0" err="1"/>
              <a:t>Lachapelle</a:t>
            </a:r>
            <a:r>
              <a:rPr lang="en-US" dirty="0"/>
              <a:t>, G. (2013). Spoofing countermeasure for GNSS receivers–a review of current and future research trends. </a:t>
            </a:r>
            <a:r>
              <a:rPr lang="en-US" i="1" dirty="0"/>
              <a:t>Proc. on the 4th Intern </a:t>
            </a:r>
            <a:r>
              <a:rPr lang="en-US" i="1" dirty="0" err="1"/>
              <a:t>Colloquim</a:t>
            </a:r>
            <a:r>
              <a:rPr lang="en-US" i="1" dirty="0"/>
              <a:t> on Scientific and Fundamental Aspects of the Galileo </a:t>
            </a:r>
            <a:r>
              <a:rPr lang="en-US" i="1" dirty="0" err="1"/>
              <a:t>Programme</a:t>
            </a:r>
            <a:r>
              <a:rPr lang="en-US" dirty="0"/>
              <a:t>, 1-8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err="1" smtClean="0"/>
              <a:t>Psiaki</a:t>
            </a:r>
            <a:r>
              <a:rPr lang="en-US" dirty="0"/>
              <a:t>, M. L., Powell, S. P., &amp; </a:t>
            </a:r>
            <a:r>
              <a:rPr lang="en-US" dirty="0" err="1"/>
              <a:t>O’hanlon</a:t>
            </a:r>
            <a:r>
              <a:rPr lang="en-US" dirty="0"/>
              <a:t>, B. W. (2013, September). GNSS spoofing detection using high-frequency antenna motion and carrier-phase data. In </a:t>
            </a:r>
            <a:r>
              <a:rPr lang="en-US" i="1" dirty="0"/>
              <a:t>Proceedings of the ION GNSS+ Meeting</a:t>
            </a:r>
            <a:r>
              <a:rPr lang="en-US" dirty="0"/>
              <a:t> (pp. 2949-2991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/>
              <a:t>Yu, D. Y., </a:t>
            </a:r>
            <a:r>
              <a:rPr lang="en-US" dirty="0" err="1"/>
              <a:t>Ranganathan</a:t>
            </a:r>
            <a:r>
              <a:rPr lang="en-US" dirty="0"/>
              <a:t>, A., </a:t>
            </a:r>
            <a:r>
              <a:rPr lang="en-US" dirty="0" err="1"/>
              <a:t>Locher</a:t>
            </a:r>
            <a:r>
              <a:rPr lang="en-US" dirty="0"/>
              <a:t>, T., </a:t>
            </a:r>
            <a:r>
              <a:rPr lang="en-US" dirty="0" err="1"/>
              <a:t>Capkun</a:t>
            </a:r>
            <a:r>
              <a:rPr lang="en-US" dirty="0"/>
              <a:t>, S., &amp; Basin, D. (2014, July). Short paper: detection of GPS spoofing attacks in power grids. In </a:t>
            </a:r>
            <a:r>
              <a:rPr lang="en-US" i="1" dirty="0"/>
              <a:t>Proceedings of the 2014 ACM conference on Security and privacy in wireless &amp; mobile networks</a:t>
            </a:r>
            <a:r>
              <a:rPr lang="en-US" dirty="0"/>
              <a:t> (pp. 99-104). ACM.</a:t>
            </a:r>
          </a:p>
          <a:p>
            <a:pPr algn="l" rtl="0"/>
            <a:r>
              <a:rPr lang="en-US" dirty="0" err="1"/>
              <a:t>Konovaltsev</a:t>
            </a:r>
            <a:r>
              <a:rPr lang="en-US" dirty="0"/>
              <a:t>, A., </a:t>
            </a:r>
            <a:r>
              <a:rPr lang="en-US" dirty="0" err="1"/>
              <a:t>Caizzone</a:t>
            </a:r>
            <a:r>
              <a:rPr lang="en-US" dirty="0"/>
              <a:t>, S., </a:t>
            </a:r>
            <a:r>
              <a:rPr lang="en-US" dirty="0" err="1"/>
              <a:t>Cuntz</a:t>
            </a:r>
            <a:r>
              <a:rPr lang="en-US" dirty="0"/>
              <a:t>, M., &amp; </a:t>
            </a:r>
            <a:r>
              <a:rPr lang="en-US" dirty="0" err="1"/>
              <a:t>Meurer</a:t>
            </a:r>
            <a:r>
              <a:rPr lang="en-US" dirty="0"/>
              <a:t>, M. (2014, September). Autonomous spoofing detection and mitigation with a miniaturized adaptive antenna array. In </a:t>
            </a:r>
            <a:r>
              <a:rPr lang="en-US" i="1" dirty="0"/>
              <a:t>Proceedings of the 27th Technical Meeting of Satellite Division of The Institute of Navigation ION GNSS+ 2014</a:t>
            </a:r>
            <a:r>
              <a:rPr lang="en-US" dirty="0"/>
              <a:t> (pp. 2853-2861). The </a:t>
            </a:r>
            <a:r>
              <a:rPr lang="en-US" dirty="0" err="1"/>
              <a:t>Institue</a:t>
            </a:r>
            <a:r>
              <a:rPr lang="en-US" dirty="0"/>
              <a:t> of Navigation, USA.</a:t>
            </a:r>
          </a:p>
          <a:p>
            <a:pPr algn="l" rtl="0"/>
            <a:r>
              <a:rPr lang="en-US" dirty="0"/>
              <a:t>Fan, Y., Zhang, Z., </a:t>
            </a:r>
            <a:r>
              <a:rPr lang="en-US" dirty="0" err="1"/>
              <a:t>Trinkle</a:t>
            </a:r>
            <a:r>
              <a:rPr lang="en-US" dirty="0"/>
              <a:t>, M., </a:t>
            </a:r>
            <a:r>
              <a:rPr lang="en-US" dirty="0" err="1"/>
              <a:t>Dimitrovski</a:t>
            </a:r>
            <a:r>
              <a:rPr lang="en-US" dirty="0"/>
              <a:t>, A. D., Song, J. B., &amp; Li, H. (2015). A cross-layer defense mechanism against GPS spoofing attacks on PMUs in smart grids. </a:t>
            </a:r>
            <a:r>
              <a:rPr lang="en-US" i="1" dirty="0"/>
              <a:t>IEEE Transactions on Smart Grid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(6), 2659-2668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/>
              <a:t>Schmidt, D., </a:t>
            </a:r>
            <a:r>
              <a:rPr lang="en-US" dirty="0" err="1"/>
              <a:t>Radke</a:t>
            </a:r>
            <a:r>
              <a:rPr lang="en-US" dirty="0"/>
              <a:t>, K., </a:t>
            </a:r>
            <a:r>
              <a:rPr lang="en-US" dirty="0" err="1"/>
              <a:t>Camtepe</a:t>
            </a:r>
            <a:r>
              <a:rPr lang="en-US" dirty="0"/>
              <a:t>, S., Foo, E., &amp; Ren, M. (2016). A survey and analysis of the </a:t>
            </a:r>
            <a:r>
              <a:rPr lang="en-US" dirty="0" err="1"/>
              <a:t>gnss</a:t>
            </a:r>
            <a:r>
              <a:rPr lang="en-US" dirty="0"/>
              <a:t> spoofing threat and countermeasures. </a:t>
            </a:r>
            <a:r>
              <a:rPr lang="en-US" i="1" dirty="0"/>
              <a:t>ACM Computing Surveys (CSUR)</a:t>
            </a:r>
            <a:r>
              <a:rPr lang="en-US" dirty="0"/>
              <a:t>, </a:t>
            </a:r>
            <a:r>
              <a:rPr lang="en-US" i="1" dirty="0"/>
              <a:t>48</a:t>
            </a:r>
            <a:r>
              <a:rPr lang="en-US" dirty="0"/>
              <a:t>(4), 64.</a:t>
            </a:r>
          </a:p>
          <a:p>
            <a:pPr algn="l" rtl="0"/>
            <a:r>
              <a:rPr lang="en-US" dirty="0"/>
              <a:t>Fan, X., Du, L., &amp; </a:t>
            </a:r>
            <a:r>
              <a:rPr lang="en-US" dirty="0" err="1"/>
              <a:t>Duan</a:t>
            </a:r>
            <a:r>
              <a:rPr lang="en-US" dirty="0"/>
              <a:t>, D. (2017). </a:t>
            </a:r>
            <a:r>
              <a:rPr lang="en-US" dirty="0" err="1"/>
              <a:t>Synchrophasor</a:t>
            </a:r>
            <a:r>
              <a:rPr lang="en-US" dirty="0"/>
              <a:t> data correction under </a:t>
            </a:r>
            <a:r>
              <a:rPr lang="en-US" dirty="0" err="1"/>
              <a:t>gps</a:t>
            </a:r>
            <a:r>
              <a:rPr lang="en-US" dirty="0"/>
              <a:t> spoofing attack: A state estimation based approach. </a:t>
            </a:r>
            <a:r>
              <a:rPr lang="en-US" i="1" dirty="0"/>
              <a:t>IEEE Transactions on Smart Grid</a:t>
            </a:r>
            <a:r>
              <a:rPr lang="en-US" dirty="0"/>
              <a:t>.</a:t>
            </a:r>
          </a:p>
          <a:p>
            <a:pPr algn="l" rtl="0"/>
            <a:r>
              <a:rPr lang="en-US" dirty="0" err="1"/>
              <a:t>Yasinzadeh</a:t>
            </a:r>
            <a:r>
              <a:rPr lang="en-US" dirty="0"/>
              <a:t>, M., &amp; </a:t>
            </a:r>
            <a:r>
              <a:rPr lang="en-US" dirty="0" err="1"/>
              <a:t>Akhbari</a:t>
            </a:r>
            <a:r>
              <a:rPr lang="en-US" dirty="0"/>
              <a:t>, M. (2018). Detection of PMU spoofing in power grid based on phasor measurement analysis. </a:t>
            </a:r>
            <a:r>
              <a:rPr lang="en-US" i="1" dirty="0"/>
              <a:t>IET Generation, Transmission &amp; Distribution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(9), 1980-1987.</a:t>
            </a:r>
          </a:p>
          <a:p>
            <a:pPr algn="l" rtl="0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42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منابع</a:t>
            </a:r>
            <a:endParaRPr lang="fa-IR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43</a:t>
            </a:fld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6278880" y="1087120"/>
            <a:ext cx="5547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با تشکر از توجه شما</a:t>
            </a:r>
            <a:endParaRPr lang="fa-IR" sz="11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1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5180"/>
            <a:ext cx="9601200" cy="42122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rgbClr val="002060"/>
                </a:solidFill>
              </a:rPr>
              <a:t>در یک </a:t>
            </a:r>
            <a:r>
              <a:rPr lang="ar-SA" sz="2400" dirty="0">
                <a:solidFill>
                  <a:srgbClr val="002060"/>
                </a:solidFill>
              </a:rPr>
              <a:t>شبکه­ی</a:t>
            </a:r>
            <a:r>
              <a:rPr lang="fa-IR" sz="2400" dirty="0">
                <a:solidFill>
                  <a:srgbClr val="002060"/>
                </a:solidFill>
              </a:rPr>
              <a:t> قدرت نیز هماهنگ سازی زمانی بسیار ارزشمند است زیرا یک </a:t>
            </a:r>
            <a:r>
              <a:rPr lang="ar-SA" sz="2400" dirty="0">
                <a:solidFill>
                  <a:srgbClr val="002060"/>
                </a:solidFill>
              </a:rPr>
              <a:t>شبکه­ی</a:t>
            </a:r>
            <a:r>
              <a:rPr lang="fa-IR" sz="2400" dirty="0">
                <a:solidFill>
                  <a:srgbClr val="002060"/>
                </a:solidFill>
              </a:rPr>
              <a:t> پیچیده، بهم پیوسته و وابسته به یکدیگر </a:t>
            </a:r>
            <a:r>
              <a:rPr lang="fa-IR" sz="2400" dirty="0" smtClean="0">
                <a:solidFill>
                  <a:srgbClr val="002060"/>
                </a:solidFill>
              </a:rPr>
              <a:t>است.</a:t>
            </a:r>
            <a:endParaRPr lang="fa-IR" sz="24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/>
              <a:t>در </a:t>
            </a:r>
            <a:r>
              <a:rPr lang="fa-IR" sz="2400" dirty="0"/>
              <a:t>یک شبکه برق یکی از مهم ترین اعمالی که انجام می شود تخمین حالت های سیستم قدرت است. </a:t>
            </a:r>
            <a:endParaRPr lang="fa-IR" sz="24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002060"/>
                </a:solidFill>
              </a:rPr>
              <a:t>در </a:t>
            </a:r>
            <a:r>
              <a:rPr lang="fa-IR" sz="2400" dirty="0">
                <a:solidFill>
                  <a:srgbClr val="002060"/>
                </a:solidFill>
              </a:rPr>
              <a:t>دهه ی اخیر استفاده از واحد اندازه گیری فازور (</a:t>
            </a:r>
            <a:r>
              <a:rPr lang="en-US" dirty="0">
                <a:solidFill>
                  <a:srgbClr val="002060"/>
                </a:solidFill>
              </a:rPr>
              <a:t>PMU</a:t>
            </a:r>
            <a:r>
              <a:rPr lang="fa-IR" sz="2400" dirty="0">
                <a:solidFill>
                  <a:srgbClr val="002060"/>
                </a:solidFill>
              </a:rPr>
              <a:t>) جهت تخمین حالت شبکه در زمان واقعی افزایش یافته است.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PMU</a:t>
            </a:r>
            <a:r>
              <a:rPr lang="fa-IR" sz="2400" dirty="0">
                <a:solidFill>
                  <a:schemeClr val="tx1"/>
                </a:solidFill>
              </a:rPr>
              <a:t>ها برای همگام سازی زمانی به </a:t>
            </a:r>
            <a:r>
              <a:rPr lang="en-US" dirty="0">
                <a:solidFill>
                  <a:schemeClr val="tx1"/>
                </a:solidFill>
              </a:rPr>
              <a:t>GPS</a:t>
            </a:r>
            <a:r>
              <a:rPr lang="fa-IR" sz="2400" dirty="0">
                <a:solidFill>
                  <a:schemeClr val="tx1"/>
                </a:solidFill>
              </a:rPr>
              <a:t> وابسته </a:t>
            </a:r>
            <a:r>
              <a:rPr lang="fa-IR" sz="2400" dirty="0" smtClean="0">
                <a:solidFill>
                  <a:schemeClr val="tx1"/>
                </a:solidFill>
              </a:rPr>
              <a:t>هستند. </a:t>
            </a:r>
            <a:r>
              <a:rPr lang="fa-IR" sz="2400" dirty="0">
                <a:solidFill>
                  <a:schemeClr val="tx1"/>
                </a:solidFill>
              </a:rPr>
              <a:t>این وابستگی، آن ها را نسبت به حملات </a:t>
            </a:r>
            <a:r>
              <a:rPr lang="fa-IR" sz="2400" dirty="0" smtClean="0">
                <a:solidFill>
                  <a:schemeClr val="tx1"/>
                </a:solidFill>
              </a:rPr>
              <a:t>مخرب </a:t>
            </a:r>
            <a:r>
              <a:rPr lang="en-US" dirty="0" smtClean="0">
                <a:solidFill>
                  <a:schemeClr val="tx1"/>
                </a:solidFill>
              </a:rPr>
              <a:t>GPS </a:t>
            </a:r>
            <a:r>
              <a:rPr lang="en-US" dirty="0">
                <a:solidFill>
                  <a:schemeClr val="tx1"/>
                </a:solidFill>
              </a:rPr>
              <a:t>spoofing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sz="2400" dirty="0">
                <a:solidFill>
                  <a:schemeClr val="tx1"/>
                </a:solidFill>
              </a:rPr>
              <a:t>آسیب پذیر می کند.</a:t>
            </a:r>
          </a:p>
          <a:p>
            <a:pPr marL="0" indent="0" algn="just">
              <a:buNone/>
            </a:pP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5</a:t>
            </a:fld>
            <a:endParaRPr lang="fa-IR" sz="2000" dirty="0"/>
          </a:p>
        </p:txBody>
      </p:sp>
      <p:sp>
        <p:nvSpPr>
          <p:cNvPr id="6" name="Pentagon 5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مقدمه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345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6</a:t>
            </a:fld>
            <a:endParaRPr lang="fa-IR"/>
          </a:p>
        </p:txBody>
      </p:sp>
      <p:sp>
        <p:nvSpPr>
          <p:cNvPr id="7" name="Wave 6"/>
          <p:cNvSpPr/>
          <p:nvPr/>
        </p:nvSpPr>
        <p:spPr>
          <a:xfrm>
            <a:off x="2660072" y="2580726"/>
            <a:ext cx="7278255" cy="2096654"/>
          </a:xfrm>
          <a:prstGeom prst="wave">
            <a:avLst>
              <a:gd name="adj1" fmla="val 7654"/>
              <a:gd name="adj2" fmla="val -1904"/>
            </a:avLst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</a:t>
            </a:r>
            <a:endParaRPr lang="fa-IR" sz="1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>
                <a:solidFill>
                  <a:schemeClr val="accent6">
                    <a:lumMod val="50000"/>
                  </a:schemeClr>
                </a:solidFill>
              </a:rPr>
              <a:t>سیستم موقعیت یاب جهانی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(GPS)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94" y="3960157"/>
            <a:ext cx="2352375" cy="20399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4709" y="6453386"/>
            <a:ext cx="6280830" cy="404614"/>
          </a:xfrm>
        </p:spPr>
        <p:txBody>
          <a:bodyPr/>
          <a:lstStyle/>
          <a:p>
            <a:endParaRPr lang="en-US" dirty="0"/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/>
              <a:t>7</a:t>
            </a:fld>
            <a:endParaRPr lang="fa-IR" sz="2000" dirty="0"/>
          </a:p>
        </p:txBody>
      </p:sp>
      <p:sp>
        <p:nvSpPr>
          <p:cNvPr id="8" name="Pentagon 7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سیگنال 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</a:t>
            </a:r>
            <a:endParaRPr lang="fa-IR" sz="1600" dirty="0"/>
          </a:p>
        </p:txBody>
      </p:sp>
      <p:sp>
        <p:nvSpPr>
          <p:cNvPr id="7" name="Rectangle 6"/>
          <p:cNvSpPr/>
          <p:nvPr/>
        </p:nvSpPr>
        <p:spPr>
          <a:xfrm>
            <a:off x="1520937" y="1899771"/>
            <a:ext cx="954809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rt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 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سیگنال </a:t>
            </a:r>
            <a:r>
              <a:rPr lang="en-US" sz="2000" dirty="0">
                <a:solidFill>
                  <a:srgbClr val="002060"/>
                </a:solidFill>
                <a:cs typeface="B Nazanin" panose="00000400000000000000" pitchFamily="2" charset="-78"/>
              </a:rPr>
              <a:t>GPS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 حاوی اطلاعات مکان و زمان است.</a:t>
            </a:r>
          </a:p>
          <a:p>
            <a:pPr marL="342900" indent="-342900" algn="just" rt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a-IR" sz="2400" dirty="0" smtClean="0">
                <a:cs typeface="B Nazanin" panose="00000400000000000000" pitchFamily="2" charset="-78"/>
              </a:rPr>
              <a:t>  ساعت های ماهواره های </a:t>
            </a:r>
            <a:r>
              <a:rPr lang="en-US" sz="2000" dirty="0" smtClean="0">
                <a:cs typeface="B Nazanin" panose="00000400000000000000" pitchFamily="2" charset="-78"/>
              </a:rPr>
              <a:t>GPS</a:t>
            </a:r>
            <a:r>
              <a:rPr lang="fa-IR" sz="2400" dirty="0" smtClean="0">
                <a:cs typeface="B Nazanin" panose="00000400000000000000" pitchFamily="2" charset="-78"/>
              </a:rPr>
              <a:t> بدون </a:t>
            </a:r>
            <a:r>
              <a:rPr lang="en-US" sz="2000" dirty="0">
                <a:cs typeface="B Nazanin" panose="00000400000000000000" pitchFamily="2" charset="-78"/>
              </a:rPr>
              <a:t>offset</a:t>
            </a:r>
            <a:r>
              <a:rPr lang="fa-IR" sz="2400" dirty="0">
                <a:cs typeface="B Nazanin" panose="00000400000000000000" pitchFamily="2" charset="-78"/>
              </a:rPr>
              <a:t> نسبت به ساعت جهانی </a:t>
            </a:r>
            <a:r>
              <a:rPr lang="fa-IR" sz="2400" dirty="0" smtClean="0">
                <a:cs typeface="B Nazanin" panose="00000400000000000000" pitchFamily="2" charset="-78"/>
              </a:rPr>
              <a:t>هستند.</a:t>
            </a:r>
            <a:endParaRPr lang="fa-IR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342900" indent="-342900" algn="just" rtl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  گیرنده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ی </a:t>
            </a:r>
            <a:r>
              <a:rPr lang="en-US" sz="2000" dirty="0">
                <a:solidFill>
                  <a:srgbClr val="002060"/>
                </a:solidFill>
                <a:cs typeface="B Nazanin" panose="00000400000000000000" pitchFamily="2" charset="-78"/>
              </a:rPr>
              <a:t>GPS</a:t>
            </a:r>
            <a:r>
              <a:rPr lang="fa-IR" sz="2000" dirty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نمی تواند صرفاً با دریافت این سیگنال از ماهواره موقعیت دقیق خود را پیدا کند؛ 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زیرا گیرنده 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نسبت به ساعت جهانی دارای یک </a:t>
            </a:r>
            <a:r>
              <a:rPr lang="en-US" sz="2000" dirty="0">
                <a:solidFill>
                  <a:srgbClr val="002060"/>
                </a:solidFill>
                <a:cs typeface="B Nazanin" panose="00000400000000000000" pitchFamily="2" charset="-78"/>
              </a:rPr>
              <a:t>offset</a:t>
            </a:r>
            <a:r>
              <a:rPr lang="fa-IR" sz="2400" dirty="0">
                <a:solidFill>
                  <a:srgbClr val="002060"/>
                </a:solidFill>
                <a:cs typeface="B Nazanin" panose="00000400000000000000" pitchFamily="2" charset="-78"/>
              </a:rPr>
              <a:t> نامشخص است</a:t>
            </a:r>
            <a:r>
              <a:rPr lang="fa-IR" sz="24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>
              <a:buFont typeface="Wingdings" panose="05000000000000000000" pitchFamily="2" charset="2"/>
              <a:buChar char="q"/>
            </a:pPr>
            <a:endParaRPr lang="fa-IR" sz="20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just" rtl="1">
              <a:buFont typeface="Wingdings" panose="05000000000000000000" pitchFamily="2" charset="2"/>
              <a:buChar char="q"/>
            </a:pPr>
            <a:endParaRPr lang="fa-IR" sz="20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just" rtl="1">
              <a:buFont typeface="Wingdings" panose="05000000000000000000" pitchFamily="2" charset="2"/>
              <a:buChar char="q"/>
            </a:pPr>
            <a:endParaRPr lang="fa-IR" sz="20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just" rtl="1"/>
            <a:endParaRPr lang="fa-IR" sz="20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just" rtl="1">
              <a:buFont typeface="Wingdings" panose="05000000000000000000" pitchFamily="2" charset="2"/>
              <a:buChar char="q"/>
            </a:pPr>
            <a:endParaRPr lang="fa-IR" sz="20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just" rtl="1"/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28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مجهولات برای یک گیرنده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GPS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1039"/>
            <a:ext cx="9601200" cy="3592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a-IR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موقعیت گیرنده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GPS</a:t>
            </a:r>
            <a:r>
              <a:rPr lang="fa-IR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  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o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ffset</a:t>
            </a:r>
            <a:r>
              <a:rPr lang="fa-IR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ساعت گیرنده </a:t>
            </a:r>
            <a:endParaRPr lang="fa-IR" b="1" dirty="0" smtClean="0">
              <a:solidFill>
                <a:srgbClr val="0070C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                </a:t>
            </a:r>
          </a:p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                   " </a:t>
            </a:r>
            <a:r>
              <a:rPr lang="fa-IR" b="1" dirty="0">
                <a:solidFill>
                  <a:srgbClr val="0070C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پس در مجموع 4 مجهول داریم و4 ماهواره قابل رویت مورد نیاز </a:t>
            </a:r>
            <a:r>
              <a:rPr lang="fa-I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است"</a:t>
            </a:r>
            <a:endParaRPr lang="fa-IR" b="1" dirty="0">
              <a:solidFill>
                <a:srgbClr val="0070C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fa-IR" b="1" dirty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فرایند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trilateration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روند تعیین موقعیت نسبی یا مطلق با استفاده از 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هندسه که در </a:t>
            </a:r>
            <a:r>
              <a:rPr lang="en-US" sz="18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GPS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کاربرد عملی دارد.</a:t>
            </a:r>
          </a:p>
          <a:p>
            <a:pPr marL="0" indent="0" algn="just">
              <a:buNone/>
            </a:pP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 گیرنده با کمک این فرایند موقعیت خود و آفست ساعتش را محاسبه می کند.</a:t>
            </a:r>
          </a:p>
          <a:p>
            <a:pPr marL="0" indent="0">
              <a:buNone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mtClean="0"/>
              <a:t>8</a:t>
            </a:fld>
            <a:endParaRPr lang="fa-IR"/>
          </a:p>
        </p:txBody>
      </p:sp>
      <p:sp>
        <p:nvSpPr>
          <p:cNvPr id="6" name="Left Arrow 5"/>
          <p:cNvSpPr/>
          <p:nvPr/>
        </p:nvSpPr>
        <p:spPr>
          <a:xfrm>
            <a:off x="7830999" y="2538107"/>
            <a:ext cx="675396" cy="7868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448" y="2364268"/>
            <a:ext cx="1593605" cy="454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rgbClr val="0070C0"/>
                </a:solidFill>
              </a:rPr>
              <a:t>3 مجهول 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fa-IR" dirty="0" smtClean="0">
                <a:solidFill>
                  <a:srgbClr val="0070C0"/>
                </a:solidFill>
              </a:rPr>
              <a:t>،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fa-IR" dirty="0" smtClean="0">
                <a:solidFill>
                  <a:srgbClr val="0070C0"/>
                </a:solidFill>
              </a:rPr>
              <a:t>و</a:t>
            </a:r>
            <a:r>
              <a:rPr lang="en-US" dirty="0" smtClean="0">
                <a:solidFill>
                  <a:srgbClr val="0070C0"/>
                </a:solidFill>
              </a:rPr>
              <a:t>z</a:t>
            </a:r>
            <a:r>
              <a:rPr lang="fa-IR" dirty="0" smtClean="0">
                <a:solidFill>
                  <a:srgbClr val="0070C0"/>
                </a:solidFill>
              </a:rPr>
              <a:t>)</a:t>
            </a:r>
            <a:endParaRPr lang="fa-I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5520" y="2880741"/>
                <a:ext cx="1579533" cy="4436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r>
                  <a:rPr lang="fa-IR" dirty="0" smtClean="0">
                    <a:solidFill>
                      <a:srgbClr val="0070C0"/>
                    </a:solidFill>
                  </a:rPr>
                  <a:t>1 مجهول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a-IR" dirty="0" smtClean="0">
                    <a:solidFill>
                      <a:srgbClr val="0070C0"/>
                    </a:solidFill>
                  </a:rPr>
                  <a:t>)</a:t>
                </a:r>
                <a:endParaRPr lang="fa-I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20" y="2880741"/>
                <a:ext cx="1579533" cy="443645"/>
              </a:xfrm>
              <a:prstGeom prst="rect">
                <a:avLst/>
              </a:prstGeom>
              <a:blipFill>
                <a:blip r:embed="rId3"/>
                <a:stretch>
                  <a:fillRect b="-1506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7830999" y="3023884"/>
            <a:ext cx="675396" cy="7868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سیگنال 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9256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DC7-8527-4968-B4D8-BBEC2325FD32}" type="slidenum">
              <a:rPr lang="fa-IR" sz="2000" smtClean="0">
                <a:solidFill>
                  <a:schemeClr val="tx1"/>
                </a:solidFill>
              </a:rPr>
              <a:t>9</a:t>
            </a:fld>
            <a:endParaRPr lang="fa-IR" sz="2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7601" y="37848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a-IR" dirty="0" smtClean="0">
              <a:solidFill>
                <a:schemeClr val="tx1"/>
              </a:solidFill>
            </a:endParaRPr>
          </a:p>
          <a:p>
            <a:pPr algn="r"/>
            <a:r>
              <a:rPr lang="fa-IR" dirty="0" smtClean="0">
                <a:solidFill>
                  <a:schemeClr val="accent6">
                    <a:lumMod val="50000"/>
                  </a:schemeClr>
                </a:solidFill>
              </a:rPr>
              <a:t>فرایند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trilateration</a:t>
            </a:r>
            <a:endParaRPr lang="fa-IR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z="2000" dirty="0">
              <a:solidFill>
                <a:schemeClr val="tx1"/>
              </a:solidFill>
            </a:endParaRPr>
          </a:p>
        </p:txBody>
      </p:sp>
      <p:pic>
        <p:nvPicPr>
          <p:cNvPr id="9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93" y="1831945"/>
            <a:ext cx="3823547" cy="1832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4033" y="4117625"/>
                <a:ext cx="5340822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fa-I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33" y="4117625"/>
                <a:ext cx="5340822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7601" y="4773638"/>
                <a:ext cx="9522690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a-I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01" y="4773638"/>
                <a:ext cx="9522690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84838" y="5458065"/>
                <a:ext cx="5079211" cy="93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fa-IR" dirty="0"/>
              </a:p>
              <a:p>
                <a:endParaRPr lang="fa-I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38" y="5458065"/>
                <a:ext cx="5079211" cy="933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99346" y="2117077"/>
                <a:ext cx="4100945" cy="20005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en-US" sz="1600" dirty="0" smtClean="0">
                    <a:solidFill>
                      <a:srgbClr val="0070C0"/>
                    </a:solidFill>
                  </a:rPr>
                  <a:t>Offset</a:t>
                </a:r>
                <a:r>
                  <a:rPr lang="fa-IR" sz="1600" dirty="0" smtClean="0">
                    <a:solidFill>
                      <a:srgbClr val="0070C0"/>
                    </a:solidFill>
                  </a:rPr>
                  <a:t> ساعت گیرنده: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  <a:latin typeface="B Nazanin" panose="00000400000000000000" pitchFamily="2" charset="-78"/>
                  <a:ea typeface="Calibri" panose="020F0502020204030204" pitchFamily="34" charset="0"/>
                </a:endParaRPr>
              </a:p>
              <a:p>
                <a:pPr algn="r" rtl="1"/>
                <a:r>
                  <a:rPr lang="fa-IR" dirty="0" smtClean="0">
                    <a:solidFill>
                      <a:srgbClr val="0070C0"/>
                    </a:solidFill>
                    <a:latin typeface="B Nazanin" panose="00000400000000000000" pitchFamily="2" charset="-78"/>
                    <a:ea typeface="Calibri" panose="020F0502020204030204" pitchFamily="34" charset="0"/>
                  </a:rPr>
                  <a:t>سرعت نور: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fa-IR" b="1" dirty="0" smtClean="0">
                  <a:solidFill>
                    <a:srgbClr val="0070C0"/>
                  </a:solidFill>
                  <a:latin typeface="B Nazanin" panose="00000400000000000000" pitchFamily="2" charset="-78"/>
                  <a:ea typeface="Calibri" panose="020F0502020204030204" pitchFamily="34" charset="0"/>
                </a:endParaRPr>
              </a:p>
              <a:p>
                <a:pPr algn="r" rtl="1"/>
                <a:r>
                  <a:rPr lang="fa-IR" dirty="0" smtClean="0">
                    <a:solidFill>
                      <a:srgbClr val="0070C0"/>
                    </a:solidFill>
                    <a:latin typeface="B Nazanin" panose="00000400000000000000" pitchFamily="2" charset="-78"/>
                    <a:ea typeface="Calibri" panose="020F0502020204030204" pitchFamily="34" charset="0"/>
                  </a:rPr>
                  <a:t>شبه فاصله ی بین گیرنده و ماهواره ی یکم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  <a:latin typeface="B Nazanin" panose="00000400000000000000" pitchFamily="2" charset="-78"/>
                  <a:ea typeface="Calibri" panose="020F0502020204030204" pitchFamily="34" charset="0"/>
                </a:endParaRPr>
              </a:p>
              <a:p>
                <a:pPr algn="r" rtl="1"/>
                <a:r>
                  <a:rPr lang="fa-IR" dirty="0" smtClean="0">
                    <a:solidFill>
                      <a:srgbClr val="0070C0"/>
                    </a:solidFill>
                    <a:latin typeface="B Nazanin" panose="00000400000000000000" pitchFamily="2" charset="-78"/>
                    <a:ea typeface="Calibri" panose="020F0502020204030204" pitchFamily="34" charset="0"/>
                  </a:rPr>
                  <a:t>مختصات گیرنده: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x</a:t>
                </a:r>
                <a:r>
                  <a:rPr lang="fa-IR" sz="1600" b="1" i="1" dirty="0">
                    <a:solidFill>
                      <a:srgbClr val="0070C0"/>
                    </a:solidFill>
                  </a:rPr>
                  <a:t>،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fa-IR" sz="1600" b="1" dirty="0">
                    <a:solidFill>
                      <a:srgbClr val="0070C0"/>
                    </a:solidFill>
                  </a:rPr>
                  <a:t>و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z</a:t>
                </a:r>
                <a:endParaRPr lang="fa-IR" sz="1600" b="1" dirty="0" smtClean="0">
                  <a:solidFill>
                    <a:srgbClr val="0070C0"/>
                  </a:solidFill>
                </a:endParaRPr>
              </a:p>
              <a:p>
                <a:pPr algn="r" rtl="1"/>
                <a:r>
                  <a:rPr lang="fa-IR" dirty="0" smtClean="0">
                    <a:solidFill>
                      <a:srgbClr val="0070C0"/>
                    </a:solidFill>
                    <a:latin typeface="B Nazanin" panose="00000400000000000000" pitchFamily="2" charset="-78"/>
                    <a:ea typeface="Calibri" panose="020F0502020204030204" pitchFamily="34" charset="0"/>
                  </a:rPr>
                  <a:t>مختصات ماهواره ی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n</a:t>
                </a:r>
                <a:r>
                  <a:rPr lang="fa-IR" sz="1600" dirty="0">
                    <a:solidFill>
                      <a:srgbClr val="0070C0"/>
                    </a:solidFill>
                  </a:rPr>
                  <a:t> </a:t>
                </a:r>
                <a:r>
                  <a:rPr lang="fa-IR" sz="1600" dirty="0" smtClean="0">
                    <a:solidFill>
                      <a:srgbClr val="0070C0"/>
                    </a:solidFill>
                  </a:rPr>
                  <a:t>ام: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fa-IR" sz="1600" b="1" dirty="0">
                    <a:solidFill>
                      <a:srgbClr val="0070C0"/>
                    </a:solidFill>
                  </a:rPr>
                  <a:t>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fa-IR" sz="1600" b="1" dirty="0">
                    <a:solidFill>
                      <a:srgbClr val="0070C0"/>
                    </a:solidFill>
                  </a:rPr>
                  <a:t>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  <a:latin typeface="B Nazanin" panose="00000400000000000000" pitchFamily="2" charset="-78"/>
                  <a:ea typeface="Calibri" panose="020F0502020204030204" pitchFamily="34" charset="0"/>
                </a:endParaRPr>
              </a:p>
              <a:p>
                <a:pPr algn="r" rtl="1"/>
                <a:r>
                  <a:rPr lang="fa-IR" dirty="0" smtClean="0">
                    <a:solidFill>
                      <a:srgbClr val="0070C0"/>
                    </a:solidFill>
                    <a:latin typeface="B Nazanin" panose="00000400000000000000" pitchFamily="2" charset="-78"/>
                    <a:ea typeface="Calibri" panose="020F0502020204030204" pitchFamily="34" charset="0"/>
                  </a:rPr>
                  <a:t>زمان محلی گیرنده: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B Nazanin" panose="00000400000000000000" pitchFamily="2" charset="-78"/>
                    <a:ea typeface="Calibri" panose="020F0502020204030204" pitchFamily="34" charset="0"/>
                  </a:rPr>
                  <a:t> </a:t>
                </a:r>
                <a:endParaRPr lang="fa-IR" dirty="0" smtClean="0">
                  <a:solidFill>
                    <a:srgbClr val="0070C0"/>
                  </a:solidFill>
                  <a:latin typeface="B Nazanin" panose="00000400000000000000" pitchFamily="2" charset="-78"/>
                  <a:ea typeface="Calibri" panose="020F0502020204030204" pitchFamily="34" charset="0"/>
                </a:endParaRPr>
              </a:p>
              <a:p>
                <a:pPr algn="r" rtl="1"/>
                <a:r>
                  <a:rPr lang="fa-IR" dirty="0" smtClean="0">
                    <a:solidFill>
                      <a:srgbClr val="0070C0"/>
                    </a:solidFill>
                  </a:rPr>
                  <a:t>زمان ارسال از ماهواره ی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</a:t>
                </a:r>
                <a:r>
                  <a:rPr lang="fa-IR" dirty="0" smtClean="0">
                    <a:solidFill>
                      <a:srgbClr val="0070C0"/>
                    </a:solidFill>
                  </a:rPr>
                  <a:t> ام: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fa-I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46" y="2117077"/>
                <a:ext cx="4100945" cy="2000548"/>
              </a:xfrm>
              <a:prstGeom prst="rect">
                <a:avLst/>
              </a:prstGeom>
              <a:blipFill>
                <a:blip r:embed="rId6"/>
                <a:stretch>
                  <a:fillRect t="-2134" r="-1189" b="-487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entagon 13"/>
          <p:cNvSpPr/>
          <p:nvPr/>
        </p:nvSpPr>
        <p:spPr>
          <a:xfrm>
            <a:off x="692728" y="0"/>
            <a:ext cx="1828800" cy="1052945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سیگنال 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GPS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1191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ustom 5">
      <a:majorFont>
        <a:latin typeface="Times New Roman"/>
        <a:ea typeface=""/>
        <a:cs typeface="B Nazanin"/>
      </a:majorFont>
      <a:minorFont>
        <a:latin typeface="Times New Roman"/>
        <a:ea typeface=""/>
        <a:cs typeface="B Nazani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22632</TotalTime>
  <Words>2620</Words>
  <Application>Microsoft Office PowerPoint</Application>
  <PresentationFormat>Widescreen</PresentationFormat>
  <Paragraphs>394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 Nazanin</vt:lpstr>
      <vt:lpstr>Calibri</vt:lpstr>
      <vt:lpstr>Cambria Math</vt:lpstr>
      <vt:lpstr>Franklin Gothic Book</vt:lpstr>
      <vt:lpstr>Times New Roman</vt:lpstr>
      <vt:lpstr>Wingdings</vt:lpstr>
      <vt:lpstr>Crop</vt:lpstr>
      <vt:lpstr>            معرفی حمله GPS spoofing به شبکه های برق و روش های تشخیص آن</vt:lpstr>
      <vt:lpstr>فهرست</vt:lpstr>
      <vt:lpstr>PowerPoint Presentation</vt:lpstr>
      <vt:lpstr>PowerPoint Presentation</vt:lpstr>
      <vt:lpstr>PowerPoint Presentation</vt:lpstr>
      <vt:lpstr>PowerPoint Presentation</vt:lpstr>
      <vt:lpstr>سیستم موقعیت یاب جهانی (GPS)</vt:lpstr>
      <vt:lpstr>مجهولات برای یک گیرنده GPS</vt:lpstr>
      <vt:lpstr>PowerPoint Presentation</vt:lpstr>
      <vt:lpstr>سیگنال های GPS</vt:lpstr>
      <vt:lpstr>ساختار سیگنال های L_1 و L_2 </vt:lpstr>
      <vt:lpstr>PowerPoint Presentation</vt:lpstr>
      <vt:lpstr>واحد اندازه گیری فازور (PMU)</vt:lpstr>
      <vt:lpstr>ساختار یک PMU</vt:lpstr>
      <vt:lpstr>PowerPoint Presentation</vt:lpstr>
      <vt:lpstr>حمله GPS spoofing</vt:lpstr>
      <vt:lpstr>تکنیک های ساخت سیگنال های spoofing</vt:lpstr>
      <vt:lpstr>PowerPoint Presentation</vt:lpstr>
      <vt:lpstr>تاثیر حمله GPS Spoofing بر روی PMU و شبکه برق</vt:lpstr>
      <vt:lpstr>PowerPoint Presentation</vt:lpstr>
      <vt:lpstr>روش های تشخیص حمله ی GPS spoofing</vt:lpstr>
      <vt:lpstr>1-دفاع بر مبنای پردازش سیگنال  </vt:lpstr>
      <vt:lpstr>نظارت خودکار گیرنده بر یکپارچگی1 (RAIM) </vt:lpstr>
      <vt:lpstr>نسبت سیگنال به تداخل به علاوه­ی نویز1 </vt:lpstr>
      <vt:lpstr>قدرت مطلق </vt:lpstr>
      <vt:lpstr>تشخیص تغییر داپلر </vt:lpstr>
      <vt:lpstr>نظارت بر پیک همبستگی  </vt:lpstr>
      <vt:lpstr>تشخیص زمان ورود1 </vt:lpstr>
      <vt:lpstr>2-تشخیص بر مبنای رمزنگاری </vt:lpstr>
      <vt:lpstr>3-تشخیص براساس بررسی همبستگی با دیگر منابع زمانی</vt:lpstr>
      <vt:lpstr>4-دفاع بر اساس طیف رادیویی و آنتن</vt:lpstr>
      <vt:lpstr> تفاوت زاویه­ی ورود1  </vt:lpstr>
      <vt:lpstr> آنتن­ متحرک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حمله GPS spoofing در شبکه های برق و روش ه</dc:title>
  <dc:creator>REZA</dc:creator>
  <cp:lastModifiedBy>Sara</cp:lastModifiedBy>
  <cp:revision>1361</cp:revision>
  <dcterms:created xsi:type="dcterms:W3CDTF">2018-04-24T18:38:57Z</dcterms:created>
  <dcterms:modified xsi:type="dcterms:W3CDTF">2020-09-20T18:29:14Z</dcterms:modified>
</cp:coreProperties>
</file>