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E74E-78BB-44F3-B183-E289CA443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CFEC1-5A87-4857-80F5-A765451B1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71B6-0252-4E13-B7EA-78480BA4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7AC1-3BDF-4C8B-B143-CE548015B9F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105F9-4A8D-48F9-A493-72D68AD2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75A76-2F28-46B2-AAA8-375AFC15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954B-6DA2-4B96-827D-C186D98A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7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4AD0-B3A0-45FF-9126-05987DE8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8DC1A-4BF9-4799-9E8B-1BEF773CF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131B-9A78-4D9B-A99B-A94A85FC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7AC1-3BDF-4C8B-B143-CE548015B9F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C27A9-A4B1-4310-8AC7-37AA1E72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3E29-48D3-4C19-BF89-DA6A0AAA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954B-6DA2-4B96-827D-C186D98A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5083D-8A59-4E80-89DC-9F829E8E8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02320-206E-4ED5-8238-FE4FCD8C9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87833-2D4E-4D1D-BF12-FD4158BF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7AC1-3BDF-4C8B-B143-CE548015B9F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5B881-968C-48DA-A2EB-17CE47B4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2BEA-3752-4D1F-9133-23CF4596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954B-6DA2-4B96-827D-C186D98A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500A-B380-420E-9821-7CAF4F65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BCDBA-98B0-47EE-BCC9-7D4CA771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6198F-7081-426D-ABDB-FBA8FA78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7AC1-3BDF-4C8B-B143-CE548015B9F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CD126-8327-4CB3-A704-273AC497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892F1-3BC3-4303-AE25-267C83F8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954B-6DA2-4B96-827D-C186D98A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0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B8AE-0A98-4916-8F87-54038353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98027-5097-4D25-9C3A-222A3D3DE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25731-FECF-4179-87A0-18C6EB0C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7AC1-3BDF-4C8B-B143-CE548015B9F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CF019-9836-4493-81A7-172C08DE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63BC6-4301-487E-8404-27F9566B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954B-6DA2-4B96-827D-C186D98A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7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0308-3BA0-417F-BF5B-2D9F4A8E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DE92-A71B-44CA-9F00-CCBA71F32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87F22-C07C-44A3-ADDD-6A933BFD8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C54A4-13AD-493C-A48C-4D9177EE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7AC1-3BDF-4C8B-B143-CE548015B9F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E5643-66DC-4EF0-B13B-A290ED9D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D3B9C-AFFE-4791-9B80-383127A0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954B-6DA2-4B96-827D-C186D98A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0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AA1C-952F-4584-88E5-F1CB0C5A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A36D7-85BD-4601-A37B-62B09924E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E2221-1846-4DF1-A0C3-7CDB4FDEA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E763A-F83E-4FCD-8D93-6438B3B91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D22FD-3C81-4D4C-8E2E-0C36C36FE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6406E-2E76-46EB-BB65-808CC9FD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7AC1-3BDF-4C8B-B143-CE548015B9F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BC8B4-2E8B-4320-9AB2-A2CD13A4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0218A-731C-415E-9B90-7AD957B5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954B-6DA2-4B96-827D-C186D98A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0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D855-CD78-4DB8-AD5E-9B9C02C4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619F2-DDC4-4360-ACD4-7D085AD9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7AC1-3BDF-4C8B-B143-CE548015B9F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75BC7-0FBC-4B16-834A-9BAC57C1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9E0D3-0D16-4F37-909B-F5E2348A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954B-6DA2-4B96-827D-C186D98A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2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0A9D1-523A-43EF-A646-4D22CB09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7AC1-3BDF-4C8B-B143-CE548015B9F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D5B20-3309-4E8A-8C44-BAA497A1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A629-ADD9-483E-B7D2-084B354C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954B-6DA2-4B96-827D-C186D98A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7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6AB3-AAB6-43DB-9069-499639C6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FDB3-A274-40F8-B7F8-4FA9DC67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D9728-90BB-47A2-B47E-77A59CE1A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C2D3E-976A-4AAE-80B3-62A5EE0C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7AC1-3BDF-4C8B-B143-CE548015B9F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525FC-603B-4117-AF21-28AA18D4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2CD92-CDBC-4ADE-B8A1-B0FCDCB6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954B-6DA2-4B96-827D-C186D98A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5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5438-319C-4F8B-8B45-739A5271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2C732-CA95-41C6-88A9-6A87589F0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FAA77-9F80-4133-9F31-D5940855C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769A4-36D0-4E56-BE5A-CB335704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7AC1-3BDF-4C8B-B143-CE548015B9F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09DB8-BB39-4250-A50C-E39CCA9C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FCD0D-8FF5-41E0-B5AE-CE8B35A8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954B-6DA2-4B96-827D-C186D98A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5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85619-95CC-4C77-A712-7A09D28E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C5E14-E8AC-4B38-8636-F101FE6D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7658-D1A2-4881-A3FF-01EC234B3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77AC1-3BDF-4C8B-B143-CE548015B9F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1201-6F83-4294-8085-E72038D7D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D6B4D-9692-40A9-AA79-A22CFA96E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954B-6DA2-4B96-827D-C186D98A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922D-8B07-461B-A705-865D5A532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Exercise1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D32A6-2A7C-4671-89B0-0FF50EC2B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6283"/>
            <a:ext cx="9144000" cy="1655762"/>
          </a:xfrm>
        </p:spPr>
        <p:txBody>
          <a:bodyPr/>
          <a:lstStyle/>
          <a:p>
            <a:r>
              <a:rPr lang="en-US" dirty="0"/>
              <a:t>Pattern Recognition</a:t>
            </a:r>
          </a:p>
          <a:p>
            <a:r>
              <a:rPr lang="en-US" dirty="0"/>
              <a:t>Calculate the belonging of a pattern to a class</a:t>
            </a:r>
          </a:p>
        </p:txBody>
      </p:sp>
    </p:spTree>
    <p:extLst>
      <p:ext uri="{BB962C8B-B14F-4D97-AF65-F5344CB8AC3E}">
        <p14:creationId xmlns:p14="http://schemas.microsoft.com/office/powerpoint/2010/main" val="92425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8AFB-D00D-49C6-A811-D1B50911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belonging of a pattern to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DE92-2580-4767-9D76-9B3604DF2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with a simple example, how to use Bayesian formula to classify students admitted to the university based on the score obtained in the entrance exam (a one-dimensional feature is considered) is used. Statistics at this university show that the probability of a student graduating in the first 5 years of study is 0.8. Students' scores follow a normal distribution with an average of 26 and a standard deviation of 2. The entrance exam score of students whose graduation period is more than 5 years also follows a normal distribution with an average of 22 and a standard deviation of 3. We denote these two classes of students by G and G ̅. If a student is accepted with a grade of 22, how likely is he / she to graduate in the first 5 years of study?</a:t>
            </a:r>
          </a:p>
        </p:txBody>
      </p:sp>
    </p:spTree>
    <p:extLst>
      <p:ext uri="{BB962C8B-B14F-4D97-AF65-F5344CB8AC3E}">
        <p14:creationId xmlns:p14="http://schemas.microsoft.com/office/powerpoint/2010/main" val="233359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2FF6D8-DF78-4C4E-ACDE-65216F90C23D}"/>
                  </a:ext>
                </a:extLst>
              </p:cNvPr>
              <p:cNvSpPr txBox="1"/>
              <p:nvPr/>
            </p:nvSpPr>
            <p:spPr>
              <a:xfrm>
                <a:off x="2497874" y="600531"/>
                <a:ext cx="12968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2FF6D8-DF78-4C4E-ACDE-65216F90C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74" y="600531"/>
                <a:ext cx="1296893" cy="276999"/>
              </a:xfrm>
              <a:prstGeom prst="rect">
                <a:avLst/>
              </a:prstGeom>
              <a:blipFill>
                <a:blip r:embed="rId2"/>
                <a:stretch>
                  <a:fillRect l="-4225" r="-37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128375-0BF9-4AD5-825D-B62FE3C9F61C}"/>
                  </a:ext>
                </a:extLst>
              </p:cNvPr>
              <p:cNvSpPr txBox="1"/>
              <p:nvPr/>
            </p:nvSpPr>
            <p:spPr>
              <a:xfrm>
                <a:off x="4769126" y="600531"/>
                <a:ext cx="1994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128375-0BF9-4AD5-825D-B62FE3C9F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126" y="600531"/>
                <a:ext cx="1994136" cy="276999"/>
              </a:xfrm>
              <a:prstGeom prst="rect">
                <a:avLst/>
              </a:prstGeom>
              <a:blipFill>
                <a:blip r:embed="rId3"/>
                <a:stretch>
                  <a:fillRect l="-21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1954AF-B6BE-4118-9294-CD979432A77F}"/>
                  </a:ext>
                </a:extLst>
              </p:cNvPr>
              <p:cNvSpPr txBox="1"/>
              <p:nvPr/>
            </p:nvSpPr>
            <p:spPr>
              <a:xfrm>
                <a:off x="2497874" y="998737"/>
                <a:ext cx="12968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1954AF-B6BE-4118-9294-CD979432A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74" y="998737"/>
                <a:ext cx="1296893" cy="276999"/>
              </a:xfrm>
              <a:prstGeom prst="rect">
                <a:avLst/>
              </a:prstGeom>
              <a:blipFill>
                <a:blip r:embed="rId4"/>
                <a:stretch>
                  <a:fillRect l="-4225" t="-31111" r="-11737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4D435-49EA-4182-892E-0BBCFC84010A}"/>
                  </a:ext>
                </a:extLst>
              </p:cNvPr>
              <p:cNvSpPr txBox="1"/>
              <p:nvPr/>
            </p:nvSpPr>
            <p:spPr>
              <a:xfrm>
                <a:off x="4769126" y="998737"/>
                <a:ext cx="1994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4D435-49EA-4182-892E-0BBCFC840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126" y="998737"/>
                <a:ext cx="1994136" cy="276999"/>
              </a:xfrm>
              <a:prstGeom prst="rect">
                <a:avLst/>
              </a:prstGeom>
              <a:blipFill>
                <a:blip r:embed="rId5"/>
                <a:stretch>
                  <a:fillRect l="-21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14662D-CC03-4B8B-AFAD-C6BCC16C3352}"/>
                  </a:ext>
                </a:extLst>
              </p:cNvPr>
              <p:cNvSpPr txBox="1"/>
              <p:nvPr/>
            </p:nvSpPr>
            <p:spPr>
              <a:xfrm>
                <a:off x="7737621" y="877530"/>
                <a:ext cx="739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14662D-CC03-4B8B-AFAD-C6BCC16C3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621" y="877530"/>
                <a:ext cx="739561" cy="276999"/>
              </a:xfrm>
              <a:prstGeom prst="rect">
                <a:avLst/>
              </a:prstGeom>
              <a:blipFill>
                <a:blip r:embed="rId6"/>
                <a:stretch>
                  <a:fillRect l="-4098" t="-31111" r="-22131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FCC9DD-ADD1-420C-B3ED-934E59E425A9}"/>
                  </a:ext>
                </a:extLst>
              </p:cNvPr>
              <p:cNvSpPr txBox="1"/>
              <p:nvPr/>
            </p:nvSpPr>
            <p:spPr>
              <a:xfrm>
                <a:off x="9286202" y="899652"/>
                <a:ext cx="1785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FCC9DD-ADD1-420C-B3ED-934E59E42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202" y="899652"/>
                <a:ext cx="1785682" cy="276999"/>
              </a:xfrm>
              <a:prstGeom prst="rect">
                <a:avLst/>
              </a:prstGeom>
              <a:blipFill>
                <a:blip r:embed="rId7"/>
                <a:stretch>
                  <a:fillRect l="-2730" t="-31111" r="-8874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0866AB-8B8E-4E76-8F17-1FE38FBA01A1}"/>
                  </a:ext>
                </a:extLst>
              </p:cNvPr>
              <p:cNvSpPr txBox="1"/>
              <p:nvPr/>
            </p:nvSpPr>
            <p:spPr>
              <a:xfrm>
                <a:off x="712192" y="2212258"/>
                <a:ext cx="2674515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0866AB-8B8E-4E76-8F17-1FE38FBA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92" y="2212258"/>
                <a:ext cx="2674515" cy="5841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93685C-16FE-4E64-ADAB-4815661DD3A7}"/>
                  </a:ext>
                </a:extLst>
              </p:cNvPr>
              <p:cNvSpPr txBox="1"/>
              <p:nvPr/>
            </p:nvSpPr>
            <p:spPr>
              <a:xfrm>
                <a:off x="4210664" y="2365857"/>
                <a:ext cx="23442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93685C-16FE-4E64-ADAB-4815661DD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64" y="2365857"/>
                <a:ext cx="2344296" cy="276999"/>
              </a:xfrm>
              <a:prstGeom prst="rect">
                <a:avLst/>
              </a:prstGeom>
              <a:blipFill>
                <a:blip r:embed="rId9"/>
                <a:stretch>
                  <a:fillRect l="-3646" t="-173913" r="-5208" b="-26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886906-5494-4C36-B9E4-97D2FBE9A374}"/>
                  </a:ext>
                </a:extLst>
              </p:cNvPr>
              <p:cNvSpPr txBox="1"/>
              <p:nvPr/>
            </p:nvSpPr>
            <p:spPr>
              <a:xfrm>
                <a:off x="712192" y="3152001"/>
                <a:ext cx="3840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+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886906-5494-4C36-B9E4-97D2FBE9A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92" y="3152001"/>
                <a:ext cx="3840475" cy="276999"/>
              </a:xfrm>
              <a:prstGeom prst="rect">
                <a:avLst/>
              </a:prstGeom>
              <a:blipFill>
                <a:blip r:embed="rId10"/>
                <a:stretch>
                  <a:fillRect l="-2222" t="-28261" r="-15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668761-D3D7-47F2-AA66-ADCA8025123D}"/>
                  </a:ext>
                </a:extLst>
              </p:cNvPr>
              <p:cNvSpPr txBox="1"/>
              <p:nvPr/>
            </p:nvSpPr>
            <p:spPr>
              <a:xfrm>
                <a:off x="728992" y="3784544"/>
                <a:ext cx="5315429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a-I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668761-D3D7-47F2-AA66-ADCA80251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92" y="3784544"/>
                <a:ext cx="5315429" cy="5722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E8889D-971D-4332-B61E-7E35CC802A6C}"/>
                  </a:ext>
                </a:extLst>
              </p:cNvPr>
              <p:cNvSpPr txBox="1"/>
              <p:nvPr/>
            </p:nvSpPr>
            <p:spPr>
              <a:xfrm>
                <a:off x="712192" y="4570688"/>
                <a:ext cx="5315429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a-I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a-I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E8889D-971D-4332-B61E-7E35CC802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92" y="4570688"/>
                <a:ext cx="5315429" cy="5722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07E667-6F9C-4A77-AF25-BD1801FB7938}"/>
                  </a:ext>
                </a:extLst>
              </p:cNvPr>
              <p:cNvSpPr txBox="1"/>
              <p:nvPr/>
            </p:nvSpPr>
            <p:spPr>
              <a:xfrm>
                <a:off x="5928254" y="3152001"/>
                <a:ext cx="4187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027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133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0482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07E667-6F9C-4A77-AF25-BD1801FB7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254" y="3152001"/>
                <a:ext cx="4187685" cy="276999"/>
              </a:xfrm>
              <a:prstGeom prst="rect">
                <a:avLst/>
              </a:prstGeom>
              <a:blipFill>
                <a:blip r:embed="rId13"/>
                <a:stretch>
                  <a:fillRect l="-1892" t="-28261" r="-116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22FD5E-2884-4C7B-B696-F12E33675E7A}"/>
              </a:ext>
            </a:extLst>
          </p:cNvPr>
          <p:cNvCxnSpPr/>
          <p:nvPr/>
        </p:nvCxnSpPr>
        <p:spPr>
          <a:xfrm>
            <a:off x="4769126" y="3290500"/>
            <a:ext cx="997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7DE29C-8E58-4AA5-83B1-BBC4F8372E54}"/>
              </a:ext>
            </a:extLst>
          </p:cNvPr>
          <p:cNvCxnSpPr>
            <a:cxnSpLocks/>
          </p:cNvCxnSpPr>
          <p:nvPr/>
        </p:nvCxnSpPr>
        <p:spPr>
          <a:xfrm>
            <a:off x="8571095" y="1048746"/>
            <a:ext cx="7151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6196B6-19F6-4B37-B1C7-36867CD6EC2A}"/>
                  </a:ext>
                </a:extLst>
              </p:cNvPr>
              <p:cNvSpPr txBox="1"/>
              <p:nvPr/>
            </p:nvSpPr>
            <p:spPr>
              <a:xfrm>
                <a:off x="6763262" y="4331475"/>
                <a:ext cx="382309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a-I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a-IR" b="0" i="1" smtClean="0">
                              <a:latin typeface="Cambria Math" panose="02040503050406030204" pitchFamily="18" charset="0"/>
                            </a:rPr>
                            <m:t>027</m:t>
                          </m:r>
                          <m:r>
                            <a:rPr lang="fa-I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a-I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a-I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a-I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0482</m:t>
                          </m:r>
                        </m:den>
                      </m:f>
                      <m:r>
                        <a:rPr lang="fa-I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a-I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a-I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4481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6196B6-19F6-4B37-B1C7-36867CD6E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262" y="4331475"/>
                <a:ext cx="3823098" cy="5203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28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Exercise1</vt:lpstr>
      <vt:lpstr>Calculate the belonging of a pattern to a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</dc:title>
  <dc:creator>Mohammad Sabouri</dc:creator>
  <cp:lastModifiedBy>Mohammad Sabouri</cp:lastModifiedBy>
  <cp:revision>7</cp:revision>
  <dcterms:created xsi:type="dcterms:W3CDTF">2020-12-07T19:49:52Z</dcterms:created>
  <dcterms:modified xsi:type="dcterms:W3CDTF">2020-12-07T20:16:03Z</dcterms:modified>
</cp:coreProperties>
</file>