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Proxima Nova Extrabold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3XJj4UlF9//Mb4aTDRjJKSf9I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1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ProximaNovaExtrabold-bold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97d00399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97d003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97d00399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97d003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697d00399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697d0039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697d00399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697d0039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697d00399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697d0039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cd35387e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cd35387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697d00399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697d0039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697d00399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697d0039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697d00399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697d0039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697d00399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697d0039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07b2ef3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07b2e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697d00399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697d0039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697d00399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697d003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697d0039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697d003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97d00399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697d003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97d00399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97d0039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97d00399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97d0039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97d00399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97d0039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2">
  <p:cSld name="TITLE-SLIDE-DARK-2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  <a:defRPr b="0" i="0" sz="125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PHOTOT-DARK" showMasterSp="0">
  <p:cSld name="WIDE-PHOTOT-DAR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7"/>
          <p:cNvSpPr/>
          <p:nvPr>
            <p:ph idx="2" type="pic"/>
          </p:nvPr>
        </p:nvSpPr>
        <p:spPr>
          <a:xfrm>
            <a:off x="0" y="20574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8" name="Google Shape;78;p2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LEFT-DARK">
  <p:cSld name="PHOTO-LEFT-DAR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1" name="Google Shape;81;p28"/>
          <p:cNvSpPr txBox="1"/>
          <p:nvPr>
            <p:ph type="title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8"/>
          <p:cNvSpPr/>
          <p:nvPr>
            <p:ph idx="2" type="pic"/>
          </p:nvPr>
        </p:nvSpPr>
        <p:spPr>
          <a:xfrm>
            <a:off x="0" y="0"/>
            <a:ext cx="5295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2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CRIPTION-PHOTO-RIGHT-DARK">
  <p:cSld name="DESCRIPTION-PHOTO-RIGHT-DAR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9"/>
          <p:cNvSpPr/>
          <p:nvPr>
            <p:ph idx="2" type="pic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IDE-CHART-DARK">
  <p:cSld name="WIDE-CHART-DAR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0"/>
          <p:cNvSpPr/>
          <p:nvPr>
            <p:ph idx="2" type="chart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-LEFT-DARK">
  <p:cSld name="CHART-LEFT-DAR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1"/>
          <p:cNvSpPr txBox="1"/>
          <p:nvPr>
            <p:ph idx="1" type="body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7" name="Google Shape;97;p31"/>
          <p:cNvSpPr/>
          <p:nvPr>
            <p:ph idx="2" type="chart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ONE-COLUMN-DARK">
  <p:cSld name="TEXT-ONE-COLUMN-DAR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9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WO-COLUMNS-DARK">
  <p:cSld name="TEXT-TWO-COLUMNS-DAR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1" type="body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2" type="body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Google Shape;18;p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DARK-1">
  <p:cSld name="TITLE-SLIDE-DARK-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7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Proxima Nova Extrabold"/>
              <a:buNone/>
              <a:defRPr b="0" i="0" sz="150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-THREE-COLUMNS-DARK">
  <p:cSld name="TEXT-THREE-COLUMNS-DAR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2" type="body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3" type="body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7" name="Google Shape;27;p22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DESCRIPTION-SIDETEXT-DARK">
  <p:cSld name="TITLE-DESCRIPTION-SIDETEXT-DAR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type="title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2" type="body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2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IDETEXT-PROCESS-DARK">
  <p:cSld name="TITLE-SIDETEXT-PROCESS-DAR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type="title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4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24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4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24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2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cap="flat" cmpd="sng" w="2857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" name="Google Shape;41;p24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" name="Google Shape;42;p24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3" name="Google Shape;43;p24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4" name="Google Shape;44;p24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24"/>
          <p:cNvSpPr txBox="1"/>
          <p:nvPr>
            <p:ph idx="3" type="body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4" type="body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5" type="body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" name="Google Shape;49;p24"/>
          <p:cNvSpPr txBox="1"/>
          <p:nvPr>
            <p:ph idx="6" type="body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0" name="Google Shape;50;p24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TIMELINE-DARK">
  <p:cSld name="TITLE-TIMELINE-DAR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4" name="Google Shape;54;p25"/>
          <p:cNvCxnSpPr/>
          <p:nvPr/>
        </p:nvCxnSpPr>
        <p:spPr>
          <a:xfrm>
            <a:off x="-28575" y="2743200"/>
            <a:ext cx="1225296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5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25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25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25"/>
          <p:cNvSpPr txBox="1"/>
          <p:nvPr>
            <p:ph idx="2" type="body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3" type="body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4" type="body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5" type="body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6" type="body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7" type="body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8" type="body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9" type="body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3" type="body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9" name="Google Shape;69;p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-RIGHT-DARK">
  <p:cSld name="PHOTO-RIGHT-DAR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  <a:defRPr b="0" i="0" sz="4400" u="none" cap="none" strike="noStrike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3" name="Google Shape;73;p26"/>
          <p:cNvSpPr/>
          <p:nvPr>
            <p:ph idx="2" type="pic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4" name="Google Shape;74;p2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SoftServe 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59145" y="5906728"/>
            <a:ext cx="1547055" cy="2654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selyte.net/tutorials/mongodb/sharding/" TargetMode="External"/><Relationship Id="rId4" Type="http://schemas.openxmlformats.org/officeDocument/2006/relationships/hyperlink" Target="https://habr.com/ru/post/152477/" TargetMode="External"/><Relationship Id="rId5" Type="http://schemas.openxmlformats.org/officeDocument/2006/relationships/hyperlink" Target="https://www.youtube.com/watch?v=pWbMrx5rVBE" TargetMode="External"/><Relationship Id="rId6" Type="http://schemas.openxmlformats.org/officeDocument/2006/relationships/hyperlink" Target="https://habr.com/ru/company/oleg-bunin/blog/309330/" TargetMode="External"/><Relationship Id="rId7" Type="http://schemas.openxmlformats.org/officeDocument/2006/relationships/hyperlink" Target="https://www.mongodb.com/nosql-inline" TargetMode="External"/><Relationship Id="rId8" Type="http://schemas.openxmlformats.org/officeDocument/2006/relationships/hyperlink" Target="https://www.youtube.com/watch?v=-56x56Uppq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title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 sz="7200">
                <a:latin typeface="Proxima Nova"/>
                <a:ea typeface="Proxima Nova"/>
                <a:cs typeface="Proxima Nova"/>
                <a:sym typeface="Proxima Nova"/>
              </a:rPr>
              <a:t>NoSQL</a:t>
            </a:r>
            <a:endParaRPr sz="7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0"/>
              <a:buFont typeface="Proxima Nova Extrabold"/>
              <a:buNone/>
            </a:pPr>
            <a:r>
              <a:rPr lang="en-US" sz="7200">
                <a:latin typeface="Proxima Nova"/>
                <a:ea typeface="Proxima Nova"/>
                <a:cs typeface="Proxima Nova"/>
                <a:sym typeface="Proxima Nova"/>
              </a:rPr>
              <a:t>Mongo DB</a:t>
            </a:r>
            <a:endParaRPr sz="7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"/>
          <p:cNvSpPr txBox="1"/>
          <p:nvPr>
            <p:ph idx="1" type="body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 Taras Boichuk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697d00399_0_6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orerations</a:t>
            </a:r>
            <a:endParaRPr/>
          </a:p>
        </p:txBody>
      </p:sp>
      <p:sp>
        <p:nvSpPr>
          <p:cNvPr id="162" name="Google Shape;162;g7697d00399_0_68"/>
          <p:cNvSpPr txBox="1"/>
          <p:nvPr/>
        </p:nvSpPr>
        <p:spPr>
          <a:xfrm>
            <a:off x="8039100" y="1554300"/>
            <a:ext cx="8625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7697d00399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687" y="1626150"/>
            <a:ext cx="4326625" cy="49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97d00399_0_10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orerations</a:t>
            </a:r>
            <a:endParaRPr/>
          </a:p>
        </p:txBody>
      </p:sp>
      <p:sp>
        <p:nvSpPr>
          <p:cNvPr id="169" name="Google Shape;169;g7697d00399_0_103"/>
          <p:cNvSpPr txBox="1"/>
          <p:nvPr/>
        </p:nvSpPr>
        <p:spPr>
          <a:xfrm>
            <a:off x="8039100" y="1554300"/>
            <a:ext cx="8625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7697d00399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250" y="1733225"/>
            <a:ext cx="6819650" cy="45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697d00399_0_11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orerations</a:t>
            </a:r>
            <a:endParaRPr/>
          </a:p>
        </p:txBody>
      </p:sp>
      <p:sp>
        <p:nvSpPr>
          <p:cNvPr id="176" name="Google Shape;176;g7697d00399_0_112"/>
          <p:cNvSpPr txBox="1"/>
          <p:nvPr/>
        </p:nvSpPr>
        <p:spPr>
          <a:xfrm>
            <a:off x="8039100" y="1554300"/>
            <a:ext cx="8625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g7697d00399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7688"/>
            <a:ext cx="621030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7697d00399_0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525" y="1677700"/>
            <a:ext cx="5677742" cy="14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7697d00399_0_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5191125"/>
            <a:ext cx="67913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697d00399_0_12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orerations</a:t>
            </a:r>
            <a:endParaRPr/>
          </a:p>
        </p:txBody>
      </p:sp>
      <p:sp>
        <p:nvSpPr>
          <p:cNvPr id="185" name="Google Shape;185;g7697d00399_0_121"/>
          <p:cNvSpPr txBox="1"/>
          <p:nvPr/>
        </p:nvSpPr>
        <p:spPr>
          <a:xfrm>
            <a:off x="8039100" y="1554300"/>
            <a:ext cx="8625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7697d00399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700" y="1778950"/>
            <a:ext cx="41148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7697d00399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1829425"/>
            <a:ext cx="4808111" cy="39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7697d00399_0_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711" y="3429000"/>
            <a:ext cx="53721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7697d00399_0_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1700" y="2605401"/>
            <a:ext cx="61722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697d00399_0_15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Query Operators</a:t>
            </a:r>
            <a:endParaRPr/>
          </a:p>
        </p:txBody>
      </p:sp>
      <p:pic>
        <p:nvPicPr>
          <p:cNvPr id="195" name="Google Shape;195;g7697d00399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786225"/>
            <a:ext cx="4849275" cy="43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7697d00399_0_158"/>
          <p:cNvSpPr txBox="1"/>
          <p:nvPr>
            <p:ph idx="1" type="body"/>
          </p:nvPr>
        </p:nvSpPr>
        <p:spPr>
          <a:xfrm>
            <a:off x="5981700" y="1907675"/>
            <a:ext cx="55245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db.posts.find({ views: { $gt: 2 } })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db.posts.find({ views: { $gte: 7 } })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db.posts.find({ views: { $lt: 7 } })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db.posts.find({ views: { $lte: 7 } })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cd35387e9_0_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Query Operators</a:t>
            </a:r>
            <a:endParaRPr/>
          </a:p>
        </p:txBody>
      </p:sp>
      <p:pic>
        <p:nvPicPr>
          <p:cNvPr id="202" name="Google Shape;202;g7cd35387e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750" y="1427726"/>
            <a:ext cx="6056753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7cd35387e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743201"/>
            <a:ext cx="5486949" cy="187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697d00399_0_9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operations</a:t>
            </a:r>
            <a:endParaRPr/>
          </a:p>
        </p:txBody>
      </p:sp>
      <p:pic>
        <p:nvPicPr>
          <p:cNvPr id="209" name="Google Shape;209;g7697d00399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38" y="4236298"/>
            <a:ext cx="8434125" cy="18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7697d00399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338" y="1611700"/>
            <a:ext cx="5076968" cy="24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697d00399_0_14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operations (using operators)</a:t>
            </a:r>
            <a:endParaRPr/>
          </a:p>
        </p:txBody>
      </p:sp>
      <p:pic>
        <p:nvPicPr>
          <p:cNvPr id="216" name="Google Shape;216;g7697d00399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00" y="1913300"/>
            <a:ext cx="5774199" cy="28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7697d00399_0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050" y="1913301"/>
            <a:ext cx="5794125" cy="28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697d00399_0_151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UPDATE operations (using operators)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g7697d00399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388" y="2057388"/>
            <a:ext cx="64293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697d00399_0_13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Field Update Operators</a:t>
            </a:r>
            <a:endParaRPr/>
          </a:p>
        </p:txBody>
      </p:sp>
      <p:sp>
        <p:nvSpPr>
          <p:cNvPr id="229" name="Google Shape;229;g7697d00399_0_13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g7697d00399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50" y="1644750"/>
            <a:ext cx="8405700" cy="48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6e07b2ef3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75" y="1799078"/>
            <a:ext cx="5537126" cy="441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6e07b2ef3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6175" y="1799075"/>
            <a:ext cx="5264199" cy="40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6e07b2ef38_0_0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111" name="Google Shape;111;g6e07b2ef38_0_0"/>
          <p:cNvSpPr txBox="1"/>
          <p:nvPr>
            <p:ph type="title"/>
          </p:nvPr>
        </p:nvSpPr>
        <p:spPr>
          <a:xfrm>
            <a:off x="6894825" y="791976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697d00399_0_188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DELETE </a:t>
            </a:r>
            <a:r>
              <a:rPr lang="en-US"/>
              <a:t>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g7697d00399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847775"/>
            <a:ext cx="8747700" cy="10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7697d00399_0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3" y="3897625"/>
            <a:ext cx="11648142" cy="10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rPr lang="en-US"/>
              <a:t>USED LINKS</a:t>
            </a:r>
            <a:endParaRPr/>
          </a:p>
        </p:txBody>
      </p:sp>
      <p:sp>
        <p:nvSpPr>
          <p:cNvPr id="243" name="Google Shape;243;p16"/>
          <p:cNvSpPr txBox="1"/>
          <p:nvPr>
            <p:ph idx="1" type="body"/>
          </p:nvPr>
        </p:nvSpPr>
        <p:spPr>
          <a:xfrm>
            <a:off x="571500" y="205740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https://proselyte.net/tutorials/mongodb/sharding/</a:t>
            </a:r>
            <a:endParaRPr sz="1400"/>
          </a:p>
          <a:p>
            <a:pPr indent="-304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https://habr.com/ru/post/152477/</a:t>
            </a:r>
            <a:endParaRPr sz="1400"/>
          </a:p>
          <a:p>
            <a:pPr indent="-304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https://www.youtube.com/watch?v=pWbMrx5rVBE</a:t>
            </a:r>
            <a:endParaRPr sz="1400"/>
          </a:p>
          <a:p>
            <a:pPr indent="-304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https://habr.com/ru/company/oleg-bunin/blog/309330/</a:t>
            </a:r>
            <a:endParaRPr sz="1400"/>
          </a:p>
          <a:p>
            <a:pPr indent="-304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https://www.mongodb.com/nosql-inline</a:t>
            </a:r>
            <a:endParaRPr sz="1400"/>
          </a:p>
          <a:p>
            <a:pPr indent="-3048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https://www.youtube.com/watch?v=-56x56UppqQ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NoSQL?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oxima Nova Extrabold"/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685800" y="1549250"/>
            <a:ext cx="10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/>
              <a:t>Stands for Not Only SQL. 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/>
              <a:t>T</a:t>
            </a:r>
            <a:r>
              <a:rPr b="1" lang="en-US"/>
              <a:t>e</a:t>
            </a:r>
            <a:r>
              <a:rPr b="1" lang="en-US"/>
              <a:t>rm was redefined by Eric Evans after Carlo Strozzi.  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/>
              <a:t>Class of non-relational data storage systems.  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US"/>
              <a:t>Do not require a fixed table schema nor do they use the concept of joins.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8" name="Google Shape;1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475" y="4265547"/>
            <a:ext cx="5007651" cy="222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97d00399_0_32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of NoSQL</a:t>
            </a:r>
            <a:endParaRPr/>
          </a:p>
        </p:txBody>
      </p:sp>
      <p:sp>
        <p:nvSpPr>
          <p:cNvPr id="124" name="Google Shape;124;g7697d00399_0_32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Explosion of social media sites (Facebook, Twitter, Google etc.) with large data needs. (Sharding is a problem)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Rise of cloud-based solutions such as Amazon S3 (simple storage solution).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Just as moving to dynamically-typed languages (Ruby/Groovy), a shift to dynamically-typed data with frequent schema changes.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Expansion of Open-source community.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NoSQL solution is more acceptable to a client now than a year ago.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97d00399_0_25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Sharding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0" name="Google Shape;130;g7697d0039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8" y="1891000"/>
            <a:ext cx="690562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97d00399_0_53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not provided by NoSQL</a:t>
            </a:r>
            <a:endParaRPr/>
          </a:p>
        </p:txBody>
      </p:sp>
      <p:sp>
        <p:nvSpPr>
          <p:cNvPr id="136" name="Google Shape;136;g7697d00399_0_53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Joins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Group by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ACID transactions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SQL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Integration with applications that are based on SQL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697d00399_0_44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NoSQL Types</a:t>
            </a:r>
            <a:endParaRPr/>
          </a:p>
        </p:txBody>
      </p:sp>
      <p:sp>
        <p:nvSpPr>
          <p:cNvPr id="142" name="Google Shape;142;g7697d00399_0_44"/>
          <p:cNvSpPr txBox="1"/>
          <p:nvPr>
            <p:ph idx="1" type="body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NoSQL database are classified into four types: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•  Key Value pair based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•  Column based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•  Document based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•  Graph based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97d00399_0_195"/>
          <p:cNvSpPr txBox="1"/>
          <p:nvPr>
            <p:ph type="title"/>
          </p:nvPr>
        </p:nvSpPr>
        <p:spPr>
          <a:xfrm>
            <a:off x="685800" y="551026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MongoDB</a:t>
            </a:r>
            <a:endParaRPr/>
          </a:p>
        </p:txBody>
      </p:sp>
      <p:pic>
        <p:nvPicPr>
          <p:cNvPr id="148" name="Google Shape;148;g7697d00399_0_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71600"/>
            <a:ext cx="7993350" cy="49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97d00399_0_177"/>
          <p:cNvSpPr txBox="1"/>
          <p:nvPr>
            <p:ph type="title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start work with MongoDB!</a:t>
            </a:r>
            <a:endParaRPr/>
          </a:p>
        </p:txBody>
      </p:sp>
      <p:pic>
        <p:nvPicPr>
          <p:cNvPr id="154" name="Google Shape;154;g7697d00399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538" y="1577824"/>
            <a:ext cx="4130125" cy="43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7697d00399_0_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775" y="1577824"/>
            <a:ext cx="5410500" cy="2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7697d00399_0_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7800" y="4203649"/>
            <a:ext cx="1982603" cy="228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THEME">
  <a:themeElements>
    <a:clrScheme name="SOFTSERV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2018-12-11T16:43:22Z</dcterms:created>
  <dc:creator>Liubov Koliasa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