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roxima Nova Extrabold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rzmCNYsWFE4lOVguZ9/v566a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Extrabold-bold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60c8a969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60c8a9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60c8a969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60c8a9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60c8a96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60c8a9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60c8a969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60c8a9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d60c8a969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d60c8a96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60c8a96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60c8a9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d60c8a969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d60c8a96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60c8a969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d60c8a96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60c8a969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60c8a96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60c8a96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60c8a9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60c8a96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60c8a9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60c8a96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60c8a9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60c8a96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60c8a9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60c8a96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60c8a9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60c8a96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60c8a9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60c8a96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60c8a9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87" name="Google Shape;87;p29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2" name="Google Shape;92;p30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3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31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24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24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24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24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24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2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4" name="Google Shape;54;p25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5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www.w3schools.com/css/css_grid.asp" TargetMode="External"/><Relationship Id="rId5" Type="http://schemas.openxmlformats.org/officeDocument/2006/relationships/hyperlink" Target="https://www.youtube.com/watch?v=-fDqBEjfzGo" TargetMode="External"/><Relationship Id="rId6" Type="http://schemas.openxmlformats.org/officeDocument/2006/relationships/hyperlink" Target="https://www.youtube.com/watch?v=jV8B24rSN5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CSS Grid</a:t>
            </a:r>
            <a:endParaRPr/>
          </a:p>
        </p:txBody>
      </p:sp>
      <p:sp>
        <p:nvSpPr>
          <p:cNvPr id="103" name="Google Shape;103;p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Taras Boichuk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60c8a969_0_9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Keywords: auto-fill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6d60c8a969_0_90"/>
          <p:cNvSpPr txBox="1"/>
          <p:nvPr>
            <p:ph idx="1" type="body"/>
          </p:nvPr>
        </p:nvSpPr>
        <p:spPr>
          <a:xfrm>
            <a:off x="-951825" y="1652975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auto-fill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minmax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80px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1" name="Google Shape;181;g6d60c8a969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7" y="2312650"/>
            <a:ext cx="7269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6d60c8a969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800" y="4339012"/>
            <a:ext cx="10278131" cy="2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60c8a969_0_10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Keywords: auto-fit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d60c8a969_0_102"/>
          <p:cNvSpPr txBox="1"/>
          <p:nvPr>
            <p:ph idx="1" type="body"/>
          </p:nvPr>
        </p:nvSpPr>
        <p:spPr>
          <a:xfrm>
            <a:off x="-951825" y="1652975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auto-fit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minmax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g6d60c8a969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7" y="2312650"/>
            <a:ext cx="7269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d60c8a969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800" y="4339000"/>
            <a:ext cx="10207900" cy="21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60c8a969_0_4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LINE</a:t>
            </a:r>
            <a:endParaRPr/>
          </a:p>
        </p:txBody>
      </p:sp>
      <p:sp>
        <p:nvSpPr>
          <p:cNvPr id="196" name="Google Shape;196;g6d60c8a969_0_4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dividing lines that make up the structure of the grid. They can be either vertical ("column grid lines") or horizontal ("row grid lines") and reside on either side of a row or column. Here the yellow line is an example of a column grid line.</a:t>
            </a:r>
            <a:endParaRPr/>
          </a:p>
        </p:txBody>
      </p:sp>
      <p:pic>
        <p:nvPicPr>
          <p:cNvPr id="197" name="Google Shape;197;g6d60c8a969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88" y="3476613"/>
            <a:ext cx="45815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d60c8a969_0_43"/>
          <p:cNvSpPr txBox="1"/>
          <p:nvPr/>
        </p:nvSpPr>
        <p:spPr>
          <a:xfrm>
            <a:off x="5594675" y="4351325"/>
            <a:ext cx="6538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[line1]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[line2]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[line3];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[line1]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[line2]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[line3]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2E0D1"/>
              </a:solidFill>
              <a:highlight>
                <a:srgbClr val="0016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2E0D1"/>
              </a:solidFill>
              <a:highlight>
                <a:srgbClr val="0016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d60c8a969_0_1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grid-column/grid-row</a:t>
            </a:r>
            <a:endParaRPr/>
          </a:p>
        </p:txBody>
      </p:sp>
      <p:sp>
        <p:nvSpPr>
          <p:cNvPr id="204" name="Google Shape;204;g6d60c8a969_0_114"/>
          <p:cNvSpPr txBox="1"/>
          <p:nvPr>
            <p:ph idx="1" type="body"/>
          </p:nvPr>
        </p:nvSpPr>
        <p:spPr>
          <a:xfrm>
            <a:off x="685800" y="1995050"/>
            <a:ext cx="3840000" cy="16185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.grid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line1 / line3;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grid-row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line1 / line3;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d60c8a969_0_114"/>
          <p:cNvSpPr txBox="1"/>
          <p:nvPr/>
        </p:nvSpPr>
        <p:spPr>
          <a:xfrm>
            <a:off x="4596000" y="2322550"/>
            <a:ext cx="300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grid-column-start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line1;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grid-column-end: 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line3;</a:t>
            </a:r>
            <a:endParaRPr/>
          </a:p>
        </p:txBody>
      </p:sp>
      <p:pic>
        <p:nvPicPr>
          <p:cNvPr id="206" name="Google Shape;206;g6d60c8a969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500" y="3508160"/>
            <a:ext cx="3243450" cy="30294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d60c8a969_0_114"/>
          <p:cNvSpPr txBox="1"/>
          <p:nvPr/>
        </p:nvSpPr>
        <p:spPr>
          <a:xfrm>
            <a:off x="7963000" y="2378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g6d60c8a969_0_114"/>
          <p:cNvSpPr txBox="1"/>
          <p:nvPr/>
        </p:nvSpPr>
        <p:spPr>
          <a:xfrm>
            <a:off x="3911500" y="2286488"/>
            <a:ext cx="6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==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9" name="Google Shape;209;g6d60c8a969_0_114"/>
          <p:cNvSpPr txBox="1"/>
          <p:nvPr/>
        </p:nvSpPr>
        <p:spPr>
          <a:xfrm>
            <a:off x="7392000" y="2286488"/>
            <a:ext cx="6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==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d60c8a969_0_13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grid-template-areas</a:t>
            </a:r>
            <a:endParaRPr/>
          </a:p>
        </p:txBody>
      </p:sp>
      <p:sp>
        <p:nvSpPr>
          <p:cNvPr id="215" name="Google Shape;215;g6d60c8a969_0_131"/>
          <p:cNvSpPr txBox="1"/>
          <p:nvPr>
            <p:ph idx="1" type="body"/>
          </p:nvPr>
        </p:nvSpPr>
        <p:spPr>
          <a:xfrm>
            <a:off x="685800" y="17145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grid-template-areas Defines a grid template by referencing the names of the grid areas which are specified with the grid-area property. Repeating the name of a grid area causes the content to span those cells. A period signifies an empty cell. The syntax itself provides a visualization of the structure of the grid.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60c8a969_0_14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grid-template-areas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d60c8a969_0_140"/>
          <p:cNvSpPr txBox="1"/>
          <p:nvPr>
            <p:ph idx="1" type="body"/>
          </p:nvPr>
        </p:nvSpPr>
        <p:spPr>
          <a:xfrm>
            <a:off x="685800" y="1654000"/>
            <a:ext cx="4683900" cy="2066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"grid"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"head"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"footer"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"side-bar"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side-bar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d60c8a969_0_140"/>
          <p:cNvSpPr txBox="1"/>
          <p:nvPr/>
        </p:nvSpPr>
        <p:spPr>
          <a:xfrm>
            <a:off x="6944550" y="557400"/>
            <a:ext cx="3765000" cy="6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.grid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200px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grid-template-areas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"head head head"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"side-bar main main"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"footer footer footer"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#head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head;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#main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main;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#footer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footer;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#side-bar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side-bar;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g6d60c8a969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00" y="3567375"/>
            <a:ext cx="6430006" cy="2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60c8a969_0_15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justify-items/align</a:t>
            </a:r>
            <a:r>
              <a:rPr lang="en-US"/>
              <a:t>-items</a:t>
            </a:r>
            <a:endParaRPr/>
          </a:p>
        </p:txBody>
      </p:sp>
      <p:sp>
        <p:nvSpPr>
          <p:cNvPr id="229" name="Google Shape;229;g6d60c8a969_0_150"/>
          <p:cNvSpPr txBox="1"/>
          <p:nvPr>
            <p:ph idx="1" type="body"/>
          </p:nvPr>
        </p:nvSpPr>
        <p:spPr>
          <a:xfrm>
            <a:off x="571500" y="1515975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start </a:t>
            </a:r>
            <a:r>
              <a:rPr lang="en-US"/>
              <a:t>- aligns items to be flush with the start edge of their cell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end </a:t>
            </a:r>
            <a:r>
              <a:rPr lang="en-US"/>
              <a:t>- aligns items to be flush with the end edge of their cell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</a:t>
            </a:r>
            <a:r>
              <a:rPr b="1" lang="en-US"/>
              <a:t>e</a:t>
            </a:r>
            <a:r>
              <a:rPr b="1" lang="en-US"/>
              <a:t>nter</a:t>
            </a:r>
            <a:r>
              <a:rPr lang="en-US"/>
              <a:t> - aligns items in the center of their cell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stretch</a:t>
            </a:r>
            <a:r>
              <a:rPr lang="en-US"/>
              <a:t> - fills the whole width of the cell (this is the default)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6d60c8a969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250" y="844050"/>
            <a:ext cx="3610601" cy="131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d60c8a969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250" y="2234250"/>
            <a:ext cx="3610601" cy="13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6d60c8a969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0000" y="3624451"/>
            <a:ext cx="3526525" cy="133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6d60c8a969_0_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2425" y="5042375"/>
            <a:ext cx="3526525" cy="11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6d60c8a969_0_150"/>
          <p:cNvSpPr txBox="1"/>
          <p:nvPr/>
        </p:nvSpPr>
        <p:spPr>
          <a:xfrm>
            <a:off x="8292425" y="61722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b="1" lang="en-US" sz="20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place-items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d60c8a969_0_17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justify-content/align-content</a:t>
            </a:r>
            <a:endParaRPr/>
          </a:p>
        </p:txBody>
      </p:sp>
      <p:sp>
        <p:nvSpPr>
          <p:cNvPr id="240" name="Google Shape;240;g6d60c8a969_0_176"/>
          <p:cNvSpPr txBox="1"/>
          <p:nvPr>
            <p:ph idx="1" type="body"/>
          </p:nvPr>
        </p:nvSpPr>
        <p:spPr>
          <a:xfrm>
            <a:off x="571500" y="1515975"/>
            <a:ext cx="10820400" cy="44826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start</a:t>
            </a:r>
            <a:r>
              <a:rPr lang="en-US"/>
              <a:t> - aligns the grid to be flush with the start edge of the grid container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end</a:t>
            </a:r>
            <a:r>
              <a:rPr lang="en-US"/>
              <a:t> - aligns the grid to be flush with the end edge of the grid container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center</a:t>
            </a:r>
            <a:r>
              <a:rPr lang="en-US"/>
              <a:t> - aligns the grid in the center of the grid container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stretch</a:t>
            </a:r>
            <a:r>
              <a:rPr lang="en-US"/>
              <a:t> - resizes the grid items to allow the grid to fill the full width of the grid container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space-around</a:t>
            </a:r>
            <a:r>
              <a:rPr lang="en-US"/>
              <a:t> - places an even amount of space between each grid item, with half-sized spaces on the far ends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space-between</a:t>
            </a:r>
            <a:r>
              <a:rPr lang="en-US"/>
              <a:t> - places an even amount of space between each grid item, with no space at the far ends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space-evenly</a:t>
            </a:r>
            <a:r>
              <a:rPr lang="en-US"/>
              <a:t> - places an even amount of space between each grid item, including the far ends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d60c8a969_0_176"/>
          <p:cNvSpPr txBox="1"/>
          <p:nvPr/>
        </p:nvSpPr>
        <p:spPr>
          <a:xfrm>
            <a:off x="8292425" y="61722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b="1" lang="en-US" sz="20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place-content</a:t>
            </a:r>
            <a:endParaRPr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6d60c8a969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00" y="911175"/>
            <a:ext cx="3608429" cy="17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6d60c8a969_0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100" y="911175"/>
            <a:ext cx="3515001" cy="17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6d60c8a969_0_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6075" y="913748"/>
            <a:ext cx="3515001" cy="175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6d60c8a969_0_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700" y="3259229"/>
            <a:ext cx="3608426" cy="180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d60c8a969_0_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4100" y="3259225"/>
            <a:ext cx="3515000" cy="17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d60c8a969_0_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16075" y="3276114"/>
            <a:ext cx="3515001" cy="17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6d60c8a969_0_190"/>
          <p:cNvSpPr txBox="1"/>
          <p:nvPr/>
        </p:nvSpPr>
        <p:spPr>
          <a:xfrm>
            <a:off x="1107150" y="2673800"/>
            <a:ext cx="2342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justify-content:start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3" name="Google Shape;253;g6d60c8a969_0_190"/>
          <p:cNvSpPr txBox="1"/>
          <p:nvPr/>
        </p:nvSpPr>
        <p:spPr>
          <a:xfrm>
            <a:off x="5110250" y="2673800"/>
            <a:ext cx="2342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justify-content:end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4" name="Google Shape;254;g6d60c8a969_0_190"/>
          <p:cNvSpPr txBox="1"/>
          <p:nvPr/>
        </p:nvSpPr>
        <p:spPr>
          <a:xfrm>
            <a:off x="8949000" y="2673800"/>
            <a:ext cx="2471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justify-content:center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5" name="Google Shape;255;g6d60c8a969_0_190"/>
          <p:cNvSpPr txBox="1"/>
          <p:nvPr/>
        </p:nvSpPr>
        <p:spPr>
          <a:xfrm>
            <a:off x="1371575" y="5193750"/>
            <a:ext cx="2598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justify-content:stretch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g6d60c8a969_0_190"/>
          <p:cNvSpPr txBox="1"/>
          <p:nvPr/>
        </p:nvSpPr>
        <p:spPr>
          <a:xfrm>
            <a:off x="4837487" y="5193750"/>
            <a:ext cx="324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justify-content:space-around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7" name="Google Shape;257;g6d60c8a969_0_190"/>
          <p:cNvSpPr txBox="1"/>
          <p:nvPr/>
        </p:nvSpPr>
        <p:spPr>
          <a:xfrm>
            <a:off x="8301800" y="5193750"/>
            <a:ext cx="3429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justify-content:space-between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USED LINKS</a:t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https://css-tricks.com/snippets/css/complete-guide-grid/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https://www.w3schools.com/css/css_grid.asp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https://www.youtube.com/watch?v=-fDqBEjfzGo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https://www.youtube.com/watch?v=jV8B24rSN5o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WHAT IS </a:t>
            </a:r>
            <a:r>
              <a:rPr lang="en-US"/>
              <a:t>CSS </a:t>
            </a:r>
            <a:r>
              <a:rPr lang="en-US"/>
              <a:t>GRID?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CSS Grid Layout is the most powerful layout system available in CSS. It is a 2-dimensional system, meaning it can handle both columns and rows, unlike flexbox which is largely a 1-dimensional system. You work with Grid Layout by applying CSS rules both to a parent element (which becomes the </a:t>
            </a:r>
            <a:r>
              <a:rPr b="1" lang="en-US"/>
              <a:t>Grid Container</a:t>
            </a:r>
            <a:r>
              <a:rPr lang="en-US"/>
              <a:t>) and to that element's children (which become </a:t>
            </a:r>
            <a:r>
              <a:rPr b="1" lang="en-US"/>
              <a:t>Grid Items</a:t>
            </a:r>
            <a:endParaRPr b="1"/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488" y="3646475"/>
            <a:ext cx="1762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60c8a969_0_2"/>
          <p:cNvSpPr txBox="1"/>
          <p:nvPr>
            <p:ph type="title"/>
          </p:nvPr>
        </p:nvSpPr>
        <p:spPr>
          <a:xfrm>
            <a:off x="4739850" y="2896975"/>
            <a:ext cx="27123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</p:txBody>
      </p:sp>
      <p:sp>
        <p:nvSpPr>
          <p:cNvPr id="116" name="Google Shape;116;g6d60c8a969_0_2"/>
          <p:cNvSpPr txBox="1"/>
          <p:nvPr/>
        </p:nvSpPr>
        <p:spPr>
          <a:xfrm>
            <a:off x="2383400" y="821700"/>
            <a:ext cx="88569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4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4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en-US" sz="4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7" name="Google Shape;117;g6d60c8a969_0_2"/>
          <p:cNvSpPr txBox="1"/>
          <p:nvPr/>
        </p:nvSpPr>
        <p:spPr>
          <a:xfrm>
            <a:off x="2383400" y="3444375"/>
            <a:ext cx="88569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4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4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inline -grid</a:t>
            </a:r>
            <a:r>
              <a:rPr lang="en-US" sz="4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60c8a969_0_1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grid-template-columns:</a:t>
            </a:r>
            <a:endParaRPr/>
          </a:p>
        </p:txBody>
      </p:sp>
      <p:sp>
        <p:nvSpPr>
          <p:cNvPr id="123" name="Google Shape;123;g6d60c8a969_0_12"/>
          <p:cNvSpPr txBox="1"/>
          <p:nvPr>
            <p:ph idx="1" type="body"/>
          </p:nvPr>
        </p:nvSpPr>
        <p:spPr>
          <a:xfrm>
            <a:off x="685800" y="1944250"/>
            <a:ext cx="5818500" cy="13716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.grid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grid-auto-rows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6d60c8a96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9" y="3592624"/>
            <a:ext cx="4972826" cy="14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6d60c8a969_0_12"/>
          <p:cNvSpPr txBox="1"/>
          <p:nvPr>
            <p:ph idx="1" type="body"/>
          </p:nvPr>
        </p:nvSpPr>
        <p:spPr>
          <a:xfrm>
            <a:off x="6696725" y="1879000"/>
            <a:ext cx="5818500" cy="13716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.grid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grid-auto-rows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6d60c8a96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300" y="3632354"/>
            <a:ext cx="4972825" cy="137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60c8a969_0_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repeat()</a:t>
            </a:r>
            <a:endParaRPr/>
          </a:p>
        </p:txBody>
      </p:sp>
      <p:sp>
        <p:nvSpPr>
          <p:cNvPr id="132" name="Google Shape;132;g6d60c8a969_0_26"/>
          <p:cNvSpPr txBox="1"/>
          <p:nvPr>
            <p:ph idx="1" type="body"/>
          </p:nvPr>
        </p:nvSpPr>
        <p:spPr>
          <a:xfrm>
            <a:off x="863350" y="1714488"/>
            <a:ext cx="53331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3" name="Google Shape;133;g6d60c8a96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00" y="2400300"/>
            <a:ext cx="5688201" cy="15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6d60c8a969_0_26"/>
          <p:cNvSpPr txBox="1"/>
          <p:nvPr>
            <p:ph idx="1" type="body"/>
          </p:nvPr>
        </p:nvSpPr>
        <p:spPr>
          <a:xfrm>
            <a:off x="6481200" y="1714500"/>
            <a:ext cx="53331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Google Shape;135;g6d60c8a969_0_26"/>
          <p:cNvSpPr txBox="1"/>
          <p:nvPr/>
        </p:nvSpPr>
        <p:spPr>
          <a:xfrm>
            <a:off x="5772450" y="1539588"/>
            <a:ext cx="6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==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60c8a969_0_3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repeat()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d60c8a969_0_36"/>
          <p:cNvSpPr txBox="1"/>
          <p:nvPr>
            <p:ph idx="1" type="body"/>
          </p:nvPr>
        </p:nvSpPr>
        <p:spPr>
          <a:xfrm>
            <a:off x="4000500" y="1795400"/>
            <a:ext cx="4191000" cy="15246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3fr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6d60c8a96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743200"/>
            <a:ext cx="90678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60c8a969_0_5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minmax()</a:t>
            </a:r>
            <a:endParaRPr/>
          </a:p>
        </p:txBody>
      </p:sp>
      <p:pic>
        <p:nvPicPr>
          <p:cNvPr id="148" name="Google Shape;148;g6d60c8a96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50" y="2743197"/>
            <a:ext cx="4681551" cy="179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d60c8a969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987" y="4845402"/>
            <a:ext cx="9407426" cy="14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6d60c8a969_0_52"/>
          <p:cNvSpPr txBox="1"/>
          <p:nvPr/>
        </p:nvSpPr>
        <p:spPr>
          <a:xfrm>
            <a:off x="2886750" y="1891325"/>
            <a:ext cx="88569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minmax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60c8a969_0_6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GAP</a:t>
            </a:r>
            <a:endParaRPr/>
          </a:p>
        </p:txBody>
      </p:sp>
      <p:pic>
        <p:nvPicPr>
          <p:cNvPr id="156" name="Google Shape;156;g6d60c8a96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63" y="3059274"/>
            <a:ext cx="8175474" cy="21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6d60c8a969_0_61"/>
          <p:cNvSpPr txBox="1"/>
          <p:nvPr/>
        </p:nvSpPr>
        <p:spPr>
          <a:xfrm>
            <a:off x="516875" y="1943700"/>
            <a:ext cx="2998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grid-column-gap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grid-row-gap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6d60c8a969_0_61"/>
          <p:cNvSpPr txBox="1"/>
          <p:nvPr/>
        </p:nvSpPr>
        <p:spPr>
          <a:xfrm>
            <a:off x="3377550" y="1943700"/>
            <a:ext cx="2998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grid-gap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6d60c8a969_0_61"/>
          <p:cNvSpPr txBox="1"/>
          <p:nvPr/>
        </p:nvSpPr>
        <p:spPr>
          <a:xfrm>
            <a:off x="2797850" y="1943688"/>
            <a:ext cx="6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==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0" name="Google Shape;160;g6d60c8a969_0_61"/>
          <p:cNvSpPr txBox="1"/>
          <p:nvPr/>
        </p:nvSpPr>
        <p:spPr>
          <a:xfrm>
            <a:off x="5675625" y="1943700"/>
            <a:ext cx="2998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column-gap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row-gap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6d60c8a969_0_61"/>
          <p:cNvSpPr txBox="1"/>
          <p:nvPr/>
        </p:nvSpPr>
        <p:spPr>
          <a:xfrm>
            <a:off x="8366900" y="1943700"/>
            <a:ext cx="2998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g6d60c8a969_0_61"/>
          <p:cNvSpPr txBox="1"/>
          <p:nvPr/>
        </p:nvSpPr>
        <p:spPr>
          <a:xfrm>
            <a:off x="7625225" y="1943688"/>
            <a:ext cx="6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==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3" name="Google Shape;163;g6d60c8a969_0_61"/>
          <p:cNvSpPr txBox="1"/>
          <p:nvPr/>
        </p:nvSpPr>
        <p:spPr>
          <a:xfrm>
            <a:off x="5028525" y="1943688"/>
            <a:ext cx="6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==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60c8a969_0_7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grid-auto-flow</a:t>
            </a:r>
            <a:endParaRPr/>
          </a:p>
        </p:txBody>
      </p:sp>
      <p:sp>
        <p:nvSpPr>
          <p:cNvPr id="169" name="Google Shape;169;g6d60c8a969_0_7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row </a:t>
            </a:r>
            <a:r>
              <a:rPr i="1" lang="en-US"/>
              <a:t>(default)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column </a:t>
            </a:r>
            <a:endParaRPr i="1"/>
          </a:p>
        </p:txBody>
      </p:sp>
      <p:pic>
        <p:nvPicPr>
          <p:cNvPr id="170" name="Google Shape;170;g6d60c8a969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425" y="3550050"/>
            <a:ext cx="7221349" cy="19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d60c8a969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27" y="1371600"/>
            <a:ext cx="7221337" cy="1941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6d60c8a969_0_78"/>
          <p:cNvCxnSpPr>
            <a:endCxn id="171" idx="1"/>
          </p:cNvCxnSpPr>
          <p:nvPr/>
        </p:nvCxnSpPr>
        <p:spPr>
          <a:xfrm flipH="1" rot="10800000">
            <a:off x="2598727" y="2342543"/>
            <a:ext cx="18297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6d60c8a969_0_78"/>
          <p:cNvCxnSpPr>
            <a:endCxn id="171" idx="1"/>
          </p:cNvCxnSpPr>
          <p:nvPr/>
        </p:nvCxnSpPr>
        <p:spPr>
          <a:xfrm flipH="1" rot="10800000">
            <a:off x="2521627" y="2342543"/>
            <a:ext cx="1906800" cy="11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g6d60c8a969_0_78"/>
          <p:cNvCxnSpPr>
            <a:endCxn id="170" idx="1"/>
          </p:cNvCxnSpPr>
          <p:nvPr/>
        </p:nvCxnSpPr>
        <p:spPr>
          <a:xfrm>
            <a:off x="1952825" y="2783325"/>
            <a:ext cx="2475600" cy="173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2018-12-11T16:43:22Z</dcterms:created>
  <dc:creator>Liubov Koliasa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