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80" r:id="rId9"/>
    <p:sldId id="282" r:id="rId10"/>
    <p:sldId id="281" r:id="rId11"/>
    <p:sldId id="283" r:id="rId12"/>
    <p:sldId id="285" r:id="rId13"/>
    <p:sldId id="286" r:id="rId14"/>
    <p:sldId id="287" r:id="rId15"/>
    <p:sldId id="284" r:id="rId16"/>
    <p:sldId id="288" r:id="rId17"/>
    <p:sldId id="289" r:id="rId18"/>
    <p:sldId id="274" r:id="rId19"/>
  </p:sldIdLst>
  <p:sldSz cx="12192000" cy="6858000"/>
  <p:notesSz cx="6858000" cy="9144000"/>
  <p:embeddedFontLs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Open Sans" panose="020B0604020202020204" charset="0"/>
      <p:regular r:id="rId25"/>
      <p:bold r:id="rId26"/>
      <p:italic r:id="rId27"/>
      <p:boldItalic r:id="rId28"/>
    </p:embeddedFont>
    <p:embeddedFont>
      <p:font typeface="Proxima Nova Extrabold" panose="020B0604020202020204" charset="0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hrzmCNYsWFE4lOVguZ9/v566ano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rik Boichuk" initials="TB" lastIdx="13" clrIdx="0">
    <p:extLst>
      <p:ext uri="{19B8F6BF-5375-455C-9EA6-DF929625EA0E}">
        <p15:presenceInfo xmlns:p15="http://schemas.microsoft.com/office/powerpoint/2012/main" userId="Tarik Boichu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75" autoAdjust="0"/>
    <p:restoredTop sz="70112" autoAdjust="0"/>
  </p:normalViewPr>
  <p:slideViewPr>
    <p:cSldViewPr snapToGrid="0">
      <p:cViewPr varScale="1">
        <p:scale>
          <a:sx n="60" d="100"/>
          <a:sy n="60" d="100"/>
        </p:scale>
        <p:origin x="6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customschemas.google.com/relationships/presentationmetadata" Target="meta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25T20:23:19.822" idx="1">
    <p:pos x="10" y="10"/>
    <p:text>Розкажи про методи</p:text>
    <p:extLst>
      <p:ext uri="{C676402C-5697-4E1C-873F-D02D1690AC5C}">
        <p15:threadingInfo xmlns:p15="http://schemas.microsoft.com/office/powerpoint/2012/main" timeZoneBias="-120"/>
      </p:ext>
    </p:extLst>
  </p:cm>
  <p:cm authorId="1" dt="2020-02-25T20:26:36.177" idx="2">
    <p:pos x="146" y="146"/>
    <p:text>moveTo - задаємо розміщення вікна відносно екрану де лівий верній кут це (0,0)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25T20:28:19.166" idx="3">
    <p:pos x="621" y="1325"/>
    <p:text>тепер поговримо про дочірні обєкти window які такоє є частиною дому, вони не залежать від нашого document тільки від апаратних характеристик компютера та від браузера</p:text>
    <p:extLst>
      <p:ext uri="{C676402C-5697-4E1C-873F-D02D1690AC5C}">
        <p15:threadingInfo xmlns:p15="http://schemas.microsoft.com/office/powerpoint/2012/main" timeZoneBias="-120"/>
      </p:ext>
    </p:extLst>
  </p:cm>
  <p:cm authorId="1" dt="2020-02-25T20:29:58.069" idx="4">
    <p:pos x="757" y="1461"/>
    <p:text>тут зберігаються всі дані про екран користувача</p:text>
    <p:extLst>
      <p:ext uri="{C676402C-5697-4E1C-873F-D02D1690AC5C}">
        <p15:threadingInfo xmlns:p15="http://schemas.microsoft.com/office/powerpoint/2012/main" timeZoneBias="-120"/>
      </p:ext>
    </p:extLst>
  </p:cm>
  <p:cm authorId="1" dt="2020-02-25T20:31:52.879" idx="5">
    <p:pos x="1338" y="2138"/>
    <p:text>width i height це основні властивості цього обєкта і які до того ж найчастіше використовуються для адаптивності на стороні JS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25T20:41:41.737" idx="6">
    <p:pos x="787" y="1594"/>
    <p:text>По суті ми можемо через нього отримати всю інфу про поточну URL</p:text>
    <p:extLst>
      <p:ext uri="{C676402C-5697-4E1C-873F-D02D1690AC5C}">
        <p15:threadingInfo xmlns:p15="http://schemas.microsoft.com/office/powerpoint/2012/main" timeZoneBias="-120"/>
      </p:ext>
    </p:extLst>
  </p:cm>
  <p:cm authorId="1" dt="2020-02-25T20:42:40.493" idx="7">
    <p:pos x="10" y="10"/>
    <p:text>location.protocol//http, https - за допомогою цього можемо зробити перевірку на навність сертифікату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25T20:48:03.333" idx="9">
    <p:pos x="621" y="1325"/>
    <p:text>Це обєкт який містить ссилки на всі сторінки які ми переглядали в цій вкладці, їню кількість можемо подивитися за допомогою властивості leanth</p:text>
    <p:extLst>
      <p:ext uri="{C676402C-5697-4E1C-873F-D02D1690AC5C}">
        <p15:threadingInfo xmlns:p15="http://schemas.microsoft.com/office/powerpoint/2012/main" timeZoneBias="-120"/>
      </p:ext>
    </p:extLst>
  </p:cm>
  <p:cm authorId="1" dt="2020-02-25T20:54:24.984" idx="11">
    <p:pos x="621" y="1600"/>
    <p:text>go(-3) - на три назад go(2) - на два вперед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25T20:58:57.133" idx="13">
    <p:pos x="2010" y="2138"/>
    <p:text>navigator.platform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default-browser-action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На </a:t>
            </a:r>
            <a:r>
              <a:rPr lang="en-US" dirty="0"/>
              <a:t>onclick</a:t>
            </a:r>
            <a:r>
              <a:rPr lang="uk-UA" dirty="0"/>
              <a:t> в </a:t>
            </a:r>
            <a:r>
              <a:rPr lang="en-US" dirty="0"/>
              <a:t>JS </a:t>
            </a:r>
            <a:r>
              <a:rPr lang="uk-UA" dirty="0"/>
              <a:t>має бути іменно ссилка на функцію (функшин експрешн або стрілкова функцію)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3320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once: если true, тогда обработчик будет автоматически удалён после выполнения.</a:t>
            </a:r>
          </a:p>
          <a:p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capture: фаза, на которой должен сработать обработчик</a:t>
            </a:r>
          </a:p>
          <a:p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passive: если true, то указывает, что обработчик никогда не вызовет preventDefault(), подробнее об этом будет рассказано в главе </a:t>
            </a: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Действия браузера по умолчанию</a:t>
            </a: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Так історично склалось що якщо вказуємо третій параметр просто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true, </a:t>
            </a: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{capture: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}.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endParaRPr lang="uk-UA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Для видалення певного обробника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handler 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має посилатися на ту функцію яку ми хочемо видалити з обробників і ті самі опції мають бути вказані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95657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stopImmediatePropagation</a:t>
            </a:r>
            <a:r>
              <a:rPr lang="en-US" dirty="0"/>
              <a:t>() – </a:t>
            </a:r>
            <a:r>
              <a:rPr lang="uk-UA" dirty="0"/>
              <a:t>не тільки відключає всплиття але й інші хендлери цього івенту на цьому елементі</a:t>
            </a:r>
          </a:p>
        </p:txBody>
      </p:sp>
    </p:spTree>
    <p:extLst>
      <p:ext uri="{BB962C8B-B14F-4D97-AF65-F5344CB8AC3E}">
        <p14:creationId xmlns:p14="http://schemas.microsoft.com/office/powerpoint/2010/main" val="3145331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Capturing</a:t>
            </a:r>
            <a:r>
              <a:rPr lang="uk-UA" b="1" i="1" dirty="0"/>
              <a:t>(занурення) дуже рідко використовується але деколи також може бути корисним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46945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Розкажи про делагування трох: дуже зручно не вішати івентхендлери на кожен з внутрішніх елементів а повішати лиш на батьківський і в ньому перевіряти </a:t>
            </a:r>
            <a:r>
              <a:rPr lang="en-US" dirty="0" err="1"/>
              <a:t>event.target</a:t>
            </a:r>
            <a:r>
              <a:rPr lang="en-US" dirty="0"/>
              <a:t> </a:t>
            </a:r>
            <a:r>
              <a:rPr lang="uk-UA" dirty="0"/>
              <a:t>і відповідно до нього писати якусь логіку</a:t>
            </a:r>
          </a:p>
        </p:txBody>
      </p:sp>
    </p:spTree>
    <p:extLst>
      <p:ext uri="{BB962C8B-B14F-4D97-AF65-F5344CB8AC3E}">
        <p14:creationId xmlns:p14="http://schemas.microsoft.com/office/powerpoint/2010/main" val="3241063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Действий браузера по умолчанию достаточно много:</a:t>
            </a:r>
          </a:p>
          <a:p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mousedown – начинает выделять текст (если двигать мышкой).</a:t>
            </a:r>
          </a:p>
          <a:p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click на &lt;input type="checkbox"&gt; – ставит или убирает галочку в input.</a:t>
            </a:r>
          </a:p>
          <a:p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submit – при нажатии на &lt;input type="submit"&gt; или при нажатии клавиши Enter в форме данные отправляются на сервер.</a:t>
            </a:r>
          </a:p>
          <a:p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keydown – при нажатии клавиши в поле ввода появляется символ.</a:t>
            </a:r>
          </a:p>
          <a:p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contextmenu – при правом клике показывается контекстное меню браузера.</a:t>
            </a:r>
          </a:p>
          <a:p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…и многие другие…</a:t>
            </a:r>
          </a:p>
          <a:p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Все эти действия можно отменить, если мы хотим обработать событие исключительно при помощи JavaScript.</a:t>
            </a:r>
          </a:p>
          <a:p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Чтобы отменить действие браузера по умолчанию, используйте event.preventDefault() или return false. Второй метод работает, только если обработчик назначен через on&lt;событие&gt;.</a:t>
            </a:r>
          </a:p>
          <a:p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Опция passive: true для addEventListener сообщает браузеру, что действие по умолчанию не будет отменено. Это очень полезно для некоторых событий на мобильных устройствах, таких как touchstart и touchmove, чтобы сообщить браузеру, что он не должен ожидать выполнения всех обработчиков, а ему следует сразу приступать к выполнению действия по умолчанию, например, к прокрутке.</a:t>
            </a:r>
          </a:p>
          <a:p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Если событие по умолчанию отменено, то значение event.defaultPrevented становится true, иначе false.</a:t>
            </a:r>
          </a:p>
        </p:txBody>
      </p:sp>
    </p:spTree>
    <p:extLst>
      <p:ext uri="{BB962C8B-B14F-4D97-AF65-F5344CB8AC3E}">
        <p14:creationId xmlns:p14="http://schemas.microsoft.com/office/powerpoint/2010/main" val="3280625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Розкажи про методи</a:t>
            </a:r>
            <a:endParaRPr lang="en-US" dirty="0"/>
          </a:p>
          <a:p>
            <a:r>
              <a:rPr lang="en-US" dirty="0" err="1"/>
              <a:t>moveTo</a:t>
            </a:r>
            <a:r>
              <a:rPr lang="en-US" dirty="0"/>
              <a:t> - </a:t>
            </a:r>
            <a:r>
              <a:rPr lang="uk-UA" dirty="0"/>
              <a:t>задаємо розміщення вікна відносно екрану де лівий верній кут це (0,0)</a:t>
            </a:r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77030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тепер поговримо про дочірні обєкти </a:t>
            </a:r>
            <a:r>
              <a:rPr lang="en-US" dirty="0"/>
              <a:t>window </a:t>
            </a:r>
            <a:r>
              <a:rPr lang="uk-UA" dirty="0"/>
              <a:t>які такоє є частиною дому, вони не залежать від нашого </a:t>
            </a:r>
            <a:r>
              <a:rPr lang="en-US" dirty="0"/>
              <a:t>document </a:t>
            </a:r>
            <a:r>
              <a:rPr lang="uk-UA" dirty="0"/>
              <a:t>тільки від апаратних характеристик компютера та від браузера</a:t>
            </a:r>
            <a:endParaRPr lang="en-US" dirty="0"/>
          </a:p>
          <a:p>
            <a:endParaRPr lang="en-US" dirty="0"/>
          </a:p>
          <a:p>
            <a:r>
              <a:rPr lang="ru-RU" dirty="0"/>
              <a:t>тут зберігаються всі дані про екран користувача</a:t>
            </a:r>
            <a:endParaRPr lang="en-US" dirty="0"/>
          </a:p>
          <a:p>
            <a:endParaRPr lang="en-US" dirty="0"/>
          </a:p>
          <a:p>
            <a:r>
              <a:rPr lang="ru-RU" dirty="0"/>
              <a:t>width i height це основні властивості цього обєкта і які до того ж найчастіше використовуються для адаптивності на стороні JS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31780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 суті ми можемо через нього отримати всю інфу про поточну URL</a:t>
            </a:r>
            <a:endParaRPr lang="en-US" dirty="0"/>
          </a:p>
          <a:p>
            <a:endParaRPr lang="en-US" dirty="0"/>
          </a:p>
          <a:p>
            <a:r>
              <a:rPr lang="ru-RU" dirty="0"/>
              <a:t>location.protocol//http, https - за допомогою цього можемо зробити перевірку на навність сертифікату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98432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Це обєкт який містить ссилки на всі сторінки які ми переглядали в цій вкладці, їню кількість можемо подивитися за допомогою властивості leanth</a:t>
            </a:r>
            <a:endParaRPr lang="en-US" dirty="0"/>
          </a:p>
          <a:p>
            <a:r>
              <a:rPr lang="ru-RU" dirty="0"/>
              <a:t>go(-3) - на три назад go(2) - на два вперед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58468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rtl="0"/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Це насправді дуже важливий обєкт за допомогою якого можна робити багато крутих штук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rtl="0"/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navigator.userAgent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информация о текущем браузере, и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rtl="0"/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navigator.platform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информация о платформе (может помочь в понимании того, в какой ОС открыт браузер –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Windows/Linux/Mac 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и так далее).</a:t>
            </a:r>
            <a:endParaRPr lang="uk-UA" b="0" dirty="0">
              <a:effectLst/>
            </a:endParaRPr>
          </a:p>
          <a:p>
            <a:pPr rtl="0"/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navigator.geolocation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обєкт яки має метод </a:t>
            </a:r>
            <a:endParaRPr lang="uk-UA" b="0" dirty="0">
              <a:effectLst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br>
              <a:rPr lang="uk-UA" dirty="0"/>
            </a:br>
            <a:r>
              <a:rPr lang="en-US" dirty="0"/>
              <a:t>navigator. </a:t>
            </a:r>
            <a:r>
              <a:rPr lang="en-US" dirty="0" err="1"/>
              <a:t>appVersion</a:t>
            </a:r>
            <a:r>
              <a:rPr lang="en-US" dirty="0"/>
              <a:t> – </a:t>
            </a:r>
            <a:r>
              <a:rPr lang="uk-UA" dirty="0"/>
              <a:t>версія браузера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82090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 err="1"/>
              <a:t>navigator.language</a:t>
            </a:r>
            <a:r>
              <a:rPr lang="uk-UA" dirty="0"/>
              <a:t> – мова нашого браузера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uk-UA" dirty="0"/>
          </a:p>
          <a:p>
            <a:r>
              <a:rPr lang="uk-UA" dirty="0"/>
              <a:t> </a:t>
            </a:r>
            <a:r>
              <a:rPr lang="en-US" dirty="0" err="1"/>
              <a:t>navigator.online</a:t>
            </a:r>
            <a:r>
              <a:rPr lang="en-US" dirty="0"/>
              <a:t> – true/false</a:t>
            </a:r>
          </a:p>
          <a:p>
            <a:r>
              <a:rPr lang="en-US" dirty="0" err="1"/>
              <a:t>navigator.deviceMemory</a:t>
            </a:r>
            <a:r>
              <a:rPr lang="en-US" dirty="0"/>
              <a:t> – </a:t>
            </a:r>
            <a:r>
              <a:rPr lang="uk-UA" dirty="0"/>
              <a:t>наближенна значення в гігабайтах (тобто цей користувач має як МІНІМУМ скількісьтам гігабайт)</a:t>
            </a:r>
          </a:p>
        </p:txBody>
      </p:sp>
    </p:spTree>
    <p:extLst>
      <p:ext uri="{BB962C8B-B14F-4D97-AF65-F5344CB8AC3E}">
        <p14:creationId xmlns:p14="http://schemas.microsoft.com/office/powerpoint/2010/main" val="814651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window.frames – коллекция «детей» (вложенных ифреймов)</a:t>
            </a:r>
          </a:p>
          <a:p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window.parent – содержит ссылку на родительское окно, позволяет обратиться к нему из ифрейма.</a:t>
            </a:r>
          </a:p>
          <a:p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Всегда верно: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9188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SLIDE-DARK-2">
  <p:cSld name="TITLE-SLIDE-DARK-2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8"/>
          <p:cNvSpPr txBox="1">
            <a:spLocks noGrp="1"/>
          </p:cNvSpPr>
          <p:nvPr>
            <p:ph type="title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R="0" lvl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Proxima Nova Extrabold"/>
              <a:buNone/>
              <a:defRPr sz="12500" b="0" i="0" u="none" strike="noStrike" cap="non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body" idx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WIDE-PHOTOT-DARK">
  <p:cSld name="WIDE-PHOTOT-DAR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7"/>
          <p:cNvSpPr txBox="1">
            <a:spLocks noGrp="1"/>
          </p:cNvSpPr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sz="4400" b="0" i="0" u="none" strike="noStrike" cap="non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27"/>
          <p:cNvSpPr>
            <a:spLocks noGrp="1"/>
          </p:cNvSpPr>
          <p:nvPr>
            <p:ph type="pic" idx="2"/>
          </p:nvPr>
        </p:nvSpPr>
        <p:spPr>
          <a:xfrm>
            <a:off x="0" y="2057400"/>
            <a:ext cx="12192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8" name="Google Shape;78;p2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-LEFT-DARK">
  <p:cSld name="PHOTO-LEFT-DAR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sz="4400" b="0" i="0" u="none" strike="noStrike" cap="non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28"/>
          <p:cNvSpPr>
            <a:spLocks noGrp="1"/>
          </p:cNvSpPr>
          <p:nvPr>
            <p:ph type="pic" idx="2"/>
          </p:nvPr>
        </p:nvSpPr>
        <p:spPr>
          <a:xfrm>
            <a:off x="0" y="0"/>
            <a:ext cx="52959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3" name="Google Shape;83;p2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CRIPTION-PHOTO-RIGHT-DARK">
  <p:cSld name="DESCRIPTION-PHOTO-RIGHT-DAR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9"/>
          <p:cNvSpPr txBox="1">
            <a:spLocks noGrp="1"/>
          </p:cNvSpPr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sz="4400" b="0" i="0" u="none" strike="noStrike" cap="non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29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  <p:sp>
        <p:nvSpPr>
          <p:cNvPr id="87" name="Google Shape;87;p29"/>
          <p:cNvSpPr>
            <a:spLocks noGrp="1"/>
          </p:cNvSpPr>
          <p:nvPr>
            <p:ph type="pic" idx="2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8" name="Google Shape;88;p29"/>
          <p:cNvSpPr txBox="1">
            <a:spLocks noGrp="1"/>
          </p:cNvSpPr>
          <p:nvPr>
            <p:ph type="body" idx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-CHART-DARK">
  <p:cSld name="WIDE-CHART-DAR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0"/>
          <p:cNvSpPr txBox="1">
            <a:spLocks noGrp="1"/>
          </p:cNvSpPr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sz="4400" b="0" i="0" u="none" strike="noStrike" cap="non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30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  <p:sp>
        <p:nvSpPr>
          <p:cNvPr id="92" name="Google Shape;92;p30"/>
          <p:cNvSpPr>
            <a:spLocks noGrp="1"/>
          </p:cNvSpPr>
          <p:nvPr>
            <p:ph type="chart" idx="2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-LEFT-DARK">
  <p:cSld name="CHART-LEFT-DAR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>
            <a:spLocks noGrp="1"/>
          </p:cNvSpPr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sz="4400" b="0" i="0" u="none" strike="noStrike" cap="non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Google Shape;95;p31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  <p:sp>
        <p:nvSpPr>
          <p:cNvPr id="96" name="Google Shape;96;p31"/>
          <p:cNvSpPr txBox="1">
            <a:spLocks noGrp="1"/>
          </p:cNvSpPr>
          <p:nvPr>
            <p:ph type="body" idx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7" name="Google Shape;97;p31"/>
          <p:cNvSpPr>
            <a:spLocks noGrp="1"/>
          </p:cNvSpPr>
          <p:nvPr>
            <p:ph type="chart" idx="2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-ONE-COLUMN-DARK">
  <p:cSld name="TEXT-ONE-COLUMN-DARK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sz="4400" b="0" i="0" u="none" strike="noStrike" cap="non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body" idx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-TWO-COLUMNS-DARK">
  <p:cSld name="TEXT-TWO-COLUMNS-DAR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0"/>
          <p:cNvSpPr txBox="1">
            <a:spLocks noGrp="1"/>
          </p:cNvSpPr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sz="4400" b="0" i="0" u="none" strike="noStrike" cap="non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body" idx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body" idx="2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" name="Google Shape;18;p20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SLIDE-DARK-1">
  <p:cSld name="TITLE-SLIDE-DARK-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 txBox="1">
            <a:spLocks noGrp="1"/>
          </p:cNvSpPr>
          <p:nvPr>
            <p:ph type="title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Proxima Nova Extrabold"/>
              <a:buNone/>
              <a:defRPr sz="15000" b="0" i="0" u="none" strike="noStrike" cap="non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body" idx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-THREE-COLUMNS-DARK">
  <p:cSld name="TEXT-THREE-COLUMNS-DAR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>
            <a:spLocks noGrp="1"/>
          </p:cNvSpPr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sz="4400" b="0" i="0" u="none" strike="noStrike" cap="non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body" idx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2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body" idx="3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7" name="Google Shape;27;p22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DESCRIPTION-SIDETEXT-DARK">
  <p:cSld name="TITLE-DESCRIPTION-SIDETEXT-DAR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>
            <a:spLocks noGrp="1"/>
          </p:cNvSpPr>
          <p:nvPr>
            <p:ph type="body" idx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sz="4400" b="0" i="0" u="none" strike="noStrike" cap="non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body" idx="2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2" name="Google Shape;32;p23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SIDETEXT-PROCESS-DARK">
  <p:cSld name="TITLE-SIDETEXT-PROCESS-DAR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body" idx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title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sz="4400" b="0" i="0" u="none" strike="noStrike" cap="non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24"/>
          <p:cNvSpPr/>
          <p:nvPr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" name="Google Shape;37;p24"/>
          <p:cNvSpPr/>
          <p:nvPr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" name="Google Shape;38;p24"/>
          <p:cNvSpPr/>
          <p:nvPr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24"/>
          <p:cNvSpPr/>
          <p:nvPr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" name="Google Shape;40;p24"/>
          <p:cNvSpPr/>
          <p:nvPr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1" name="Google Shape;41;p24"/>
          <p:cNvCxnSpPr/>
          <p:nvPr/>
        </p:nvCxnSpPr>
        <p:spPr>
          <a:xfrm>
            <a:off x="2700337" y="4437019"/>
            <a:ext cx="2286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2" name="Google Shape;42;p24"/>
          <p:cNvCxnSpPr/>
          <p:nvPr/>
        </p:nvCxnSpPr>
        <p:spPr>
          <a:xfrm>
            <a:off x="4896259" y="4437019"/>
            <a:ext cx="2286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3" name="Google Shape;43;p24"/>
          <p:cNvCxnSpPr/>
          <p:nvPr/>
        </p:nvCxnSpPr>
        <p:spPr>
          <a:xfrm>
            <a:off x="7092181" y="4437019"/>
            <a:ext cx="2286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4" name="Google Shape;44;p24"/>
          <p:cNvCxnSpPr/>
          <p:nvPr/>
        </p:nvCxnSpPr>
        <p:spPr>
          <a:xfrm>
            <a:off x="9288101" y="4437019"/>
            <a:ext cx="2286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45" name="Google Shape;45;p24"/>
          <p:cNvSpPr txBox="1">
            <a:spLocks noGrp="1"/>
          </p:cNvSpPr>
          <p:nvPr>
            <p:ph type="body" idx="2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3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body" idx="4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body" idx="5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body" idx="6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0" name="Google Shape;50;p24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TIMELINE-DARK">
  <p:cSld name="TITLE-TIMELINE-DAR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5"/>
          <p:cNvSpPr txBox="1">
            <a:spLocks noGrp="1"/>
          </p:cNvSpPr>
          <p:nvPr>
            <p:ph type="body" idx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sz="4400" b="0" i="0" u="none" strike="noStrike" cap="non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54" name="Google Shape;54;p25"/>
          <p:cNvCxnSpPr/>
          <p:nvPr/>
        </p:nvCxnSpPr>
        <p:spPr>
          <a:xfrm>
            <a:off x="-28575" y="2743200"/>
            <a:ext cx="1225296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5" name="Google Shape;55;p25"/>
          <p:cNvSpPr/>
          <p:nvPr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rgbClr val="595959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25"/>
          <p:cNvSpPr/>
          <p:nvPr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rgbClr val="595959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25"/>
          <p:cNvSpPr/>
          <p:nvPr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rgbClr val="595959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25"/>
          <p:cNvSpPr/>
          <p:nvPr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rgbClr val="595959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25"/>
          <p:cNvSpPr/>
          <p:nvPr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rgbClr val="595959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2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3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body" idx="4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body" idx="5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body" idx="6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body" idx="7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body" idx="8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body" idx="9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body" idx="13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9" name="Google Shape;69;p25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-RIGHT-DARK">
  <p:cSld name="PHOTO-RIGHT-DAR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>
            <a:spLocks noGrp="1"/>
          </p:cNvSpPr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sz="4400" b="0" i="0" u="none" strike="noStrike" cap="non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body" idx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3" name="Google Shape;73;p26"/>
          <p:cNvSpPr>
            <a:spLocks noGrp="1"/>
          </p:cNvSpPr>
          <p:nvPr>
            <p:ph type="pic" idx="2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4" name="Google Shape;74;p26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republic.com/javascript-tutorial/javascript-event-propagation.ph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js" TargetMode="External"/><Relationship Id="rId4" Type="http://schemas.openxmlformats.org/officeDocument/2006/relationships/hyperlink" Target="https://learn.javascript.ru/default-browser-ac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title"/>
          </p:nvPr>
        </p:nvSpPr>
        <p:spPr>
          <a:xfrm>
            <a:off x="195943" y="685799"/>
            <a:ext cx="11924522" cy="480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lvl="0"/>
            <a:r>
              <a:rPr lang="en-US" dirty="0"/>
              <a:t>BOM</a:t>
            </a:r>
            <a:br>
              <a:rPr lang="en-US" dirty="0"/>
            </a:br>
            <a:r>
              <a:rPr lang="en-US" dirty="0"/>
              <a:t>Events Handling</a:t>
            </a:r>
            <a:endParaRPr dirty="0"/>
          </a:p>
        </p:txBody>
      </p:sp>
      <p:sp>
        <p:nvSpPr>
          <p:cNvPr id="103" name="Google Shape;103;p1"/>
          <p:cNvSpPr txBox="1">
            <a:spLocks noGrp="1"/>
          </p:cNvSpPr>
          <p:nvPr>
            <p:ph type="body" idx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by Taras Boichuk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9DFC-9386-4A96-8DD5-1F3793CE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navigator.geolocation</a:t>
            </a:r>
            <a:br>
              <a:rPr lang="uk-UA" dirty="0"/>
            </a:br>
            <a:endParaRPr lang="uk-U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08CF42-CC75-4A73-A99E-11362877A801}"/>
              </a:ext>
            </a:extLst>
          </p:cNvPr>
          <p:cNvSpPr/>
          <p:nvPr/>
        </p:nvSpPr>
        <p:spPr>
          <a:xfrm>
            <a:off x="2590800" y="1874729"/>
            <a:ext cx="6553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navigator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geolocation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navigator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geolocation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getCurrentPosition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showPosition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}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"Geolocation is not supported by this browser."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}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showPosition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position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demo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"Latitude: 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position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coords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latitude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&gt;Longitude: 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position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coords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longitude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</p:txBody>
      </p:sp>
    </p:spTree>
    <p:extLst>
      <p:ext uri="{BB962C8B-B14F-4D97-AF65-F5344CB8AC3E}">
        <p14:creationId xmlns:p14="http://schemas.microsoft.com/office/powerpoint/2010/main" val="113446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0C90-30F9-4222-9826-BA0411F4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popup alert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23AFC-FE89-4171-B054-10B400B67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058987"/>
            <a:ext cx="4078288" cy="685800"/>
          </a:xfrm>
        </p:spPr>
        <p:txBody>
          <a:bodyPr/>
          <a:lstStyle/>
          <a:p>
            <a:r>
              <a:rPr lang="en-US" dirty="0"/>
              <a:t>confirm("</a:t>
            </a:r>
            <a:r>
              <a:rPr lang="en-US" dirty="0" err="1"/>
              <a:t>sometext</a:t>
            </a:r>
            <a:r>
              <a:rPr lang="en-US" dirty="0"/>
              <a:t>");</a:t>
            </a:r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5FBA7E-2709-447E-8D12-6FF9F60B1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100" y="1745856"/>
            <a:ext cx="4078288" cy="1180748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B2B68E4-3A59-4099-9FFE-6571A9F65743}"/>
              </a:ext>
            </a:extLst>
          </p:cNvPr>
          <p:cNvSpPr txBox="1">
            <a:spLocks/>
          </p:cNvSpPr>
          <p:nvPr/>
        </p:nvSpPr>
        <p:spPr>
          <a:xfrm>
            <a:off x="571500" y="3579635"/>
            <a:ext cx="568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dirty="0"/>
              <a:t>prompt("</a:t>
            </a:r>
            <a:r>
              <a:rPr lang="en-US" dirty="0" err="1"/>
              <a:t>sometext</a:t>
            </a:r>
            <a:r>
              <a:rPr lang="en-US" dirty="0"/>
              <a:t>","</a:t>
            </a:r>
            <a:r>
              <a:rPr lang="en-US" dirty="0" err="1"/>
              <a:t>defaultText</a:t>
            </a:r>
            <a:r>
              <a:rPr lang="en-US" dirty="0"/>
              <a:t>");</a:t>
            </a:r>
            <a:endParaRPr lang="uk-UA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D275CD9-3A40-44EC-9802-9F9BB51C76CA}"/>
              </a:ext>
            </a:extLst>
          </p:cNvPr>
          <p:cNvSpPr txBox="1">
            <a:spLocks/>
          </p:cNvSpPr>
          <p:nvPr/>
        </p:nvSpPr>
        <p:spPr>
          <a:xfrm>
            <a:off x="571500" y="5094287"/>
            <a:ext cx="407828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dirty="0"/>
              <a:t>alert("Hello\</a:t>
            </a:r>
            <a:r>
              <a:rPr lang="en-US" dirty="0" err="1"/>
              <a:t>nHow</a:t>
            </a:r>
            <a:r>
              <a:rPr lang="en-US" dirty="0"/>
              <a:t> are you?");</a:t>
            </a:r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88991-42A3-47A9-B492-7BFEDEE7C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100" y="3111346"/>
            <a:ext cx="4078288" cy="16401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C08B1C-0D1B-49A3-B7EB-CDCD48AB40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1101" y="5030661"/>
            <a:ext cx="4078288" cy="138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51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E3D4-129E-43FA-BAB3-D1E66903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Handling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F310C-A07A-4C39-BCF3-6F8A35D233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457200">
              <a:buAutoNum type="arabicPeriod"/>
            </a:pPr>
            <a:r>
              <a:rPr lang="en-US" dirty="0"/>
              <a:t>&lt;input value="</a:t>
            </a:r>
            <a:r>
              <a:rPr lang="uk-UA" dirty="0"/>
              <a:t>Нажми меня" </a:t>
            </a:r>
            <a:r>
              <a:rPr lang="en-US" dirty="0"/>
              <a:t>onclick="alert(‘</a:t>
            </a:r>
            <a:r>
              <a:rPr lang="uk-UA" dirty="0"/>
              <a:t>Клік!')" </a:t>
            </a:r>
            <a:r>
              <a:rPr lang="en-US" dirty="0"/>
              <a:t>type="button"&gt;</a:t>
            </a:r>
          </a:p>
          <a:p>
            <a:pPr marL="228600" indent="0"/>
            <a:r>
              <a:rPr lang="en-US" dirty="0"/>
              <a:t>2.    </a:t>
            </a:r>
            <a:r>
              <a:rPr lang="en-US" dirty="0" err="1"/>
              <a:t>elem.onclick</a:t>
            </a:r>
            <a:r>
              <a:rPr lang="en-US" dirty="0"/>
              <a:t> = function() {</a:t>
            </a:r>
          </a:p>
          <a:p>
            <a:pPr marL="228600" indent="0"/>
            <a:r>
              <a:rPr lang="en-US" dirty="0"/>
              <a:t>    alert(‘</a:t>
            </a:r>
            <a:r>
              <a:rPr lang="uk-UA" dirty="0"/>
              <a:t> Клік ');</a:t>
            </a:r>
          </a:p>
          <a:p>
            <a:pPr marL="228600" indent="0"/>
            <a:r>
              <a:rPr lang="uk-UA" dirty="0"/>
              <a:t>  };</a:t>
            </a:r>
          </a:p>
          <a:p>
            <a:pPr marL="228600" indent="0"/>
            <a:r>
              <a:rPr lang="uk-UA" dirty="0"/>
              <a:t>3</a:t>
            </a:r>
            <a:r>
              <a:rPr lang="en-US" dirty="0"/>
              <a:t>.   </a:t>
            </a:r>
            <a:r>
              <a:rPr lang="en-US" dirty="0" err="1"/>
              <a:t>document.body.setAttribute</a:t>
            </a:r>
            <a:r>
              <a:rPr lang="en-US" dirty="0"/>
              <a:t>('onclick', function() { alert(1) }); 👎 👎</a:t>
            </a:r>
            <a:endParaRPr lang="uk-UA" dirty="0"/>
          </a:p>
          <a:p>
            <a:pPr marL="228600" indent="0"/>
            <a:r>
              <a:rPr lang="uk-UA" dirty="0"/>
              <a:t>4</a:t>
            </a:r>
            <a:r>
              <a:rPr lang="en-US" dirty="0"/>
              <a:t>.   </a:t>
            </a:r>
            <a:r>
              <a:rPr lang="en-US" dirty="0" err="1"/>
              <a:t>elem.addEventListener</a:t>
            </a:r>
            <a:r>
              <a:rPr lang="en-US" dirty="0"/>
              <a:t>( "click" , () =&gt; alert(‘</a:t>
            </a:r>
            <a:r>
              <a:rPr lang="uk-UA" dirty="0"/>
              <a:t>Клік!'));</a:t>
            </a:r>
          </a:p>
        </p:txBody>
      </p:sp>
    </p:spTree>
    <p:extLst>
      <p:ext uri="{BB962C8B-B14F-4D97-AF65-F5344CB8AC3E}">
        <p14:creationId xmlns:p14="http://schemas.microsoft.com/office/powerpoint/2010/main" val="2192955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6346-E7CD-47C6-A877-55C3B5104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addEventListener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9F1C8-F2A4-45F4-91F8-3F88FFACA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element.addEventListener</a:t>
            </a:r>
            <a:r>
              <a:rPr lang="en-US" dirty="0"/>
              <a:t>(event, handler, </a:t>
            </a:r>
            <a:r>
              <a:rPr lang="en-US" b="1" dirty="0"/>
              <a:t>{…options}</a:t>
            </a:r>
            <a:r>
              <a:rPr lang="en-US" dirty="0"/>
              <a:t>);</a:t>
            </a:r>
          </a:p>
          <a:p>
            <a:pPr marL="571500" indent="-342900">
              <a:buFontTx/>
              <a:buChar char="-"/>
            </a:pPr>
            <a:r>
              <a:rPr lang="en-US" dirty="0"/>
              <a:t>once</a:t>
            </a:r>
          </a:p>
          <a:p>
            <a:pPr marL="571500" indent="-342900">
              <a:buFontTx/>
              <a:buChar char="-"/>
            </a:pPr>
            <a:r>
              <a:rPr lang="en-US" dirty="0"/>
              <a:t>capture</a:t>
            </a:r>
          </a:p>
          <a:p>
            <a:pPr marL="571500" indent="-342900">
              <a:buFontTx/>
              <a:buChar char="-"/>
            </a:pPr>
            <a:r>
              <a:rPr lang="en-US" dirty="0"/>
              <a:t>passive</a:t>
            </a:r>
          </a:p>
          <a:p>
            <a:r>
              <a:rPr lang="en-US" dirty="0" err="1"/>
              <a:t>element.removeEventListener</a:t>
            </a:r>
            <a:r>
              <a:rPr lang="en-US" dirty="0"/>
              <a:t>(event, handler, {…options);</a:t>
            </a:r>
            <a:endParaRPr lang="uk-UA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9DDCCAD-1A97-4933-A24B-86BDE11FA4D6}"/>
              </a:ext>
            </a:extLst>
          </p:cNvPr>
          <p:cNvSpPr txBox="1">
            <a:spLocks/>
          </p:cNvSpPr>
          <p:nvPr/>
        </p:nvSpPr>
        <p:spPr>
          <a:xfrm>
            <a:off x="139700" y="5016500"/>
            <a:ext cx="6731000" cy="18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dirty="0" err="1"/>
              <a:t>elem.addEventListener</a:t>
            </a:r>
            <a:r>
              <a:rPr lang="en-US" dirty="0"/>
              <a:t>( "click" , () =&gt; alert('</a:t>
            </a:r>
            <a:r>
              <a:rPr lang="uk-UA" dirty="0"/>
              <a:t>КЛІК!'));</a:t>
            </a:r>
          </a:p>
          <a:p>
            <a:r>
              <a:rPr lang="uk-UA" dirty="0"/>
              <a:t>// ....</a:t>
            </a:r>
          </a:p>
          <a:p>
            <a:r>
              <a:rPr lang="en-US" dirty="0" err="1"/>
              <a:t>elem.removeEventListener</a:t>
            </a:r>
            <a:r>
              <a:rPr lang="en-US" dirty="0"/>
              <a:t>( "click", () =&gt; alert('</a:t>
            </a:r>
            <a:r>
              <a:rPr lang="uk-UA" dirty="0"/>
              <a:t>КЛІК!'));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ACCEED-8DEC-4912-9346-CB497BE6CA6D}"/>
              </a:ext>
            </a:extLst>
          </p:cNvPr>
          <p:cNvCxnSpPr/>
          <p:nvPr/>
        </p:nvCxnSpPr>
        <p:spPr>
          <a:xfrm>
            <a:off x="228600" y="4902200"/>
            <a:ext cx="6642100" cy="17653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3BF5F4-FC58-40A5-9F87-D4020566D86D}"/>
              </a:ext>
            </a:extLst>
          </p:cNvPr>
          <p:cNvCxnSpPr>
            <a:cxnSpLocks/>
          </p:cNvCxnSpPr>
          <p:nvPr/>
        </p:nvCxnSpPr>
        <p:spPr>
          <a:xfrm flipV="1">
            <a:off x="228600" y="5016500"/>
            <a:ext cx="6248400" cy="14478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AA96B22-018E-43D5-A2E5-C6E1374B73CE}"/>
              </a:ext>
            </a:extLst>
          </p:cNvPr>
          <p:cNvSpPr txBox="1">
            <a:spLocks/>
          </p:cNvSpPr>
          <p:nvPr/>
        </p:nvSpPr>
        <p:spPr>
          <a:xfrm>
            <a:off x="6724650" y="4330700"/>
            <a:ext cx="6731000" cy="18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dirty="0" err="1"/>
              <a:t>input.addEventListener</a:t>
            </a:r>
            <a:r>
              <a:rPr lang="en-US" dirty="0"/>
              <a:t>("click", handler);</a:t>
            </a:r>
          </a:p>
          <a:p>
            <a:r>
              <a:rPr lang="en-US" dirty="0"/>
              <a:t>// ....</a:t>
            </a:r>
          </a:p>
          <a:p>
            <a:r>
              <a:rPr lang="en-US" dirty="0" err="1"/>
              <a:t>input.removeEventListener</a:t>
            </a:r>
            <a:r>
              <a:rPr lang="en-US" dirty="0"/>
              <a:t>("click", handler);</a:t>
            </a:r>
          </a:p>
        </p:txBody>
      </p:sp>
    </p:spTree>
    <p:extLst>
      <p:ext uri="{BB962C8B-B14F-4D97-AF65-F5344CB8AC3E}">
        <p14:creationId xmlns:p14="http://schemas.microsoft.com/office/powerpoint/2010/main" val="3620963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DE7B-C0CC-427B-A450-515C20D7D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event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3DB3D-312E-480A-A409-6D2A123EF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057400"/>
            <a:ext cx="10820400" cy="3771900"/>
          </a:xfrm>
        </p:spPr>
        <p:txBody>
          <a:bodyPr/>
          <a:lstStyle/>
          <a:p>
            <a:r>
              <a:rPr lang="en-US" dirty="0" err="1"/>
              <a:t>elem.onclick</a:t>
            </a:r>
            <a:r>
              <a:rPr lang="en-US" dirty="0"/>
              <a:t> = function(event) {</a:t>
            </a:r>
          </a:p>
          <a:p>
            <a:r>
              <a:rPr lang="en-US" dirty="0"/>
              <a:t>  // </a:t>
            </a:r>
            <a:r>
              <a:rPr lang="uk-UA" dirty="0"/>
              <a:t>виводимо тип події, елемент і координати кліка</a:t>
            </a:r>
          </a:p>
          <a:p>
            <a:r>
              <a:rPr lang="uk-UA" dirty="0"/>
              <a:t>  </a:t>
            </a:r>
            <a:r>
              <a:rPr lang="en-US" dirty="0"/>
              <a:t>alert(</a:t>
            </a:r>
            <a:r>
              <a:rPr lang="en-US" dirty="0" err="1"/>
              <a:t>event.type</a:t>
            </a:r>
            <a:r>
              <a:rPr lang="en-US" dirty="0"/>
              <a:t> + " </a:t>
            </a:r>
            <a:r>
              <a:rPr lang="uk-UA" dirty="0"/>
              <a:t>на " + </a:t>
            </a:r>
            <a:r>
              <a:rPr lang="en-US" dirty="0" err="1"/>
              <a:t>event.target</a:t>
            </a:r>
            <a:r>
              <a:rPr lang="en-US" dirty="0"/>
              <a:t>);</a:t>
            </a:r>
          </a:p>
          <a:p>
            <a:r>
              <a:rPr lang="en-US" dirty="0"/>
              <a:t>  alert("</a:t>
            </a:r>
            <a:r>
              <a:rPr lang="uk-UA" dirty="0"/>
              <a:t>Координаты: " + </a:t>
            </a:r>
            <a:r>
              <a:rPr lang="en-US" dirty="0" err="1"/>
              <a:t>event.clientX</a:t>
            </a:r>
            <a:r>
              <a:rPr lang="en-US" dirty="0"/>
              <a:t> + ":" + </a:t>
            </a:r>
            <a:r>
              <a:rPr lang="en-US" dirty="0" err="1"/>
              <a:t>event.clientY</a:t>
            </a:r>
            <a:r>
              <a:rPr lang="en-US" dirty="0"/>
              <a:t>);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Methods:</a:t>
            </a:r>
          </a:p>
          <a:p>
            <a:r>
              <a:rPr lang="en-US" dirty="0" err="1"/>
              <a:t>event.stopPropagation</a:t>
            </a:r>
            <a:r>
              <a:rPr lang="en-US" dirty="0"/>
              <a:t>()</a:t>
            </a:r>
          </a:p>
          <a:p>
            <a:r>
              <a:rPr lang="en-US" dirty="0" err="1"/>
              <a:t>event.stopImmediatePropagation</a:t>
            </a:r>
            <a:r>
              <a:rPr lang="en-US" dirty="0"/>
              <a:t>()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44529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6E4E-7B14-49E4-94EE-7C7BBF0C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Event Propagation</a:t>
            </a:r>
            <a:br>
              <a:rPr lang="en-US" b="1" dirty="0"/>
            </a:b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34DE5-2660-4847-9B98-9DE1A28B83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 propagation is a mechanism that defines how events propagate or travel through the DOM tree to arrives at its target and what happens to it afterward.</a:t>
            </a:r>
          </a:p>
          <a:p>
            <a:r>
              <a:rPr lang="en-US" dirty="0"/>
              <a:t>In modern browser event propagation proceeds in two phases: </a:t>
            </a:r>
            <a:r>
              <a:rPr lang="en-US" b="1" i="1" dirty="0"/>
              <a:t>capturing</a:t>
            </a:r>
            <a:r>
              <a:rPr lang="en-US" dirty="0"/>
              <a:t>, and </a:t>
            </a:r>
            <a:r>
              <a:rPr lang="en-US" b="1" i="1" dirty="0"/>
              <a:t>bubbling</a:t>
            </a:r>
            <a:r>
              <a:rPr lang="en-US" dirty="0"/>
              <a:t> phase.</a:t>
            </a:r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E13811-58F3-466B-BC7F-8188B97D7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399" y="3429000"/>
            <a:ext cx="5076825" cy="296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83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DD18D-FB34-46AA-AECD-DA2CF15CD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Event Propagation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92CE9-119B-43F5-8CEA-1AF466F159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&lt;form&gt;FORM</a:t>
            </a:r>
          </a:p>
          <a:p>
            <a:r>
              <a:rPr lang="en-US" sz="1400" dirty="0"/>
              <a:t>    &lt;div&gt;DIV</a:t>
            </a:r>
          </a:p>
          <a:p>
            <a:r>
              <a:rPr lang="en-US" sz="1400" dirty="0"/>
              <a:t>      &lt;p&gt;P&lt;/p&gt;</a:t>
            </a:r>
          </a:p>
          <a:p>
            <a:r>
              <a:rPr lang="en-US" sz="1400" dirty="0"/>
              <a:t>    &lt;/div&gt;</a:t>
            </a:r>
          </a:p>
          <a:p>
            <a:r>
              <a:rPr lang="en-US" sz="1400" dirty="0"/>
              <a:t>  &lt;/form&gt;</a:t>
            </a:r>
          </a:p>
          <a:p>
            <a:r>
              <a:rPr lang="en-US" sz="1400" dirty="0"/>
              <a:t>  </a:t>
            </a:r>
          </a:p>
          <a:p>
            <a:r>
              <a:rPr lang="en-US" sz="1400" dirty="0"/>
              <a:t>  &lt;script&gt;</a:t>
            </a:r>
          </a:p>
          <a:p>
            <a:r>
              <a:rPr lang="en-US" sz="1400" dirty="0"/>
              <a:t>    for(let </a:t>
            </a:r>
            <a:r>
              <a:rPr lang="en-US" sz="1400" dirty="0" err="1"/>
              <a:t>elem</a:t>
            </a:r>
            <a:r>
              <a:rPr lang="en-US" sz="1400" dirty="0"/>
              <a:t> of </a:t>
            </a:r>
            <a:r>
              <a:rPr lang="en-US" sz="1400" dirty="0" err="1"/>
              <a:t>document.querySelectorAll</a:t>
            </a:r>
            <a:r>
              <a:rPr lang="en-US" sz="1400" dirty="0"/>
              <a:t>('*')) {</a:t>
            </a:r>
          </a:p>
          <a:p>
            <a:r>
              <a:rPr lang="en-US" sz="1400" dirty="0"/>
              <a:t>      </a:t>
            </a:r>
            <a:r>
              <a:rPr lang="en-US" sz="1400" dirty="0" err="1"/>
              <a:t>elem.addEventListener</a:t>
            </a:r>
            <a:r>
              <a:rPr lang="en-US" sz="1400" dirty="0"/>
              <a:t>("click", e =&gt; alert(`</a:t>
            </a:r>
            <a:r>
              <a:rPr lang="uk-UA" sz="1400" dirty="0"/>
              <a:t>занурення: ${</a:t>
            </a:r>
            <a:r>
              <a:rPr lang="en-US" sz="1400" dirty="0" err="1"/>
              <a:t>elem.tagName</a:t>
            </a:r>
            <a:r>
              <a:rPr lang="en-US" sz="1400" dirty="0"/>
              <a:t>}`), true);</a:t>
            </a:r>
          </a:p>
          <a:p>
            <a:r>
              <a:rPr lang="en-US" sz="1400" dirty="0"/>
              <a:t>      </a:t>
            </a:r>
            <a:r>
              <a:rPr lang="en-US" sz="1400" dirty="0" err="1"/>
              <a:t>elem.addEventListener</a:t>
            </a:r>
            <a:r>
              <a:rPr lang="en-US" sz="1400" dirty="0"/>
              <a:t>("click", e =&gt; alert(`</a:t>
            </a:r>
            <a:r>
              <a:rPr lang="uk-UA" sz="1400" dirty="0"/>
              <a:t>всплиття: ${</a:t>
            </a:r>
            <a:r>
              <a:rPr lang="en-US" sz="1400" dirty="0" err="1"/>
              <a:t>elem.tagName</a:t>
            </a:r>
            <a:r>
              <a:rPr lang="en-US" sz="1400" dirty="0"/>
              <a:t>}`));</a:t>
            </a:r>
          </a:p>
          <a:p>
            <a:r>
              <a:rPr lang="en-US" sz="1400" dirty="0"/>
              <a:t>    }</a:t>
            </a:r>
          </a:p>
          <a:p>
            <a:r>
              <a:rPr lang="en-US" sz="1400" dirty="0"/>
              <a:t>  &lt;/script&gt;</a:t>
            </a:r>
          </a:p>
          <a:p>
            <a:endParaRPr lang="uk-UA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CCA3F4-032F-4A34-A029-7576A3522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350" y="2559050"/>
            <a:ext cx="82677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29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54FF6-8BC9-41DF-B579-D44FDD5D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preventDefault</a:t>
            </a:r>
            <a:r>
              <a:rPr lang="en-US" dirty="0"/>
              <a:t>()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C8B98-F21D-4413-89FF-EAF80299F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="/" onclick="return false"&gt;</a:t>
            </a:r>
            <a:r>
              <a:rPr lang="uk-UA" dirty="0"/>
              <a:t>при кліку нас не перенаправить&lt;/</a:t>
            </a:r>
            <a:r>
              <a:rPr lang="en-US" dirty="0"/>
              <a:t>a&gt;</a:t>
            </a:r>
          </a:p>
          <a:p>
            <a:r>
              <a:rPr lang="en-US" dirty="0"/>
              <a:t>or</a:t>
            </a:r>
            <a:endParaRPr lang="uk-UA" dirty="0"/>
          </a:p>
          <a:p>
            <a:r>
              <a:rPr lang="uk-UA" dirty="0"/>
              <a:t>&lt;</a:t>
            </a:r>
            <a:r>
              <a:rPr lang="en-US" dirty="0"/>
              <a:t>a </a:t>
            </a:r>
            <a:r>
              <a:rPr lang="en-US" dirty="0" err="1"/>
              <a:t>href</a:t>
            </a:r>
            <a:r>
              <a:rPr lang="en-US" dirty="0"/>
              <a:t>="/" onclick="</a:t>
            </a:r>
            <a:r>
              <a:rPr lang="en-US" dirty="0" err="1"/>
              <a:t>event.preventDefault</a:t>
            </a:r>
            <a:r>
              <a:rPr lang="en-US" dirty="0"/>
              <a:t>()"&gt;</a:t>
            </a:r>
            <a:r>
              <a:rPr lang="uk-UA" dirty="0"/>
              <a:t> при кліку нас не перенаправить &lt;/</a:t>
            </a:r>
            <a:r>
              <a:rPr lang="en-US" dirty="0"/>
              <a:t>a&gt;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44186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>
            <a:spLocks noGrp="1"/>
          </p:cNvSpPr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en-US"/>
              <a:t>USED LINKS</a:t>
            </a:r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body" idx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342900" lvl="0" indent="-330200">
              <a:buSzPts val="1800"/>
              <a:buFont typeface="Arial"/>
              <a:buChar char="•"/>
            </a:pPr>
            <a:r>
              <a:rPr lang="en-US" sz="1800" dirty="0">
                <a:hlinkClick r:id="rId3"/>
              </a:rPr>
              <a:t>https://www.tutorialrepublic.com/javascript-tutorial/javascript-event-propagation.php</a:t>
            </a:r>
            <a:endParaRPr lang="en-US" sz="1800" dirty="0"/>
          </a:p>
          <a:p>
            <a:pPr marL="342900" lvl="0" indent="-330200">
              <a:buSzPts val="1800"/>
              <a:buFont typeface="Arial"/>
              <a:buChar char="•"/>
            </a:pPr>
            <a:r>
              <a:rPr lang="en-US" sz="1800" dirty="0">
                <a:hlinkClick r:id="rId4"/>
              </a:rPr>
              <a:t>https://learn.javascript.ru/default-browser-action</a:t>
            </a:r>
            <a:endParaRPr lang="en-US" sz="1800" dirty="0"/>
          </a:p>
          <a:p>
            <a:pPr marL="342900" lvl="0" indent="-330200">
              <a:buSzPts val="1800"/>
              <a:buFont typeface="Arial"/>
              <a:buChar char="•"/>
            </a:pPr>
            <a:r>
              <a:rPr lang="en-US" sz="1800" dirty="0">
                <a:hlinkClick r:id="rId5"/>
              </a:rPr>
              <a:t>https://www.w3schools.com/js</a:t>
            </a:r>
            <a:endParaRPr lang="en-US" sz="1800" dirty="0"/>
          </a:p>
          <a:p>
            <a:pPr marL="342900" lvl="0" indent="-330200">
              <a:buSzPts val="1800"/>
              <a:buFont typeface="Arial"/>
              <a:buChar char="•"/>
            </a:pP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lvl="0"/>
            <a:r>
              <a:rPr lang="en-US" dirty="0"/>
              <a:t> </a:t>
            </a:r>
            <a:r>
              <a:rPr lang="en-US" b="1" dirty="0"/>
              <a:t>B</a:t>
            </a:r>
            <a:r>
              <a:rPr lang="en-US" dirty="0"/>
              <a:t>rowser </a:t>
            </a:r>
            <a:r>
              <a:rPr lang="en-US" b="1" dirty="0"/>
              <a:t>O</a:t>
            </a:r>
            <a:r>
              <a:rPr lang="en-US" dirty="0"/>
              <a:t>bject </a:t>
            </a:r>
            <a:r>
              <a:rPr lang="en-US" b="1" dirty="0"/>
              <a:t>M</a:t>
            </a:r>
            <a:r>
              <a:rPr lang="en-US" dirty="0"/>
              <a:t>odel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BA25EB-29CB-457C-9841-4C52171DC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57" y="1474140"/>
            <a:ext cx="6127620" cy="49266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180C-A652-468F-9636-498AE5C6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Window Object</a:t>
            </a:r>
            <a:br>
              <a:rPr lang="en-US" dirty="0"/>
            </a:b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4A2A4-EB2F-4012-BA08-2A78F5703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057399"/>
            <a:ext cx="10820400" cy="3876869"/>
          </a:xfrm>
        </p:spPr>
        <p:txBody>
          <a:bodyPr/>
          <a:lstStyle/>
          <a:p>
            <a:r>
              <a:rPr lang="en-US" dirty="0"/>
              <a:t>The window object is supported by all browsers. It represents the browser's window.</a:t>
            </a:r>
          </a:p>
          <a:p>
            <a:endParaRPr lang="en-US" dirty="0"/>
          </a:p>
          <a:p>
            <a:r>
              <a:rPr lang="en-US" dirty="0"/>
              <a:t>All global JavaScript objects, functions, and variables automatically become members of the window object.</a:t>
            </a:r>
          </a:p>
          <a:p>
            <a:r>
              <a:rPr lang="en-US" dirty="0"/>
              <a:t>Global variables are properties of the window object.</a:t>
            </a:r>
          </a:p>
          <a:p>
            <a:r>
              <a:rPr lang="en-US" dirty="0"/>
              <a:t>Global functions are methods of the window object.</a:t>
            </a:r>
          </a:p>
          <a:p>
            <a:r>
              <a:rPr lang="en-US" dirty="0"/>
              <a:t>Even the document object (of the HTML DOM) is a property of the window object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45445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180C-A652-468F-9636-498AE5C6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Properties/Methods</a:t>
            </a:r>
            <a:br>
              <a:rPr lang="en-US" dirty="0"/>
            </a:br>
            <a:br>
              <a:rPr lang="en-US" dirty="0"/>
            </a:b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4A2A4-EB2F-4012-BA08-2A78F5703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057399"/>
            <a:ext cx="10820400" cy="3876869"/>
          </a:xfrm>
        </p:spPr>
        <p:txBody>
          <a:bodyPr/>
          <a:lstStyle/>
          <a:p>
            <a:r>
              <a:rPr lang="en-US" dirty="0" err="1"/>
              <a:t>window.innerHeight</a:t>
            </a:r>
            <a:r>
              <a:rPr lang="en-US" dirty="0"/>
              <a:t> - the inner height of the browser window (in pixels)</a:t>
            </a:r>
          </a:p>
          <a:p>
            <a:r>
              <a:rPr lang="en-US" dirty="0" err="1"/>
              <a:t>window.innerWidth</a:t>
            </a:r>
            <a:r>
              <a:rPr lang="en-US" dirty="0"/>
              <a:t> - the inner width of the browser window (in pixels)</a:t>
            </a:r>
          </a:p>
          <a:p>
            <a:endParaRPr lang="en-US" dirty="0"/>
          </a:p>
          <a:p>
            <a:r>
              <a:rPr lang="en-US" dirty="0" err="1"/>
              <a:t>window.open</a:t>
            </a:r>
            <a:r>
              <a:rPr lang="en-US" dirty="0"/>
              <a:t>() - open a new window</a:t>
            </a:r>
          </a:p>
          <a:p>
            <a:r>
              <a:rPr lang="en-US" dirty="0" err="1"/>
              <a:t>window.close</a:t>
            </a:r>
            <a:r>
              <a:rPr lang="en-US" dirty="0"/>
              <a:t>() - close the current window</a:t>
            </a:r>
          </a:p>
          <a:p>
            <a:r>
              <a:rPr lang="en-US" dirty="0" err="1"/>
              <a:t>window.moveTo</a:t>
            </a:r>
            <a:r>
              <a:rPr lang="en-US" dirty="0"/>
              <a:t>() - move the current window</a:t>
            </a:r>
          </a:p>
          <a:p>
            <a:r>
              <a:rPr lang="en-US" dirty="0" err="1"/>
              <a:t>window.resizeTo</a:t>
            </a:r>
            <a:r>
              <a:rPr lang="en-US" dirty="0"/>
              <a:t>() - resize the current window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73452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5CFD7-1BAD-4998-96E0-3FACFEC1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</a:t>
            </a:r>
            <a:br>
              <a:rPr lang="en-US" dirty="0"/>
            </a:b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83156-CBC7-4D2B-9A31-B6377D6D5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screen.availWidth</a:t>
            </a:r>
            <a:r>
              <a:rPr lang="uk-UA" b="1" dirty="0"/>
              <a:t>==</a:t>
            </a:r>
            <a:r>
              <a:rPr lang="en-US" b="1" dirty="0"/>
              <a:t> </a:t>
            </a:r>
            <a:r>
              <a:rPr lang="en-US" b="1" dirty="0" err="1"/>
              <a:t>screen.width</a:t>
            </a:r>
            <a:endParaRPr lang="en-US" b="1" dirty="0"/>
          </a:p>
          <a:p>
            <a:r>
              <a:rPr lang="en-US" b="1" dirty="0" err="1"/>
              <a:t>screen.availHeight</a:t>
            </a:r>
            <a:r>
              <a:rPr lang="uk-UA" b="1" dirty="0"/>
              <a:t> ==</a:t>
            </a:r>
            <a:r>
              <a:rPr lang="en-US" b="1" dirty="0"/>
              <a:t> </a:t>
            </a:r>
            <a:r>
              <a:rPr lang="en-US" b="1" dirty="0" err="1"/>
              <a:t>screen.height</a:t>
            </a:r>
            <a:endParaRPr lang="en-US" b="1" dirty="0"/>
          </a:p>
          <a:p>
            <a:r>
              <a:rPr lang="en-US" dirty="0" err="1"/>
              <a:t>propertys</a:t>
            </a:r>
            <a:r>
              <a:rPr lang="en-US" dirty="0"/>
              <a:t> returns the height/weight of the visitor's screen, in pixels, minus interface features like the Windows Taskbar</a:t>
            </a:r>
            <a:endParaRPr lang="en-US" b="1" dirty="0"/>
          </a:p>
          <a:p>
            <a:r>
              <a:rPr lang="en-US" dirty="0" err="1"/>
              <a:t>screen.colorDepth</a:t>
            </a:r>
            <a:r>
              <a:rPr lang="en-US" dirty="0"/>
              <a:t>- number of bits used to display one color(usually 24 bit or 32)</a:t>
            </a:r>
          </a:p>
          <a:p>
            <a:r>
              <a:rPr lang="en-US" dirty="0" err="1"/>
              <a:t>screen.pixelDepth</a:t>
            </a:r>
            <a:r>
              <a:rPr lang="en-US" dirty="0"/>
              <a:t> -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51518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1CF64-6849-4F6D-A708-7924E79A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  <a:br>
              <a:rPr lang="en-US" dirty="0"/>
            </a:b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FC03E-F6CB-4171-A27C-31E895532F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window.location</a:t>
            </a:r>
            <a:r>
              <a:rPr lang="en-US" dirty="0"/>
              <a:t> object can be used to get the current page address (URL) and to redirect the browser to a new page.</a:t>
            </a:r>
            <a:endParaRPr lang="uk-UA" dirty="0"/>
          </a:p>
          <a:p>
            <a:endParaRPr lang="uk-UA" dirty="0"/>
          </a:p>
          <a:p>
            <a:r>
              <a:rPr lang="en-US" dirty="0" err="1"/>
              <a:t>window.location.href</a:t>
            </a:r>
            <a:r>
              <a:rPr lang="en-US" dirty="0"/>
              <a:t> returns the </a:t>
            </a:r>
            <a:r>
              <a:rPr lang="en-US" dirty="0" err="1"/>
              <a:t>href</a:t>
            </a:r>
            <a:r>
              <a:rPr lang="en-US" dirty="0"/>
              <a:t> (URL) of the current page</a:t>
            </a:r>
          </a:p>
          <a:p>
            <a:r>
              <a:rPr lang="en-US" dirty="0" err="1"/>
              <a:t>window.location.hostname</a:t>
            </a:r>
            <a:r>
              <a:rPr lang="en-US" dirty="0"/>
              <a:t> returns the domain name of the web host</a:t>
            </a:r>
          </a:p>
          <a:p>
            <a:r>
              <a:rPr lang="en-US" dirty="0" err="1"/>
              <a:t>window.location.pathname</a:t>
            </a:r>
            <a:r>
              <a:rPr lang="en-US" dirty="0"/>
              <a:t> returns the path and filename of the current page</a:t>
            </a:r>
          </a:p>
          <a:p>
            <a:r>
              <a:rPr lang="en-US" dirty="0" err="1"/>
              <a:t>window.location.protocol</a:t>
            </a:r>
            <a:r>
              <a:rPr lang="en-US" dirty="0"/>
              <a:t> returns the web protocol used (http: or https:)</a:t>
            </a:r>
          </a:p>
          <a:p>
            <a:r>
              <a:rPr lang="en-US" dirty="0" err="1"/>
              <a:t>window.location.assign</a:t>
            </a:r>
            <a:r>
              <a:rPr lang="en-US" dirty="0"/>
              <a:t>() loads a new document</a:t>
            </a:r>
            <a:endParaRPr lang="uk-UA" dirty="0"/>
          </a:p>
          <a:p>
            <a:r>
              <a:rPr lang="en-US" dirty="0" err="1"/>
              <a:t>window.location.port</a:t>
            </a:r>
            <a:endParaRPr lang="en-US" dirty="0"/>
          </a:p>
          <a:p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85520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6407-E9EB-4701-BEAD-5E7D83E6A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br>
              <a:rPr lang="en-US" dirty="0"/>
            </a:b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87B67-CBB8-4613-9528-3D51F8C03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067560"/>
            <a:ext cx="10820400" cy="3429000"/>
          </a:xfrm>
        </p:spPr>
        <p:txBody>
          <a:bodyPr/>
          <a:lstStyle/>
          <a:p>
            <a:r>
              <a:rPr lang="en-US" dirty="0"/>
              <a:t>history.</a:t>
            </a:r>
            <a:r>
              <a:rPr lang="en-US" b="1" dirty="0"/>
              <a:t> length</a:t>
            </a:r>
          </a:p>
          <a:p>
            <a:endParaRPr lang="en-US" b="1" dirty="0"/>
          </a:p>
          <a:p>
            <a:r>
              <a:rPr lang="en-US" dirty="0" err="1"/>
              <a:t>history.back</a:t>
            </a:r>
            <a:r>
              <a:rPr lang="en-US" dirty="0"/>
              <a:t>()</a:t>
            </a:r>
            <a:endParaRPr lang="uk-UA" dirty="0"/>
          </a:p>
          <a:p>
            <a:r>
              <a:rPr lang="en-US" dirty="0" err="1"/>
              <a:t>history.forward</a:t>
            </a:r>
            <a:r>
              <a:rPr lang="en-US" dirty="0"/>
              <a:t>()</a:t>
            </a:r>
            <a:endParaRPr lang="uk-UA" dirty="0"/>
          </a:p>
          <a:p>
            <a:r>
              <a:rPr lang="en-US" dirty="0" err="1"/>
              <a:t>history.go</a:t>
            </a:r>
            <a:r>
              <a:rPr lang="en-US" dirty="0"/>
              <a:t>(param)</a:t>
            </a:r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3105E0-FBF8-4986-A9EA-E97B853D8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395" y="3214687"/>
            <a:ext cx="9334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31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4260-E4BA-49CF-B206-E628A9FA7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685800"/>
            <a:ext cx="10820400" cy="685800"/>
          </a:xfrm>
        </p:spPr>
        <p:txBody>
          <a:bodyPr/>
          <a:lstStyle/>
          <a:p>
            <a:r>
              <a:rPr lang="en-US" dirty="0"/>
              <a:t>Navigator</a:t>
            </a:r>
            <a:br>
              <a:rPr lang="en-US" dirty="0"/>
            </a:b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2AC73-1091-4420-814A-F1FB07A91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057400"/>
            <a:ext cx="10820400" cy="41148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window.navigator</a:t>
            </a:r>
            <a:r>
              <a:rPr lang="en-US" b="1" dirty="0"/>
              <a:t> </a:t>
            </a:r>
            <a:r>
              <a:rPr lang="en-US" dirty="0"/>
              <a:t>object contains information about the visitor's browser , OS and location .</a:t>
            </a:r>
          </a:p>
          <a:p>
            <a:endParaRPr lang="en-US" dirty="0"/>
          </a:p>
          <a:p>
            <a:r>
              <a:rPr lang="en-US" dirty="0" err="1"/>
              <a:t>navigator.userAgent</a:t>
            </a:r>
            <a:endParaRPr lang="en-US" dirty="0"/>
          </a:p>
          <a:p>
            <a:r>
              <a:rPr lang="en-US" dirty="0" err="1"/>
              <a:t>navigator.platform</a:t>
            </a:r>
            <a:endParaRPr lang="en-US" dirty="0"/>
          </a:p>
          <a:p>
            <a:r>
              <a:rPr lang="en-US" dirty="0" err="1"/>
              <a:t>navigator.geolocation</a:t>
            </a:r>
            <a:endParaRPr lang="en-US" dirty="0"/>
          </a:p>
          <a:p>
            <a:r>
              <a:rPr lang="en-US" dirty="0"/>
              <a:t>navigator. </a:t>
            </a:r>
            <a:r>
              <a:rPr lang="en-US" dirty="0" err="1"/>
              <a:t>cookieEnabled</a:t>
            </a:r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52213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4C196-504F-47B5-903B-8F8F00E5B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Navigator</a:t>
            </a:r>
            <a:r>
              <a:rPr lang="uk-UA" dirty="0"/>
              <a:t>+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32A7E-FD2C-41C2-80CB-13250BF3F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900" y="2057400"/>
            <a:ext cx="11950700" cy="3517900"/>
          </a:xfrm>
        </p:spPr>
        <p:txBody>
          <a:bodyPr/>
          <a:lstStyle/>
          <a:p>
            <a:r>
              <a:rPr lang="en-US" dirty="0"/>
              <a:t>navigator. </a:t>
            </a:r>
            <a:r>
              <a:rPr lang="en-US" dirty="0" err="1"/>
              <a:t>appVersion</a:t>
            </a:r>
            <a:endParaRPr lang="en-US" dirty="0"/>
          </a:p>
          <a:p>
            <a:r>
              <a:rPr lang="en-US" dirty="0" err="1"/>
              <a:t>navigator.getBattery</a:t>
            </a:r>
            <a:endParaRPr lang="uk-UA" dirty="0"/>
          </a:p>
          <a:p>
            <a:r>
              <a:rPr lang="en-US" dirty="0" err="1"/>
              <a:t>navigator.language</a:t>
            </a:r>
            <a:endParaRPr lang="uk-UA" dirty="0"/>
          </a:p>
          <a:p>
            <a:r>
              <a:rPr lang="en-US" dirty="0" err="1"/>
              <a:t>navigator.onLine</a:t>
            </a:r>
            <a:endParaRPr lang="en-US" dirty="0"/>
          </a:p>
          <a:p>
            <a:r>
              <a:rPr lang="en-US" dirty="0"/>
              <a:t>navigator. </a:t>
            </a:r>
            <a:r>
              <a:rPr lang="en-US" dirty="0" err="1"/>
              <a:t>javaEnabled</a:t>
            </a:r>
            <a:r>
              <a:rPr lang="en-US" dirty="0"/>
              <a:t>()</a:t>
            </a:r>
          </a:p>
          <a:p>
            <a:r>
              <a:rPr lang="en-US" dirty="0" err="1"/>
              <a:t>navigator.deviceMemory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it-IT" dirty="0"/>
              <a:t>navigator.vibrate(200); // during 200ms</a:t>
            </a:r>
          </a:p>
          <a:p>
            <a:r>
              <a:rPr lang="it-IT" dirty="0"/>
              <a:t>navigator.vibrate([100,30,100,30,100,200,200,30,200,30,200,200,100,30,100,30,100]);//SOS</a:t>
            </a:r>
          </a:p>
          <a:p>
            <a:endParaRPr lang="uk-U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7B69-C3AF-42F9-9C05-D6014589352E}"/>
              </a:ext>
            </a:extLst>
          </p:cNvPr>
          <p:cNvSpPr/>
          <p:nvPr/>
        </p:nvSpPr>
        <p:spPr>
          <a:xfrm>
            <a:off x="5410200" y="2057400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navigator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getBattery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navigator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getBattery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uk-UA" dirty="0">
                <a:solidFill>
                  <a:srgbClr val="CE9178"/>
                </a:solidFill>
                <a:latin typeface="Consolas" panose="020B0609020204030204" pitchFamily="49" charset="0"/>
              </a:rPr>
              <a:t>Заряд батареї: "</a:t>
            </a:r>
            <a:r>
              <a:rPr lang="uk-UA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level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"%"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uk-UA" dirty="0">
                <a:solidFill>
                  <a:srgbClr val="CE9178"/>
                </a:solidFill>
                <a:latin typeface="Consolas" panose="020B0609020204030204" pitchFamily="49" charset="0"/>
              </a:rPr>
              <a:t>Ваш браузер не підтримує 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navigator.getBattery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13125246"/>
      </p:ext>
    </p:extLst>
  </p:cSld>
  <p:clrMapOvr>
    <a:masterClrMapping/>
  </p:clrMapOvr>
</p:sld>
</file>

<file path=ppt/theme/theme1.xml><?xml version="1.0" encoding="utf-8"?>
<a:theme xmlns:a="http://schemas.openxmlformats.org/drawingml/2006/main" name="DARK THEME">
  <a:themeElements>
    <a:clrScheme name="SOFTSERV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1817</Words>
  <Application>Microsoft Office PowerPoint</Application>
  <PresentationFormat>Widescreen</PresentationFormat>
  <Paragraphs>175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Proxima Nova Extrabold</vt:lpstr>
      <vt:lpstr>Consolas</vt:lpstr>
      <vt:lpstr>Open Sans</vt:lpstr>
      <vt:lpstr>Arial</vt:lpstr>
      <vt:lpstr>DARK THEME</vt:lpstr>
      <vt:lpstr>BOM Events Handling</vt:lpstr>
      <vt:lpstr> Browser Object Model</vt:lpstr>
      <vt:lpstr>The Window Object </vt:lpstr>
      <vt:lpstr>Window Properties/Methods  </vt:lpstr>
      <vt:lpstr>Screen </vt:lpstr>
      <vt:lpstr>Location </vt:lpstr>
      <vt:lpstr>History </vt:lpstr>
      <vt:lpstr>Navigator </vt:lpstr>
      <vt:lpstr>Navigator+</vt:lpstr>
      <vt:lpstr>navigator.geolocation </vt:lpstr>
      <vt:lpstr>JS popup alert</vt:lpstr>
      <vt:lpstr>Events Handling</vt:lpstr>
      <vt:lpstr>addEventListener</vt:lpstr>
      <vt:lpstr>event</vt:lpstr>
      <vt:lpstr>Event Propagation </vt:lpstr>
      <vt:lpstr>Event Propagation</vt:lpstr>
      <vt:lpstr>preventDefault()</vt:lpstr>
      <vt:lpstr>USED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BOM Events Handling</dc:title>
  <dc:creator>Liubov Koliasa</dc:creator>
  <cp:lastModifiedBy>Tarik Boichuk</cp:lastModifiedBy>
  <cp:revision>21</cp:revision>
  <dcterms:created xsi:type="dcterms:W3CDTF">2018-12-11T16:43:22Z</dcterms:created>
  <dcterms:modified xsi:type="dcterms:W3CDTF">2020-02-25T20:48:57Z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