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91" r:id="rId4"/>
    <p:sldId id="290" r:id="rId5"/>
    <p:sldId id="292" r:id="rId6"/>
    <p:sldId id="294" r:id="rId7"/>
    <p:sldId id="293" r:id="rId8"/>
    <p:sldId id="295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13" r:id="rId17"/>
    <p:sldId id="303" r:id="rId18"/>
    <p:sldId id="304" r:id="rId19"/>
    <p:sldId id="311" r:id="rId20"/>
    <p:sldId id="312" r:id="rId21"/>
    <p:sldId id="305" r:id="rId22"/>
    <p:sldId id="306" r:id="rId23"/>
    <p:sldId id="307" r:id="rId24"/>
    <p:sldId id="308" r:id="rId25"/>
    <p:sldId id="309" r:id="rId26"/>
    <p:sldId id="310" r:id="rId27"/>
    <p:sldId id="314" r:id="rId28"/>
    <p:sldId id="319" r:id="rId29"/>
    <p:sldId id="320" r:id="rId30"/>
    <p:sldId id="321" r:id="rId31"/>
    <p:sldId id="315" r:id="rId32"/>
    <p:sldId id="316" r:id="rId33"/>
    <p:sldId id="317" r:id="rId34"/>
    <p:sldId id="318" r:id="rId35"/>
    <p:sldId id="274" r:id="rId36"/>
  </p:sldIdLst>
  <p:sldSz cx="12192000" cy="6858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  <p:embeddedFont>
      <p:font typeface="Proxima Nova Extrabold" panose="020B0604020202020204" charset="0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0B9DA5B-BDCE-42F2-922B-465D0EDE56C5}">
          <p14:sldIdLst>
            <p14:sldId id="256"/>
            <p14:sldId id="289"/>
            <p14:sldId id="291"/>
            <p14:sldId id="290"/>
            <p14:sldId id="292"/>
            <p14:sldId id="294"/>
            <p14:sldId id="293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13"/>
            <p14:sldId id="303"/>
            <p14:sldId id="304"/>
            <p14:sldId id="311"/>
            <p14:sldId id="312"/>
            <p14:sldId id="305"/>
            <p14:sldId id="306"/>
            <p14:sldId id="307"/>
            <p14:sldId id="308"/>
            <p14:sldId id="309"/>
            <p14:sldId id="310"/>
            <p14:sldId id="314"/>
            <p14:sldId id="319"/>
            <p14:sldId id="320"/>
            <p14:sldId id="321"/>
            <p14:sldId id="315"/>
            <p14:sldId id="316"/>
            <p14:sldId id="317"/>
            <p14:sldId id="318"/>
            <p14:sldId id="274"/>
          </p14:sldIdLst>
        </p14:section>
        <p14:section name="Untitled Section" id="{D2B3A74A-9C03-460A-81E6-0665E9ADC40C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hrzmCNYsWFE4lOVguZ9/v566an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ik Boichuk" initials="TB" lastIdx="13" clrIdx="0">
    <p:extLst>
      <p:ext uri="{19B8F6BF-5375-455C-9EA6-DF929625EA0E}">
        <p15:presenceInfo xmlns:p15="http://schemas.microsoft.com/office/powerpoint/2012/main" userId="Tarik Boich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5" autoAdjust="0"/>
    <p:restoredTop sz="70112" autoAdjust="0"/>
  </p:normalViewPr>
  <p:slideViewPr>
    <p:cSldViewPr snapToGrid="0">
      <p:cViewPr varScale="1">
        <p:scale>
          <a:sx n="60" d="100"/>
          <a:sy n="60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TypeErro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ru/docs/Web/JavaScript/Reference/Global_Objects/nul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uk/docs/Web/JavaScript/Reference/Global_Objects/TypeErro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uk/docs/Web/JavaScript/Reference/Strict_mode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uk/docs/Web/JavaScript/Reference/Global_Objects/Object/seal#%D0%A1%D1%83%D0%BC%D1%96%D1%81%D0%BD%D1%96%D1%81%D1%82%D1%8C_%D0%B7_%D0%B2%D0%B5%D0%B1-%D0%BF%D0%B5%D1%80%D0%B5%D0%B3%D0%BB%D1%8F%D0%B4%D0%B0%D1%87%D0%B0%D0%BC%D0%B8" TargetMode="External"/><Relationship Id="rId3" Type="http://schemas.openxmlformats.org/officeDocument/2006/relationships/hyperlink" Target="https://developer.mozilla.org/uk/docs/Web/JavaScript/Reference/Global_Objects/Object/seal#%D0%A1%D0%B8%D0%BD%D1%82%D0%B0%D0%BA%D1%81%D0%B8%D1%81" TargetMode="External"/><Relationship Id="rId7" Type="http://schemas.openxmlformats.org/officeDocument/2006/relationships/hyperlink" Target="https://developer.mozilla.org/uk/docs/Web/JavaScript/Reference/Global_Objects/Object/seal#%D0%A1%D0%BF%D0%B5%D1%86%D0%B8%D1%84%D1%96%D0%BA%D0%B0%D1%86%D1%96%D1%9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uk/docs/Web/JavaScript/Reference/Global_Objects/Object/seal#%D0%9F%D1%80%D0%B8%D0%BC%D1%96%D1%82%D0%BA%D0%B8" TargetMode="External"/><Relationship Id="rId5" Type="http://schemas.openxmlformats.org/officeDocument/2006/relationships/hyperlink" Target="https://developer.mozilla.org/uk/docs/Web/JavaScript/Reference/Global_Objects/Object/seal#%D0%9F%D1%80%D0%B8%D0%BA%D0%BB%D0%B0%D0%B4%D0%B8" TargetMode="External"/><Relationship Id="rId4" Type="http://schemas.openxmlformats.org/officeDocument/2006/relationships/hyperlink" Target="https://developer.mozilla.org/uk/docs/Web/JavaScript/Reference/Global_Objects/Object/seal#%D0%9E%D0%BF%D0%B8%D1%81" TargetMode="External"/><Relationship Id="rId9" Type="http://schemas.openxmlformats.org/officeDocument/2006/relationships/hyperlink" Target="https://developer.mozilla.org/uk/docs/Web/JavaScript/Reference/Global_Objects/Object/seal#%D0%94%D0%B8%D0%B2._%D1%82%D0%B0%D0%BA%D0%BE%D0%B6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62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60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36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Выбрасывает исключение 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Объект TypeError представляет ошибку, возникающую, когда значение имеет не ожидаемый тип."/>
              </a:rPr>
              <a:t>TypeError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если параметр </a:t>
            </a:r>
            <a:r>
              <a:rPr lang="ru-RU" dirty="0" err="1"/>
              <a:t>proto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не является 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Документация об этом ещё не написана; пожалуйста, поспособствуйте её написанию!"/>
              </a:rPr>
              <a:t>null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или объектом.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Ніщо не може бути додане чи видалене з набору властивостей замороженого об'єкта. Будь-яка спроба це зробити зазнає невдачі, або непомітно, або з викиданням винятку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TypeError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найчастіше, але не винятково, у 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строгому режимі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властивостей-значень замороженого об'єкта не можна змінювати значення, атрибутам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writable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configurable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встановлено значення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false.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Властивості-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аксесори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(гетери та сетери) працюють, як і раніше (і так само створюють ілюзію, що ви міняєте значення). Зауважте, що значення, які є об'єктами, можна змінювати, якщо тільки вони теж не заморожені. Масив, як об'єкт, може бути заморожений; після цього його елементи не можуть бути змінені, і жоден елемент не може бути доданий чи видалений з масиву.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freeze() 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повертає той самий об'єкт, який був переданий у функцію. Він </a:t>
            </a:r>
            <a:r>
              <a:rPr lang="uk-U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 створює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заморожену копію.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цій сторінці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Синтаксис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Опис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Приклади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Примітки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Специфікації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Сумісність з веб-переглядачами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Див. також</a:t>
            </a:r>
            <a:endParaRPr lang="uk-UA" dirty="0">
              <a:effectLst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Метод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Object.seal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запечатує об'єкт, запобігаючи створенню нових властивостей та відмічаючи усі існуючі властивості як недоступні для налаштування. Значення існуючих властивостей можна і надалі змінювати, якщо вони доступні для запису.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-DARK-2">
  <p:cSld name="TITLE-SLIDE-DARK-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sz="125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DE-PHOTOT-DARK">
  <p:cSld name="WIDE-PHOTOT-DAR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27"/>
          <p:cNvSpPr>
            <a:spLocks noGrp="1"/>
          </p:cNvSpPr>
          <p:nvPr>
            <p:ph type="pic" idx="2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LEFT-DARK">
  <p:cSld name="PHOTO-LEFT-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8"/>
          <p:cNvSpPr>
            <a:spLocks noGrp="1"/>
          </p:cNvSpPr>
          <p:nvPr>
            <p:ph type="pic" idx="2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TION-PHOTO-RIGHT-DARK">
  <p:cSld name="DESCRIPTION-PHOTO-RIGHT-DAR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87" name="Google Shape;87;p29"/>
          <p:cNvSpPr>
            <a:spLocks noGrp="1"/>
          </p:cNvSpPr>
          <p:nvPr>
            <p:ph type="pic" idx="2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-CHART-DARK">
  <p:cSld name="WIDE-CHART-DAR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2" name="Google Shape;92;p30"/>
          <p:cNvSpPr>
            <a:spLocks noGrp="1"/>
          </p:cNvSpPr>
          <p:nvPr>
            <p:ph type="chart" idx="2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LEFT-DARK">
  <p:cSld name="CHART-LEFT-DAR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3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chart" idx="2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ONE-COLUMN-DARK">
  <p:cSld name="TEXT-ONE-COLUMN-DAR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TWO-COLUMNS-DARK">
  <p:cSld name="TEXT-TWO-COLUMNS-DAR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2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sz="150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THREE-COLUMNS-DARK">
  <p:cSld name="TEXT-THREE-COLUMNS-DAR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3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DESCRIPTION-SIDETEXT-DARK">
  <p:cSld name="TITLE-DESCRIPTION-SIDETEXT-DAR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IDETEXT-PROCESS-DARK">
  <p:cSld name="TITLE-SIDETEXT-PROCESS-DAR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" name="Google Shape;42;p24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" name="Google Shape;43;p24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44;p24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5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6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TIMELINE-DARK">
  <p:cSld name="TITLE-TIMELINE-DAR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54" name="Google Shape;54;p25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25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3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4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5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6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7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8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9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3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RIGHT-DARK">
  <p:cSld name="PHOTO-RIGHT-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>
            <a:spLocks noGrp="1"/>
          </p:cNvSpPr>
          <p:nvPr>
            <p:ph type="pic" idx="2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ide.com/javascript/javascript-built-in-objects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Object" TargetMode="External"/><Relationship Id="rId4" Type="http://schemas.openxmlformats.org/officeDocument/2006/relationships/hyperlink" Target="https://developer.mozilla.org/en-US/docs/Web/JavaScript/Reference/Global_Objec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95943" y="685799"/>
            <a:ext cx="11924522" cy="480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/>
            <a:r>
              <a:rPr lang="en-US" sz="9600" dirty="0"/>
              <a:t>Object methods, built-in objects</a:t>
            </a:r>
            <a:endParaRPr sz="96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by </a:t>
            </a:r>
            <a:r>
              <a:rPr lang="en-US" dirty="0" err="1"/>
              <a:t>Taras</a:t>
            </a:r>
            <a:r>
              <a:rPr lang="en-US" dirty="0"/>
              <a:t> Boichuk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BBC6F-6F04-41A3-AAE5-57E7836E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9" y="1056713"/>
            <a:ext cx="7497762" cy="47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9311-636D-4DB6-BC52-6892271A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054E-B1C6-480C-A84A-C2ABC1199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configurable</a:t>
            </a:r>
          </a:p>
          <a:p>
            <a:r>
              <a:rPr lang="en-US" dirty="0"/>
              <a:t>enumerable</a:t>
            </a:r>
          </a:p>
          <a:p>
            <a:endParaRPr lang="en-US" dirty="0"/>
          </a:p>
          <a:p>
            <a:r>
              <a:rPr lang="en-US" dirty="0"/>
              <a:t>value                                   get</a:t>
            </a:r>
          </a:p>
          <a:p>
            <a:r>
              <a:rPr lang="en-US" dirty="0"/>
              <a:t>writable                              set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5B84FF4-2717-40F9-B3F0-7C8D29511B30}"/>
              </a:ext>
            </a:extLst>
          </p:cNvPr>
          <p:cNvSpPr txBox="1">
            <a:spLocks/>
          </p:cNvSpPr>
          <p:nvPr/>
        </p:nvSpPr>
        <p:spPr>
          <a:xfrm>
            <a:off x="2286000" y="3429000"/>
            <a:ext cx="1358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3200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09770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050D-B7FE-40B3-8E0F-DA35254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Object.defineProperties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E9AC8-AC21-4D05-AE3C-519EED42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752600"/>
            <a:ext cx="7448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349-E831-4ABF-9B2E-8E165559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Object.defineProperties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37B9-70D4-45BB-800A-250502FE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25" y="1573731"/>
            <a:ext cx="5721350" cy="45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ECE0-A606-4EFD-83ED-18713B2A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Object.entries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93DF-9772-48B0-94D5-7B62C2DC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Object.entries</a:t>
            </a:r>
            <a:r>
              <a:rPr lang="en-US" dirty="0"/>
              <a:t>() method returns an array of a given object's own </a:t>
            </a:r>
            <a:r>
              <a:rPr lang="en-US" b="1" u="sng" dirty="0"/>
              <a:t>enumerable</a:t>
            </a:r>
            <a:r>
              <a:rPr lang="en-US" dirty="0"/>
              <a:t> string-keyed property [key, value] pairs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39256-168E-4426-8BFB-35BDBB2A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3052349"/>
            <a:ext cx="6918325" cy="36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0E9EF-AB65-4A0D-956A-3268AD42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88" y="1622425"/>
            <a:ext cx="6160624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ED04-1749-4261-A113-54FAC42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Object.keys</a:t>
            </a:r>
            <a:r>
              <a:rPr lang="en-US" dirty="0"/>
              <a:t>() &amp; </a:t>
            </a:r>
            <a:r>
              <a:rPr lang="en-US" b="1" dirty="0" err="1"/>
              <a:t>Object.values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17E4-C2F3-4C1F-9AAF-F1A04A846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methods returns an array of a given object's own </a:t>
            </a:r>
            <a:r>
              <a:rPr lang="en-US" b="1" u="sng" dirty="0"/>
              <a:t>enumerable</a:t>
            </a:r>
            <a:r>
              <a:rPr lang="en-US" dirty="0"/>
              <a:t> property values or keys</a:t>
            </a:r>
          </a:p>
        </p:txBody>
      </p:sp>
    </p:spTree>
    <p:extLst>
      <p:ext uri="{BB962C8B-B14F-4D97-AF65-F5344CB8AC3E}">
        <p14:creationId xmlns:p14="http://schemas.microsoft.com/office/powerpoint/2010/main" val="6935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9BF5-EEB0-4C56-8475-5FB34C6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Object.freeze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21B2-B235-465C-82EA-C71972704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Object.freeze</a:t>
            </a:r>
            <a:r>
              <a:rPr lang="en-US" dirty="0"/>
              <a:t>() method freezes an object. A frozen object can </a:t>
            </a:r>
            <a:r>
              <a:rPr lang="en-US" b="1" dirty="0"/>
              <a:t>no</a:t>
            </a:r>
            <a:r>
              <a:rPr lang="en-US" dirty="0"/>
              <a:t> longer </a:t>
            </a:r>
            <a:r>
              <a:rPr lang="en-US" b="1" dirty="0"/>
              <a:t>be changed</a:t>
            </a:r>
            <a:r>
              <a:rPr lang="en-US" dirty="0"/>
              <a:t>; freezing an object </a:t>
            </a:r>
            <a:r>
              <a:rPr lang="en-US" b="1" dirty="0"/>
              <a:t>prevents new properties from being added </a:t>
            </a:r>
            <a:r>
              <a:rPr lang="en-US" dirty="0"/>
              <a:t>to it, </a:t>
            </a:r>
            <a:r>
              <a:rPr lang="en-US" b="1" dirty="0"/>
              <a:t>existing properties from being removed</a:t>
            </a:r>
            <a:r>
              <a:rPr lang="en-US" dirty="0"/>
              <a:t>, </a:t>
            </a:r>
            <a:r>
              <a:rPr lang="en-US" b="1" dirty="0"/>
              <a:t>prevents changing the enumerability, configurability, or writability of existing properties</a:t>
            </a:r>
            <a:r>
              <a:rPr lang="en-US" dirty="0"/>
              <a:t>, </a:t>
            </a:r>
            <a:r>
              <a:rPr lang="en-US" b="1" dirty="0"/>
              <a:t>and prevents the values of existing properties from being changed</a:t>
            </a:r>
            <a:r>
              <a:rPr lang="en-US" dirty="0"/>
              <a:t>. In addition, freezing an object also </a:t>
            </a:r>
            <a:r>
              <a:rPr lang="en-US" b="1" dirty="0"/>
              <a:t>prevents its prototype from being changed</a:t>
            </a:r>
            <a:r>
              <a:rPr lang="en-US" dirty="0"/>
              <a:t>. freeze() returns the same object that was passed in.</a:t>
            </a:r>
          </a:p>
        </p:txBody>
      </p:sp>
    </p:spTree>
    <p:extLst>
      <p:ext uri="{BB962C8B-B14F-4D97-AF65-F5344CB8AC3E}">
        <p14:creationId xmlns:p14="http://schemas.microsoft.com/office/powerpoint/2010/main" val="161216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D1FBC-00A7-4CC3-AEB0-80C71C8B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247900"/>
            <a:ext cx="3962400" cy="304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A6F7-6B45-4515-BF58-24374516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800100"/>
            <a:ext cx="10820400" cy="3429000"/>
          </a:xfrm>
        </p:spPr>
        <p:txBody>
          <a:bodyPr/>
          <a:lstStyle/>
          <a:p>
            <a:r>
              <a:rPr lang="en-US" dirty="0"/>
              <a:t>Nothing can be added to or removed from the properties set of a frozen object. Any attempt to do so will fail, either silently or by throwing a </a:t>
            </a:r>
            <a:r>
              <a:rPr lang="en-US" dirty="0" err="1"/>
              <a:t>TypeError</a:t>
            </a:r>
            <a:r>
              <a:rPr lang="en-US" dirty="0"/>
              <a:t> exception (most commonly, but not exclusively, when in strict mode).</a:t>
            </a:r>
          </a:p>
        </p:txBody>
      </p:sp>
    </p:spTree>
    <p:extLst>
      <p:ext uri="{BB962C8B-B14F-4D97-AF65-F5344CB8AC3E}">
        <p14:creationId xmlns:p14="http://schemas.microsoft.com/office/powerpoint/2010/main" val="47884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6B10-F38B-493A-8F1C-A2A5BC87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Object.seal</a:t>
            </a:r>
            <a:r>
              <a:rPr lang="en-US" b="1" dirty="0"/>
              <a:t>()&amp;</a:t>
            </a:r>
            <a:r>
              <a:rPr lang="en-US" b="1" dirty="0" err="1"/>
              <a:t>Object.preventExtensions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5F1F-D04A-426B-ADCE-837B4EEC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Object.seal</a:t>
            </a:r>
            <a:r>
              <a:rPr lang="en-US" dirty="0"/>
              <a:t>() method seals an object, preventing new properties from being added to it and marking all existing properties as non-configurable. Values of present properties can still be changed as long as they are writable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Object.preventExtensions</a:t>
            </a:r>
            <a:r>
              <a:rPr lang="en-US" dirty="0"/>
              <a:t>() method prevents new properties from ever being added to an object (i.e. prevents future extensions to the object).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4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FF6-8BC9-41DF-B579-D44FDD5D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Object.assign</a:t>
            </a:r>
            <a:r>
              <a:rPr lang="en-US" dirty="0"/>
              <a:t>()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C8B98-F21D-4413-89FF-EAF80299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32124"/>
            <a:ext cx="108204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Object.assign</a:t>
            </a:r>
            <a:r>
              <a:rPr lang="en-US" dirty="0"/>
              <a:t>() method copies all </a:t>
            </a:r>
            <a:r>
              <a:rPr lang="en-US" b="1" dirty="0"/>
              <a:t>enumerable</a:t>
            </a:r>
            <a:r>
              <a:rPr lang="en-US" dirty="0"/>
              <a:t> own properties from one or more</a:t>
            </a:r>
            <a:r>
              <a:rPr lang="uk-UA" dirty="0"/>
              <a:t> </a:t>
            </a:r>
            <a:r>
              <a:rPr lang="en-US" dirty="0"/>
              <a:t>source objects to a target object. It returns the target object.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9D37A-8972-4A7B-825A-F29293E676B2}"/>
              </a:ext>
            </a:extLst>
          </p:cNvPr>
          <p:cNvSpPr txBox="1"/>
          <p:nvPr/>
        </p:nvSpPr>
        <p:spPr>
          <a:xfrm>
            <a:off x="1841500" y="4953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ч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E5949-6114-41F1-BC0E-5B85DF26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2359313"/>
            <a:ext cx="5791201" cy="39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8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1175-34C2-440D-8121-DE039A0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check if our object is restricted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B71D-58B2-48B8-A29B-0AFED8A87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Object.isFrozen</a:t>
            </a:r>
            <a:r>
              <a:rPr lang="en-US" b="1" dirty="0"/>
              <a:t>(obj)</a:t>
            </a:r>
          </a:p>
          <a:p>
            <a:r>
              <a:rPr lang="en-US" dirty="0"/>
              <a:t>Determines if an obj t was frozen.</a:t>
            </a:r>
          </a:p>
          <a:p>
            <a:endParaRPr lang="en-US" dirty="0"/>
          </a:p>
          <a:p>
            <a:r>
              <a:rPr lang="en-US" b="1" dirty="0" err="1"/>
              <a:t>Object.isSealed</a:t>
            </a:r>
            <a:r>
              <a:rPr lang="en-US" b="1" dirty="0"/>
              <a:t>(obj)</a:t>
            </a:r>
          </a:p>
          <a:p>
            <a:r>
              <a:rPr lang="en-US" dirty="0"/>
              <a:t>Determines if an obj is sealed.</a:t>
            </a:r>
          </a:p>
          <a:p>
            <a:endParaRPr lang="en-US" dirty="0"/>
          </a:p>
          <a:p>
            <a:r>
              <a:rPr lang="en-US" b="1" dirty="0" err="1"/>
              <a:t>Object.isExtensible</a:t>
            </a:r>
            <a:r>
              <a:rPr lang="en-US" b="1" dirty="0"/>
              <a:t>() </a:t>
            </a:r>
          </a:p>
          <a:p>
            <a:r>
              <a:rPr lang="en-US" dirty="0"/>
              <a:t>determines if an object is extensible (whether it can have new properties added to it).</a:t>
            </a:r>
          </a:p>
        </p:txBody>
      </p:sp>
    </p:spTree>
    <p:extLst>
      <p:ext uri="{BB962C8B-B14F-4D97-AF65-F5344CB8AC3E}">
        <p14:creationId xmlns:p14="http://schemas.microsoft.com/office/powerpoint/2010/main" val="263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FB29-2CE2-4EB5-B5C5-570A2FC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Object.fromEntries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D4AF8-E4C7-4412-A5CB-E7A874D12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195512"/>
            <a:ext cx="57721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CF00-CB4F-4966-AC45-B438D251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Object.getOwnPropertyDescriptor</a:t>
            </a:r>
            <a:r>
              <a:rPr lang="en-US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9AB78-6DEB-44A1-98A4-F54EC208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19" y="3197288"/>
            <a:ext cx="8886825" cy="20859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8E3B08-4096-470B-8B64-2E7B753F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Object.getOwnPropertyDescriptor</a:t>
            </a:r>
            <a:r>
              <a:rPr lang="en-US" dirty="0"/>
              <a:t>() method returns a property descriptor for an own property (that is, one directly present on an object and not in the object's prototype chain) of a given object.</a:t>
            </a:r>
          </a:p>
        </p:txBody>
      </p:sp>
    </p:spTree>
    <p:extLst>
      <p:ext uri="{BB962C8B-B14F-4D97-AF65-F5344CB8AC3E}">
        <p14:creationId xmlns:p14="http://schemas.microsoft.com/office/powerpoint/2010/main" val="398261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CA91-74DC-4AF1-A44D-6A8B9C50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Object.getOwnPropertyDescriptors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8648-085F-4227-8FB6-76F4F432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Object.getOwnPropertyDescriptors</a:t>
            </a:r>
            <a:r>
              <a:rPr lang="en-US" dirty="0"/>
              <a:t>() method returns all own property descriptors of a given object.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A7B35E-7079-435F-B72B-619C3763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Object.getOwnPropertyDescriptors()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 returns all own property descriptors of a given object.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7E3082-5ACC-495D-BA37-F7D875BE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Object.getOwnPropertyDescriptors()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 returns all own property descriptors of a given object.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773FB-D0CF-4707-966C-DB82F60E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38475"/>
            <a:ext cx="716280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7F74D-C4D1-443D-A883-F90B3E8B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5591175"/>
            <a:ext cx="6867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DCE-16BB-408D-891F-2F771DE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Object.getOwnPropertyNames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C1C8-2B8A-4348-B057-42157EEDD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Object.getOwnPropertyNames</a:t>
            </a:r>
            <a:r>
              <a:rPr lang="en-US" dirty="0"/>
              <a:t>() method returns an array of all properties (including non-enumerable properties except for those which use Symbol) found directly in a given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A08B9-C973-4A20-BE0A-70A470E6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3771900"/>
            <a:ext cx="5857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0850-25FB-4CEC-824D-7DB51818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Object.getPrototypeOf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2BC8-DF7D-4119-9524-29AD41B81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Object.getPrototypeOf</a:t>
            </a:r>
            <a:r>
              <a:rPr lang="en-US" dirty="0"/>
              <a:t>() method returns the prototype (i.e. the value of the internal [[Prototype]] property) of the specified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26330-E8E7-4064-BCC0-66E60903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762375"/>
            <a:ext cx="6734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A2F2-EA4F-4A52-B710-30E6E68F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Object.is()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2CC42-322C-4CF7-B704-F35B43BB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71601"/>
            <a:ext cx="10820400" cy="3429000"/>
          </a:xfrm>
        </p:spPr>
        <p:txBody>
          <a:bodyPr/>
          <a:lstStyle/>
          <a:p>
            <a:r>
              <a:rPr lang="en-US" dirty="0"/>
              <a:t>The Object.is() method determines whether two values are the same value.</a:t>
            </a:r>
          </a:p>
          <a:p>
            <a:r>
              <a:rPr lang="en-US" dirty="0"/>
              <a:t>*This is also not the same as being equal according to the === operator. The === operator (and the == operator as well) treats the number values -0 and +0 as equal and treats </a:t>
            </a:r>
            <a:r>
              <a:rPr lang="en-US" dirty="0" err="1"/>
              <a:t>Number.NaN</a:t>
            </a:r>
            <a:r>
              <a:rPr lang="en-US" dirty="0"/>
              <a:t> as not equal to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763AB-21E0-441A-B31E-B436D823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01" y="3100248"/>
            <a:ext cx="5093398" cy="34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5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7E2E-D66C-46F7-AE4E-82C0DD60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A0D6-CEFC-41B6-B247-7ACC32BB9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Built-in objects are not related to any Window or DOM object model.</a:t>
            </a:r>
          </a:p>
          <a:p>
            <a:r>
              <a:rPr lang="en-US" dirty="0"/>
              <a:t>- These objects are used for simple data processing in the JavaScript.</a:t>
            </a:r>
          </a:p>
        </p:txBody>
      </p:sp>
    </p:spTree>
    <p:extLst>
      <p:ext uri="{BB962C8B-B14F-4D97-AF65-F5344CB8AC3E}">
        <p14:creationId xmlns:p14="http://schemas.microsoft.com/office/powerpoint/2010/main" val="3131813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4788-B604-414C-BDB4-82809941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A7900-48B9-4837-AD37-06966FBB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global properties return a simple value. They have no properties or methods.</a:t>
            </a:r>
          </a:p>
          <a:p>
            <a:endParaRPr lang="en-US" dirty="0"/>
          </a:p>
          <a:p>
            <a:r>
              <a:rPr lang="uk-UA" dirty="0"/>
              <a:t>- </a:t>
            </a:r>
            <a:r>
              <a:rPr lang="en-US" dirty="0"/>
              <a:t>Infinity</a:t>
            </a:r>
          </a:p>
          <a:p>
            <a:r>
              <a:rPr lang="uk-UA" dirty="0"/>
              <a:t>- </a:t>
            </a:r>
            <a:r>
              <a:rPr lang="en-US" dirty="0" err="1"/>
              <a:t>NaN</a:t>
            </a:r>
            <a:endParaRPr lang="en-US" dirty="0"/>
          </a:p>
          <a:p>
            <a:r>
              <a:rPr lang="uk-UA" dirty="0"/>
              <a:t>- </a:t>
            </a:r>
            <a:r>
              <a:rPr lang="en-US" dirty="0"/>
              <a:t>undefined</a:t>
            </a:r>
          </a:p>
          <a:p>
            <a:r>
              <a:rPr lang="uk-UA" dirty="0"/>
              <a:t>- </a:t>
            </a:r>
            <a:r>
              <a:rPr lang="en-US" dirty="0" err="1"/>
              <a:t>globalThis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7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7E1-7D8A-4087-B04C-007D12A0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6393A-BC1C-46C1-961C-7C66836EF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fundamental, basic objects upon which all other objects are based. This includes general objects, </a:t>
            </a:r>
            <a:r>
              <a:rPr lang="en-US" dirty="0" err="1"/>
              <a:t>booleans</a:t>
            </a:r>
            <a:r>
              <a:rPr lang="en-US" dirty="0"/>
              <a:t>, functions, and symbols.</a:t>
            </a:r>
            <a:endParaRPr lang="uk-UA" dirty="0"/>
          </a:p>
          <a:p>
            <a:endParaRPr lang="uk-UA" dirty="0"/>
          </a:p>
          <a:p>
            <a:r>
              <a:rPr lang="uk-UA" dirty="0"/>
              <a:t>- </a:t>
            </a:r>
            <a:r>
              <a:rPr lang="en-US" dirty="0"/>
              <a:t>Object</a:t>
            </a:r>
          </a:p>
          <a:p>
            <a:r>
              <a:rPr lang="uk-UA" dirty="0"/>
              <a:t>- </a:t>
            </a:r>
            <a:r>
              <a:rPr lang="en-US" dirty="0"/>
              <a:t>Function</a:t>
            </a:r>
          </a:p>
          <a:p>
            <a:r>
              <a:rPr lang="uk-UA" dirty="0"/>
              <a:t>- </a:t>
            </a:r>
            <a:r>
              <a:rPr lang="en-US" dirty="0"/>
              <a:t>Boolean</a:t>
            </a:r>
          </a:p>
          <a:p>
            <a:r>
              <a:rPr lang="uk-UA" dirty="0"/>
              <a:t>- </a:t>
            </a:r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58125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FF6-8BC9-41DF-B579-D44FDD5D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9D37A-8972-4A7B-825A-F29293E676B2}"/>
              </a:ext>
            </a:extLst>
          </p:cNvPr>
          <p:cNvSpPr txBox="1"/>
          <p:nvPr/>
        </p:nvSpPr>
        <p:spPr>
          <a:xfrm>
            <a:off x="1841500" y="4953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B97EF-0D29-498E-85D6-200DD992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41" y="1767780"/>
            <a:ext cx="7387918" cy="33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09FD-B25B-4351-B6D7-B6B6A7CD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3CB7-4721-4F74-8E6B-EADF366E4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base objects representing numbers, dates, and mathematical calculations</a:t>
            </a:r>
            <a:endParaRPr lang="uk-UA" dirty="0"/>
          </a:p>
          <a:p>
            <a:endParaRPr lang="uk-UA" dirty="0"/>
          </a:p>
          <a:p>
            <a:r>
              <a:rPr lang="uk-UA" dirty="0"/>
              <a:t>- </a:t>
            </a:r>
            <a:r>
              <a:rPr lang="en-US" dirty="0"/>
              <a:t>Number</a:t>
            </a:r>
          </a:p>
          <a:p>
            <a:r>
              <a:rPr lang="uk-UA" dirty="0"/>
              <a:t>- </a:t>
            </a:r>
            <a:r>
              <a:rPr lang="en-US" dirty="0" err="1"/>
              <a:t>BigInt</a:t>
            </a:r>
            <a:endParaRPr lang="en-US" dirty="0"/>
          </a:p>
          <a:p>
            <a:r>
              <a:rPr lang="uk-UA" dirty="0"/>
              <a:t>- </a:t>
            </a:r>
            <a:r>
              <a:rPr lang="en-US" dirty="0"/>
              <a:t>Math</a:t>
            </a:r>
          </a:p>
          <a:p>
            <a:r>
              <a:rPr lang="uk-UA" dirty="0"/>
              <a:t>- </a:t>
            </a: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16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61B-4778-486E-813E-C0B3C80D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630FF-917D-4433-BF7B-E22A0F5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19300"/>
            <a:ext cx="10744200" cy="2819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136B-FD43-4DEF-98CC-E8907B0A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409700"/>
            <a:ext cx="10820400" cy="3429000"/>
          </a:xfrm>
        </p:spPr>
        <p:txBody>
          <a:bodyPr/>
          <a:lstStyle/>
          <a:p>
            <a:r>
              <a:rPr lang="en-US" b="1" dirty="0"/>
              <a:t>Math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0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8FC4-7EC4-4C8E-A707-1EC16BCF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DC83-6621-4BC2-B67F-533FB921F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7700"/>
            <a:ext cx="10820400" cy="3429000"/>
          </a:xfrm>
        </p:spPr>
        <p:txBody>
          <a:bodyPr/>
          <a:lstStyle/>
          <a:p>
            <a:r>
              <a:rPr lang="en-US" b="1" dirty="0"/>
              <a:t>Math Methods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B568F-0EF4-4189-B7F3-5025DF25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19374"/>
            <a:ext cx="10706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60D1-DF09-4A2A-BA76-7AF07694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3A18-197F-4BBD-9658-CAA838B6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71601"/>
            <a:ext cx="10820400" cy="3429000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en-US" dirty="0"/>
              <a:t>Date is a data type.</a:t>
            </a:r>
          </a:p>
          <a:p>
            <a:r>
              <a:rPr lang="en-US" dirty="0"/>
              <a:t>Date object manipulates date and time.</a:t>
            </a:r>
          </a:p>
          <a:p>
            <a:r>
              <a:rPr lang="en-US" dirty="0"/>
              <a:t>Date() constructor takes no arguments.</a:t>
            </a:r>
          </a:p>
          <a:p>
            <a:r>
              <a:rPr lang="en-US" dirty="0"/>
              <a:t>Date object allows you to get and set the year, month, day, hour, minute, second and millisecond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A422-9EEE-47CB-A8E6-1D710754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264A-448C-4DBD-9D10-9D43B4DA3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78ECD-CC2E-4811-BE9E-7267ADDE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33387"/>
            <a:ext cx="107346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3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USED LINKS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3"/>
              </a:rPr>
              <a:t>https://www.tutorialride.com/javascript/javascript-built-in-objects.htm</a:t>
            </a:r>
            <a:endParaRPr lang="en-US" sz="1800" dirty="0"/>
          </a:p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4"/>
              </a:rPr>
              <a:t>https://developer.mozilla.org/en-US/docs/Web/JavaScript/Reference/Global_Objects/</a:t>
            </a:r>
            <a:endParaRPr lang="en-US" sz="1800" dirty="0"/>
          </a:p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5"/>
              </a:rPr>
              <a:t>https://developer.mozilla.org/ru/docs/Web/JavaScript/Reference/Global_Objects/Object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FF6-8BC9-41DF-B579-D44FDD5D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</p:spPr>
        <p:txBody>
          <a:bodyPr/>
          <a:lstStyle/>
          <a:p>
            <a:r>
              <a:rPr lang="en-US" dirty="0"/>
              <a:t>Warning for Deep Clone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9D37A-8972-4A7B-825A-F29293E676B2}"/>
              </a:ext>
            </a:extLst>
          </p:cNvPr>
          <p:cNvSpPr txBox="1"/>
          <p:nvPr/>
        </p:nvSpPr>
        <p:spPr>
          <a:xfrm>
            <a:off x="1841500" y="4953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ч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4FF74-3627-4590-9D4A-C6B596DF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131" y="1518251"/>
            <a:ext cx="6789737" cy="50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6F44-EC0E-44C8-A227-5F635D13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objects with same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C9560-19AF-49AA-B10C-DAB85CF2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8" y="3098006"/>
            <a:ext cx="6809744" cy="2312987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E9C7DE-099D-4819-A11A-FA8E5CDF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16100"/>
            <a:ext cx="10820400" cy="3429000"/>
          </a:xfrm>
        </p:spPr>
        <p:txBody>
          <a:bodyPr/>
          <a:lstStyle/>
          <a:p>
            <a:r>
              <a:rPr lang="en-US" dirty="0"/>
              <a:t>The properties are overwritten by other objects that have the same properties later in the parameters order.</a:t>
            </a:r>
          </a:p>
        </p:txBody>
      </p:sp>
    </p:spTree>
    <p:extLst>
      <p:ext uri="{BB962C8B-B14F-4D97-AF65-F5344CB8AC3E}">
        <p14:creationId xmlns:p14="http://schemas.microsoft.com/office/powerpoint/2010/main" val="187862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89E-1878-46B5-BE8E-C8E20717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on the prototype chain and non-enumerable properties cannot be copied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E9F39-8AB7-41FE-82B5-80A1C35A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130425"/>
            <a:ext cx="7038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0A03-9318-4928-BE62-C11F2FD7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F545-B554-4F7A-80A8-CDF6A5B0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10820400" cy="14097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Object.create</a:t>
            </a:r>
            <a:r>
              <a:rPr lang="en-US" dirty="0"/>
              <a:t>() method creates a new object, using an existing object as the </a:t>
            </a:r>
            <a:r>
              <a:rPr lang="en-US" b="1" dirty="0"/>
              <a:t>prototype</a:t>
            </a:r>
            <a:r>
              <a:rPr lang="en-US" dirty="0"/>
              <a:t> of the newly created object.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7CEF72-3CA4-430A-A40E-E1BCD6A6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Object.create()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 creates a new object, using an existing object as the prototype of the newly created object.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AF562-885E-483C-93AC-624EA4CC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2635903"/>
            <a:ext cx="7058025" cy="39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A51E8-530F-45AC-B18B-4A3D9CF9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19237"/>
            <a:ext cx="8934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55E9-F29A-40D4-B9F3-2ED75BDF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Object.defineProperty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6A73-8382-4216-AA09-593C656F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r>
              <a:rPr lang="en-US" dirty="0"/>
              <a:t>The static method </a:t>
            </a:r>
            <a:r>
              <a:rPr lang="en-US" dirty="0" err="1"/>
              <a:t>Object.defineProperty</a:t>
            </a:r>
            <a:r>
              <a:rPr lang="en-US" dirty="0"/>
              <a:t>() defines a new property directly on an object, or modifies an existing property on an object, and returns the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DCE0C-A859-421D-884B-8669EED9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19" y="2779951"/>
            <a:ext cx="3662362" cy="37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83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1202</Words>
  <Application>Microsoft Office PowerPoint</Application>
  <PresentationFormat>Widescreen</PresentationFormat>
  <Paragraphs>112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Open Sans</vt:lpstr>
      <vt:lpstr>Arial</vt:lpstr>
      <vt:lpstr>Proxima Nova Extrabold</vt:lpstr>
      <vt:lpstr>Consolas</vt:lpstr>
      <vt:lpstr>DARK THEME</vt:lpstr>
      <vt:lpstr>Object methods, built-in objects</vt:lpstr>
      <vt:lpstr>Object.assign()</vt:lpstr>
      <vt:lpstr>EXAMPLE</vt:lpstr>
      <vt:lpstr>Warning for Deep Clone</vt:lpstr>
      <vt:lpstr>Merging objects with same properties</vt:lpstr>
      <vt:lpstr>Properties on the prototype chain and non-enumerable properties cannot be copied</vt:lpstr>
      <vt:lpstr>Object.create()</vt:lpstr>
      <vt:lpstr>PowerPoint Presentation</vt:lpstr>
      <vt:lpstr>Object.defineProperty()</vt:lpstr>
      <vt:lpstr>PowerPoint Presentation</vt:lpstr>
      <vt:lpstr>Descriptors </vt:lpstr>
      <vt:lpstr>Object.defineProperties()</vt:lpstr>
      <vt:lpstr>Object.defineProperties()</vt:lpstr>
      <vt:lpstr>Object.entries() </vt:lpstr>
      <vt:lpstr>PowerPoint Presentation</vt:lpstr>
      <vt:lpstr>Object.keys() &amp; Object.values() </vt:lpstr>
      <vt:lpstr>Object.freeze()</vt:lpstr>
      <vt:lpstr>PowerPoint Presentation</vt:lpstr>
      <vt:lpstr>Object.seal()&amp;Object.preventExtensions() </vt:lpstr>
      <vt:lpstr>Let check if our object is restricted</vt:lpstr>
      <vt:lpstr>Object.fromEntries() </vt:lpstr>
      <vt:lpstr>Object.getOwnPropertyDescriptor() </vt:lpstr>
      <vt:lpstr>Object.getOwnPropertyDescriptors()</vt:lpstr>
      <vt:lpstr>Object.getOwnPropertyNames() </vt:lpstr>
      <vt:lpstr>Object.getPrototypeOf() </vt:lpstr>
      <vt:lpstr>Object.is() </vt:lpstr>
      <vt:lpstr>Built-in objects</vt:lpstr>
      <vt:lpstr>Value properties</vt:lpstr>
      <vt:lpstr>Fundamental objects</vt:lpstr>
      <vt:lpstr>Numbers and dates</vt:lpstr>
      <vt:lpstr>Math Object </vt:lpstr>
      <vt:lpstr>Math Object </vt:lpstr>
      <vt:lpstr>Date Object </vt:lpstr>
      <vt:lpstr>PowerPoint Presentation</vt:lpstr>
      <vt:lpstr>USED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Events Handling</dc:title>
  <dc:creator>Liubov Koliasa</dc:creator>
  <cp:lastModifiedBy>Tarik Boichuk</cp:lastModifiedBy>
  <cp:revision>41</cp:revision>
  <dcterms:created xsi:type="dcterms:W3CDTF">2018-12-11T16:43:22Z</dcterms:created>
  <dcterms:modified xsi:type="dcterms:W3CDTF">2020-03-22T21:37:43Z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