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0"/>
  </p:notesMasterIdLst>
  <p:sldIdLst>
    <p:sldId id="267" r:id="rId5"/>
    <p:sldId id="324" r:id="rId6"/>
    <p:sldId id="321" r:id="rId7"/>
    <p:sldId id="278" r:id="rId8"/>
    <p:sldId id="279" r:id="rId9"/>
    <p:sldId id="290" r:id="rId10"/>
    <p:sldId id="292" r:id="rId11"/>
    <p:sldId id="314" r:id="rId12"/>
    <p:sldId id="294" r:id="rId13"/>
    <p:sldId id="311" r:id="rId14"/>
    <p:sldId id="323" r:id="rId15"/>
    <p:sldId id="315" r:id="rId16"/>
    <p:sldId id="322" r:id="rId17"/>
    <p:sldId id="320" r:id="rId18"/>
    <p:sldId id="271"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CFF44AD-E78D-FCBE-33E5-AE810CA44285}" name="Zhang Wei" initials="" userId="S::A101499@singaporetech.edu.sg::3477d8a1-5702-493a-9961-3ae81dd638d6" providerId="AD"/>
  <p188:author id="{01BD43F9-49AC-406F-E45F-BE3BF75933E1}" name="Sameer Sara" initials="SS" userId="S::A103720@singaporetech.edu.sg::13d5c35b-d1e0-4eb5-83fb-793b71fa22d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83" autoAdjust="0"/>
    <p:restoredTop sz="83613" autoAdjust="0"/>
  </p:normalViewPr>
  <p:slideViewPr>
    <p:cSldViewPr snapToGrid="0">
      <p:cViewPr varScale="1">
        <p:scale>
          <a:sx n="70" d="100"/>
          <a:sy n="70" d="100"/>
        </p:scale>
        <p:origin x="1128" y="43"/>
      </p:cViewPr>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Lst>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_rels/viewProps.xml.rels><?xml version="1.0" encoding="UTF-8" standalone="yes"?>
<Relationships xmlns="http://schemas.openxmlformats.org/package/2006/relationships"><Relationship Id="rId8" Type="http://schemas.openxmlformats.org/officeDocument/2006/relationships/slide" Target="slides/slide8.xml"/><Relationship Id="rId13" Type="http://schemas.openxmlformats.org/officeDocument/2006/relationships/slide" Target="slides/slide13.xml"/><Relationship Id="rId3" Type="http://schemas.openxmlformats.org/officeDocument/2006/relationships/slide" Target="slides/slide3.xml"/><Relationship Id="rId7" Type="http://schemas.openxmlformats.org/officeDocument/2006/relationships/slide" Target="slides/slide7.xml"/><Relationship Id="rId12" Type="http://schemas.openxmlformats.org/officeDocument/2006/relationships/slide" Target="slides/slide12.xml"/><Relationship Id="rId2" Type="http://schemas.openxmlformats.org/officeDocument/2006/relationships/slide" Target="slides/slide2.xml"/><Relationship Id="rId1" Type="http://schemas.openxmlformats.org/officeDocument/2006/relationships/slide" Target="slides/slide1.xml"/><Relationship Id="rId6" Type="http://schemas.openxmlformats.org/officeDocument/2006/relationships/slide" Target="slides/slide6.xml"/><Relationship Id="rId11" Type="http://schemas.openxmlformats.org/officeDocument/2006/relationships/slide" Target="slides/slide11.xml"/><Relationship Id="rId5" Type="http://schemas.openxmlformats.org/officeDocument/2006/relationships/slide" Target="slides/slide5.xml"/><Relationship Id="rId15" Type="http://schemas.openxmlformats.org/officeDocument/2006/relationships/slide" Target="slides/slide15.xml"/><Relationship Id="rId10" Type="http://schemas.openxmlformats.org/officeDocument/2006/relationships/slide" Target="slides/slide10.xml"/><Relationship Id="rId4" Type="http://schemas.openxmlformats.org/officeDocument/2006/relationships/slide" Target="slides/slide4.xml"/><Relationship Id="rId9" Type="http://schemas.openxmlformats.org/officeDocument/2006/relationships/slide" Target="slides/slide9.xml"/><Relationship Id="rId14" Type="http://schemas.openxmlformats.org/officeDocument/2006/relationships/slide" Target="slides/slide14.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B93A901-734F-4C69-BFA6-49AA31EC0921}" type="doc">
      <dgm:prSet loTypeId="urn:microsoft.com/office/officeart/2005/8/layout/vList2" loCatId="list" qsTypeId="urn:microsoft.com/office/officeart/2005/8/quickstyle/simple5" qsCatId="simple" csTypeId="urn:microsoft.com/office/officeart/2005/8/colors/accent1_2" csCatId="accent1" phldr="1"/>
      <dgm:spPr/>
      <dgm:t>
        <a:bodyPr/>
        <a:lstStyle/>
        <a:p>
          <a:endParaRPr lang="en-US"/>
        </a:p>
      </dgm:t>
    </dgm:pt>
    <dgm:pt modelId="{0B8DB5EE-4896-4228-872D-3341B686BA05}">
      <dgm:prSet custT="1"/>
      <dgm:spPr/>
      <dgm:t>
        <a:bodyPr/>
        <a:lstStyle/>
        <a:p>
          <a:r>
            <a:rPr lang="en-US" sz="2000" dirty="0"/>
            <a:t>Why Batteries Matter More Than Ever?</a:t>
          </a:r>
        </a:p>
      </dgm:t>
    </dgm:pt>
    <dgm:pt modelId="{1476565F-244E-40E5-B6C7-AB43566E4570}" type="parTrans" cxnId="{8420CF5F-B1EA-48E4-A337-62F0B7FDF773}">
      <dgm:prSet/>
      <dgm:spPr/>
      <dgm:t>
        <a:bodyPr/>
        <a:lstStyle/>
        <a:p>
          <a:endParaRPr lang="en-US" sz="2000"/>
        </a:p>
      </dgm:t>
    </dgm:pt>
    <dgm:pt modelId="{17498D80-1B27-43F6-B1C7-93E4CB6ED3E5}" type="sibTrans" cxnId="{8420CF5F-B1EA-48E4-A337-62F0B7FDF773}">
      <dgm:prSet/>
      <dgm:spPr/>
      <dgm:t>
        <a:bodyPr/>
        <a:lstStyle/>
        <a:p>
          <a:endParaRPr lang="en-US" sz="2000"/>
        </a:p>
      </dgm:t>
    </dgm:pt>
    <dgm:pt modelId="{76EA4045-4294-4A08-B789-57A135722D45}">
      <dgm:prSet custT="1"/>
      <dgm:spPr/>
      <dgm:t>
        <a:bodyPr/>
        <a:lstStyle/>
        <a:p>
          <a:r>
            <a:rPr lang="en-US" sz="2000" dirty="0"/>
            <a:t>Why State of Charge is Crucial?</a:t>
          </a:r>
        </a:p>
      </dgm:t>
    </dgm:pt>
    <dgm:pt modelId="{31319222-6FCF-454B-B105-72C1EF182FD6}" type="parTrans" cxnId="{D3DC4F41-A27A-46E3-BBB8-80D8AA4B2828}">
      <dgm:prSet/>
      <dgm:spPr/>
      <dgm:t>
        <a:bodyPr/>
        <a:lstStyle/>
        <a:p>
          <a:endParaRPr lang="en-US" sz="2000"/>
        </a:p>
      </dgm:t>
    </dgm:pt>
    <dgm:pt modelId="{2B4A18C0-ABAB-4C33-883D-5DD1FA47A096}" type="sibTrans" cxnId="{D3DC4F41-A27A-46E3-BBB8-80D8AA4B2828}">
      <dgm:prSet/>
      <dgm:spPr/>
      <dgm:t>
        <a:bodyPr/>
        <a:lstStyle/>
        <a:p>
          <a:endParaRPr lang="en-US" sz="2000"/>
        </a:p>
      </dgm:t>
    </dgm:pt>
    <dgm:pt modelId="{24CE23A2-1D86-4182-BE97-2EC15485C6E4}">
      <dgm:prSet custT="1"/>
      <dgm:spPr/>
      <dgm:t>
        <a:bodyPr/>
        <a:lstStyle/>
        <a:p>
          <a:r>
            <a:rPr lang="en-US" sz="2000"/>
            <a:t>Research motivation for Transformers Model</a:t>
          </a:r>
          <a:endParaRPr lang="en-US" sz="2000" dirty="0"/>
        </a:p>
      </dgm:t>
    </dgm:pt>
    <dgm:pt modelId="{DB951CF8-4E14-48C2-9C59-EE129238A4AF}" type="parTrans" cxnId="{844C34CA-019E-4D36-9348-4DE4CB1A8F13}">
      <dgm:prSet/>
      <dgm:spPr/>
      <dgm:t>
        <a:bodyPr/>
        <a:lstStyle/>
        <a:p>
          <a:endParaRPr lang="en-US" sz="2000"/>
        </a:p>
      </dgm:t>
    </dgm:pt>
    <dgm:pt modelId="{ED38272C-5456-4B40-A40F-4F7BF9EA9450}" type="sibTrans" cxnId="{844C34CA-019E-4D36-9348-4DE4CB1A8F13}">
      <dgm:prSet/>
      <dgm:spPr/>
      <dgm:t>
        <a:bodyPr/>
        <a:lstStyle/>
        <a:p>
          <a:endParaRPr lang="en-US" sz="2000"/>
        </a:p>
      </dgm:t>
    </dgm:pt>
    <dgm:pt modelId="{DDAB2571-AA4F-4DFA-AF5C-B463828DAA0F}">
      <dgm:prSet custT="1"/>
      <dgm:spPr/>
      <dgm:t>
        <a:bodyPr/>
        <a:lstStyle/>
        <a:p>
          <a:r>
            <a:rPr lang="en-US" sz="2000"/>
            <a:t>GINet</a:t>
          </a:r>
        </a:p>
      </dgm:t>
    </dgm:pt>
    <dgm:pt modelId="{1CA0A91F-1328-444B-B7C0-26E4661568E6}" type="parTrans" cxnId="{82F7A88D-1B2C-46B1-91CA-A8A6327610AB}">
      <dgm:prSet/>
      <dgm:spPr/>
      <dgm:t>
        <a:bodyPr/>
        <a:lstStyle/>
        <a:p>
          <a:endParaRPr lang="en-US" sz="2000"/>
        </a:p>
      </dgm:t>
    </dgm:pt>
    <dgm:pt modelId="{B4B2A815-D7C4-48BE-A82A-F4A6269743C7}" type="sibTrans" cxnId="{82F7A88D-1B2C-46B1-91CA-A8A6327610AB}">
      <dgm:prSet/>
      <dgm:spPr/>
      <dgm:t>
        <a:bodyPr/>
        <a:lstStyle/>
        <a:p>
          <a:endParaRPr lang="en-US" sz="2000"/>
        </a:p>
      </dgm:t>
    </dgm:pt>
    <dgm:pt modelId="{7D6AEAB8-7D24-4514-A006-906617CCE9B6}">
      <dgm:prSet custT="1"/>
      <dgm:spPr/>
      <dgm:t>
        <a:bodyPr/>
        <a:lstStyle/>
        <a:p>
          <a:r>
            <a:rPr lang="en-US" sz="2000"/>
            <a:t>Informers – Embedding </a:t>
          </a:r>
        </a:p>
      </dgm:t>
    </dgm:pt>
    <dgm:pt modelId="{12A25D81-0A8B-4BF7-AFDF-80658A9D7D8D}" type="parTrans" cxnId="{943630CF-3357-4BA0-95C9-6AA50032FBA2}">
      <dgm:prSet/>
      <dgm:spPr/>
      <dgm:t>
        <a:bodyPr/>
        <a:lstStyle/>
        <a:p>
          <a:endParaRPr lang="en-US" sz="2000"/>
        </a:p>
      </dgm:t>
    </dgm:pt>
    <dgm:pt modelId="{21104F1B-9BF5-462E-BFB9-9649407B850B}" type="sibTrans" cxnId="{943630CF-3357-4BA0-95C9-6AA50032FBA2}">
      <dgm:prSet/>
      <dgm:spPr/>
      <dgm:t>
        <a:bodyPr/>
        <a:lstStyle/>
        <a:p>
          <a:endParaRPr lang="en-US" sz="2000"/>
        </a:p>
      </dgm:t>
    </dgm:pt>
    <dgm:pt modelId="{95C7FDAE-B7C7-4DAA-AB70-846C7ED8CFDD}">
      <dgm:prSet custT="1"/>
      <dgm:spPr/>
      <dgm:t>
        <a:bodyPr/>
        <a:lstStyle/>
        <a:p>
          <a:r>
            <a:rPr lang="en-US" sz="2000"/>
            <a:t>Informers – Architecture</a:t>
          </a:r>
        </a:p>
      </dgm:t>
    </dgm:pt>
    <dgm:pt modelId="{40779005-0EB5-46BB-9FE6-F28BDAB6C828}" type="parTrans" cxnId="{F19BDC06-BDAA-45AE-BFBD-0F09F5A144D9}">
      <dgm:prSet/>
      <dgm:spPr/>
      <dgm:t>
        <a:bodyPr/>
        <a:lstStyle/>
        <a:p>
          <a:endParaRPr lang="en-US" sz="2000"/>
        </a:p>
      </dgm:t>
    </dgm:pt>
    <dgm:pt modelId="{64AD3742-B67C-42FA-93EC-5FA8BC93FC33}" type="sibTrans" cxnId="{F19BDC06-BDAA-45AE-BFBD-0F09F5A144D9}">
      <dgm:prSet/>
      <dgm:spPr/>
      <dgm:t>
        <a:bodyPr/>
        <a:lstStyle/>
        <a:p>
          <a:endParaRPr lang="en-US" sz="2000"/>
        </a:p>
      </dgm:t>
    </dgm:pt>
    <dgm:pt modelId="{53A1E9C9-3666-4122-9B75-E0B8942D662B}">
      <dgm:prSet custT="1"/>
      <dgm:spPr/>
      <dgm:t>
        <a:bodyPr/>
        <a:lstStyle/>
        <a:p>
          <a:r>
            <a:rPr lang="en-US" sz="2000"/>
            <a:t>Experimental Setup</a:t>
          </a:r>
        </a:p>
      </dgm:t>
    </dgm:pt>
    <dgm:pt modelId="{A7CF88E1-40CD-449D-95F8-57770FB2ECCA}" type="parTrans" cxnId="{E6969DA0-E640-4B93-9A9E-D00A17BD5D71}">
      <dgm:prSet/>
      <dgm:spPr/>
      <dgm:t>
        <a:bodyPr/>
        <a:lstStyle/>
        <a:p>
          <a:endParaRPr lang="en-US" sz="2000"/>
        </a:p>
      </dgm:t>
    </dgm:pt>
    <dgm:pt modelId="{EF0FAFC2-6742-4BC5-8315-325F2CCF4607}" type="sibTrans" cxnId="{E6969DA0-E640-4B93-9A9E-D00A17BD5D71}">
      <dgm:prSet/>
      <dgm:spPr/>
      <dgm:t>
        <a:bodyPr/>
        <a:lstStyle/>
        <a:p>
          <a:endParaRPr lang="en-US" sz="2000"/>
        </a:p>
      </dgm:t>
    </dgm:pt>
    <dgm:pt modelId="{6E6C2283-F224-4CF9-839E-80CB9114486C}">
      <dgm:prSet custT="1"/>
      <dgm:spPr/>
      <dgm:t>
        <a:bodyPr/>
        <a:lstStyle/>
        <a:p>
          <a:r>
            <a:rPr lang="en-US" sz="2000"/>
            <a:t>Results </a:t>
          </a:r>
          <a:endParaRPr lang="en-US" sz="2000" dirty="0"/>
        </a:p>
      </dgm:t>
    </dgm:pt>
    <dgm:pt modelId="{1A909862-73A6-49EE-8BDB-EA5837362E9B}" type="parTrans" cxnId="{0B6D99C4-EC8D-4848-945C-B73C888B6811}">
      <dgm:prSet/>
      <dgm:spPr/>
      <dgm:t>
        <a:bodyPr/>
        <a:lstStyle/>
        <a:p>
          <a:endParaRPr lang="en-US" sz="2000"/>
        </a:p>
      </dgm:t>
    </dgm:pt>
    <dgm:pt modelId="{E9882E74-9763-41AA-A587-01A13BB0E920}" type="sibTrans" cxnId="{0B6D99C4-EC8D-4848-945C-B73C888B6811}">
      <dgm:prSet/>
      <dgm:spPr/>
      <dgm:t>
        <a:bodyPr/>
        <a:lstStyle/>
        <a:p>
          <a:endParaRPr lang="en-US" sz="2000"/>
        </a:p>
      </dgm:t>
    </dgm:pt>
    <dgm:pt modelId="{15610585-D93D-4314-AD82-3EB9B20B468A}">
      <dgm:prSet custT="1"/>
      <dgm:spPr/>
      <dgm:t>
        <a:bodyPr/>
        <a:lstStyle/>
        <a:p>
          <a:r>
            <a:rPr lang="en-US" sz="2000"/>
            <a:t>Sensitivity Analysis – Encoder Decoder Layers</a:t>
          </a:r>
        </a:p>
      </dgm:t>
    </dgm:pt>
    <dgm:pt modelId="{1DF5A130-CAC8-4107-A0B9-5A76232B8078}" type="parTrans" cxnId="{75C80351-F193-4699-9B7D-EEF4C70D9964}">
      <dgm:prSet/>
      <dgm:spPr/>
      <dgm:t>
        <a:bodyPr/>
        <a:lstStyle/>
        <a:p>
          <a:endParaRPr lang="en-US" sz="2000"/>
        </a:p>
      </dgm:t>
    </dgm:pt>
    <dgm:pt modelId="{92BBCB60-191B-4446-BADB-C546FA0A6EE2}" type="sibTrans" cxnId="{75C80351-F193-4699-9B7D-EEF4C70D9964}">
      <dgm:prSet/>
      <dgm:spPr/>
      <dgm:t>
        <a:bodyPr/>
        <a:lstStyle/>
        <a:p>
          <a:endParaRPr lang="en-US" sz="2000"/>
        </a:p>
      </dgm:t>
    </dgm:pt>
    <dgm:pt modelId="{94EC83D0-F1BD-4975-ACC5-6DAE0E1066BC}">
      <dgm:prSet custT="1"/>
      <dgm:spPr/>
      <dgm:t>
        <a:bodyPr/>
        <a:lstStyle/>
        <a:p>
          <a:r>
            <a:rPr lang="en-US" sz="2000"/>
            <a:t>Why Prob Sparse Attention? </a:t>
          </a:r>
        </a:p>
      </dgm:t>
    </dgm:pt>
    <dgm:pt modelId="{88085D94-FC78-4B27-848B-80222A55BF1C}" type="parTrans" cxnId="{0256EBB2-2772-4D09-98B5-3F4FD550155C}">
      <dgm:prSet/>
      <dgm:spPr/>
      <dgm:t>
        <a:bodyPr/>
        <a:lstStyle/>
        <a:p>
          <a:endParaRPr lang="en-US" sz="2000"/>
        </a:p>
      </dgm:t>
    </dgm:pt>
    <dgm:pt modelId="{176A1AA1-33B6-46C3-A5F0-E96AB4B27B07}" type="sibTrans" cxnId="{0256EBB2-2772-4D09-98B5-3F4FD550155C}">
      <dgm:prSet/>
      <dgm:spPr/>
      <dgm:t>
        <a:bodyPr/>
        <a:lstStyle/>
        <a:p>
          <a:endParaRPr lang="en-US" sz="2000"/>
        </a:p>
      </dgm:t>
    </dgm:pt>
    <dgm:pt modelId="{49762DA2-A53D-446E-B516-DFC7C7106EA8}">
      <dgm:prSet custT="1"/>
      <dgm:spPr/>
      <dgm:t>
        <a:bodyPr/>
        <a:lstStyle/>
        <a:p>
          <a:r>
            <a:rPr lang="en-US" sz="2000" dirty="0"/>
            <a:t>Directions for Future Research</a:t>
          </a:r>
        </a:p>
      </dgm:t>
    </dgm:pt>
    <dgm:pt modelId="{CDE044C0-B0A4-49FD-9213-AE1E07209C2F}" type="parTrans" cxnId="{93EED239-5BC5-4D07-AB01-3D99EFD3D296}">
      <dgm:prSet/>
      <dgm:spPr/>
      <dgm:t>
        <a:bodyPr/>
        <a:lstStyle/>
        <a:p>
          <a:endParaRPr lang="en-US" sz="2000"/>
        </a:p>
      </dgm:t>
    </dgm:pt>
    <dgm:pt modelId="{BE3F9F70-83D8-40E6-8180-D47D1A864506}" type="sibTrans" cxnId="{93EED239-5BC5-4D07-AB01-3D99EFD3D296}">
      <dgm:prSet/>
      <dgm:spPr/>
      <dgm:t>
        <a:bodyPr/>
        <a:lstStyle/>
        <a:p>
          <a:endParaRPr lang="en-US" sz="2000"/>
        </a:p>
      </dgm:t>
    </dgm:pt>
    <dgm:pt modelId="{B18200C6-FCCF-448A-AFFD-AF52A504EA14}" type="pres">
      <dgm:prSet presAssocID="{5B93A901-734F-4C69-BFA6-49AA31EC0921}" presName="linear" presStyleCnt="0">
        <dgm:presLayoutVars>
          <dgm:animLvl val="lvl"/>
          <dgm:resizeHandles val="exact"/>
        </dgm:presLayoutVars>
      </dgm:prSet>
      <dgm:spPr/>
    </dgm:pt>
    <dgm:pt modelId="{6A67B61E-306A-40DD-A060-C210D03E7DC0}" type="pres">
      <dgm:prSet presAssocID="{0B8DB5EE-4896-4228-872D-3341B686BA05}" presName="parentText" presStyleLbl="node1" presStyleIdx="0" presStyleCnt="11">
        <dgm:presLayoutVars>
          <dgm:chMax val="0"/>
          <dgm:bulletEnabled val="1"/>
        </dgm:presLayoutVars>
      </dgm:prSet>
      <dgm:spPr/>
    </dgm:pt>
    <dgm:pt modelId="{FE036CDB-D79C-4001-8226-55A71C166326}" type="pres">
      <dgm:prSet presAssocID="{17498D80-1B27-43F6-B1C7-93E4CB6ED3E5}" presName="spacer" presStyleCnt="0"/>
      <dgm:spPr/>
    </dgm:pt>
    <dgm:pt modelId="{64DFA83A-D8BE-4FA0-9F1F-0F2773F6B38F}" type="pres">
      <dgm:prSet presAssocID="{76EA4045-4294-4A08-B789-57A135722D45}" presName="parentText" presStyleLbl="node1" presStyleIdx="1" presStyleCnt="11">
        <dgm:presLayoutVars>
          <dgm:chMax val="0"/>
          <dgm:bulletEnabled val="1"/>
        </dgm:presLayoutVars>
      </dgm:prSet>
      <dgm:spPr/>
    </dgm:pt>
    <dgm:pt modelId="{B932FACD-C6AE-4E55-94B2-AEBC5903FBAF}" type="pres">
      <dgm:prSet presAssocID="{2B4A18C0-ABAB-4C33-883D-5DD1FA47A096}" presName="spacer" presStyleCnt="0"/>
      <dgm:spPr/>
    </dgm:pt>
    <dgm:pt modelId="{3B8268D5-0535-4AF4-A686-59AEC22BEC94}" type="pres">
      <dgm:prSet presAssocID="{24CE23A2-1D86-4182-BE97-2EC15485C6E4}" presName="parentText" presStyleLbl="node1" presStyleIdx="2" presStyleCnt="11">
        <dgm:presLayoutVars>
          <dgm:chMax val="0"/>
          <dgm:bulletEnabled val="1"/>
        </dgm:presLayoutVars>
      </dgm:prSet>
      <dgm:spPr/>
    </dgm:pt>
    <dgm:pt modelId="{821AF90D-CFF5-4712-BAC0-8EF50271721B}" type="pres">
      <dgm:prSet presAssocID="{ED38272C-5456-4B40-A40F-4F7BF9EA9450}" presName="spacer" presStyleCnt="0"/>
      <dgm:spPr/>
    </dgm:pt>
    <dgm:pt modelId="{29CD7636-AE03-4C2F-BD77-767CF83BEAAF}" type="pres">
      <dgm:prSet presAssocID="{DDAB2571-AA4F-4DFA-AF5C-B463828DAA0F}" presName="parentText" presStyleLbl="node1" presStyleIdx="3" presStyleCnt="11">
        <dgm:presLayoutVars>
          <dgm:chMax val="0"/>
          <dgm:bulletEnabled val="1"/>
        </dgm:presLayoutVars>
      </dgm:prSet>
      <dgm:spPr/>
    </dgm:pt>
    <dgm:pt modelId="{8D531CC9-D916-48A5-90FD-B8C912CE4786}" type="pres">
      <dgm:prSet presAssocID="{B4B2A815-D7C4-48BE-A82A-F4A6269743C7}" presName="spacer" presStyleCnt="0"/>
      <dgm:spPr/>
    </dgm:pt>
    <dgm:pt modelId="{FD0ACC54-C1AE-4E05-AF92-13357A13EAAC}" type="pres">
      <dgm:prSet presAssocID="{7D6AEAB8-7D24-4514-A006-906617CCE9B6}" presName="parentText" presStyleLbl="node1" presStyleIdx="4" presStyleCnt="11">
        <dgm:presLayoutVars>
          <dgm:chMax val="0"/>
          <dgm:bulletEnabled val="1"/>
        </dgm:presLayoutVars>
      </dgm:prSet>
      <dgm:spPr/>
    </dgm:pt>
    <dgm:pt modelId="{FBF67C85-0B62-447E-9C01-16E85AD4381E}" type="pres">
      <dgm:prSet presAssocID="{21104F1B-9BF5-462E-BFB9-9649407B850B}" presName="spacer" presStyleCnt="0"/>
      <dgm:spPr/>
    </dgm:pt>
    <dgm:pt modelId="{4BC12872-E2EB-43C7-AB82-E90B7C182ABD}" type="pres">
      <dgm:prSet presAssocID="{95C7FDAE-B7C7-4DAA-AB70-846C7ED8CFDD}" presName="parentText" presStyleLbl="node1" presStyleIdx="5" presStyleCnt="11">
        <dgm:presLayoutVars>
          <dgm:chMax val="0"/>
          <dgm:bulletEnabled val="1"/>
        </dgm:presLayoutVars>
      </dgm:prSet>
      <dgm:spPr/>
    </dgm:pt>
    <dgm:pt modelId="{D0B89A03-D510-4B15-994F-CEE4823B0464}" type="pres">
      <dgm:prSet presAssocID="{64AD3742-B67C-42FA-93EC-5FA8BC93FC33}" presName="spacer" presStyleCnt="0"/>
      <dgm:spPr/>
    </dgm:pt>
    <dgm:pt modelId="{5AD54162-797F-47C8-A8A9-4560168CB0E2}" type="pres">
      <dgm:prSet presAssocID="{53A1E9C9-3666-4122-9B75-E0B8942D662B}" presName="parentText" presStyleLbl="node1" presStyleIdx="6" presStyleCnt="11">
        <dgm:presLayoutVars>
          <dgm:chMax val="0"/>
          <dgm:bulletEnabled val="1"/>
        </dgm:presLayoutVars>
      </dgm:prSet>
      <dgm:spPr/>
    </dgm:pt>
    <dgm:pt modelId="{D8E71B37-9149-4F15-B6DC-A483717FD189}" type="pres">
      <dgm:prSet presAssocID="{EF0FAFC2-6742-4BC5-8315-325F2CCF4607}" presName="spacer" presStyleCnt="0"/>
      <dgm:spPr/>
    </dgm:pt>
    <dgm:pt modelId="{FAD7CB1B-D6BF-472A-95D9-382C672B1227}" type="pres">
      <dgm:prSet presAssocID="{6E6C2283-F224-4CF9-839E-80CB9114486C}" presName="parentText" presStyleLbl="node1" presStyleIdx="7" presStyleCnt="11">
        <dgm:presLayoutVars>
          <dgm:chMax val="0"/>
          <dgm:bulletEnabled val="1"/>
        </dgm:presLayoutVars>
      </dgm:prSet>
      <dgm:spPr/>
    </dgm:pt>
    <dgm:pt modelId="{3BC0B049-4E4E-43F0-9E8B-69C58B9B4F25}" type="pres">
      <dgm:prSet presAssocID="{E9882E74-9763-41AA-A587-01A13BB0E920}" presName="spacer" presStyleCnt="0"/>
      <dgm:spPr/>
    </dgm:pt>
    <dgm:pt modelId="{43326592-3789-48E5-8FDE-589E2E713972}" type="pres">
      <dgm:prSet presAssocID="{15610585-D93D-4314-AD82-3EB9B20B468A}" presName="parentText" presStyleLbl="node1" presStyleIdx="8" presStyleCnt="11">
        <dgm:presLayoutVars>
          <dgm:chMax val="0"/>
          <dgm:bulletEnabled val="1"/>
        </dgm:presLayoutVars>
      </dgm:prSet>
      <dgm:spPr/>
    </dgm:pt>
    <dgm:pt modelId="{D6923BA7-920D-4EFA-847F-63AB88DD287F}" type="pres">
      <dgm:prSet presAssocID="{92BBCB60-191B-4446-BADB-C546FA0A6EE2}" presName="spacer" presStyleCnt="0"/>
      <dgm:spPr/>
    </dgm:pt>
    <dgm:pt modelId="{7B290D19-B1C3-44AB-A0A6-79940278307E}" type="pres">
      <dgm:prSet presAssocID="{94EC83D0-F1BD-4975-ACC5-6DAE0E1066BC}" presName="parentText" presStyleLbl="node1" presStyleIdx="9" presStyleCnt="11">
        <dgm:presLayoutVars>
          <dgm:chMax val="0"/>
          <dgm:bulletEnabled val="1"/>
        </dgm:presLayoutVars>
      </dgm:prSet>
      <dgm:spPr/>
    </dgm:pt>
    <dgm:pt modelId="{536B85F3-4354-4534-94A0-4C1E2E1F74B7}" type="pres">
      <dgm:prSet presAssocID="{176A1AA1-33B6-46C3-A5F0-E96AB4B27B07}" presName="spacer" presStyleCnt="0"/>
      <dgm:spPr/>
    </dgm:pt>
    <dgm:pt modelId="{AE19C2C2-2CA1-405B-82E1-72894DD27E62}" type="pres">
      <dgm:prSet presAssocID="{49762DA2-A53D-446E-B516-DFC7C7106EA8}" presName="parentText" presStyleLbl="node1" presStyleIdx="10" presStyleCnt="11">
        <dgm:presLayoutVars>
          <dgm:chMax val="0"/>
          <dgm:bulletEnabled val="1"/>
        </dgm:presLayoutVars>
      </dgm:prSet>
      <dgm:spPr/>
    </dgm:pt>
  </dgm:ptLst>
  <dgm:cxnLst>
    <dgm:cxn modelId="{F19BDC06-BDAA-45AE-BFBD-0F09F5A144D9}" srcId="{5B93A901-734F-4C69-BFA6-49AA31EC0921}" destId="{95C7FDAE-B7C7-4DAA-AB70-846C7ED8CFDD}" srcOrd="5" destOrd="0" parTransId="{40779005-0EB5-46BB-9FE6-F28BDAB6C828}" sibTransId="{64AD3742-B67C-42FA-93EC-5FA8BC93FC33}"/>
    <dgm:cxn modelId="{4E8FCA09-7934-488C-883A-415D998D2ED8}" type="presOf" srcId="{7D6AEAB8-7D24-4514-A006-906617CCE9B6}" destId="{FD0ACC54-C1AE-4E05-AF92-13357A13EAAC}" srcOrd="0" destOrd="0" presId="urn:microsoft.com/office/officeart/2005/8/layout/vList2"/>
    <dgm:cxn modelId="{93EED239-5BC5-4D07-AB01-3D99EFD3D296}" srcId="{5B93A901-734F-4C69-BFA6-49AA31EC0921}" destId="{49762DA2-A53D-446E-B516-DFC7C7106EA8}" srcOrd="10" destOrd="0" parTransId="{CDE044C0-B0A4-49FD-9213-AE1E07209C2F}" sibTransId="{BE3F9F70-83D8-40E6-8180-D47D1A864506}"/>
    <dgm:cxn modelId="{BDA52D3E-C3C4-4845-8876-BB2A05E42B61}" type="presOf" srcId="{76EA4045-4294-4A08-B789-57A135722D45}" destId="{64DFA83A-D8BE-4FA0-9F1F-0F2773F6B38F}" srcOrd="0" destOrd="0" presId="urn:microsoft.com/office/officeart/2005/8/layout/vList2"/>
    <dgm:cxn modelId="{8420CF5F-B1EA-48E4-A337-62F0B7FDF773}" srcId="{5B93A901-734F-4C69-BFA6-49AA31EC0921}" destId="{0B8DB5EE-4896-4228-872D-3341B686BA05}" srcOrd="0" destOrd="0" parTransId="{1476565F-244E-40E5-B6C7-AB43566E4570}" sibTransId="{17498D80-1B27-43F6-B1C7-93E4CB6ED3E5}"/>
    <dgm:cxn modelId="{D3DC4F41-A27A-46E3-BBB8-80D8AA4B2828}" srcId="{5B93A901-734F-4C69-BFA6-49AA31EC0921}" destId="{76EA4045-4294-4A08-B789-57A135722D45}" srcOrd="1" destOrd="0" parTransId="{31319222-6FCF-454B-B105-72C1EF182FD6}" sibTransId="{2B4A18C0-ABAB-4C33-883D-5DD1FA47A096}"/>
    <dgm:cxn modelId="{75C80351-F193-4699-9B7D-EEF4C70D9964}" srcId="{5B93A901-734F-4C69-BFA6-49AA31EC0921}" destId="{15610585-D93D-4314-AD82-3EB9B20B468A}" srcOrd="8" destOrd="0" parTransId="{1DF5A130-CAC8-4107-A0B9-5A76232B8078}" sibTransId="{92BBCB60-191B-4446-BADB-C546FA0A6EE2}"/>
    <dgm:cxn modelId="{4DB7FC74-1092-438F-A128-CE6EBA90BB72}" type="presOf" srcId="{53A1E9C9-3666-4122-9B75-E0B8942D662B}" destId="{5AD54162-797F-47C8-A8A9-4560168CB0E2}" srcOrd="0" destOrd="0" presId="urn:microsoft.com/office/officeart/2005/8/layout/vList2"/>
    <dgm:cxn modelId="{0438DB79-0EF9-447B-AC7E-B2921A4357F9}" type="presOf" srcId="{DDAB2571-AA4F-4DFA-AF5C-B463828DAA0F}" destId="{29CD7636-AE03-4C2F-BD77-767CF83BEAAF}" srcOrd="0" destOrd="0" presId="urn:microsoft.com/office/officeart/2005/8/layout/vList2"/>
    <dgm:cxn modelId="{82F7A88D-1B2C-46B1-91CA-A8A6327610AB}" srcId="{5B93A901-734F-4C69-BFA6-49AA31EC0921}" destId="{DDAB2571-AA4F-4DFA-AF5C-B463828DAA0F}" srcOrd="3" destOrd="0" parTransId="{1CA0A91F-1328-444B-B7C0-26E4661568E6}" sibTransId="{B4B2A815-D7C4-48BE-A82A-F4A6269743C7}"/>
    <dgm:cxn modelId="{8AFD338A-D46D-4B8E-A610-E5F601E6819A}" type="presOf" srcId="{94EC83D0-F1BD-4975-ACC5-6DAE0E1066BC}" destId="{7B290D19-B1C3-44AB-A0A6-79940278307E}" srcOrd="0" destOrd="0" presId="urn:microsoft.com/office/officeart/2005/8/layout/vList2"/>
    <dgm:cxn modelId="{E6969DA0-E640-4B93-9A9E-D00A17BD5D71}" srcId="{5B93A901-734F-4C69-BFA6-49AA31EC0921}" destId="{53A1E9C9-3666-4122-9B75-E0B8942D662B}" srcOrd="6" destOrd="0" parTransId="{A7CF88E1-40CD-449D-95F8-57770FB2ECCA}" sibTransId="{EF0FAFC2-6742-4BC5-8315-325F2CCF4607}"/>
    <dgm:cxn modelId="{FC3BB9A1-5DBB-40BD-A14C-7A070E441DAE}" type="presOf" srcId="{24CE23A2-1D86-4182-BE97-2EC15485C6E4}" destId="{3B8268D5-0535-4AF4-A686-59AEC22BEC94}" srcOrd="0" destOrd="0" presId="urn:microsoft.com/office/officeart/2005/8/layout/vList2"/>
    <dgm:cxn modelId="{91F851AA-881C-4BC1-ADD3-E0F24476564A}" type="presOf" srcId="{6E6C2283-F224-4CF9-839E-80CB9114486C}" destId="{FAD7CB1B-D6BF-472A-95D9-382C672B1227}" srcOrd="0" destOrd="0" presId="urn:microsoft.com/office/officeart/2005/8/layout/vList2"/>
    <dgm:cxn modelId="{ECF4E7B1-B2D0-4A36-B837-1D7008205070}" type="presOf" srcId="{5B93A901-734F-4C69-BFA6-49AA31EC0921}" destId="{B18200C6-FCCF-448A-AFFD-AF52A504EA14}" srcOrd="0" destOrd="0" presId="urn:microsoft.com/office/officeart/2005/8/layout/vList2"/>
    <dgm:cxn modelId="{0256EBB2-2772-4D09-98B5-3F4FD550155C}" srcId="{5B93A901-734F-4C69-BFA6-49AA31EC0921}" destId="{94EC83D0-F1BD-4975-ACC5-6DAE0E1066BC}" srcOrd="9" destOrd="0" parTransId="{88085D94-FC78-4B27-848B-80222A55BF1C}" sibTransId="{176A1AA1-33B6-46C3-A5F0-E96AB4B27B07}"/>
    <dgm:cxn modelId="{0B6D99C4-EC8D-4848-945C-B73C888B6811}" srcId="{5B93A901-734F-4C69-BFA6-49AA31EC0921}" destId="{6E6C2283-F224-4CF9-839E-80CB9114486C}" srcOrd="7" destOrd="0" parTransId="{1A909862-73A6-49EE-8BDB-EA5837362E9B}" sibTransId="{E9882E74-9763-41AA-A587-01A13BB0E920}"/>
    <dgm:cxn modelId="{844C34CA-019E-4D36-9348-4DE4CB1A8F13}" srcId="{5B93A901-734F-4C69-BFA6-49AA31EC0921}" destId="{24CE23A2-1D86-4182-BE97-2EC15485C6E4}" srcOrd="2" destOrd="0" parTransId="{DB951CF8-4E14-48C2-9C59-EE129238A4AF}" sibTransId="{ED38272C-5456-4B40-A40F-4F7BF9EA9450}"/>
    <dgm:cxn modelId="{7B4334EB-2C77-4CD2-AE6C-F4C03CDCD886}" type="presOf" srcId="{49762DA2-A53D-446E-B516-DFC7C7106EA8}" destId="{AE19C2C2-2CA1-405B-82E1-72894DD27E62}" srcOrd="0" destOrd="0" presId="urn:microsoft.com/office/officeart/2005/8/layout/vList2"/>
    <dgm:cxn modelId="{943630CF-3357-4BA0-95C9-6AA50032FBA2}" srcId="{5B93A901-734F-4C69-BFA6-49AA31EC0921}" destId="{7D6AEAB8-7D24-4514-A006-906617CCE9B6}" srcOrd="4" destOrd="0" parTransId="{12A25D81-0A8B-4BF7-AFDF-80658A9D7D8D}" sibTransId="{21104F1B-9BF5-462E-BFB9-9649407B850B}"/>
    <dgm:cxn modelId="{3E870BD6-1E2D-4938-9C00-EE2EC06BAF28}" type="presOf" srcId="{95C7FDAE-B7C7-4DAA-AB70-846C7ED8CFDD}" destId="{4BC12872-E2EB-43C7-AB82-E90B7C182ABD}" srcOrd="0" destOrd="0" presId="urn:microsoft.com/office/officeart/2005/8/layout/vList2"/>
    <dgm:cxn modelId="{44B43CFB-2FCE-41A0-9C4B-A289B0939322}" type="presOf" srcId="{0B8DB5EE-4896-4228-872D-3341B686BA05}" destId="{6A67B61E-306A-40DD-A060-C210D03E7DC0}" srcOrd="0" destOrd="0" presId="urn:microsoft.com/office/officeart/2005/8/layout/vList2"/>
    <dgm:cxn modelId="{CA5A75FF-ECD2-42FC-AB2C-1F0A52196F14}" type="presOf" srcId="{15610585-D93D-4314-AD82-3EB9B20B468A}" destId="{43326592-3789-48E5-8FDE-589E2E713972}" srcOrd="0" destOrd="0" presId="urn:microsoft.com/office/officeart/2005/8/layout/vList2"/>
    <dgm:cxn modelId="{40A85F28-E9B5-4681-AF6B-4DA9788B7A77}" type="presParOf" srcId="{B18200C6-FCCF-448A-AFFD-AF52A504EA14}" destId="{6A67B61E-306A-40DD-A060-C210D03E7DC0}" srcOrd="0" destOrd="0" presId="urn:microsoft.com/office/officeart/2005/8/layout/vList2"/>
    <dgm:cxn modelId="{D24AF5A3-0352-4B83-A47F-4DB5FDDE17FA}" type="presParOf" srcId="{B18200C6-FCCF-448A-AFFD-AF52A504EA14}" destId="{FE036CDB-D79C-4001-8226-55A71C166326}" srcOrd="1" destOrd="0" presId="urn:microsoft.com/office/officeart/2005/8/layout/vList2"/>
    <dgm:cxn modelId="{97578DD6-B715-4299-8DA2-AAECE38EE71B}" type="presParOf" srcId="{B18200C6-FCCF-448A-AFFD-AF52A504EA14}" destId="{64DFA83A-D8BE-4FA0-9F1F-0F2773F6B38F}" srcOrd="2" destOrd="0" presId="urn:microsoft.com/office/officeart/2005/8/layout/vList2"/>
    <dgm:cxn modelId="{16672776-4259-4400-8E1E-3F9995EB671D}" type="presParOf" srcId="{B18200C6-FCCF-448A-AFFD-AF52A504EA14}" destId="{B932FACD-C6AE-4E55-94B2-AEBC5903FBAF}" srcOrd="3" destOrd="0" presId="urn:microsoft.com/office/officeart/2005/8/layout/vList2"/>
    <dgm:cxn modelId="{2FC61C66-4BC5-4E86-9838-FF7B0B8CB7C6}" type="presParOf" srcId="{B18200C6-FCCF-448A-AFFD-AF52A504EA14}" destId="{3B8268D5-0535-4AF4-A686-59AEC22BEC94}" srcOrd="4" destOrd="0" presId="urn:microsoft.com/office/officeart/2005/8/layout/vList2"/>
    <dgm:cxn modelId="{B044353B-3EA4-48CB-BE13-CB0D72FDBBEA}" type="presParOf" srcId="{B18200C6-FCCF-448A-AFFD-AF52A504EA14}" destId="{821AF90D-CFF5-4712-BAC0-8EF50271721B}" srcOrd="5" destOrd="0" presId="urn:microsoft.com/office/officeart/2005/8/layout/vList2"/>
    <dgm:cxn modelId="{6336B782-5FF6-4736-8E19-DB512F37AEA0}" type="presParOf" srcId="{B18200C6-FCCF-448A-AFFD-AF52A504EA14}" destId="{29CD7636-AE03-4C2F-BD77-767CF83BEAAF}" srcOrd="6" destOrd="0" presId="urn:microsoft.com/office/officeart/2005/8/layout/vList2"/>
    <dgm:cxn modelId="{8D441667-69AB-4D72-85D4-4BFFAB0D0B5B}" type="presParOf" srcId="{B18200C6-FCCF-448A-AFFD-AF52A504EA14}" destId="{8D531CC9-D916-48A5-90FD-B8C912CE4786}" srcOrd="7" destOrd="0" presId="urn:microsoft.com/office/officeart/2005/8/layout/vList2"/>
    <dgm:cxn modelId="{F7D16C53-FDA4-405F-8CAD-6AB1C8013C67}" type="presParOf" srcId="{B18200C6-FCCF-448A-AFFD-AF52A504EA14}" destId="{FD0ACC54-C1AE-4E05-AF92-13357A13EAAC}" srcOrd="8" destOrd="0" presId="urn:microsoft.com/office/officeart/2005/8/layout/vList2"/>
    <dgm:cxn modelId="{472BD5AF-A749-4291-9426-6683C21CD694}" type="presParOf" srcId="{B18200C6-FCCF-448A-AFFD-AF52A504EA14}" destId="{FBF67C85-0B62-447E-9C01-16E85AD4381E}" srcOrd="9" destOrd="0" presId="urn:microsoft.com/office/officeart/2005/8/layout/vList2"/>
    <dgm:cxn modelId="{C52F252F-6A6A-49DC-A666-06D8617787FB}" type="presParOf" srcId="{B18200C6-FCCF-448A-AFFD-AF52A504EA14}" destId="{4BC12872-E2EB-43C7-AB82-E90B7C182ABD}" srcOrd="10" destOrd="0" presId="urn:microsoft.com/office/officeart/2005/8/layout/vList2"/>
    <dgm:cxn modelId="{24D01946-D3CE-407F-9C98-3CEAC67E285E}" type="presParOf" srcId="{B18200C6-FCCF-448A-AFFD-AF52A504EA14}" destId="{D0B89A03-D510-4B15-994F-CEE4823B0464}" srcOrd="11" destOrd="0" presId="urn:microsoft.com/office/officeart/2005/8/layout/vList2"/>
    <dgm:cxn modelId="{80D721DA-9ADB-4D02-A650-BDDF3D07D39E}" type="presParOf" srcId="{B18200C6-FCCF-448A-AFFD-AF52A504EA14}" destId="{5AD54162-797F-47C8-A8A9-4560168CB0E2}" srcOrd="12" destOrd="0" presId="urn:microsoft.com/office/officeart/2005/8/layout/vList2"/>
    <dgm:cxn modelId="{668B3DD6-000C-4A4A-BC49-472638167D2F}" type="presParOf" srcId="{B18200C6-FCCF-448A-AFFD-AF52A504EA14}" destId="{D8E71B37-9149-4F15-B6DC-A483717FD189}" srcOrd="13" destOrd="0" presId="urn:microsoft.com/office/officeart/2005/8/layout/vList2"/>
    <dgm:cxn modelId="{F1225E9D-224B-40DE-99ED-208D1753E6A9}" type="presParOf" srcId="{B18200C6-FCCF-448A-AFFD-AF52A504EA14}" destId="{FAD7CB1B-D6BF-472A-95D9-382C672B1227}" srcOrd="14" destOrd="0" presId="urn:microsoft.com/office/officeart/2005/8/layout/vList2"/>
    <dgm:cxn modelId="{9D5F3566-79BD-4D05-B305-CA6917E5BE29}" type="presParOf" srcId="{B18200C6-FCCF-448A-AFFD-AF52A504EA14}" destId="{3BC0B049-4E4E-43F0-9E8B-69C58B9B4F25}" srcOrd="15" destOrd="0" presId="urn:microsoft.com/office/officeart/2005/8/layout/vList2"/>
    <dgm:cxn modelId="{3E97015F-C5FD-41CE-B7DF-BD3B4D1EEBAB}" type="presParOf" srcId="{B18200C6-FCCF-448A-AFFD-AF52A504EA14}" destId="{43326592-3789-48E5-8FDE-589E2E713972}" srcOrd="16" destOrd="0" presId="urn:microsoft.com/office/officeart/2005/8/layout/vList2"/>
    <dgm:cxn modelId="{EFC69F77-42FF-41CA-96F9-A610B9304984}" type="presParOf" srcId="{B18200C6-FCCF-448A-AFFD-AF52A504EA14}" destId="{D6923BA7-920D-4EFA-847F-63AB88DD287F}" srcOrd="17" destOrd="0" presId="urn:microsoft.com/office/officeart/2005/8/layout/vList2"/>
    <dgm:cxn modelId="{79B03FCA-708F-4FF9-A295-1CB8656CEA98}" type="presParOf" srcId="{B18200C6-FCCF-448A-AFFD-AF52A504EA14}" destId="{7B290D19-B1C3-44AB-A0A6-79940278307E}" srcOrd="18" destOrd="0" presId="urn:microsoft.com/office/officeart/2005/8/layout/vList2"/>
    <dgm:cxn modelId="{25A15F6D-E9D9-4C31-8C69-55A3979CEBCE}" type="presParOf" srcId="{B18200C6-FCCF-448A-AFFD-AF52A504EA14}" destId="{536B85F3-4354-4534-94A0-4C1E2E1F74B7}" srcOrd="19" destOrd="0" presId="urn:microsoft.com/office/officeart/2005/8/layout/vList2"/>
    <dgm:cxn modelId="{18C541E5-54A6-476F-93D0-2EDF4065F4D5}" type="presParOf" srcId="{B18200C6-FCCF-448A-AFFD-AF52A504EA14}" destId="{AE19C2C2-2CA1-405B-82E1-72894DD27E62}" srcOrd="2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A67B61E-306A-40DD-A060-C210D03E7DC0}">
      <dsp:nvSpPr>
        <dsp:cNvPr id="0" name=""/>
        <dsp:cNvSpPr/>
      </dsp:nvSpPr>
      <dsp:spPr>
        <a:xfrm>
          <a:off x="0" y="1795"/>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Why Batteries Matter More Than Ever?</a:t>
          </a:r>
        </a:p>
      </dsp:txBody>
      <dsp:txXfrm>
        <a:off x="21633" y="23428"/>
        <a:ext cx="5138334" cy="399894"/>
      </dsp:txXfrm>
    </dsp:sp>
    <dsp:sp modelId="{64DFA83A-D8BE-4FA0-9F1F-0F2773F6B38F}">
      <dsp:nvSpPr>
        <dsp:cNvPr id="0" name=""/>
        <dsp:cNvSpPr/>
      </dsp:nvSpPr>
      <dsp:spPr>
        <a:xfrm>
          <a:off x="0" y="458259"/>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Why State of Charge is Crucial?</a:t>
          </a:r>
        </a:p>
      </dsp:txBody>
      <dsp:txXfrm>
        <a:off x="21633" y="479892"/>
        <a:ext cx="5138334" cy="399894"/>
      </dsp:txXfrm>
    </dsp:sp>
    <dsp:sp modelId="{3B8268D5-0535-4AF4-A686-59AEC22BEC94}">
      <dsp:nvSpPr>
        <dsp:cNvPr id="0" name=""/>
        <dsp:cNvSpPr/>
      </dsp:nvSpPr>
      <dsp:spPr>
        <a:xfrm>
          <a:off x="0" y="914722"/>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Research motivation for Transformers Model</a:t>
          </a:r>
          <a:endParaRPr lang="en-US" sz="2000" kern="1200" dirty="0"/>
        </a:p>
      </dsp:txBody>
      <dsp:txXfrm>
        <a:off x="21633" y="936355"/>
        <a:ext cx="5138334" cy="399894"/>
      </dsp:txXfrm>
    </dsp:sp>
    <dsp:sp modelId="{29CD7636-AE03-4C2F-BD77-767CF83BEAAF}">
      <dsp:nvSpPr>
        <dsp:cNvPr id="0" name=""/>
        <dsp:cNvSpPr/>
      </dsp:nvSpPr>
      <dsp:spPr>
        <a:xfrm>
          <a:off x="0" y="1371186"/>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GINet</a:t>
          </a:r>
        </a:p>
      </dsp:txBody>
      <dsp:txXfrm>
        <a:off x="21633" y="1392819"/>
        <a:ext cx="5138334" cy="399894"/>
      </dsp:txXfrm>
    </dsp:sp>
    <dsp:sp modelId="{FD0ACC54-C1AE-4E05-AF92-13357A13EAAC}">
      <dsp:nvSpPr>
        <dsp:cNvPr id="0" name=""/>
        <dsp:cNvSpPr/>
      </dsp:nvSpPr>
      <dsp:spPr>
        <a:xfrm>
          <a:off x="0" y="1827649"/>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Informers – Embedding </a:t>
          </a:r>
        </a:p>
      </dsp:txBody>
      <dsp:txXfrm>
        <a:off x="21633" y="1849282"/>
        <a:ext cx="5138334" cy="399894"/>
      </dsp:txXfrm>
    </dsp:sp>
    <dsp:sp modelId="{4BC12872-E2EB-43C7-AB82-E90B7C182ABD}">
      <dsp:nvSpPr>
        <dsp:cNvPr id="0" name=""/>
        <dsp:cNvSpPr/>
      </dsp:nvSpPr>
      <dsp:spPr>
        <a:xfrm>
          <a:off x="0" y="2284113"/>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Informers – Architecture</a:t>
          </a:r>
        </a:p>
      </dsp:txBody>
      <dsp:txXfrm>
        <a:off x="21633" y="2305746"/>
        <a:ext cx="5138334" cy="399894"/>
      </dsp:txXfrm>
    </dsp:sp>
    <dsp:sp modelId="{5AD54162-797F-47C8-A8A9-4560168CB0E2}">
      <dsp:nvSpPr>
        <dsp:cNvPr id="0" name=""/>
        <dsp:cNvSpPr/>
      </dsp:nvSpPr>
      <dsp:spPr>
        <a:xfrm>
          <a:off x="0" y="2740576"/>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Experimental Setup</a:t>
          </a:r>
        </a:p>
      </dsp:txBody>
      <dsp:txXfrm>
        <a:off x="21633" y="2762209"/>
        <a:ext cx="5138334" cy="399894"/>
      </dsp:txXfrm>
    </dsp:sp>
    <dsp:sp modelId="{FAD7CB1B-D6BF-472A-95D9-382C672B1227}">
      <dsp:nvSpPr>
        <dsp:cNvPr id="0" name=""/>
        <dsp:cNvSpPr/>
      </dsp:nvSpPr>
      <dsp:spPr>
        <a:xfrm>
          <a:off x="0" y="3197040"/>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Results </a:t>
          </a:r>
          <a:endParaRPr lang="en-US" sz="2000" kern="1200" dirty="0"/>
        </a:p>
      </dsp:txBody>
      <dsp:txXfrm>
        <a:off x="21633" y="3218673"/>
        <a:ext cx="5138334" cy="399894"/>
      </dsp:txXfrm>
    </dsp:sp>
    <dsp:sp modelId="{43326592-3789-48E5-8FDE-589E2E713972}">
      <dsp:nvSpPr>
        <dsp:cNvPr id="0" name=""/>
        <dsp:cNvSpPr/>
      </dsp:nvSpPr>
      <dsp:spPr>
        <a:xfrm>
          <a:off x="0" y="3653503"/>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Sensitivity Analysis – Encoder Decoder Layers</a:t>
          </a:r>
        </a:p>
      </dsp:txBody>
      <dsp:txXfrm>
        <a:off x="21633" y="3675136"/>
        <a:ext cx="5138334" cy="399894"/>
      </dsp:txXfrm>
    </dsp:sp>
    <dsp:sp modelId="{7B290D19-B1C3-44AB-A0A6-79940278307E}">
      <dsp:nvSpPr>
        <dsp:cNvPr id="0" name=""/>
        <dsp:cNvSpPr/>
      </dsp:nvSpPr>
      <dsp:spPr>
        <a:xfrm>
          <a:off x="0" y="4109967"/>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a:t>Why Prob Sparse Attention? </a:t>
          </a:r>
        </a:p>
      </dsp:txBody>
      <dsp:txXfrm>
        <a:off x="21633" y="4131600"/>
        <a:ext cx="5138334" cy="399894"/>
      </dsp:txXfrm>
    </dsp:sp>
    <dsp:sp modelId="{AE19C2C2-2CA1-405B-82E1-72894DD27E62}">
      <dsp:nvSpPr>
        <dsp:cNvPr id="0" name=""/>
        <dsp:cNvSpPr/>
      </dsp:nvSpPr>
      <dsp:spPr>
        <a:xfrm>
          <a:off x="0" y="4566430"/>
          <a:ext cx="5181600" cy="443160"/>
        </a:xfrm>
        <a:prstGeom prst="roundRect">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Directions for Future Research</a:t>
          </a:r>
        </a:p>
      </dsp:txBody>
      <dsp:txXfrm>
        <a:off x="21633" y="4588063"/>
        <a:ext cx="5138334" cy="399894"/>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68450B-1879-4C74-BBA3-E3CEED75E54C}" type="datetimeFigureOut">
              <a:rPr lang="en-SG" smtClean="0"/>
              <a:t>10/6/2025</a:t>
            </a:fld>
            <a:endParaRPr lang="en-SG"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2A99D7-EFA0-43DF-BA06-3DE2DD58228D}" type="slidenum">
              <a:rPr lang="en-SG" smtClean="0"/>
              <a:t>‹#›</a:t>
            </a:fld>
            <a:endParaRPr lang="en-SG" dirty="0"/>
          </a:p>
        </p:txBody>
      </p:sp>
    </p:spTree>
    <p:extLst>
      <p:ext uri="{BB962C8B-B14F-4D97-AF65-F5344CB8AC3E}">
        <p14:creationId xmlns:p14="http://schemas.microsoft.com/office/powerpoint/2010/main" val="5345890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f</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a:t>
            </a:fld>
            <a:endParaRPr lang="en-SG"/>
          </a:p>
        </p:txBody>
      </p:sp>
    </p:spTree>
    <p:extLst>
      <p:ext uri="{BB962C8B-B14F-4D97-AF65-F5344CB8AC3E}">
        <p14:creationId xmlns:p14="http://schemas.microsoft.com/office/powerpoint/2010/main" val="24684275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Finally, so what do we get from our GINET?</a:t>
            </a:r>
          </a:p>
          <a:p>
            <a:r>
              <a:rPr lang="en-US" dirty="0"/>
              <a:t>We compare our model with the baseline LSTM and the standalone GRU and Informers. GiNet consistently achieves </a:t>
            </a:r>
            <a:r>
              <a:rPr lang="en-US" b="1" dirty="0"/>
              <a:t>lower errors</a:t>
            </a:r>
            <a:r>
              <a:rPr lang="en-US" dirty="0"/>
              <a:t> — and more importantly, it maintains performance under </a:t>
            </a:r>
            <a:r>
              <a:rPr lang="en-US" b="1" dirty="0"/>
              <a:t>temperature variation</a:t>
            </a:r>
            <a:r>
              <a:rPr lang="en-US" dirty="0"/>
              <a:t> and </a:t>
            </a:r>
            <a:r>
              <a:rPr lang="en-US" b="1" dirty="0"/>
              <a:t>unseen driving patterns</a:t>
            </a:r>
            <a:r>
              <a:rPr lang="en-US" dirty="0"/>
              <a:t>. We can see that when we increase the input size, and the forecast window, the conventional </a:t>
            </a:r>
            <a:r>
              <a:rPr lang="en-US" dirty="0" err="1"/>
              <a:t>mdoels</a:t>
            </a:r>
            <a:r>
              <a:rPr lang="en-US" dirty="0"/>
              <a:t> struggles however our GINET continues to achieve good results.</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10</a:t>
            </a:fld>
            <a:endParaRPr lang="en-SG" dirty="0"/>
          </a:p>
        </p:txBody>
      </p:sp>
    </p:spTree>
    <p:extLst>
      <p:ext uri="{BB962C8B-B14F-4D97-AF65-F5344CB8AC3E}">
        <p14:creationId xmlns:p14="http://schemas.microsoft.com/office/powerpoint/2010/main" val="33755208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SG" dirty="0"/>
              <a:t>To better understand how architectural depth affects performance, we conducted a </a:t>
            </a:r>
            <a:r>
              <a:rPr lang="en-SG" b="1" dirty="0"/>
              <a:t>sensitivity analysis</a:t>
            </a:r>
            <a:r>
              <a:rPr lang="en-SG" dirty="0"/>
              <a:t> on different encoder-decoder configurations.</a:t>
            </a:r>
          </a:p>
          <a:p>
            <a:r>
              <a:rPr lang="en-SG" dirty="0"/>
              <a:t>Specifically, we tested three setups:</a:t>
            </a:r>
          </a:p>
          <a:p>
            <a:r>
              <a:rPr lang="en-SG" b="1" dirty="0"/>
              <a:t>E1D1</a:t>
            </a:r>
            <a:r>
              <a:rPr lang="en-SG" dirty="0"/>
              <a:t> – 1 encoder and 1 decoder layer (black),</a:t>
            </a:r>
          </a:p>
          <a:p>
            <a:r>
              <a:rPr lang="en-SG" b="1" dirty="0"/>
              <a:t>E2D2</a:t>
            </a:r>
            <a:r>
              <a:rPr lang="en-SG" dirty="0"/>
              <a:t> – 2 encoders and 2 decoders (dark grey),</a:t>
            </a:r>
          </a:p>
          <a:p>
            <a:r>
              <a:rPr lang="en-SG" dirty="0"/>
              <a:t>And </a:t>
            </a:r>
            <a:r>
              <a:rPr lang="en-SG" b="1" dirty="0"/>
              <a:t>E2D1</a:t>
            </a:r>
            <a:r>
              <a:rPr lang="en-SG" dirty="0"/>
              <a:t> – 2 encoders and 1 decoder (light grey).</a:t>
            </a:r>
          </a:p>
          <a:p>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11</a:t>
            </a:fld>
            <a:endParaRPr lang="en-SG" dirty="0"/>
          </a:p>
        </p:txBody>
      </p:sp>
    </p:spTree>
    <p:extLst>
      <p:ext uri="{BB962C8B-B14F-4D97-AF65-F5344CB8AC3E}">
        <p14:creationId xmlns:p14="http://schemas.microsoft.com/office/powerpoint/2010/main" val="502138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Expiemented</a:t>
            </a:r>
            <a:r>
              <a:rPr lang="en-US" dirty="0"/>
              <a:t> with both attention </a:t>
            </a:r>
            <a:r>
              <a:rPr lang="en-US" dirty="0" err="1"/>
              <a:t>mdoels</a:t>
            </a:r>
            <a:r>
              <a:rPr lang="en-US" dirty="0"/>
              <a:t>, and the distillation method -&gt; model optimize</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12</a:t>
            </a:fld>
            <a:endParaRPr lang="en-SG" dirty="0"/>
          </a:p>
        </p:txBody>
      </p:sp>
    </p:spTree>
    <p:extLst>
      <p:ext uri="{BB962C8B-B14F-4D97-AF65-F5344CB8AC3E}">
        <p14:creationId xmlns:p14="http://schemas.microsoft.com/office/powerpoint/2010/main" val="13456451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where are we heading next? There are two dimensions that we are interested to explore, one is to use physical models like ECM and battery physics to understand the internal mechanics of battery, and our second aspiration is to develop lightweight models that can be deployed in real-time for that we can currently building minimal parameter models. That was the quick walkthrough of my work, if you have any questions or comments, then please do share.</a:t>
            </a:r>
            <a:endParaRPr lang="en-SG" dirty="0"/>
          </a:p>
          <a:p>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13</a:t>
            </a:fld>
            <a:endParaRPr lang="en-SG" dirty="0"/>
          </a:p>
        </p:txBody>
      </p:sp>
    </p:spTree>
    <p:extLst>
      <p:ext uri="{BB962C8B-B14F-4D97-AF65-F5344CB8AC3E}">
        <p14:creationId xmlns:p14="http://schemas.microsoft.com/office/powerpoint/2010/main" val="715773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where are we heading next? There are two dimensions that we are interested to explore, one is to use physical models like ECM and battery physics to understand the internal mechanics of battery, and our second aspiration is to develop lightweight models that can be deployed in real-time for that we can currently building minimal parameter models. That was the quick walkthrough of my work, if you have any questions or comments, then please do share.</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14</a:t>
            </a:fld>
            <a:endParaRPr lang="en-SG" dirty="0"/>
          </a:p>
        </p:txBody>
      </p:sp>
    </p:spTree>
    <p:extLst>
      <p:ext uri="{BB962C8B-B14F-4D97-AF65-F5344CB8AC3E}">
        <p14:creationId xmlns:p14="http://schemas.microsoft.com/office/powerpoint/2010/main" val="3859665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2</a:t>
            </a:fld>
            <a:endParaRPr lang="en-SG" dirty="0"/>
          </a:p>
        </p:txBody>
      </p:sp>
    </p:spTree>
    <p:extLst>
      <p:ext uri="{BB962C8B-B14F-4D97-AF65-F5344CB8AC3E}">
        <p14:creationId xmlns:p14="http://schemas.microsoft.com/office/powerpoint/2010/main" val="172573455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Let's start with something we all interact with which is batteries. from smartphones,  to electric vehicles, everything has batteries and as we are moving forward towards a cleaner and safer version of energy, the dependence on battery is only going to increase.</a:t>
            </a:r>
          </a:p>
          <a:p>
            <a:pPr marL="171450" indent="-171450">
              <a:buFontTx/>
              <a:buChar char="-"/>
            </a:pPr>
            <a:r>
              <a:rPr lang="en-SG" dirty="0"/>
              <a:t>But here’s the catch: batteries don’t last forever and its health does not always degrade as we expect. </a:t>
            </a:r>
          </a:p>
          <a:p>
            <a:pPr marL="171450" indent="-171450">
              <a:buFontTx/>
              <a:buChar char="-"/>
            </a:pPr>
            <a:r>
              <a:rPr lang="en-SG" dirty="0"/>
              <a:t>In the recent study from Standford, </a:t>
            </a:r>
            <a:r>
              <a:rPr lang="en-US" dirty="0"/>
              <a:t>found that EV batteries may last up to </a:t>
            </a:r>
            <a:r>
              <a:rPr lang="en-US" b="1" dirty="0"/>
              <a:t>40% longer</a:t>
            </a:r>
            <a:r>
              <a:rPr lang="en-US" dirty="0"/>
              <a:t> than expected when used in real-world conditions. That’s huge.</a:t>
            </a:r>
          </a:p>
          <a:p>
            <a:pPr marL="171450" indent="-171450">
              <a:buFontTx/>
              <a:buChar char="-"/>
            </a:pPr>
            <a:r>
              <a:rPr lang="en-US" dirty="0"/>
              <a:t>It tells us that our existing models are not able to keep up with real </a:t>
            </a:r>
            <a:r>
              <a:rPr lang="en-US" dirty="0" err="1"/>
              <a:t>wordl</a:t>
            </a:r>
            <a:r>
              <a:rPr lang="en-US" dirty="0"/>
              <a:t> scenarios and we need more robust models that think in terms of real-driving </a:t>
            </a:r>
            <a:r>
              <a:rPr lang="en-US" dirty="0" err="1"/>
              <a:t>sceanorios</a:t>
            </a:r>
            <a:r>
              <a:rPr lang="en-US" dirty="0"/>
              <a:t>.</a:t>
            </a:r>
          </a:p>
          <a:p>
            <a:pPr marL="171450" indent="-171450">
              <a:buFontTx/>
              <a:buChar char="-"/>
            </a:pP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3</a:t>
            </a:fld>
            <a:endParaRPr lang="en-SG" dirty="0"/>
          </a:p>
        </p:txBody>
      </p:sp>
    </p:spTree>
    <p:extLst>
      <p:ext uri="{BB962C8B-B14F-4D97-AF65-F5344CB8AC3E}">
        <p14:creationId xmlns:p14="http://schemas.microsoft.com/office/powerpoint/2010/main" val="27344179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
            </a:r>
            <a:r>
              <a:rPr lang="en-US" dirty="0" err="1"/>
              <a:t>critivcal</a:t>
            </a:r>
            <a:r>
              <a:rPr lang="en-US" dirty="0"/>
              <a:t> part f any battery health management system is State of Charge which basically tells us how much charge is left in the battery before it runs out.  It is important to measure soc accurately to optimize battery performance, prevent over charge/discharge. Now, methods like </a:t>
            </a:r>
            <a:r>
              <a:rPr lang="en-US" b="1" dirty="0"/>
              <a:t>Kalman filters</a:t>
            </a:r>
            <a:r>
              <a:rPr lang="en-US" dirty="0"/>
              <a:t> and </a:t>
            </a:r>
            <a:r>
              <a:rPr lang="en-US" b="1" dirty="0"/>
              <a:t>Support Vector Regression</a:t>
            </a:r>
            <a:r>
              <a:rPr lang="en-US" dirty="0"/>
              <a:t> have been used before.</a:t>
            </a:r>
            <a:br>
              <a:rPr lang="en-US" dirty="0"/>
            </a:br>
            <a:r>
              <a:rPr lang="en-US" dirty="0"/>
              <a:t>But they rely on strong assumptions about battery dynamic and struggle to perform well on real-world </a:t>
            </a:r>
            <a:r>
              <a:rPr lang="en-US" dirty="0" err="1"/>
              <a:t>dataets</a:t>
            </a:r>
            <a:r>
              <a:rPr lang="en-US" dirty="0"/>
              <a:t>.  </a:t>
            </a:r>
          </a:p>
          <a:p>
            <a:r>
              <a:rPr lang="en-US" dirty="0"/>
              <a:t>For our experiment, we have used the publicly available dataset which is Panasonic. It has realistic driving profiles and ambient temperatures across which we can train and test our model. We have </a:t>
            </a:r>
            <a:r>
              <a:rPr lang="en-US" dirty="0" err="1"/>
              <a:t>primarlity</a:t>
            </a:r>
            <a:r>
              <a:rPr lang="en-US" dirty="0"/>
              <a:t> used three features for our experiment which are current, voltage </a:t>
            </a:r>
            <a:r>
              <a:rPr lang="en-US" dirty="0" err="1"/>
              <a:t>ans</a:t>
            </a:r>
            <a:r>
              <a:rPr lang="en-US" dirty="0"/>
              <a:t> </a:t>
            </a:r>
            <a:r>
              <a:rPr lang="en-US" dirty="0" err="1"/>
              <a:t>termpatyre</a:t>
            </a:r>
            <a:r>
              <a:rPr lang="en-US" dirty="0"/>
              <a:t>, These features are readily available and measurable in real-time</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4</a:t>
            </a:fld>
            <a:endParaRPr lang="en-SG" dirty="0"/>
          </a:p>
        </p:txBody>
      </p:sp>
    </p:spTree>
    <p:extLst>
      <p:ext uri="{BB962C8B-B14F-4D97-AF65-F5344CB8AC3E}">
        <p14:creationId xmlns:p14="http://schemas.microsoft.com/office/powerpoint/2010/main" val="337613563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our </a:t>
            </a:r>
            <a:r>
              <a:rPr lang="en-US" dirty="0" err="1"/>
              <a:t>motivato</a:t>
            </a:r>
            <a:r>
              <a:rPr lang="en-US" dirty="0"/>
              <a:t> is to build a model that can capture the </a:t>
            </a:r>
            <a:r>
              <a:rPr lang="en-US" dirty="0" err="1"/>
              <a:t>compelx</a:t>
            </a:r>
            <a:r>
              <a:rPr lang="en-US" dirty="0"/>
              <a:t> </a:t>
            </a:r>
            <a:r>
              <a:rPr lang="en-US" dirty="0" err="1"/>
              <a:t>dependices</a:t>
            </a:r>
            <a:r>
              <a:rPr lang="en-US" dirty="0"/>
              <a:t> in the dataset and this is where </a:t>
            </a:r>
            <a:r>
              <a:rPr lang="en-US" dirty="0" err="1"/>
              <a:t>trasnformers</a:t>
            </a:r>
            <a:r>
              <a:rPr lang="en-US" dirty="0"/>
              <a:t> comes in. </a:t>
            </a:r>
            <a:r>
              <a:rPr lang="en-US" dirty="0" err="1"/>
              <a:t>Tramformer</a:t>
            </a:r>
            <a:r>
              <a:rPr lang="en-US" dirty="0"/>
              <a:t> has the ability to capture </a:t>
            </a:r>
            <a:r>
              <a:rPr lang="en-US" dirty="0" err="1"/>
              <a:t>logn</a:t>
            </a:r>
            <a:r>
              <a:rPr lang="en-US" dirty="0"/>
              <a:t> term </a:t>
            </a:r>
            <a:r>
              <a:rPr lang="en-US" dirty="0" err="1"/>
              <a:t>sequnces</a:t>
            </a:r>
            <a:r>
              <a:rPr lang="en-US" dirty="0"/>
              <a:t> in the </a:t>
            </a:r>
            <a:r>
              <a:rPr lang="en-US" dirty="0" err="1"/>
              <a:t>datatset</a:t>
            </a:r>
            <a:r>
              <a:rPr lang="en-US" dirty="0"/>
              <a:t>, without the need of recurrent layers which makes it faster. But still as the data grows, the key query </a:t>
            </a:r>
            <a:r>
              <a:rPr lang="en-US" dirty="0" err="1"/>
              <a:t>compuataion</a:t>
            </a:r>
            <a:r>
              <a:rPr lang="en-US" dirty="0"/>
              <a:t> becomes expensive. So to address this </a:t>
            </a:r>
            <a:r>
              <a:rPr lang="en-US" dirty="0" err="1"/>
              <a:t>limiataion</a:t>
            </a:r>
            <a:r>
              <a:rPr lang="en-US" dirty="0"/>
              <a:t>, we have used Informers (a variant of </a:t>
            </a:r>
            <a:r>
              <a:rPr lang="en-US" dirty="0" err="1"/>
              <a:t>tarsnformers</a:t>
            </a:r>
            <a:r>
              <a:rPr lang="en-US" dirty="0"/>
              <a:t>) for this application. Informer is just an efficient version of </a:t>
            </a:r>
            <a:r>
              <a:rPr lang="en-US" dirty="0" err="1"/>
              <a:t>tarsnformer</a:t>
            </a:r>
            <a:r>
              <a:rPr lang="en-US" dirty="0"/>
              <a:t> with two key benefits which we will discuss in the </a:t>
            </a:r>
            <a:r>
              <a:rPr lang="en-US" dirty="0" err="1"/>
              <a:t>susbesuqnty</a:t>
            </a:r>
            <a:r>
              <a:rPr lang="en-US" dirty="0"/>
              <a:t> slides.</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5</a:t>
            </a:fld>
            <a:endParaRPr lang="en-SG" dirty="0"/>
          </a:p>
        </p:txBody>
      </p:sp>
    </p:spTree>
    <p:extLst>
      <p:ext uri="{BB962C8B-B14F-4D97-AF65-F5344CB8AC3E}">
        <p14:creationId xmlns:p14="http://schemas.microsoft.com/office/powerpoint/2010/main" val="32686750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Like </a:t>
            </a:r>
            <a:r>
              <a:rPr lang="en-US" dirty="0" err="1"/>
              <a:t>tarsnformers</a:t>
            </a:r>
            <a:r>
              <a:rPr lang="en-US" dirty="0"/>
              <a:t>, Informers also need positional embedding to retain the </a:t>
            </a:r>
            <a:r>
              <a:rPr lang="en-US" dirty="0" err="1"/>
              <a:t>sequenc</a:t>
            </a:r>
            <a:r>
              <a:rPr lang="en-US" dirty="0"/>
              <a:t> </a:t>
            </a:r>
            <a:r>
              <a:rPr lang="en-US" dirty="0" err="1"/>
              <a:t>estructrue</a:t>
            </a:r>
            <a:r>
              <a:rPr lang="en-US" dirty="0"/>
              <a:t>. But in addition to just </a:t>
            </a:r>
            <a:r>
              <a:rPr lang="en-US" dirty="0" err="1"/>
              <a:t>positomal</a:t>
            </a:r>
            <a:r>
              <a:rPr lang="en-US" dirty="0"/>
              <a:t> embedding which creates unique positional encoding for each timestep, we have added two more </a:t>
            </a:r>
            <a:r>
              <a:rPr lang="en-US" dirty="0" err="1"/>
              <a:t>emebddings</a:t>
            </a:r>
            <a:r>
              <a:rPr lang="en-US" dirty="0"/>
              <a:t> to </a:t>
            </a:r>
            <a:r>
              <a:rPr lang="en-US" dirty="0" err="1"/>
              <a:t>enchnace</a:t>
            </a:r>
            <a:r>
              <a:rPr lang="en-US" dirty="0"/>
              <a:t> </a:t>
            </a:r>
            <a:r>
              <a:rPr lang="en-US" dirty="0" err="1"/>
              <a:t>tge</a:t>
            </a:r>
            <a:r>
              <a:rPr lang="en-US" dirty="0"/>
              <a:t> </a:t>
            </a:r>
            <a:r>
              <a:rPr lang="en-US" dirty="0" err="1"/>
              <a:t>eaftrue</a:t>
            </a:r>
            <a:r>
              <a:rPr lang="en-US" dirty="0"/>
              <a:t> </a:t>
            </a:r>
            <a:r>
              <a:rPr lang="en-US" dirty="0" err="1"/>
              <a:t>reprensetaion</a:t>
            </a:r>
            <a:r>
              <a:rPr lang="en-US" dirty="0"/>
              <a:t>. The first one is value embedding that takes the raw data and convert it into high </a:t>
            </a:r>
            <a:r>
              <a:rPr lang="en-US" dirty="0" err="1"/>
              <a:t>dimenstional</a:t>
            </a:r>
            <a:r>
              <a:rPr lang="en-US" dirty="0"/>
              <a:t> vectors using 1d convolutional layers to add </a:t>
            </a:r>
            <a:r>
              <a:rPr lang="en-US" dirty="0" err="1"/>
              <a:t>conext</a:t>
            </a:r>
            <a:r>
              <a:rPr lang="en-US" dirty="0"/>
              <a:t> information in addition to the positional information. Lastly , </a:t>
            </a:r>
            <a:r>
              <a:rPr lang="en-US" dirty="0" err="1"/>
              <a:t>tenoroal</a:t>
            </a:r>
            <a:r>
              <a:rPr lang="en-US" dirty="0"/>
              <a:t> embedding adds cyclical information that what time ( in </a:t>
            </a:r>
            <a:r>
              <a:rPr lang="en-US" dirty="0" err="1"/>
              <a:t>untis</a:t>
            </a:r>
            <a:r>
              <a:rPr lang="en-US" dirty="0"/>
              <a:t> of seconds or hours) was the data captured. This </a:t>
            </a:r>
            <a:r>
              <a:rPr lang="en-US" dirty="0" err="1"/>
              <a:t>helops</a:t>
            </a:r>
            <a:r>
              <a:rPr lang="en-US" dirty="0"/>
              <a:t> to retains the cyclical pattern of the </a:t>
            </a:r>
            <a:r>
              <a:rPr lang="en-US" dirty="0" err="1"/>
              <a:t>datatset</a:t>
            </a:r>
            <a:r>
              <a:rPr lang="en-US" dirty="0"/>
              <a:t>.</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6</a:t>
            </a:fld>
            <a:endParaRPr lang="en-SG" dirty="0"/>
          </a:p>
        </p:txBody>
      </p:sp>
    </p:spTree>
    <p:extLst>
      <p:ext uri="{BB962C8B-B14F-4D97-AF65-F5344CB8AC3E}">
        <p14:creationId xmlns:p14="http://schemas.microsoft.com/office/powerpoint/2010/main" val="7385763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is whats happening under the hood:</a:t>
            </a:r>
          </a:p>
          <a:p>
            <a:r>
              <a:rPr lang="en-SG" dirty="0"/>
              <a:t>After getting the concatenated input from the embedding layers. We project the input into the attention layer and the attention s </a:t>
            </a:r>
            <a:r>
              <a:rPr lang="en-SG" dirty="0" err="1"/>
              <a:t>te</a:t>
            </a:r>
            <a:r>
              <a:rPr lang="en-SG" dirty="0"/>
              <a:t> crux of the Informers. Unlike </a:t>
            </a:r>
            <a:r>
              <a:rPr lang="en-SG" dirty="0" err="1"/>
              <a:t>tardtional</a:t>
            </a:r>
            <a:r>
              <a:rPr lang="en-SG" dirty="0"/>
              <a:t> </a:t>
            </a:r>
            <a:r>
              <a:rPr lang="en-SG" dirty="0" err="1"/>
              <a:t>fulla</a:t>
            </a:r>
            <a:r>
              <a:rPr lang="en-SG" dirty="0"/>
              <a:t> </a:t>
            </a:r>
            <a:r>
              <a:rPr lang="en-SG" dirty="0" err="1"/>
              <a:t>tetntion</a:t>
            </a:r>
            <a:r>
              <a:rPr lang="en-SG" dirty="0"/>
              <a:t> mechanism where all input points attends to all input points forming a dense n^2 matrix. </a:t>
            </a:r>
            <a:r>
              <a:rPr lang="en-SG" dirty="0" err="1"/>
              <a:t>Probsparse</a:t>
            </a:r>
            <a:r>
              <a:rPr lang="en-SG" dirty="0"/>
              <a:t> attention brings a unique concept of </a:t>
            </a:r>
            <a:r>
              <a:rPr lang="en-SG" dirty="0" err="1"/>
              <a:t>fosuing</a:t>
            </a:r>
            <a:r>
              <a:rPr lang="en-SG" dirty="0"/>
              <a:t> on only </a:t>
            </a:r>
            <a:r>
              <a:rPr lang="en-SG" dirty="0" err="1"/>
              <a:t>ifnormative</a:t>
            </a:r>
            <a:r>
              <a:rPr lang="en-SG" dirty="0"/>
              <a:t> timesteps in the input based on its learned probability. So it only computes attention score of top K important time steps which </a:t>
            </a:r>
            <a:r>
              <a:rPr lang="en-SG" dirty="0" err="1"/>
              <a:t>significantlyyu</a:t>
            </a:r>
            <a:r>
              <a:rPr lang="en-SG" dirty="0"/>
              <a:t> reduced the time </a:t>
            </a:r>
            <a:r>
              <a:rPr lang="en-SG" dirty="0" err="1"/>
              <a:t>compuataion</a:t>
            </a:r>
            <a:r>
              <a:rPr lang="en-SG" dirty="0"/>
              <a:t> of the model.</a:t>
            </a:r>
          </a:p>
          <a:p>
            <a:r>
              <a:rPr lang="en-SG" dirty="0"/>
              <a:t>Another benefit that Informers offers is the use of </a:t>
            </a:r>
            <a:r>
              <a:rPr lang="en-SG" dirty="0" err="1"/>
              <a:t>knwoeldege</a:t>
            </a:r>
            <a:r>
              <a:rPr lang="en-SG" dirty="0"/>
              <a:t> </a:t>
            </a:r>
            <a:r>
              <a:rPr lang="en-SG" dirty="0" err="1"/>
              <a:t>distallition</a:t>
            </a:r>
            <a:r>
              <a:rPr lang="en-SG" dirty="0"/>
              <a:t> in which knowledge is </a:t>
            </a:r>
            <a:r>
              <a:rPr lang="en-SG" dirty="0" err="1"/>
              <a:t>tarnsfered</a:t>
            </a:r>
            <a:r>
              <a:rPr lang="en-SG" dirty="0"/>
              <a:t> from a large model to a smaller model to make it deployable</a:t>
            </a:r>
            <a:br>
              <a:rPr lang="en-SG" dirty="0"/>
            </a:br>
            <a:r>
              <a:rPr lang="en-SG" dirty="0"/>
              <a:t>in our case, </a:t>
            </a:r>
            <a:r>
              <a:rPr lang="en-SG" dirty="0" err="1"/>
              <a:t>distilalaiton</a:t>
            </a:r>
            <a:r>
              <a:rPr lang="en-SG" dirty="0"/>
              <a:t> is an internal </a:t>
            </a:r>
            <a:r>
              <a:rPr lang="en-SG" dirty="0" err="1"/>
              <a:t>architeture</a:t>
            </a:r>
            <a:r>
              <a:rPr lang="en-SG" dirty="0"/>
              <a:t> feature in Informers. We used </a:t>
            </a:r>
            <a:r>
              <a:rPr lang="en-SG" dirty="0" err="1"/>
              <a:t>ditailaltion</a:t>
            </a:r>
            <a:r>
              <a:rPr lang="en-SG" dirty="0"/>
              <a:t> operation </a:t>
            </a:r>
            <a:r>
              <a:rPr lang="en-SG" dirty="0" err="1"/>
              <a:t>bwtreen</a:t>
            </a:r>
            <a:r>
              <a:rPr lang="en-SG" dirty="0"/>
              <a:t> the encoding layers to reduce the input size </a:t>
            </a:r>
            <a:r>
              <a:rPr lang="en-SG" dirty="0" err="1"/>
              <a:t>intohalf</a:t>
            </a:r>
            <a:r>
              <a:rPr lang="en-SG" dirty="0"/>
              <a:t> as it moves </a:t>
            </a:r>
            <a:r>
              <a:rPr lang="en-SG" dirty="0" err="1"/>
              <a:t>froards</a:t>
            </a:r>
            <a:r>
              <a:rPr lang="en-SG" dirty="0"/>
              <a:t> while retaining </a:t>
            </a:r>
            <a:r>
              <a:rPr lang="en-SG" dirty="0" err="1"/>
              <a:t>teb</a:t>
            </a:r>
            <a:r>
              <a:rPr lang="en-SG" dirty="0"/>
              <a:t> important information. This reduced the overall memory usage and make it deployable.</a:t>
            </a:r>
            <a:br>
              <a:rPr lang="en-SG" dirty="0"/>
            </a:br>
            <a:r>
              <a:rPr lang="en-US" dirty="0"/>
              <a:t>This is critical for running on embedded systems inside EVs</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7</a:t>
            </a:fld>
            <a:endParaRPr lang="en-SG" dirty="0"/>
          </a:p>
        </p:txBody>
      </p:sp>
    </p:spTree>
    <p:extLst>
      <p:ext uri="{BB962C8B-B14F-4D97-AF65-F5344CB8AC3E}">
        <p14:creationId xmlns:p14="http://schemas.microsoft.com/office/powerpoint/2010/main" val="31803948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based on all of our insights, we developed Ginet which basically </a:t>
            </a:r>
            <a:r>
              <a:rPr lang="en-US" dirty="0" err="1"/>
              <a:t>comroises</a:t>
            </a:r>
            <a:r>
              <a:rPr lang="en-US" dirty="0"/>
              <a:t> of GRU and informer network. Ginet takes three battery features and then project it to GRU for feature </a:t>
            </a:r>
            <a:r>
              <a:rPr lang="en-US" dirty="0" err="1"/>
              <a:t>enchancment</a:t>
            </a:r>
            <a:r>
              <a:rPr lang="en-US" dirty="0"/>
              <a:t>. The reason for using GRU prior to informer is that it can capture short term dependencies in the dataset and make it more temporal aware. GRU layer is a </a:t>
            </a:r>
            <a:r>
              <a:rPr lang="en-US" dirty="0" err="1"/>
              <a:t>ligthwiueght</a:t>
            </a:r>
            <a:r>
              <a:rPr lang="en-US" dirty="0"/>
              <a:t> choice which helps in </a:t>
            </a:r>
            <a:r>
              <a:rPr lang="en-US" dirty="0" err="1"/>
              <a:t>smothting</a:t>
            </a:r>
            <a:r>
              <a:rPr lang="en-US" dirty="0"/>
              <a:t> the short term </a:t>
            </a:r>
            <a:r>
              <a:rPr lang="en-US" dirty="0" err="1"/>
              <a:t>termproal</a:t>
            </a:r>
            <a:r>
              <a:rPr lang="en-US" dirty="0"/>
              <a:t> </a:t>
            </a:r>
            <a:r>
              <a:rPr lang="en-US" dirty="0" err="1"/>
              <a:t>nosie</a:t>
            </a:r>
            <a:r>
              <a:rPr lang="en-US" dirty="0"/>
              <a:t> acting like a soft filter preparing our model for a deep temporal </a:t>
            </a:r>
            <a:r>
              <a:rPr lang="en-US" dirty="0" err="1"/>
              <a:t>mdoeling</a:t>
            </a:r>
            <a:r>
              <a:rPr lang="en-US" dirty="0"/>
              <a:t>. This </a:t>
            </a:r>
            <a:r>
              <a:rPr lang="en-US" dirty="0" err="1"/>
              <a:t>archietcure</a:t>
            </a:r>
            <a:r>
              <a:rPr lang="en-US" dirty="0"/>
              <a:t> is designed for robust and effective </a:t>
            </a:r>
            <a:r>
              <a:rPr lang="en-US" dirty="0" err="1"/>
              <a:t>rpeiccton</a:t>
            </a:r>
            <a:r>
              <a:rPr lang="en-US" dirty="0"/>
              <a:t> of SOC.  </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8</a:t>
            </a:fld>
            <a:endParaRPr lang="en-SG" dirty="0"/>
          </a:p>
        </p:txBody>
      </p:sp>
    </p:spTree>
    <p:extLst>
      <p:ext uri="{BB962C8B-B14F-4D97-AF65-F5344CB8AC3E}">
        <p14:creationId xmlns:p14="http://schemas.microsoft.com/office/powerpoint/2010/main" val="37152241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Testing and evaluation -&gt; profiles, unseen profiles in testing data to </a:t>
            </a:r>
            <a:r>
              <a:rPr lang="en-US" dirty="0" err="1"/>
              <a:t>micmic</a:t>
            </a:r>
            <a:r>
              <a:rPr lang="en-US" dirty="0"/>
              <a:t> </a:t>
            </a:r>
            <a:r>
              <a:rPr lang="en-US" dirty="0" err="1"/>
              <a:t>rela</a:t>
            </a:r>
            <a:r>
              <a:rPr lang="en-US" dirty="0"/>
              <a:t> world scenario where every test case is not </a:t>
            </a:r>
            <a:r>
              <a:rPr lang="en-US" dirty="0" err="1"/>
              <a:t>knowne</a:t>
            </a:r>
            <a:r>
              <a:rPr lang="en-US" dirty="0"/>
              <a:t>.  The table in red shows the </a:t>
            </a:r>
            <a:r>
              <a:rPr lang="en-US" dirty="0" err="1"/>
              <a:t>hyerparapmetrrs</a:t>
            </a:r>
            <a:r>
              <a:rPr lang="en-US" dirty="0"/>
              <a:t> that we have used to generate the result and to </a:t>
            </a:r>
            <a:r>
              <a:rPr lang="en-US" dirty="0" err="1"/>
              <a:t>evelaute</a:t>
            </a:r>
            <a:r>
              <a:rPr lang="en-US" dirty="0"/>
              <a:t> the results we have used RMSE and MAE as the </a:t>
            </a:r>
            <a:r>
              <a:rPr lang="en-US" dirty="0" err="1"/>
              <a:t>eprofmmance</a:t>
            </a:r>
            <a:r>
              <a:rPr lang="en-US" dirty="0"/>
              <a:t> </a:t>
            </a:r>
            <a:r>
              <a:rPr lang="en-US" dirty="0" err="1"/>
              <a:t>mreteric</a:t>
            </a:r>
            <a:r>
              <a:rPr lang="en-US" dirty="0"/>
              <a:t>. The lower the better.</a:t>
            </a:r>
            <a:endParaRPr lang="en-SG" dirty="0"/>
          </a:p>
        </p:txBody>
      </p:sp>
      <p:sp>
        <p:nvSpPr>
          <p:cNvPr id="4" name="Slide Number Placeholder 3"/>
          <p:cNvSpPr>
            <a:spLocks noGrp="1"/>
          </p:cNvSpPr>
          <p:nvPr>
            <p:ph type="sldNum" sz="quarter" idx="5"/>
          </p:nvPr>
        </p:nvSpPr>
        <p:spPr/>
        <p:txBody>
          <a:bodyPr/>
          <a:lstStyle/>
          <a:p>
            <a:fld id="{9F2A99D7-EFA0-43DF-BA06-3DE2DD58228D}" type="slidenum">
              <a:rPr lang="en-SG" smtClean="0"/>
              <a:t>9</a:t>
            </a:fld>
            <a:endParaRPr lang="en-SG" dirty="0"/>
          </a:p>
        </p:txBody>
      </p:sp>
    </p:spTree>
    <p:extLst>
      <p:ext uri="{BB962C8B-B14F-4D97-AF65-F5344CB8AC3E}">
        <p14:creationId xmlns:p14="http://schemas.microsoft.com/office/powerpoint/2010/main" val="294682758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8.jp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Set A Version 1)">
    <p:bg>
      <p:bgPr>
        <a:solidFill>
          <a:schemeClr val="bg1"/>
        </a:solidFill>
        <a:effectLst/>
      </p:bgPr>
    </p:bg>
    <p:spTree>
      <p:nvGrpSpPr>
        <p:cNvPr id="1" name=""/>
        <p:cNvGrpSpPr/>
        <p:nvPr/>
      </p:nvGrpSpPr>
      <p:grpSpPr>
        <a:xfrm>
          <a:off x="0" y="0"/>
          <a:ext cx="0" cy="0"/>
          <a:chOff x="0" y="0"/>
          <a:chExt cx="0" cy="0"/>
        </a:xfrm>
      </p:grpSpPr>
      <p:pic>
        <p:nvPicPr>
          <p:cNvPr id="5" name="Picture 4" descr="A screenshot of a video game&#10;&#10;Description automatically generated with medium confidence">
            <a:extLst>
              <a:ext uri="{FF2B5EF4-FFF2-40B4-BE49-F238E27FC236}">
                <a16:creationId xmlns:a16="http://schemas.microsoft.com/office/drawing/2014/main" id="{0857CB00-7213-4F9F-9AB3-03B5B8F94502}"/>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2254"/>
            <a:ext cx="12192000" cy="6853491"/>
          </a:xfrm>
          <a:prstGeom prst="rect">
            <a:avLst/>
          </a:prstGeom>
        </p:spPr>
      </p:pic>
      <p:sp>
        <p:nvSpPr>
          <p:cNvPr id="2" name="Title 1"/>
          <p:cNvSpPr>
            <a:spLocks noGrp="1"/>
          </p:cNvSpPr>
          <p:nvPr>
            <p:ph type="ctrTitle"/>
          </p:nvPr>
        </p:nvSpPr>
        <p:spPr>
          <a:xfrm>
            <a:off x="578048" y="1636927"/>
            <a:ext cx="5138057" cy="1376963"/>
          </a:xfrm>
        </p:spPr>
        <p:txBody>
          <a:bodyPr anchor="t">
            <a:normAutofit/>
          </a:bodyPr>
          <a:lstStyle>
            <a:lvl1pPr algn="l">
              <a:defRPr sz="30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578048" y="3429000"/>
            <a:ext cx="5138057" cy="954902"/>
          </a:xfrm>
        </p:spPr>
        <p:txBody>
          <a:bodyPr anchor="b">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B9C3A2E2-6D71-4C4E-9D93-A3CD458DE801}"/>
              </a:ext>
            </a:extLst>
          </p:cNvPr>
          <p:cNvCxnSpPr>
            <a:cxnSpLocks/>
          </p:cNvCxnSpPr>
          <p:nvPr userDrawn="1"/>
        </p:nvCxnSpPr>
        <p:spPr>
          <a:xfrm>
            <a:off x="3295650" y="0"/>
            <a:ext cx="4402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FFA80051-B54A-47C1-888C-1D52EBE2C040}"/>
              </a:ext>
            </a:extLst>
          </p:cNvPr>
          <p:cNvSpPr/>
          <p:nvPr userDrawn="1"/>
        </p:nvSpPr>
        <p:spPr>
          <a:xfrm rot="16200000">
            <a:off x="6909580" y="-3710799"/>
            <a:ext cx="1582772" cy="9001125"/>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8D61418D-4F72-2FED-097E-B4C09384A61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364923530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6"/>
            <a:ext cx="10515600" cy="567936"/>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8200" y="1307112"/>
            <a:ext cx="5157787" cy="823912"/>
          </a:xfrm>
        </p:spPr>
        <p:txBody>
          <a:bodyPr anchor="b"/>
          <a:lstStyle>
            <a:lvl1pPr marL="0" indent="0">
              <a:buNone/>
              <a:defRPr sz="24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839788" y="2131024"/>
            <a:ext cx="5157787" cy="4058639"/>
          </a:xfrm>
        </p:spPr>
        <p:txBody>
          <a:bodyPr/>
          <a:lstStyle/>
          <a:p>
            <a:pPr lvl="0"/>
            <a:r>
              <a:rPr lang="en-US" dirty="0"/>
              <a:t>Click to edit Master text styles</a:t>
            </a:r>
          </a:p>
          <a:p>
            <a:pPr lvl="1"/>
            <a:r>
              <a:rPr lang="en-US" dirty="0"/>
              <a:t>Second level</a:t>
            </a:r>
          </a:p>
          <a:p>
            <a:pPr lvl="2"/>
            <a:r>
              <a:rPr lang="en-US" dirty="0"/>
              <a:t>Third level</a:t>
            </a:r>
          </a:p>
        </p:txBody>
      </p:sp>
      <p:sp>
        <p:nvSpPr>
          <p:cNvPr id="5" name="Text Placeholder 4"/>
          <p:cNvSpPr>
            <a:spLocks noGrp="1"/>
          </p:cNvSpPr>
          <p:nvPr>
            <p:ph type="body" sz="quarter" idx="3"/>
          </p:nvPr>
        </p:nvSpPr>
        <p:spPr>
          <a:xfrm>
            <a:off x="6170612" y="1307112"/>
            <a:ext cx="5183188" cy="823912"/>
          </a:xfrm>
        </p:spPr>
        <p:txBody>
          <a:bodyPr anchor="b"/>
          <a:lstStyle>
            <a:lvl1pPr marL="0" indent="0">
              <a:buNone/>
              <a:defRPr sz="2400" b="1">
                <a:solidFill>
                  <a:schemeClr val="bg2">
                    <a:lumMod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131024"/>
            <a:ext cx="5183188" cy="4058639"/>
          </a:xfrm>
        </p:spPr>
        <p:txBody>
          <a:bodyPr/>
          <a:lstStyle/>
          <a:p>
            <a:pPr lvl="0"/>
            <a:r>
              <a:rPr lang="en-US"/>
              <a:t>Click to edit Master text styles</a:t>
            </a:r>
          </a:p>
          <a:p>
            <a:pPr lvl="1"/>
            <a:r>
              <a:rPr lang="en-US"/>
              <a:t>Second level</a:t>
            </a:r>
          </a:p>
          <a:p>
            <a:pPr lvl="2"/>
            <a:r>
              <a:rPr lang="en-US"/>
              <a:t>Third level</a:t>
            </a:r>
          </a:p>
        </p:txBody>
      </p:sp>
      <p:sp>
        <p:nvSpPr>
          <p:cNvPr id="7" name="Date Placeholder 6"/>
          <p:cNvSpPr>
            <a:spLocks noGrp="1"/>
          </p:cNvSpPr>
          <p:nvPr>
            <p:ph type="dt" sz="half" idx="10"/>
          </p:nvPr>
        </p:nvSpPr>
        <p:spPr/>
        <p:txBody>
          <a:bodyPr/>
          <a:lstStyle/>
          <a:p>
            <a:fld id="{ACCE1ACB-1639-4EB2-96A4-C7F3AE34113C}" type="datetimeFigureOut">
              <a:rPr lang="en-GB" smtClean="0"/>
              <a:t>10/06/2025</a:t>
            </a:fld>
            <a:endParaRPr lang="en-GB" dirty="0"/>
          </a:p>
        </p:txBody>
      </p:sp>
      <p:sp>
        <p:nvSpPr>
          <p:cNvPr id="8" name="Footer Placeholder 7"/>
          <p:cNvSpPr>
            <a:spLocks noGrp="1"/>
          </p:cNvSpPr>
          <p:nvPr>
            <p:ph type="ftr" sz="quarter" idx="11"/>
          </p:nvPr>
        </p:nvSpPr>
        <p:spPr/>
        <p:txBody>
          <a:bodyPr/>
          <a:lstStyle/>
          <a:p>
            <a:endParaRPr lang="en-GB" dirty="0"/>
          </a:p>
        </p:txBody>
      </p:sp>
      <p:sp>
        <p:nvSpPr>
          <p:cNvPr id="9" name="Slide Number Placeholder 8"/>
          <p:cNvSpPr>
            <a:spLocks noGrp="1"/>
          </p:cNvSpPr>
          <p:nvPr>
            <p:ph type="sldNum" sz="quarter" idx="12"/>
          </p:nvPr>
        </p:nvSpPr>
        <p:spPr/>
        <p:txBody>
          <a:bodyPr/>
          <a:lstStyle/>
          <a:p>
            <a:fld id="{603EC9EE-D65A-4462-8589-E232B55967A2}" type="slidenum">
              <a:rPr lang="en-GB" smtClean="0"/>
              <a:t>‹#›</a:t>
            </a:fld>
            <a:endParaRPr lang="en-GB" dirty="0"/>
          </a:p>
        </p:txBody>
      </p:sp>
    </p:spTree>
    <p:extLst>
      <p:ext uri="{BB962C8B-B14F-4D97-AF65-F5344CB8AC3E}">
        <p14:creationId xmlns:p14="http://schemas.microsoft.com/office/powerpoint/2010/main" val="26185703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ACCE1ACB-1639-4EB2-96A4-C7F3AE34113C}" type="datetimeFigureOut">
              <a:rPr lang="en-GB" smtClean="0"/>
              <a:t>10/06/2025</a:t>
            </a:fld>
            <a:endParaRPr lang="en-GB" dirty="0"/>
          </a:p>
        </p:txBody>
      </p:sp>
      <p:sp>
        <p:nvSpPr>
          <p:cNvPr id="4" name="Footer Placeholder 3"/>
          <p:cNvSpPr>
            <a:spLocks noGrp="1"/>
          </p:cNvSpPr>
          <p:nvPr>
            <p:ph type="ftr" sz="quarter" idx="11"/>
          </p:nvPr>
        </p:nvSpPr>
        <p:spPr/>
        <p:txBody>
          <a:bodyPr/>
          <a:lstStyle/>
          <a:p>
            <a:endParaRPr lang="en-GB" dirty="0"/>
          </a:p>
        </p:txBody>
      </p:sp>
      <p:sp>
        <p:nvSpPr>
          <p:cNvPr id="5" name="Slide Number Placeholder 4"/>
          <p:cNvSpPr>
            <a:spLocks noGrp="1"/>
          </p:cNvSpPr>
          <p:nvPr>
            <p:ph type="sldNum" sz="quarter" idx="12"/>
          </p:nvPr>
        </p:nvSpPr>
        <p:spPr/>
        <p:txBody>
          <a:bodyPr/>
          <a:lstStyle/>
          <a:p>
            <a:fld id="{603EC9EE-D65A-4462-8589-E232B55967A2}" type="slidenum">
              <a:rPr lang="en-GB" smtClean="0"/>
              <a:t>‹#›</a:t>
            </a:fld>
            <a:endParaRPr lang="en-GB" dirty="0"/>
          </a:p>
        </p:txBody>
      </p:sp>
    </p:spTree>
    <p:extLst>
      <p:ext uri="{BB962C8B-B14F-4D97-AF65-F5344CB8AC3E}">
        <p14:creationId xmlns:p14="http://schemas.microsoft.com/office/powerpoint/2010/main" val="14159167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CE1ACB-1639-4EB2-96A4-C7F3AE34113C}" type="datetimeFigureOut">
              <a:rPr lang="en-GB" smtClean="0"/>
              <a:t>10/06/2025</a:t>
            </a:fld>
            <a:endParaRPr lang="en-GB" dirty="0"/>
          </a:p>
        </p:txBody>
      </p:sp>
      <p:sp>
        <p:nvSpPr>
          <p:cNvPr id="3" name="Footer Placeholder 2"/>
          <p:cNvSpPr>
            <a:spLocks noGrp="1"/>
          </p:cNvSpPr>
          <p:nvPr>
            <p:ph type="ftr" sz="quarter" idx="11"/>
          </p:nvPr>
        </p:nvSpPr>
        <p:spPr/>
        <p:txBody>
          <a:bodyPr/>
          <a:lstStyle/>
          <a:p>
            <a:endParaRPr lang="en-GB" dirty="0"/>
          </a:p>
        </p:txBody>
      </p:sp>
      <p:sp>
        <p:nvSpPr>
          <p:cNvPr id="4" name="Slide Number Placeholder 3"/>
          <p:cNvSpPr>
            <a:spLocks noGrp="1"/>
          </p:cNvSpPr>
          <p:nvPr>
            <p:ph type="sldNum" sz="quarter" idx="12"/>
          </p:nvPr>
        </p:nvSpPr>
        <p:spPr/>
        <p:txBody>
          <a:bodyPr/>
          <a:lstStyle/>
          <a:p>
            <a:fld id="{603EC9EE-D65A-4462-8589-E232B55967A2}" type="slidenum">
              <a:rPr lang="en-GB" smtClean="0"/>
              <a:t>‹#›</a:t>
            </a:fld>
            <a:endParaRPr lang="en-GB" dirty="0"/>
          </a:p>
        </p:txBody>
      </p:sp>
    </p:spTree>
    <p:extLst>
      <p:ext uri="{BB962C8B-B14F-4D97-AF65-F5344CB8AC3E}">
        <p14:creationId xmlns:p14="http://schemas.microsoft.com/office/powerpoint/2010/main" val="31243546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Slide (Set A Version 2)">
    <p:bg>
      <p:bgPr>
        <a:solidFill>
          <a:schemeClr val="accent1"/>
        </a:solidFill>
        <a:effectLst/>
      </p:bgPr>
    </p:bg>
    <p:spTree>
      <p:nvGrpSpPr>
        <p:cNvPr id="1" name=""/>
        <p:cNvGrpSpPr/>
        <p:nvPr/>
      </p:nvGrpSpPr>
      <p:grpSpPr>
        <a:xfrm>
          <a:off x="0" y="0"/>
          <a:ext cx="0" cy="0"/>
          <a:chOff x="0" y="0"/>
          <a:chExt cx="0" cy="0"/>
        </a:xfrm>
      </p:grpSpPr>
      <p:pic>
        <p:nvPicPr>
          <p:cNvPr id="5" name="Picture 4" descr="Graphical user interface, diagram&#10;&#10;Description automatically generated with medium confidence">
            <a:extLst>
              <a:ext uri="{FF2B5EF4-FFF2-40B4-BE49-F238E27FC236}">
                <a16:creationId xmlns:a16="http://schemas.microsoft.com/office/drawing/2014/main" id="{A029B292-8658-449A-9FB3-9668B6C13799}"/>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3065"/>
            <a:ext cx="12192000" cy="6851869"/>
          </a:xfrm>
          <a:prstGeom prst="rect">
            <a:avLst/>
          </a:prstGeom>
        </p:spPr>
      </p:pic>
      <p:sp>
        <p:nvSpPr>
          <p:cNvPr id="2" name="Title 1"/>
          <p:cNvSpPr>
            <a:spLocks noGrp="1"/>
          </p:cNvSpPr>
          <p:nvPr>
            <p:ph type="ctrTitle"/>
          </p:nvPr>
        </p:nvSpPr>
        <p:spPr>
          <a:xfrm>
            <a:off x="578048" y="1636927"/>
            <a:ext cx="5138057" cy="1376963"/>
          </a:xfrm>
        </p:spPr>
        <p:txBody>
          <a:bodyPr anchor="t">
            <a:normAutofit/>
          </a:bodyPr>
          <a:lstStyle>
            <a:lvl1pPr algn="l">
              <a:defRPr sz="30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578048" y="3429000"/>
            <a:ext cx="5138057" cy="954902"/>
          </a:xfrm>
        </p:spPr>
        <p:txBody>
          <a:bodyPr anchor="b">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B9C3A2E2-6D71-4C4E-9D93-A3CD458DE801}"/>
              </a:ext>
            </a:extLst>
          </p:cNvPr>
          <p:cNvCxnSpPr>
            <a:cxnSpLocks/>
          </p:cNvCxnSpPr>
          <p:nvPr userDrawn="1"/>
        </p:nvCxnSpPr>
        <p:spPr>
          <a:xfrm>
            <a:off x="3295650" y="0"/>
            <a:ext cx="4402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8FD83704-66CC-48F9-82BE-E286711DE2FD}"/>
              </a:ext>
            </a:extLst>
          </p:cNvPr>
          <p:cNvSpPr/>
          <p:nvPr userDrawn="1"/>
        </p:nvSpPr>
        <p:spPr>
          <a:xfrm rot="16200000">
            <a:off x="6909580" y="-3710799"/>
            <a:ext cx="1582772" cy="9001125"/>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Picture 3">
            <a:extLst>
              <a:ext uri="{FF2B5EF4-FFF2-40B4-BE49-F238E27FC236}">
                <a16:creationId xmlns:a16="http://schemas.microsoft.com/office/drawing/2014/main" id="{F27AA47B-08A3-1EED-4FE4-123EDB8C301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30441812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ver Slide (Set B Version 1)">
    <p:bg>
      <p:bgPr>
        <a:solidFill>
          <a:schemeClr val="accent1"/>
        </a:solidFill>
        <a:effectLst/>
      </p:bgPr>
    </p:bg>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CC9E0AF-1231-4A4B-9E20-D58D2F0F695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811"/>
            <a:ext cx="12192000" cy="6856377"/>
          </a:xfrm>
          <a:prstGeom prst="rect">
            <a:avLst/>
          </a:prstGeom>
        </p:spPr>
      </p:pic>
      <p:sp>
        <p:nvSpPr>
          <p:cNvPr id="2" name="Title 1"/>
          <p:cNvSpPr>
            <a:spLocks noGrp="1"/>
          </p:cNvSpPr>
          <p:nvPr>
            <p:ph type="ctrTitle"/>
          </p:nvPr>
        </p:nvSpPr>
        <p:spPr>
          <a:xfrm>
            <a:off x="578048" y="1636927"/>
            <a:ext cx="5138057" cy="1376963"/>
          </a:xfrm>
        </p:spPr>
        <p:txBody>
          <a:bodyPr anchor="t">
            <a:normAutofit/>
          </a:bodyPr>
          <a:lstStyle>
            <a:lvl1pPr algn="l">
              <a:defRPr sz="30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578048" y="3429000"/>
            <a:ext cx="5138057" cy="954902"/>
          </a:xfrm>
        </p:spPr>
        <p:txBody>
          <a:bodyPr anchor="b">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B9C3A2E2-6D71-4C4E-9D93-A3CD458DE801}"/>
              </a:ext>
            </a:extLst>
          </p:cNvPr>
          <p:cNvCxnSpPr>
            <a:cxnSpLocks/>
          </p:cNvCxnSpPr>
          <p:nvPr userDrawn="1"/>
        </p:nvCxnSpPr>
        <p:spPr>
          <a:xfrm>
            <a:off x="3295650" y="0"/>
            <a:ext cx="4402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17DE4448-D064-47BC-A40E-A84889659AE1}"/>
              </a:ext>
            </a:extLst>
          </p:cNvPr>
          <p:cNvSpPr/>
          <p:nvPr userDrawn="1"/>
        </p:nvSpPr>
        <p:spPr>
          <a:xfrm rot="16200000">
            <a:off x="6909580" y="-3710799"/>
            <a:ext cx="1582772" cy="9001125"/>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Picture 3">
            <a:extLst>
              <a:ext uri="{FF2B5EF4-FFF2-40B4-BE49-F238E27FC236}">
                <a16:creationId xmlns:a16="http://schemas.microsoft.com/office/drawing/2014/main" id="{49CDA101-D311-7F97-1B5B-0DBD019D7B6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21343586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ver Slide (Set B Version 2)">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 outdoor, building&#10;&#10;Description automatically generated">
            <a:extLst>
              <a:ext uri="{FF2B5EF4-FFF2-40B4-BE49-F238E27FC236}">
                <a16:creationId xmlns:a16="http://schemas.microsoft.com/office/drawing/2014/main" id="{2490333A-BD01-48E1-9E20-334D9AAD292A}"/>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623"/>
            <a:ext cx="12192000" cy="6854754"/>
          </a:xfrm>
          <a:prstGeom prst="rect">
            <a:avLst/>
          </a:prstGeom>
        </p:spPr>
      </p:pic>
      <p:sp>
        <p:nvSpPr>
          <p:cNvPr id="2" name="Title 1"/>
          <p:cNvSpPr>
            <a:spLocks noGrp="1"/>
          </p:cNvSpPr>
          <p:nvPr>
            <p:ph type="ctrTitle"/>
          </p:nvPr>
        </p:nvSpPr>
        <p:spPr>
          <a:xfrm>
            <a:off x="578048" y="1636927"/>
            <a:ext cx="5138057" cy="1376963"/>
          </a:xfrm>
        </p:spPr>
        <p:txBody>
          <a:bodyPr anchor="t">
            <a:normAutofit/>
          </a:bodyPr>
          <a:lstStyle>
            <a:lvl1pPr algn="l">
              <a:defRPr sz="3000">
                <a:solidFill>
                  <a:schemeClr val="tx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578048" y="3429000"/>
            <a:ext cx="5138057" cy="954902"/>
          </a:xfrm>
        </p:spPr>
        <p:txBody>
          <a:bodyPr anchor="b">
            <a:normAutofit/>
          </a:bodyPr>
          <a:lstStyle>
            <a:lvl1pPr marL="0" indent="0" algn="l">
              <a:buNone/>
              <a:defRPr sz="200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B9C3A2E2-6D71-4C4E-9D93-A3CD458DE801}"/>
              </a:ext>
            </a:extLst>
          </p:cNvPr>
          <p:cNvCxnSpPr>
            <a:cxnSpLocks/>
          </p:cNvCxnSpPr>
          <p:nvPr userDrawn="1"/>
        </p:nvCxnSpPr>
        <p:spPr>
          <a:xfrm>
            <a:off x="3295650" y="0"/>
            <a:ext cx="4402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6" name="Isosceles Triangle 5">
            <a:extLst>
              <a:ext uri="{FF2B5EF4-FFF2-40B4-BE49-F238E27FC236}">
                <a16:creationId xmlns:a16="http://schemas.microsoft.com/office/drawing/2014/main" id="{5A6F62FF-1236-448C-9805-C40E9821F8EA}"/>
              </a:ext>
            </a:extLst>
          </p:cNvPr>
          <p:cNvSpPr/>
          <p:nvPr userDrawn="1"/>
        </p:nvSpPr>
        <p:spPr>
          <a:xfrm rot="16200000">
            <a:off x="6909580" y="-3710799"/>
            <a:ext cx="1582772" cy="9001125"/>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8" name="Picture 7">
            <a:extLst>
              <a:ext uri="{FF2B5EF4-FFF2-40B4-BE49-F238E27FC236}">
                <a16:creationId xmlns:a16="http://schemas.microsoft.com/office/drawing/2014/main" id="{E48A4516-F3A3-34FB-AB0E-29FD2B48998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33096451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ver Slide (Set B Version 3)">
    <p:bg>
      <p:bgPr>
        <a:solidFill>
          <a:schemeClr val="accent1"/>
        </a:solidFill>
        <a:effectLst/>
      </p:bgPr>
    </p:bg>
    <p:spTree>
      <p:nvGrpSpPr>
        <p:cNvPr id="1" name=""/>
        <p:cNvGrpSpPr/>
        <p:nvPr/>
      </p:nvGrpSpPr>
      <p:grpSpPr>
        <a:xfrm>
          <a:off x="0" y="0"/>
          <a:ext cx="0" cy="0"/>
          <a:chOff x="0" y="0"/>
          <a:chExt cx="0" cy="0"/>
        </a:xfrm>
      </p:grpSpPr>
      <p:pic>
        <p:nvPicPr>
          <p:cNvPr id="5" name="Picture 4" descr="A picture containing text&#10;&#10;Description automatically generated">
            <a:extLst>
              <a:ext uri="{FF2B5EF4-FFF2-40B4-BE49-F238E27FC236}">
                <a16:creationId xmlns:a16="http://schemas.microsoft.com/office/drawing/2014/main" id="{276C46D7-7F85-4197-9684-2698EA5352E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1623"/>
            <a:ext cx="12192000" cy="6854754"/>
          </a:xfrm>
          <a:prstGeom prst="rect">
            <a:avLst/>
          </a:prstGeom>
        </p:spPr>
      </p:pic>
      <p:sp>
        <p:nvSpPr>
          <p:cNvPr id="4" name="Isosceles Triangle 3">
            <a:extLst>
              <a:ext uri="{FF2B5EF4-FFF2-40B4-BE49-F238E27FC236}">
                <a16:creationId xmlns:a16="http://schemas.microsoft.com/office/drawing/2014/main" id="{C0ED6210-33B7-413E-992B-1B03DE030773}"/>
              </a:ext>
            </a:extLst>
          </p:cNvPr>
          <p:cNvSpPr/>
          <p:nvPr userDrawn="1"/>
        </p:nvSpPr>
        <p:spPr>
          <a:xfrm rot="16200000">
            <a:off x="6909580" y="-3710799"/>
            <a:ext cx="1582772" cy="9001125"/>
          </a:xfrm>
          <a:prstGeom prst="triangle">
            <a:avLst>
              <a:gd name="adj" fmla="val 10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 name="Title 1"/>
          <p:cNvSpPr>
            <a:spLocks noGrp="1"/>
          </p:cNvSpPr>
          <p:nvPr>
            <p:ph type="ctrTitle"/>
          </p:nvPr>
        </p:nvSpPr>
        <p:spPr>
          <a:xfrm>
            <a:off x="578048" y="1636927"/>
            <a:ext cx="5138057" cy="1376963"/>
          </a:xfrm>
        </p:spPr>
        <p:txBody>
          <a:bodyPr anchor="t">
            <a:normAutofit/>
          </a:bodyPr>
          <a:lstStyle>
            <a:lvl1pPr algn="l">
              <a:defRPr sz="3000">
                <a:solidFill>
                  <a:schemeClr val="bg1"/>
                </a:solidFill>
                <a:effectLst>
                  <a:outerShdw blurRad="38100" dist="38100" dir="2700000" algn="tl">
                    <a:srgbClr val="000000">
                      <a:alpha val="43137"/>
                    </a:srgbClr>
                  </a:outerShdw>
                </a:effectLst>
              </a:defRPr>
            </a:lvl1pPr>
          </a:lstStyle>
          <a:p>
            <a:r>
              <a:rPr lang="en-US" dirty="0"/>
              <a:t>Click to edit Master title style</a:t>
            </a:r>
          </a:p>
        </p:txBody>
      </p:sp>
      <p:sp>
        <p:nvSpPr>
          <p:cNvPr id="3" name="Subtitle 2"/>
          <p:cNvSpPr>
            <a:spLocks noGrp="1"/>
          </p:cNvSpPr>
          <p:nvPr>
            <p:ph type="subTitle" idx="1"/>
          </p:nvPr>
        </p:nvSpPr>
        <p:spPr>
          <a:xfrm>
            <a:off x="578048" y="3429000"/>
            <a:ext cx="5138057" cy="954902"/>
          </a:xfrm>
        </p:spPr>
        <p:txBody>
          <a:bodyPr anchor="b">
            <a:normAutofit/>
          </a:bodyPr>
          <a:lstStyle>
            <a:lvl1pPr marL="0" indent="0" algn="l">
              <a:buNone/>
              <a:defRPr sz="20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cxnSp>
        <p:nvCxnSpPr>
          <p:cNvPr id="10" name="Straight Connector 9">
            <a:extLst>
              <a:ext uri="{FF2B5EF4-FFF2-40B4-BE49-F238E27FC236}">
                <a16:creationId xmlns:a16="http://schemas.microsoft.com/office/drawing/2014/main" id="{B9C3A2E2-6D71-4C4E-9D93-A3CD458DE801}"/>
              </a:ext>
            </a:extLst>
          </p:cNvPr>
          <p:cNvCxnSpPr>
            <a:cxnSpLocks/>
          </p:cNvCxnSpPr>
          <p:nvPr userDrawn="1"/>
        </p:nvCxnSpPr>
        <p:spPr>
          <a:xfrm>
            <a:off x="3295650" y="0"/>
            <a:ext cx="440293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18ABEFF5-785E-222A-1BFD-E5EC11D5B46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2829687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marL="228600" indent="-228600">
              <a:buFont typeface="Wingdings" panose="05000000000000000000" pitchFamily="2" charset="2"/>
              <a:buChar char="§"/>
              <a:defRPr/>
            </a:lvl1pPr>
            <a:lvl2pPr marL="685800" indent="-228600">
              <a:buFont typeface="Wingdings" panose="05000000000000000000" pitchFamily="2" charset="2"/>
              <a:buChar char="§"/>
              <a:defRPr/>
            </a:lvl2pPr>
            <a:lvl3pPr marL="1143000" indent="-228600">
              <a:buFont typeface="Wingdings" panose="05000000000000000000" pitchFamily="2" charset="2"/>
              <a:buChar char="§"/>
              <a:defRPr/>
            </a:lvl3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838200" y="6176963"/>
            <a:ext cx="2743200" cy="365125"/>
          </a:xfrm>
        </p:spPr>
        <p:txBody>
          <a:bodyPr/>
          <a:lstStyle/>
          <a:p>
            <a:fld id="{ACCE1ACB-1639-4EB2-96A4-C7F3AE34113C}" type="datetimeFigureOut">
              <a:rPr lang="en-GB" smtClean="0"/>
              <a:t>10/06/2025</a:t>
            </a:fld>
            <a:endParaRPr lang="en-GB" dirty="0"/>
          </a:p>
        </p:txBody>
      </p:sp>
      <p:sp>
        <p:nvSpPr>
          <p:cNvPr id="5" name="Footer Placeholder 4"/>
          <p:cNvSpPr>
            <a:spLocks noGrp="1"/>
          </p:cNvSpPr>
          <p:nvPr>
            <p:ph type="ftr" sz="quarter" idx="11"/>
          </p:nvPr>
        </p:nvSpPr>
        <p:spPr>
          <a:xfrm>
            <a:off x="4038600" y="6176963"/>
            <a:ext cx="4114800" cy="365125"/>
          </a:xfrm>
        </p:spPr>
        <p:txBody>
          <a:bodyPr/>
          <a:lstStyle/>
          <a:p>
            <a:endParaRPr lang="en-GB" dirty="0"/>
          </a:p>
        </p:txBody>
      </p:sp>
      <p:sp>
        <p:nvSpPr>
          <p:cNvPr id="6" name="Slide Number Placeholder 5"/>
          <p:cNvSpPr>
            <a:spLocks noGrp="1"/>
          </p:cNvSpPr>
          <p:nvPr>
            <p:ph type="sldNum" sz="quarter" idx="12"/>
          </p:nvPr>
        </p:nvSpPr>
        <p:spPr>
          <a:xfrm>
            <a:off x="8610600" y="6176963"/>
            <a:ext cx="2743200" cy="365125"/>
          </a:xfrm>
        </p:spPr>
        <p:txBody>
          <a:bodyPr/>
          <a:lstStyle/>
          <a:p>
            <a:fld id="{603EC9EE-D65A-4462-8589-E232B55967A2}" type="slidenum">
              <a:rPr lang="en-GB" smtClean="0"/>
              <a:t>‹#›</a:t>
            </a:fld>
            <a:endParaRPr lang="en-GB" dirty="0"/>
          </a:p>
        </p:txBody>
      </p:sp>
    </p:spTree>
    <p:extLst>
      <p:ext uri="{BB962C8B-B14F-4D97-AF65-F5344CB8AC3E}">
        <p14:creationId xmlns:p14="http://schemas.microsoft.com/office/powerpoint/2010/main" val="1768446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Section Header">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3048"/>
            <a:ext cx="12192000" cy="6851904"/>
          </a:xfrm>
          <a:prstGeom prst="rect">
            <a:avLst/>
          </a:prstGeom>
        </p:spPr>
      </p:pic>
      <p:sp>
        <p:nvSpPr>
          <p:cNvPr id="2" name="Title 1"/>
          <p:cNvSpPr>
            <a:spLocks noGrp="1"/>
          </p:cNvSpPr>
          <p:nvPr>
            <p:ph type="title"/>
          </p:nvPr>
        </p:nvSpPr>
        <p:spPr>
          <a:xfrm>
            <a:off x="838200" y="2002631"/>
            <a:ext cx="10515600" cy="2852737"/>
          </a:xfrm>
        </p:spPr>
        <p:txBody>
          <a:bodyPr anchor="ctr">
            <a:normAutofit/>
          </a:bodyPr>
          <a:lstStyle>
            <a:lvl1pPr algn="ctr">
              <a:defRPr sz="2800"/>
            </a:lvl1pPr>
          </a:lstStyle>
          <a:p>
            <a:r>
              <a:rPr lang="en-US"/>
              <a:t>Click to edit Master title style</a:t>
            </a:r>
            <a:endParaRPr lang="en-US" dirty="0"/>
          </a:p>
        </p:txBody>
      </p:sp>
      <p:sp>
        <p:nvSpPr>
          <p:cNvPr id="3" name="Rectangle 2">
            <a:extLst>
              <a:ext uri="{FF2B5EF4-FFF2-40B4-BE49-F238E27FC236}">
                <a16:creationId xmlns:a16="http://schemas.microsoft.com/office/drawing/2014/main" id="{AA1EE033-39D8-4CB4-AEBA-A08E71D71801}"/>
              </a:ext>
            </a:extLst>
          </p:cNvPr>
          <p:cNvSpPr/>
          <p:nvPr userDrawn="1"/>
        </p:nvSpPr>
        <p:spPr>
          <a:xfrm>
            <a:off x="10165492" y="148281"/>
            <a:ext cx="1861751" cy="90616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pic>
        <p:nvPicPr>
          <p:cNvPr id="4" name="Picture 3">
            <a:extLst>
              <a:ext uri="{FF2B5EF4-FFF2-40B4-BE49-F238E27FC236}">
                <a16:creationId xmlns:a16="http://schemas.microsoft.com/office/drawing/2014/main" id="{07498576-3384-4E85-9DB3-A19872ADB5BB}"/>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2495224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306286"/>
            <a:ext cx="5181600" cy="4870677"/>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6172200" y="1306286"/>
            <a:ext cx="5181600" cy="4870677"/>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838200" y="6185062"/>
            <a:ext cx="2743200" cy="365125"/>
          </a:xfrm>
        </p:spPr>
        <p:txBody>
          <a:bodyPr/>
          <a:lstStyle/>
          <a:p>
            <a:fld id="{ACCE1ACB-1639-4EB2-96A4-C7F3AE34113C}" type="datetimeFigureOut">
              <a:rPr lang="en-GB" smtClean="0"/>
              <a:t>10/06/2025</a:t>
            </a:fld>
            <a:endParaRPr lang="en-GB" dirty="0"/>
          </a:p>
        </p:txBody>
      </p:sp>
      <p:sp>
        <p:nvSpPr>
          <p:cNvPr id="6" name="Footer Placeholder 5"/>
          <p:cNvSpPr>
            <a:spLocks noGrp="1"/>
          </p:cNvSpPr>
          <p:nvPr>
            <p:ph type="ftr" sz="quarter" idx="11"/>
          </p:nvPr>
        </p:nvSpPr>
        <p:spPr>
          <a:xfrm>
            <a:off x="4038600" y="6185062"/>
            <a:ext cx="4114800" cy="365125"/>
          </a:xfrm>
        </p:spPr>
        <p:txBody>
          <a:bodyPr/>
          <a:lstStyle/>
          <a:p>
            <a:endParaRPr lang="en-GB" dirty="0"/>
          </a:p>
        </p:txBody>
      </p:sp>
      <p:sp>
        <p:nvSpPr>
          <p:cNvPr id="7" name="Slide Number Placeholder 6"/>
          <p:cNvSpPr>
            <a:spLocks noGrp="1"/>
          </p:cNvSpPr>
          <p:nvPr>
            <p:ph type="sldNum" sz="quarter" idx="12"/>
          </p:nvPr>
        </p:nvSpPr>
        <p:spPr>
          <a:xfrm>
            <a:off x="8610600" y="6185062"/>
            <a:ext cx="2743200" cy="365125"/>
          </a:xfrm>
        </p:spPr>
        <p:txBody>
          <a:bodyPr/>
          <a:lstStyle/>
          <a:p>
            <a:fld id="{603EC9EE-D65A-4462-8589-E232B55967A2}" type="slidenum">
              <a:rPr lang="en-GB" smtClean="0"/>
              <a:t>‹#›</a:t>
            </a:fld>
            <a:endParaRPr lang="en-GB" dirty="0"/>
          </a:p>
        </p:txBody>
      </p:sp>
    </p:spTree>
    <p:extLst>
      <p:ext uri="{BB962C8B-B14F-4D97-AF65-F5344CB8AC3E}">
        <p14:creationId xmlns:p14="http://schemas.microsoft.com/office/powerpoint/2010/main" val="26952147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1_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306286"/>
            <a:ext cx="3193857" cy="4870677"/>
          </a:xfrm>
        </p:spPr>
        <p:txBody>
          <a:bodyPr/>
          <a:lstStyle/>
          <a:p>
            <a:pPr lvl="0"/>
            <a:r>
              <a:rPr lang="en-US"/>
              <a:t>Click to edit Master text styles</a:t>
            </a:r>
          </a:p>
          <a:p>
            <a:pPr lvl="1"/>
            <a:r>
              <a:rPr lang="en-US"/>
              <a:t>Second level</a:t>
            </a:r>
          </a:p>
          <a:p>
            <a:pPr lvl="2"/>
            <a:r>
              <a:rPr lang="en-US"/>
              <a:t>Third level</a:t>
            </a:r>
          </a:p>
        </p:txBody>
      </p:sp>
      <p:sp>
        <p:nvSpPr>
          <p:cNvPr id="4" name="Content Placeholder 3"/>
          <p:cNvSpPr>
            <a:spLocks noGrp="1"/>
          </p:cNvSpPr>
          <p:nvPr>
            <p:ph sz="half" idx="2"/>
          </p:nvPr>
        </p:nvSpPr>
        <p:spPr>
          <a:xfrm>
            <a:off x="4279770" y="1314385"/>
            <a:ext cx="3389994" cy="4870677"/>
          </a:xfrm>
        </p:spPr>
        <p:txBody>
          <a:bodyPr/>
          <a:lstStyle/>
          <a:p>
            <a:pPr lvl="0"/>
            <a:r>
              <a:rPr lang="en-US"/>
              <a:t>Click to edit Master text styles</a:t>
            </a:r>
          </a:p>
          <a:p>
            <a:pPr lvl="1"/>
            <a:r>
              <a:rPr lang="en-US"/>
              <a:t>Second level</a:t>
            </a:r>
          </a:p>
          <a:p>
            <a:pPr lvl="2"/>
            <a:r>
              <a:rPr lang="en-US"/>
              <a:t>Third level</a:t>
            </a:r>
          </a:p>
        </p:txBody>
      </p:sp>
      <p:sp>
        <p:nvSpPr>
          <p:cNvPr id="5" name="Date Placeholder 4"/>
          <p:cNvSpPr>
            <a:spLocks noGrp="1"/>
          </p:cNvSpPr>
          <p:nvPr>
            <p:ph type="dt" sz="half" idx="10"/>
          </p:nvPr>
        </p:nvSpPr>
        <p:spPr>
          <a:xfrm>
            <a:off x="838200" y="6185062"/>
            <a:ext cx="2743200" cy="365125"/>
          </a:xfrm>
        </p:spPr>
        <p:txBody>
          <a:bodyPr/>
          <a:lstStyle/>
          <a:p>
            <a:fld id="{ACCE1ACB-1639-4EB2-96A4-C7F3AE34113C}" type="datetimeFigureOut">
              <a:rPr lang="en-GB" smtClean="0"/>
              <a:t>10/06/2025</a:t>
            </a:fld>
            <a:endParaRPr lang="en-GB" dirty="0"/>
          </a:p>
        </p:txBody>
      </p:sp>
      <p:sp>
        <p:nvSpPr>
          <p:cNvPr id="6" name="Footer Placeholder 5"/>
          <p:cNvSpPr>
            <a:spLocks noGrp="1"/>
          </p:cNvSpPr>
          <p:nvPr>
            <p:ph type="ftr" sz="quarter" idx="11"/>
          </p:nvPr>
        </p:nvSpPr>
        <p:spPr>
          <a:xfrm>
            <a:off x="4038600" y="6185062"/>
            <a:ext cx="4114800" cy="365125"/>
          </a:xfrm>
        </p:spPr>
        <p:txBody>
          <a:bodyPr/>
          <a:lstStyle/>
          <a:p>
            <a:endParaRPr lang="en-GB" dirty="0"/>
          </a:p>
        </p:txBody>
      </p:sp>
      <p:sp>
        <p:nvSpPr>
          <p:cNvPr id="7" name="Slide Number Placeholder 6"/>
          <p:cNvSpPr>
            <a:spLocks noGrp="1"/>
          </p:cNvSpPr>
          <p:nvPr>
            <p:ph type="sldNum" sz="quarter" idx="12"/>
          </p:nvPr>
        </p:nvSpPr>
        <p:spPr>
          <a:xfrm>
            <a:off x="8610600" y="6185062"/>
            <a:ext cx="2743200" cy="365125"/>
          </a:xfrm>
        </p:spPr>
        <p:txBody>
          <a:bodyPr/>
          <a:lstStyle/>
          <a:p>
            <a:fld id="{603EC9EE-D65A-4462-8589-E232B55967A2}" type="slidenum">
              <a:rPr lang="en-GB" smtClean="0"/>
              <a:t>‹#›</a:t>
            </a:fld>
            <a:endParaRPr lang="en-GB" dirty="0"/>
          </a:p>
        </p:txBody>
      </p:sp>
      <p:sp>
        <p:nvSpPr>
          <p:cNvPr id="8" name="Content Placeholder 3"/>
          <p:cNvSpPr>
            <a:spLocks noGrp="1"/>
          </p:cNvSpPr>
          <p:nvPr>
            <p:ph sz="half" idx="13"/>
          </p:nvPr>
        </p:nvSpPr>
        <p:spPr>
          <a:xfrm>
            <a:off x="7917477" y="1314385"/>
            <a:ext cx="3487971" cy="4870677"/>
          </a:xfrm>
        </p:spPr>
        <p:txBody>
          <a:body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23591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6096"/>
            <a:ext cx="12192000" cy="6851904"/>
          </a:xfrm>
          <a:prstGeom prst="rect">
            <a:avLst/>
          </a:prstGeom>
        </p:spPr>
      </p:pic>
      <p:sp>
        <p:nvSpPr>
          <p:cNvPr id="2" name="Title Placeholder 1"/>
          <p:cNvSpPr>
            <a:spLocks noGrp="1"/>
          </p:cNvSpPr>
          <p:nvPr>
            <p:ph type="title"/>
          </p:nvPr>
        </p:nvSpPr>
        <p:spPr>
          <a:xfrm>
            <a:off x="838200" y="317241"/>
            <a:ext cx="10515600" cy="61582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247255"/>
            <a:ext cx="10515600" cy="492970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p:txBody>
      </p:sp>
      <p:sp>
        <p:nvSpPr>
          <p:cNvPr id="4" name="Date Placeholder 3"/>
          <p:cNvSpPr>
            <a:spLocks noGrp="1"/>
          </p:cNvSpPr>
          <p:nvPr>
            <p:ph type="dt" sz="half" idx="2"/>
          </p:nvPr>
        </p:nvSpPr>
        <p:spPr>
          <a:xfrm>
            <a:off x="838200" y="6176963"/>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CCE1ACB-1639-4EB2-96A4-C7F3AE34113C}" type="datetimeFigureOut">
              <a:rPr lang="en-GB" smtClean="0"/>
              <a:t>10/06/2025</a:t>
            </a:fld>
            <a:endParaRPr lang="en-GB" dirty="0"/>
          </a:p>
        </p:txBody>
      </p:sp>
      <p:sp>
        <p:nvSpPr>
          <p:cNvPr id="5" name="Footer Placeholder 4"/>
          <p:cNvSpPr>
            <a:spLocks noGrp="1"/>
          </p:cNvSpPr>
          <p:nvPr>
            <p:ph type="ftr" sz="quarter" idx="3"/>
          </p:nvPr>
        </p:nvSpPr>
        <p:spPr>
          <a:xfrm>
            <a:off x="4038600" y="6176963"/>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dirty="0"/>
          </a:p>
        </p:txBody>
      </p:sp>
      <p:sp>
        <p:nvSpPr>
          <p:cNvPr id="8" name="Rectangle 7">
            <a:extLst>
              <a:ext uri="{FF2B5EF4-FFF2-40B4-BE49-F238E27FC236}">
                <a16:creationId xmlns:a16="http://schemas.microsoft.com/office/drawing/2014/main" id="{78CCCFC6-E01F-449E-8786-0EC97C6F0CBB}"/>
              </a:ext>
            </a:extLst>
          </p:cNvPr>
          <p:cNvSpPr/>
          <p:nvPr userDrawn="1"/>
        </p:nvSpPr>
        <p:spPr>
          <a:xfrm>
            <a:off x="10165492" y="148281"/>
            <a:ext cx="1771135" cy="94735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6" name="Slide Number Placeholder 5"/>
          <p:cNvSpPr>
            <a:spLocks noGrp="1"/>
          </p:cNvSpPr>
          <p:nvPr>
            <p:ph type="sldNum" sz="quarter" idx="4"/>
          </p:nvPr>
        </p:nvSpPr>
        <p:spPr>
          <a:xfrm>
            <a:off x="8610600" y="6176963"/>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03EC9EE-D65A-4462-8589-E232B55967A2}" type="slidenum">
              <a:rPr lang="en-GB" smtClean="0"/>
              <a:t>‹#›</a:t>
            </a:fld>
            <a:endParaRPr lang="en-GB" dirty="0"/>
          </a:p>
        </p:txBody>
      </p:sp>
      <p:pic>
        <p:nvPicPr>
          <p:cNvPr id="9" name="Picture 8">
            <a:extLst>
              <a:ext uri="{FF2B5EF4-FFF2-40B4-BE49-F238E27FC236}">
                <a16:creationId xmlns:a16="http://schemas.microsoft.com/office/drawing/2014/main" id="{B61DCE6D-D52D-2A26-99F2-1FE3A7855666}"/>
              </a:ext>
            </a:extLst>
          </p:cNvPr>
          <p:cNvPicPr>
            <a:picLocks noChangeAspect="1"/>
          </p:cNvPicPr>
          <p:nvPr userDrawn="1"/>
        </p:nvPicPr>
        <p:blipFill>
          <a:blip r:embed="rId15">
            <a:extLst>
              <a:ext uri="{28A0092B-C50C-407E-A947-70E740481C1C}">
                <a14:useLocalDpi xmlns:a14="http://schemas.microsoft.com/office/drawing/2010/main" val="0"/>
              </a:ext>
            </a:extLst>
          </a:blip>
          <a:stretch>
            <a:fillRect/>
          </a:stretch>
        </p:blipFill>
        <p:spPr>
          <a:xfrm>
            <a:off x="10039575" y="0"/>
            <a:ext cx="2152426" cy="1213503"/>
          </a:xfrm>
          <a:prstGeom prst="rect">
            <a:avLst/>
          </a:prstGeom>
        </p:spPr>
      </p:pic>
    </p:spTree>
    <p:extLst>
      <p:ext uri="{BB962C8B-B14F-4D97-AF65-F5344CB8AC3E}">
        <p14:creationId xmlns:p14="http://schemas.microsoft.com/office/powerpoint/2010/main" val="2517408594"/>
      </p:ext>
    </p:extLst>
  </p:cSld>
  <p:clrMap bg1="lt1" tx1="dk1" bg2="lt2" tx2="dk2" accent1="accent1" accent2="accent2" accent3="accent3" accent4="accent4" accent5="accent5" accent6="accent6" hlink="hlink" folHlink="folHlink"/>
  <p:sldLayoutIdLst>
    <p:sldLayoutId id="2147483661" r:id="rId1"/>
    <p:sldLayoutId id="2147483669" r:id="rId2"/>
    <p:sldLayoutId id="2147483670" r:id="rId3"/>
    <p:sldLayoutId id="2147483671" r:id="rId4"/>
    <p:sldLayoutId id="2147483672" r:id="rId5"/>
    <p:sldLayoutId id="2147483662" r:id="rId6"/>
    <p:sldLayoutId id="2147483663" r:id="rId7"/>
    <p:sldLayoutId id="2147483664" r:id="rId8"/>
    <p:sldLayoutId id="2147483665" r:id="rId9"/>
    <p:sldLayoutId id="2147483666" r:id="rId10"/>
    <p:sldLayoutId id="2147483667" r:id="rId11"/>
    <p:sldLayoutId id="2147483668" r:id="rId12"/>
  </p:sldLayoutIdLst>
  <p:txStyles>
    <p:titleStyle>
      <a:lvl1pPr algn="l" defTabSz="914400" rtl="0" eaLnBrk="1" latinLnBrk="0" hangingPunct="1">
        <a:lnSpc>
          <a:spcPct val="90000"/>
        </a:lnSpc>
        <a:spcBef>
          <a:spcPct val="0"/>
        </a:spcBef>
        <a:buNone/>
        <a:defRPr sz="2800" b="1" kern="1200">
          <a:solidFill>
            <a:srgbClr val="C00000"/>
          </a:solidFill>
          <a:latin typeface="Arial" panose="020B0604020202020204" pitchFamily="34" charset="0"/>
          <a:ea typeface="+mj-ea"/>
          <a:cs typeface="Arial" panose="020B0604020202020204" pitchFamily="34" charset="0"/>
        </a:defRPr>
      </a:lvl1pPr>
    </p:titleStyle>
    <p:bodyStyle>
      <a:lvl1pPr marL="342900" indent="-342900" algn="l" defTabSz="914400" rtl="0" eaLnBrk="1" latinLnBrk="0" hangingPunct="1">
        <a:lnSpc>
          <a:spcPct val="90000"/>
        </a:lnSpc>
        <a:spcBef>
          <a:spcPts val="1000"/>
        </a:spcBef>
        <a:buFont typeface="Wingdings" panose="05000000000000000000" pitchFamily="2" charset="2"/>
        <a:buChar char="§"/>
        <a:defRPr sz="2000" kern="1200">
          <a:solidFill>
            <a:schemeClr val="tx1"/>
          </a:solidFill>
          <a:latin typeface="Arial" panose="020B0604020202020204" pitchFamily="34" charset="0"/>
          <a:ea typeface="+mn-ea"/>
          <a:cs typeface="Arial" panose="020B0604020202020204" pitchFamily="34" charset="0"/>
        </a:defRPr>
      </a:lvl1pPr>
      <a:lvl2pPr marL="742950" indent="-285750" algn="l" defTabSz="914400" rtl="0" eaLnBrk="1" latinLnBrk="0" hangingPunct="1">
        <a:lnSpc>
          <a:spcPct val="90000"/>
        </a:lnSpc>
        <a:spcBef>
          <a:spcPts val="500"/>
        </a:spcBef>
        <a:buFont typeface="Wingdings" panose="05000000000000000000" pitchFamily="2" charset="2"/>
        <a:buChar char="§"/>
        <a:defRPr sz="1800" kern="1200">
          <a:solidFill>
            <a:schemeClr val="tx1"/>
          </a:solidFill>
          <a:latin typeface="Arial" panose="020B0604020202020204" pitchFamily="34" charset="0"/>
          <a:ea typeface="+mn-ea"/>
          <a:cs typeface="Arial" panose="020B0604020202020204" pitchFamily="34" charset="0"/>
        </a:defRPr>
      </a:lvl2pPr>
      <a:lvl3pPr marL="1200150" indent="-285750" algn="l" defTabSz="914400" rtl="0" eaLnBrk="1" latinLnBrk="0" hangingPunct="1">
        <a:lnSpc>
          <a:spcPct val="90000"/>
        </a:lnSpc>
        <a:spcBef>
          <a:spcPts val="500"/>
        </a:spcBef>
        <a:buFont typeface="Wingdings" panose="05000000000000000000" pitchFamily="2" charset="2"/>
        <a:buChar char="§"/>
        <a:defRPr sz="16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1.jpeg"/><Relationship Id="rId5" Type="http://schemas.openxmlformats.org/officeDocument/2006/relationships/image" Target="../media/image11.png"/><Relationship Id="rId4" Type="http://schemas.openxmlformats.org/officeDocument/2006/relationships/image" Target="../media/image10.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openxmlformats.org/officeDocument/2006/relationships/image" Target="../media/image27.jp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8.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8.xml"/><Relationship Id="rId4" Type="http://schemas.openxmlformats.org/officeDocument/2006/relationships/image" Target="../media/image1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5.xml"/><Relationship Id="rId1" Type="http://schemas.openxmlformats.org/officeDocument/2006/relationships/slideLayout" Target="../slideLayouts/slideLayout8.xml"/><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8.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35080F-BBBE-46E0-8417-C21E8E4E05DA}"/>
              </a:ext>
            </a:extLst>
          </p:cNvPr>
          <p:cNvSpPr>
            <a:spLocks noGrp="1"/>
          </p:cNvSpPr>
          <p:nvPr>
            <p:ph type="ctrTitle"/>
          </p:nvPr>
        </p:nvSpPr>
        <p:spPr>
          <a:xfrm>
            <a:off x="489528" y="1106103"/>
            <a:ext cx="4988560" cy="1907787"/>
          </a:xfrm>
        </p:spPr>
        <p:txBody>
          <a:bodyPr>
            <a:normAutofit fontScale="90000"/>
          </a:bodyPr>
          <a:lstStyle/>
          <a:p>
            <a:r>
              <a:rPr lang="en-US" sz="2800" dirty="0">
                <a:effectLst/>
              </a:rPr>
              <a:t>GiNet: Integrating Sequential and Context-Aware Learning for Battery Capacity Prediction</a:t>
            </a:r>
            <a:br>
              <a:rPr lang="en-US" sz="2800" dirty="0">
                <a:effectLst/>
              </a:rPr>
            </a:br>
            <a:br>
              <a:rPr lang="en-US" sz="2800" dirty="0">
                <a:effectLst/>
              </a:rPr>
            </a:br>
            <a:r>
              <a:rPr lang="en-US" sz="2200" dirty="0">
                <a:effectLst/>
              </a:rPr>
              <a:t>IEEE VTC Spring 2025</a:t>
            </a:r>
            <a:br>
              <a:rPr lang="en-US" sz="2800" dirty="0">
                <a:effectLst/>
              </a:rPr>
            </a:br>
            <a:br>
              <a:rPr lang="en-US" sz="2800" dirty="0">
                <a:effectLst/>
              </a:rPr>
            </a:br>
            <a:br>
              <a:rPr lang="en-US" dirty="0">
                <a:effectLst/>
              </a:rPr>
            </a:br>
            <a:br>
              <a:rPr lang="en-US" dirty="0"/>
            </a:br>
            <a:endParaRPr lang="en-GB" dirty="0"/>
          </a:p>
        </p:txBody>
      </p:sp>
      <p:pic>
        <p:nvPicPr>
          <p:cNvPr id="4" name="Picture 4" descr="About | ST Engineering">
            <a:extLst>
              <a:ext uri="{FF2B5EF4-FFF2-40B4-BE49-F238E27FC236}">
                <a16:creationId xmlns:a16="http://schemas.microsoft.com/office/drawing/2014/main" id="{24521E1A-D9FF-821F-742F-3E12CD6D49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5366" y="98508"/>
            <a:ext cx="2264401" cy="360000"/>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IEEE VTS | IEEE AESS">
            <a:extLst>
              <a:ext uri="{FF2B5EF4-FFF2-40B4-BE49-F238E27FC236}">
                <a16:creationId xmlns:a16="http://schemas.microsoft.com/office/drawing/2014/main" id="{7C9B096C-C728-BD49-41CC-6E15FF7D0E5E}"/>
              </a:ext>
            </a:extLst>
          </p:cNvPr>
          <p:cNvPicPr>
            <a:picLocks noChangeAspect="1" noChangeArrowheads="1"/>
          </p:cNvPicPr>
          <p:nvPr/>
        </p:nvPicPr>
        <p:blipFill>
          <a:blip r:embed="rId4">
            <a:alphaModFix amt="85000"/>
            <a:extLst>
              <a:ext uri="{28A0092B-C50C-407E-A947-70E740481C1C}">
                <a14:useLocalDpi xmlns:a14="http://schemas.microsoft.com/office/drawing/2010/main" val="0"/>
              </a:ext>
            </a:extLst>
          </a:blip>
          <a:srcRect/>
          <a:stretch>
            <a:fillRect/>
          </a:stretch>
        </p:blipFill>
        <p:spPr bwMode="auto">
          <a:xfrm>
            <a:off x="9062894" y="123965"/>
            <a:ext cx="1192133" cy="89410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Subtitle 5">
                <a:extLst>
                  <a:ext uri="{FF2B5EF4-FFF2-40B4-BE49-F238E27FC236}">
                    <a16:creationId xmlns:a16="http://schemas.microsoft.com/office/drawing/2014/main" id="{F3801856-9FB5-ACD0-C983-642E13C5A938}"/>
                  </a:ext>
                </a:extLst>
              </p:cNvPr>
              <p:cNvSpPr>
                <a:spLocks noGrp="1"/>
              </p:cNvSpPr>
              <p:nvPr>
                <p:ph type="subTitle" idx="1"/>
              </p:nvPr>
            </p:nvSpPr>
            <p:spPr>
              <a:xfrm>
                <a:off x="489528" y="2900427"/>
                <a:ext cx="3977402" cy="1462180"/>
              </a:xfrm>
            </p:spPr>
            <p:txBody>
              <a:bodyPr>
                <a:normAutofit fontScale="85000" lnSpcReduction="20000"/>
              </a:bodyPr>
              <a:lstStyle/>
              <a:p>
                <a:pPr>
                  <a:lnSpc>
                    <a:spcPct val="150000"/>
                  </a:lnSpc>
                </a:pPr>
                <a14:m>
                  <m:oMath xmlns:m="http://schemas.openxmlformats.org/officeDocument/2006/math">
                    <m:sSup>
                      <m:sSupPr>
                        <m:ctrlPr>
                          <a:rPr lang="en-US" sz="1600" b="1" i="1" dirty="0" smtClean="0">
                            <a:latin typeface="Cambria Math" panose="02040503050406030204" pitchFamily="18" charset="0"/>
                          </a:rPr>
                        </m:ctrlPr>
                      </m:sSupPr>
                      <m:e>
                        <m:r>
                          <a:rPr lang="en-US" sz="1600" b="1" i="0" dirty="0">
                            <a:latin typeface="Cambria Math" panose="02040503050406030204" pitchFamily="18" charset="0"/>
                          </a:rPr>
                          <m:t>𝐒𝐚𝐫𝐚</m:t>
                        </m:r>
                        <m:r>
                          <a:rPr lang="en-US" sz="1600" b="1" i="0" dirty="0">
                            <a:latin typeface="Cambria Math" panose="02040503050406030204" pitchFamily="18" charset="0"/>
                          </a:rPr>
                          <m:t> </m:t>
                        </m:r>
                        <m:r>
                          <a:rPr lang="en-US" sz="1600" b="1" i="0" dirty="0">
                            <a:latin typeface="Cambria Math" panose="02040503050406030204" pitchFamily="18" charset="0"/>
                          </a:rPr>
                          <m:t>𝐒𝐚𝐦𝐞𝐞𝐫</m:t>
                        </m:r>
                      </m:e>
                      <m:sup>
                        <m:r>
                          <a:rPr lang="en-US" sz="1600" b="1" i="0" dirty="0" smtClean="0">
                            <a:latin typeface="Cambria Math" panose="02040503050406030204" pitchFamily="18" charset="0"/>
                          </a:rPr>
                          <m:t>𝟏</m:t>
                        </m:r>
                      </m:sup>
                    </m:sSup>
                  </m:oMath>
                </a14:m>
                <a:r>
                  <a:rPr lang="en-US" sz="1600" b="1" dirty="0">
                    <a:latin typeface="+mj-lt"/>
                  </a:rPr>
                  <a:t>(Presenter), </a:t>
                </a:r>
                <a14:m>
                  <m:oMath xmlns:m="http://schemas.openxmlformats.org/officeDocument/2006/math">
                    <m:sSup>
                      <m:sSupPr>
                        <m:ctrlPr>
                          <a:rPr lang="en-US" sz="1600" i="1" dirty="0" smtClean="0">
                            <a:latin typeface="Cambria Math" panose="02040503050406030204" pitchFamily="18" charset="0"/>
                          </a:rPr>
                        </m:ctrlPr>
                      </m:sSupPr>
                      <m:e>
                        <m:r>
                          <m:rPr>
                            <m:sty m:val="p"/>
                          </m:rPr>
                          <a:rPr lang="en-US" sz="1600" b="0" i="0" dirty="0" smtClean="0">
                            <a:latin typeface="Cambria Math" panose="02040503050406030204" pitchFamily="18" charset="0"/>
                          </a:rPr>
                          <m:t>Wei</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Zhang</m:t>
                        </m:r>
                      </m:e>
                      <m:sup>
                        <m:r>
                          <a:rPr lang="en-US" sz="1600" b="0" i="0" dirty="0" smtClean="0">
                            <a:latin typeface="Cambria Math" panose="02040503050406030204" pitchFamily="18" charset="0"/>
                          </a:rPr>
                          <m:t>1</m:t>
                        </m:r>
                      </m:sup>
                    </m:sSup>
                  </m:oMath>
                </a14:m>
                <a:r>
                  <a:rPr lang="en-US" sz="1600" dirty="0">
                    <a:latin typeface="+mj-lt"/>
                  </a:rPr>
                  <a:t>, </a:t>
                </a:r>
                <a14:m>
                  <m:oMath xmlns:m="http://schemas.openxmlformats.org/officeDocument/2006/math">
                    <m:sSup>
                      <m:sSupPr>
                        <m:ctrlPr>
                          <a:rPr lang="en-US" sz="1600" i="1" dirty="0">
                            <a:latin typeface="Cambria Math" panose="02040503050406030204" pitchFamily="18" charset="0"/>
                          </a:rPr>
                        </m:ctrlPr>
                      </m:sSupPr>
                      <m:e>
                        <m:r>
                          <m:rPr>
                            <m:sty m:val="p"/>
                          </m:rPr>
                          <a:rPr lang="en-US" sz="1600" b="0" i="0" dirty="0" smtClean="0">
                            <a:latin typeface="Cambria Math" panose="02040503050406030204" pitchFamily="18" charset="0"/>
                          </a:rPr>
                          <m:t>Xin</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Lou</m:t>
                        </m:r>
                      </m:e>
                      <m:sup>
                        <m:r>
                          <a:rPr lang="en-US" sz="1600" b="0" i="0" dirty="0">
                            <a:latin typeface="Cambria Math" panose="02040503050406030204" pitchFamily="18" charset="0"/>
                          </a:rPr>
                          <m:t>1</m:t>
                        </m:r>
                      </m:sup>
                    </m:sSup>
                    <m:r>
                      <a:rPr lang="en-US" sz="1600" b="0" i="0" dirty="0">
                        <a:latin typeface="Cambria Math" panose="02040503050406030204" pitchFamily="18" charset="0"/>
                      </a:rPr>
                      <m:t> </m:t>
                    </m:r>
                  </m:oMath>
                </a14:m>
                <a:r>
                  <a:rPr lang="en-US" sz="1600" dirty="0">
                    <a:latin typeface="+mj-lt"/>
                  </a:rPr>
                  <a:t>, </a:t>
                </a:r>
                <a14:m>
                  <m:oMath xmlns:m="http://schemas.openxmlformats.org/officeDocument/2006/math">
                    <m:sSup>
                      <m:sSupPr>
                        <m:ctrlPr>
                          <a:rPr lang="en-US" sz="1600" i="1" dirty="0">
                            <a:latin typeface="Cambria Math" panose="02040503050406030204" pitchFamily="18" charset="0"/>
                          </a:rPr>
                        </m:ctrlPr>
                      </m:sSupPr>
                      <m:e>
                        <m:r>
                          <m:rPr>
                            <m:sty m:val="p"/>
                          </m:rPr>
                          <a:rPr lang="en-US" sz="1600" b="0" i="0" dirty="0" smtClean="0">
                            <a:latin typeface="Cambria Math" panose="02040503050406030204" pitchFamily="18" charset="0"/>
                          </a:rPr>
                          <m:t>Qingyu</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Yan</m:t>
                        </m:r>
                      </m:e>
                      <m:sup>
                        <m:r>
                          <a:rPr lang="en-US" sz="1600" b="0" i="0" dirty="0" smtClean="0">
                            <a:latin typeface="Cambria Math" panose="02040503050406030204" pitchFamily="18" charset="0"/>
                          </a:rPr>
                          <m:t>2</m:t>
                        </m:r>
                      </m:sup>
                    </m:sSup>
                    <m:r>
                      <a:rPr lang="en-US" sz="1600" b="0" i="0" dirty="0">
                        <a:latin typeface="Cambria Math" panose="02040503050406030204" pitchFamily="18" charset="0"/>
                      </a:rPr>
                      <m:t> </m:t>
                    </m:r>
                  </m:oMath>
                </a14:m>
                <a:r>
                  <a:rPr lang="en-US" sz="1600" dirty="0">
                    <a:latin typeface="+mj-lt"/>
                  </a:rPr>
                  <a:t>, </a:t>
                </a:r>
                <a14:m>
                  <m:oMath xmlns:m="http://schemas.openxmlformats.org/officeDocument/2006/math">
                    <m:sSup>
                      <m:sSupPr>
                        <m:ctrlPr>
                          <a:rPr lang="en-US" sz="1600" i="1" dirty="0" smtClean="0">
                            <a:latin typeface="Cambria Math" panose="02040503050406030204" pitchFamily="18" charset="0"/>
                          </a:rPr>
                        </m:ctrlPr>
                      </m:sSupPr>
                      <m:e>
                        <m:r>
                          <m:rPr>
                            <m:sty m:val="p"/>
                          </m:rPr>
                          <a:rPr lang="en-US" sz="1600" b="0" i="0" dirty="0" smtClean="0">
                            <a:latin typeface="Cambria Math" panose="02040503050406030204" pitchFamily="18" charset="0"/>
                          </a:rPr>
                          <m:t>Terence</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Goh</m:t>
                        </m:r>
                        <m:r>
                          <a:rPr lang="en-US" sz="1600" dirty="0">
                            <a:latin typeface="Cambria Math" panose="02040503050406030204" pitchFamily="18" charset="0"/>
                          </a:rPr>
                          <m:t> </m:t>
                        </m:r>
                      </m:e>
                      <m:sup>
                        <m:r>
                          <a:rPr lang="en-US" sz="1600" b="0" i="1" dirty="0" smtClean="0">
                            <a:latin typeface="Cambria Math" panose="02040503050406030204" pitchFamily="18" charset="0"/>
                          </a:rPr>
                          <m:t>3</m:t>
                        </m:r>
                      </m:sup>
                    </m:sSup>
                    <m:r>
                      <a:rPr lang="en-US" sz="1600" i="1" dirty="0">
                        <a:latin typeface="Cambria Math" panose="02040503050406030204" pitchFamily="18" charset="0"/>
                      </a:rPr>
                      <m:t> </m:t>
                    </m:r>
                  </m:oMath>
                </a14:m>
                <a:r>
                  <a:rPr lang="en-US" sz="1600" dirty="0">
                    <a:latin typeface="+mj-lt"/>
                  </a:rPr>
                  <a:t>, </a:t>
                </a:r>
                <a14:m>
                  <m:oMath xmlns:m="http://schemas.openxmlformats.org/officeDocument/2006/math">
                    <m:sSup>
                      <m:sSupPr>
                        <m:ctrlPr>
                          <a:rPr lang="en-US" sz="1600" i="1" dirty="0">
                            <a:latin typeface="Cambria Math" panose="02040503050406030204" pitchFamily="18" charset="0"/>
                          </a:rPr>
                        </m:ctrlPr>
                      </m:sSupPr>
                      <m:e>
                        <m:r>
                          <m:rPr>
                            <m:sty m:val="p"/>
                          </m:rPr>
                          <a:rPr lang="en-US" sz="1600" b="0" i="0" dirty="0" smtClean="0">
                            <a:latin typeface="Cambria Math" panose="02040503050406030204" pitchFamily="18" charset="0"/>
                          </a:rPr>
                          <m:t>Yulin</m:t>
                        </m:r>
                        <m:r>
                          <a:rPr lang="en-US" sz="1600" b="0" i="0" dirty="0" smtClean="0">
                            <a:latin typeface="Cambria Math" panose="02040503050406030204" pitchFamily="18" charset="0"/>
                          </a:rPr>
                          <m:t> </m:t>
                        </m:r>
                        <m:r>
                          <m:rPr>
                            <m:sty m:val="p"/>
                          </m:rPr>
                          <a:rPr lang="en-US" sz="1600" b="0" i="0" dirty="0" smtClean="0">
                            <a:latin typeface="Cambria Math" panose="02040503050406030204" pitchFamily="18" charset="0"/>
                          </a:rPr>
                          <m:t>Gao</m:t>
                        </m:r>
                        <m:r>
                          <a:rPr lang="en-US" sz="1600" dirty="0">
                            <a:latin typeface="Cambria Math" panose="02040503050406030204" pitchFamily="18" charset="0"/>
                          </a:rPr>
                          <m:t> </m:t>
                        </m:r>
                      </m:e>
                      <m:sup>
                        <m:r>
                          <a:rPr lang="en-US" sz="1600" i="1" dirty="0">
                            <a:latin typeface="Cambria Math" panose="02040503050406030204" pitchFamily="18" charset="0"/>
                          </a:rPr>
                          <m:t>3</m:t>
                        </m:r>
                      </m:sup>
                    </m:sSup>
                  </m:oMath>
                </a14:m>
                <a:endParaRPr lang="en-US" sz="1600" dirty="0">
                  <a:latin typeface="+mj-lt"/>
                </a:endParaRPr>
              </a:p>
              <a:p>
                <a:pPr marL="342900" indent="-342900">
                  <a:buAutoNum type="arabicPeriod"/>
                </a:pPr>
                <a:r>
                  <a:rPr lang="en-SG" sz="1300" dirty="0"/>
                  <a:t>Singapore Institute of Technology</a:t>
                </a:r>
              </a:p>
              <a:p>
                <a:pPr marL="342900" indent="-342900">
                  <a:buAutoNum type="arabicPeriod"/>
                </a:pPr>
                <a:r>
                  <a:rPr lang="en-SG" sz="1300" dirty="0"/>
                  <a:t>Nanyang Technological University </a:t>
                </a:r>
              </a:p>
              <a:p>
                <a:pPr marL="342900" indent="-342900">
                  <a:buAutoNum type="arabicPeriod"/>
                </a:pPr>
                <a:r>
                  <a:rPr lang="en-SG" sz="1300" dirty="0"/>
                  <a:t>ST Engineering</a:t>
                </a:r>
              </a:p>
            </p:txBody>
          </p:sp>
        </mc:Choice>
        <mc:Fallback xmlns="">
          <p:sp>
            <p:nvSpPr>
              <p:cNvPr id="6" name="Subtitle 5">
                <a:extLst>
                  <a:ext uri="{FF2B5EF4-FFF2-40B4-BE49-F238E27FC236}">
                    <a16:creationId xmlns:a16="http://schemas.microsoft.com/office/drawing/2014/main" id="{F3801856-9FB5-ACD0-C983-642E13C5A938}"/>
                  </a:ext>
                </a:extLst>
              </p:cNvPr>
              <p:cNvSpPr>
                <a:spLocks noGrp="1" noRot="1" noChangeAspect="1" noMove="1" noResize="1" noEditPoints="1" noAdjustHandles="1" noChangeArrowheads="1" noChangeShapeType="1" noTextEdit="1"/>
              </p:cNvSpPr>
              <p:nvPr>
                <p:ph type="subTitle" idx="1"/>
              </p:nvPr>
            </p:nvSpPr>
            <p:spPr>
              <a:xfrm>
                <a:off x="489528" y="2900427"/>
                <a:ext cx="3977402" cy="1462180"/>
              </a:xfrm>
              <a:blipFill>
                <a:blip r:embed="rId5"/>
                <a:stretch>
                  <a:fillRect b="-2500"/>
                </a:stretch>
              </a:blipFill>
            </p:spPr>
            <p:txBody>
              <a:bodyPr/>
              <a:lstStyle/>
              <a:p>
                <a:r>
                  <a:rPr lang="en-SG">
                    <a:noFill/>
                  </a:rPr>
                  <a:t> </a:t>
                </a:r>
              </a:p>
            </p:txBody>
          </p:sp>
        </mc:Fallback>
      </mc:AlternateContent>
      <p:pic>
        <p:nvPicPr>
          <p:cNvPr id="8" name="Picture 7" descr="A qr code on a white background&#10;&#10;AI-generated content may be incorrect.">
            <a:extLst>
              <a:ext uri="{FF2B5EF4-FFF2-40B4-BE49-F238E27FC236}">
                <a16:creationId xmlns:a16="http://schemas.microsoft.com/office/drawing/2014/main" id="{3D86FA96-E083-D66A-5308-0E3ADDA062E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88383" y="4559117"/>
            <a:ext cx="927157" cy="927157"/>
          </a:xfrm>
          <a:prstGeom prst="rect">
            <a:avLst/>
          </a:prstGeom>
        </p:spPr>
      </p:pic>
      <p:sp>
        <p:nvSpPr>
          <p:cNvPr id="9" name="TextBox 8">
            <a:extLst>
              <a:ext uri="{FF2B5EF4-FFF2-40B4-BE49-F238E27FC236}">
                <a16:creationId xmlns:a16="http://schemas.microsoft.com/office/drawing/2014/main" id="{96B71CDC-41A5-C9B8-490C-92700CFED56E}"/>
              </a:ext>
            </a:extLst>
          </p:cNvPr>
          <p:cNvSpPr txBox="1"/>
          <p:nvPr/>
        </p:nvSpPr>
        <p:spPr>
          <a:xfrm>
            <a:off x="533396" y="5444119"/>
            <a:ext cx="1237129" cy="307777"/>
          </a:xfrm>
          <a:prstGeom prst="rect">
            <a:avLst/>
          </a:prstGeom>
          <a:noFill/>
        </p:spPr>
        <p:txBody>
          <a:bodyPr wrap="square" rtlCol="0">
            <a:spAutoFit/>
          </a:bodyPr>
          <a:lstStyle/>
          <a:p>
            <a:pPr algn="ctr"/>
            <a:r>
              <a:rPr lang="en-US" sz="1400" b="1" dirty="0">
                <a:solidFill>
                  <a:schemeClr val="bg1"/>
                </a:solidFill>
              </a:rPr>
              <a:t>Paper</a:t>
            </a:r>
            <a:endParaRPr lang="en-SG" sz="1400" b="1" dirty="0">
              <a:solidFill>
                <a:schemeClr val="bg1"/>
              </a:solidFill>
            </a:endParaRPr>
          </a:p>
        </p:txBody>
      </p:sp>
      <p:pic>
        <p:nvPicPr>
          <p:cNvPr id="13" name="Picture 12" descr="A qr code on a white background&#10;&#10;AI-generated content may be incorrect.">
            <a:extLst>
              <a:ext uri="{FF2B5EF4-FFF2-40B4-BE49-F238E27FC236}">
                <a16:creationId xmlns:a16="http://schemas.microsoft.com/office/drawing/2014/main" id="{E7B054DF-ABC5-0056-F9AC-55E95355DB9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714497" y="4559116"/>
            <a:ext cx="927157" cy="927157"/>
          </a:xfrm>
          <a:prstGeom prst="rect">
            <a:avLst/>
          </a:prstGeom>
        </p:spPr>
      </p:pic>
      <p:sp>
        <p:nvSpPr>
          <p:cNvPr id="14" name="TextBox 13">
            <a:extLst>
              <a:ext uri="{FF2B5EF4-FFF2-40B4-BE49-F238E27FC236}">
                <a16:creationId xmlns:a16="http://schemas.microsoft.com/office/drawing/2014/main" id="{1486E35E-8D87-CC8A-8753-82255B95F963}"/>
              </a:ext>
            </a:extLst>
          </p:cNvPr>
          <p:cNvSpPr txBox="1"/>
          <p:nvPr/>
        </p:nvSpPr>
        <p:spPr>
          <a:xfrm>
            <a:off x="1485010" y="5449715"/>
            <a:ext cx="1237129" cy="523220"/>
          </a:xfrm>
          <a:prstGeom prst="rect">
            <a:avLst/>
          </a:prstGeom>
          <a:noFill/>
        </p:spPr>
        <p:txBody>
          <a:bodyPr wrap="square" rtlCol="0">
            <a:spAutoFit/>
          </a:bodyPr>
          <a:lstStyle/>
          <a:p>
            <a:pPr algn="ctr"/>
            <a:r>
              <a:rPr lang="en-US" sz="1400" b="1" dirty="0">
                <a:solidFill>
                  <a:schemeClr val="bg1"/>
                </a:solidFill>
              </a:rPr>
              <a:t>   Code</a:t>
            </a:r>
          </a:p>
          <a:p>
            <a:pPr algn="ctr"/>
            <a:endParaRPr lang="en-SG" sz="1400" b="1" dirty="0">
              <a:solidFill>
                <a:schemeClr val="bg1"/>
              </a:solidFill>
            </a:endParaRPr>
          </a:p>
        </p:txBody>
      </p:sp>
    </p:spTree>
    <p:extLst>
      <p:ext uri="{BB962C8B-B14F-4D97-AF65-F5344CB8AC3E}">
        <p14:creationId xmlns:p14="http://schemas.microsoft.com/office/powerpoint/2010/main" val="2238115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882930-C30D-4911-751C-F1F237A406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F3DCA76-D443-4878-0BB5-8B431E0CCEFF}"/>
              </a:ext>
            </a:extLst>
          </p:cNvPr>
          <p:cNvSpPr>
            <a:spLocks noGrp="1"/>
          </p:cNvSpPr>
          <p:nvPr>
            <p:ph type="title"/>
          </p:nvPr>
        </p:nvSpPr>
        <p:spPr>
          <a:xfrm>
            <a:off x="642026" y="317241"/>
            <a:ext cx="10711774" cy="615821"/>
          </a:xfrm>
        </p:spPr>
        <p:txBody>
          <a:bodyPr/>
          <a:lstStyle/>
          <a:p>
            <a:r>
              <a:rPr lang="en-US" dirty="0"/>
              <a:t>Results </a:t>
            </a:r>
            <a:endParaRPr lang="en-SG" dirty="0"/>
          </a:p>
        </p:txBody>
      </p:sp>
      <p:graphicFrame>
        <p:nvGraphicFramePr>
          <p:cNvPr id="4" name="Content Placeholder 3">
            <a:extLst>
              <a:ext uri="{FF2B5EF4-FFF2-40B4-BE49-F238E27FC236}">
                <a16:creationId xmlns:a16="http://schemas.microsoft.com/office/drawing/2014/main" id="{2850B332-EA8E-4B00-D3C1-79A691F57C3F}"/>
              </a:ext>
            </a:extLst>
          </p:cNvPr>
          <p:cNvGraphicFramePr>
            <a:graphicFrameLocks noGrp="1"/>
          </p:cNvGraphicFramePr>
          <p:nvPr>
            <p:ph idx="1"/>
            <p:extLst>
              <p:ext uri="{D42A27DB-BD31-4B8C-83A1-F6EECF244321}">
                <p14:modId xmlns:p14="http://schemas.microsoft.com/office/powerpoint/2010/main" val="2220307303"/>
              </p:ext>
            </p:extLst>
          </p:nvPr>
        </p:nvGraphicFramePr>
        <p:xfrm>
          <a:off x="642026" y="1293779"/>
          <a:ext cx="9512572" cy="4471152"/>
        </p:xfrm>
        <a:graphic>
          <a:graphicData uri="http://schemas.openxmlformats.org/drawingml/2006/table">
            <a:tbl>
              <a:tblPr firstRow="1" bandRow="1">
                <a:tableStyleId>{5940675A-B579-460E-94D1-54222C63F5DA}</a:tableStyleId>
              </a:tblPr>
              <a:tblGrid>
                <a:gridCol w="1199194">
                  <a:extLst>
                    <a:ext uri="{9D8B030D-6E8A-4147-A177-3AD203B41FA5}">
                      <a16:colId xmlns:a16="http://schemas.microsoft.com/office/drawing/2014/main" val="46935810"/>
                    </a:ext>
                  </a:extLst>
                </a:gridCol>
                <a:gridCol w="1199194">
                  <a:extLst>
                    <a:ext uri="{9D8B030D-6E8A-4147-A177-3AD203B41FA5}">
                      <a16:colId xmlns:a16="http://schemas.microsoft.com/office/drawing/2014/main" val="2102099958"/>
                    </a:ext>
                  </a:extLst>
                </a:gridCol>
                <a:gridCol w="1199194">
                  <a:extLst>
                    <a:ext uri="{9D8B030D-6E8A-4147-A177-3AD203B41FA5}">
                      <a16:colId xmlns:a16="http://schemas.microsoft.com/office/drawing/2014/main" val="583932646"/>
                    </a:ext>
                  </a:extLst>
                </a:gridCol>
                <a:gridCol w="1199194">
                  <a:extLst>
                    <a:ext uri="{9D8B030D-6E8A-4147-A177-3AD203B41FA5}">
                      <a16:colId xmlns:a16="http://schemas.microsoft.com/office/drawing/2014/main" val="1944021929"/>
                    </a:ext>
                  </a:extLst>
                </a:gridCol>
                <a:gridCol w="1199194">
                  <a:extLst>
                    <a:ext uri="{9D8B030D-6E8A-4147-A177-3AD203B41FA5}">
                      <a16:colId xmlns:a16="http://schemas.microsoft.com/office/drawing/2014/main" val="1490831320"/>
                    </a:ext>
                  </a:extLst>
                </a:gridCol>
                <a:gridCol w="1199194">
                  <a:extLst>
                    <a:ext uri="{9D8B030D-6E8A-4147-A177-3AD203B41FA5}">
                      <a16:colId xmlns:a16="http://schemas.microsoft.com/office/drawing/2014/main" val="1773328721"/>
                    </a:ext>
                  </a:extLst>
                </a:gridCol>
                <a:gridCol w="1199194">
                  <a:extLst>
                    <a:ext uri="{9D8B030D-6E8A-4147-A177-3AD203B41FA5}">
                      <a16:colId xmlns:a16="http://schemas.microsoft.com/office/drawing/2014/main" val="872467769"/>
                    </a:ext>
                  </a:extLst>
                </a:gridCol>
                <a:gridCol w="1118214">
                  <a:extLst>
                    <a:ext uri="{9D8B030D-6E8A-4147-A177-3AD203B41FA5}">
                      <a16:colId xmlns:a16="http://schemas.microsoft.com/office/drawing/2014/main" val="733166611"/>
                    </a:ext>
                  </a:extLst>
                </a:gridCol>
              </a:tblGrid>
              <a:tr h="604360">
                <a:tc gridSpan="2">
                  <a:txBody>
                    <a:bodyPr/>
                    <a:lstStyle/>
                    <a:p>
                      <a:pPr algn="ctr"/>
                      <a:r>
                        <a:rPr lang="en-US" dirty="0"/>
                        <a:t>Forecast Horizon</a:t>
                      </a:r>
                    </a:p>
                  </a:txBody>
                  <a:tcPr anchor="b"/>
                </a:tc>
                <a:tc hMerge="1">
                  <a:txBody>
                    <a:bodyPr/>
                    <a:lstStyle/>
                    <a:p>
                      <a:endParaRPr lang="en-SG"/>
                    </a:p>
                  </a:txBody>
                  <a:tcPr/>
                </a:tc>
                <a:tc gridSpan="3">
                  <a:txBody>
                    <a:bodyPr/>
                    <a:lstStyle/>
                    <a:p>
                      <a:pPr algn="ctr"/>
                      <a:r>
                        <a:rPr lang="en-US" dirty="0"/>
                        <a:t>25</a:t>
                      </a:r>
                      <a:endParaRPr lang="en-SG" dirty="0"/>
                    </a:p>
                  </a:txBody>
                  <a:tcPr anchor="b"/>
                </a:tc>
                <a:tc hMerge="1">
                  <a:txBody>
                    <a:bodyPr/>
                    <a:lstStyle/>
                    <a:p>
                      <a:endParaRPr dirty="0"/>
                    </a:p>
                  </a:txBody>
                  <a:tcPr anchor="b"/>
                </a:tc>
                <a:tc hMerge="1">
                  <a:txBody>
                    <a:bodyPr/>
                    <a:lstStyle/>
                    <a:p>
                      <a:pPr algn="ctr"/>
                      <a:endParaRPr lang="en-SG" dirty="0"/>
                    </a:p>
                  </a:txBody>
                  <a:tcPr anchor="b"/>
                </a:tc>
                <a:tc gridSpan="3">
                  <a:txBody>
                    <a:bodyPr/>
                    <a:lstStyle/>
                    <a:p>
                      <a:pPr algn="ctr"/>
                      <a:r>
                        <a:rPr lang="en-US" dirty="0"/>
                        <a:t>10</a:t>
                      </a:r>
                      <a:endParaRPr lang="en-SG" dirty="0"/>
                    </a:p>
                  </a:txBody>
                  <a:tcPr anchor="b">
                    <a:noFill/>
                  </a:tcPr>
                </a:tc>
                <a:tc hMerge="1">
                  <a:txBody>
                    <a:bodyPr/>
                    <a:lstStyle/>
                    <a:p>
                      <a:endParaRPr dirty="0"/>
                    </a:p>
                  </a:txBody>
                  <a:tcPr anchor="b"/>
                </a:tc>
                <a:tc hMerge="1">
                  <a:txBody>
                    <a:bodyPr/>
                    <a:lstStyle/>
                    <a:p>
                      <a:endParaRPr dirty="0"/>
                    </a:p>
                  </a:txBody>
                  <a:tcPr anchor="b"/>
                </a:tc>
                <a:extLst>
                  <a:ext uri="{0D108BD9-81ED-4DB2-BD59-A6C34878D82A}">
                    <a16:rowId xmlns:a16="http://schemas.microsoft.com/office/drawing/2014/main" val="2750812202"/>
                  </a:ext>
                </a:extLst>
              </a:tr>
              <a:tr h="634243">
                <a:tc gridSpan="2">
                  <a:txBody>
                    <a:bodyPr/>
                    <a:lstStyle/>
                    <a:p>
                      <a:pPr algn="ctr"/>
                      <a:r>
                        <a:rPr lang="en-US" dirty="0"/>
                        <a:t>Input Length</a:t>
                      </a:r>
                    </a:p>
                  </a:txBody>
                  <a:tcPr anchor="b"/>
                </a:tc>
                <a:tc hMerge="1">
                  <a:txBody>
                    <a:bodyPr/>
                    <a:lstStyle/>
                    <a:p>
                      <a:pPr algn="ctr"/>
                      <a:endParaRPr lang="en-US" dirty="0"/>
                    </a:p>
                  </a:txBody>
                  <a:tcPr anchor="b"/>
                </a:tc>
                <a:tc>
                  <a:txBody>
                    <a:bodyPr/>
                    <a:lstStyle/>
                    <a:p>
                      <a:pPr algn="ctr"/>
                      <a:r>
                        <a:rPr lang="en-US" dirty="0"/>
                        <a:t>200</a:t>
                      </a:r>
                      <a:endParaRPr lang="en-SG" dirty="0"/>
                    </a:p>
                  </a:txBody>
                  <a:tcPr anchor="b"/>
                </a:tc>
                <a:tc>
                  <a:txBody>
                    <a:bodyPr/>
                    <a:lstStyle/>
                    <a:p>
                      <a:pPr algn="ctr"/>
                      <a:endParaRPr lang="en-US" dirty="0"/>
                    </a:p>
                    <a:p>
                      <a:pPr algn="ctr"/>
                      <a:r>
                        <a:rPr lang="en-SG" dirty="0"/>
                        <a:t>100</a:t>
                      </a:r>
                    </a:p>
                  </a:txBody>
                  <a:tcPr anchor="b"/>
                </a:tc>
                <a:tc>
                  <a:txBody>
                    <a:bodyPr/>
                    <a:lstStyle/>
                    <a:p>
                      <a:pPr algn="ctr"/>
                      <a:r>
                        <a:rPr lang="en-US" dirty="0"/>
                        <a:t>10</a:t>
                      </a:r>
                      <a:endParaRPr lang="en-SG" dirty="0"/>
                    </a:p>
                  </a:txBody>
                  <a:tcPr anchor="b"/>
                </a:tc>
                <a:tc>
                  <a:txBody>
                    <a:bodyPr/>
                    <a:lstStyle/>
                    <a:p>
                      <a:pPr algn="ctr"/>
                      <a:r>
                        <a:rPr lang="en-US" dirty="0"/>
                        <a:t>200</a:t>
                      </a:r>
                      <a:endParaRPr lang="en-SG" dirty="0"/>
                    </a:p>
                  </a:txBody>
                  <a:tcPr anchor="b">
                    <a:noFill/>
                  </a:tcPr>
                </a:tc>
                <a:tc>
                  <a:txBody>
                    <a:bodyPr/>
                    <a:lstStyle/>
                    <a:p>
                      <a:pPr algn="ctr"/>
                      <a:r>
                        <a:rPr lang="en-US" dirty="0"/>
                        <a:t>100</a:t>
                      </a:r>
                      <a:endParaRPr lang="en-SG" dirty="0"/>
                    </a:p>
                  </a:txBody>
                  <a:tcPr anchor="b">
                    <a:noFill/>
                  </a:tcPr>
                </a:tc>
                <a:tc>
                  <a:txBody>
                    <a:bodyPr/>
                    <a:lstStyle/>
                    <a:p>
                      <a:pPr algn="ctr"/>
                      <a:r>
                        <a:rPr lang="en-US" dirty="0"/>
                        <a:t>10</a:t>
                      </a:r>
                      <a:endParaRPr lang="en-SG" dirty="0"/>
                    </a:p>
                  </a:txBody>
                  <a:tcPr anchor="b">
                    <a:noFill/>
                  </a:tcPr>
                </a:tc>
                <a:extLst>
                  <a:ext uri="{0D108BD9-81ED-4DB2-BD59-A6C34878D82A}">
                    <a16:rowId xmlns:a16="http://schemas.microsoft.com/office/drawing/2014/main" val="1527091355"/>
                  </a:ext>
                </a:extLst>
              </a:tr>
              <a:tr h="403339">
                <a:tc rowSpan="2">
                  <a:txBody>
                    <a:bodyPr/>
                    <a:lstStyle/>
                    <a:p>
                      <a:pPr algn="ctr"/>
                      <a:r>
                        <a:rPr lang="en-US" dirty="0"/>
                        <a:t>LSTM</a:t>
                      </a:r>
                      <a:endParaRPr lang="en-SG" dirty="0"/>
                    </a:p>
                  </a:txBody>
                  <a:tcPr anchor="b"/>
                </a:tc>
                <a:tc>
                  <a:txBody>
                    <a:bodyPr/>
                    <a:lstStyle/>
                    <a:p>
                      <a:r>
                        <a:rPr lang="en-US" dirty="0"/>
                        <a:t>RMSE </a:t>
                      </a:r>
                      <a:r>
                        <a:rPr lang="en-SG" sz="1800" b="0" i="0" kern="1200" dirty="0">
                          <a:solidFill>
                            <a:schemeClr val="tx1"/>
                          </a:solidFill>
                          <a:effectLst/>
                          <a:latin typeface="+mn-lt"/>
                          <a:ea typeface="+mn-ea"/>
                          <a:cs typeface="+mn-cs"/>
                        </a:rPr>
                        <a:t>↓</a:t>
                      </a:r>
                      <a:endParaRPr lang="en-SG" dirty="0"/>
                    </a:p>
                  </a:txBody>
                  <a:tcPr/>
                </a:tc>
                <a:tc>
                  <a:txBody>
                    <a:bodyPr/>
                    <a:lstStyle/>
                    <a:p>
                      <a:r>
                        <a:rPr lang="en-US" dirty="0">
                          <a:solidFill>
                            <a:schemeClr val="tx1"/>
                          </a:solidFill>
                        </a:rPr>
                        <a:t>0.30</a:t>
                      </a:r>
                      <a:endParaRPr lang="en-SG" dirty="0">
                        <a:solidFill>
                          <a:schemeClr val="tx1"/>
                        </a:solidFill>
                      </a:endParaRPr>
                    </a:p>
                  </a:txBody>
                  <a:tcPr>
                    <a:solidFill>
                      <a:schemeClr val="accent5"/>
                    </a:solidFill>
                  </a:tcPr>
                </a:tc>
                <a:tc>
                  <a:txBody>
                    <a:bodyPr/>
                    <a:lstStyle/>
                    <a:p>
                      <a:r>
                        <a:rPr lang="en-US" dirty="0">
                          <a:solidFill>
                            <a:schemeClr val="tx1"/>
                          </a:solidFill>
                        </a:rPr>
                        <a:t>0.31</a:t>
                      </a:r>
                      <a:endParaRPr lang="en-SG" dirty="0">
                        <a:solidFill>
                          <a:schemeClr val="tx1"/>
                        </a:solidFill>
                      </a:endParaRPr>
                    </a:p>
                  </a:txBody>
                  <a:tcPr>
                    <a:noFill/>
                  </a:tcPr>
                </a:tc>
                <a:tc>
                  <a:txBody>
                    <a:bodyPr/>
                    <a:lstStyle/>
                    <a:p>
                      <a:r>
                        <a:rPr lang="en-US" dirty="0">
                          <a:solidFill>
                            <a:schemeClr val="tx1"/>
                          </a:solidFill>
                        </a:rPr>
                        <a:t>0.43</a:t>
                      </a:r>
                      <a:endParaRPr lang="en-SG" dirty="0">
                        <a:solidFill>
                          <a:schemeClr val="tx1"/>
                        </a:solidFill>
                      </a:endParaRPr>
                    </a:p>
                  </a:txBody>
                  <a:tcPr>
                    <a:noFill/>
                  </a:tcPr>
                </a:tc>
                <a:tc>
                  <a:txBody>
                    <a:bodyPr/>
                    <a:lstStyle/>
                    <a:p>
                      <a:r>
                        <a:rPr lang="en-SG" dirty="0">
                          <a:solidFill>
                            <a:schemeClr val="tx1"/>
                          </a:solidFill>
                        </a:rPr>
                        <a:t>0.29</a:t>
                      </a:r>
                    </a:p>
                  </a:txBody>
                  <a:tcPr>
                    <a:noFill/>
                  </a:tcPr>
                </a:tc>
                <a:tc>
                  <a:txBody>
                    <a:bodyPr/>
                    <a:lstStyle/>
                    <a:p>
                      <a:r>
                        <a:rPr lang="en-US" dirty="0">
                          <a:solidFill>
                            <a:schemeClr val="tx1"/>
                          </a:solidFill>
                        </a:rPr>
                        <a:t>0.30</a:t>
                      </a:r>
                      <a:endParaRPr lang="en-SG" dirty="0">
                        <a:solidFill>
                          <a:schemeClr val="tx1"/>
                        </a:solidFill>
                      </a:endParaRPr>
                    </a:p>
                  </a:txBody>
                  <a:tcPr>
                    <a:noFill/>
                  </a:tcPr>
                </a:tc>
                <a:tc>
                  <a:txBody>
                    <a:bodyPr/>
                    <a:lstStyle/>
                    <a:p>
                      <a:r>
                        <a:rPr lang="en-US" dirty="0"/>
                        <a:t>0.42</a:t>
                      </a:r>
                      <a:endParaRPr lang="en-SG" dirty="0"/>
                    </a:p>
                  </a:txBody>
                  <a:tcPr>
                    <a:noFill/>
                  </a:tcPr>
                </a:tc>
                <a:extLst>
                  <a:ext uri="{0D108BD9-81ED-4DB2-BD59-A6C34878D82A}">
                    <a16:rowId xmlns:a16="http://schemas.microsoft.com/office/drawing/2014/main" val="447170341"/>
                  </a:ext>
                </a:extLst>
              </a:tr>
              <a:tr h="403339">
                <a:tc vMerge="1">
                  <a:txBody>
                    <a:bodyPr/>
                    <a:lstStyle/>
                    <a:p>
                      <a:endParaRPr lang="en-SG" dirty="0"/>
                    </a:p>
                  </a:txBody>
                  <a:tcPr/>
                </a:tc>
                <a:tc>
                  <a:txBody>
                    <a:bodyPr/>
                    <a:lstStyle/>
                    <a:p>
                      <a:r>
                        <a:rPr lang="en-US" dirty="0"/>
                        <a:t>MAE </a:t>
                      </a:r>
                      <a:r>
                        <a:rPr lang="en-SG" sz="1800" b="0" i="0" kern="1200" dirty="0">
                          <a:solidFill>
                            <a:schemeClr val="tx1"/>
                          </a:solidFill>
                          <a:effectLst/>
                          <a:latin typeface="+mn-lt"/>
                          <a:ea typeface="+mn-ea"/>
                          <a:cs typeface="+mn-cs"/>
                        </a:rPr>
                        <a:t>↓</a:t>
                      </a:r>
                      <a:endParaRPr lang="en-SG" dirty="0"/>
                    </a:p>
                  </a:txBody>
                  <a:tcPr/>
                </a:tc>
                <a:tc>
                  <a:txBody>
                    <a:bodyPr/>
                    <a:lstStyle/>
                    <a:p>
                      <a:r>
                        <a:rPr lang="en-US" dirty="0">
                          <a:solidFill>
                            <a:schemeClr val="tx1"/>
                          </a:solidFill>
                        </a:rPr>
                        <a:t>0.26</a:t>
                      </a:r>
                      <a:endParaRPr lang="en-SG" dirty="0">
                        <a:solidFill>
                          <a:schemeClr val="tx1"/>
                        </a:solidFill>
                      </a:endParaRPr>
                    </a:p>
                  </a:txBody>
                  <a:tcPr>
                    <a:solidFill>
                      <a:schemeClr val="accent5"/>
                    </a:solidFill>
                  </a:tcPr>
                </a:tc>
                <a:tc>
                  <a:txBody>
                    <a:bodyPr/>
                    <a:lstStyle/>
                    <a:p>
                      <a:r>
                        <a:rPr lang="en-US" dirty="0">
                          <a:solidFill>
                            <a:schemeClr val="tx1"/>
                          </a:solidFill>
                        </a:rPr>
                        <a:t>0.27</a:t>
                      </a:r>
                      <a:endParaRPr lang="en-SG" dirty="0">
                        <a:solidFill>
                          <a:schemeClr val="tx1"/>
                        </a:solidFill>
                      </a:endParaRPr>
                    </a:p>
                  </a:txBody>
                  <a:tcPr>
                    <a:noFill/>
                  </a:tcPr>
                </a:tc>
                <a:tc>
                  <a:txBody>
                    <a:bodyPr/>
                    <a:lstStyle/>
                    <a:p>
                      <a:r>
                        <a:rPr lang="en-US" dirty="0">
                          <a:solidFill>
                            <a:schemeClr val="tx1"/>
                          </a:solidFill>
                        </a:rPr>
                        <a:t>0.36</a:t>
                      </a:r>
                      <a:endParaRPr lang="en-SG" dirty="0">
                        <a:solidFill>
                          <a:schemeClr val="tx1"/>
                        </a:solidFill>
                      </a:endParaRPr>
                    </a:p>
                  </a:txBody>
                  <a:tcPr>
                    <a:noFill/>
                  </a:tcPr>
                </a:tc>
                <a:tc>
                  <a:txBody>
                    <a:bodyPr/>
                    <a:lstStyle/>
                    <a:p>
                      <a:r>
                        <a:rPr lang="en-SG" dirty="0">
                          <a:solidFill>
                            <a:schemeClr val="tx1"/>
                          </a:solidFill>
                        </a:rPr>
                        <a:t>0.26</a:t>
                      </a:r>
                    </a:p>
                  </a:txBody>
                  <a:tcPr>
                    <a:noFill/>
                  </a:tcPr>
                </a:tc>
                <a:tc>
                  <a:txBody>
                    <a:bodyPr/>
                    <a:lstStyle/>
                    <a:p>
                      <a:r>
                        <a:rPr lang="en-US" dirty="0">
                          <a:solidFill>
                            <a:schemeClr val="tx1"/>
                          </a:solidFill>
                        </a:rPr>
                        <a:t>0.27</a:t>
                      </a:r>
                      <a:endParaRPr lang="en-SG" dirty="0">
                        <a:solidFill>
                          <a:schemeClr val="tx1"/>
                        </a:solidFill>
                      </a:endParaRPr>
                    </a:p>
                  </a:txBody>
                  <a:tcPr>
                    <a:noFill/>
                  </a:tcPr>
                </a:tc>
                <a:tc>
                  <a:txBody>
                    <a:bodyPr/>
                    <a:lstStyle/>
                    <a:p>
                      <a:r>
                        <a:rPr lang="en-US" dirty="0"/>
                        <a:t>0.33</a:t>
                      </a:r>
                      <a:endParaRPr lang="en-SG" dirty="0"/>
                    </a:p>
                  </a:txBody>
                  <a:tcPr>
                    <a:noFill/>
                  </a:tcPr>
                </a:tc>
                <a:extLst>
                  <a:ext uri="{0D108BD9-81ED-4DB2-BD59-A6C34878D82A}">
                    <a16:rowId xmlns:a16="http://schemas.microsoft.com/office/drawing/2014/main" val="3360317904"/>
                  </a:ext>
                </a:extLst>
              </a:tr>
              <a:tr h="403339">
                <a:tc rowSpan="2">
                  <a:txBody>
                    <a:bodyPr/>
                    <a:lstStyle/>
                    <a:p>
                      <a:pPr algn="ctr"/>
                      <a:r>
                        <a:rPr lang="en-US" dirty="0"/>
                        <a:t>GRU</a:t>
                      </a:r>
                      <a:endParaRPr lang="en-SG" dirty="0"/>
                    </a:p>
                  </a:txBody>
                  <a:tcPr anchor="b"/>
                </a:tc>
                <a:tc>
                  <a:txBody>
                    <a:bodyPr/>
                    <a:lstStyle/>
                    <a:p>
                      <a:r>
                        <a:rPr lang="en-US" dirty="0"/>
                        <a:t>RMSE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0.27</a:t>
                      </a:r>
                      <a:endParaRPr lang="en-SG" dirty="0"/>
                    </a:p>
                  </a:txBody>
                  <a:tcPr>
                    <a:noFill/>
                  </a:tcPr>
                </a:tc>
                <a:tc>
                  <a:txBody>
                    <a:bodyPr/>
                    <a:lstStyle/>
                    <a:p>
                      <a:r>
                        <a:rPr lang="en-US" dirty="0">
                          <a:solidFill>
                            <a:schemeClr val="tx1"/>
                          </a:solidFill>
                        </a:rPr>
                        <a:t>0.29</a:t>
                      </a:r>
                      <a:endParaRPr lang="en-SG" dirty="0">
                        <a:solidFill>
                          <a:schemeClr val="tx1"/>
                        </a:solidFill>
                      </a:endParaRPr>
                    </a:p>
                  </a:txBody>
                  <a:tcPr>
                    <a:noFill/>
                  </a:tcPr>
                </a:tc>
                <a:tc>
                  <a:txBody>
                    <a:bodyPr/>
                    <a:lstStyle/>
                    <a:p>
                      <a:r>
                        <a:rPr lang="en-US" dirty="0"/>
                        <a:t>0.30</a:t>
                      </a:r>
                      <a:endParaRPr lang="en-SG" dirty="0"/>
                    </a:p>
                  </a:txBody>
                  <a:tcPr>
                    <a:noFill/>
                  </a:tcPr>
                </a:tc>
                <a:tc>
                  <a:txBody>
                    <a:bodyPr/>
                    <a:lstStyle/>
                    <a:p>
                      <a:r>
                        <a:rPr lang="en-US" dirty="0"/>
                        <a:t>0.26</a:t>
                      </a:r>
                      <a:endParaRPr lang="en-SG" dirty="0"/>
                    </a:p>
                  </a:txBody>
                  <a:tcPr>
                    <a:noFill/>
                  </a:tcPr>
                </a:tc>
                <a:tc>
                  <a:txBody>
                    <a:bodyPr/>
                    <a:lstStyle/>
                    <a:p>
                      <a:r>
                        <a:rPr lang="en-US" dirty="0"/>
                        <a:t>0.28</a:t>
                      </a:r>
                      <a:endParaRPr lang="en-SG" dirty="0"/>
                    </a:p>
                  </a:txBody>
                  <a:tcPr>
                    <a:noFill/>
                  </a:tcPr>
                </a:tc>
                <a:tc>
                  <a:txBody>
                    <a:bodyPr/>
                    <a:lstStyle/>
                    <a:p>
                      <a:r>
                        <a:rPr lang="en-US" dirty="0"/>
                        <a:t>0.29</a:t>
                      </a:r>
                      <a:endParaRPr lang="en-SG" dirty="0"/>
                    </a:p>
                  </a:txBody>
                  <a:tcPr>
                    <a:noFill/>
                  </a:tcPr>
                </a:tc>
                <a:extLst>
                  <a:ext uri="{0D108BD9-81ED-4DB2-BD59-A6C34878D82A}">
                    <a16:rowId xmlns:a16="http://schemas.microsoft.com/office/drawing/2014/main" val="2654986137"/>
                  </a:ext>
                </a:extLst>
              </a:tr>
              <a:tr h="403339">
                <a:tc vMerge="1">
                  <a:txBody>
                    <a:bodyPr/>
                    <a:lstStyle/>
                    <a:p>
                      <a:pPr algn="ctr"/>
                      <a:endParaRPr lang="en-SG" dirty="0"/>
                    </a:p>
                  </a:txBody>
                  <a:tcPr anchor="b"/>
                </a:tc>
                <a:tc>
                  <a:txBody>
                    <a:bodyPr/>
                    <a:lstStyle/>
                    <a:p>
                      <a:r>
                        <a:rPr lang="en-US" dirty="0"/>
                        <a:t>MAE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0.24</a:t>
                      </a:r>
                      <a:endParaRPr lang="en-SG" dirty="0"/>
                    </a:p>
                  </a:txBody>
                  <a:tcPr>
                    <a:noFill/>
                  </a:tcPr>
                </a:tc>
                <a:tc>
                  <a:txBody>
                    <a:bodyPr/>
                    <a:lstStyle/>
                    <a:p>
                      <a:r>
                        <a:rPr lang="en-US" dirty="0">
                          <a:solidFill>
                            <a:schemeClr val="tx1"/>
                          </a:solidFill>
                        </a:rPr>
                        <a:t>0.25</a:t>
                      </a:r>
                      <a:endParaRPr lang="en-SG" dirty="0">
                        <a:solidFill>
                          <a:schemeClr val="tx1"/>
                        </a:solidFill>
                      </a:endParaRPr>
                    </a:p>
                  </a:txBody>
                  <a:tcPr>
                    <a:noFill/>
                  </a:tcPr>
                </a:tc>
                <a:tc>
                  <a:txBody>
                    <a:bodyPr/>
                    <a:lstStyle/>
                    <a:p>
                      <a:r>
                        <a:rPr lang="en-US" dirty="0"/>
                        <a:t>0.27</a:t>
                      </a:r>
                      <a:endParaRPr lang="en-SG" dirty="0"/>
                    </a:p>
                  </a:txBody>
                  <a:tcPr>
                    <a:noFill/>
                  </a:tcPr>
                </a:tc>
                <a:tc>
                  <a:txBody>
                    <a:bodyPr/>
                    <a:lstStyle/>
                    <a:p>
                      <a:r>
                        <a:rPr lang="en-US" dirty="0"/>
                        <a:t>0.24</a:t>
                      </a:r>
                      <a:endParaRPr lang="en-SG" dirty="0"/>
                    </a:p>
                  </a:txBody>
                  <a:tcPr>
                    <a:noFill/>
                  </a:tcPr>
                </a:tc>
                <a:tc>
                  <a:txBody>
                    <a:bodyPr/>
                    <a:lstStyle/>
                    <a:p>
                      <a:r>
                        <a:rPr lang="en-US" dirty="0"/>
                        <a:t>0.25</a:t>
                      </a:r>
                      <a:endParaRPr lang="en-SG" dirty="0"/>
                    </a:p>
                  </a:txBody>
                  <a:tcPr>
                    <a:noFill/>
                  </a:tcPr>
                </a:tc>
                <a:tc>
                  <a:txBody>
                    <a:bodyPr/>
                    <a:lstStyle/>
                    <a:p>
                      <a:r>
                        <a:rPr lang="en-US" dirty="0"/>
                        <a:t>0.25</a:t>
                      </a:r>
                      <a:endParaRPr lang="en-SG" dirty="0"/>
                    </a:p>
                  </a:txBody>
                  <a:tcPr>
                    <a:noFill/>
                  </a:tcPr>
                </a:tc>
                <a:extLst>
                  <a:ext uri="{0D108BD9-81ED-4DB2-BD59-A6C34878D82A}">
                    <a16:rowId xmlns:a16="http://schemas.microsoft.com/office/drawing/2014/main" val="1318926568"/>
                  </a:ext>
                </a:extLst>
              </a:tr>
              <a:tr h="403339">
                <a:tc rowSpan="2">
                  <a:txBody>
                    <a:bodyPr/>
                    <a:lstStyle/>
                    <a:p>
                      <a:pPr algn="ctr"/>
                      <a:r>
                        <a:rPr lang="en-US" dirty="0"/>
                        <a:t>Informers</a:t>
                      </a:r>
                      <a:endParaRPr lang="en-SG" dirty="0"/>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RMSE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0.20</a:t>
                      </a:r>
                      <a:endParaRPr lang="en-SG" dirty="0"/>
                    </a:p>
                  </a:txBody>
                  <a:tcPr>
                    <a:noFill/>
                  </a:tcPr>
                </a:tc>
                <a:tc>
                  <a:txBody>
                    <a:bodyPr/>
                    <a:lstStyle/>
                    <a:p>
                      <a:r>
                        <a:rPr lang="en-US" dirty="0"/>
                        <a:t>0.21</a:t>
                      </a:r>
                      <a:endParaRPr lang="en-SG" dirty="0"/>
                    </a:p>
                  </a:txBody>
                  <a:tcPr>
                    <a:noFill/>
                  </a:tcPr>
                </a:tc>
                <a:tc>
                  <a:txBody>
                    <a:bodyPr/>
                    <a:lstStyle/>
                    <a:p>
                      <a:r>
                        <a:rPr lang="en-US" dirty="0"/>
                        <a:t>0.22</a:t>
                      </a:r>
                      <a:endParaRPr lang="en-SG" dirty="0"/>
                    </a:p>
                  </a:txBody>
                  <a:tcPr>
                    <a:noFill/>
                  </a:tcPr>
                </a:tc>
                <a:tc>
                  <a:txBody>
                    <a:bodyPr/>
                    <a:lstStyle/>
                    <a:p>
                      <a:r>
                        <a:rPr lang="en-US" dirty="0"/>
                        <a:t>0.19</a:t>
                      </a:r>
                      <a:endParaRPr lang="en-SG" dirty="0"/>
                    </a:p>
                  </a:txBody>
                  <a:tcPr>
                    <a:noFill/>
                  </a:tcPr>
                </a:tc>
                <a:tc>
                  <a:txBody>
                    <a:bodyPr/>
                    <a:lstStyle/>
                    <a:p>
                      <a:r>
                        <a:rPr lang="en-US" dirty="0"/>
                        <a:t>0.21</a:t>
                      </a:r>
                      <a:endParaRPr lang="en-SG" dirty="0"/>
                    </a:p>
                  </a:txBody>
                  <a:tcPr>
                    <a:noFill/>
                  </a:tcPr>
                </a:tc>
                <a:tc>
                  <a:txBody>
                    <a:bodyPr/>
                    <a:lstStyle/>
                    <a:p>
                      <a:r>
                        <a:rPr lang="en-US" dirty="0"/>
                        <a:t>0.21</a:t>
                      </a:r>
                      <a:endParaRPr lang="en-SG" dirty="0"/>
                    </a:p>
                  </a:txBody>
                  <a:tcPr>
                    <a:noFill/>
                  </a:tcPr>
                </a:tc>
                <a:extLst>
                  <a:ext uri="{0D108BD9-81ED-4DB2-BD59-A6C34878D82A}">
                    <a16:rowId xmlns:a16="http://schemas.microsoft.com/office/drawing/2014/main" val="4032854134"/>
                  </a:ext>
                </a:extLst>
              </a:tr>
              <a:tr h="403339">
                <a:tc vMerge="1">
                  <a:txBody>
                    <a:bodyPr/>
                    <a:lstStyle/>
                    <a:p>
                      <a:pPr algn="ctr"/>
                      <a:endParaRPr lang="en-SG" dirty="0"/>
                    </a:p>
                  </a:txBody>
                  <a:tcPr anchor="b"/>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0.18</a:t>
                      </a:r>
                      <a:endParaRPr lang="en-SG" dirty="0"/>
                    </a:p>
                  </a:txBody>
                  <a:tcPr>
                    <a:noFill/>
                  </a:tcPr>
                </a:tc>
                <a:tc>
                  <a:txBody>
                    <a:bodyPr/>
                    <a:lstStyle/>
                    <a:p>
                      <a:r>
                        <a:rPr lang="en-US" dirty="0"/>
                        <a:t>0.18</a:t>
                      </a:r>
                      <a:endParaRPr lang="en-SG" dirty="0"/>
                    </a:p>
                  </a:txBody>
                  <a:tcPr>
                    <a:noFill/>
                  </a:tcPr>
                </a:tc>
                <a:tc>
                  <a:txBody>
                    <a:bodyPr/>
                    <a:lstStyle/>
                    <a:p>
                      <a:r>
                        <a:rPr lang="en-US" dirty="0"/>
                        <a:t>0.20</a:t>
                      </a:r>
                      <a:endParaRPr lang="en-SG" dirty="0"/>
                    </a:p>
                  </a:txBody>
                  <a:tcPr>
                    <a:noFill/>
                  </a:tcPr>
                </a:tc>
                <a:tc>
                  <a:txBody>
                    <a:bodyPr/>
                    <a:lstStyle/>
                    <a:p>
                      <a:r>
                        <a:rPr lang="en-US" dirty="0"/>
                        <a:t>0.17</a:t>
                      </a:r>
                      <a:endParaRPr lang="en-SG" dirty="0"/>
                    </a:p>
                  </a:txBody>
                  <a:tcPr>
                    <a:noFill/>
                  </a:tcPr>
                </a:tc>
                <a:tc>
                  <a:txBody>
                    <a:bodyPr/>
                    <a:lstStyle/>
                    <a:p>
                      <a:r>
                        <a:rPr lang="en-US" dirty="0"/>
                        <a:t>0.17</a:t>
                      </a:r>
                      <a:endParaRPr lang="en-SG" dirty="0"/>
                    </a:p>
                  </a:txBody>
                  <a:tcPr>
                    <a:noFill/>
                  </a:tcPr>
                </a:tc>
                <a:tc>
                  <a:txBody>
                    <a:bodyPr/>
                    <a:lstStyle/>
                    <a:p>
                      <a:r>
                        <a:rPr lang="en-US" dirty="0"/>
                        <a:t>0.18</a:t>
                      </a:r>
                      <a:endParaRPr lang="en-SG" dirty="0"/>
                    </a:p>
                  </a:txBody>
                  <a:tcPr>
                    <a:noFill/>
                  </a:tcPr>
                </a:tc>
                <a:extLst>
                  <a:ext uri="{0D108BD9-81ED-4DB2-BD59-A6C34878D82A}">
                    <a16:rowId xmlns:a16="http://schemas.microsoft.com/office/drawing/2014/main" val="3066602835"/>
                  </a:ext>
                </a:extLst>
              </a:tr>
              <a:tr h="403339">
                <a:tc rowSpan="2">
                  <a:txBody>
                    <a:bodyPr/>
                    <a:lstStyle/>
                    <a:p>
                      <a:pPr algn="ctr"/>
                      <a:r>
                        <a:rPr lang="en-SG" dirty="0"/>
                        <a:t>GINET</a:t>
                      </a:r>
                    </a:p>
                    <a:p>
                      <a:pPr algn="ctr"/>
                      <a:endParaRPr lang="en-SG" dirty="0"/>
                    </a:p>
                  </a:txBody>
                  <a:tcPr anchor="b"/>
                </a:tc>
                <a:tc>
                  <a:txBody>
                    <a:bodyPr/>
                    <a:lstStyle/>
                    <a:p>
                      <a:r>
                        <a:rPr lang="en-US" dirty="0"/>
                        <a:t>RMSE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0.15</a:t>
                      </a:r>
                      <a:endParaRPr lang="en-SG" dirty="0"/>
                    </a:p>
                  </a:txBody>
                  <a:tcPr>
                    <a:solidFill>
                      <a:schemeClr val="accent3"/>
                    </a:solidFill>
                  </a:tcPr>
                </a:tc>
                <a:tc>
                  <a:txBody>
                    <a:bodyPr/>
                    <a:lstStyle/>
                    <a:p>
                      <a:r>
                        <a:rPr lang="en-US" dirty="0"/>
                        <a:t>0.18</a:t>
                      </a:r>
                      <a:endParaRPr lang="en-SG" dirty="0"/>
                    </a:p>
                  </a:txBody>
                  <a:tcPr>
                    <a:noFill/>
                  </a:tcPr>
                </a:tc>
                <a:tc>
                  <a:txBody>
                    <a:bodyPr/>
                    <a:lstStyle/>
                    <a:p>
                      <a:r>
                        <a:rPr lang="en-US" dirty="0"/>
                        <a:t>0.22</a:t>
                      </a:r>
                      <a:endParaRPr lang="en-SG" dirty="0"/>
                    </a:p>
                  </a:txBody>
                  <a:tcPr>
                    <a:noFill/>
                  </a:tcPr>
                </a:tc>
                <a:tc>
                  <a:txBody>
                    <a:bodyPr/>
                    <a:lstStyle/>
                    <a:p>
                      <a:r>
                        <a:rPr lang="en-US" dirty="0"/>
                        <a:t>0.14</a:t>
                      </a:r>
                      <a:endParaRPr lang="en-SG" dirty="0"/>
                    </a:p>
                  </a:txBody>
                  <a:tcPr>
                    <a:noFill/>
                  </a:tcPr>
                </a:tc>
                <a:tc>
                  <a:txBody>
                    <a:bodyPr/>
                    <a:lstStyle/>
                    <a:p>
                      <a:r>
                        <a:rPr lang="en-US" dirty="0"/>
                        <a:t>0.16</a:t>
                      </a:r>
                      <a:endParaRPr lang="en-SG" dirty="0"/>
                    </a:p>
                  </a:txBody>
                  <a:tcPr>
                    <a:noFill/>
                  </a:tcPr>
                </a:tc>
                <a:tc>
                  <a:txBody>
                    <a:bodyPr/>
                    <a:lstStyle/>
                    <a:p>
                      <a:r>
                        <a:rPr lang="en-US" dirty="0"/>
                        <a:t>0.17</a:t>
                      </a:r>
                      <a:endParaRPr lang="en-SG" dirty="0"/>
                    </a:p>
                  </a:txBody>
                  <a:tcPr>
                    <a:noFill/>
                  </a:tcPr>
                </a:tc>
                <a:extLst>
                  <a:ext uri="{0D108BD9-81ED-4DB2-BD59-A6C34878D82A}">
                    <a16:rowId xmlns:a16="http://schemas.microsoft.com/office/drawing/2014/main" val="3342408474"/>
                  </a:ext>
                </a:extLst>
              </a:tr>
              <a:tr h="403339">
                <a:tc vMerge="1">
                  <a:txBody>
                    <a:bodyPr/>
                    <a:lstStyle/>
                    <a:p>
                      <a:pPr algn="ctr"/>
                      <a:endParaRPr lang="en-SG" dirty="0"/>
                    </a:p>
                  </a:txBody>
                  <a:tcPr anchor="b"/>
                </a:tc>
                <a:tc>
                  <a:txBody>
                    <a:bodyPr/>
                    <a:lstStyle/>
                    <a:p>
                      <a:r>
                        <a:rPr lang="en-US" dirty="0"/>
                        <a:t>MAE </a:t>
                      </a:r>
                      <a:r>
                        <a:rPr lang="en-SG" sz="1800" b="0" i="0" kern="1200" dirty="0">
                          <a:solidFill>
                            <a:schemeClr val="tx1"/>
                          </a:solidFill>
                          <a:effectLst/>
                          <a:latin typeface="+mn-lt"/>
                          <a:ea typeface="+mn-ea"/>
                          <a:cs typeface="+mn-cs"/>
                        </a:rPr>
                        <a:t>↓</a:t>
                      </a:r>
                      <a:endParaRPr lang="en-SG" dirty="0"/>
                    </a:p>
                  </a:txBody>
                  <a:tcPr/>
                </a:tc>
                <a:tc>
                  <a:txBody>
                    <a:bodyPr/>
                    <a:lstStyle/>
                    <a:p>
                      <a:r>
                        <a:rPr lang="en-US" dirty="0"/>
                        <a:t>0.13</a:t>
                      </a:r>
                      <a:endParaRPr lang="en-SG" dirty="0"/>
                    </a:p>
                  </a:txBody>
                  <a:tcPr>
                    <a:solidFill>
                      <a:schemeClr val="accent3"/>
                    </a:solidFill>
                  </a:tcPr>
                </a:tc>
                <a:tc>
                  <a:txBody>
                    <a:bodyPr/>
                    <a:lstStyle/>
                    <a:p>
                      <a:r>
                        <a:rPr lang="en-US" dirty="0"/>
                        <a:t>0.15</a:t>
                      </a:r>
                      <a:endParaRPr lang="en-SG" dirty="0"/>
                    </a:p>
                  </a:txBody>
                  <a:tcPr>
                    <a:noFill/>
                  </a:tcPr>
                </a:tc>
                <a:tc>
                  <a:txBody>
                    <a:bodyPr/>
                    <a:lstStyle/>
                    <a:p>
                      <a:r>
                        <a:rPr lang="en-US" dirty="0"/>
                        <a:t>0.19</a:t>
                      </a:r>
                      <a:endParaRPr lang="en-SG" dirty="0"/>
                    </a:p>
                  </a:txBody>
                  <a:tcPr>
                    <a:noFill/>
                  </a:tcPr>
                </a:tc>
                <a:tc>
                  <a:txBody>
                    <a:bodyPr/>
                    <a:lstStyle/>
                    <a:p>
                      <a:r>
                        <a:rPr lang="en-US" dirty="0"/>
                        <a:t>0.11</a:t>
                      </a:r>
                      <a:endParaRPr lang="en-SG" dirty="0"/>
                    </a:p>
                  </a:txBody>
                  <a:tcPr>
                    <a:noFill/>
                  </a:tcPr>
                </a:tc>
                <a:tc>
                  <a:txBody>
                    <a:bodyPr/>
                    <a:lstStyle/>
                    <a:p>
                      <a:r>
                        <a:rPr lang="en-US" dirty="0"/>
                        <a:t>0.14</a:t>
                      </a:r>
                      <a:endParaRPr lang="en-SG" dirty="0"/>
                    </a:p>
                  </a:txBody>
                  <a:tcPr>
                    <a:noFill/>
                  </a:tcPr>
                </a:tc>
                <a:tc>
                  <a:txBody>
                    <a:bodyPr/>
                    <a:lstStyle/>
                    <a:p>
                      <a:r>
                        <a:rPr lang="en-US" dirty="0"/>
                        <a:t>0.15</a:t>
                      </a:r>
                      <a:endParaRPr lang="en-SG" dirty="0"/>
                    </a:p>
                  </a:txBody>
                  <a:tcPr>
                    <a:noFill/>
                  </a:tcPr>
                </a:tc>
                <a:extLst>
                  <a:ext uri="{0D108BD9-81ED-4DB2-BD59-A6C34878D82A}">
                    <a16:rowId xmlns:a16="http://schemas.microsoft.com/office/drawing/2014/main" val="2987071248"/>
                  </a:ext>
                </a:extLst>
              </a:tr>
            </a:tbl>
          </a:graphicData>
        </a:graphic>
      </p:graphicFrame>
    </p:spTree>
    <p:extLst>
      <p:ext uri="{BB962C8B-B14F-4D97-AF65-F5344CB8AC3E}">
        <p14:creationId xmlns:p14="http://schemas.microsoft.com/office/powerpoint/2010/main" val="1468843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45DF09-BD56-3161-BEF0-A46C8E0E94D1}"/>
              </a:ext>
            </a:extLst>
          </p:cNvPr>
          <p:cNvSpPr>
            <a:spLocks noGrp="1"/>
          </p:cNvSpPr>
          <p:nvPr>
            <p:ph type="title"/>
          </p:nvPr>
        </p:nvSpPr>
        <p:spPr>
          <a:xfrm>
            <a:off x="838200" y="317241"/>
            <a:ext cx="10515600" cy="615821"/>
          </a:xfrm>
        </p:spPr>
        <p:txBody>
          <a:bodyPr anchor="ctr">
            <a:normAutofit/>
          </a:bodyPr>
          <a:lstStyle/>
          <a:p>
            <a:r>
              <a:rPr lang="en-US" dirty="0"/>
              <a:t>Sensitivity Analysis – Encoder Decoder Layers</a:t>
            </a:r>
            <a:endParaRPr lang="en-SG" dirty="0"/>
          </a:p>
        </p:txBody>
      </p:sp>
      <p:pic>
        <p:nvPicPr>
          <p:cNvPr id="5" name="Content Placeholder 4" descr="A graph of a number of different sizes&#10;&#10;AI-generated content may be incorrect.">
            <a:extLst>
              <a:ext uri="{FF2B5EF4-FFF2-40B4-BE49-F238E27FC236}">
                <a16:creationId xmlns:a16="http://schemas.microsoft.com/office/drawing/2014/main" id="{63A3E7C4-B4F5-EA49-2978-E12476222922}"/>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838200" y="1793012"/>
            <a:ext cx="10515600" cy="3838194"/>
          </a:xfrm>
          <a:noFill/>
        </p:spPr>
      </p:pic>
    </p:spTree>
    <p:extLst>
      <p:ext uri="{BB962C8B-B14F-4D97-AF65-F5344CB8AC3E}">
        <p14:creationId xmlns:p14="http://schemas.microsoft.com/office/powerpoint/2010/main" val="13562733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51E96-978D-832C-960E-C26E7117D3FA}"/>
              </a:ext>
            </a:extLst>
          </p:cNvPr>
          <p:cNvSpPr>
            <a:spLocks noGrp="1"/>
          </p:cNvSpPr>
          <p:nvPr>
            <p:ph type="title"/>
          </p:nvPr>
        </p:nvSpPr>
        <p:spPr/>
        <p:txBody>
          <a:bodyPr/>
          <a:lstStyle/>
          <a:p>
            <a:r>
              <a:rPr lang="en-US" dirty="0"/>
              <a:t>Why Prob Sparse Attention? </a:t>
            </a:r>
            <a:endParaRPr lang="en-SG" dirty="0"/>
          </a:p>
        </p:txBody>
      </p:sp>
      <p:graphicFrame>
        <p:nvGraphicFramePr>
          <p:cNvPr id="4" name="Content Placeholder 3">
            <a:extLst>
              <a:ext uri="{FF2B5EF4-FFF2-40B4-BE49-F238E27FC236}">
                <a16:creationId xmlns:a16="http://schemas.microsoft.com/office/drawing/2014/main" id="{23ADFC49-64A9-BCA6-883C-9D2C279803D2}"/>
              </a:ext>
            </a:extLst>
          </p:cNvPr>
          <p:cNvGraphicFramePr>
            <a:graphicFrameLocks noGrp="1"/>
          </p:cNvGraphicFramePr>
          <p:nvPr>
            <p:ph idx="1"/>
          </p:nvPr>
        </p:nvGraphicFramePr>
        <p:xfrm>
          <a:off x="993843" y="1566154"/>
          <a:ext cx="9794130" cy="2103120"/>
        </p:xfrm>
        <a:graphic>
          <a:graphicData uri="http://schemas.openxmlformats.org/drawingml/2006/table">
            <a:tbl>
              <a:tblPr firstRow="1" bandRow="1">
                <a:tableStyleId>{5C22544A-7EE6-4342-B048-85BDC9FD1C3A}</a:tableStyleId>
              </a:tblPr>
              <a:tblGrid>
                <a:gridCol w="1958826">
                  <a:extLst>
                    <a:ext uri="{9D8B030D-6E8A-4147-A177-3AD203B41FA5}">
                      <a16:colId xmlns:a16="http://schemas.microsoft.com/office/drawing/2014/main" val="1363975442"/>
                    </a:ext>
                  </a:extLst>
                </a:gridCol>
                <a:gridCol w="1958826">
                  <a:extLst>
                    <a:ext uri="{9D8B030D-6E8A-4147-A177-3AD203B41FA5}">
                      <a16:colId xmlns:a16="http://schemas.microsoft.com/office/drawing/2014/main" val="2626998152"/>
                    </a:ext>
                  </a:extLst>
                </a:gridCol>
                <a:gridCol w="1958826">
                  <a:extLst>
                    <a:ext uri="{9D8B030D-6E8A-4147-A177-3AD203B41FA5}">
                      <a16:colId xmlns:a16="http://schemas.microsoft.com/office/drawing/2014/main" val="1773647548"/>
                    </a:ext>
                  </a:extLst>
                </a:gridCol>
                <a:gridCol w="1958826">
                  <a:extLst>
                    <a:ext uri="{9D8B030D-6E8A-4147-A177-3AD203B41FA5}">
                      <a16:colId xmlns:a16="http://schemas.microsoft.com/office/drawing/2014/main" val="657377938"/>
                    </a:ext>
                  </a:extLst>
                </a:gridCol>
                <a:gridCol w="1958826">
                  <a:extLst>
                    <a:ext uri="{9D8B030D-6E8A-4147-A177-3AD203B41FA5}">
                      <a16:colId xmlns:a16="http://schemas.microsoft.com/office/drawing/2014/main" val="1921455249"/>
                    </a:ext>
                  </a:extLst>
                </a:gridCol>
              </a:tblGrid>
              <a:tr h="237287">
                <a:tc>
                  <a:txBody>
                    <a:bodyPr/>
                    <a:lstStyle/>
                    <a:p>
                      <a:r>
                        <a:rPr lang="en-US" dirty="0"/>
                        <a:t>Attention</a:t>
                      </a:r>
                      <a:endParaRPr lang="en-SG" dirty="0"/>
                    </a:p>
                  </a:txBody>
                  <a:tcPr/>
                </a:tc>
                <a:tc>
                  <a:txBody>
                    <a:bodyPr/>
                    <a:lstStyle/>
                    <a:p>
                      <a:r>
                        <a:rPr lang="en-US" dirty="0"/>
                        <a:t>Distillation</a:t>
                      </a:r>
                      <a:endParaRPr lang="en-SG" dirty="0"/>
                    </a:p>
                  </a:txBody>
                  <a:tcPr/>
                </a:tc>
                <a:tc>
                  <a:txBody>
                    <a:bodyPr/>
                    <a:lstStyle/>
                    <a:p>
                      <a:r>
                        <a:rPr lang="en-US" dirty="0"/>
                        <a:t>MAE</a:t>
                      </a:r>
                      <a:endParaRPr lang="en-SG" dirty="0"/>
                    </a:p>
                  </a:txBody>
                  <a:tcPr/>
                </a:tc>
                <a:tc>
                  <a:txBody>
                    <a:bodyPr/>
                    <a:lstStyle/>
                    <a:p>
                      <a:r>
                        <a:rPr lang="en-US" dirty="0"/>
                        <a:t>RMSE</a:t>
                      </a:r>
                      <a:endParaRPr lang="en-SG" dirty="0"/>
                    </a:p>
                  </a:txBody>
                  <a:tcPr/>
                </a:tc>
                <a:tc>
                  <a:txBody>
                    <a:bodyPr/>
                    <a:lstStyle/>
                    <a:p>
                      <a:r>
                        <a:rPr lang="en-US" dirty="0"/>
                        <a:t>Time</a:t>
                      </a:r>
                      <a:endParaRPr lang="en-SG" dirty="0"/>
                    </a:p>
                  </a:txBody>
                  <a:tcPr/>
                </a:tc>
                <a:extLst>
                  <a:ext uri="{0D108BD9-81ED-4DB2-BD59-A6C34878D82A}">
                    <a16:rowId xmlns:a16="http://schemas.microsoft.com/office/drawing/2014/main" val="3074320243"/>
                  </a:ext>
                </a:extLst>
              </a:tr>
              <a:tr h="370840">
                <a:tc>
                  <a:txBody>
                    <a:bodyPr/>
                    <a:lstStyle/>
                    <a:p>
                      <a:r>
                        <a:rPr lang="en-US" dirty="0" err="1"/>
                        <a:t>ProbSparse</a:t>
                      </a:r>
                      <a:endParaRPr lang="en-SG" dirty="0"/>
                    </a:p>
                  </a:txBody>
                  <a:tcPr/>
                </a:tc>
                <a:tc>
                  <a:txBody>
                    <a:bodyPr/>
                    <a:lstStyle/>
                    <a:p>
                      <a:r>
                        <a:rPr lang="en-US" dirty="0"/>
                        <a:t>True</a:t>
                      </a:r>
                      <a:endParaRPr lang="en-SG" dirty="0"/>
                    </a:p>
                  </a:txBody>
                  <a:tcPr/>
                </a:tc>
                <a:tc>
                  <a:txBody>
                    <a:bodyPr/>
                    <a:lstStyle/>
                    <a:p>
                      <a:r>
                        <a:rPr lang="en-US" b="1" dirty="0"/>
                        <a:t>0.15</a:t>
                      </a:r>
                      <a:endParaRPr lang="en-SG" b="1" dirty="0"/>
                    </a:p>
                  </a:txBody>
                  <a:tcPr/>
                </a:tc>
                <a:tc>
                  <a:txBody>
                    <a:bodyPr/>
                    <a:lstStyle/>
                    <a:p>
                      <a:r>
                        <a:rPr lang="en-US" b="1" dirty="0"/>
                        <a:t>0.18</a:t>
                      </a:r>
                      <a:endParaRPr lang="en-SG" b="1" dirty="0"/>
                    </a:p>
                  </a:txBody>
                  <a:tcPr/>
                </a:tc>
                <a:tc rowSpan="4">
                  <a:txBody>
                    <a:bodyPr/>
                    <a:lstStyle/>
                    <a:p>
                      <a:r>
                        <a:rPr lang="en-US" dirty="0"/>
                        <a:t>Pros Sparse takes 1/3th of training time than Full attention</a:t>
                      </a:r>
                    </a:p>
                    <a:p>
                      <a:pPr algn="ctr"/>
                      <a:r>
                        <a:rPr lang="en-US" dirty="0"/>
                        <a:t>     -</a:t>
                      </a:r>
                    </a:p>
                    <a:p>
                      <a:endParaRPr lang="en-US" dirty="0"/>
                    </a:p>
                  </a:txBody>
                  <a:tcPr/>
                </a:tc>
                <a:extLst>
                  <a:ext uri="{0D108BD9-81ED-4DB2-BD59-A6C34878D82A}">
                    <a16:rowId xmlns:a16="http://schemas.microsoft.com/office/drawing/2014/main" val="3287655312"/>
                  </a:ext>
                </a:extLst>
              </a:tr>
              <a:tr h="370840">
                <a:tc>
                  <a:txBody>
                    <a:bodyPr/>
                    <a:lstStyle/>
                    <a:p>
                      <a:r>
                        <a:rPr lang="en-US" dirty="0" err="1"/>
                        <a:t>ProbSparse</a:t>
                      </a:r>
                      <a:endParaRPr lang="en-SG" dirty="0"/>
                    </a:p>
                  </a:txBody>
                  <a:tcPr/>
                </a:tc>
                <a:tc>
                  <a:txBody>
                    <a:bodyPr/>
                    <a:lstStyle/>
                    <a:p>
                      <a:r>
                        <a:rPr lang="en-US" dirty="0"/>
                        <a:t>False</a:t>
                      </a:r>
                      <a:endParaRPr lang="en-SG" dirty="0"/>
                    </a:p>
                  </a:txBody>
                  <a:tcPr/>
                </a:tc>
                <a:tc>
                  <a:txBody>
                    <a:bodyPr/>
                    <a:lstStyle/>
                    <a:p>
                      <a:r>
                        <a:rPr lang="en-US" dirty="0"/>
                        <a:t>0.16</a:t>
                      </a:r>
                      <a:endParaRPr lang="en-SG" dirty="0"/>
                    </a:p>
                  </a:txBody>
                  <a:tcPr/>
                </a:tc>
                <a:tc>
                  <a:txBody>
                    <a:bodyPr/>
                    <a:lstStyle/>
                    <a:p>
                      <a:r>
                        <a:rPr lang="en-US" dirty="0"/>
                        <a:t>0.19</a:t>
                      </a:r>
                      <a:endParaRPr lang="en-SG" dirty="0"/>
                    </a:p>
                  </a:txBody>
                  <a:tcPr/>
                </a:tc>
                <a:tc vMerge="1">
                  <a:txBody>
                    <a:bodyPr/>
                    <a:lstStyle/>
                    <a:p>
                      <a:endParaRPr lang="en-SG" dirty="0"/>
                    </a:p>
                  </a:txBody>
                  <a:tcPr/>
                </a:tc>
                <a:extLst>
                  <a:ext uri="{0D108BD9-81ED-4DB2-BD59-A6C34878D82A}">
                    <a16:rowId xmlns:a16="http://schemas.microsoft.com/office/drawing/2014/main" val="3854119090"/>
                  </a:ext>
                </a:extLst>
              </a:tr>
              <a:tr h="370840">
                <a:tc>
                  <a:txBody>
                    <a:bodyPr/>
                    <a:lstStyle/>
                    <a:p>
                      <a:r>
                        <a:rPr lang="en-US" dirty="0"/>
                        <a:t>Full Attention</a:t>
                      </a:r>
                      <a:endParaRPr lang="en-SG" dirty="0"/>
                    </a:p>
                  </a:txBody>
                  <a:tcPr/>
                </a:tc>
                <a:tc>
                  <a:txBody>
                    <a:bodyPr/>
                    <a:lstStyle/>
                    <a:p>
                      <a:r>
                        <a:rPr lang="en-US" dirty="0"/>
                        <a:t>True</a:t>
                      </a:r>
                      <a:endParaRPr lang="en-SG" dirty="0"/>
                    </a:p>
                  </a:txBody>
                  <a:tcPr/>
                </a:tc>
                <a:tc>
                  <a:txBody>
                    <a:bodyPr/>
                    <a:lstStyle/>
                    <a:p>
                      <a:r>
                        <a:rPr lang="en-US" dirty="0">
                          <a:solidFill>
                            <a:schemeClr val="tx1"/>
                          </a:solidFill>
                        </a:rPr>
                        <a:t>0.16</a:t>
                      </a:r>
                      <a:endParaRPr lang="en-SG" dirty="0">
                        <a:solidFill>
                          <a:schemeClr val="tx1"/>
                        </a:solidFill>
                      </a:endParaRPr>
                    </a:p>
                  </a:txBody>
                  <a:tcPr>
                    <a:solidFill>
                      <a:schemeClr val="bg1">
                        <a:lumMod val="75000"/>
                      </a:schemeClr>
                    </a:solidFill>
                  </a:tcPr>
                </a:tc>
                <a:tc>
                  <a:txBody>
                    <a:bodyPr/>
                    <a:lstStyle/>
                    <a:p>
                      <a:r>
                        <a:rPr lang="en-US" dirty="0">
                          <a:solidFill>
                            <a:schemeClr val="tx1"/>
                          </a:solidFill>
                        </a:rPr>
                        <a:t>0.19</a:t>
                      </a:r>
                      <a:endParaRPr lang="en-SG" dirty="0">
                        <a:solidFill>
                          <a:schemeClr val="tx1"/>
                        </a:solidFill>
                      </a:endParaRPr>
                    </a:p>
                  </a:txBody>
                  <a:tcPr>
                    <a:solidFill>
                      <a:schemeClr val="bg1">
                        <a:lumMod val="75000"/>
                      </a:schemeClr>
                    </a:solidFill>
                  </a:tcPr>
                </a:tc>
                <a:tc vMerge="1">
                  <a:txBody>
                    <a:bodyPr/>
                    <a:lstStyle/>
                    <a:p>
                      <a:endParaRPr dirty="0"/>
                    </a:p>
                  </a:txBody>
                  <a:tcPr/>
                </a:tc>
                <a:extLst>
                  <a:ext uri="{0D108BD9-81ED-4DB2-BD59-A6C34878D82A}">
                    <a16:rowId xmlns:a16="http://schemas.microsoft.com/office/drawing/2014/main" val="1990238674"/>
                  </a:ext>
                </a:extLst>
              </a:tr>
              <a:tr h="370840">
                <a:tc>
                  <a:txBody>
                    <a:bodyPr/>
                    <a:lstStyle/>
                    <a:p>
                      <a:r>
                        <a:rPr lang="en-US" dirty="0"/>
                        <a:t>Full Attention</a:t>
                      </a:r>
                      <a:endParaRPr lang="en-SG" dirty="0"/>
                    </a:p>
                  </a:txBody>
                  <a:tcPr/>
                </a:tc>
                <a:tc>
                  <a:txBody>
                    <a:bodyPr/>
                    <a:lstStyle/>
                    <a:p>
                      <a:r>
                        <a:rPr lang="en-US" dirty="0"/>
                        <a:t>False</a:t>
                      </a:r>
                      <a:endParaRPr lang="en-SG" dirty="0"/>
                    </a:p>
                  </a:txBody>
                  <a:tcPr/>
                </a:tc>
                <a:tc>
                  <a:txBody>
                    <a:bodyPr/>
                    <a:lstStyle/>
                    <a:p>
                      <a:r>
                        <a:rPr lang="en-US" dirty="0"/>
                        <a:t>0.18</a:t>
                      </a:r>
                      <a:endParaRPr lang="en-SG" dirty="0"/>
                    </a:p>
                  </a:txBody>
                  <a:tcPr/>
                </a:tc>
                <a:tc>
                  <a:txBody>
                    <a:bodyPr/>
                    <a:lstStyle/>
                    <a:p>
                      <a:r>
                        <a:rPr lang="en-US" dirty="0"/>
                        <a:t>0.21</a:t>
                      </a:r>
                      <a:endParaRPr lang="en-SG" dirty="0"/>
                    </a:p>
                  </a:txBody>
                  <a:tcPr/>
                </a:tc>
                <a:tc vMerge="1">
                  <a:txBody>
                    <a:bodyPr/>
                    <a:lstStyle/>
                    <a:p>
                      <a:endParaRPr dirty="0"/>
                    </a:p>
                  </a:txBody>
                  <a:tcPr/>
                </a:tc>
                <a:extLst>
                  <a:ext uri="{0D108BD9-81ED-4DB2-BD59-A6C34878D82A}">
                    <a16:rowId xmlns:a16="http://schemas.microsoft.com/office/drawing/2014/main" val="3121550541"/>
                  </a:ext>
                </a:extLst>
              </a:tr>
            </a:tbl>
          </a:graphicData>
        </a:graphic>
      </p:graphicFrame>
    </p:spTree>
    <p:extLst>
      <p:ext uri="{BB962C8B-B14F-4D97-AF65-F5344CB8AC3E}">
        <p14:creationId xmlns:p14="http://schemas.microsoft.com/office/powerpoint/2010/main" val="56370098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21499-A06E-E9EE-4192-9096B378CDE6}"/>
              </a:ext>
            </a:extLst>
          </p:cNvPr>
          <p:cNvSpPr>
            <a:spLocks noGrp="1"/>
          </p:cNvSpPr>
          <p:nvPr>
            <p:ph type="title"/>
          </p:nvPr>
        </p:nvSpPr>
        <p:spPr/>
        <p:txBody>
          <a:bodyPr/>
          <a:lstStyle/>
          <a:p>
            <a:r>
              <a:rPr lang="en-US" dirty="0"/>
              <a:t>Directions for Future Research</a:t>
            </a:r>
            <a:endParaRPr lang="en-SG" dirty="0"/>
          </a:p>
        </p:txBody>
      </p:sp>
      <p:sp>
        <p:nvSpPr>
          <p:cNvPr id="3" name="Content Placeholder 2">
            <a:extLst>
              <a:ext uri="{FF2B5EF4-FFF2-40B4-BE49-F238E27FC236}">
                <a16:creationId xmlns:a16="http://schemas.microsoft.com/office/drawing/2014/main" id="{C3C46A39-7C0A-3BB3-B965-9583AA164AB6}"/>
              </a:ext>
            </a:extLst>
          </p:cNvPr>
          <p:cNvSpPr>
            <a:spLocks noGrp="1"/>
          </p:cNvSpPr>
          <p:nvPr>
            <p:ph idx="1"/>
          </p:nvPr>
        </p:nvSpPr>
        <p:spPr/>
        <p:txBody>
          <a:bodyPr/>
          <a:lstStyle/>
          <a:p>
            <a:r>
              <a:rPr lang="en-US" dirty="0">
                <a:latin typeface="+mn-lt"/>
              </a:rPr>
              <a:t>Integrate physical models to fuse domain knowledge</a:t>
            </a:r>
          </a:p>
          <a:p>
            <a:r>
              <a:rPr lang="en-US" dirty="0">
                <a:latin typeface="+mn-lt"/>
              </a:rPr>
              <a:t>Quantify prediction confidence with uncertainty aware forecasting.</a:t>
            </a:r>
          </a:p>
          <a:p>
            <a:r>
              <a:rPr lang="en-US" dirty="0">
                <a:latin typeface="+mn-lt"/>
              </a:rPr>
              <a:t>Optimize the model for on device SoC estimation.</a:t>
            </a:r>
          </a:p>
          <a:p>
            <a:pPr marL="0" indent="0">
              <a:buNone/>
            </a:pPr>
            <a:endParaRPr lang="en-SG" dirty="0"/>
          </a:p>
        </p:txBody>
      </p:sp>
    </p:spTree>
    <p:extLst>
      <p:ext uri="{BB962C8B-B14F-4D97-AF65-F5344CB8AC3E}">
        <p14:creationId xmlns:p14="http://schemas.microsoft.com/office/powerpoint/2010/main" val="33512949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42AFEC-9F83-B92E-3178-FF53BDAE2898}"/>
              </a:ext>
            </a:extLst>
          </p:cNvPr>
          <p:cNvSpPr>
            <a:spLocks noGrp="1"/>
          </p:cNvSpPr>
          <p:nvPr>
            <p:ph type="title"/>
          </p:nvPr>
        </p:nvSpPr>
        <p:spPr/>
        <p:txBody>
          <a:bodyPr/>
          <a:lstStyle/>
          <a:p>
            <a:r>
              <a:rPr lang="en-US" dirty="0"/>
              <a:t>Conclusion and Upshots</a:t>
            </a:r>
            <a:endParaRPr lang="en-SG" dirty="0"/>
          </a:p>
        </p:txBody>
      </p:sp>
      <p:sp>
        <p:nvSpPr>
          <p:cNvPr id="3" name="Content Placeholder 2">
            <a:extLst>
              <a:ext uri="{FF2B5EF4-FFF2-40B4-BE49-F238E27FC236}">
                <a16:creationId xmlns:a16="http://schemas.microsoft.com/office/drawing/2014/main" id="{333A1AB8-8994-76BB-E975-FEF20C1C7C27}"/>
              </a:ext>
            </a:extLst>
          </p:cNvPr>
          <p:cNvSpPr>
            <a:spLocks noGrp="1"/>
          </p:cNvSpPr>
          <p:nvPr>
            <p:ph idx="1"/>
          </p:nvPr>
        </p:nvSpPr>
        <p:spPr/>
        <p:txBody>
          <a:bodyPr/>
          <a:lstStyle/>
          <a:p>
            <a:pPr lvl="1">
              <a:lnSpc>
                <a:spcPct val="100000"/>
              </a:lnSpc>
            </a:pPr>
            <a:r>
              <a:rPr lang="en-SG" sz="2000" b="1" dirty="0">
                <a:latin typeface="+mn-lt"/>
              </a:rPr>
              <a:t>GiNet</a:t>
            </a:r>
            <a:r>
              <a:rPr lang="en-SG" sz="2000" dirty="0">
                <a:latin typeface="+mn-lt"/>
              </a:rPr>
              <a:t> — Transformer for battery health</a:t>
            </a:r>
          </a:p>
          <a:p>
            <a:pPr lvl="1">
              <a:lnSpc>
                <a:spcPct val="100000"/>
              </a:lnSpc>
            </a:pPr>
            <a:r>
              <a:rPr lang="en-SG" sz="2000" dirty="0">
                <a:latin typeface="+mn-lt"/>
              </a:rPr>
              <a:t>Learns </a:t>
            </a:r>
            <a:r>
              <a:rPr lang="en-SG" sz="2000" b="1" dirty="0">
                <a:latin typeface="+mn-lt"/>
              </a:rPr>
              <a:t>temporal</a:t>
            </a:r>
            <a:r>
              <a:rPr lang="en-SG" sz="2000" dirty="0">
                <a:latin typeface="+mn-lt"/>
              </a:rPr>
              <a:t> + </a:t>
            </a:r>
            <a:r>
              <a:rPr lang="en-SG" sz="2000" b="1" dirty="0">
                <a:latin typeface="+mn-lt"/>
              </a:rPr>
              <a:t>contextual</a:t>
            </a:r>
            <a:r>
              <a:rPr lang="en-SG" sz="2000" dirty="0">
                <a:latin typeface="+mn-lt"/>
              </a:rPr>
              <a:t> patterns</a:t>
            </a:r>
          </a:p>
          <a:p>
            <a:pPr lvl="1">
              <a:lnSpc>
                <a:spcPct val="100000"/>
              </a:lnSpc>
            </a:pPr>
            <a:r>
              <a:rPr lang="en-SG" sz="2000" dirty="0">
                <a:latin typeface="+mn-lt"/>
              </a:rPr>
              <a:t>Uses </a:t>
            </a:r>
            <a:r>
              <a:rPr lang="en-SG" sz="2000" b="1" dirty="0" err="1">
                <a:latin typeface="+mn-lt"/>
              </a:rPr>
              <a:t>ProbSparse</a:t>
            </a:r>
            <a:r>
              <a:rPr lang="en-SG" sz="2000" b="1" dirty="0">
                <a:latin typeface="+mn-lt"/>
              </a:rPr>
              <a:t> attention</a:t>
            </a:r>
            <a:r>
              <a:rPr lang="en-SG" sz="2000" dirty="0">
                <a:latin typeface="+mn-lt"/>
              </a:rPr>
              <a:t> &amp; </a:t>
            </a:r>
            <a:r>
              <a:rPr lang="en-SG" sz="2000" b="1" dirty="0">
                <a:latin typeface="+mn-lt"/>
              </a:rPr>
              <a:t>distillation</a:t>
            </a:r>
          </a:p>
          <a:p>
            <a:pPr lvl="1">
              <a:lnSpc>
                <a:spcPct val="100000"/>
              </a:lnSpc>
            </a:pPr>
            <a:r>
              <a:rPr lang="en-SG" sz="2000" dirty="0">
                <a:latin typeface="+mn-lt"/>
              </a:rPr>
              <a:t>Achieves </a:t>
            </a:r>
            <a:r>
              <a:rPr lang="en-SG" sz="2000" b="1" dirty="0">
                <a:latin typeface="+mn-lt"/>
              </a:rPr>
              <a:t>accuracy</a:t>
            </a:r>
            <a:r>
              <a:rPr lang="en-SG" sz="2000" dirty="0">
                <a:latin typeface="+mn-lt"/>
              </a:rPr>
              <a:t>, </a:t>
            </a:r>
            <a:r>
              <a:rPr lang="en-SG" sz="2000" b="1" dirty="0">
                <a:latin typeface="+mn-lt"/>
              </a:rPr>
              <a:t>efficiency</a:t>
            </a:r>
            <a:r>
              <a:rPr lang="en-SG" sz="2000" dirty="0">
                <a:latin typeface="+mn-lt"/>
              </a:rPr>
              <a:t>, </a:t>
            </a:r>
            <a:r>
              <a:rPr lang="en-SG" sz="2000" b="1" dirty="0">
                <a:latin typeface="+mn-lt"/>
              </a:rPr>
              <a:t>robustness</a:t>
            </a:r>
          </a:p>
          <a:p>
            <a:pPr lvl="1">
              <a:lnSpc>
                <a:spcPct val="100000"/>
              </a:lnSpc>
            </a:pPr>
            <a:r>
              <a:rPr lang="en-SG" sz="2000" dirty="0">
                <a:latin typeface="+mn-lt"/>
              </a:rPr>
              <a:t>Validated across </a:t>
            </a:r>
            <a:r>
              <a:rPr lang="en-SG" sz="2000" b="1" dirty="0">
                <a:latin typeface="+mn-lt"/>
              </a:rPr>
              <a:t>diverse profiles &amp; temperatures</a:t>
            </a:r>
          </a:p>
          <a:p>
            <a:pPr lvl="1">
              <a:lnSpc>
                <a:spcPct val="100000"/>
              </a:lnSpc>
            </a:pPr>
            <a:r>
              <a:rPr lang="en-SG" sz="2000" dirty="0">
                <a:latin typeface="+mn-lt"/>
              </a:rPr>
              <a:t>Enables </a:t>
            </a:r>
            <a:r>
              <a:rPr lang="en-SG" sz="2000" b="1" dirty="0">
                <a:latin typeface="+mn-lt"/>
              </a:rPr>
              <a:t>real-world SOC/SOH estimation</a:t>
            </a:r>
            <a:endParaRPr lang="en-SG" sz="2000" dirty="0">
              <a:latin typeface="+mn-lt"/>
            </a:endParaRPr>
          </a:p>
          <a:p>
            <a:pPr lvl="1"/>
            <a:endParaRPr lang="en-SG" dirty="0"/>
          </a:p>
          <a:p>
            <a:pPr marL="457200" lvl="1" indent="0">
              <a:buNone/>
            </a:pPr>
            <a:endParaRPr lang="en-US" dirty="0"/>
          </a:p>
        </p:txBody>
      </p:sp>
    </p:spTree>
    <p:extLst>
      <p:ext uri="{BB962C8B-B14F-4D97-AF65-F5344CB8AC3E}">
        <p14:creationId xmlns:p14="http://schemas.microsoft.com/office/powerpoint/2010/main" val="18069794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3F7986-8DC8-94EF-E73F-479FA8A6FC67}"/>
              </a:ext>
            </a:extLst>
          </p:cNvPr>
          <p:cNvSpPr>
            <a:spLocks noGrp="1"/>
          </p:cNvSpPr>
          <p:nvPr>
            <p:ph type="title"/>
          </p:nvPr>
        </p:nvSpPr>
        <p:spPr/>
        <p:txBody>
          <a:bodyPr/>
          <a:lstStyle/>
          <a:p>
            <a:r>
              <a:rPr lang="en-US" dirty="0"/>
              <a:t>Any Questions? </a:t>
            </a:r>
            <a:br>
              <a:rPr lang="en-US" dirty="0"/>
            </a:br>
            <a:r>
              <a:rPr lang="en-US" dirty="0"/>
              <a:t>Thank You!</a:t>
            </a:r>
            <a:endParaRPr lang="en-SG" dirty="0"/>
          </a:p>
        </p:txBody>
      </p:sp>
    </p:spTree>
    <p:extLst>
      <p:ext uri="{BB962C8B-B14F-4D97-AF65-F5344CB8AC3E}">
        <p14:creationId xmlns:p14="http://schemas.microsoft.com/office/powerpoint/2010/main" val="22805275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Content Placeholder 3">
            <a:extLst>
              <a:ext uri="{FF2B5EF4-FFF2-40B4-BE49-F238E27FC236}">
                <a16:creationId xmlns:a16="http://schemas.microsoft.com/office/drawing/2014/main" id="{6F6FA28B-CBD5-2AE3-78E5-809FA832289E}"/>
              </a:ext>
            </a:extLst>
          </p:cNvPr>
          <p:cNvSpPr>
            <a:spLocks noGrp="1"/>
          </p:cNvSpPr>
          <p:nvPr>
            <p:ph sz="half" idx="1"/>
          </p:nvPr>
        </p:nvSpPr>
        <p:spPr>
          <a:xfrm>
            <a:off x="838200" y="1306286"/>
            <a:ext cx="4629727" cy="4946732"/>
          </a:xfrm>
        </p:spPr>
        <p:txBody>
          <a:bodyPr>
            <a:normAutofit/>
          </a:bodyPr>
          <a:lstStyle/>
          <a:p>
            <a:pPr marL="0" indent="0">
              <a:buNone/>
            </a:pPr>
            <a:endParaRPr lang="en-US" dirty="0"/>
          </a:p>
          <a:p>
            <a:pPr marL="0" indent="0">
              <a:buNone/>
            </a:pPr>
            <a:endParaRPr lang="en-US" dirty="0"/>
          </a:p>
          <a:p>
            <a:pPr marL="0" indent="0">
              <a:buNone/>
            </a:pPr>
            <a:endParaRPr lang="en-US" b="1" dirty="0"/>
          </a:p>
          <a:p>
            <a:pPr marL="0" indent="0" algn="ctr">
              <a:buNone/>
            </a:pPr>
            <a:r>
              <a:rPr lang="en-US" sz="4000" b="1" dirty="0">
                <a:solidFill>
                  <a:schemeClr val="accent5"/>
                </a:solidFill>
                <a:ea typeface="Lato" panose="020F0502020204030203" pitchFamily="34" charset="0"/>
              </a:rPr>
              <a:t>Table of Content</a:t>
            </a:r>
          </a:p>
        </p:txBody>
      </p:sp>
      <p:graphicFrame>
        <p:nvGraphicFramePr>
          <p:cNvPr id="6" name="Content Placeholder 2">
            <a:extLst>
              <a:ext uri="{FF2B5EF4-FFF2-40B4-BE49-F238E27FC236}">
                <a16:creationId xmlns:a16="http://schemas.microsoft.com/office/drawing/2014/main" id="{20B400A5-5D14-B11F-3453-C0251AFEE498}"/>
              </a:ext>
            </a:extLst>
          </p:cNvPr>
          <p:cNvGraphicFramePr>
            <a:graphicFrameLocks noGrp="1"/>
          </p:cNvGraphicFramePr>
          <p:nvPr>
            <p:ph sz="half" idx="2"/>
            <p:extLst>
              <p:ext uri="{D42A27DB-BD31-4B8C-83A1-F6EECF244321}">
                <p14:modId xmlns:p14="http://schemas.microsoft.com/office/powerpoint/2010/main" val="2322574339"/>
              </p:ext>
            </p:extLst>
          </p:nvPr>
        </p:nvGraphicFramePr>
        <p:xfrm>
          <a:off x="5830455" y="1306286"/>
          <a:ext cx="5181600" cy="50113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40706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231CDB-C035-8A07-2500-217DE93EB43F}"/>
              </a:ext>
            </a:extLst>
          </p:cNvPr>
          <p:cNvSpPr>
            <a:spLocks noGrp="1"/>
          </p:cNvSpPr>
          <p:nvPr>
            <p:ph type="title"/>
          </p:nvPr>
        </p:nvSpPr>
        <p:spPr/>
        <p:txBody>
          <a:bodyPr/>
          <a:lstStyle/>
          <a:p>
            <a:r>
              <a:rPr lang="en-US" dirty="0"/>
              <a:t>Why Batteries Matter More Than Ever?</a:t>
            </a:r>
            <a:endParaRPr lang="en-SG" dirty="0"/>
          </a:p>
        </p:txBody>
      </p:sp>
      <p:sp>
        <p:nvSpPr>
          <p:cNvPr id="4" name="Content Placeholder 3">
            <a:extLst>
              <a:ext uri="{FF2B5EF4-FFF2-40B4-BE49-F238E27FC236}">
                <a16:creationId xmlns:a16="http://schemas.microsoft.com/office/drawing/2014/main" id="{9D218CCF-E1DF-E947-E812-79F9D200D715}"/>
              </a:ext>
            </a:extLst>
          </p:cNvPr>
          <p:cNvSpPr>
            <a:spLocks noGrp="1"/>
          </p:cNvSpPr>
          <p:nvPr>
            <p:ph sz="half" idx="2"/>
          </p:nvPr>
        </p:nvSpPr>
        <p:spPr>
          <a:xfrm>
            <a:off x="906125" y="1049912"/>
            <a:ext cx="10335616" cy="4870677"/>
          </a:xfrm>
        </p:spPr>
        <p:txBody>
          <a:bodyPr/>
          <a:lstStyle/>
          <a:p>
            <a:pPr marL="0" indent="0">
              <a:buNone/>
            </a:pPr>
            <a:r>
              <a:rPr lang="en-US" sz="1500" dirty="0"/>
              <a:t>      Headline Highlight: Existing EV Batteries may last upto 40% longer than expected  </a:t>
            </a:r>
            <a:r>
              <a:rPr lang="en-US" sz="1200" dirty="0"/>
              <a:t>- </a:t>
            </a:r>
            <a:r>
              <a:rPr lang="en-US" sz="1200" i="1" dirty="0"/>
              <a:t>Standford News, 2024 </a:t>
            </a:r>
            <a:r>
              <a:rPr lang="en-US" sz="1500" dirty="0"/>
              <a:t>	</a:t>
            </a:r>
          </a:p>
          <a:p>
            <a:r>
              <a:rPr lang="en-US" sz="1500" dirty="0"/>
              <a:t>Electric Vehicles, Smartphones, Solar energy – all depend on battery reliability.</a:t>
            </a:r>
          </a:p>
          <a:p>
            <a:r>
              <a:rPr lang="en-US" sz="1500" dirty="0"/>
              <a:t>Lower battery replacement = lower total cost of ownership.</a:t>
            </a:r>
          </a:p>
          <a:p>
            <a:r>
              <a:rPr lang="en-US" sz="1500" dirty="0"/>
              <a:t>Battery estimation models must adapt to real-world variations.</a:t>
            </a:r>
          </a:p>
          <a:p>
            <a:r>
              <a:rPr lang="en-US" sz="1500" dirty="0"/>
              <a:t>Need models that understands the real-time driving and battery degradation.</a:t>
            </a:r>
          </a:p>
          <a:p>
            <a:endParaRPr lang="en-SG" dirty="0"/>
          </a:p>
          <a:p>
            <a:endParaRPr lang="en-US" dirty="0"/>
          </a:p>
          <a:p>
            <a:pPr lvl="1"/>
            <a:endParaRPr lang="en-SG" dirty="0"/>
          </a:p>
        </p:txBody>
      </p:sp>
      <p:pic>
        <p:nvPicPr>
          <p:cNvPr id="11" name="Picture 10">
            <a:extLst>
              <a:ext uri="{FF2B5EF4-FFF2-40B4-BE49-F238E27FC236}">
                <a16:creationId xmlns:a16="http://schemas.microsoft.com/office/drawing/2014/main" id="{2E237624-5896-3E3B-7CD3-F92CC9906FC9}"/>
              </a:ext>
            </a:extLst>
          </p:cNvPr>
          <p:cNvPicPr>
            <a:picLocks noChangeAspect="1"/>
          </p:cNvPicPr>
          <p:nvPr/>
        </p:nvPicPr>
        <p:blipFill>
          <a:blip r:embed="rId3"/>
          <a:stretch>
            <a:fillRect/>
          </a:stretch>
        </p:blipFill>
        <p:spPr>
          <a:xfrm>
            <a:off x="950259" y="1081302"/>
            <a:ext cx="227910" cy="227910"/>
          </a:xfrm>
          <a:prstGeom prst="rect">
            <a:avLst/>
          </a:prstGeom>
        </p:spPr>
      </p:pic>
      <p:pic>
        <p:nvPicPr>
          <p:cNvPr id="22" name="Picture 21">
            <a:extLst>
              <a:ext uri="{FF2B5EF4-FFF2-40B4-BE49-F238E27FC236}">
                <a16:creationId xmlns:a16="http://schemas.microsoft.com/office/drawing/2014/main" id="{4F0A6999-FF2E-A128-73B3-06F70658075F}"/>
              </a:ext>
            </a:extLst>
          </p:cNvPr>
          <p:cNvPicPr>
            <a:picLocks noChangeAspect="1"/>
          </p:cNvPicPr>
          <p:nvPr/>
        </p:nvPicPr>
        <p:blipFill>
          <a:blip r:embed="rId4"/>
          <a:stretch>
            <a:fillRect/>
          </a:stretch>
        </p:blipFill>
        <p:spPr>
          <a:xfrm>
            <a:off x="2654903" y="2984510"/>
            <a:ext cx="6838060" cy="2501415"/>
          </a:xfrm>
          <a:prstGeom prst="rect">
            <a:avLst/>
          </a:prstGeom>
          <a:ln>
            <a:solidFill>
              <a:schemeClr val="bg2"/>
            </a:solidFill>
          </a:ln>
        </p:spPr>
      </p:pic>
    </p:spTree>
    <p:extLst>
      <p:ext uri="{BB962C8B-B14F-4D97-AF65-F5344CB8AC3E}">
        <p14:creationId xmlns:p14="http://schemas.microsoft.com/office/powerpoint/2010/main" val="10043526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8BB3B5-3BE0-1F07-6594-6838C4373E93}"/>
              </a:ext>
            </a:extLst>
          </p:cNvPr>
          <p:cNvSpPr>
            <a:spLocks noGrp="1"/>
          </p:cNvSpPr>
          <p:nvPr>
            <p:ph type="title"/>
          </p:nvPr>
        </p:nvSpPr>
        <p:spPr/>
        <p:txBody>
          <a:bodyPr/>
          <a:lstStyle/>
          <a:p>
            <a:r>
              <a:rPr lang="en-US" dirty="0"/>
              <a:t>Why State of Charge is Crucial?</a:t>
            </a:r>
            <a:endParaRPr lang="en-SG" dirty="0"/>
          </a:p>
        </p:txBody>
      </p:sp>
      <p:sp>
        <p:nvSpPr>
          <p:cNvPr id="3" name="Content Placeholder 2">
            <a:extLst>
              <a:ext uri="{FF2B5EF4-FFF2-40B4-BE49-F238E27FC236}">
                <a16:creationId xmlns:a16="http://schemas.microsoft.com/office/drawing/2014/main" id="{56104E73-A140-A310-B88D-005CB2AD1B85}"/>
              </a:ext>
            </a:extLst>
          </p:cNvPr>
          <p:cNvSpPr>
            <a:spLocks noGrp="1"/>
          </p:cNvSpPr>
          <p:nvPr>
            <p:ph sz="half" idx="1"/>
          </p:nvPr>
        </p:nvSpPr>
        <p:spPr>
          <a:xfrm>
            <a:off x="838200" y="1306286"/>
            <a:ext cx="10873902" cy="5195182"/>
          </a:xfrm>
        </p:spPr>
        <p:txBody>
          <a:bodyPr>
            <a:normAutofit/>
          </a:bodyPr>
          <a:lstStyle/>
          <a:p>
            <a:pPr>
              <a:buFont typeface="Arial" panose="020B0604020202020204" pitchFamily="34" charset="0"/>
              <a:buChar char="•"/>
            </a:pPr>
            <a:r>
              <a:rPr lang="en-US" sz="1600" dirty="0"/>
              <a:t>State of Charge (SoC) estimation is crucial for:</a:t>
            </a:r>
          </a:p>
          <a:p>
            <a:pPr lvl="1">
              <a:buFont typeface="Arial" panose="020B0604020202020204" pitchFamily="34" charset="0"/>
              <a:buChar char="•"/>
            </a:pPr>
            <a:r>
              <a:rPr lang="en-US" sz="1400" dirty="0"/>
              <a:t>Optimizing battery performance</a:t>
            </a:r>
          </a:p>
          <a:p>
            <a:pPr lvl="1">
              <a:buFont typeface="Arial" panose="020B0604020202020204" pitchFamily="34" charset="0"/>
              <a:buChar char="•"/>
            </a:pPr>
            <a:r>
              <a:rPr lang="en-US" sz="1400" dirty="0"/>
              <a:t>Preventing overcharge or deep discharge, </a:t>
            </a:r>
          </a:p>
          <a:p>
            <a:pPr lvl="1">
              <a:buFont typeface="Arial" panose="020B0604020202020204" pitchFamily="34" charset="0"/>
              <a:buChar char="•"/>
            </a:pPr>
            <a:r>
              <a:rPr lang="en-US" sz="1400" dirty="0"/>
              <a:t>Maximizing the battery’s life. </a:t>
            </a:r>
          </a:p>
          <a:p>
            <a:pPr>
              <a:buFont typeface="Arial" panose="020B0604020202020204" pitchFamily="34" charset="0"/>
              <a:buChar char="•"/>
            </a:pPr>
            <a:r>
              <a:rPr lang="en-US" sz="1600" dirty="0"/>
              <a:t>Conventional approaches like Support Vector Regressors (SVR), Kalman filters and LSTM suffer from inability to capture temporal patterns and dependencies in high dimensional time-series data.</a:t>
            </a:r>
          </a:p>
        </p:txBody>
      </p:sp>
      <p:graphicFrame>
        <p:nvGraphicFramePr>
          <p:cNvPr id="5" name="Table 4">
            <a:extLst>
              <a:ext uri="{FF2B5EF4-FFF2-40B4-BE49-F238E27FC236}">
                <a16:creationId xmlns:a16="http://schemas.microsoft.com/office/drawing/2014/main" id="{3D6141BA-AB41-28EC-213C-981D77721A65}"/>
              </a:ext>
            </a:extLst>
          </p:cNvPr>
          <p:cNvGraphicFramePr>
            <a:graphicFrameLocks noGrp="1"/>
          </p:cNvGraphicFramePr>
          <p:nvPr>
            <p:extLst>
              <p:ext uri="{D42A27DB-BD31-4B8C-83A1-F6EECF244321}">
                <p14:modId xmlns:p14="http://schemas.microsoft.com/office/powerpoint/2010/main" val="1917416232"/>
              </p:ext>
            </p:extLst>
          </p:nvPr>
        </p:nvGraphicFramePr>
        <p:xfrm>
          <a:off x="2032000" y="3712193"/>
          <a:ext cx="8128000" cy="2225040"/>
        </p:xfrm>
        <a:graphic>
          <a:graphicData uri="http://schemas.openxmlformats.org/drawingml/2006/table">
            <a:tbl>
              <a:tblPr firstRow="1" bandRow="1">
                <a:tableStyleId>{7DF18680-E054-41AD-8BC1-D1AEF772440D}</a:tableStyleId>
              </a:tblPr>
              <a:tblGrid>
                <a:gridCol w="2361661">
                  <a:extLst>
                    <a:ext uri="{9D8B030D-6E8A-4147-A177-3AD203B41FA5}">
                      <a16:colId xmlns:a16="http://schemas.microsoft.com/office/drawing/2014/main" val="3619053877"/>
                    </a:ext>
                  </a:extLst>
                </a:gridCol>
                <a:gridCol w="5766339">
                  <a:extLst>
                    <a:ext uri="{9D8B030D-6E8A-4147-A177-3AD203B41FA5}">
                      <a16:colId xmlns:a16="http://schemas.microsoft.com/office/drawing/2014/main" val="3199058792"/>
                    </a:ext>
                  </a:extLst>
                </a:gridCol>
              </a:tblGrid>
              <a:tr h="370840">
                <a:tc>
                  <a:txBody>
                    <a:bodyPr/>
                    <a:lstStyle/>
                    <a:p>
                      <a:r>
                        <a:rPr lang="en-US" dirty="0"/>
                        <a:t>Attribute</a:t>
                      </a:r>
                      <a:endParaRPr lang="en-SG" dirty="0"/>
                    </a:p>
                  </a:txBody>
                  <a:tcPr/>
                </a:tc>
                <a:tc>
                  <a:txBody>
                    <a:bodyPr/>
                    <a:lstStyle/>
                    <a:p>
                      <a:r>
                        <a:rPr lang="en-US" dirty="0"/>
                        <a:t>Description</a:t>
                      </a:r>
                      <a:endParaRPr lang="en-SG" dirty="0"/>
                    </a:p>
                  </a:txBody>
                  <a:tcPr/>
                </a:tc>
                <a:extLst>
                  <a:ext uri="{0D108BD9-81ED-4DB2-BD59-A6C34878D82A}">
                    <a16:rowId xmlns:a16="http://schemas.microsoft.com/office/drawing/2014/main" val="3609579288"/>
                  </a:ext>
                </a:extLst>
              </a:tr>
              <a:tr h="370840">
                <a:tc>
                  <a:txBody>
                    <a:bodyPr/>
                    <a:lstStyle/>
                    <a:p>
                      <a:r>
                        <a:rPr lang="en-US" sz="1600" dirty="0"/>
                        <a:t>Battery Type</a:t>
                      </a:r>
                      <a:endParaRPr lang="en-SG" sz="1600" dirty="0"/>
                    </a:p>
                  </a:txBody>
                  <a:tcPr/>
                </a:tc>
                <a:tc>
                  <a:txBody>
                    <a:bodyPr/>
                    <a:lstStyle/>
                    <a:p>
                      <a:r>
                        <a:rPr lang="en-US" sz="1600" b="0" i="0" kern="1200" dirty="0">
                          <a:solidFill>
                            <a:schemeClr val="dk1"/>
                          </a:solidFill>
                          <a:effectLst/>
                          <a:latin typeface="+mn-lt"/>
                          <a:ea typeface="+mn-ea"/>
                          <a:cs typeface="+mn-cs"/>
                        </a:rPr>
                        <a:t>2.9Ah Panasonic 18650PF cell</a:t>
                      </a:r>
                      <a:endParaRPr lang="en-SG" sz="1600" dirty="0"/>
                    </a:p>
                  </a:txBody>
                  <a:tcPr/>
                </a:tc>
                <a:extLst>
                  <a:ext uri="{0D108BD9-81ED-4DB2-BD59-A6C34878D82A}">
                    <a16:rowId xmlns:a16="http://schemas.microsoft.com/office/drawing/2014/main" val="3592950360"/>
                  </a:ext>
                </a:extLst>
              </a:tr>
              <a:tr h="370840">
                <a:tc>
                  <a:txBody>
                    <a:bodyPr/>
                    <a:lstStyle/>
                    <a:p>
                      <a:r>
                        <a:rPr lang="en-US" sz="1600" dirty="0"/>
                        <a:t>Charging Profile</a:t>
                      </a:r>
                      <a:endParaRPr lang="en-SG" sz="1600" dirty="0"/>
                    </a:p>
                  </a:txBody>
                  <a:tcPr/>
                </a:tc>
                <a:tc>
                  <a:txBody>
                    <a:bodyPr/>
                    <a:lstStyle/>
                    <a:p>
                      <a:r>
                        <a:rPr lang="en-SG" sz="1600" b="0" i="0" kern="1200" dirty="0">
                          <a:solidFill>
                            <a:schemeClr val="dk1"/>
                          </a:solidFill>
                          <a:effectLst/>
                          <a:latin typeface="+mn-lt"/>
                          <a:ea typeface="+mn-ea"/>
                          <a:cs typeface="+mn-cs"/>
                        </a:rPr>
                        <a:t>Cycled at 1C rate at 25degC</a:t>
                      </a:r>
                      <a:endParaRPr lang="en-SG" sz="1600" dirty="0"/>
                    </a:p>
                  </a:txBody>
                  <a:tcPr/>
                </a:tc>
                <a:extLst>
                  <a:ext uri="{0D108BD9-81ED-4DB2-BD59-A6C34878D82A}">
                    <a16:rowId xmlns:a16="http://schemas.microsoft.com/office/drawing/2014/main" val="342930417"/>
                  </a:ext>
                </a:extLst>
              </a:tr>
              <a:tr h="370840">
                <a:tc>
                  <a:txBody>
                    <a:bodyPr/>
                    <a:lstStyle/>
                    <a:p>
                      <a:r>
                        <a:rPr lang="en-US" sz="1600" dirty="0"/>
                        <a:t>Discharging Temperatures</a:t>
                      </a:r>
                      <a:endParaRPr lang="en-SG" sz="1600" dirty="0"/>
                    </a:p>
                  </a:txBody>
                  <a:tcPr/>
                </a:tc>
                <a:tc>
                  <a:txBody>
                    <a:bodyPr/>
                    <a:lstStyle/>
                    <a:p>
                      <a:r>
                        <a:rPr lang="en-US" sz="1600" b="0" i="0" kern="1200" dirty="0">
                          <a:solidFill>
                            <a:schemeClr val="dk1"/>
                          </a:solidFill>
                          <a:effectLst/>
                          <a:latin typeface="+mn-lt"/>
                          <a:ea typeface="+mn-ea"/>
                          <a:cs typeface="+mn-cs"/>
                        </a:rPr>
                        <a:t>25degC, 10degC, </a:t>
                      </a:r>
                      <a:r>
                        <a:rPr lang="en-SG" sz="1600" b="0" i="0" kern="1200" dirty="0">
                          <a:solidFill>
                            <a:schemeClr val="dk1"/>
                          </a:solidFill>
                          <a:effectLst/>
                          <a:latin typeface="+mn-lt"/>
                          <a:ea typeface="+mn-ea"/>
                          <a:cs typeface="+mn-cs"/>
                        </a:rPr>
                        <a:t>0degC, -10degC, and -20degC</a:t>
                      </a:r>
                      <a:endParaRPr lang="en-SG" sz="1600" dirty="0"/>
                    </a:p>
                  </a:txBody>
                  <a:tcPr/>
                </a:tc>
                <a:extLst>
                  <a:ext uri="{0D108BD9-81ED-4DB2-BD59-A6C34878D82A}">
                    <a16:rowId xmlns:a16="http://schemas.microsoft.com/office/drawing/2014/main" val="3901740997"/>
                  </a:ext>
                </a:extLst>
              </a:tr>
              <a:tr h="370840">
                <a:tc>
                  <a:txBody>
                    <a:bodyPr/>
                    <a:lstStyle/>
                    <a:p>
                      <a:r>
                        <a:rPr lang="en-US" sz="1600" dirty="0"/>
                        <a:t>Drive Cycles Profiles</a:t>
                      </a:r>
                      <a:endParaRPr lang="en-SG" sz="1600" dirty="0"/>
                    </a:p>
                  </a:txBody>
                  <a:tcPr/>
                </a:tc>
                <a:tc>
                  <a:txBody>
                    <a:bodyPr/>
                    <a:lstStyle/>
                    <a:p>
                      <a:r>
                        <a:rPr lang="fr-FR" sz="1600" b="0" i="0" kern="1200" dirty="0">
                          <a:solidFill>
                            <a:schemeClr val="dk1"/>
                          </a:solidFill>
                          <a:effectLst/>
                          <a:latin typeface="+mn-lt"/>
                          <a:ea typeface="+mn-ea"/>
                          <a:cs typeface="+mn-cs"/>
                        </a:rPr>
                        <a:t>Cycle 1, Cycle 2, Cycle 3, Cycle 4, US06, HWFET, UDDS, LA92, NN</a:t>
                      </a:r>
                      <a:endParaRPr lang="en-SG" sz="1600" dirty="0"/>
                    </a:p>
                  </a:txBody>
                  <a:tcPr/>
                </a:tc>
                <a:extLst>
                  <a:ext uri="{0D108BD9-81ED-4DB2-BD59-A6C34878D82A}">
                    <a16:rowId xmlns:a16="http://schemas.microsoft.com/office/drawing/2014/main" val="2177592642"/>
                  </a:ext>
                </a:extLst>
              </a:tr>
              <a:tr h="370840">
                <a:tc>
                  <a:txBody>
                    <a:bodyPr/>
                    <a:lstStyle/>
                    <a:p>
                      <a:r>
                        <a:rPr lang="en-US" sz="1600" dirty="0"/>
                        <a:t>Features</a:t>
                      </a:r>
                      <a:endParaRPr lang="en-SG" sz="1600" dirty="0"/>
                    </a:p>
                  </a:txBody>
                  <a:tcPr/>
                </a:tc>
                <a:tc>
                  <a:txBody>
                    <a:bodyPr/>
                    <a:lstStyle/>
                    <a:p>
                      <a:r>
                        <a:rPr lang="en-US" sz="1600" dirty="0"/>
                        <a:t>Current(I), Voltage(V), Temperature(T)</a:t>
                      </a:r>
                      <a:endParaRPr lang="en-SG" sz="1600" dirty="0"/>
                    </a:p>
                  </a:txBody>
                  <a:tcPr/>
                </a:tc>
                <a:extLst>
                  <a:ext uri="{0D108BD9-81ED-4DB2-BD59-A6C34878D82A}">
                    <a16:rowId xmlns:a16="http://schemas.microsoft.com/office/drawing/2014/main" val="2819335915"/>
                  </a:ext>
                </a:extLst>
              </a:tr>
            </a:tbl>
          </a:graphicData>
        </a:graphic>
      </p:graphicFrame>
      <p:sp>
        <p:nvSpPr>
          <p:cNvPr id="6" name="TextBox 5">
            <a:extLst>
              <a:ext uri="{FF2B5EF4-FFF2-40B4-BE49-F238E27FC236}">
                <a16:creationId xmlns:a16="http://schemas.microsoft.com/office/drawing/2014/main" id="{BCC6F99A-33A0-D0CD-C299-C86F5105986E}"/>
              </a:ext>
            </a:extLst>
          </p:cNvPr>
          <p:cNvSpPr txBox="1"/>
          <p:nvPr/>
        </p:nvSpPr>
        <p:spPr>
          <a:xfrm>
            <a:off x="3333818" y="2840192"/>
            <a:ext cx="5622589" cy="1107996"/>
          </a:xfrm>
          <a:prstGeom prst="rect">
            <a:avLst/>
          </a:prstGeom>
          <a:noFill/>
        </p:spPr>
        <p:txBody>
          <a:bodyPr wrap="square" rtlCol="0">
            <a:spAutoFit/>
          </a:bodyPr>
          <a:lstStyle/>
          <a:p>
            <a:endParaRPr lang="en-SG" sz="1600" b="1" i="0" dirty="0">
              <a:effectLst/>
              <a:latin typeface="Nexus Sans"/>
            </a:endParaRPr>
          </a:p>
          <a:p>
            <a:endParaRPr lang="en-SG" sz="1600" b="1" dirty="0">
              <a:latin typeface="Nexus Sans"/>
            </a:endParaRPr>
          </a:p>
          <a:p>
            <a:r>
              <a:rPr lang="en-SG" sz="1600" b="1" i="0" dirty="0">
                <a:effectLst/>
                <a:latin typeface="Nexus Sans"/>
              </a:rPr>
              <a:t>Panasonic 18650PF Li-ion Battery Data for SoC estimation</a:t>
            </a:r>
          </a:p>
          <a:p>
            <a:endParaRPr lang="en-SG" dirty="0"/>
          </a:p>
        </p:txBody>
      </p:sp>
    </p:spTree>
    <p:extLst>
      <p:ext uri="{BB962C8B-B14F-4D97-AF65-F5344CB8AC3E}">
        <p14:creationId xmlns:p14="http://schemas.microsoft.com/office/powerpoint/2010/main" val="2782905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C0272-FC25-355D-FCB8-3B454AC8F63D}"/>
              </a:ext>
            </a:extLst>
          </p:cNvPr>
          <p:cNvSpPr>
            <a:spLocks noGrp="1"/>
          </p:cNvSpPr>
          <p:nvPr>
            <p:ph type="title"/>
          </p:nvPr>
        </p:nvSpPr>
        <p:spPr/>
        <p:txBody>
          <a:bodyPr>
            <a:normAutofit/>
          </a:bodyPr>
          <a:lstStyle/>
          <a:p>
            <a:r>
              <a:rPr lang="en-US" dirty="0"/>
              <a:t>Research motivation for Transformers Model</a:t>
            </a:r>
            <a:endParaRPr lang="en-SG" dirty="0"/>
          </a:p>
        </p:txBody>
      </p:sp>
      <p:sp>
        <p:nvSpPr>
          <p:cNvPr id="5" name="Rectangle 4">
            <a:extLst>
              <a:ext uri="{FF2B5EF4-FFF2-40B4-BE49-F238E27FC236}">
                <a16:creationId xmlns:a16="http://schemas.microsoft.com/office/drawing/2014/main" id="{AE36DFC5-D8C7-E048-4378-BF83E12A2569}"/>
              </a:ext>
            </a:extLst>
          </p:cNvPr>
          <p:cNvSpPr/>
          <p:nvPr/>
        </p:nvSpPr>
        <p:spPr>
          <a:xfrm>
            <a:off x="838201" y="1306287"/>
            <a:ext cx="10515600" cy="1686296"/>
          </a:xfrm>
          <a:prstGeom prst="rect">
            <a:avLst/>
          </a:prstGeom>
          <a:solidFill>
            <a:schemeClr val="accent1">
              <a:lumMod val="20000"/>
              <a:lumOff val="8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dirty="0"/>
          </a:p>
        </p:txBody>
      </p:sp>
      <p:sp>
        <p:nvSpPr>
          <p:cNvPr id="6" name="TextBox 5">
            <a:extLst>
              <a:ext uri="{FF2B5EF4-FFF2-40B4-BE49-F238E27FC236}">
                <a16:creationId xmlns:a16="http://schemas.microsoft.com/office/drawing/2014/main" id="{F4967752-1F01-FF83-AD96-D7A27A030383}"/>
              </a:ext>
            </a:extLst>
          </p:cNvPr>
          <p:cNvSpPr txBox="1"/>
          <p:nvPr/>
        </p:nvSpPr>
        <p:spPr>
          <a:xfrm>
            <a:off x="1001949" y="1507787"/>
            <a:ext cx="4973971" cy="1384995"/>
          </a:xfrm>
          <a:prstGeom prst="rect">
            <a:avLst/>
          </a:prstGeom>
          <a:noFill/>
        </p:spPr>
        <p:txBody>
          <a:bodyPr wrap="square" rtlCol="0">
            <a:spAutoFit/>
          </a:bodyPr>
          <a:lstStyle/>
          <a:p>
            <a:r>
              <a:rPr lang="en-US" b="1" dirty="0"/>
              <a:t>Transformers:</a:t>
            </a:r>
          </a:p>
          <a:p>
            <a:pPr marL="742950" lvl="1" indent="-285750">
              <a:buFont typeface="Arial" panose="020B0604020202020204" pitchFamily="34" charset="0"/>
              <a:buChar char="•"/>
            </a:pPr>
            <a:r>
              <a:rPr lang="en-US" sz="1600" dirty="0"/>
              <a:t>Capture long-range dependencies</a:t>
            </a:r>
          </a:p>
          <a:p>
            <a:pPr marL="742950" lvl="1" indent="-285750">
              <a:buFont typeface="Arial" panose="020B0604020202020204" pitchFamily="34" charset="0"/>
              <a:buChar char="•"/>
            </a:pPr>
            <a:r>
              <a:rPr lang="en-US" sz="1600" dirty="0"/>
              <a:t>No need for recurrent layers</a:t>
            </a:r>
          </a:p>
          <a:p>
            <a:pPr marL="742950" lvl="1" indent="-285750">
              <a:buFont typeface="Arial" panose="020B0604020202020204" pitchFamily="34" charset="0"/>
              <a:buChar char="•"/>
            </a:pPr>
            <a:r>
              <a:rPr lang="en-US" sz="1600" dirty="0"/>
              <a:t>Suited for complex temporal patterns</a:t>
            </a:r>
          </a:p>
          <a:p>
            <a:endParaRPr lang="en-SG" dirty="0"/>
          </a:p>
        </p:txBody>
      </p:sp>
      <p:pic>
        <p:nvPicPr>
          <p:cNvPr id="8" name="Picture 7" descr="A diagram of a decoder&#10;&#10;Description automatically generated">
            <a:extLst>
              <a:ext uri="{FF2B5EF4-FFF2-40B4-BE49-F238E27FC236}">
                <a16:creationId xmlns:a16="http://schemas.microsoft.com/office/drawing/2014/main" id="{373C4EE7-F5AB-A8C8-46EC-E855E839B6E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82686" y="3322428"/>
            <a:ext cx="5491858" cy="3039895"/>
          </a:xfrm>
          <a:prstGeom prst="rect">
            <a:avLst/>
          </a:prstGeom>
        </p:spPr>
      </p:pic>
      <p:pic>
        <p:nvPicPr>
          <p:cNvPr id="12" name="Picture 11">
            <a:extLst>
              <a:ext uri="{FF2B5EF4-FFF2-40B4-BE49-F238E27FC236}">
                <a16:creationId xmlns:a16="http://schemas.microsoft.com/office/drawing/2014/main" id="{E571851C-AE4D-2DBA-8F56-48F9A9E302B6}"/>
              </a:ext>
            </a:extLst>
          </p:cNvPr>
          <p:cNvPicPr>
            <a:picLocks noChangeAspect="1"/>
          </p:cNvPicPr>
          <p:nvPr/>
        </p:nvPicPr>
        <p:blipFill>
          <a:blip r:embed="rId4"/>
          <a:stretch>
            <a:fillRect/>
          </a:stretch>
        </p:blipFill>
        <p:spPr>
          <a:xfrm>
            <a:off x="1178118" y="3463614"/>
            <a:ext cx="5126209" cy="2849803"/>
          </a:xfrm>
          <a:prstGeom prst="rect">
            <a:avLst/>
          </a:prstGeom>
        </p:spPr>
      </p:pic>
      <p:cxnSp>
        <p:nvCxnSpPr>
          <p:cNvPr id="9" name="Straight Connector 8">
            <a:extLst>
              <a:ext uri="{FF2B5EF4-FFF2-40B4-BE49-F238E27FC236}">
                <a16:creationId xmlns:a16="http://schemas.microsoft.com/office/drawing/2014/main" id="{82E5E207-CEBF-4AC3-782C-8F941E95386B}"/>
              </a:ext>
            </a:extLst>
          </p:cNvPr>
          <p:cNvCxnSpPr>
            <a:stCxn id="5" idx="0"/>
            <a:endCxn id="5" idx="2"/>
          </p:cNvCxnSpPr>
          <p:nvPr/>
        </p:nvCxnSpPr>
        <p:spPr>
          <a:xfrm>
            <a:off x="6096001" y="1306287"/>
            <a:ext cx="0" cy="1686296"/>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D9513566-EC24-145D-5E98-78A4E65F8929}"/>
              </a:ext>
            </a:extLst>
          </p:cNvPr>
          <p:cNvSpPr txBox="1"/>
          <p:nvPr/>
        </p:nvSpPr>
        <p:spPr>
          <a:xfrm>
            <a:off x="6304327" y="1507787"/>
            <a:ext cx="4788546" cy="1661993"/>
          </a:xfrm>
          <a:prstGeom prst="rect">
            <a:avLst/>
          </a:prstGeom>
          <a:noFill/>
        </p:spPr>
        <p:txBody>
          <a:bodyPr wrap="square" rtlCol="0">
            <a:spAutoFit/>
          </a:bodyPr>
          <a:lstStyle/>
          <a:p>
            <a:r>
              <a:rPr lang="en-SG" b="1" dirty="0"/>
              <a:t>Informer: Efficient Transformer Variant</a:t>
            </a:r>
          </a:p>
          <a:p>
            <a:pPr marL="742950" lvl="1" indent="-285750">
              <a:buFont typeface="Arial" panose="020B0604020202020204" pitchFamily="34" charset="0"/>
              <a:buChar char="•"/>
            </a:pPr>
            <a:r>
              <a:rPr lang="en-US" sz="1600" dirty="0"/>
              <a:t>Handles long sequences</a:t>
            </a:r>
          </a:p>
          <a:p>
            <a:pPr marL="742950" lvl="1" indent="-285750">
              <a:buFont typeface="Arial" panose="020B0604020202020204" pitchFamily="34" charset="0"/>
              <a:buChar char="•"/>
            </a:pPr>
            <a:r>
              <a:rPr lang="en-US" sz="1600" dirty="0"/>
              <a:t>Uses </a:t>
            </a:r>
            <a:r>
              <a:rPr lang="en-US" sz="1600" dirty="0" err="1"/>
              <a:t>ProbSparse</a:t>
            </a:r>
            <a:r>
              <a:rPr lang="en-US" sz="1600" dirty="0"/>
              <a:t> attention</a:t>
            </a:r>
          </a:p>
          <a:p>
            <a:pPr marL="742950" lvl="1" indent="-285750">
              <a:buFont typeface="Arial" panose="020B0604020202020204" pitchFamily="34" charset="0"/>
              <a:buChar char="•"/>
            </a:pPr>
            <a:r>
              <a:rPr lang="en-US" sz="1600" dirty="0"/>
              <a:t>Optimized for high-dimensional time series</a:t>
            </a:r>
          </a:p>
          <a:p>
            <a:endParaRPr lang="en-SG" dirty="0"/>
          </a:p>
          <a:p>
            <a:endParaRPr lang="en-SG" dirty="0"/>
          </a:p>
        </p:txBody>
      </p:sp>
    </p:spTree>
    <p:extLst>
      <p:ext uri="{BB962C8B-B14F-4D97-AF65-F5344CB8AC3E}">
        <p14:creationId xmlns:p14="http://schemas.microsoft.com/office/powerpoint/2010/main" val="237087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1F614-EAA8-7BAC-F2F2-6CDE76BA6546}"/>
              </a:ext>
            </a:extLst>
          </p:cNvPr>
          <p:cNvSpPr>
            <a:spLocks noGrp="1"/>
          </p:cNvSpPr>
          <p:nvPr>
            <p:ph type="title"/>
          </p:nvPr>
        </p:nvSpPr>
        <p:spPr>
          <a:xfrm>
            <a:off x="249272" y="317241"/>
            <a:ext cx="11104528" cy="615821"/>
          </a:xfrm>
        </p:spPr>
        <p:txBody>
          <a:bodyPr/>
          <a:lstStyle/>
          <a:p>
            <a:r>
              <a:rPr lang="en-US" dirty="0"/>
              <a:t>Informers – Embedding </a:t>
            </a:r>
            <a:endParaRPr lang="en-SG" dirty="0"/>
          </a:p>
        </p:txBody>
      </p:sp>
      <p:pic>
        <p:nvPicPr>
          <p:cNvPr id="6" name="Content Placeholder 5">
            <a:extLst>
              <a:ext uri="{FF2B5EF4-FFF2-40B4-BE49-F238E27FC236}">
                <a16:creationId xmlns:a16="http://schemas.microsoft.com/office/drawing/2014/main" id="{36183662-3FE9-A3E5-C924-C3056E7F9B59}"/>
              </a:ext>
            </a:extLst>
          </p:cNvPr>
          <p:cNvPicPr>
            <a:picLocks noGrp="1" noChangeAspect="1"/>
          </p:cNvPicPr>
          <p:nvPr>
            <p:ph sz="half" idx="1"/>
          </p:nvPr>
        </p:nvPicPr>
        <p:blipFill>
          <a:blip r:embed="rId3"/>
          <a:stretch>
            <a:fillRect/>
          </a:stretch>
        </p:blipFill>
        <p:spPr>
          <a:xfrm>
            <a:off x="838201" y="1306286"/>
            <a:ext cx="5154037" cy="427978"/>
          </a:xfrm>
        </p:spPr>
      </p:pic>
      <p:sp>
        <p:nvSpPr>
          <p:cNvPr id="7" name="TextBox 6">
            <a:extLst>
              <a:ext uri="{FF2B5EF4-FFF2-40B4-BE49-F238E27FC236}">
                <a16:creationId xmlns:a16="http://schemas.microsoft.com/office/drawing/2014/main" id="{52F3A242-50D8-8065-265D-3CAF7CE0739A}"/>
              </a:ext>
            </a:extLst>
          </p:cNvPr>
          <p:cNvSpPr txBox="1"/>
          <p:nvPr/>
        </p:nvSpPr>
        <p:spPr>
          <a:xfrm>
            <a:off x="6624536" y="1299338"/>
            <a:ext cx="603115" cy="646331"/>
          </a:xfrm>
          <a:prstGeom prst="rect">
            <a:avLst/>
          </a:prstGeom>
          <a:noFill/>
        </p:spPr>
        <p:txBody>
          <a:bodyPr wrap="square" rtlCol="0">
            <a:spAutoFit/>
          </a:bodyPr>
          <a:lstStyle/>
          <a:p>
            <a:r>
              <a:rPr lang="en-US" dirty="0"/>
              <a:t>(1)</a:t>
            </a:r>
          </a:p>
          <a:p>
            <a:endParaRPr lang="en-SG" dirty="0"/>
          </a:p>
        </p:txBody>
      </p:sp>
      <p:pic>
        <p:nvPicPr>
          <p:cNvPr id="11" name="Picture 10">
            <a:extLst>
              <a:ext uri="{FF2B5EF4-FFF2-40B4-BE49-F238E27FC236}">
                <a16:creationId xmlns:a16="http://schemas.microsoft.com/office/drawing/2014/main" id="{88041AC4-CD94-4DCF-60F6-2820A6307BC8}"/>
              </a:ext>
            </a:extLst>
          </p:cNvPr>
          <p:cNvPicPr>
            <a:picLocks noChangeAspect="1"/>
          </p:cNvPicPr>
          <p:nvPr/>
        </p:nvPicPr>
        <p:blipFill>
          <a:blip r:embed="rId4"/>
          <a:stretch>
            <a:fillRect/>
          </a:stretch>
        </p:blipFill>
        <p:spPr>
          <a:xfrm>
            <a:off x="651753" y="1945669"/>
            <a:ext cx="4776281" cy="476250"/>
          </a:xfrm>
          <a:prstGeom prst="rect">
            <a:avLst/>
          </a:prstGeom>
        </p:spPr>
      </p:pic>
      <p:sp>
        <p:nvSpPr>
          <p:cNvPr id="14" name="TextBox 13">
            <a:extLst>
              <a:ext uri="{FF2B5EF4-FFF2-40B4-BE49-F238E27FC236}">
                <a16:creationId xmlns:a16="http://schemas.microsoft.com/office/drawing/2014/main" id="{5CA6C0D8-7856-B2DF-AD7A-C42FC1D52A5F}"/>
              </a:ext>
            </a:extLst>
          </p:cNvPr>
          <p:cNvSpPr txBox="1"/>
          <p:nvPr/>
        </p:nvSpPr>
        <p:spPr>
          <a:xfrm>
            <a:off x="6624536" y="1988779"/>
            <a:ext cx="680935" cy="646331"/>
          </a:xfrm>
          <a:prstGeom prst="rect">
            <a:avLst/>
          </a:prstGeom>
          <a:noFill/>
        </p:spPr>
        <p:txBody>
          <a:bodyPr wrap="square" rtlCol="0">
            <a:spAutoFit/>
          </a:bodyPr>
          <a:lstStyle/>
          <a:p>
            <a:r>
              <a:rPr lang="en-US" dirty="0"/>
              <a:t>(2)</a:t>
            </a:r>
          </a:p>
          <a:p>
            <a:endParaRPr lang="en-SG" dirty="0"/>
          </a:p>
        </p:txBody>
      </p:sp>
      <p:sp>
        <p:nvSpPr>
          <p:cNvPr id="15" name="TextBox 14">
            <a:extLst>
              <a:ext uri="{FF2B5EF4-FFF2-40B4-BE49-F238E27FC236}">
                <a16:creationId xmlns:a16="http://schemas.microsoft.com/office/drawing/2014/main" id="{7B5E5282-978B-3BF4-B3C0-AA2B62CE2BED}"/>
              </a:ext>
            </a:extLst>
          </p:cNvPr>
          <p:cNvSpPr txBox="1"/>
          <p:nvPr/>
        </p:nvSpPr>
        <p:spPr>
          <a:xfrm>
            <a:off x="7636213" y="1306286"/>
            <a:ext cx="3717586" cy="4431983"/>
          </a:xfrm>
          <a:prstGeom prst="rect">
            <a:avLst/>
          </a:prstGeom>
          <a:solidFill>
            <a:schemeClr val="accent1">
              <a:lumMod val="20000"/>
              <a:lumOff val="80000"/>
            </a:schemeClr>
          </a:solidFill>
        </p:spPr>
        <p:txBody>
          <a:bodyPr wrap="square" rtlCol="0">
            <a:spAutoFit/>
          </a:bodyPr>
          <a:lstStyle/>
          <a:p>
            <a:pPr algn="ctr"/>
            <a:r>
              <a:rPr lang="en-US" sz="2400" b="1" dirty="0"/>
              <a:t>Embeddings:</a:t>
            </a:r>
          </a:p>
          <a:p>
            <a:endParaRPr lang="en-US" dirty="0"/>
          </a:p>
          <a:p>
            <a:pPr marL="342900" indent="-342900">
              <a:buAutoNum type="arabicPeriod"/>
            </a:pPr>
            <a:r>
              <a:rPr lang="en-US" sz="2000" dirty="0"/>
              <a:t>Value Embedding (Token Embedding): Converts I, V and T into higher dimensional data.</a:t>
            </a:r>
          </a:p>
          <a:p>
            <a:pPr marL="342900" indent="-342900">
              <a:buAutoNum type="arabicPeriod"/>
            </a:pPr>
            <a:endParaRPr lang="en-US" sz="2000" dirty="0"/>
          </a:p>
          <a:p>
            <a:pPr marL="342900" indent="-342900">
              <a:buAutoNum type="arabicPeriod"/>
            </a:pPr>
            <a:r>
              <a:rPr lang="en-US" sz="2000" dirty="0"/>
              <a:t>Positional Embedding: It encodes the position of each time step in the sequence.</a:t>
            </a:r>
          </a:p>
          <a:p>
            <a:pPr marL="342900" indent="-342900">
              <a:buAutoNum type="arabicPeriod"/>
            </a:pPr>
            <a:endParaRPr lang="en-US" sz="2000" dirty="0"/>
          </a:p>
          <a:p>
            <a:pPr marL="342900" indent="-342900">
              <a:buAutoNum type="arabicPeriod"/>
            </a:pPr>
            <a:r>
              <a:rPr lang="en-US" sz="2000" dirty="0"/>
              <a:t>Temporal Embedding: It encodes the time stamp into time aware encoding.</a:t>
            </a:r>
            <a:endParaRPr lang="en-SG" sz="2000" dirty="0"/>
          </a:p>
        </p:txBody>
      </p:sp>
      <p:cxnSp>
        <p:nvCxnSpPr>
          <p:cNvPr id="17" name="Straight Arrow Connector 16">
            <a:extLst>
              <a:ext uri="{FF2B5EF4-FFF2-40B4-BE49-F238E27FC236}">
                <a16:creationId xmlns:a16="http://schemas.microsoft.com/office/drawing/2014/main" id="{AF7813A2-8897-03F1-DF60-C2B0364F09DD}"/>
              </a:ext>
            </a:extLst>
          </p:cNvPr>
          <p:cNvCxnSpPr>
            <a:cxnSpLocks/>
            <a:endCxn id="30" idx="0"/>
          </p:cNvCxnSpPr>
          <p:nvPr/>
        </p:nvCxnSpPr>
        <p:spPr>
          <a:xfrm>
            <a:off x="3336587" y="2601112"/>
            <a:ext cx="0" cy="14266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5FBA977A-B078-D4BD-8761-9C9358CBDE52}"/>
              </a:ext>
            </a:extLst>
          </p:cNvPr>
          <p:cNvCxnSpPr>
            <a:cxnSpLocks/>
          </p:cNvCxnSpPr>
          <p:nvPr/>
        </p:nvCxnSpPr>
        <p:spPr>
          <a:xfrm>
            <a:off x="4880042" y="2503638"/>
            <a:ext cx="0" cy="86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F224EC3A-14FB-C627-ABED-80C4FFDE1686}"/>
              </a:ext>
            </a:extLst>
          </p:cNvPr>
          <p:cNvCxnSpPr/>
          <p:nvPr/>
        </p:nvCxnSpPr>
        <p:spPr>
          <a:xfrm>
            <a:off x="1997412" y="2633324"/>
            <a:ext cx="0" cy="8686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8" name="Picture 27">
            <a:extLst>
              <a:ext uri="{FF2B5EF4-FFF2-40B4-BE49-F238E27FC236}">
                <a16:creationId xmlns:a16="http://schemas.microsoft.com/office/drawing/2014/main" id="{3322A9E4-C9BC-A113-A47C-A9A9A5057F8E}"/>
              </a:ext>
            </a:extLst>
          </p:cNvPr>
          <p:cNvPicPr>
            <a:picLocks noChangeAspect="1"/>
          </p:cNvPicPr>
          <p:nvPr/>
        </p:nvPicPr>
        <p:blipFill>
          <a:blip r:embed="rId5"/>
          <a:stretch>
            <a:fillRect/>
          </a:stretch>
        </p:blipFill>
        <p:spPr>
          <a:xfrm>
            <a:off x="249272" y="3501105"/>
            <a:ext cx="1984441" cy="561975"/>
          </a:xfrm>
          <a:prstGeom prst="rect">
            <a:avLst/>
          </a:prstGeom>
        </p:spPr>
      </p:pic>
      <p:pic>
        <p:nvPicPr>
          <p:cNvPr id="30" name="Picture 29">
            <a:extLst>
              <a:ext uri="{FF2B5EF4-FFF2-40B4-BE49-F238E27FC236}">
                <a16:creationId xmlns:a16="http://schemas.microsoft.com/office/drawing/2014/main" id="{22188075-0D05-F64D-8A96-5CD11077A6EF}"/>
              </a:ext>
            </a:extLst>
          </p:cNvPr>
          <p:cNvPicPr>
            <a:picLocks noChangeAspect="1"/>
          </p:cNvPicPr>
          <p:nvPr/>
        </p:nvPicPr>
        <p:blipFill>
          <a:blip r:embed="rId6"/>
          <a:stretch>
            <a:fillRect/>
          </a:stretch>
        </p:blipFill>
        <p:spPr>
          <a:xfrm>
            <a:off x="1326812" y="4027714"/>
            <a:ext cx="4019550" cy="1524000"/>
          </a:xfrm>
          <a:prstGeom prst="rect">
            <a:avLst/>
          </a:prstGeom>
        </p:spPr>
      </p:pic>
      <p:pic>
        <p:nvPicPr>
          <p:cNvPr id="33" name="Picture 32">
            <a:extLst>
              <a:ext uri="{FF2B5EF4-FFF2-40B4-BE49-F238E27FC236}">
                <a16:creationId xmlns:a16="http://schemas.microsoft.com/office/drawing/2014/main" id="{D9C96543-FE3E-5FD8-C98E-AF2F18A768D6}"/>
              </a:ext>
            </a:extLst>
          </p:cNvPr>
          <p:cNvPicPr>
            <a:picLocks noChangeAspect="1"/>
          </p:cNvPicPr>
          <p:nvPr/>
        </p:nvPicPr>
        <p:blipFill>
          <a:blip r:embed="rId7"/>
          <a:stretch>
            <a:fillRect/>
          </a:stretch>
        </p:blipFill>
        <p:spPr>
          <a:xfrm>
            <a:off x="3625885" y="3372271"/>
            <a:ext cx="3721030" cy="570096"/>
          </a:xfrm>
          <a:prstGeom prst="rect">
            <a:avLst/>
          </a:prstGeom>
        </p:spPr>
      </p:pic>
    </p:spTree>
    <p:extLst>
      <p:ext uri="{BB962C8B-B14F-4D97-AF65-F5344CB8AC3E}">
        <p14:creationId xmlns:p14="http://schemas.microsoft.com/office/powerpoint/2010/main" val="2544942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DE158-2924-EAD5-818B-1BDC196589F5}"/>
              </a:ext>
            </a:extLst>
          </p:cNvPr>
          <p:cNvSpPr>
            <a:spLocks noGrp="1"/>
          </p:cNvSpPr>
          <p:nvPr>
            <p:ph type="title"/>
          </p:nvPr>
        </p:nvSpPr>
        <p:spPr>
          <a:xfrm>
            <a:off x="838200" y="317241"/>
            <a:ext cx="10515600" cy="615821"/>
          </a:xfrm>
        </p:spPr>
        <p:txBody>
          <a:bodyPr/>
          <a:lstStyle/>
          <a:p>
            <a:r>
              <a:rPr lang="en-US" dirty="0"/>
              <a:t>Informers - Architecture</a:t>
            </a:r>
            <a:endParaRPr lang="en-SG" dirty="0"/>
          </a:p>
        </p:txBody>
      </p:sp>
      <p:pic>
        <p:nvPicPr>
          <p:cNvPr id="6" name="Content Placeholder 5">
            <a:extLst>
              <a:ext uri="{FF2B5EF4-FFF2-40B4-BE49-F238E27FC236}">
                <a16:creationId xmlns:a16="http://schemas.microsoft.com/office/drawing/2014/main" id="{C36E60F2-5723-9709-1644-2A19F28C7CD8}"/>
              </a:ext>
            </a:extLst>
          </p:cNvPr>
          <p:cNvPicPr>
            <a:picLocks noGrp="1" noChangeAspect="1"/>
          </p:cNvPicPr>
          <p:nvPr>
            <p:ph sz="half" idx="1"/>
          </p:nvPr>
        </p:nvPicPr>
        <p:blipFill>
          <a:blip r:embed="rId3"/>
          <a:stretch>
            <a:fillRect/>
          </a:stretch>
        </p:blipFill>
        <p:spPr>
          <a:xfrm>
            <a:off x="838200" y="1306286"/>
            <a:ext cx="4019550" cy="581025"/>
          </a:xfrm>
        </p:spPr>
      </p:pic>
      <p:sp>
        <p:nvSpPr>
          <p:cNvPr id="7" name="TextBox 6">
            <a:extLst>
              <a:ext uri="{FF2B5EF4-FFF2-40B4-BE49-F238E27FC236}">
                <a16:creationId xmlns:a16="http://schemas.microsoft.com/office/drawing/2014/main" id="{925DFD65-053A-4668-BABB-9A4FADB6B6E7}"/>
              </a:ext>
            </a:extLst>
          </p:cNvPr>
          <p:cNvSpPr txBox="1"/>
          <p:nvPr/>
        </p:nvSpPr>
        <p:spPr>
          <a:xfrm>
            <a:off x="6096000" y="1420239"/>
            <a:ext cx="1138136" cy="646331"/>
          </a:xfrm>
          <a:prstGeom prst="rect">
            <a:avLst/>
          </a:prstGeom>
          <a:noFill/>
        </p:spPr>
        <p:txBody>
          <a:bodyPr wrap="square" rtlCol="0">
            <a:spAutoFit/>
          </a:bodyPr>
          <a:lstStyle/>
          <a:p>
            <a:r>
              <a:rPr lang="en-US" dirty="0"/>
              <a:t>(3)</a:t>
            </a:r>
          </a:p>
          <a:p>
            <a:endParaRPr lang="en-SG" dirty="0"/>
          </a:p>
        </p:txBody>
      </p:sp>
      <p:pic>
        <p:nvPicPr>
          <p:cNvPr id="9" name="Picture 8">
            <a:extLst>
              <a:ext uri="{FF2B5EF4-FFF2-40B4-BE49-F238E27FC236}">
                <a16:creationId xmlns:a16="http://schemas.microsoft.com/office/drawing/2014/main" id="{D759AAFA-01B5-A7B5-D25E-ACAF985602EB}"/>
              </a:ext>
            </a:extLst>
          </p:cNvPr>
          <p:cNvPicPr>
            <a:picLocks noChangeAspect="1"/>
          </p:cNvPicPr>
          <p:nvPr/>
        </p:nvPicPr>
        <p:blipFill>
          <a:blip r:embed="rId4"/>
          <a:stretch>
            <a:fillRect/>
          </a:stretch>
        </p:blipFill>
        <p:spPr>
          <a:xfrm>
            <a:off x="524280" y="2260535"/>
            <a:ext cx="2952750" cy="723900"/>
          </a:xfrm>
          <a:prstGeom prst="rect">
            <a:avLst/>
          </a:prstGeom>
        </p:spPr>
      </p:pic>
      <p:sp>
        <p:nvSpPr>
          <p:cNvPr id="10" name="TextBox 9">
            <a:extLst>
              <a:ext uri="{FF2B5EF4-FFF2-40B4-BE49-F238E27FC236}">
                <a16:creationId xmlns:a16="http://schemas.microsoft.com/office/drawing/2014/main" id="{9C6B98B7-BD8F-CDA8-601B-55AEB6571F18}"/>
              </a:ext>
            </a:extLst>
          </p:cNvPr>
          <p:cNvSpPr txBox="1"/>
          <p:nvPr/>
        </p:nvSpPr>
        <p:spPr>
          <a:xfrm>
            <a:off x="4007795" y="2515480"/>
            <a:ext cx="1196502" cy="369332"/>
          </a:xfrm>
          <a:prstGeom prst="rect">
            <a:avLst/>
          </a:prstGeom>
          <a:noFill/>
        </p:spPr>
        <p:txBody>
          <a:bodyPr wrap="square" rtlCol="0">
            <a:spAutoFit/>
          </a:bodyPr>
          <a:lstStyle/>
          <a:p>
            <a:r>
              <a:rPr lang="en-US" dirty="0"/>
              <a:t>OR</a:t>
            </a:r>
            <a:endParaRPr lang="en-SG" dirty="0"/>
          </a:p>
        </p:txBody>
      </p:sp>
      <p:pic>
        <p:nvPicPr>
          <p:cNvPr id="12" name="Picture 11">
            <a:extLst>
              <a:ext uri="{FF2B5EF4-FFF2-40B4-BE49-F238E27FC236}">
                <a16:creationId xmlns:a16="http://schemas.microsoft.com/office/drawing/2014/main" id="{DE42AAC3-E25E-44CE-66D9-46F733861302}"/>
              </a:ext>
            </a:extLst>
          </p:cNvPr>
          <p:cNvPicPr>
            <a:picLocks noChangeAspect="1"/>
          </p:cNvPicPr>
          <p:nvPr/>
        </p:nvPicPr>
        <p:blipFill>
          <a:blip r:embed="rId5"/>
          <a:stretch>
            <a:fillRect/>
          </a:stretch>
        </p:blipFill>
        <p:spPr>
          <a:xfrm>
            <a:off x="4606046" y="2252471"/>
            <a:ext cx="3562350" cy="895350"/>
          </a:xfrm>
          <a:prstGeom prst="rect">
            <a:avLst/>
          </a:prstGeom>
        </p:spPr>
      </p:pic>
      <p:sp>
        <p:nvSpPr>
          <p:cNvPr id="13" name="TextBox 12">
            <a:extLst>
              <a:ext uri="{FF2B5EF4-FFF2-40B4-BE49-F238E27FC236}">
                <a16:creationId xmlns:a16="http://schemas.microsoft.com/office/drawing/2014/main" id="{F89F85FB-2087-4297-45A9-54A356EE8136}"/>
              </a:ext>
            </a:extLst>
          </p:cNvPr>
          <p:cNvSpPr txBox="1"/>
          <p:nvPr/>
        </p:nvSpPr>
        <p:spPr>
          <a:xfrm>
            <a:off x="8991600" y="2561646"/>
            <a:ext cx="1138136" cy="646331"/>
          </a:xfrm>
          <a:prstGeom prst="rect">
            <a:avLst/>
          </a:prstGeom>
          <a:noFill/>
        </p:spPr>
        <p:txBody>
          <a:bodyPr wrap="square" rtlCol="0">
            <a:spAutoFit/>
          </a:bodyPr>
          <a:lstStyle/>
          <a:p>
            <a:r>
              <a:rPr lang="en-US" dirty="0"/>
              <a:t>(4)</a:t>
            </a:r>
          </a:p>
          <a:p>
            <a:endParaRPr lang="en-SG" dirty="0"/>
          </a:p>
        </p:txBody>
      </p:sp>
      <p:pic>
        <p:nvPicPr>
          <p:cNvPr id="15" name="Picture 14">
            <a:extLst>
              <a:ext uri="{FF2B5EF4-FFF2-40B4-BE49-F238E27FC236}">
                <a16:creationId xmlns:a16="http://schemas.microsoft.com/office/drawing/2014/main" id="{BBCF4691-43E7-4293-2F47-50C9687DBD53}"/>
              </a:ext>
            </a:extLst>
          </p:cNvPr>
          <p:cNvPicPr>
            <a:picLocks noChangeAspect="1"/>
          </p:cNvPicPr>
          <p:nvPr/>
        </p:nvPicPr>
        <p:blipFill>
          <a:blip r:embed="rId6"/>
          <a:stretch>
            <a:fillRect/>
          </a:stretch>
        </p:blipFill>
        <p:spPr>
          <a:xfrm>
            <a:off x="838200" y="3288562"/>
            <a:ext cx="1876425" cy="561975"/>
          </a:xfrm>
          <a:prstGeom prst="rect">
            <a:avLst/>
          </a:prstGeom>
        </p:spPr>
      </p:pic>
      <p:sp>
        <p:nvSpPr>
          <p:cNvPr id="18" name="TextBox 17">
            <a:extLst>
              <a:ext uri="{FF2B5EF4-FFF2-40B4-BE49-F238E27FC236}">
                <a16:creationId xmlns:a16="http://schemas.microsoft.com/office/drawing/2014/main" id="{1D3F2DA9-4096-1A50-9E98-EC2594197844}"/>
              </a:ext>
            </a:extLst>
          </p:cNvPr>
          <p:cNvSpPr txBox="1"/>
          <p:nvPr/>
        </p:nvSpPr>
        <p:spPr>
          <a:xfrm>
            <a:off x="3219856" y="3444267"/>
            <a:ext cx="1138136" cy="646331"/>
          </a:xfrm>
          <a:prstGeom prst="rect">
            <a:avLst/>
          </a:prstGeom>
          <a:noFill/>
        </p:spPr>
        <p:txBody>
          <a:bodyPr wrap="square" rtlCol="0">
            <a:spAutoFit/>
          </a:bodyPr>
          <a:lstStyle/>
          <a:p>
            <a:r>
              <a:rPr lang="en-US" dirty="0"/>
              <a:t>(5)</a:t>
            </a:r>
          </a:p>
          <a:p>
            <a:endParaRPr lang="en-SG" dirty="0"/>
          </a:p>
        </p:txBody>
      </p:sp>
      <p:sp>
        <p:nvSpPr>
          <p:cNvPr id="19" name="TextBox 18">
            <a:extLst>
              <a:ext uri="{FF2B5EF4-FFF2-40B4-BE49-F238E27FC236}">
                <a16:creationId xmlns:a16="http://schemas.microsoft.com/office/drawing/2014/main" id="{E862BF40-C7C8-5439-750C-FE3CA9DDCA4D}"/>
              </a:ext>
            </a:extLst>
          </p:cNvPr>
          <p:cNvSpPr txBox="1"/>
          <p:nvPr/>
        </p:nvSpPr>
        <p:spPr>
          <a:xfrm>
            <a:off x="838201" y="3973189"/>
            <a:ext cx="10515599" cy="2431435"/>
          </a:xfrm>
          <a:prstGeom prst="rect">
            <a:avLst/>
          </a:prstGeom>
          <a:solidFill>
            <a:schemeClr val="accent1">
              <a:lumMod val="20000"/>
              <a:lumOff val="80000"/>
            </a:schemeClr>
          </a:solidFill>
        </p:spPr>
        <p:txBody>
          <a:bodyPr wrap="square" rtlCol="0">
            <a:spAutoFit/>
          </a:bodyPr>
          <a:lstStyle/>
          <a:p>
            <a:endParaRPr lang="en-US" dirty="0"/>
          </a:p>
          <a:p>
            <a:r>
              <a:rPr lang="en-SG" sz="1400" dirty="0"/>
              <a:t>🔑 </a:t>
            </a:r>
            <a:r>
              <a:rPr lang="en-US" sz="1400" dirty="0"/>
              <a:t>Input embeddings are transformed into </a:t>
            </a:r>
            <a:r>
              <a:rPr lang="en-US" sz="1400" b="1" dirty="0"/>
              <a:t>queries (Q)</a:t>
            </a:r>
            <a:r>
              <a:rPr lang="en-US" sz="1400" dirty="0"/>
              <a:t> and </a:t>
            </a:r>
            <a:r>
              <a:rPr lang="en-US" sz="1400" b="1" dirty="0"/>
              <a:t>keys (K)</a:t>
            </a:r>
            <a:r>
              <a:rPr lang="en-US" sz="1400" dirty="0"/>
              <a:t> using learned weights</a:t>
            </a:r>
            <a:br>
              <a:rPr lang="en-US" sz="1400" dirty="0"/>
            </a:br>
            <a:r>
              <a:rPr lang="en-US" sz="1400" dirty="0"/>
              <a:t>          - These define </a:t>
            </a:r>
            <a:r>
              <a:rPr lang="en-US" sz="1400" b="1" dirty="0"/>
              <a:t>how much attention</a:t>
            </a:r>
            <a:r>
              <a:rPr lang="en-US" sz="1400" dirty="0"/>
              <a:t> each input should give to others</a:t>
            </a:r>
          </a:p>
          <a:p>
            <a:endParaRPr lang="en-US" sz="1400" dirty="0"/>
          </a:p>
          <a:p>
            <a:r>
              <a:rPr lang="en-SG" sz="1400" dirty="0"/>
              <a:t>🧠 </a:t>
            </a:r>
            <a:r>
              <a:rPr lang="en-US" sz="1400" dirty="0"/>
              <a:t>Instead of computing attention for all key-value pairs, </a:t>
            </a:r>
            <a:r>
              <a:rPr lang="en-US" sz="1400" b="1" dirty="0" err="1"/>
              <a:t>ProbSparse</a:t>
            </a:r>
            <a:r>
              <a:rPr lang="en-US" sz="1400" b="1" dirty="0"/>
              <a:t> Attention </a:t>
            </a:r>
            <a:r>
              <a:rPr lang="en-US" sz="1400" dirty="0"/>
              <a:t>samples only the most relevant ones, based on probability</a:t>
            </a:r>
          </a:p>
          <a:p>
            <a:r>
              <a:rPr lang="en-US" sz="1400" dirty="0"/>
              <a:t>           - Making attention faster and lighter for long sequences</a:t>
            </a:r>
          </a:p>
          <a:p>
            <a:r>
              <a:rPr lang="en-US" sz="1400" dirty="0"/>
              <a:t> </a:t>
            </a:r>
          </a:p>
          <a:p>
            <a:r>
              <a:rPr lang="en-SG" sz="1400" dirty="0"/>
              <a:t>🔁 </a:t>
            </a:r>
            <a:r>
              <a:rPr lang="en-US" sz="1400" dirty="0"/>
              <a:t>Instead of using a large model during inference, </a:t>
            </a:r>
            <a:r>
              <a:rPr lang="en-US" sz="1400" b="1" dirty="0"/>
              <a:t>distillation</a:t>
            </a:r>
            <a:r>
              <a:rPr lang="en-US" sz="1400" dirty="0"/>
              <a:t> trains a student model to mimic the behavior of a powerful teacher model</a:t>
            </a:r>
          </a:p>
          <a:p>
            <a:r>
              <a:rPr lang="en-US" dirty="0"/>
              <a:t>        - </a:t>
            </a:r>
            <a:r>
              <a:rPr lang="en-US" sz="1400" dirty="0"/>
              <a:t>Preserving accuracy while reducing computational cost </a:t>
            </a:r>
          </a:p>
          <a:p>
            <a:endParaRPr lang="en-US" dirty="0"/>
          </a:p>
        </p:txBody>
      </p:sp>
    </p:spTree>
    <p:extLst>
      <p:ext uri="{BB962C8B-B14F-4D97-AF65-F5344CB8AC3E}">
        <p14:creationId xmlns:p14="http://schemas.microsoft.com/office/powerpoint/2010/main" val="6984230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5C8743F6-3888-6F4D-303F-D45C7056E5F5}"/>
              </a:ext>
            </a:extLst>
          </p:cNvPr>
          <p:cNvSpPr>
            <a:spLocks noGrp="1"/>
          </p:cNvSpPr>
          <p:nvPr>
            <p:ph type="title"/>
          </p:nvPr>
        </p:nvSpPr>
        <p:spPr>
          <a:xfrm>
            <a:off x="838200" y="317241"/>
            <a:ext cx="10515600" cy="615821"/>
          </a:xfrm>
        </p:spPr>
        <p:txBody>
          <a:bodyPr>
            <a:normAutofit/>
          </a:bodyPr>
          <a:lstStyle/>
          <a:p>
            <a:r>
              <a:rPr lang="en-US" dirty="0"/>
              <a:t>GINet</a:t>
            </a:r>
          </a:p>
        </p:txBody>
      </p:sp>
      <p:pic>
        <p:nvPicPr>
          <p:cNvPr id="6" name="Picture 5">
            <a:extLst>
              <a:ext uri="{FF2B5EF4-FFF2-40B4-BE49-F238E27FC236}">
                <a16:creationId xmlns:a16="http://schemas.microsoft.com/office/drawing/2014/main" id="{A7F9AF6F-7290-1CA9-1CC0-F03335225357}"/>
              </a:ext>
            </a:extLst>
          </p:cNvPr>
          <p:cNvPicPr>
            <a:picLocks noChangeAspect="1"/>
          </p:cNvPicPr>
          <p:nvPr/>
        </p:nvPicPr>
        <p:blipFill>
          <a:blip r:embed="rId3"/>
          <a:srcRect b="12781"/>
          <a:stretch/>
        </p:blipFill>
        <p:spPr>
          <a:xfrm>
            <a:off x="804643" y="1114308"/>
            <a:ext cx="10515600" cy="5029099"/>
          </a:xfrm>
          <a:prstGeom prst="rect">
            <a:avLst/>
          </a:prstGeom>
          <a:noFill/>
        </p:spPr>
      </p:pic>
    </p:spTree>
    <p:extLst>
      <p:ext uri="{BB962C8B-B14F-4D97-AF65-F5344CB8AC3E}">
        <p14:creationId xmlns:p14="http://schemas.microsoft.com/office/powerpoint/2010/main" val="15977493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EC8CC0-1C22-F73D-3E42-D641C267DAF8}"/>
              </a:ext>
            </a:extLst>
          </p:cNvPr>
          <p:cNvSpPr>
            <a:spLocks noGrp="1"/>
          </p:cNvSpPr>
          <p:nvPr>
            <p:ph type="title"/>
          </p:nvPr>
        </p:nvSpPr>
        <p:spPr/>
        <p:txBody>
          <a:bodyPr/>
          <a:lstStyle/>
          <a:p>
            <a:r>
              <a:rPr lang="en-US" dirty="0"/>
              <a:t>Experimental Setup</a:t>
            </a:r>
            <a:endParaRPr lang="en-SG" dirty="0"/>
          </a:p>
        </p:txBody>
      </p:sp>
      <p:sp>
        <p:nvSpPr>
          <p:cNvPr id="7" name="Rectangle 6">
            <a:extLst>
              <a:ext uri="{FF2B5EF4-FFF2-40B4-BE49-F238E27FC236}">
                <a16:creationId xmlns:a16="http://schemas.microsoft.com/office/drawing/2014/main" id="{38E9D39E-D338-AC17-10A5-7421467423DC}"/>
              </a:ext>
            </a:extLst>
          </p:cNvPr>
          <p:cNvSpPr/>
          <p:nvPr/>
        </p:nvSpPr>
        <p:spPr>
          <a:xfrm>
            <a:off x="1359441" y="2417212"/>
            <a:ext cx="2237362" cy="131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Data</a:t>
            </a:r>
          </a:p>
          <a:p>
            <a:pPr algn="ctr"/>
            <a:r>
              <a:rPr lang="en-US" dirty="0"/>
              <a:t>-10C to 25C</a:t>
            </a:r>
          </a:p>
          <a:p>
            <a:pPr algn="ctr"/>
            <a:r>
              <a:rPr lang="en-US" dirty="0"/>
              <a:t>Profiles: Mix 1-4,US06</a:t>
            </a:r>
          </a:p>
          <a:p>
            <a:pPr algn="ctr"/>
            <a:endParaRPr lang="en-SG" dirty="0"/>
          </a:p>
        </p:txBody>
      </p:sp>
      <p:sp>
        <p:nvSpPr>
          <p:cNvPr id="8" name="Rectangle 7">
            <a:extLst>
              <a:ext uri="{FF2B5EF4-FFF2-40B4-BE49-F238E27FC236}">
                <a16:creationId xmlns:a16="http://schemas.microsoft.com/office/drawing/2014/main" id="{CD03C9F0-35F5-8C8F-92AA-B146C160377B}"/>
              </a:ext>
            </a:extLst>
          </p:cNvPr>
          <p:cNvSpPr/>
          <p:nvPr/>
        </p:nvSpPr>
        <p:spPr>
          <a:xfrm>
            <a:off x="1391055" y="3929974"/>
            <a:ext cx="2237362" cy="131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Testing Data</a:t>
            </a:r>
          </a:p>
          <a:p>
            <a:pPr algn="ctr"/>
            <a:r>
              <a:rPr lang="en-US" dirty="0"/>
              <a:t>-10C to 25C</a:t>
            </a:r>
          </a:p>
          <a:p>
            <a:pPr algn="ctr"/>
            <a:r>
              <a:rPr lang="en-US" dirty="0"/>
              <a:t>Profiles: LA92, NN</a:t>
            </a:r>
            <a:endParaRPr lang="en-SG" dirty="0"/>
          </a:p>
        </p:txBody>
      </p:sp>
      <p:sp>
        <p:nvSpPr>
          <p:cNvPr id="9" name="Rectangle 8">
            <a:extLst>
              <a:ext uri="{FF2B5EF4-FFF2-40B4-BE49-F238E27FC236}">
                <a16:creationId xmlns:a16="http://schemas.microsoft.com/office/drawing/2014/main" id="{464F5A95-6350-EF87-082B-28C9475E8B74}"/>
              </a:ext>
            </a:extLst>
          </p:cNvPr>
          <p:cNvSpPr/>
          <p:nvPr/>
        </p:nvSpPr>
        <p:spPr>
          <a:xfrm>
            <a:off x="4578485" y="3914447"/>
            <a:ext cx="2237362" cy="514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Test Network</a:t>
            </a:r>
            <a:endParaRPr lang="en-SG" dirty="0"/>
          </a:p>
        </p:txBody>
      </p:sp>
      <p:sp>
        <p:nvSpPr>
          <p:cNvPr id="10" name="Rectangle 9">
            <a:extLst>
              <a:ext uri="{FF2B5EF4-FFF2-40B4-BE49-F238E27FC236}">
                <a16:creationId xmlns:a16="http://schemas.microsoft.com/office/drawing/2014/main" id="{38F51ADA-A80A-ABC8-E12A-E974E832FE9F}"/>
              </a:ext>
            </a:extLst>
          </p:cNvPr>
          <p:cNvSpPr/>
          <p:nvPr/>
        </p:nvSpPr>
        <p:spPr>
          <a:xfrm>
            <a:off x="4578485" y="3100245"/>
            <a:ext cx="2237362" cy="514560"/>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Informers Network</a:t>
            </a:r>
            <a:endParaRPr lang="en-SG" dirty="0"/>
          </a:p>
        </p:txBody>
      </p:sp>
      <p:cxnSp>
        <p:nvCxnSpPr>
          <p:cNvPr id="14" name="Connector: Elbow 13">
            <a:extLst>
              <a:ext uri="{FF2B5EF4-FFF2-40B4-BE49-F238E27FC236}">
                <a16:creationId xmlns:a16="http://schemas.microsoft.com/office/drawing/2014/main" id="{76D2B6E1-13A3-E5DA-D11B-257461615C2F}"/>
              </a:ext>
            </a:extLst>
          </p:cNvPr>
          <p:cNvCxnSpPr/>
          <p:nvPr/>
        </p:nvCxnSpPr>
        <p:spPr>
          <a:xfrm>
            <a:off x="3628417" y="2885114"/>
            <a:ext cx="950068" cy="554477"/>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4D7A5ACE-FB03-6AD2-62FF-34E7F264B8BE}"/>
              </a:ext>
            </a:extLst>
          </p:cNvPr>
          <p:cNvCxnSpPr>
            <a:cxnSpLocks/>
          </p:cNvCxnSpPr>
          <p:nvPr/>
        </p:nvCxnSpPr>
        <p:spPr>
          <a:xfrm flipV="1">
            <a:off x="3628417" y="4233331"/>
            <a:ext cx="950068" cy="39135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816DBC3B-6FD2-500E-9F98-59F70BD8721A}"/>
              </a:ext>
            </a:extLst>
          </p:cNvPr>
          <p:cNvSpPr/>
          <p:nvPr/>
        </p:nvSpPr>
        <p:spPr>
          <a:xfrm>
            <a:off x="7765915" y="3739349"/>
            <a:ext cx="2237362" cy="864756"/>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Compare Performance</a:t>
            </a:r>
          </a:p>
          <a:p>
            <a:pPr algn="ctr"/>
            <a:r>
              <a:rPr lang="en-US" dirty="0"/>
              <a:t>RMSE, MAE</a:t>
            </a:r>
            <a:endParaRPr lang="en-SG" dirty="0"/>
          </a:p>
        </p:txBody>
      </p:sp>
      <p:cxnSp>
        <p:nvCxnSpPr>
          <p:cNvPr id="19" name="Straight Arrow Connector 18">
            <a:extLst>
              <a:ext uri="{FF2B5EF4-FFF2-40B4-BE49-F238E27FC236}">
                <a16:creationId xmlns:a16="http://schemas.microsoft.com/office/drawing/2014/main" id="{7B4F6517-7B9B-0626-27C2-FDE0FAFB80A3}"/>
              </a:ext>
            </a:extLst>
          </p:cNvPr>
          <p:cNvCxnSpPr>
            <a:stCxn id="9" idx="3"/>
            <a:endCxn id="17" idx="1"/>
          </p:cNvCxnSpPr>
          <p:nvPr/>
        </p:nvCxnSpPr>
        <p:spPr>
          <a:xfrm>
            <a:off x="6815847" y="4171727"/>
            <a:ext cx="9500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33" name="Table 32">
            <a:extLst>
              <a:ext uri="{FF2B5EF4-FFF2-40B4-BE49-F238E27FC236}">
                <a16:creationId xmlns:a16="http://schemas.microsoft.com/office/drawing/2014/main" id="{17E6E1B6-AA82-77F5-1D54-DBE149DAF710}"/>
              </a:ext>
            </a:extLst>
          </p:cNvPr>
          <p:cNvGraphicFramePr>
            <a:graphicFrameLocks noGrp="1"/>
          </p:cNvGraphicFramePr>
          <p:nvPr/>
        </p:nvGraphicFramePr>
        <p:xfrm>
          <a:off x="2478122" y="1167408"/>
          <a:ext cx="9075907" cy="741680"/>
        </p:xfrm>
        <a:graphic>
          <a:graphicData uri="http://schemas.openxmlformats.org/drawingml/2006/table">
            <a:tbl>
              <a:tblPr firstRow="1" bandRow="1">
                <a:tableStyleId>{7DF18680-E054-41AD-8BC1-D1AEF772440D}</a:tableStyleId>
              </a:tblPr>
              <a:tblGrid>
                <a:gridCol w="1128409">
                  <a:extLst>
                    <a:ext uri="{9D8B030D-6E8A-4147-A177-3AD203B41FA5}">
                      <a16:colId xmlns:a16="http://schemas.microsoft.com/office/drawing/2014/main" val="3129819559"/>
                    </a:ext>
                  </a:extLst>
                </a:gridCol>
                <a:gridCol w="1050587">
                  <a:extLst>
                    <a:ext uri="{9D8B030D-6E8A-4147-A177-3AD203B41FA5}">
                      <a16:colId xmlns:a16="http://schemas.microsoft.com/office/drawing/2014/main" val="2553224306"/>
                    </a:ext>
                  </a:extLst>
                </a:gridCol>
                <a:gridCol w="982493">
                  <a:extLst>
                    <a:ext uri="{9D8B030D-6E8A-4147-A177-3AD203B41FA5}">
                      <a16:colId xmlns:a16="http://schemas.microsoft.com/office/drawing/2014/main" val="3902371677"/>
                    </a:ext>
                  </a:extLst>
                </a:gridCol>
                <a:gridCol w="982494">
                  <a:extLst>
                    <a:ext uri="{9D8B030D-6E8A-4147-A177-3AD203B41FA5}">
                      <a16:colId xmlns:a16="http://schemas.microsoft.com/office/drawing/2014/main" val="199350947"/>
                    </a:ext>
                  </a:extLst>
                </a:gridCol>
                <a:gridCol w="1070043">
                  <a:extLst>
                    <a:ext uri="{9D8B030D-6E8A-4147-A177-3AD203B41FA5}">
                      <a16:colId xmlns:a16="http://schemas.microsoft.com/office/drawing/2014/main" val="614243995"/>
                    </a:ext>
                  </a:extLst>
                </a:gridCol>
                <a:gridCol w="1712068">
                  <a:extLst>
                    <a:ext uri="{9D8B030D-6E8A-4147-A177-3AD203B41FA5}">
                      <a16:colId xmlns:a16="http://schemas.microsoft.com/office/drawing/2014/main" val="3528255291"/>
                    </a:ext>
                  </a:extLst>
                </a:gridCol>
                <a:gridCol w="1001949">
                  <a:extLst>
                    <a:ext uri="{9D8B030D-6E8A-4147-A177-3AD203B41FA5}">
                      <a16:colId xmlns:a16="http://schemas.microsoft.com/office/drawing/2014/main" val="2824067475"/>
                    </a:ext>
                  </a:extLst>
                </a:gridCol>
                <a:gridCol w="1147864">
                  <a:extLst>
                    <a:ext uri="{9D8B030D-6E8A-4147-A177-3AD203B41FA5}">
                      <a16:colId xmlns:a16="http://schemas.microsoft.com/office/drawing/2014/main" val="149013414"/>
                    </a:ext>
                  </a:extLst>
                </a:gridCol>
              </a:tblGrid>
              <a:tr h="370840">
                <a:tc>
                  <a:txBody>
                    <a:bodyPr/>
                    <a:lstStyle/>
                    <a:p>
                      <a:r>
                        <a:rPr lang="en-US" dirty="0" err="1"/>
                        <a:t>d_model</a:t>
                      </a:r>
                      <a:endParaRPr lang="en-SG" dirty="0"/>
                    </a:p>
                  </a:txBody>
                  <a:tcPr/>
                </a:tc>
                <a:tc>
                  <a:txBody>
                    <a:bodyPr/>
                    <a:lstStyle/>
                    <a:p>
                      <a:r>
                        <a:rPr lang="en-US" dirty="0" err="1"/>
                        <a:t>n_heads</a:t>
                      </a:r>
                      <a:endParaRPr lang="en-SG" dirty="0"/>
                    </a:p>
                  </a:txBody>
                  <a:tcPr/>
                </a:tc>
                <a:tc>
                  <a:txBody>
                    <a:bodyPr/>
                    <a:lstStyle/>
                    <a:p>
                      <a:r>
                        <a:rPr lang="en-US" dirty="0" err="1"/>
                        <a:t>e_layers</a:t>
                      </a:r>
                      <a:endParaRPr lang="en-SG" dirty="0"/>
                    </a:p>
                  </a:txBody>
                  <a:tcPr/>
                </a:tc>
                <a:tc>
                  <a:txBody>
                    <a:bodyPr/>
                    <a:lstStyle/>
                    <a:p>
                      <a:r>
                        <a:rPr lang="en-US" dirty="0" err="1"/>
                        <a:t>d_layers</a:t>
                      </a:r>
                      <a:endParaRPr lang="en-SG" dirty="0"/>
                    </a:p>
                  </a:txBody>
                  <a:tcPr/>
                </a:tc>
                <a:tc>
                  <a:txBody>
                    <a:bodyPr/>
                    <a:lstStyle/>
                    <a:p>
                      <a:r>
                        <a:rPr lang="en-US" dirty="0"/>
                        <a:t>Drop out</a:t>
                      </a:r>
                      <a:endParaRPr lang="en-SG" dirty="0"/>
                    </a:p>
                  </a:txBody>
                  <a:tcPr/>
                </a:tc>
                <a:tc>
                  <a:txBody>
                    <a:bodyPr/>
                    <a:lstStyle/>
                    <a:p>
                      <a:r>
                        <a:rPr lang="en-US" dirty="0"/>
                        <a:t>Learning  Rate</a:t>
                      </a:r>
                      <a:endParaRPr lang="en-SG" dirty="0"/>
                    </a:p>
                  </a:txBody>
                  <a:tcPr/>
                </a:tc>
                <a:tc>
                  <a:txBody>
                    <a:bodyPr/>
                    <a:lstStyle/>
                    <a:p>
                      <a:r>
                        <a:rPr lang="en-US" dirty="0"/>
                        <a:t>Epoch</a:t>
                      </a:r>
                      <a:endParaRPr lang="en-SG" dirty="0"/>
                    </a:p>
                  </a:txBody>
                  <a:tcPr/>
                </a:tc>
                <a:tc>
                  <a:txBody>
                    <a:bodyPr/>
                    <a:lstStyle/>
                    <a:p>
                      <a:r>
                        <a:rPr lang="en-US" dirty="0"/>
                        <a:t>Batch Size</a:t>
                      </a:r>
                      <a:endParaRPr lang="en-SG" dirty="0"/>
                    </a:p>
                  </a:txBody>
                  <a:tcPr/>
                </a:tc>
                <a:extLst>
                  <a:ext uri="{0D108BD9-81ED-4DB2-BD59-A6C34878D82A}">
                    <a16:rowId xmlns:a16="http://schemas.microsoft.com/office/drawing/2014/main" val="281105141"/>
                  </a:ext>
                </a:extLst>
              </a:tr>
              <a:tr h="370840">
                <a:tc>
                  <a:txBody>
                    <a:bodyPr/>
                    <a:lstStyle/>
                    <a:p>
                      <a:r>
                        <a:rPr lang="en-US" dirty="0"/>
                        <a:t>512</a:t>
                      </a:r>
                      <a:endParaRPr lang="en-SG" dirty="0"/>
                    </a:p>
                  </a:txBody>
                  <a:tcPr/>
                </a:tc>
                <a:tc>
                  <a:txBody>
                    <a:bodyPr/>
                    <a:lstStyle/>
                    <a:p>
                      <a:r>
                        <a:rPr lang="en-US" dirty="0"/>
                        <a:t>8</a:t>
                      </a:r>
                      <a:endParaRPr lang="en-SG" dirty="0"/>
                    </a:p>
                  </a:txBody>
                  <a:tcPr/>
                </a:tc>
                <a:tc>
                  <a:txBody>
                    <a:bodyPr/>
                    <a:lstStyle/>
                    <a:p>
                      <a:r>
                        <a:rPr lang="en-US" dirty="0"/>
                        <a:t>2</a:t>
                      </a:r>
                      <a:endParaRPr lang="en-SG" dirty="0"/>
                    </a:p>
                  </a:txBody>
                  <a:tcPr/>
                </a:tc>
                <a:tc>
                  <a:txBody>
                    <a:bodyPr/>
                    <a:lstStyle/>
                    <a:p>
                      <a:r>
                        <a:rPr lang="en-US" dirty="0"/>
                        <a:t>1</a:t>
                      </a:r>
                      <a:endParaRPr lang="en-SG" dirty="0"/>
                    </a:p>
                  </a:txBody>
                  <a:tcPr/>
                </a:tc>
                <a:tc>
                  <a:txBody>
                    <a:bodyPr/>
                    <a:lstStyle/>
                    <a:p>
                      <a:r>
                        <a:rPr lang="en-US" dirty="0"/>
                        <a:t>0.1</a:t>
                      </a:r>
                      <a:endParaRPr lang="en-SG" dirty="0"/>
                    </a:p>
                  </a:txBody>
                  <a:tcPr/>
                </a:tc>
                <a:tc>
                  <a:txBody>
                    <a:bodyPr/>
                    <a:lstStyle/>
                    <a:p>
                      <a:r>
                        <a:rPr lang="en-US" dirty="0"/>
                        <a:t>0.0001</a:t>
                      </a:r>
                      <a:endParaRPr lang="en-SG" dirty="0"/>
                    </a:p>
                  </a:txBody>
                  <a:tcPr/>
                </a:tc>
                <a:tc>
                  <a:txBody>
                    <a:bodyPr/>
                    <a:lstStyle/>
                    <a:p>
                      <a:r>
                        <a:rPr lang="en-US" dirty="0"/>
                        <a:t>20</a:t>
                      </a:r>
                      <a:endParaRPr lang="en-SG" dirty="0"/>
                    </a:p>
                  </a:txBody>
                  <a:tcPr/>
                </a:tc>
                <a:tc>
                  <a:txBody>
                    <a:bodyPr/>
                    <a:lstStyle/>
                    <a:p>
                      <a:r>
                        <a:rPr lang="en-US" dirty="0"/>
                        <a:t>32</a:t>
                      </a:r>
                      <a:endParaRPr lang="en-SG" dirty="0"/>
                    </a:p>
                  </a:txBody>
                  <a:tcPr/>
                </a:tc>
                <a:extLst>
                  <a:ext uri="{0D108BD9-81ED-4DB2-BD59-A6C34878D82A}">
                    <a16:rowId xmlns:a16="http://schemas.microsoft.com/office/drawing/2014/main" val="1193287908"/>
                  </a:ext>
                </a:extLst>
              </a:tr>
            </a:tbl>
          </a:graphicData>
        </a:graphic>
      </p:graphicFrame>
      <p:cxnSp>
        <p:nvCxnSpPr>
          <p:cNvPr id="35" name="Straight Arrow Connector 34">
            <a:extLst>
              <a:ext uri="{FF2B5EF4-FFF2-40B4-BE49-F238E27FC236}">
                <a16:creationId xmlns:a16="http://schemas.microsoft.com/office/drawing/2014/main" id="{F5AEF4B5-24A7-F964-FC1D-D6315A756951}"/>
              </a:ext>
            </a:extLst>
          </p:cNvPr>
          <p:cNvCxnSpPr>
            <a:stCxn id="10" idx="0"/>
          </p:cNvCxnSpPr>
          <p:nvPr/>
        </p:nvCxnSpPr>
        <p:spPr>
          <a:xfrm flipV="1">
            <a:off x="5697166" y="1909088"/>
            <a:ext cx="0" cy="11911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D3179B32-4B15-EE76-6A15-335E8DF4D0E8}"/>
              </a:ext>
            </a:extLst>
          </p:cNvPr>
          <p:cNvSpPr/>
          <p:nvPr/>
        </p:nvSpPr>
        <p:spPr>
          <a:xfrm>
            <a:off x="7765915" y="2166368"/>
            <a:ext cx="2237362" cy="1313235"/>
          </a:xfrm>
          <a:prstGeom prst="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Training Data: 130547</a:t>
            </a:r>
          </a:p>
          <a:p>
            <a:pPr algn="ctr"/>
            <a:r>
              <a:rPr lang="en-US" dirty="0"/>
              <a:t>Validation: 32637</a:t>
            </a:r>
          </a:p>
          <a:p>
            <a:pPr algn="ctr"/>
            <a:r>
              <a:rPr lang="en-US" dirty="0"/>
              <a:t>Test: 81680</a:t>
            </a:r>
            <a:endParaRPr lang="en-SG" dirty="0"/>
          </a:p>
        </p:txBody>
      </p:sp>
    </p:spTree>
    <p:extLst>
      <p:ext uri="{BB962C8B-B14F-4D97-AF65-F5344CB8AC3E}">
        <p14:creationId xmlns:p14="http://schemas.microsoft.com/office/powerpoint/2010/main" val="1598614733"/>
      </p:ext>
    </p:extLst>
  </p:cSld>
  <p:clrMapOvr>
    <a:masterClrMapping/>
  </p:clrMapOvr>
</p:sld>
</file>

<file path=ppt/theme/theme1.xml><?xml version="1.0" encoding="utf-8"?>
<a:theme xmlns:a="http://schemas.openxmlformats.org/drawingml/2006/main" name="SIT PowerPoint 2021 Design Theme">
  <a:themeElements>
    <a:clrScheme name="Custom 6">
      <a:dk1>
        <a:sysClr val="windowText" lastClr="000000"/>
      </a:dk1>
      <a:lt1>
        <a:sysClr val="window" lastClr="FFFFFF"/>
      </a:lt1>
      <a:dk2>
        <a:srgbClr val="44546A"/>
      </a:dk2>
      <a:lt2>
        <a:srgbClr val="E7E6E6"/>
      </a:lt2>
      <a:accent1>
        <a:srgbClr val="003366"/>
      </a:accent1>
      <a:accent2>
        <a:srgbClr val="04509C"/>
      </a:accent2>
      <a:accent3>
        <a:srgbClr val="669900"/>
      </a:accent3>
      <a:accent4>
        <a:srgbClr val="FF6600"/>
      </a:accent4>
      <a:accent5>
        <a:srgbClr val="CC0000"/>
      </a:accent5>
      <a:accent6>
        <a:srgbClr val="7F7F7F"/>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T PowerPoint 2021 Template" id="{7ED8A9B9-7CA4-42B3-8088-F180B202D817}" vid="{9CEE1484-4E3A-4C6E-8136-DAB8ED723EF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84FBAE27A160340808FA3FF21564600" ma:contentTypeVersion="11" ma:contentTypeDescription="Create a new document." ma:contentTypeScope="" ma:versionID="27e4044145067c57e5908de6f8be7faa">
  <xsd:schema xmlns:xsd="http://www.w3.org/2001/XMLSchema" xmlns:xs="http://www.w3.org/2001/XMLSchema" xmlns:p="http://schemas.microsoft.com/office/2006/metadata/properties" xmlns:ns2="3bcb152a-a0ba-489e-bf51-0e70fd2934ea" xmlns:ns3="2ecc7162-fa82-4783-807f-43bbd4fcced7" targetNamespace="http://schemas.microsoft.com/office/2006/metadata/properties" ma:root="true" ma:fieldsID="34276a4887abe41f98ae388049d876fc" ns2:_="" ns3:_="">
    <xsd:import namespace="3bcb152a-a0ba-489e-bf51-0e70fd2934ea"/>
    <xsd:import namespace="2ecc7162-fa82-4783-807f-43bbd4fcced7"/>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cb152a-a0ba-489e-bf51-0e70fd2934e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3ef6a61a-9304-4b10-b55f-16bd2b58ad6c"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ecc7162-fa82-4783-807f-43bbd4fcced7"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cb9cec68-d2c5-4ef5-b502-905d671dc863}" ma:internalName="TaxCatchAll" ma:showField="CatchAllData" ma:web="2ecc7162-fa82-4783-807f-43bbd4fcced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3bcb152a-a0ba-489e-bf51-0e70fd2934ea">
      <Terms xmlns="http://schemas.microsoft.com/office/infopath/2007/PartnerControls"/>
    </lcf76f155ced4ddcb4097134ff3c332f>
    <TaxCatchAll xmlns="2ecc7162-fa82-4783-807f-43bbd4fcced7" xsi:nil="true"/>
  </documentManagement>
</p:properties>
</file>

<file path=customXml/itemProps1.xml><?xml version="1.0" encoding="utf-8"?>
<ds:datastoreItem xmlns:ds="http://schemas.openxmlformats.org/officeDocument/2006/customXml" ds:itemID="{95917F92-F352-4B11-884D-AA5BDADB4FBB}">
  <ds:schemaRefs>
    <ds:schemaRef ds:uri="http://schemas.microsoft.com/sharepoint/v3/contenttype/forms"/>
  </ds:schemaRefs>
</ds:datastoreItem>
</file>

<file path=customXml/itemProps2.xml><?xml version="1.0" encoding="utf-8"?>
<ds:datastoreItem xmlns:ds="http://schemas.openxmlformats.org/officeDocument/2006/customXml" ds:itemID="{90BC2BC5-51B4-4416-B5D6-9E61E358D66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3bcb152a-a0ba-489e-bf51-0e70fd2934ea"/>
    <ds:schemaRef ds:uri="2ecc7162-fa82-4783-807f-43bbd4fcced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6EF3010-D481-4371-8845-3361CCBB661C}">
  <ds:schemaRefs>
    <ds:schemaRef ds:uri="3bcb152a-a0ba-489e-bf51-0e70fd2934ea"/>
    <ds:schemaRef ds:uri="2ecc7162-fa82-4783-807f-43bbd4fcced7"/>
    <ds:schemaRef ds:uri="http://schemas.openxmlformats.org/package/2006/metadata/core-properties"/>
    <ds:schemaRef ds:uri="http://purl.org/dc/dcmitype/"/>
    <ds:schemaRef ds:uri="http://schemas.microsoft.com/office/2006/documentManagement/types"/>
    <ds:schemaRef ds:uri="http://schemas.microsoft.com/office/2006/metadata/properties"/>
    <ds:schemaRef ds:uri="http://purl.org/dc/terms/"/>
    <ds:schemaRef ds:uri="http://purl.org/dc/elements/1.1/"/>
    <ds:schemaRef ds:uri="http://schemas.microsoft.com/office/infopath/2007/PartnerControl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19982</TotalTime>
  <Words>1939</Words>
  <Application>Microsoft Office PowerPoint</Application>
  <PresentationFormat>Widescreen</PresentationFormat>
  <Paragraphs>260</Paragraphs>
  <Slides>15</Slides>
  <Notes>14</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Aptos</vt:lpstr>
      <vt:lpstr>Arial</vt:lpstr>
      <vt:lpstr>Calibri</vt:lpstr>
      <vt:lpstr>Cambria Math</vt:lpstr>
      <vt:lpstr>Lato</vt:lpstr>
      <vt:lpstr>Nexus Sans</vt:lpstr>
      <vt:lpstr>Wingdings</vt:lpstr>
      <vt:lpstr>SIT PowerPoint 2021 Design Theme</vt:lpstr>
      <vt:lpstr>GiNet: Integrating Sequential and Context-Aware Learning for Battery Capacity Prediction  IEEE VTC Spring 2025    </vt:lpstr>
      <vt:lpstr>PowerPoint Presentation</vt:lpstr>
      <vt:lpstr>Why Batteries Matter More Than Ever?</vt:lpstr>
      <vt:lpstr>Why State of Charge is Crucial?</vt:lpstr>
      <vt:lpstr>Research motivation for Transformers Model</vt:lpstr>
      <vt:lpstr>Informers – Embedding </vt:lpstr>
      <vt:lpstr>Informers - Architecture</vt:lpstr>
      <vt:lpstr>GINet</vt:lpstr>
      <vt:lpstr>Experimental Setup</vt:lpstr>
      <vt:lpstr>Results </vt:lpstr>
      <vt:lpstr>Sensitivity Analysis – Encoder Decoder Layers</vt:lpstr>
      <vt:lpstr>Why Prob Sparse Attention? </vt:lpstr>
      <vt:lpstr>Directions for Future Research</vt:lpstr>
      <vt:lpstr>Conclusion and Upshots</vt:lpstr>
      <vt:lpstr>Any Questions?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SIT PowerPoint 2023 Template</dc:title>
  <dc:creator>Serene Loh Shi Jia</dc:creator>
  <cp:lastModifiedBy>Sameer Sara</cp:lastModifiedBy>
  <cp:revision>147</cp:revision>
  <dcterms:created xsi:type="dcterms:W3CDTF">2021-05-30T05:25:48Z</dcterms:created>
  <dcterms:modified xsi:type="dcterms:W3CDTF">2025-06-10T07:11:27Z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3ef8e180-8f22-4ead-b44a-2d560df875da_Enabled">
    <vt:lpwstr>true</vt:lpwstr>
  </property>
  <property fmtid="{D5CDD505-2E9C-101B-9397-08002B2CF9AE}" pid="3" name="MSIP_Label_3ef8e180-8f22-4ead-b44a-2d560df875da_SetDate">
    <vt:lpwstr>2021-05-30T03:29:45Z</vt:lpwstr>
  </property>
  <property fmtid="{D5CDD505-2E9C-101B-9397-08002B2CF9AE}" pid="4" name="MSIP_Label_3ef8e180-8f22-4ead-b44a-2d560df875da_Method">
    <vt:lpwstr>Privileged</vt:lpwstr>
  </property>
  <property fmtid="{D5CDD505-2E9C-101B-9397-08002B2CF9AE}" pid="5" name="MSIP_Label_3ef8e180-8f22-4ead-b44a-2d560df875da_Name">
    <vt:lpwstr>Public</vt:lpwstr>
  </property>
  <property fmtid="{D5CDD505-2E9C-101B-9397-08002B2CF9AE}" pid="6" name="MSIP_Label_3ef8e180-8f22-4ead-b44a-2d560df875da_SiteId">
    <vt:lpwstr>64991f7f-44d6-4d8c-9cd4-7862e8cb94c6</vt:lpwstr>
  </property>
  <property fmtid="{D5CDD505-2E9C-101B-9397-08002B2CF9AE}" pid="7" name="MSIP_Label_3ef8e180-8f22-4ead-b44a-2d560df875da_ActionId">
    <vt:lpwstr>478719fd-0d2a-4df4-ba22-1e199b9bc055</vt:lpwstr>
  </property>
  <property fmtid="{D5CDD505-2E9C-101B-9397-08002B2CF9AE}" pid="8" name="MSIP_Label_3ef8e180-8f22-4ead-b44a-2d560df875da_ContentBits">
    <vt:lpwstr>0</vt:lpwstr>
  </property>
  <property fmtid="{D5CDD505-2E9C-101B-9397-08002B2CF9AE}" pid="9" name="ContentTypeId">
    <vt:lpwstr>0x010100384FBAE27A160340808FA3FF21564600</vt:lpwstr>
  </property>
  <property fmtid="{D5CDD505-2E9C-101B-9397-08002B2CF9AE}" pid="10" name="xd_Signature">
    <vt:bool>false</vt:bool>
  </property>
  <property fmtid="{D5CDD505-2E9C-101B-9397-08002B2CF9AE}" pid="11" name="xd_ProgID">
    <vt:lpwstr/>
  </property>
  <property fmtid="{D5CDD505-2E9C-101B-9397-08002B2CF9AE}" pid="12" name="_ExtendedDescription">
    <vt:lpwstr/>
  </property>
  <property fmtid="{D5CDD505-2E9C-101B-9397-08002B2CF9AE}" pid="13" name="TriggerFlowInfo">
    <vt:lpwstr/>
  </property>
  <property fmtid="{D5CDD505-2E9C-101B-9397-08002B2CF9AE}" pid="14" name="TemplateUrl">
    <vt:lpwstr/>
  </property>
  <property fmtid="{D5CDD505-2E9C-101B-9397-08002B2CF9AE}" pid="15" name="ComplianceAssetId">
    <vt:lpwstr/>
  </property>
  <property fmtid="{D5CDD505-2E9C-101B-9397-08002B2CF9AE}" pid="16" name="MediaServiceImageTags">
    <vt:lpwstr/>
  </property>
</Properties>
</file>