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96" r:id="rId2"/>
    <p:sldId id="2575" r:id="rId3"/>
    <p:sldId id="2597" r:id="rId4"/>
    <p:sldId id="2555" r:id="rId5"/>
    <p:sldId id="2565" r:id="rId6"/>
    <p:sldId id="2567" r:id="rId7"/>
    <p:sldId id="2601" r:id="rId8"/>
    <p:sldId id="2599" r:id="rId9"/>
    <p:sldId id="2602" r:id="rId10"/>
    <p:sldId id="2560" r:id="rId11"/>
    <p:sldId id="2603" r:id="rId12"/>
    <p:sldId id="2604" r:id="rId13"/>
    <p:sldId id="2605" r:id="rId14"/>
    <p:sldId id="2607" r:id="rId15"/>
    <p:sldId id="2608" r:id="rId16"/>
    <p:sldId id="2609" r:id="rId17"/>
    <p:sldId id="2571" r:id="rId18"/>
    <p:sldId id="2610" r:id="rId19"/>
    <p:sldId id="25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80" autoAdjust="0"/>
  </p:normalViewPr>
  <p:slideViewPr>
    <p:cSldViewPr snapToGrid="0" snapToObjects="1" showGuides="1">
      <p:cViewPr varScale="1">
        <p:scale>
          <a:sx n="91" d="100"/>
          <a:sy n="91" d="100"/>
        </p:scale>
        <p:origin x="322" y="77"/>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4/24/2023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4/24/2023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sv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7.xml"/><Relationship Id="rId6" Type="http://schemas.openxmlformats.org/officeDocument/2006/relationships/image" Target="../media/image13.png"/><Relationship Id="rId11" Type="http://schemas.openxmlformats.org/officeDocument/2006/relationships/image" Target="../media/image16.svg"/><Relationship Id="rId5" Type="http://schemas.microsoft.com/office/2007/relationships/hdphoto" Target="../media/hdphoto2.wdp"/><Relationship Id="rId10" Type="http://schemas.openxmlformats.org/officeDocument/2006/relationships/image" Target="../media/image15.png"/><Relationship Id="rId4" Type="http://schemas.openxmlformats.org/officeDocument/2006/relationships/image" Target="../media/image12.png"/><Relationship Id="rId9" Type="http://schemas.microsoft.com/office/2007/relationships/hdphoto" Target="../media/hdphoto4.wdp"/><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9575801" cy="891250"/>
          </a:xfrm>
          <a:prstGeom prst="rect">
            <a:avLst/>
          </a:prstGeom>
        </p:spPr>
        <p:txBody>
          <a:bodyPr anchor="t">
            <a:normAutofit/>
          </a:bodyPr>
          <a:lstStyle/>
          <a:p>
            <a:r>
              <a:rPr lang="en-US"/>
              <a:t>Github Actions</a:t>
            </a:r>
            <a:endParaRPr lang="en-US" dirty="0"/>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US"/>
              <a:t>Agile Methodology - SCE</a:t>
            </a:r>
            <a:endParaRPr lang="en-US" dirty="0"/>
          </a:p>
        </p:txBody>
      </p:sp>
      <p:pic>
        <p:nvPicPr>
          <p:cNvPr id="2050" name="Picture 2" descr="GitHub Logo and symbol, meaning, history, PNG, brand">
            <a:extLst>
              <a:ext uri="{FF2B5EF4-FFF2-40B4-BE49-F238E27FC236}">
                <a16:creationId xmlns:a16="http://schemas.microsoft.com/office/drawing/2014/main" id="{B091750B-07D6-86C3-3668-85979554B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85" y="393707"/>
            <a:ext cx="6988029" cy="393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21" y="660036"/>
            <a:ext cx="3686159" cy="5537929"/>
          </a:xfrm>
        </p:spPr>
        <p:txBody>
          <a:bodyPr>
            <a:noAutofit/>
          </a:bodyPr>
          <a:lstStyle/>
          <a:p>
            <a:pPr algn="just">
              <a:buFont typeface="+mj-lt"/>
              <a:buAutoNum type="arabicPeriod"/>
            </a:pPr>
            <a:r>
              <a:rPr lang="en-US" sz="1600" b="0" i="0">
                <a:solidFill>
                  <a:srgbClr val="D1D5DB"/>
                </a:solidFill>
                <a:effectLst/>
              </a:rPr>
              <a:t>Creating custom actions: If you need to perform a specific task that is not covered by the pre-built actions provided by GitHub, you can create your own custom actions. Custom actions are defined using YAML syntax and can be stored in your repository or in a separate public or private repository.</a:t>
            </a:r>
          </a:p>
          <a:p>
            <a:pPr algn="just">
              <a:buFont typeface="+mj-lt"/>
              <a:buAutoNum type="arabicPeriod"/>
            </a:pPr>
            <a:r>
              <a:rPr lang="en-US" sz="1600" b="0" i="0">
                <a:solidFill>
                  <a:srgbClr val="D1D5DB"/>
                </a:solidFill>
                <a:effectLst/>
              </a:rPr>
              <a:t>Modifying pre-built actions: GitHub provides a large library of pre-built actions that cover a wide range of tasks. These actions can be modified to suit your needs by changing the input variables or modifying the underlying code.</a:t>
            </a:r>
          </a:p>
          <a:p>
            <a:pPr algn="just">
              <a:buFont typeface="+mj-lt"/>
              <a:buAutoNum type="arabicPeriod"/>
            </a:pPr>
            <a:r>
              <a:rPr lang="en-US" sz="1600" b="0" i="0">
                <a:solidFill>
                  <a:srgbClr val="D1D5DB"/>
                </a:solidFill>
                <a:effectLst/>
              </a:rPr>
              <a:t>Using environment variables: Environment variables can be used to customize the behavior of actions. They can be used to store sensitive information, such as API keys or passwords, or to modify the behavior of an action based on the environment it is running in.</a:t>
            </a:r>
          </a:p>
          <a:p>
            <a:pPr marL="0" indent="0" algn="just">
              <a:buNone/>
            </a:pPr>
            <a:endParaRPr lang="en-US" sz="1600" dirty="0"/>
          </a:p>
        </p:txBody>
      </p:sp>
    </p:spTree>
    <p:extLst>
      <p:ext uri="{BB962C8B-B14F-4D97-AF65-F5344CB8AC3E}">
        <p14:creationId xmlns:p14="http://schemas.microsoft.com/office/powerpoint/2010/main" val="28859411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21" y="1060362"/>
            <a:ext cx="3686159" cy="4737276"/>
          </a:xfrm>
        </p:spPr>
        <p:txBody>
          <a:bodyPr>
            <a:noAutofit/>
          </a:bodyPr>
          <a:lstStyle/>
          <a:p>
            <a:pPr marL="0" indent="0" algn="just">
              <a:buNone/>
            </a:pPr>
            <a:r>
              <a:rPr lang="en-US" sz="1600" b="0" i="0">
                <a:solidFill>
                  <a:srgbClr val="D1D5DB"/>
                </a:solidFill>
                <a:effectLst/>
              </a:rPr>
              <a:t>4. Using conditional expressions: Conditional expressions can be used to modify the behavior of a workflow or action based on the outcome of a previous step or job. For example, you can use a conditional expression to run an action only if a specific condition is met.</a:t>
            </a:r>
          </a:p>
          <a:p>
            <a:pPr marL="0" indent="0" algn="just">
              <a:buNone/>
            </a:pPr>
            <a:r>
              <a:rPr lang="en-US" sz="1600">
                <a:solidFill>
                  <a:srgbClr val="D1D5DB"/>
                </a:solidFill>
              </a:rPr>
              <a:t>5. </a:t>
            </a:r>
            <a:r>
              <a:rPr lang="en-US" sz="1600" b="0" i="0">
                <a:solidFill>
                  <a:srgbClr val="D1D5DB"/>
                </a:solidFill>
                <a:effectLst/>
              </a:rPr>
              <a:t>Using matrix configurations: Matrix configurations can be used to run the same job or step with multiple configurations. This is useful for testing code across multiple environments or for running parallel builds.</a:t>
            </a:r>
          </a:p>
          <a:p>
            <a:pPr marL="0" indent="0" algn="just">
              <a:buNone/>
            </a:pPr>
            <a:r>
              <a:rPr lang="en-US" sz="1600" b="0" i="0">
                <a:solidFill>
                  <a:srgbClr val="D1D5DB"/>
                </a:solidFill>
                <a:effectLst/>
              </a:rPr>
              <a:t>6. Using caching: Caching can be used to speed up the build process by storing dependencies or other files that are used frequently. Caching can be configured at the job or step level and can be customized to suit the needs of your project.</a:t>
            </a:r>
          </a:p>
          <a:p>
            <a:pPr marL="0" indent="0" algn="just">
              <a:buNone/>
            </a:pPr>
            <a:endParaRPr lang="en-US" sz="1600" b="0" i="0">
              <a:solidFill>
                <a:srgbClr val="D1D5DB"/>
              </a:solidFill>
              <a:effectLst/>
            </a:endParaRPr>
          </a:p>
        </p:txBody>
      </p:sp>
    </p:spTree>
    <p:extLst>
      <p:ext uri="{BB962C8B-B14F-4D97-AF65-F5344CB8AC3E}">
        <p14:creationId xmlns:p14="http://schemas.microsoft.com/office/powerpoint/2010/main" val="28512335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fontScale="90000"/>
          </a:bodyPr>
          <a:lstStyle/>
          <a:p>
            <a:r>
              <a:rPr lang="en-US"/>
              <a:t>Essential Customising Features</a:t>
            </a:r>
            <a:endParaRPr lang="en-US" dirty="0"/>
          </a:p>
        </p:txBody>
      </p:sp>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3</a:t>
            </a:r>
          </a:p>
        </p:txBody>
      </p:sp>
    </p:spTree>
    <p:extLst>
      <p:ext uri="{BB962C8B-B14F-4D97-AF65-F5344CB8AC3E}">
        <p14:creationId xmlns:p14="http://schemas.microsoft.com/office/powerpoint/2010/main" val="13938726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59C5A7E-3431-5948-9325-59D8701BEB62}"/>
              </a:ext>
            </a:extLst>
          </p:cNvPr>
          <p:cNvSpPr>
            <a:spLocks noGrp="1"/>
          </p:cNvSpPr>
          <p:nvPr>
            <p:ph type="title"/>
          </p:nvPr>
        </p:nvSpPr>
        <p:spPr>
          <a:xfrm>
            <a:off x="725958" y="-475524"/>
            <a:ext cx="3938321" cy="2790885"/>
          </a:xfrm>
        </p:spPr>
        <p:txBody>
          <a:bodyPr/>
          <a:lstStyle/>
          <a:p>
            <a:r>
              <a:rPr lang="en-US" sz="2800"/>
              <a:t>Using variables in your workflows</a:t>
            </a:r>
            <a:endParaRPr lang="en-IN" sz="2800"/>
          </a:p>
        </p:txBody>
      </p:sp>
      <p:sp>
        <p:nvSpPr>
          <p:cNvPr id="14" name="Rectangle 1">
            <a:extLst>
              <a:ext uri="{FF2B5EF4-FFF2-40B4-BE49-F238E27FC236}">
                <a16:creationId xmlns:a16="http://schemas.microsoft.com/office/drawing/2014/main" id="{9D635072-13FE-0294-70E5-41508327668E}"/>
              </a:ext>
            </a:extLst>
          </p:cNvPr>
          <p:cNvSpPr>
            <a:spLocks noGrp="1" noChangeArrowheads="1"/>
          </p:cNvSpPr>
          <p:nvPr>
            <p:ph type="body" sz="quarter" idx="11"/>
          </p:nvPr>
        </p:nvSpPr>
        <p:spPr bwMode="auto">
          <a:xfrm>
            <a:off x="6295130" y="2783918"/>
            <a:ext cx="5070243"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mn-lt"/>
              </a:rPr>
              <a:t>GitHub Actions include default environment variables for each workflow run. If you need to use custom environment variables, you can set these in your YAML workflow file. This example demonstrates how to create custom variables named</a:t>
            </a:r>
            <a:r>
              <a:rPr kumimoji="0" lang="en-US" altLang="en-US" sz="1400" b="0" i="0" u="none" strike="noStrike" cap="none" normalizeH="0" baseline="0">
                <a:ln>
                  <a:noFill/>
                </a:ln>
                <a:effectLst/>
                <a:highlight>
                  <a:srgbClr val="FFFF00"/>
                </a:highlight>
                <a:latin typeface="+mn-lt"/>
              </a:rPr>
              <a:t> POSTGRES_HOST </a:t>
            </a:r>
            <a:r>
              <a:rPr kumimoji="0" lang="en-US" altLang="en-US" sz="1400" b="0" i="0" u="none" strike="noStrike" cap="none" normalizeH="0" baseline="0">
                <a:ln>
                  <a:noFill/>
                </a:ln>
                <a:effectLst/>
                <a:latin typeface="+mn-lt"/>
              </a:rPr>
              <a:t>and </a:t>
            </a:r>
            <a:r>
              <a:rPr kumimoji="0" lang="en-US" altLang="en-US" sz="1400" b="0" i="0" u="none" strike="noStrike" cap="none" normalizeH="0" baseline="0">
                <a:ln>
                  <a:noFill/>
                </a:ln>
                <a:effectLst/>
                <a:highlight>
                  <a:srgbClr val="FFFF00"/>
                </a:highlight>
                <a:latin typeface="+mn-lt"/>
              </a:rPr>
              <a:t>POSTGRES_PORT</a:t>
            </a:r>
            <a:r>
              <a:rPr kumimoji="0" lang="en-US" altLang="en-US" sz="1400" b="0" i="0" u="none" strike="noStrike" cap="none" normalizeH="0" baseline="0">
                <a:ln>
                  <a:noFill/>
                </a:ln>
                <a:effectLst/>
                <a:latin typeface="+mn-lt"/>
              </a:rPr>
              <a:t>. These variables are then available to the </a:t>
            </a:r>
            <a:r>
              <a:rPr kumimoji="0" lang="en-US" altLang="en-US" sz="1400" b="0" i="0" u="none" strike="noStrike" cap="none" normalizeH="0" baseline="0">
                <a:ln>
                  <a:noFill/>
                </a:ln>
                <a:solidFill>
                  <a:srgbClr val="0070C0"/>
                </a:solidFill>
                <a:effectLst/>
                <a:latin typeface="+mn-lt"/>
              </a:rPr>
              <a:t>node client.js </a:t>
            </a:r>
            <a:r>
              <a:rPr kumimoji="0" lang="en-US" altLang="en-US" sz="1400" b="0" i="0" u="none" strike="noStrike" cap="none" normalizeH="0" baseline="0">
                <a:ln>
                  <a:noFill/>
                </a:ln>
                <a:effectLst/>
                <a:latin typeface="+mn-lt"/>
              </a:rPr>
              <a:t>script. </a:t>
            </a:r>
          </a:p>
        </p:txBody>
      </p:sp>
      <p:pic>
        <p:nvPicPr>
          <p:cNvPr id="22" name="Picture 21">
            <a:extLst>
              <a:ext uri="{FF2B5EF4-FFF2-40B4-BE49-F238E27FC236}">
                <a16:creationId xmlns:a16="http://schemas.microsoft.com/office/drawing/2014/main" id="{BFC0108D-7FC0-F9B5-F511-7350F62AB0CA}"/>
              </a:ext>
            </a:extLst>
          </p:cNvPr>
          <p:cNvPicPr>
            <a:picLocks noChangeAspect="1"/>
          </p:cNvPicPr>
          <p:nvPr/>
        </p:nvPicPr>
        <p:blipFill>
          <a:blip r:embed="rId2"/>
          <a:stretch>
            <a:fillRect/>
          </a:stretch>
        </p:blipFill>
        <p:spPr>
          <a:xfrm>
            <a:off x="105172" y="3458069"/>
            <a:ext cx="4790485" cy="252718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878242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59C5A7E-3431-5948-9325-59D8701BEB62}"/>
              </a:ext>
            </a:extLst>
          </p:cNvPr>
          <p:cNvSpPr>
            <a:spLocks noGrp="1"/>
          </p:cNvSpPr>
          <p:nvPr>
            <p:ph type="title"/>
          </p:nvPr>
        </p:nvSpPr>
        <p:spPr>
          <a:xfrm>
            <a:off x="725958" y="-475524"/>
            <a:ext cx="3938321" cy="2790885"/>
          </a:xfrm>
        </p:spPr>
        <p:txBody>
          <a:bodyPr/>
          <a:lstStyle/>
          <a:p>
            <a:pPr algn="l"/>
            <a:r>
              <a:rPr lang="en-US" sz="2800" b="1" i="0">
                <a:solidFill>
                  <a:schemeClr val="tx1"/>
                </a:solidFill>
                <a:effectLst/>
              </a:rPr>
              <a:t>Adding scripts to your workflow</a:t>
            </a:r>
          </a:p>
        </p:txBody>
      </p:sp>
      <p:sp>
        <p:nvSpPr>
          <p:cNvPr id="2" name="Rectangle 1">
            <a:extLst>
              <a:ext uri="{FF2B5EF4-FFF2-40B4-BE49-F238E27FC236}">
                <a16:creationId xmlns:a16="http://schemas.microsoft.com/office/drawing/2014/main" id="{A2EFBE73-B2B6-B2CE-7610-15937F83BD5D}"/>
              </a:ext>
            </a:extLst>
          </p:cNvPr>
          <p:cNvSpPr>
            <a:spLocks noChangeArrowheads="1"/>
          </p:cNvSpPr>
          <p:nvPr/>
        </p:nvSpPr>
        <p:spPr bwMode="auto">
          <a:xfrm>
            <a:off x="6664051" y="1453587"/>
            <a:ext cx="522227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mn-lt"/>
              </a:rPr>
              <a:t>You can use actions to run scripts and shell commands, which are then executed on the assigned runner. This example demonstrates how an action can use the </a:t>
            </a:r>
            <a:r>
              <a:rPr kumimoji="0" lang="en-US" altLang="en-US" sz="1400" b="0" i="0" u="none" strike="noStrike" cap="none" normalizeH="0" baseline="0">
                <a:ln>
                  <a:noFill/>
                </a:ln>
                <a:effectLst/>
                <a:highlight>
                  <a:srgbClr val="FFFF00"/>
                </a:highlight>
                <a:latin typeface="+mn-lt"/>
              </a:rPr>
              <a:t>run</a:t>
            </a:r>
            <a:r>
              <a:rPr kumimoji="0" lang="en-US" altLang="en-US" sz="1400" b="0" i="0" u="none" strike="noStrike" cap="none" normalizeH="0" baseline="0">
                <a:ln>
                  <a:noFill/>
                </a:ln>
                <a:effectLst/>
                <a:latin typeface="+mn-lt"/>
              </a:rPr>
              <a:t> keyword to execute </a:t>
            </a:r>
            <a:r>
              <a:rPr kumimoji="0" lang="en-US" altLang="en-US" sz="1400" b="0" i="0" u="none" strike="noStrike" cap="none" normalizeH="0" baseline="0">
                <a:ln>
                  <a:noFill/>
                </a:ln>
                <a:effectLst/>
                <a:highlight>
                  <a:srgbClr val="FFFF00"/>
                </a:highlight>
                <a:latin typeface="+mn-lt"/>
              </a:rPr>
              <a:t>npm install -g bats </a:t>
            </a:r>
            <a:r>
              <a:rPr kumimoji="0" lang="en-US" altLang="en-US" sz="1400" b="0" i="0" u="none" strike="noStrike" cap="none" normalizeH="0" baseline="0">
                <a:ln>
                  <a:noFill/>
                </a:ln>
                <a:effectLst/>
                <a:latin typeface="+mn-lt"/>
              </a:rPr>
              <a:t>on the runner. </a:t>
            </a:r>
          </a:p>
        </p:txBody>
      </p:sp>
      <p:pic>
        <p:nvPicPr>
          <p:cNvPr id="4" name="Picture 3">
            <a:extLst>
              <a:ext uri="{FF2B5EF4-FFF2-40B4-BE49-F238E27FC236}">
                <a16:creationId xmlns:a16="http://schemas.microsoft.com/office/drawing/2014/main" id="{6DC712BC-D244-0C02-DF84-A7F65A622E5D}"/>
              </a:ext>
            </a:extLst>
          </p:cNvPr>
          <p:cNvPicPr>
            <a:picLocks noChangeAspect="1"/>
          </p:cNvPicPr>
          <p:nvPr/>
        </p:nvPicPr>
        <p:blipFill>
          <a:blip r:embed="rId2"/>
          <a:stretch>
            <a:fillRect/>
          </a:stretch>
        </p:blipFill>
        <p:spPr>
          <a:xfrm>
            <a:off x="220961" y="4129574"/>
            <a:ext cx="4595298" cy="16420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F8D8811A-D607-BB8F-DD34-B8373F92DB39}"/>
              </a:ext>
            </a:extLst>
          </p:cNvPr>
          <p:cNvPicPr>
            <a:picLocks noChangeAspect="1"/>
          </p:cNvPicPr>
          <p:nvPr/>
        </p:nvPicPr>
        <p:blipFill>
          <a:blip r:embed="rId3"/>
          <a:stretch>
            <a:fillRect/>
          </a:stretch>
        </p:blipFill>
        <p:spPr>
          <a:xfrm>
            <a:off x="6664051" y="4129574"/>
            <a:ext cx="5222272" cy="20531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TextBox 7">
            <a:extLst>
              <a:ext uri="{FF2B5EF4-FFF2-40B4-BE49-F238E27FC236}">
                <a16:creationId xmlns:a16="http://schemas.microsoft.com/office/drawing/2014/main" id="{BFE92350-C242-2EAA-EB44-565B03C96371}"/>
              </a:ext>
            </a:extLst>
          </p:cNvPr>
          <p:cNvSpPr txBox="1"/>
          <p:nvPr/>
        </p:nvSpPr>
        <p:spPr>
          <a:xfrm>
            <a:off x="6664051" y="2950639"/>
            <a:ext cx="5222272" cy="523220"/>
          </a:xfrm>
          <a:prstGeom prst="rect">
            <a:avLst/>
          </a:prstGeom>
          <a:noFill/>
        </p:spPr>
        <p:txBody>
          <a:bodyPr wrap="square">
            <a:spAutoFit/>
          </a:bodyPr>
          <a:lstStyle/>
          <a:p>
            <a:pPr algn="just"/>
            <a:r>
              <a:rPr lang="en-US" sz="1400" b="0" i="0">
                <a:effectLst/>
              </a:rPr>
              <a:t>For example, to run a script as an action, you can store the script in your repository and supply the path and shell type.</a:t>
            </a:r>
            <a:endParaRPr lang="en-IN" sz="1400"/>
          </a:p>
        </p:txBody>
      </p:sp>
    </p:spTree>
    <p:extLst>
      <p:ext uri="{BB962C8B-B14F-4D97-AF65-F5344CB8AC3E}">
        <p14:creationId xmlns:p14="http://schemas.microsoft.com/office/powerpoint/2010/main" val="30487622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59C5A7E-3431-5948-9325-59D8701BEB62}"/>
              </a:ext>
            </a:extLst>
          </p:cNvPr>
          <p:cNvSpPr>
            <a:spLocks noGrp="1"/>
          </p:cNvSpPr>
          <p:nvPr>
            <p:ph type="title"/>
          </p:nvPr>
        </p:nvSpPr>
        <p:spPr>
          <a:xfrm>
            <a:off x="725958" y="-475524"/>
            <a:ext cx="3938321" cy="2790885"/>
          </a:xfrm>
        </p:spPr>
        <p:txBody>
          <a:bodyPr/>
          <a:lstStyle/>
          <a:p>
            <a:pPr algn="l"/>
            <a:r>
              <a:rPr lang="en-IN" sz="2800" b="1" i="0">
                <a:solidFill>
                  <a:schemeClr val="tx1"/>
                </a:solidFill>
                <a:effectLst/>
              </a:rPr>
              <a:t>Sharing data between jobs</a:t>
            </a:r>
          </a:p>
        </p:txBody>
      </p:sp>
      <p:sp>
        <p:nvSpPr>
          <p:cNvPr id="2" name="Rectangle 1">
            <a:extLst>
              <a:ext uri="{FF2B5EF4-FFF2-40B4-BE49-F238E27FC236}">
                <a16:creationId xmlns:a16="http://schemas.microsoft.com/office/drawing/2014/main" id="{A2EFBE73-B2B6-B2CE-7610-15937F83BD5D}"/>
              </a:ext>
            </a:extLst>
          </p:cNvPr>
          <p:cNvSpPr>
            <a:spLocks noChangeArrowheads="1"/>
          </p:cNvSpPr>
          <p:nvPr/>
        </p:nvSpPr>
        <p:spPr bwMode="auto">
          <a:xfrm>
            <a:off x="6664051" y="1022700"/>
            <a:ext cx="5222272"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400" b="0" i="0">
                <a:effectLst/>
                <a:latin typeface="+mn-lt"/>
              </a:rPr>
              <a:t>If your job generates files that you want to share with another job in the same workflow, or if you want to save the files for later reference, you can store them in GitHub as </a:t>
            </a:r>
            <a:r>
              <a:rPr lang="en-US" sz="1400" b="0" i="1">
                <a:effectLst/>
                <a:latin typeface="+mn-lt"/>
              </a:rPr>
              <a:t>artifacts</a:t>
            </a:r>
            <a:r>
              <a:rPr lang="en-US" sz="1400" b="0" i="0">
                <a:effectLst/>
                <a:latin typeface="+mn-lt"/>
              </a:rPr>
              <a:t>. Artifacts are the files created when you build and test your code. For example, artifacts might include binary or package files, test results, screenshots, or log files. Artifacts are associated with the workflow run where they were created and can be used by another job. All actions and workflows called within a run have write access to that run's artifacts.</a:t>
            </a:r>
            <a:endParaRPr kumimoji="0" lang="en-US" altLang="en-US" sz="1400" b="0" i="0" u="none" strike="noStrike" cap="none" normalizeH="0" baseline="0">
              <a:ln>
                <a:noFill/>
              </a:ln>
              <a:effectLst/>
              <a:latin typeface="+mn-lt"/>
            </a:endParaRPr>
          </a:p>
        </p:txBody>
      </p:sp>
      <p:sp>
        <p:nvSpPr>
          <p:cNvPr id="8" name="TextBox 7">
            <a:extLst>
              <a:ext uri="{FF2B5EF4-FFF2-40B4-BE49-F238E27FC236}">
                <a16:creationId xmlns:a16="http://schemas.microsoft.com/office/drawing/2014/main" id="{BFE92350-C242-2EAA-EB44-565B03C96371}"/>
              </a:ext>
            </a:extLst>
          </p:cNvPr>
          <p:cNvSpPr txBox="1"/>
          <p:nvPr/>
        </p:nvSpPr>
        <p:spPr>
          <a:xfrm>
            <a:off x="6664051" y="2950639"/>
            <a:ext cx="5222272" cy="307777"/>
          </a:xfrm>
          <a:prstGeom prst="rect">
            <a:avLst/>
          </a:prstGeom>
          <a:noFill/>
        </p:spPr>
        <p:txBody>
          <a:bodyPr wrap="square">
            <a:spAutoFit/>
          </a:bodyPr>
          <a:lstStyle/>
          <a:p>
            <a:pPr algn="just"/>
            <a:r>
              <a:rPr lang="en-US" sz="1400" b="0" i="0">
                <a:effectLst/>
              </a:rPr>
              <a:t>For example, you can create a file and then upload it as an artifact.</a:t>
            </a:r>
            <a:endParaRPr lang="en-IN" sz="1400"/>
          </a:p>
        </p:txBody>
      </p:sp>
      <p:pic>
        <p:nvPicPr>
          <p:cNvPr id="5" name="Picture 4">
            <a:extLst>
              <a:ext uri="{FF2B5EF4-FFF2-40B4-BE49-F238E27FC236}">
                <a16:creationId xmlns:a16="http://schemas.microsoft.com/office/drawing/2014/main" id="{255CC424-0EC6-FE5D-F2A8-21E0B26063B0}"/>
              </a:ext>
            </a:extLst>
          </p:cNvPr>
          <p:cNvPicPr>
            <a:picLocks noChangeAspect="1"/>
          </p:cNvPicPr>
          <p:nvPr/>
        </p:nvPicPr>
        <p:blipFill>
          <a:blip r:embed="rId2"/>
          <a:stretch>
            <a:fillRect/>
          </a:stretch>
        </p:blipFill>
        <p:spPr>
          <a:xfrm>
            <a:off x="6664051" y="3532473"/>
            <a:ext cx="4099025" cy="3062807"/>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1">
            <a:extLst>
              <a:ext uri="{FF2B5EF4-FFF2-40B4-BE49-F238E27FC236}">
                <a16:creationId xmlns:a16="http://schemas.microsoft.com/office/drawing/2014/main" id="{189B2B40-D84D-BCA7-DFA8-315B92E1BCEF}"/>
              </a:ext>
            </a:extLst>
          </p:cNvPr>
          <p:cNvSpPr>
            <a:spLocks noChangeArrowheads="1"/>
          </p:cNvSpPr>
          <p:nvPr/>
        </p:nvSpPr>
        <p:spPr bwMode="auto">
          <a:xfrm>
            <a:off x="725958" y="2768275"/>
            <a:ext cx="393832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mn-lt"/>
              </a:rPr>
              <a:t>To download an artifact from a separate workflow run, you can use the </a:t>
            </a:r>
            <a:r>
              <a:rPr kumimoji="0" lang="en-US" altLang="en-US" sz="1400" b="0" i="0" u="none" strike="noStrike" cap="none" normalizeH="0" baseline="0">
                <a:ln>
                  <a:noFill/>
                </a:ln>
                <a:effectLst/>
                <a:highlight>
                  <a:srgbClr val="FFFF00"/>
                </a:highlight>
                <a:latin typeface="+mn-lt"/>
              </a:rPr>
              <a:t>actions/download-artifact </a:t>
            </a:r>
            <a:r>
              <a:rPr kumimoji="0" lang="en-US" altLang="en-US" sz="1400" b="0" i="0" u="none" strike="noStrike" cap="none" normalizeH="0" baseline="0">
                <a:ln>
                  <a:noFill/>
                </a:ln>
                <a:effectLst/>
                <a:latin typeface="+mn-lt"/>
              </a:rPr>
              <a:t>action. For example, you can download the artifact named </a:t>
            </a:r>
            <a:r>
              <a:rPr kumimoji="0" lang="en-US" altLang="en-US" sz="1400" b="0" i="0" u="none" strike="noStrike" cap="none" normalizeH="0" baseline="0">
                <a:ln>
                  <a:noFill/>
                </a:ln>
                <a:solidFill>
                  <a:srgbClr val="00B0F0"/>
                </a:solidFill>
                <a:effectLst/>
                <a:latin typeface="+mn-lt"/>
              </a:rPr>
              <a:t>output-log-file. </a:t>
            </a:r>
          </a:p>
        </p:txBody>
      </p:sp>
      <p:pic>
        <p:nvPicPr>
          <p:cNvPr id="10" name="Picture 9">
            <a:extLst>
              <a:ext uri="{FF2B5EF4-FFF2-40B4-BE49-F238E27FC236}">
                <a16:creationId xmlns:a16="http://schemas.microsoft.com/office/drawing/2014/main" id="{CAD5BBDC-347C-F560-4169-0F7E898B0E9D}"/>
              </a:ext>
            </a:extLst>
          </p:cNvPr>
          <p:cNvPicPr>
            <a:picLocks noChangeAspect="1"/>
          </p:cNvPicPr>
          <p:nvPr/>
        </p:nvPicPr>
        <p:blipFill>
          <a:blip r:embed="rId3"/>
          <a:stretch>
            <a:fillRect/>
          </a:stretch>
        </p:blipFill>
        <p:spPr>
          <a:xfrm>
            <a:off x="725958" y="4448473"/>
            <a:ext cx="3497883" cy="15850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4411104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fontScale="90000"/>
          </a:bodyPr>
          <a:lstStyle/>
          <a:p>
            <a:pPr algn="l"/>
            <a:r>
              <a:rPr lang="en-US" b="1" i="0">
                <a:solidFill>
                  <a:srgbClr val="E6EDF3"/>
                </a:solidFill>
                <a:effectLst/>
                <a:latin typeface="-apple-system"/>
              </a:rPr>
              <a:t>Usage limits, billing, and administration</a:t>
            </a:r>
          </a:p>
        </p:txBody>
      </p:sp>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4</a:t>
            </a:r>
          </a:p>
        </p:txBody>
      </p:sp>
    </p:spTree>
    <p:extLst>
      <p:ext uri="{BB962C8B-B14F-4D97-AF65-F5344CB8AC3E}">
        <p14:creationId xmlns:p14="http://schemas.microsoft.com/office/powerpoint/2010/main" val="10570037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486184"/>
            <a:ext cx="4008437" cy="1395208"/>
          </a:xfrm>
        </p:spPr>
        <p:txBody>
          <a:bodyPr/>
          <a:lstStyle/>
          <a:p>
            <a:pPr algn="l"/>
            <a:r>
              <a:rPr lang="en-US" b="1" i="0">
                <a:solidFill>
                  <a:srgbClr val="E6EDF3"/>
                </a:solidFill>
                <a:effectLst/>
                <a:latin typeface="-apple-system"/>
              </a:rPr>
              <a:t>About billing for GitHub Actions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6635631" y="2464651"/>
            <a:ext cx="4715312" cy="2560899"/>
          </a:xfrm>
        </p:spPr>
        <p:txBody>
          <a:bodyPr/>
          <a:lstStyle/>
          <a:p>
            <a:pPr algn="just"/>
            <a:r>
              <a:rPr lang="en-US" b="0" i="0">
                <a:solidFill>
                  <a:schemeClr val="tx1"/>
                </a:solidFill>
                <a:effectLst/>
              </a:rPr>
              <a:t>GitHub Actions help you automate your software development workflows in the same place you store code and collaborate on pull requests and issues. You can write individual tasks, called actions, and combine them to create a custom workflow. </a:t>
            </a:r>
          </a:p>
          <a:p>
            <a:pPr algn="just"/>
            <a:r>
              <a:rPr lang="en-US" b="0" i="0">
                <a:solidFill>
                  <a:schemeClr val="tx1"/>
                </a:solidFill>
                <a:effectLst/>
              </a:rPr>
              <a:t>GitHub Actions usage is free for standard GitHub-hosted runners in public repositories, and for self-hosted runners. For private repositories, each GitHub account receives a certain amount of free minutes and storage for use with GitHub-hosted runners, depending on the product used with the account. Any usage beyond the included amounts is controlled by spending limits.</a:t>
            </a:r>
          </a:p>
        </p:txBody>
      </p:sp>
    </p:spTree>
    <p:extLst>
      <p:ext uri="{BB962C8B-B14F-4D97-AF65-F5344CB8AC3E}">
        <p14:creationId xmlns:p14="http://schemas.microsoft.com/office/powerpoint/2010/main" val="20326074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373295" y="420467"/>
            <a:ext cx="4639740" cy="731694"/>
          </a:xfrm>
        </p:spPr>
        <p:txBody>
          <a:bodyPr>
            <a:noAutofit/>
          </a:bodyPr>
          <a:lstStyle/>
          <a:p>
            <a:pPr algn="l"/>
            <a:r>
              <a:rPr lang="en-US" b="1" i="0">
                <a:solidFill>
                  <a:schemeClr val="tx1"/>
                </a:solidFill>
                <a:effectLst/>
              </a:rPr>
              <a:t>Job execution time</a:t>
            </a:r>
            <a:r>
              <a:rPr lang="en-US" b="0" i="0">
                <a:solidFill>
                  <a:schemeClr val="tx1"/>
                </a:solidFill>
                <a:effectLst/>
              </a:rPr>
              <a:t> - Each job in a workflow can run for up to 6 hours of execution time. If a job reaches this limit, the job is terminated and fails to complete.</a:t>
            </a:r>
            <a:br>
              <a:rPr lang="en-US">
                <a:solidFill>
                  <a:schemeClr val="tx1"/>
                </a:solidFill>
              </a:rPr>
            </a:br>
            <a:endParaRPr lang="en-US" dirty="0">
              <a:solidFill>
                <a:schemeClr val="tx1"/>
              </a:solidFill>
            </a:endParaRP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a:xfrm>
            <a:off x="7373295" y="1551804"/>
            <a:ext cx="4639740" cy="731694"/>
          </a:xfrm>
        </p:spPr>
        <p:txBody>
          <a:bodyPr>
            <a:noAutofit/>
          </a:bodyPr>
          <a:lstStyle/>
          <a:p>
            <a:pPr algn="l"/>
            <a:r>
              <a:rPr lang="en-US" b="1" i="0">
                <a:solidFill>
                  <a:schemeClr val="tx1"/>
                </a:solidFill>
                <a:effectLst/>
              </a:rPr>
              <a:t>Workflow run time</a:t>
            </a:r>
            <a:r>
              <a:rPr lang="en-US" b="0" i="0">
                <a:solidFill>
                  <a:schemeClr val="tx1"/>
                </a:solidFill>
                <a:effectLst/>
              </a:rPr>
              <a:t> - Each workflow run is limited to 35 days. If a workflow run reaches this limit, the workflow run is cancelled. This period includes execution duration, and time spent on waiting and approval.</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a:xfrm>
            <a:off x="7373295" y="2642119"/>
            <a:ext cx="4639740" cy="731694"/>
          </a:xfrm>
        </p:spPr>
        <p:txBody>
          <a:bodyPr>
            <a:noAutofit/>
          </a:bodyPr>
          <a:lstStyle/>
          <a:p>
            <a:pPr algn="l"/>
            <a:r>
              <a:rPr lang="en-US" b="1" i="0">
                <a:solidFill>
                  <a:schemeClr val="tx1"/>
                </a:solidFill>
                <a:effectLst/>
              </a:rPr>
              <a:t>API requests</a:t>
            </a:r>
            <a:r>
              <a:rPr lang="en-US" b="0" i="0">
                <a:solidFill>
                  <a:schemeClr val="tx1"/>
                </a:solidFill>
                <a:effectLst/>
              </a:rPr>
              <a:t> - You can execute up to 1000 requests to the GitHub API in an hour across all actions within a repository. If requests are exceeded, additional API calls will fail which might cause jobs to fail.</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a:xfrm>
            <a:off x="7373294" y="3725474"/>
            <a:ext cx="4639740" cy="731694"/>
          </a:xfrm>
        </p:spPr>
        <p:txBody>
          <a:bodyPr>
            <a:noAutofit/>
          </a:bodyPr>
          <a:lstStyle/>
          <a:p>
            <a:r>
              <a:rPr lang="en-US" b="1" i="0">
                <a:solidFill>
                  <a:schemeClr val="tx1"/>
                </a:solidFill>
                <a:effectLst/>
              </a:rPr>
              <a:t>Concurrent jobs</a:t>
            </a:r>
            <a:r>
              <a:rPr lang="en-US" b="0" i="0">
                <a:solidFill>
                  <a:schemeClr val="tx1"/>
                </a:solidFill>
                <a:effectLst/>
              </a:rPr>
              <a:t> - The number of concurrent jobs you can run in your account depends on your GitHub plan, as well as the type of runner used. If exceeded, any additional jobs are queued.</a:t>
            </a:r>
            <a:endParaRPr lang="en-US" dirty="0">
              <a:solidFill>
                <a:schemeClr val="tx1"/>
              </a:solidFill>
            </a:endParaRP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pPr algn="l"/>
            <a:r>
              <a:rPr lang="en-US" b="1" i="0">
                <a:solidFill>
                  <a:srgbClr val="E6EDF3"/>
                </a:solidFill>
                <a:effectLst/>
                <a:latin typeface="-apple-system"/>
              </a:rPr>
              <a:t>Usage Limits</a:t>
            </a:r>
          </a:p>
        </p:txBody>
      </p:sp>
      <p:pic>
        <p:nvPicPr>
          <p:cNvPr id="40" name="Picture Placeholder 39" title="Decorative"/>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xfrm>
            <a:off x="6404889" y="347804"/>
            <a:ext cx="885235" cy="885235"/>
          </a:xfrm>
          <a:prstGeom prst="rect">
            <a:avLst/>
          </a:prstGeom>
        </p:spPr>
      </p:pic>
      <p:pic>
        <p:nvPicPr>
          <p:cNvPr id="41" name="Picture Placeholder 40" title="Decorative"/>
          <p:cNvPicPr>
            <a:picLocks noGrp="1" noChangeAspect="1"/>
          </p:cNvPicPr>
          <p:nvPr>
            <p:ph type="pic" sz="quarter" idx="14"/>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6404888" y="1407962"/>
            <a:ext cx="885235" cy="885235"/>
          </a:xfrm>
          <a:prstGeom prst="rect">
            <a:avLst/>
          </a:prstGeom>
        </p:spPr>
      </p:pic>
      <p:pic>
        <p:nvPicPr>
          <p:cNvPr id="42" name="Picture Placeholder 41" title="Decorative"/>
          <p:cNvPicPr>
            <a:picLocks noGrp="1" noChangeAspect="1"/>
          </p:cNvPicPr>
          <p:nvPr>
            <p:ph type="pic" sz="quarter" idx="15"/>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xfrm>
            <a:off x="6404889" y="2566718"/>
            <a:ext cx="885235" cy="885235"/>
          </a:xfrm>
          <a:prstGeom prst="rect">
            <a:avLst/>
          </a:prstGeom>
        </p:spPr>
      </p:pic>
      <p:pic>
        <p:nvPicPr>
          <p:cNvPr id="43" name="Picture Placeholder 42" title="Decorative"/>
          <p:cNvPicPr>
            <a:picLocks noGrp="1" noChangeAspect="1"/>
          </p:cNvPicPr>
          <p:nvPr>
            <p:ph type="pic" sz="quarter" idx="16"/>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xfrm>
            <a:off x="6404888" y="3648703"/>
            <a:ext cx="885235" cy="885235"/>
          </a:xfrm>
          <a:prstGeom prst="rect">
            <a:avLst/>
          </a:prstGeom>
        </p:spPr>
      </p:pic>
      <p:sp>
        <p:nvSpPr>
          <p:cNvPr id="10" name="Text Placeholder 20">
            <a:extLst>
              <a:ext uri="{FF2B5EF4-FFF2-40B4-BE49-F238E27FC236}">
                <a16:creationId xmlns:a16="http://schemas.microsoft.com/office/drawing/2014/main" id="{C2CAE920-AD0C-AE66-4195-1D457B003718}"/>
              </a:ext>
            </a:extLst>
          </p:cNvPr>
          <p:cNvSpPr txBox="1">
            <a:spLocks/>
          </p:cNvSpPr>
          <p:nvPr/>
        </p:nvSpPr>
        <p:spPr>
          <a:xfrm>
            <a:off x="7373294" y="4774140"/>
            <a:ext cx="4639740" cy="73169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a:solidFill>
                  <a:schemeClr val="tx1"/>
                </a:solidFill>
                <a:effectLst/>
              </a:rPr>
              <a:t>Job matrix</a:t>
            </a:r>
            <a:r>
              <a:rPr lang="en-US" b="0" i="0">
                <a:solidFill>
                  <a:schemeClr val="tx1"/>
                </a:solidFill>
                <a:effectLst/>
              </a:rPr>
              <a:t> - A job matrix can generate a maximum of 256 jobs per workflow run. This limit applies to both GitHub-hosted and self-hosted runners.</a:t>
            </a:r>
          </a:p>
          <a:p>
            <a:endParaRPr lang="en-US">
              <a:solidFill>
                <a:schemeClr val="tx1"/>
              </a:solidFill>
            </a:endParaRPr>
          </a:p>
        </p:txBody>
      </p:sp>
      <p:sp>
        <p:nvSpPr>
          <p:cNvPr id="11" name="Text Placeholder 21">
            <a:extLst>
              <a:ext uri="{FF2B5EF4-FFF2-40B4-BE49-F238E27FC236}">
                <a16:creationId xmlns:a16="http://schemas.microsoft.com/office/drawing/2014/main" id="{9C598AA3-526B-BD57-2EB5-2F029F52405E}"/>
              </a:ext>
            </a:extLst>
          </p:cNvPr>
          <p:cNvSpPr txBox="1">
            <a:spLocks/>
          </p:cNvSpPr>
          <p:nvPr/>
        </p:nvSpPr>
        <p:spPr>
          <a:xfrm>
            <a:off x="7373293" y="5857495"/>
            <a:ext cx="4639740" cy="73169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a:solidFill>
                  <a:schemeClr val="tx1"/>
                </a:solidFill>
                <a:effectLst/>
              </a:rPr>
              <a:t>Workflow run queue</a:t>
            </a:r>
            <a:r>
              <a:rPr lang="en-US" b="0" i="0">
                <a:solidFill>
                  <a:schemeClr val="tx1"/>
                </a:solidFill>
                <a:effectLst/>
              </a:rPr>
              <a:t> - No more than 500 workflow runs can be queued in a 10 second interval per repository. If a workflow run reaches this limit, the workflow run is terminated and fails to complete.</a:t>
            </a:r>
          </a:p>
          <a:p>
            <a:endParaRPr lang="en-US" dirty="0">
              <a:solidFill>
                <a:schemeClr val="tx1"/>
              </a:solidFill>
            </a:endParaRPr>
          </a:p>
        </p:txBody>
      </p:sp>
      <p:pic>
        <p:nvPicPr>
          <p:cNvPr id="15" name="Graphic 14" descr="Gears">
            <a:extLst>
              <a:ext uri="{FF2B5EF4-FFF2-40B4-BE49-F238E27FC236}">
                <a16:creationId xmlns:a16="http://schemas.microsoft.com/office/drawing/2014/main" id="{66274B01-B8AA-8716-AB91-B279B8C09E0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75722" y="4621968"/>
            <a:ext cx="914400" cy="914400"/>
          </a:xfrm>
          <a:prstGeom prst="rect">
            <a:avLst/>
          </a:prstGeom>
        </p:spPr>
      </p:pic>
      <p:pic>
        <p:nvPicPr>
          <p:cNvPr id="17" name="Graphic 16" descr="Workflow">
            <a:extLst>
              <a:ext uri="{FF2B5EF4-FFF2-40B4-BE49-F238E27FC236}">
                <a16:creationId xmlns:a16="http://schemas.microsoft.com/office/drawing/2014/main" id="{E29E4F90-341F-6260-4480-7818D077537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22543" y="5536368"/>
            <a:ext cx="914400" cy="914400"/>
          </a:xfrm>
          <a:prstGeom prst="rect">
            <a:avLst/>
          </a:prstGeom>
        </p:spPr>
      </p:pic>
      <p:sp>
        <p:nvSpPr>
          <p:cNvPr id="3" name="TextBox 2">
            <a:extLst>
              <a:ext uri="{FF2B5EF4-FFF2-40B4-BE49-F238E27FC236}">
                <a16:creationId xmlns:a16="http://schemas.microsoft.com/office/drawing/2014/main" id="{2BDACB77-B44D-7253-FD40-BCBB634E0B57}"/>
              </a:ext>
            </a:extLst>
          </p:cNvPr>
          <p:cNvSpPr txBox="1"/>
          <p:nvPr/>
        </p:nvSpPr>
        <p:spPr>
          <a:xfrm>
            <a:off x="785141" y="2521515"/>
            <a:ext cx="5112320" cy="523220"/>
          </a:xfrm>
          <a:prstGeom prst="rect">
            <a:avLst/>
          </a:prstGeom>
          <a:noFill/>
        </p:spPr>
        <p:txBody>
          <a:bodyPr wrap="square">
            <a:spAutoFit/>
          </a:bodyPr>
          <a:lstStyle/>
          <a:p>
            <a:r>
              <a:rPr lang="en-US" sz="1400" b="0" i="0">
                <a:solidFill>
                  <a:srgbClr val="E6EDF3"/>
                </a:solidFill>
                <a:effectLst/>
                <a:latin typeface="-apple-system"/>
              </a:rPr>
              <a:t>There are some limits on GitHub Actions usage when using GitHub-hosted runners. These limits are subject to change.</a:t>
            </a:r>
            <a:endParaRPr lang="en-IN" sz="1400"/>
          </a:p>
        </p:txBody>
      </p:sp>
      <p:pic>
        <p:nvPicPr>
          <p:cNvPr id="6" name="Picture 5">
            <a:extLst>
              <a:ext uri="{FF2B5EF4-FFF2-40B4-BE49-F238E27FC236}">
                <a16:creationId xmlns:a16="http://schemas.microsoft.com/office/drawing/2014/main" id="{3FCC6085-A92A-3070-D8A6-F29319B7F158}"/>
              </a:ext>
            </a:extLst>
          </p:cNvPr>
          <p:cNvPicPr>
            <a:picLocks noChangeAspect="1"/>
          </p:cNvPicPr>
          <p:nvPr/>
        </p:nvPicPr>
        <p:blipFill>
          <a:blip r:embed="rId14"/>
          <a:stretch>
            <a:fillRect/>
          </a:stretch>
        </p:blipFill>
        <p:spPr>
          <a:xfrm>
            <a:off x="785141" y="3459976"/>
            <a:ext cx="4552201" cy="3021768"/>
          </a:xfrm>
          <a:prstGeom prst="rect">
            <a:avLst/>
          </a:prstGeom>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33361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en-US" sz="7200" spc="0">
                <a:ln w="6600">
                  <a:solidFill>
                    <a:srgbClr val="FF0000"/>
                  </a:solidFill>
                  <a:prstDash val="solid"/>
                </a:ln>
                <a:solidFill>
                  <a:srgbClr val="FFFFFF"/>
                </a:solidFill>
                <a:effectLst>
                  <a:outerShdw dist="38100" dir="2700000" algn="tl" rotWithShape="0">
                    <a:schemeClr val="accent2"/>
                  </a:outerShdw>
                </a:effectLst>
              </a:rPr>
              <a:t>THANK  YOU!</a:t>
            </a:r>
            <a:endParaRPr lang="en-US" sz="7200" spc="0" dirty="0">
              <a:ln w="6600">
                <a:solidFill>
                  <a:srgbClr val="FF0000"/>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59243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2106887" y="599572"/>
            <a:ext cx="7978227" cy="1062602"/>
          </a:xfrm>
        </p:spPr>
        <p:txBody>
          <a:bodyPr>
            <a:normAutofit/>
          </a:bodyPr>
          <a:lstStyle/>
          <a:p>
            <a:r>
              <a:rPr lang="en-US"/>
              <a:t>Collabrator’s</a:t>
            </a:r>
            <a:endParaRPr lang="en-US" dirty="0"/>
          </a:p>
        </p:txBody>
      </p:sp>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a:xfrm>
            <a:off x="264409" y="3147138"/>
            <a:ext cx="2517605" cy="484146"/>
          </a:xfrm>
        </p:spPr>
        <p:txBody>
          <a:bodyPr/>
          <a:lstStyle/>
          <a:p>
            <a:r>
              <a:rPr lang="en-US"/>
              <a:t>324002</a:t>
            </a:r>
            <a:endParaRPr lang="en-US" dirty="0"/>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a:xfrm>
            <a:off x="264410" y="2728418"/>
            <a:ext cx="2517605" cy="382749"/>
          </a:xfrm>
        </p:spPr>
        <p:txBody>
          <a:bodyPr/>
          <a:lstStyle/>
          <a:p>
            <a:r>
              <a:rPr lang="en-US"/>
              <a:t>Aishwarya Shukla</a:t>
            </a:r>
            <a:endParaRPr lang="en-US" dirty="0"/>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a:xfrm>
            <a:off x="6359042" y="3104904"/>
            <a:ext cx="2517605" cy="484146"/>
          </a:xfrm>
        </p:spPr>
        <p:txBody>
          <a:bodyPr/>
          <a:lstStyle/>
          <a:p>
            <a:r>
              <a:rPr lang="en-US"/>
              <a:t>324014</a:t>
            </a:r>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a:xfrm>
            <a:off x="6359042" y="2722155"/>
            <a:ext cx="2517605" cy="382749"/>
          </a:xfrm>
        </p:spPr>
        <p:txBody>
          <a:bodyPr/>
          <a:lstStyle/>
          <a:p>
            <a:r>
              <a:rPr lang="en-US"/>
              <a:t>Anish Kekane</a:t>
            </a:r>
            <a:endParaRPr lang="en-US" dirty="0"/>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19"/>
          </p:nvPr>
        </p:nvSpPr>
        <p:spPr>
          <a:xfrm>
            <a:off x="3288925" y="5657645"/>
            <a:ext cx="2517605" cy="484146"/>
          </a:xfrm>
        </p:spPr>
        <p:txBody>
          <a:bodyPr/>
          <a:lstStyle/>
          <a:p>
            <a:r>
              <a:rPr lang="en-US"/>
              <a:t>324004</a:t>
            </a:r>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0"/>
          </p:nvPr>
        </p:nvSpPr>
        <p:spPr>
          <a:xfrm>
            <a:off x="3288924" y="5167572"/>
            <a:ext cx="2517605" cy="382749"/>
          </a:xfrm>
        </p:spPr>
        <p:txBody>
          <a:bodyPr/>
          <a:lstStyle/>
          <a:p>
            <a:r>
              <a:rPr lang="en-US"/>
              <a:t>Sakshi Aherkar</a:t>
            </a:r>
            <a:endParaRPr lang="en-US" dirty="0"/>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1"/>
          </p:nvPr>
        </p:nvSpPr>
        <p:spPr>
          <a:xfrm>
            <a:off x="9412281" y="5550321"/>
            <a:ext cx="2517605" cy="484146"/>
          </a:xfrm>
        </p:spPr>
        <p:txBody>
          <a:bodyPr/>
          <a:lstStyle/>
          <a:p>
            <a:r>
              <a:rPr lang="en-US"/>
              <a:t>324021</a:t>
            </a:r>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2"/>
          </p:nvPr>
        </p:nvSpPr>
        <p:spPr>
          <a:xfrm>
            <a:off x="9512949" y="5167572"/>
            <a:ext cx="2517605" cy="382749"/>
          </a:xfrm>
        </p:spPr>
        <p:txBody>
          <a:bodyPr/>
          <a:lstStyle/>
          <a:p>
            <a:r>
              <a:rPr lang="en-US"/>
              <a:t>Bhushan Thombare</a:t>
            </a:r>
            <a:endParaRPr lang="en-US" dirty="0"/>
          </a:p>
        </p:txBody>
      </p:sp>
    </p:spTree>
    <p:extLst>
      <p:ext uri="{BB962C8B-B14F-4D97-AF65-F5344CB8AC3E}">
        <p14:creationId xmlns:p14="http://schemas.microsoft.com/office/powerpoint/2010/main" val="4148056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Agenda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4155313" y="1856647"/>
            <a:ext cx="5542360" cy="755650"/>
          </a:xfrm>
        </p:spPr>
        <p:txBody>
          <a:bodyPr>
            <a:noAutofit/>
          </a:bodyPr>
          <a:lstStyle/>
          <a:p>
            <a:pPr marL="457200" indent="-457200">
              <a:buFont typeface="Wingdings" panose="05000000000000000000" pitchFamily="2" charset="2"/>
              <a:buChar char="§"/>
            </a:pPr>
            <a:r>
              <a:rPr lang="en-US" sz="2000" b="1">
                <a:latin typeface="Arial Black" panose="020B0A04020102020204" pitchFamily="34" charset="0"/>
              </a:rPr>
              <a:t>Understanding Github Actions</a:t>
            </a:r>
            <a:endParaRPr lang="en-US" sz="2000" b="1" dirty="0">
              <a:latin typeface="Arial Black" panose="020B0A04020102020204" pitchFamily="34" charset="0"/>
            </a:endParaRP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2792004"/>
            <a:ext cx="4294206" cy="755650"/>
          </a:xfrm>
        </p:spPr>
        <p:txBody>
          <a:bodyPr>
            <a:normAutofit/>
          </a:bodyPr>
          <a:lstStyle/>
          <a:p>
            <a:pPr marL="342900" indent="-342900">
              <a:buFont typeface="Wingdings" panose="05000000000000000000" pitchFamily="2" charset="2"/>
              <a:buChar char="§"/>
            </a:pPr>
            <a:r>
              <a:rPr lang="en-US" sz="2000">
                <a:latin typeface="Arial Black" panose="020B0A04020102020204" pitchFamily="34" charset="0"/>
              </a:rPr>
              <a:t>Customising Actions</a:t>
            </a:r>
            <a:endParaRPr lang="en-US" sz="2000" dirty="0">
              <a:latin typeface="Arial Black" panose="020B0A04020102020204" pitchFamily="34" charset="0"/>
            </a:endParaRP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3727361"/>
            <a:ext cx="4294206" cy="755650"/>
          </a:xfrm>
        </p:spPr>
        <p:txBody>
          <a:bodyPr>
            <a:normAutofit/>
          </a:bodyPr>
          <a:lstStyle/>
          <a:p>
            <a:pPr marL="342900" indent="-342900">
              <a:buFont typeface="Wingdings" panose="05000000000000000000" pitchFamily="2" charset="2"/>
              <a:buChar char="§"/>
            </a:pPr>
            <a:r>
              <a:rPr lang="en-US" sz="2000">
                <a:latin typeface="Arial Black" panose="020B0A04020102020204" pitchFamily="34" charset="0"/>
              </a:rPr>
              <a:t>Essential Customising Features</a:t>
            </a:r>
            <a:endParaRPr lang="en-US" sz="2000" dirty="0">
              <a:latin typeface="Arial Black" panose="020B0A04020102020204" pitchFamily="34" charset="0"/>
            </a:endParaRP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4662718"/>
            <a:ext cx="4294206" cy="755650"/>
          </a:xfrm>
        </p:spPr>
        <p:txBody>
          <a:bodyPr>
            <a:normAutofit/>
          </a:bodyPr>
          <a:lstStyle/>
          <a:p>
            <a:pPr marL="342900" indent="-342900">
              <a:buFont typeface="Wingdings" panose="05000000000000000000" pitchFamily="2" charset="2"/>
              <a:buChar char="§"/>
            </a:pPr>
            <a:r>
              <a:rPr lang="en-US" sz="2000">
                <a:latin typeface="Arial Black" panose="020B0A04020102020204" pitchFamily="34" charset="0"/>
              </a:rPr>
              <a:t>Usuage, Limits, Billing and Administration</a:t>
            </a:r>
            <a:endParaRPr lang="en-US" sz="2000" dirty="0">
              <a:latin typeface="Arial Black" panose="020B0A04020102020204" pitchFamily="34" charset="0"/>
            </a:endParaRPr>
          </a:p>
        </p:txBody>
      </p:sp>
      <p:pic>
        <p:nvPicPr>
          <p:cNvPr id="5" name="Graphic 4" descr="Checklist">
            <a:extLst>
              <a:ext uri="{FF2B5EF4-FFF2-40B4-BE49-F238E27FC236}">
                <a16:creationId xmlns:a16="http://schemas.microsoft.com/office/drawing/2014/main" id="{1FAEA12F-5A03-87E3-D211-50BD145ED7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77584" y="1764637"/>
            <a:ext cx="4074101" cy="4074101"/>
          </a:xfrm>
          <a:prstGeom prst="rect">
            <a:avLst/>
          </a:prstGeom>
        </p:spPr>
      </p:pic>
    </p:spTree>
    <p:extLst>
      <p:ext uri="{BB962C8B-B14F-4D97-AF65-F5344CB8AC3E}">
        <p14:creationId xmlns:p14="http://schemas.microsoft.com/office/powerpoint/2010/main" val="28522724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fontScale="90000"/>
          </a:bodyPr>
          <a:lstStyle/>
          <a:p>
            <a:r>
              <a:rPr lang="en-US"/>
              <a:t>Understanding Github Actions </a:t>
            </a:r>
            <a:endParaRPr lang="en-US" dirty="0"/>
          </a:p>
        </p:txBody>
      </p:sp>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6601949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p:txBody>
          <a:bodyPr/>
          <a:lstStyle/>
          <a:p>
            <a:pPr algn="just"/>
            <a:endParaRPr lang="en-US" b="0" i="0">
              <a:solidFill>
                <a:srgbClr val="E6EDF3"/>
              </a:solidFill>
              <a:effectLst/>
            </a:endParaRPr>
          </a:p>
          <a:p>
            <a:pPr algn="just"/>
            <a:r>
              <a:rPr lang="en-US" b="0" i="0">
                <a:solidFill>
                  <a:srgbClr val="E6EDF3"/>
                </a:solidFill>
                <a:effectLst/>
              </a:rPr>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pPr algn="just"/>
            <a:r>
              <a:rPr lang="en-US" b="0" i="0">
                <a:solidFill>
                  <a:srgbClr val="E6EDF3"/>
                </a:solidFill>
                <a:effectLst/>
              </a:rPr>
              <a:t>GitHub Actions goes beyond just DevOps and lets you run workflows when other events happen in your repository. For example, you can run a workflow to automatically add the appropriate labels whenever someone creates a new issue in your repository.</a:t>
            </a:r>
          </a:p>
          <a:p>
            <a:pPr algn="just"/>
            <a:r>
              <a:rPr lang="en-US" b="0" i="0">
                <a:solidFill>
                  <a:srgbClr val="E6EDF3"/>
                </a:solidFill>
                <a:effectLst/>
              </a:rPr>
              <a:t>GitHub provides Linux, Windows, and macOS virtual machines to run your workflows, or you can host your own self-hosted runners in your own data center or cloud infrastructure.</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p:txBody>
          <a:bodyPr/>
          <a:lstStyle/>
          <a:p>
            <a:r>
              <a:rPr lang="en-US"/>
              <a:t>Overview</a:t>
            </a:r>
            <a:endParaRPr lang="en-US" dirty="0"/>
          </a:p>
        </p:txBody>
      </p:sp>
      <p:pic>
        <p:nvPicPr>
          <p:cNvPr id="3" name="Graphic 2" descr="Open book">
            <a:extLst>
              <a:ext uri="{FF2B5EF4-FFF2-40B4-BE49-F238E27FC236}">
                <a16:creationId xmlns:a16="http://schemas.microsoft.com/office/drawing/2014/main" id="{EF5896D3-AE0F-5671-3FE2-337B0A8809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5868" y="653642"/>
            <a:ext cx="2775358" cy="2775358"/>
          </a:xfrm>
          <a:prstGeom prst="rect">
            <a:avLst/>
          </a:prstGeom>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639944" y="925373"/>
            <a:ext cx="3482130" cy="1325563"/>
          </a:xfrm>
        </p:spPr>
        <p:txBody>
          <a:bodyPr>
            <a:normAutofit fontScale="90000"/>
          </a:bodyPr>
          <a:lstStyle/>
          <a:p>
            <a:r>
              <a:rPr lang="en-US"/>
              <a:t>Components of Github Actions</a:t>
            </a:r>
            <a:endParaRPr lang="en-US" dirty="0"/>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p:txBody>
          <a:bodyPr/>
          <a:lstStyle/>
          <a:p>
            <a:r>
              <a:rPr lang="en-US"/>
              <a:t>Workflows</a:t>
            </a:r>
            <a:endParaRPr lang="en-US" dirty="0"/>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p:txBody>
          <a:bodyPr/>
          <a:lstStyle/>
          <a:p>
            <a:pPr algn="just"/>
            <a:r>
              <a:rPr lang="en-US"/>
              <a:t>A workflow is a set of automated tasks that are executed in response to an event in a repository, such as a push or pull request. Workflows are defined using YAML syntax and can be customized to suit the needs of the project.</a:t>
            </a:r>
            <a:endParaRPr lang="en-US" dirty="0"/>
          </a:p>
        </p:txBody>
      </p:sp>
      <p:sp>
        <p:nvSpPr>
          <p:cNvPr id="9" name="Text Placeholder 8"/>
          <p:cNvSpPr>
            <a:spLocks noGrp="1"/>
          </p:cNvSpPr>
          <p:nvPr>
            <p:ph type="body" sz="quarter" idx="16"/>
          </p:nvPr>
        </p:nvSpPr>
        <p:spPr>
          <a:xfrm>
            <a:off x="5359078" y="2498868"/>
            <a:ext cx="6121722" cy="1645293"/>
          </a:xfrm>
        </p:spPr>
        <p:txBody>
          <a:bodyPr>
            <a:normAutofit/>
          </a:bodyPr>
          <a:lstStyle/>
          <a:p>
            <a:pPr algn="just"/>
            <a:r>
              <a:rPr lang="en-US" sz="1400"/>
              <a:t>Workflows are defined in the </a:t>
            </a:r>
            <a:r>
              <a:rPr lang="en-US" sz="1400" u="sng">
                <a:solidFill>
                  <a:srgbClr val="0070C0"/>
                </a:solidFill>
              </a:rPr>
              <a:t>.github/workflows </a:t>
            </a:r>
            <a:r>
              <a:rPr lang="en-US" sz="1400"/>
              <a:t>directory in a repository, and a repository can have multiple workflows, each of which can perform a different set of tasks. </a:t>
            </a:r>
          </a:p>
          <a:p>
            <a:pPr algn="just"/>
            <a:r>
              <a:rPr lang="en-US" sz="1400"/>
              <a:t>For example, you can have one workflow to build and test pull requests, another workflow to deploy your application every time a release is created, and still another workflow that adds a label every time someone opens a new issue.</a:t>
            </a:r>
            <a:endParaRPr lang="en-US" sz="1400" dirty="0"/>
          </a:p>
        </p:txBody>
      </p:sp>
      <p:sp>
        <p:nvSpPr>
          <p:cNvPr id="10" name="Text Placeholder 6">
            <a:extLst>
              <a:ext uri="{FF2B5EF4-FFF2-40B4-BE49-F238E27FC236}">
                <a16:creationId xmlns:a16="http://schemas.microsoft.com/office/drawing/2014/main" id="{8A5DA4D3-C8FA-4DD2-E9A6-925F787E3B13}"/>
              </a:ext>
            </a:extLst>
          </p:cNvPr>
          <p:cNvSpPr txBox="1">
            <a:spLocks/>
          </p:cNvSpPr>
          <p:nvPr/>
        </p:nvSpPr>
        <p:spPr>
          <a:xfrm>
            <a:off x="5359078" y="4470377"/>
            <a:ext cx="6121722" cy="382749"/>
          </a:xfrm>
          <a:prstGeom prst="rect">
            <a:avLst/>
          </a:prstGeom>
        </p:spPr>
        <p:txBody>
          <a:bodyPr vert="horz" lIns="0" tIns="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Runner</a:t>
            </a:r>
            <a:endParaRPr lang="en-US" dirty="0"/>
          </a:p>
        </p:txBody>
      </p:sp>
      <p:sp>
        <p:nvSpPr>
          <p:cNvPr id="11" name="Text Placeholder 7">
            <a:extLst>
              <a:ext uri="{FF2B5EF4-FFF2-40B4-BE49-F238E27FC236}">
                <a16:creationId xmlns:a16="http://schemas.microsoft.com/office/drawing/2014/main" id="{2138416F-BA7B-5914-A339-7C60EBCD748C}"/>
              </a:ext>
            </a:extLst>
          </p:cNvPr>
          <p:cNvSpPr txBox="1">
            <a:spLocks/>
          </p:cNvSpPr>
          <p:nvPr/>
        </p:nvSpPr>
        <p:spPr>
          <a:xfrm>
            <a:off x="5359078" y="4861259"/>
            <a:ext cx="6121722" cy="1397178"/>
          </a:xfrm>
          <a:prstGeom prst="rect">
            <a:avLst/>
          </a:prstGeom>
        </p:spPr>
        <p:txBody>
          <a:bodyPr vert="horz" lIns="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 runner is a server that runs your workflows when they're triggered. Each runner can run a single job at a time. GitHub provides Ubuntu Linux, Microsoft Windows, and macOS runners to run your workflows; each workflow run executes in a fresh, newly-provisioned virtual machine. GitHub also offers larger runners, which are available in larger configurations</a:t>
            </a:r>
            <a:endParaRPr lang="en-US" dirty="0"/>
          </a:p>
        </p:txBody>
      </p:sp>
    </p:spTree>
    <p:extLst>
      <p:ext uri="{BB962C8B-B14F-4D97-AF65-F5344CB8AC3E}">
        <p14:creationId xmlns:p14="http://schemas.microsoft.com/office/powerpoint/2010/main" val="2687958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639944" y="925373"/>
            <a:ext cx="3482130" cy="1325563"/>
          </a:xfrm>
        </p:spPr>
        <p:txBody>
          <a:bodyPr>
            <a:normAutofit fontScale="90000"/>
          </a:bodyPr>
          <a:lstStyle/>
          <a:p>
            <a:r>
              <a:rPr lang="en-US"/>
              <a:t>Components of Github Actions</a:t>
            </a:r>
            <a:endParaRPr lang="en-US" dirty="0"/>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p:txBody>
          <a:bodyPr/>
          <a:lstStyle/>
          <a:p>
            <a:r>
              <a:rPr lang="en-US"/>
              <a:t>Events</a:t>
            </a:r>
            <a:endParaRPr lang="en-US" dirty="0"/>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p:txBody>
          <a:bodyPr/>
          <a:lstStyle/>
          <a:p>
            <a:pPr algn="just"/>
            <a:r>
              <a:rPr lang="en-US"/>
              <a:t>An event is a specific activity in a repository that triggers a workflow run. For example, activity can originate from GitHub when someone creates a pull request, opens an issue, or pushes a commit to a repository. You can also trigger a workflow to run on a schedule, by </a:t>
            </a:r>
            <a:r>
              <a:rPr lang="en-US" u="sng">
                <a:solidFill>
                  <a:srgbClr val="0070C0"/>
                </a:solidFill>
              </a:rPr>
              <a:t>posting to a REST API</a:t>
            </a:r>
            <a:r>
              <a:rPr lang="en-US"/>
              <a:t>, or manually.</a:t>
            </a:r>
            <a:endParaRPr lang="en-US" dirty="0"/>
          </a:p>
        </p:txBody>
      </p:sp>
      <p:sp>
        <p:nvSpPr>
          <p:cNvPr id="2" name="Text Placeholder 6">
            <a:extLst>
              <a:ext uri="{FF2B5EF4-FFF2-40B4-BE49-F238E27FC236}">
                <a16:creationId xmlns:a16="http://schemas.microsoft.com/office/drawing/2014/main" id="{C7064F17-2F7E-EE9A-5F68-069191D7F57A}"/>
              </a:ext>
            </a:extLst>
          </p:cNvPr>
          <p:cNvSpPr txBox="1">
            <a:spLocks/>
          </p:cNvSpPr>
          <p:nvPr/>
        </p:nvSpPr>
        <p:spPr>
          <a:xfrm>
            <a:off x="5359077" y="2985333"/>
            <a:ext cx="5570825" cy="382749"/>
          </a:xfrm>
          <a:prstGeom prst="rect">
            <a:avLst/>
          </a:prstGeom>
        </p:spPr>
        <p:txBody>
          <a:bodyPr vert="horz" lIns="0" tIns="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Actions</a:t>
            </a:r>
            <a:endParaRPr lang="en-US" dirty="0"/>
          </a:p>
        </p:txBody>
      </p:sp>
      <p:sp>
        <p:nvSpPr>
          <p:cNvPr id="3" name="Text Placeholder 7">
            <a:extLst>
              <a:ext uri="{FF2B5EF4-FFF2-40B4-BE49-F238E27FC236}">
                <a16:creationId xmlns:a16="http://schemas.microsoft.com/office/drawing/2014/main" id="{AAC8B596-51B0-2B35-6CC0-44780C9D797C}"/>
              </a:ext>
            </a:extLst>
          </p:cNvPr>
          <p:cNvSpPr txBox="1">
            <a:spLocks/>
          </p:cNvSpPr>
          <p:nvPr/>
        </p:nvSpPr>
        <p:spPr>
          <a:xfrm>
            <a:off x="5359078" y="3376309"/>
            <a:ext cx="6121722" cy="2529442"/>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a:effectLst/>
              </a:rPr>
              <a:t>An </a:t>
            </a:r>
            <a:r>
              <a:rPr lang="en-US" b="0" i="1">
                <a:effectLst/>
              </a:rPr>
              <a:t>action</a:t>
            </a:r>
            <a:r>
              <a:rPr lang="en-US" b="0" i="0">
                <a:effectLst/>
              </a:rPr>
              <a:t> is a custom application for the GitHub Actions platform that performs a complex but frequently repeated task. Use an action to help reduce the amount of repetitive code that you write in your workflow files. An action can pull your git repository from GitHub, set up the correct toolchain for your build environment, or set up the authentication to your cloud provider.</a:t>
            </a:r>
          </a:p>
          <a:p>
            <a:pPr algn="just"/>
            <a:r>
              <a:rPr lang="en-US" b="0" i="0">
                <a:effectLst/>
              </a:rPr>
              <a:t>You can write your own actions, or you can find actions to use in your workflows in the GitHub Marketplace.</a:t>
            </a:r>
          </a:p>
        </p:txBody>
      </p:sp>
    </p:spTree>
    <p:extLst>
      <p:ext uri="{BB962C8B-B14F-4D97-AF65-F5344CB8AC3E}">
        <p14:creationId xmlns:p14="http://schemas.microsoft.com/office/powerpoint/2010/main" val="17350693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639944" y="925373"/>
            <a:ext cx="3482130" cy="1325563"/>
          </a:xfrm>
        </p:spPr>
        <p:txBody>
          <a:bodyPr>
            <a:normAutofit fontScale="90000"/>
          </a:bodyPr>
          <a:lstStyle/>
          <a:p>
            <a:r>
              <a:rPr lang="en-US"/>
              <a:t>Components of Github Actions</a:t>
            </a:r>
            <a:endParaRPr lang="en-US" dirty="0"/>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p:txBody>
          <a:bodyPr/>
          <a:lstStyle/>
          <a:p>
            <a:r>
              <a:rPr lang="en-US"/>
              <a:t>Jobs</a:t>
            </a:r>
            <a:endParaRPr lang="en-US" dirty="0"/>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p:txBody>
          <a:bodyPr/>
          <a:lstStyle/>
          <a:p>
            <a:pPr algn="just"/>
            <a:r>
              <a:rPr lang="en-US"/>
              <a:t>A job is a set of steps in a workflow that is executed on the same runner. Each step is either a shell script that will be executed, or an action that will be run. Steps are executed in order and are dependent on each other. Since each step is executed on the same runner, you can share data from one step to another. For example, you can have a step that builds your application followed by a step that tests the application that was built.</a:t>
            </a:r>
            <a:endParaRPr lang="en-US" dirty="0"/>
          </a:p>
        </p:txBody>
      </p:sp>
      <p:sp>
        <p:nvSpPr>
          <p:cNvPr id="9" name="Text Placeholder 8"/>
          <p:cNvSpPr>
            <a:spLocks noGrp="1"/>
          </p:cNvSpPr>
          <p:nvPr>
            <p:ph type="body" sz="quarter" idx="16"/>
          </p:nvPr>
        </p:nvSpPr>
        <p:spPr>
          <a:xfrm>
            <a:off x="5359078" y="3141037"/>
            <a:ext cx="6121722" cy="1992589"/>
          </a:xfrm>
        </p:spPr>
        <p:txBody>
          <a:bodyPr>
            <a:normAutofit/>
          </a:bodyPr>
          <a:lstStyle/>
          <a:p>
            <a:pPr algn="just"/>
            <a:r>
              <a:rPr lang="en-US" sz="1400"/>
              <a:t>You can configure a job's dependencies with other jobs; by default, jobs have no dependencies and run in parallel with each other. When a job takes a dependency on another job, it will wait for the dependent job to complete before it can run. For example, you may have multiple build jobs for different architectures that have no dependencies, and a packaging job that is dependent on those jobs. The build jobs will run in parallel, and when they have all completed successfully, the packaging job will run.</a:t>
            </a:r>
            <a:endParaRPr lang="en-US" sz="1400" dirty="0"/>
          </a:p>
        </p:txBody>
      </p:sp>
    </p:spTree>
    <p:extLst>
      <p:ext uri="{BB962C8B-B14F-4D97-AF65-F5344CB8AC3E}">
        <p14:creationId xmlns:p14="http://schemas.microsoft.com/office/powerpoint/2010/main" val="26023469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fontScale="90000"/>
          </a:bodyPr>
          <a:lstStyle/>
          <a:p>
            <a:r>
              <a:rPr lang="en-US"/>
              <a:t>Customising Github Actions </a:t>
            </a:r>
            <a:endParaRPr lang="en-US" dirty="0"/>
          </a:p>
        </p:txBody>
      </p:sp>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2</a:t>
            </a:r>
          </a:p>
        </p:txBody>
      </p:sp>
    </p:spTree>
    <p:extLst>
      <p:ext uri="{BB962C8B-B14F-4D97-AF65-F5344CB8AC3E}">
        <p14:creationId xmlns:p14="http://schemas.microsoft.com/office/powerpoint/2010/main" val="3403061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143</TotalTime>
  <Words>1668</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Arial</vt:lpstr>
      <vt:lpstr>Arial Black</vt:lpstr>
      <vt:lpstr>Calibri</vt:lpstr>
      <vt:lpstr>Calibri Light</vt:lpstr>
      <vt:lpstr>Constantia</vt:lpstr>
      <vt:lpstr>Corbel</vt:lpstr>
      <vt:lpstr>Helvetica Light</vt:lpstr>
      <vt:lpstr>Raleway</vt:lpstr>
      <vt:lpstr>Wingdings</vt:lpstr>
      <vt:lpstr>Office Theme</vt:lpstr>
      <vt:lpstr>Github Actions</vt:lpstr>
      <vt:lpstr>Collabrator’s</vt:lpstr>
      <vt:lpstr>Agenda </vt:lpstr>
      <vt:lpstr>Understanding Github Actions </vt:lpstr>
      <vt:lpstr>Overview</vt:lpstr>
      <vt:lpstr>Components of Github Actions</vt:lpstr>
      <vt:lpstr>Components of Github Actions</vt:lpstr>
      <vt:lpstr>Components of Github Actions</vt:lpstr>
      <vt:lpstr>Customising Github Actions </vt:lpstr>
      <vt:lpstr>PowerPoint Presentation</vt:lpstr>
      <vt:lpstr>PowerPoint Presentation</vt:lpstr>
      <vt:lpstr>Essential Customising Features</vt:lpstr>
      <vt:lpstr>Using variables in your workflows</vt:lpstr>
      <vt:lpstr>Adding scripts to your workflow</vt:lpstr>
      <vt:lpstr>Sharing data between jobs</vt:lpstr>
      <vt:lpstr>Usage limits, billing, and administration</vt:lpstr>
      <vt:lpstr>About billing for GitHub Actions</vt:lpstr>
      <vt:lpstr>Usage Limits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Actions</dc:title>
  <dc:creator>Aishwarya Shukla</dc:creator>
  <cp:lastModifiedBy>Aishwarya Shukla</cp:lastModifiedBy>
  <cp:revision>2</cp:revision>
  <dcterms:created xsi:type="dcterms:W3CDTF">2023-04-24T11:51:06Z</dcterms:created>
  <dcterms:modified xsi:type="dcterms:W3CDTF">2023-04-24T14:14:57Z</dcterms:modified>
</cp:coreProperties>
</file>