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9" r:id="rId3"/>
    <p:sldId id="283" r:id="rId4"/>
    <p:sldId id="262" r:id="rId5"/>
    <p:sldId id="261" r:id="rId6"/>
    <p:sldId id="263" r:id="rId7"/>
    <p:sldId id="282" r:id="rId8"/>
    <p:sldId id="264" r:id="rId9"/>
    <p:sldId id="265" r:id="rId10"/>
    <p:sldId id="266" r:id="rId11"/>
    <p:sldId id="267" r:id="rId12"/>
    <p:sldId id="268" r:id="rId13"/>
    <p:sldId id="284" r:id="rId14"/>
    <p:sldId id="285" r:id="rId15"/>
    <p:sldId id="286" r:id="rId16"/>
    <p:sldId id="287" r:id="rId17"/>
    <p:sldId id="288" r:id="rId18"/>
    <p:sldId id="289"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B9294B"/>
    <a:srgbClr val="765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628D3-5206-4039-8C99-4CD4D831DB16}" type="datetimeFigureOut">
              <a:rPr lang="en-GB" smtClean="0"/>
              <a:t>07/05/2024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6994D-8B73-4A32-84DE-EC88D57BC7F4}" type="slidenum">
              <a:rPr lang="en-GB" smtClean="0"/>
              <a:t>‹#›</a:t>
            </a:fld>
            <a:endParaRPr lang="en-GB"/>
          </a:p>
        </p:txBody>
      </p:sp>
    </p:spTree>
    <p:extLst>
      <p:ext uri="{BB962C8B-B14F-4D97-AF65-F5344CB8AC3E}">
        <p14:creationId xmlns:p14="http://schemas.microsoft.com/office/powerpoint/2010/main" val="279534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B6994D-8B73-4A32-84DE-EC88D57BC7F4}" type="slidenum">
              <a:rPr lang="en-GB" smtClean="0"/>
              <a:t>6</a:t>
            </a:fld>
            <a:endParaRPr lang="en-GB"/>
          </a:p>
        </p:txBody>
      </p:sp>
    </p:spTree>
    <p:extLst>
      <p:ext uri="{BB962C8B-B14F-4D97-AF65-F5344CB8AC3E}">
        <p14:creationId xmlns:p14="http://schemas.microsoft.com/office/powerpoint/2010/main" val="69941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B6994D-8B73-4A32-84DE-EC88D57BC7F4}" type="slidenum">
              <a:rPr lang="en-GB" smtClean="0"/>
              <a:t>7</a:t>
            </a:fld>
            <a:endParaRPr lang="en-GB"/>
          </a:p>
        </p:txBody>
      </p:sp>
    </p:spTree>
    <p:extLst>
      <p:ext uri="{BB962C8B-B14F-4D97-AF65-F5344CB8AC3E}">
        <p14:creationId xmlns:p14="http://schemas.microsoft.com/office/powerpoint/2010/main" val="371698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088238F1-B09A-4F58-A116-4B555CEE1E89}"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088238F1-B09A-4F58-A116-4B555CEE1E89}"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088238F1-B09A-4F58-A116-4B555CEE1E89}"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088238F1-B09A-4F58-A116-4B555CEE1E89}"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88238F1-B09A-4F58-A116-4B555CEE1E89}"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088238F1-B09A-4F58-A116-4B555CEE1E89}"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088238F1-B09A-4F58-A116-4B555CEE1E89}"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088238F1-B09A-4F58-A116-4B555CEE1E89}"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238F1-B09A-4F58-A116-4B555CEE1E89}"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88238F1-B09A-4F58-A116-4B555CEE1E89}"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88238F1-B09A-4F58-A116-4B555CEE1E89}"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C7C3DB-E1F5-41C4-AD85-7772BF75EE9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bg2">
                <a:shade val="45000"/>
                <a:satMod val="135000"/>
              </a:schemeClr>
              <a:prstClr val="white"/>
            </a:duotone>
            <a:extLst>
              <a:ext uri="{BEBA8EAE-BF5A-486C-A8C5-ECC9F3942E4B}">
                <a14:imgProps xmlns:a14="http://schemas.microsoft.com/office/drawing/2010/main">
                  <a14:imgLayer r:embed="rId14">
                    <a14:imgEffect>
                      <a14:saturation sat="200000"/>
                    </a14:imgEffect>
                    <a14:imgEffect>
                      <a14:brightnessContrast bright="50000" contrast="63000"/>
                    </a14:imgEffect>
                  </a14:imgLayer>
                </a14:imgProps>
              </a:ext>
            </a:extLst>
          </a:blip>
          <a:srcRect/>
          <a:stretch>
            <a:fillRect l="-1000" t="-2000" r="-5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238F1-B09A-4F58-A116-4B555CEE1E89}" type="datetimeFigureOut">
              <a:rPr lang="en-GB" smtClean="0"/>
              <a:t>07/05/2024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7C3DB-E1F5-41C4-AD85-7772BF75EE9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553" y="990275"/>
            <a:ext cx="5023105" cy="2331058"/>
          </a:xfrm>
          <a:prstGeom prst="rect">
            <a:avLst/>
          </a:prstGeom>
          <a:effectLst>
            <a:softEdge rad="127000"/>
          </a:effectLst>
        </p:spPr>
      </p:pic>
      <p:sp>
        <p:nvSpPr>
          <p:cNvPr id="13" name="TextBox 12"/>
          <p:cNvSpPr txBox="1"/>
          <p:nvPr/>
        </p:nvSpPr>
        <p:spPr>
          <a:xfrm>
            <a:off x="1815352" y="282388"/>
            <a:ext cx="8189259" cy="707886"/>
          </a:xfrm>
          <a:prstGeom prst="rect">
            <a:avLst/>
          </a:prstGeom>
          <a:noFill/>
        </p:spPr>
        <p:txBody>
          <a:bodyPr wrap="square" rtlCol="0">
            <a:spAutoFit/>
          </a:bodyPr>
          <a:lstStyle/>
          <a:p>
            <a:pPr algn="ctr"/>
            <a:r>
              <a:rPr lang="en-GB" sz="4000" b="1" dirty="0">
                <a:solidFill>
                  <a:schemeClr val="tx1">
                    <a:lumMod val="75000"/>
                    <a:lumOff val="25000"/>
                  </a:schemeClr>
                </a:solidFill>
                <a:latin typeface="Algerian" panose="04020705040A02060702" pitchFamily="82" charset="0"/>
              </a:rPr>
              <a:t>CHESS GAME </a:t>
            </a:r>
          </a:p>
        </p:txBody>
      </p:sp>
      <p:sp>
        <p:nvSpPr>
          <p:cNvPr id="14" name="TextBox 13"/>
          <p:cNvSpPr txBox="1"/>
          <p:nvPr/>
        </p:nvSpPr>
        <p:spPr>
          <a:xfrm>
            <a:off x="6072691" y="4028962"/>
            <a:ext cx="4988434" cy="830997"/>
          </a:xfrm>
          <a:prstGeom prst="rect">
            <a:avLst/>
          </a:prstGeom>
          <a:noFill/>
        </p:spPr>
        <p:txBody>
          <a:bodyPr wrap="square" rtlCol="0">
            <a:spAutoFit/>
          </a:bodyPr>
          <a:lstStyle/>
          <a:p>
            <a:r>
              <a:rPr lang="en-US" sz="2400" b="1" dirty="0">
                <a:solidFill>
                  <a:schemeClr val="accent6">
                    <a:lumMod val="50000"/>
                  </a:schemeClr>
                </a:solidFill>
                <a:latin typeface="Times New Roman" panose="02020603050405020304" pitchFamily="18" charset="0"/>
                <a:cs typeface="Times New Roman" panose="02020603050405020304" pitchFamily="18" charset="0"/>
              </a:rPr>
              <a:t>PRESENTED BY:</a:t>
            </a:r>
          </a:p>
          <a:p>
            <a:pPr algn="just"/>
            <a:r>
              <a:rPr lang="en-US" sz="2400" b="1" dirty="0">
                <a:solidFill>
                  <a:schemeClr val="accent6">
                    <a:lumMod val="50000"/>
                  </a:schemeClr>
                </a:solidFill>
                <a:latin typeface="Times New Roman" panose="02020603050405020304" pitchFamily="18" charset="0"/>
                <a:cs typeface="Times New Roman" panose="02020603050405020304" pitchFamily="18" charset="0"/>
              </a:rPr>
              <a:t>SARA TARIQ 02-235221-032</a:t>
            </a:r>
          </a:p>
        </p:txBody>
      </p:sp>
      <p:sp>
        <p:nvSpPr>
          <p:cNvPr id="5" name="Rectangle 4"/>
          <p:cNvSpPr/>
          <p:nvPr/>
        </p:nvSpPr>
        <p:spPr>
          <a:xfrm>
            <a:off x="438912" y="3035808"/>
            <a:ext cx="5614416" cy="36301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057" y="3321333"/>
            <a:ext cx="4456993" cy="3259383"/>
          </a:xfrm>
          <a:prstGeom prst="rect">
            <a:avLst/>
          </a:prstGeom>
          <a:effectLst>
            <a:softEdge rad="127000"/>
          </a:effectLst>
        </p:spPr>
      </p:pic>
    </p:spTree>
  </p:cSld>
  <p:clrMapOvr>
    <a:masterClrMapping/>
  </p:clrMapOvr>
  <p:transition spd="med">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96938" y="455158"/>
            <a:ext cx="11148617" cy="5940088"/>
          </a:xfrm>
          <a:prstGeom prst="rect">
            <a:avLst/>
          </a:prstGeom>
          <a:noFill/>
        </p:spPr>
        <p:txBody>
          <a:bodyPr wrap="square" rtlCol="0">
            <a:spAutoFit/>
          </a:bodyPr>
          <a:lstStyle/>
          <a:p>
            <a:pPr marL="342900" lvl="0" indent="-342900" algn="jus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Visual studio code: </a:t>
            </a:r>
            <a:r>
              <a:rPr lang="en-GB" sz="2000" dirty="0">
                <a:latin typeface="Times New Roman" panose="02020603050405020304" pitchFamily="18" charset="0"/>
                <a:cs typeface="Times New Roman" panose="02020603050405020304" pitchFamily="18" charset="0"/>
              </a:rPr>
              <a:t>Visual Studio Code (VS Code) is a lightweight, cross-platform source code editor developed by Microsoft. It provides a versatile and customizable environment for coding, debugging, and editing a wide range of programming languages. VS Code offers a rich set of features, including intelligent code completion, syntax highlighting, debugging support, version control integration, and extension support. It is designed to be highly customizable, allowing users to tailor the editor to their specific needs through themes, extensions, and settings. With its intuitive interface and extensive community support, Visual Studio Code has gained popularity among developers as a powerful and efficient coding tool.</a:t>
            </a:r>
            <a:endParaRPr lang="en-US"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Visual studio:</a:t>
            </a: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Visual Studio is a comprehensive integrated development environment (IDE) developed by Microsoft. It provides a robust set of tools and services for building a wide variety of software applications, ranging from desktop applications to web and mobile applications, as well as cloud-based solutions.</a:t>
            </a:r>
            <a:endParaRPr lang="en-US"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Dev </a:t>
            </a:r>
            <a:r>
              <a:rPr lang="en-GB" sz="2000" b="1" dirty="0" err="1">
                <a:latin typeface="Times New Roman" panose="02020603050405020304" pitchFamily="18" charset="0"/>
                <a:cs typeface="Times New Roman" panose="02020603050405020304" pitchFamily="18" charset="0"/>
              </a:rPr>
              <a:t>c++</a:t>
            </a:r>
            <a:r>
              <a:rPr lang="en-GB"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Dev C++ is an integrated development environment (IDE) specifically designed for programming in the C and C++ languages. It provides a user-friendly interface and a set of tools to facilitate the development, compilation, and execution of C/C++ programs. Dev C++ offers features such as a code editor with syntax highlighting, code completion, and automatic indentation, making it easier to write and navigate through code. It includes a compiler that translates C/C++ source code into machine-readable code and an integrated debugger to assist with identifying and fixing errors during program execution.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596" y="329798"/>
            <a:ext cx="3334325" cy="738664"/>
          </a:xfrm>
          <a:prstGeom prst="rect">
            <a:avLst/>
          </a:prstGeom>
          <a:noFill/>
        </p:spPr>
        <p:txBody>
          <a:bodyPr wrap="square">
            <a:spAutoFit/>
          </a:bodyPr>
          <a:lstStyle/>
          <a:p>
            <a:pPr algn="just">
              <a:lnSpc>
                <a:spcPct val="150000"/>
              </a:lnSpc>
            </a:pPr>
            <a:r>
              <a:rPr lang="en-GB" sz="2800" b="1" dirty="0">
                <a:latin typeface="Times New Roman" panose="02020603050405020304" pitchFamily="18" charset="0"/>
                <a:cs typeface="Times New Roman" panose="02020603050405020304" pitchFamily="18" charset="0"/>
              </a:rPr>
              <a:t>FLOWCHART:</a:t>
            </a:r>
          </a:p>
        </p:txBody>
      </p:sp>
      <p:pic>
        <p:nvPicPr>
          <p:cNvPr id="7" name="Picture 6"/>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544386" y="0"/>
            <a:ext cx="4368123"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679101" y="526593"/>
            <a:ext cx="5495925"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OUTPUT:</a:t>
            </a:r>
          </a:p>
        </p:txBody>
      </p:sp>
      <p:sp>
        <p:nvSpPr>
          <p:cNvPr id="2" name="TextBox 1"/>
          <p:cNvSpPr txBox="1"/>
          <p:nvPr/>
        </p:nvSpPr>
        <p:spPr>
          <a:xfrm>
            <a:off x="1271016" y="1111368"/>
            <a:ext cx="506577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MOVEMENT OF PAWN:</a:t>
            </a:r>
          </a:p>
        </p:txBody>
      </p:sp>
      <p:pic>
        <p:nvPicPr>
          <p:cNvPr id="4" name="Picture 3" descr="Pawn - Chess Terms - Chess.com"/>
          <p:cNvPicPr/>
          <p:nvPr/>
        </p:nvPicPr>
        <p:blipFill>
          <a:blip r:embed="rId2">
            <a:extLst>
              <a:ext uri="{28A0092B-C50C-407E-A947-70E740481C1C}">
                <a14:useLocalDpi xmlns:a14="http://schemas.microsoft.com/office/drawing/2010/main" val="0"/>
              </a:ext>
            </a:extLst>
          </a:blip>
          <a:srcRect/>
          <a:stretch>
            <a:fillRect/>
          </a:stretch>
        </p:blipFill>
        <p:spPr bwMode="auto">
          <a:xfrm>
            <a:off x="4690872" y="1832417"/>
            <a:ext cx="3822192" cy="3452813"/>
          </a:xfrm>
          <a:prstGeom prst="rect">
            <a:avLst/>
          </a:prstGeom>
          <a:noFill/>
          <a:ln>
            <a:noFill/>
          </a:ln>
        </p:spPr>
      </p:pic>
      <p:pic>
        <p:nvPicPr>
          <p:cNvPr id="5" name="Picture 4" descr="Pawn - Chess Terms - Chess.com"/>
          <p:cNvPicPr/>
          <p:nvPr/>
        </p:nvPicPr>
        <p:blipFill>
          <a:blip r:embed="rId3">
            <a:extLst>
              <a:ext uri="{28A0092B-C50C-407E-A947-70E740481C1C}">
                <a14:useLocalDpi xmlns:a14="http://schemas.microsoft.com/office/drawing/2010/main" val="0"/>
              </a:ext>
            </a:extLst>
          </a:blip>
          <a:srcRect/>
          <a:stretch>
            <a:fillRect/>
          </a:stretch>
        </p:blipFill>
        <p:spPr bwMode="auto">
          <a:xfrm>
            <a:off x="8690197" y="1832416"/>
            <a:ext cx="3014123" cy="3452813"/>
          </a:xfrm>
          <a:prstGeom prst="rect">
            <a:avLst/>
          </a:prstGeom>
          <a:noFill/>
          <a:ln>
            <a:noFill/>
          </a:ln>
        </p:spPr>
      </p:pic>
      <p:pic>
        <p:nvPicPr>
          <p:cNvPr id="6" name="Picture 5"/>
          <p:cNvPicPr/>
          <p:nvPr/>
        </p:nvPicPr>
        <p:blipFill>
          <a:blip r:embed="rId4"/>
          <a:stretch>
            <a:fillRect/>
          </a:stretch>
        </p:blipFill>
        <p:spPr>
          <a:xfrm>
            <a:off x="795100" y="1832417"/>
            <a:ext cx="3825494" cy="3452813"/>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992" y="501135"/>
            <a:ext cx="4043016"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MOVEMENT OF KNIGHT:</a:t>
            </a:r>
          </a:p>
        </p:txBody>
      </p:sp>
      <p:pic>
        <p:nvPicPr>
          <p:cNvPr id="3" name="Picture 2"/>
          <p:cNvPicPr/>
          <p:nvPr/>
        </p:nvPicPr>
        <p:blipFill>
          <a:blip r:embed="rId2"/>
          <a:stretch>
            <a:fillRect/>
          </a:stretch>
        </p:blipFill>
        <p:spPr>
          <a:xfrm>
            <a:off x="592992" y="1490472"/>
            <a:ext cx="3658968" cy="4142232"/>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546" y="1490472"/>
            <a:ext cx="3930396" cy="4142232"/>
          </a:xfrm>
          <a:prstGeom prst="rect">
            <a:avLst/>
          </a:prstGeom>
          <a:noFill/>
        </p:spPr>
      </p:pic>
      <p:pic>
        <p:nvPicPr>
          <p:cNvPr id="6" name="Picture 5"/>
          <p:cNvPicPr/>
          <p:nvPr/>
        </p:nvPicPr>
        <p:blipFill rotWithShape="1">
          <a:blip r:embed="rId4">
            <a:extLst>
              <a:ext uri="{28A0092B-C50C-407E-A947-70E740481C1C}">
                <a14:useLocalDpi xmlns:a14="http://schemas.microsoft.com/office/drawing/2010/main" val="0"/>
              </a:ext>
            </a:extLst>
          </a:blip>
          <a:srcRect t="6367" r="14881" b="10323"/>
          <a:stretch/>
        </p:blipFill>
        <p:spPr bwMode="auto">
          <a:xfrm>
            <a:off x="8415528" y="1490472"/>
            <a:ext cx="3544823" cy="41422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0276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676" y="537710"/>
            <a:ext cx="401304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MOVEMENT OF BISHOP:</a:t>
            </a:r>
          </a:p>
        </p:txBody>
      </p:sp>
      <p:pic>
        <p:nvPicPr>
          <p:cNvPr id="3" name="Picture 2"/>
          <p:cNvPicPr/>
          <p:nvPr/>
        </p:nvPicPr>
        <p:blipFill>
          <a:blip r:embed="rId2"/>
          <a:stretch>
            <a:fillRect/>
          </a:stretch>
        </p:blipFill>
        <p:spPr>
          <a:xfrm>
            <a:off x="837848" y="1714500"/>
            <a:ext cx="3917032" cy="3689604"/>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4742" y="1714500"/>
            <a:ext cx="3432874" cy="3689604"/>
          </a:xfrm>
          <a:prstGeom prst="rect">
            <a:avLst/>
          </a:prstGeom>
          <a:noFill/>
        </p:spPr>
      </p:pic>
      <p:pic>
        <p:nvPicPr>
          <p:cNvPr id="5" name="Picture 4"/>
          <p:cNvPicPr/>
          <p:nvPr/>
        </p:nvPicPr>
        <p:blipFill rotWithShape="1">
          <a:blip r:embed="rId4">
            <a:extLst>
              <a:ext uri="{28A0092B-C50C-407E-A947-70E740481C1C}">
                <a14:useLocalDpi xmlns:a14="http://schemas.microsoft.com/office/drawing/2010/main" val="0"/>
              </a:ext>
            </a:extLst>
          </a:blip>
          <a:srcRect l="7650" b="9574"/>
          <a:stretch/>
        </p:blipFill>
        <p:spPr bwMode="auto">
          <a:xfrm>
            <a:off x="8458581" y="1714500"/>
            <a:ext cx="3200020" cy="36896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363856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0580" y="583430"/>
            <a:ext cx="355161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MOVEMENT OF KING:</a:t>
            </a:r>
          </a:p>
        </p:txBody>
      </p:sp>
      <p:pic>
        <p:nvPicPr>
          <p:cNvPr id="3" name="Picture 2"/>
          <p:cNvPicPr/>
          <p:nvPr/>
        </p:nvPicPr>
        <p:blipFill>
          <a:blip r:embed="rId2"/>
          <a:stretch>
            <a:fillRect/>
          </a:stretch>
        </p:blipFill>
        <p:spPr>
          <a:xfrm>
            <a:off x="570580" y="1645412"/>
            <a:ext cx="3900836" cy="4051300"/>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5344" y="1645412"/>
            <a:ext cx="3440811" cy="4051300"/>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300083" y="1640586"/>
            <a:ext cx="3239643" cy="4051300"/>
          </a:xfrm>
          <a:prstGeom prst="rect">
            <a:avLst/>
          </a:prstGeom>
          <a:noFill/>
        </p:spPr>
      </p:pic>
    </p:spTree>
    <p:extLst>
      <p:ext uri="{BB962C8B-B14F-4D97-AF65-F5344CB8AC3E}">
        <p14:creationId xmlns:p14="http://schemas.microsoft.com/office/powerpoint/2010/main" val="4193012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508" y="555998"/>
            <a:ext cx="3825727"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MOVEMENT OF QUEEN:</a:t>
            </a:r>
          </a:p>
        </p:txBody>
      </p:sp>
      <p:pic>
        <p:nvPicPr>
          <p:cNvPr id="3" name="Picture 2"/>
          <p:cNvPicPr/>
          <p:nvPr/>
        </p:nvPicPr>
        <p:blipFill>
          <a:blip r:embed="rId2"/>
          <a:stretch>
            <a:fillRect/>
          </a:stretch>
        </p:blipFill>
        <p:spPr>
          <a:xfrm>
            <a:off x="643956" y="1625981"/>
            <a:ext cx="4110923" cy="4034155"/>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3305" y="1625981"/>
            <a:ext cx="3521743" cy="3970147"/>
          </a:xfrm>
          <a:prstGeom prst="rect">
            <a:avLst/>
          </a:prstGeom>
          <a:noFill/>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493474" y="1593976"/>
            <a:ext cx="3338862" cy="4034155"/>
          </a:xfrm>
          <a:prstGeom prst="rect">
            <a:avLst/>
          </a:prstGeom>
          <a:noFill/>
        </p:spPr>
      </p:pic>
    </p:spTree>
    <p:extLst>
      <p:ext uri="{BB962C8B-B14F-4D97-AF65-F5344CB8AC3E}">
        <p14:creationId xmlns:p14="http://schemas.microsoft.com/office/powerpoint/2010/main" val="2146264257"/>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492" y="674871"/>
            <a:ext cx="4250092"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MOVEMENT OF ROOK:</a:t>
            </a:r>
          </a:p>
        </p:txBody>
      </p:sp>
      <p:pic>
        <p:nvPicPr>
          <p:cNvPr id="3" name="Picture 2"/>
          <p:cNvPicPr/>
          <p:nvPr/>
        </p:nvPicPr>
        <p:blipFill>
          <a:blip r:embed="rId2"/>
          <a:stretch>
            <a:fillRect/>
          </a:stretch>
        </p:blipFill>
        <p:spPr>
          <a:xfrm>
            <a:off x="422492" y="1561974"/>
            <a:ext cx="3747172" cy="3741546"/>
          </a:xfrm>
          <a:prstGeom prst="rect">
            <a:avLst/>
          </a:prstGeom>
        </p:spPr>
      </p:pic>
      <p:pic>
        <p:nvPicPr>
          <p:cNvPr id="4" name="Picture 3"/>
          <p:cNvPicPr/>
          <p:nvPr/>
        </p:nvPicPr>
        <p:blipFill rotWithShape="1">
          <a:blip r:embed="rId3" cstate="print">
            <a:extLst>
              <a:ext uri="{28A0092B-C50C-407E-A947-70E740481C1C}">
                <a14:useLocalDpi xmlns:a14="http://schemas.microsoft.com/office/drawing/2010/main" val="0"/>
              </a:ext>
            </a:extLst>
          </a:blip>
          <a:srcRect r="2792"/>
          <a:stretch/>
        </p:blipFill>
        <p:spPr bwMode="auto">
          <a:xfrm>
            <a:off x="4307204" y="1561972"/>
            <a:ext cx="3675507" cy="3741547"/>
          </a:xfrm>
          <a:prstGeom prst="rect">
            <a:avLst/>
          </a:prstGeom>
          <a:noFill/>
          <a:ln>
            <a:noFill/>
          </a:ln>
          <a:extLst>
            <a:ext uri="{53640926-AAD7-44D8-BBD7-CCE9431645EC}">
              <a14:shadowObscured xmlns:a14="http://schemas.microsoft.com/office/drawing/2010/main"/>
            </a:ext>
          </a:extLst>
        </p:spPr>
      </p:pic>
      <p:pic>
        <p:nvPicPr>
          <p:cNvPr id="5" name="Picture 4" descr="Chess Piece Names &amp; How They Move (Downloadable Cheat Sheets)"/>
          <p:cNvPicPr/>
          <p:nvPr/>
        </p:nvPicPr>
        <p:blipFill>
          <a:blip r:embed="rId4">
            <a:extLst>
              <a:ext uri="{28A0092B-C50C-407E-A947-70E740481C1C}">
                <a14:useLocalDpi xmlns:a14="http://schemas.microsoft.com/office/drawing/2010/main" val="0"/>
              </a:ext>
            </a:extLst>
          </a:blip>
          <a:srcRect/>
          <a:stretch>
            <a:fillRect/>
          </a:stretch>
        </p:blipFill>
        <p:spPr bwMode="auto">
          <a:xfrm>
            <a:off x="8120251" y="1561972"/>
            <a:ext cx="3529205" cy="3741548"/>
          </a:xfrm>
          <a:prstGeom prst="rect">
            <a:avLst/>
          </a:prstGeom>
          <a:noFill/>
          <a:ln>
            <a:noFill/>
          </a:ln>
        </p:spPr>
      </p:pic>
    </p:spTree>
    <p:extLst>
      <p:ext uri="{BB962C8B-B14F-4D97-AF65-F5344CB8AC3E}">
        <p14:creationId xmlns:p14="http://schemas.microsoft.com/office/powerpoint/2010/main" val="14587504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392" y="630937"/>
            <a:ext cx="21488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DEFEATED:</a:t>
            </a:r>
          </a:p>
        </p:txBody>
      </p:sp>
      <p:sp>
        <p:nvSpPr>
          <p:cNvPr id="3" name="TextBox 2"/>
          <p:cNvSpPr txBox="1"/>
          <p:nvPr/>
        </p:nvSpPr>
        <p:spPr>
          <a:xfrm>
            <a:off x="6035040" y="630937"/>
            <a:ext cx="269535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INVALID MOVE: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912" y="1262888"/>
            <a:ext cx="4123944" cy="4269232"/>
          </a:xfrm>
          <a:prstGeom prst="rect">
            <a:avLst/>
          </a:prstGeom>
        </p:spPr>
      </p:pic>
      <p:pic>
        <p:nvPicPr>
          <p:cNvPr id="5" name="Picture 4"/>
          <p:cNvPicPr/>
          <p:nvPr/>
        </p:nvPicPr>
        <p:blipFill>
          <a:blip r:embed="rId3"/>
          <a:stretch>
            <a:fillRect/>
          </a:stretch>
        </p:blipFill>
        <p:spPr>
          <a:xfrm>
            <a:off x="1016825" y="1262888"/>
            <a:ext cx="3818509" cy="4269232"/>
          </a:xfrm>
          <a:prstGeom prst="rect">
            <a:avLst/>
          </a:prstGeom>
        </p:spPr>
      </p:pic>
    </p:spTree>
    <p:extLst>
      <p:ext uri="{BB962C8B-B14F-4D97-AF65-F5344CB8AC3E}">
        <p14:creationId xmlns:p14="http://schemas.microsoft.com/office/powerpoint/2010/main" val="33959642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338" y="628650"/>
            <a:ext cx="11301412" cy="400110"/>
          </a:xfrm>
          <a:prstGeom prst="rect">
            <a:avLst/>
          </a:prstGeom>
          <a:noFill/>
        </p:spPr>
        <p:txBody>
          <a:bodyPr wrap="square" rtlCol="0">
            <a:spAutoFit/>
          </a:bodyPr>
          <a:lstStyle/>
          <a:p>
            <a:endParaRPr lang="en-GB" sz="2000">
              <a:latin typeface="Times New Roman" panose="02020603050405020304" pitchFamily="18" charset="0"/>
              <a:cs typeface="Times New Roman" panose="02020603050405020304" pitchFamily="18" charset="0"/>
            </a:endParaRPr>
          </a:p>
        </p:txBody>
      </p:sp>
      <p:sp>
        <p:nvSpPr>
          <p:cNvPr id="4" name="TextBox 3"/>
          <p:cNvSpPr txBox="1"/>
          <p:nvPr/>
        </p:nvSpPr>
        <p:spPr>
          <a:xfrm>
            <a:off x="1057275" y="455630"/>
            <a:ext cx="10015538" cy="5816977"/>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CONCLUSION </a:t>
            </a:r>
            <a:r>
              <a:rPr lang="en-US" sz="3600" b="1"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In conclusion, the Chess Game project in Data Structures and Algorithms (DSA) using C++ has been successfully developed, demonstrating the application of DSA concepts in creating a functional and interactive chess game. The project aimed to implement a chess game with human versus AI gameplay, providing an engaging and challenging experience for players. Through the project, several objectives were achieved, including designing an efficient data structure for representing the chessboard and pieces, implementing move validation logic, incorporating AI decision-making using algorithms like minimax or alpha-beta pruning, and creating a user-friendly interface for intuitive gameplay. The project also emphasized the importance of testing and refinement to ensure the correctness and robustness of the implemented features. Overall, this project has not only enhanced the understanding and application of DSA concepts but also provided an opportunity to explore the complexities involved in designing and developing a complete chess game.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69809" y="675249"/>
            <a:ext cx="7217166" cy="553997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CONTENTS:</a:t>
            </a:r>
          </a:p>
          <a:p>
            <a:pPr marL="457200" indent="-457200">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SCOPE OF PROJECT.</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METHODOLOGY. </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TOOLS/TECHNOLOGY.</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FLOWCHART.</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OUTPUT.</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CONCLUSION.</a:t>
            </a:r>
          </a:p>
          <a:p>
            <a:pPr marL="342900" indent="-342900">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REFERENCE.</a:t>
            </a:r>
          </a:p>
          <a:p>
            <a:pPr marL="342900" indent="-34290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1400" b="1" dirty="0">
              <a:latin typeface="Times New Roman" panose="02020603050405020304" pitchFamily="18" charset="0"/>
              <a:cs typeface="Times New Roman" panose="02020603050405020304" pitchFamily="18" charset="0"/>
            </a:endParaRPr>
          </a:p>
        </p:txBody>
      </p:sp>
    </p:spTree>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338" y="628650"/>
            <a:ext cx="11301412" cy="400110"/>
          </a:xfrm>
          <a:prstGeom prst="rect">
            <a:avLst/>
          </a:prstGeom>
          <a:noFill/>
        </p:spPr>
        <p:txBody>
          <a:bodyPr wrap="square" rtlCol="0">
            <a:spAutoFit/>
          </a:bodyPr>
          <a:lstStyle/>
          <a:p>
            <a:endParaRPr lang="en-GB" sz="2000">
              <a:latin typeface="Times New Roman" panose="02020603050405020304" pitchFamily="18" charset="0"/>
              <a:cs typeface="Times New Roman" panose="02020603050405020304" pitchFamily="18" charset="0"/>
            </a:endParaRPr>
          </a:p>
        </p:txBody>
      </p:sp>
      <p:sp>
        <p:nvSpPr>
          <p:cNvPr id="4" name="TextBox 3"/>
          <p:cNvSpPr txBox="1"/>
          <p:nvPr/>
        </p:nvSpPr>
        <p:spPr>
          <a:xfrm>
            <a:off x="476250" y="1071622"/>
            <a:ext cx="11301412"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REFERENCE:</a:t>
            </a:r>
          </a:p>
        </p:txBody>
      </p:sp>
      <p:sp>
        <p:nvSpPr>
          <p:cNvPr id="2" name="Rectangle 1"/>
          <p:cNvSpPr/>
          <p:nvPr/>
        </p:nvSpPr>
        <p:spPr>
          <a:xfrm>
            <a:off x="2097024" y="1917115"/>
            <a:ext cx="6096000" cy="830997"/>
          </a:xfrm>
          <a:prstGeom prst="rect">
            <a:avLst/>
          </a:prstGeom>
        </p:spPr>
        <p:txBody>
          <a:bodyPr>
            <a:spAutoFit/>
          </a:bodyPr>
          <a:lstStyle/>
          <a:p>
            <a:pPr marL="342900" indent="-342900">
              <a:buFont typeface="Wingdings" panose="05000000000000000000" pitchFamily="2" charset="2"/>
              <a:buChar char="q"/>
            </a:pPr>
            <a:r>
              <a:rPr lang="en-US" sz="2400" dirty="0"/>
              <a:t>https://lucid.app/lucidchart/07f5b57c-1363-4137-85f9-7fd98a39a592/edit</a:t>
            </a:r>
          </a:p>
        </p:txBody>
      </p:sp>
      <p:sp>
        <p:nvSpPr>
          <p:cNvPr id="5" name="Rectangle 4"/>
          <p:cNvSpPr/>
          <p:nvPr/>
        </p:nvSpPr>
        <p:spPr>
          <a:xfrm>
            <a:off x="2097024" y="2868091"/>
            <a:ext cx="6096000" cy="830997"/>
          </a:xfrm>
          <a:prstGeom prst="rect">
            <a:avLst/>
          </a:prstGeom>
        </p:spPr>
        <p:txBody>
          <a:bodyPr>
            <a:spAutoFit/>
          </a:bodyPr>
          <a:lstStyle/>
          <a:p>
            <a:pPr marL="342900" indent="-342900">
              <a:buFont typeface="Wingdings" panose="05000000000000000000" pitchFamily="2" charset="2"/>
              <a:buChar char="q"/>
            </a:pPr>
            <a:r>
              <a:rPr lang="en-US" sz="2400" dirty="0"/>
              <a:t>https://iopscience.iop.org/article/10.1088/1742-6596/1195/1/012013/pdf</a:t>
            </a:r>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338" y="628650"/>
            <a:ext cx="11301412" cy="400110"/>
          </a:xfrm>
          <a:prstGeom prst="rect">
            <a:avLst/>
          </a:prstGeom>
          <a:noFill/>
        </p:spPr>
        <p:txBody>
          <a:bodyPr wrap="square" rtlCol="0">
            <a:spAutoFit/>
          </a:bodyPr>
          <a:lstStyle/>
          <a:p>
            <a:endParaRPr lang="en-GB" sz="2000">
              <a:latin typeface="Times New Roman" panose="02020603050405020304" pitchFamily="18" charset="0"/>
              <a:cs typeface="Times New Roman" panose="02020603050405020304" pitchFamily="18" charset="0"/>
            </a:endParaRPr>
          </a:p>
        </p:txBody>
      </p:sp>
      <p:sp>
        <p:nvSpPr>
          <p:cNvPr id="5" name="TextBox 4"/>
          <p:cNvSpPr txBox="1"/>
          <p:nvPr/>
        </p:nvSpPr>
        <p:spPr>
          <a:xfrm>
            <a:off x="2619375" y="2464208"/>
            <a:ext cx="6615112" cy="1446550"/>
          </a:xfrm>
          <a:prstGeom prst="rect">
            <a:avLst/>
          </a:prstGeom>
          <a:noFill/>
        </p:spPr>
        <p:txBody>
          <a:bodyPr wrap="square" rtlCol="0">
            <a:spAutoFit/>
          </a:bodyPr>
          <a:lstStyle/>
          <a:p>
            <a:r>
              <a:rPr lang="en-US" sz="8800" b="1" dirty="0">
                <a:latin typeface="Algerian" panose="04020705040A02060702" pitchFamily="82" charset="0"/>
                <a:cs typeface="Times New Roman" panose="02020603050405020304" pitchFamily="18" charset="0"/>
              </a:rPr>
              <a:t>THANK YOU</a:t>
            </a:r>
            <a:endParaRPr lang="en-GB" sz="8800" b="1" dirty="0">
              <a:latin typeface="Algerian" panose="04020705040A02060702" pitchFamily="82"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649" y="510278"/>
            <a:ext cx="6205255" cy="584775"/>
          </a:xfrm>
          <a:prstGeom prst="rect">
            <a:avLst/>
          </a:prstGeom>
        </p:spPr>
        <p:txBody>
          <a:bodyPr wrap="square">
            <a:spAutoFit/>
          </a:bodyPr>
          <a:lstStyle/>
          <a:p>
            <a:r>
              <a:rPr lang="en-GB" sz="3200" b="1" dirty="0">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1225296" y="1389888"/>
            <a:ext cx="9528048" cy="4832092"/>
          </a:xfrm>
          <a:prstGeom prst="rect">
            <a:avLst/>
          </a:prstGeom>
          <a:noFill/>
        </p:spPr>
        <p:txBody>
          <a:bodyPr wrap="square" rtlCol="0">
            <a:spAutoFit/>
          </a:bodyPr>
          <a:lstStyle/>
          <a:p>
            <a:pPr algn="just"/>
            <a:r>
              <a:rPr lang="en-US" sz="2800" dirty="0"/>
              <a:t>This project implements a chess game using data structures and algorithms in C++. The game is played on a 8x8 board and features all of the classic rules of chess, including castling, </a:t>
            </a:r>
            <a:r>
              <a:rPr lang="en-US" sz="2800" dirty="0" err="1"/>
              <a:t>en</a:t>
            </a:r>
            <a:r>
              <a:rPr lang="en-US" sz="2800" dirty="0"/>
              <a:t> passant, and checkmate. The game is implemented using a variety of data structures, including vectors, maps, and linked lists. The algorithms used in the game include a recursive search algorithm for finding legal moves, a minimax algorithm for evaluating board positions, and a backtracking algorithm for finding checkmates. The game is implemented in a modular fashion, making it easy to extend and modify. The game is also fully documented, making it easy to understand and learn.</a:t>
            </a:r>
          </a:p>
        </p:txBody>
      </p:sp>
    </p:spTree>
    <p:extLst>
      <p:ext uri="{BB962C8B-B14F-4D97-AF65-F5344CB8AC3E}">
        <p14:creationId xmlns:p14="http://schemas.microsoft.com/office/powerpoint/2010/main" val="205826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088" y="260492"/>
            <a:ext cx="6954785" cy="800219"/>
          </a:xfrm>
          <a:prstGeom prst="rect">
            <a:avLst/>
          </a:prstGeom>
          <a:noFill/>
        </p:spPr>
        <p:txBody>
          <a:bodyPr wrap="square" rtlCol="0">
            <a:spAutoFit/>
          </a:bodyPr>
          <a:lstStyle/>
          <a:p>
            <a:pPr marL="342900" indent="-34290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r>
              <a:rPr lang="en-GB" sz="3200" b="1" dirty="0">
                <a:latin typeface="Times New Roman" panose="02020603050405020304" pitchFamily="18" charset="0"/>
                <a:cs typeface="Times New Roman" panose="02020603050405020304" pitchFamily="18" charset="0"/>
              </a:rPr>
              <a:t>INTRODUCTION:</a:t>
            </a:r>
          </a:p>
        </p:txBody>
      </p:sp>
      <p:pic>
        <p:nvPicPr>
          <p:cNvPr id="7" name="Picture 6"/>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450795" y="260492"/>
            <a:ext cx="5741205" cy="3226953"/>
          </a:xfrm>
          <a:prstGeom prst="rect">
            <a:avLst/>
          </a:prstGeom>
        </p:spPr>
      </p:pic>
      <p:sp>
        <p:nvSpPr>
          <p:cNvPr id="8" name="Rectangle 7"/>
          <p:cNvSpPr/>
          <p:nvPr/>
        </p:nvSpPr>
        <p:spPr>
          <a:xfrm>
            <a:off x="323088" y="1086788"/>
            <a:ext cx="6150864" cy="4801314"/>
          </a:xfrm>
          <a:prstGeom prst="rect">
            <a:avLst/>
          </a:prstGeom>
        </p:spPr>
        <p:txBody>
          <a:bodyPr wrap="square">
            <a:spAutoFit/>
          </a:bodyPr>
          <a:lstStyle/>
          <a:p>
            <a:pPr algn="just"/>
            <a:r>
              <a:rPr lang="en-US" dirty="0">
                <a:solidFill>
                  <a:schemeClr val="accent6">
                    <a:lumMod val="50000"/>
                  </a:schemeClr>
                </a:solidFill>
                <a:latin typeface="Söhne"/>
              </a:rPr>
              <a:t>This report describes the development of a fully functional chess game implemented in C++. The game adheres to the classic rules of chess and includes features such as castling, </a:t>
            </a:r>
            <a:r>
              <a:rPr lang="en-US" dirty="0" err="1">
                <a:solidFill>
                  <a:schemeClr val="accent6">
                    <a:lumMod val="50000"/>
                  </a:schemeClr>
                </a:solidFill>
                <a:latin typeface="Söhne"/>
              </a:rPr>
              <a:t>en</a:t>
            </a:r>
            <a:r>
              <a:rPr lang="en-US" dirty="0">
                <a:solidFill>
                  <a:schemeClr val="accent6">
                    <a:lumMod val="50000"/>
                  </a:schemeClr>
                </a:solidFill>
                <a:latin typeface="Söhne"/>
              </a:rPr>
              <a:t> passant, and checkmate. It utilizes various data structures like vectors, maps, and linked lists. The game employs recursive search, minimax, and backtracking algorithms for move generation, evaluating board positions, and finding checkmates respectively. The project was divided into three phases: basic mechanics implementation, feature enhancement, and final polish and testing. The final product is a user-friendly chess game that offers both entertainment and challenge. It can be played against a computer or another human player and can be easily extended or modified. The project provided valuable learning experiences in chess game design, data structures, algorithms, and programming skills such as OOP, modular programming, and testing.</a:t>
            </a:r>
            <a:endParaRPr lang="en-US" dirty="0">
              <a:solidFill>
                <a:schemeClr val="accent6">
                  <a:lumMod val="50000"/>
                </a:schemeClr>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584" y="2678281"/>
            <a:ext cx="4600344" cy="4600344"/>
          </a:xfrm>
          <a:prstGeom prst="rect">
            <a:avLst/>
          </a:prstGeom>
        </p:spPr>
      </p:pic>
    </p:spTree>
  </p:cSld>
  <p:clrMapOvr>
    <a:masterClrMapping/>
  </p:clrMapOvr>
  <p:transition spd="med">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7505" y="384050"/>
            <a:ext cx="6296215" cy="5978560"/>
          </a:xfrm>
          <a:prstGeom prst="rect">
            <a:avLst/>
          </a:prstGeom>
          <a:noFill/>
        </p:spPr>
        <p:txBody>
          <a:bodyPr wrap="square" rtlCol="0">
            <a:spAutoFit/>
          </a:bodyPr>
          <a:lstStyle/>
          <a:p>
            <a:pPr marL="342900" indent="-342900">
              <a:buFont typeface="Arial" panose="020B0604020202020204" pitchFamily="34" charset="0"/>
              <a:buChar char="•"/>
            </a:pPr>
            <a:endParaRPr lang="en-US" sz="1050" b="1" dirty="0">
              <a:latin typeface="Times New Roman" panose="02020603050405020304" pitchFamily="18" charset="0"/>
              <a:cs typeface="Times New Roman" panose="02020603050405020304" pitchFamily="18" charset="0"/>
            </a:endParaRPr>
          </a:p>
          <a:p>
            <a:r>
              <a:rPr lang="en-GB" sz="2800" b="1" dirty="0">
                <a:latin typeface="Times New Roman" panose="02020603050405020304" pitchFamily="18" charset="0"/>
                <a:cs typeface="Times New Roman" panose="02020603050405020304" pitchFamily="18" charset="0"/>
              </a:rPr>
              <a:t>SCOPE OF PROJECT:</a:t>
            </a:r>
          </a:p>
          <a:p>
            <a:endParaRPr lang="en-GB" sz="2000"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scope of the Chess Game project in Data Structures and Algorithms (DSA) using C++ encompasses the implementation of a fully functional chess game that allows human players to play against an AI opponent. The project involves designing and implementing the necessary data structures, algorithms, and game mechanics to facilitate move validation, game state management, and player input. The AI component utilizes DSA concepts and algorithms to evaluate and select optimal moves based on the current game state. The project aims to provide an interactive and enjoyable chess playing experience while demonstrating proficiency in applying DSA principles and techniques in a practical context using the C++ programming language. </a:t>
            </a:r>
            <a:endParaRPr lang="en-GB" dirty="0">
              <a:latin typeface="Times New Roman" panose="02020603050405020304" pitchFamily="18" charset="0"/>
              <a:cs typeface="Times New Roman" panose="02020603050405020304" pitchFamily="18" charset="0"/>
            </a:endParaRPr>
          </a:p>
        </p:txBody>
      </p:sp>
      <p:pic>
        <p:nvPicPr>
          <p:cNvPr id="1030" name="Picture 6" descr="Chess Game program in C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133" y="3794761"/>
            <a:ext cx="4801094" cy="2977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133" y="320041"/>
            <a:ext cx="4801094" cy="3392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25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22711" y="-160774"/>
            <a:ext cx="3803988" cy="800219"/>
          </a:xfrm>
          <a:prstGeom prst="rect">
            <a:avLst/>
          </a:prstGeom>
          <a:noFill/>
        </p:spPr>
        <p:txBody>
          <a:bodyPr wrap="square" rtlCol="0">
            <a:spAutoFit/>
          </a:bodyPr>
          <a:lstStyle/>
          <a:p>
            <a:endParaRPr lang="en-US" sz="1400" b="1" dirty="0">
              <a:latin typeface="Times New Roman" panose="02020603050405020304" pitchFamily="18" charset="0"/>
              <a:cs typeface="Times New Roman" panose="02020603050405020304" pitchFamily="18" charset="0"/>
            </a:endParaRPr>
          </a:p>
          <a:p>
            <a:r>
              <a:rPr lang="en-GB" sz="3200" b="1" dirty="0">
                <a:latin typeface="Times New Roman" panose="02020603050405020304" pitchFamily="18" charset="0"/>
                <a:cs typeface="Times New Roman" panose="02020603050405020304" pitchFamily="18" charset="0"/>
              </a:rPr>
              <a:t>METHODOLOGY:</a:t>
            </a:r>
          </a:p>
        </p:txBody>
      </p:sp>
      <p:pic>
        <p:nvPicPr>
          <p:cNvPr id="2056" name="Picture 8" descr="Chess Pieces Movements - Openclipart"/>
          <p:cNvPicPr>
            <a:picLocks noChangeAspect="1" noChangeArrowheads="1"/>
          </p:cNvPicPr>
          <p:nvPr/>
        </p:nvPicPr>
        <p:blipFill rotWithShape="1">
          <a:blip r:embed="rId3">
            <a:duotone>
              <a:prstClr val="black"/>
              <a:schemeClr val="accent2">
                <a:tint val="45000"/>
                <a:satMod val="400000"/>
              </a:schemeClr>
            </a:duotone>
            <a:extLst>
              <a:ext uri="{28A0092B-C50C-407E-A947-70E740481C1C}">
                <a14:useLocalDpi xmlns:a14="http://schemas.microsoft.com/office/drawing/2010/main" val="0"/>
              </a:ext>
            </a:extLst>
          </a:blip>
          <a:srcRect t="11386" b="12059"/>
          <a:stretch/>
        </p:blipFill>
        <p:spPr bwMode="auto">
          <a:xfrm>
            <a:off x="1256044" y="2431557"/>
            <a:ext cx="9405258" cy="421040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58" name="Picture 10" descr="List of Chess Pieces: Their Names and How They Move | LoveToKnow"/>
          <p:cNvPicPr>
            <a:picLocks noChangeAspect="1" noChangeArrowheads="1"/>
          </p:cNvPicPr>
          <p:nvPr/>
        </p:nvPicPr>
        <p:blipFill rotWithShape="1">
          <a:blip r:embed="rId4">
            <a:extLst>
              <a:ext uri="{28A0092B-C50C-407E-A947-70E740481C1C}">
                <a14:useLocalDpi xmlns:a14="http://schemas.microsoft.com/office/drawing/2010/main" val="0"/>
              </a:ext>
            </a:extLst>
          </a:blip>
          <a:srcRect l="7880" t="20736" r="5608" b="28367"/>
          <a:stretch/>
        </p:blipFill>
        <p:spPr bwMode="auto">
          <a:xfrm>
            <a:off x="1748412" y="639445"/>
            <a:ext cx="8219553" cy="1792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4690" y="663191"/>
            <a:ext cx="9937820" cy="4893647"/>
          </a:xfrm>
          <a:prstGeom prst="rect">
            <a:avLst/>
          </a:prstGeom>
          <a:noFill/>
        </p:spPr>
        <p:txBody>
          <a:bodyPr wrap="square" rtlCol="0">
            <a:spAutoFit/>
          </a:bodyPr>
          <a:lstStyle/>
          <a:p>
            <a:pPr marL="285750" indent="-285750" algn="just">
              <a:buFont typeface="Wingdings" panose="05000000000000000000" pitchFamily="2" charset="2"/>
              <a:buChar char="q"/>
            </a:pPr>
            <a:r>
              <a:rPr lang="en-GB" sz="2400" b="1" dirty="0"/>
              <a:t>Requirement Analysis:</a:t>
            </a:r>
            <a:r>
              <a:rPr lang="en-GB" sz="2400" dirty="0"/>
              <a:t> Identify and understand the functional and non-functional requirements of the chess game, including gameplay rules, user interface, and AI capabilities.</a:t>
            </a:r>
            <a:endParaRPr lang="en-US" sz="2400" dirty="0"/>
          </a:p>
          <a:p>
            <a:pPr marL="285750" indent="-285750" algn="just">
              <a:buFont typeface="Wingdings" panose="05000000000000000000" pitchFamily="2" charset="2"/>
              <a:buChar char="q"/>
            </a:pPr>
            <a:r>
              <a:rPr lang="en-GB" sz="2400" b="1" dirty="0"/>
              <a:t>Design:</a:t>
            </a:r>
            <a:r>
              <a:rPr lang="en-GB" sz="2400" dirty="0"/>
              <a:t> Design the class structure and data structures required for representing the chessboard, pieces, and game logic. Determine the algorithms for legal move generation, game state evaluation, and AI decision-making.</a:t>
            </a:r>
            <a:endParaRPr lang="en-US" sz="2400" dirty="0"/>
          </a:p>
          <a:p>
            <a:pPr marL="285750" indent="-285750" algn="just">
              <a:buFont typeface="Wingdings" panose="05000000000000000000" pitchFamily="2" charset="2"/>
              <a:buChar char="q"/>
            </a:pPr>
            <a:r>
              <a:rPr lang="en-GB" sz="2400" b="1" dirty="0"/>
              <a:t>Implementation: </a:t>
            </a:r>
            <a:r>
              <a:rPr lang="en-GB" sz="2400" dirty="0"/>
              <a:t>Write the code in C++ to implement the chess game functionality, including move validation, player input handling, AI logic, and user interface components.</a:t>
            </a:r>
            <a:endParaRPr lang="en-US" sz="2400" dirty="0"/>
          </a:p>
          <a:p>
            <a:pPr marL="285750" indent="-285750" algn="just">
              <a:buFont typeface="Wingdings" panose="05000000000000000000" pitchFamily="2" charset="2"/>
              <a:buChar char="q"/>
            </a:pPr>
            <a:r>
              <a:rPr lang="en-GB" sz="2400" b="1" dirty="0"/>
              <a:t>Testing:</a:t>
            </a:r>
            <a:r>
              <a:rPr lang="en-GB" sz="2400" dirty="0"/>
              <a:t> Conduct thorough testing to ensure the correctness and robustness of the implemented features. Perform unit testing, integration testing, and user testing to identify and resolve any issues or bugs.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8426" y="1168181"/>
            <a:ext cx="9683262" cy="3845947"/>
          </a:xfrm>
          <a:prstGeom prst="rect">
            <a:avLst/>
          </a:prstGeom>
        </p:spPr>
        <p:txBody>
          <a:bodyPr wrap="square">
            <a:spAutoFit/>
          </a:bodyPr>
          <a:lstStyle/>
          <a:p>
            <a:pPr marL="285750" indent="-285750" algn="just">
              <a:buFont typeface="Wingdings" panose="05000000000000000000" pitchFamily="2" charset="2"/>
              <a:buChar char="q"/>
            </a:pPr>
            <a:r>
              <a:rPr lang="en-GB" sz="2400" b="1" dirty="0"/>
              <a:t>Refinement and Optimization:</a:t>
            </a:r>
            <a:r>
              <a:rPr lang="en-GB" sz="2400" dirty="0"/>
              <a:t> Continuously improve the code and algorithms to enhance the game's performance, responsiveness, and user experience. Optimize critical sections to reduce computational complexity and improve AI decision-making speed.</a:t>
            </a:r>
            <a:endParaRPr lang="en-US" sz="2400" dirty="0"/>
          </a:p>
          <a:p>
            <a:pPr marL="285750" indent="-285750" algn="just">
              <a:buFont typeface="Wingdings" panose="05000000000000000000" pitchFamily="2" charset="2"/>
              <a:buChar char="q"/>
            </a:pPr>
            <a:r>
              <a:rPr lang="en-GB" sz="2400" b="1" dirty="0"/>
              <a:t>Documentation:</a:t>
            </a:r>
            <a:r>
              <a:rPr lang="en-GB" sz="2400" dirty="0"/>
              <a:t> Create detailed documentation, including class diagrams, flowcharts, and user manuals, to provide clear instructions on the game's functionality and usage.</a:t>
            </a:r>
            <a:endParaRPr lang="en-US" sz="2400" dirty="0"/>
          </a:p>
          <a:p>
            <a:pPr marL="285750" indent="-285750" algn="just">
              <a:buFont typeface="Wingdings" panose="05000000000000000000" pitchFamily="2" charset="2"/>
              <a:buChar char="q"/>
            </a:pPr>
            <a:r>
              <a:rPr lang="en-GB" sz="2400" b="1" dirty="0"/>
              <a:t>Iterative Development:</a:t>
            </a:r>
            <a:r>
              <a:rPr lang="en-GB" sz="2400" dirty="0"/>
              <a:t> Follow an iterative development approach, incorporating feedback from users and stakeholders to refine and enhance the game's features and performance.</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24" y="419065"/>
            <a:ext cx="5181551" cy="584775"/>
          </a:xfrm>
          <a:prstGeom prst="rect">
            <a:avLst/>
          </a:prstGeom>
        </p:spPr>
        <p:txBody>
          <a:bodyPr wrap="square">
            <a:spAutoFit/>
          </a:bodyPr>
          <a:lstStyle/>
          <a:p>
            <a:r>
              <a:rPr lang="en-GB" sz="3200" b="1" dirty="0">
                <a:latin typeface="Times New Roman" panose="02020603050405020304" pitchFamily="18" charset="0"/>
                <a:cs typeface="Times New Roman" panose="02020603050405020304" pitchFamily="18" charset="0"/>
              </a:rPr>
              <a:t>TOOLS/TECHNOLOGY</a:t>
            </a:r>
            <a:endParaRPr lang="en-US" dirty="0"/>
          </a:p>
        </p:txBody>
      </p:sp>
      <p:pic>
        <p:nvPicPr>
          <p:cNvPr id="6" name="Picture 5" descr="Visual Studio Code - YouTub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879" y="1925906"/>
            <a:ext cx="3475990" cy="2152650"/>
          </a:xfrm>
          <a:prstGeom prst="rect">
            <a:avLst/>
          </a:prstGeom>
          <a:noFill/>
          <a:ln>
            <a:noFill/>
          </a:ln>
        </p:spPr>
      </p:pic>
      <p:sp>
        <p:nvSpPr>
          <p:cNvPr id="4" name="TextBox 3"/>
          <p:cNvSpPr txBox="1"/>
          <p:nvPr/>
        </p:nvSpPr>
        <p:spPr>
          <a:xfrm>
            <a:off x="1083201" y="4301370"/>
            <a:ext cx="2773345" cy="36933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VISUAL STUDIO CODE</a:t>
            </a:r>
            <a:endParaRPr lang="en-US" dirty="0">
              <a:latin typeface="Times New Roman" panose="02020603050405020304" pitchFamily="18" charset="0"/>
              <a:cs typeface="Times New Roman" panose="02020603050405020304" pitchFamily="18" charset="0"/>
            </a:endParaRPr>
          </a:p>
        </p:txBody>
      </p:sp>
      <p:pic>
        <p:nvPicPr>
          <p:cNvPr id="8" name="Picture 7" descr="Visual Studio logo and symbol, meaning, history, 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7869" y="2073543"/>
            <a:ext cx="3302000" cy="1857375"/>
          </a:xfrm>
          <a:prstGeom prst="rect">
            <a:avLst/>
          </a:prstGeom>
          <a:noFill/>
          <a:ln>
            <a:noFill/>
          </a:ln>
        </p:spPr>
      </p:pic>
      <p:sp>
        <p:nvSpPr>
          <p:cNvPr id="5" name="TextBox 4"/>
          <p:cNvSpPr txBox="1"/>
          <p:nvPr/>
        </p:nvSpPr>
        <p:spPr>
          <a:xfrm>
            <a:off x="4865616" y="4301370"/>
            <a:ext cx="1986506" cy="369332"/>
          </a:xfrm>
          <a:prstGeom prst="rect">
            <a:avLst/>
          </a:prstGeom>
          <a:noFill/>
        </p:spPr>
        <p:txBody>
          <a:bodyPr wrap="none" rtlCol="0">
            <a:spAutoFit/>
          </a:bodyPr>
          <a:lstStyle/>
          <a:p>
            <a:r>
              <a:rPr lang="en-GB" b="1" dirty="0">
                <a:latin typeface="Times New Roman" panose="02020603050405020304" pitchFamily="18" charset="0"/>
                <a:cs typeface="Times New Roman" panose="02020603050405020304" pitchFamily="18" charset="0"/>
              </a:rPr>
              <a:t>VISUAL STUDIO</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579922" y="4301370"/>
            <a:ext cx="1287101" cy="379147"/>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DEV C++</a:t>
            </a:r>
            <a:endParaRPr lang="en-US" dirty="0">
              <a:latin typeface="Times New Roman" panose="02020603050405020304" pitchFamily="18" charset="0"/>
              <a:cs typeface="Times New Roman" panose="02020603050405020304" pitchFamily="18" charset="0"/>
            </a:endParaRPr>
          </a:p>
        </p:txBody>
      </p:sp>
      <p:pic>
        <p:nvPicPr>
          <p:cNvPr id="11" name="Picture 10" descr="C++ Logo Icon, Transparent C++ Logo.PNG Images &amp; Vector - FreeIconsPNG"/>
          <p:cNvPicPr/>
          <p:nvPr/>
        </p:nvPicPr>
        <p:blipFill>
          <a:blip r:embed="rId4">
            <a:extLst>
              <a:ext uri="{28A0092B-C50C-407E-A947-70E740481C1C}">
                <a14:useLocalDpi xmlns:a14="http://schemas.microsoft.com/office/drawing/2010/main" val="0"/>
              </a:ext>
            </a:extLst>
          </a:blip>
          <a:srcRect/>
          <a:stretch>
            <a:fillRect/>
          </a:stretch>
        </p:blipFill>
        <p:spPr bwMode="auto">
          <a:xfrm>
            <a:off x="8278110" y="2125931"/>
            <a:ext cx="1890726" cy="1752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1192</Words>
  <Application>Microsoft Office PowerPoint</Application>
  <PresentationFormat>Widescreen</PresentationFormat>
  <Paragraphs>57</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dc:title>
  <dc:subject>DSA</dc:subject>
  <dc:creator>Sara Tariq</dc:creator>
  <cp:lastModifiedBy>Sara Tariq</cp:lastModifiedBy>
  <cp:revision>39</cp:revision>
  <dcterms:created xsi:type="dcterms:W3CDTF">2023-06-09T08:15:00Z</dcterms:created>
  <dcterms:modified xsi:type="dcterms:W3CDTF">2024-05-06T20:12:17Z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1B035EFB4222466BB07DE22E69C3D718</vt:lpwstr>
  </property>
  <property fmtid="{D5CDD505-2E9C-101B-9397-08002B2CF9AE}" pid="3" name="KSOProductBuildVer">
    <vt:lpwstr>1033-11.2.0.11219</vt:lpwstr>
  </property>
</Properties>
</file>