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notesslides/notesslide14.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docprops/app.xml" ContentType="application/vnd.openxmlformats-officedocument.extended-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s/slide16.xml" ContentType="application/vnd.openxmlformats-officedocument.presentationml.slide+xml"/>
  <Override PartName="/ppt/notesslides/notesslide12.xml" ContentType="application/vnd.openxmlformats-officedocument.presentationml.notesSlide+xml"/>
  <Override PartName="/ppt/slides/slide17.xml" ContentType="application/vnd.openxmlformats-officedocument.presentationml.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4"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in@gmail.com" userId="494124386cb8f87f" providerId="LiveId" clId="{99467E76-E87E-4A08-BA5D-D63AE4F32928}"/>
    <pc:docChg chg="undo custSel addSld delSld modSld sldOrd">
      <pc:chgData name="naveen.in@gmail.com" userId="494124386cb8f87f" providerId="LiveId" clId="{99467E76-E87E-4A08-BA5D-D63AE4F32928}" dt="2022-11-04T00:43:58.740" v="817" actId="20577"/>
      <pc:docMkLst>
        <pc:docMk/>
      </pc:docMkLst>
      <pc:sldChg chg="modSp mod">
        <pc:chgData name="naveen.in@gmail.com" userId="494124386cb8f87f" providerId="LiveId" clId="{99467E76-E87E-4A08-BA5D-D63AE4F32928}" dt="2022-11-04T00:15:26.028" v="501" actId="14100"/>
        <pc:sldMkLst>
          <pc:docMk/>
          <pc:sldMk cId="3151445804" sldId="256"/>
        </pc:sldMkLst>
        <pc:spChg chg="mod">
          <ac:chgData name="naveen.in@gmail.com" userId="494124386cb8f87f" providerId="LiveId" clId="{99467E76-E87E-4A08-BA5D-D63AE4F32928}" dt="2022-11-04T00:15:14.560" v="500" actId="14100"/>
          <ac:spMkLst>
            <pc:docMk/>
            <pc:sldMk cId="3151445804" sldId="256"/>
            <ac:spMk id="2" creationId="{F9ADC4C9-E5C4-A817-4C30-2EB61C52CC98}"/>
          </ac:spMkLst>
        </pc:spChg>
        <pc:spChg chg="mod">
          <ac:chgData name="naveen.in@gmail.com" userId="494124386cb8f87f" providerId="LiveId" clId="{99467E76-E87E-4A08-BA5D-D63AE4F32928}" dt="2022-11-04T00:15:26.028" v="501" actId="14100"/>
          <ac:spMkLst>
            <pc:docMk/>
            <pc:sldMk cId="3151445804" sldId="256"/>
            <ac:spMk id="3" creationId="{60777F8A-CE98-059F-59F0-0F14310B3CC0}"/>
          </ac:spMkLst>
        </pc:spChg>
      </pc:sldChg>
      <pc:sldChg chg="modSp add mod ord">
        <pc:chgData name="naveen.in@gmail.com" userId="494124386cb8f87f" providerId="LiveId" clId="{99467E76-E87E-4A08-BA5D-D63AE4F32928}" dt="2022-11-04T00:13:31.720" v="457" actId="14100"/>
        <pc:sldMkLst>
          <pc:docMk/>
          <pc:sldMk cId="2647339467" sldId="257"/>
        </pc:sldMkLst>
        <pc:spChg chg="mod">
          <ac:chgData name="naveen.in@gmail.com" userId="494124386cb8f87f" providerId="LiveId" clId="{99467E76-E87E-4A08-BA5D-D63AE4F32928}" dt="2022-11-03T23:34:57.169" v="68" actId="14100"/>
          <ac:spMkLst>
            <pc:docMk/>
            <pc:sldMk cId="2647339467" sldId="257"/>
            <ac:spMk id="2" creationId="{F9ADC4C9-E5C4-A817-4C30-2EB61C52CC98}"/>
          </ac:spMkLst>
        </pc:spChg>
        <pc:spChg chg="mod">
          <ac:chgData name="naveen.in@gmail.com" userId="494124386cb8f87f" providerId="LiveId" clId="{99467E76-E87E-4A08-BA5D-D63AE4F32928}" dt="2022-11-04T00:13:31.720" v="457" actId="14100"/>
          <ac:spMkLst>
            <pc:docMk/>
            <pc:sldMk cId="2647339467" sldId="257"/>
            <ac:spMk id="3" creationId="{60777F8A-CE98-059F-59F0-0F14310B3CC0}"/>
          </ac:spMkLst>
        </pc:spChg>
      </pc:sldChg>
      <pc:sldChg chg="modSp add mod ord">
        <pc:chgData name="naveen.in@gmail.com" userId="494124386cb8f87f" providerId="LiveId" clId="{99467E76-E87E-4A08-BA5D-D63AE4F32928}" dt="2022-11-04T00:05:28.371" v="409" actId="20577"/>
        <pc:sldMkLst>
          <pc:docMk/>
          <pc:sldMk cId="4016490337" sldId="258"/>
        </pc:sldMkLst>
        <pc:spChg chg="mod">
          <ac:chgData name="naveen.in@gmail.com" userId="494124386cb8f87f" providerId="LiveId" clId="{99467E76-E87E-4A08-BA5D-D63AE4F32928}" dt="2022-11-04T00:05:28.371" v="409" actId="20577"/>
          <ac:spMkLst>
            <pc:docMk/>
            <pc:sldMk cId="4016490337" sldId="258"/>
            <ac:spMk id="2" creationId="{F9ADC4C9-E5C4-A817-4C30-2EB61C52CC98}"/>
          </ac:spMkLst>
        </pc:spChg>
        <pc:spChg chg="mod">
          <ac:chgData name="naveen.in@gmail.com" userId="494124386cb8f87f" providerId="LiveId" clId="{99467E76-E87E-4A08-BA5D-D63AE4F32928}" dt="2022-11-03T23:35:52.103" v="81" actId="313"/>
          <ac:spMkLst>
            <pc:docMk/>
            <pc:sldMk cId="4016490337" sldId="258"/>
            <ac:spMk id="3" creationId="{60777F8A-CE98-059F-59F0-0F14310B3CC0}"/>
          </ac:spMkLst>
        </pc:spChg>
      </pc:sldChg>
      <pc:sldChg chg="modSp add mod">
        <pc:chgData name="naveen.in@gmail.com" userId="494124386cb8f87f" providerId="LiveId" clId="{99467E76-E87E-4A08-BA5D-D63AE4F32928}" dt="2022-11-04T00:15:47.526" v="522" actId="20577"/>
        <pc:sldMkLst>
          <pc:docMk/>
          <pc:sldMk cId="3465477026" sldId="259"/>
        </pc:sldMkLst>
        <pc:spChg chg="mod">
          <ac:chgData name="naveen.in@gmail.com" userId="494124386cb8f87f" providerId="LiveId" clId="{99467E76-E87E-4A08-BA5D-D63AE4F32928}" dt="2022-11-04T00:15:47.526" v="522" actId="20577"/>
          <ac:spMkLst>
            <pc:docMk/>
            <pc:sldMk cId="3465477026" sldId="259"/>
            <ac:spMk id="2" creationId="{F9ADC4C9-E5C4-A817-4C30-2EB61C52CC98}"/>
          </ac:spMkLst>
        </pc:spChg>
        <pc:spChg chg="mod">
          <ac:chgData name="naveen.in@gmail.com" userId="494124386cb8f87f" providerId="LiveId" clId="{99467E76-E87E-4A08-BA5D-D63AE4F32928}" dt="2022-11-04T00:04:26.245" v="382" actId="14100"/>
          <ac:spMkLst>
            <pc:docMk/>
            <pc:sldMk cId="3465477026" sldId="259"/>
            <ac:spMk id="3" creationId="{60777F8A-CE98-059F-59F0-0F14310B3CC0}"/>
          </ac:spMkLst>
        </pc:spChg>
      </pc:sldChg>
      <pc:sldChg chg="add del">
        <pc:chgData name="naveen.in@gmail.com" userId="494124386cb8f87f" providerId="LiveId" clId="{99467E76-E87E-4A08-BA5D-D63AE4F32928}" dt="2022-11-03T23:59:56.036" v="195" actId="2890"/>
        <pc:sldMkLst>
          <pc:docMk/>
          <pc:sldMk cId="2773855284" sldId="260"/>
        </pc:sldMkLst>
      </pc:sldChg>
      <pc:sldChg chg="modSp add mod">
        <pc:chgData name="naveen.in@gmail.com" userId="494124386cb8f87f" providerId="LiveId" clId="{99467E76-E87E-4A08-BA5D-D63AE4F32928}" dt="2022-11-04T00:16:41.270" v="532" actId="6549"/>
        <pc:sldMkLst>
          <pc:docMk/>
          <pc:sldMk cId="3261124960" sldId="260"/>
        </pc:sldMkLst>
        <pc:spChg chg="mod">
          <ac:chgData name="naveen.in@gmail.com" userId="494124386cb8f87f" providerId="LiveId" clId="{99467E76-E87E-4A08-BA5D-D63AE4F32928}" dt="2022-11-04T00:05:00.117" v="393" actId="20577"/>
          <ac:spMkLst>
            <pc:docMk/>
            <pc:sldMk cId="3261124960" sldId="260"/>
            <ac:spMk id="2" creationId="{F9ADC4C9-E5C4-A817-4C30-2EB61C52CC98}"/>
          </ac:spMkLst>
        </pc:spChg>
        <pc:spChg chg="mod">
          <ac:chgData name="naveen.in@gmail.com" userId="494124386cb8f87f" providerId="LiveId" clId="{99467E76-E87E-4A08-BA5D-D63AE4F32928}" dt="2022-11-04T00:16:41.270" v="532" actId="6549"/>
          <ac:spMkLst>
            <pc:docMk/>
            <pc:sldMk cId="3261124960" sldId="260"/>
            <ac:spMk id="3" creationId="{60777F8A-CE98-059F-59F0-0F14310B3CC0}"/>
          </ac:spMkLst>
        </pc:spChg>
      </pc:sldChg>
      <pc:sldChg chg="modSp add mod">
        <pc:chgData name="naveen.in@gmail.com" userId="494124386cb8f87f" providerId="LiveId" clId="{99467E76-E87E-4A08-BA5D-D63AE4F32928}" dt="2022-11-04T00:21:00.278" v="553" actId="108"/>
        <pc:sldMkLst>
          <pc:docMk/>
          <pc:sldMk cId="1765784554" sldId="261"/>
        </pc:sldMkLst>
        <pc:spChg chg="mod">
          <ac:chgData name="naveen.in@gmail.com" userId="494124386cb8f87f" providerId="LiveId" clId="{99467E76-E87E-4A08-BA5D-D63AE4F32928}" dt="2022-11-04T00:21:00.278" v="553" actId="108"/>
          <ac:spMkLst>
            <pc:docMk/>
            <pc:sldMk cId="1765784554" sldId="261"/>
            <ac:spMk id="3" creationId="{60777F8A-CE98-059F-59F0-0F14310B3CC0}"/>
          </ac:spMkLst>
        </pc:spChg>
      </pc:sldChg>
      <pc:sldChg chg="modSp add mod">
        <pc:chgData name="naveen.in@gmail.com" userId="494124386cb8f87f" providerId="LiveId" clId="{99467E76-E87E-4A08-BA5D-D63AE4F32928}" dt="2022-11-04T00:18:43.947" v="548" actId="255"/>
        <pc:sldMkLst>
          <pc:docMk/>
          <pc:sldMk cId="2446739326" sldId="262"/>
        </pc:sldMkLst>
        <pc:spChg chg="mod">
          <ac:chgData name="naveen.in@gmail.com" userId="494124386cb8f87f" providerId="LiveId" clId="{99467E76-E87E-4A08-BA5D-D63AE4F32928}" dt="2022-11-04T00:18:20.167" v="544" actId="20577"/>
          <ac:spMkLst>
            <pc:docMk/>
            <pc:sldMk cId="2446739326" sldId="262"/>
            <ac:spMk id="2" creationId="{F9ADC4C9-E5C4-A817-4C30-2EB61C52CC98}"/>
          </ac:spMkLst>
        </pc:spChg>
        <pc:spChg chg="mod">
          <ac:chgData name="naveen.in@gmail.com" userId="494124386cb8f87f" providerId="LiveId" clId="{99467E76-E87E-4A08-BA5D-D63AE4F32928}" dt="2022-11-04T00:18:43.947" v="548" actId="255"/>
          <ac:spMkLst>
            <pc:docMk/>
            <pc:sldMk cId="2446739326" sldId="262"/>
            <ac:spMk id="3" creationId="{60777F8A-CE98-059F-59F0-0F14310B3CC0}"/>
          </ac:spMkLst>
        </pc:spChg>
      </pc:sldChg>
      <pc:sldChg chg="modSp add mod ord">
        <pc:chgData name="naveen.in@gmail.com" userId="494124386cb8f87f" providerId="LiveId" clId="{99467E76-E87E-4A08-BA5D-D63AE4F32928}" dt="2022-11-04T00:23:26.295" v="587"/>
        <pc:sldMkLst>
          <pc:docMk/>
          <pc:sldMk cId="1907426030" sldId="263"/>
        </pc:sldMkLst>
        <pc:spChg chg="mod">
          <ac:chgData name="naveen.in@gmail.com" userId="494124386cb8f87f" providerId="LiveId" clId="{99467E76-E87E-4A08-BA5D-D63AE4F32928}" dt="2022-11-04T00:21:51.471" v="570" actId="20577"/>
          <ac:spMkLst>
            <pc:docMk/>
            <pc:sldMk cId="1907426030" sldId="263"/>
            <ac:spMk id="2" creationId="{F9ADC4C9-E5C4-A817-4C30-2EB61C52CC98}"/>
          </ac:spMkLst>
        </pc:spChg>
        <pc:spChg chg="mod">
          <ac:chgData name="naveen.in@gmail.com" userId="494124386cb8f87f" providerId="LiveId" clId="{99467E76-E87E-4A08-BA5D-D63AE4F32928}" dt="2022-11-04T00:22:54.962" v="582" actId="14100"/>
          <ac:spMkLst>
            <pc:docMk/>
            <pc:sldMk cId="1907426030" sldId="263"/>
            <ac:spMk id="3" creationId="{60777F8A-CE98-059F-59F0-0F14310B3CC0}"/>
          </ac:spMkLst>
        </pc:spChg>
      </pc:sldChg>
      <pc:sldChg chg="modSp add mod ord">
        <pc:chgData name="naveen.in@gmail.com" userId="494124386cb8f87f" providerId="LiveId" clId="{99467E76-E87E-4A08-BA5D-D63AE4F32928}" dt="2022-11-04T00:37:00.970" v="725" actId="20577"/>
        <pc:sldMkLst>
          <pc:docMk/>
          <pc:sldMk cId="2708824846" sldId="264"/>
        </pc:sldMkLst>
        <pc:spChg chg="mod">
          <ac:chgData name="naveen.in@gmail.com" userId="494124386cb8f87f" providerId="LiveId" clId="{99467E76-E87E-4A08-BA5D-D63AE4F32928}" dt="2022-11-04T00:26:09.226" v="628"/>
          <ac:spMkLst>
            <pc:docMk/>
            <pc:sldMk cId="2708824846" sldId="264"/>
            <ac:spMk id="2" creationId="{F9ADC4C9-E5C4-A817-4C30-2EB61C52CC98}"/>
          </ac:spMkLst>
        </pc:spChg>
        <pc:spChg chg="mod">
          <ac:chgData name="naveen.in@gmail.com" userId="494124386cb8f87f" providerId="LiveId" clId="{99467E76-E87E-4A08-BA5D-D63AE4F32928}" dt="2022-11-04T00:37:00.970" v="725" actId="20577"/>
          <ac:spMkLst>
            <pc:docMk/>
            <pc:sldMk cId="2708824846" sldId="264"/>
            <ac:spMk id="3" creationId="{60777F8A-CE98-059F-59F0-0F14310B3CC0}"/>
          </ac:spMkLst>
        </pc:spChg>
      </pc:sldChg>
      <pc:sldChg chg="modSp add mod">
        <pc:chgData name="naveen.in@gmail.com" userId="494124386cb8f87f" providerId="LiveId" clId="{99467E76-E87E-4A08-BA5D-D63AE4F32928}" dt="2022-11-04T00:38:49.931" v="748" actId="20577"/>
        <pc:sldMkLst>
          <pc:docMk/>
          <pc:sldMk cId="3112736041" sldId="265"/>
        </pc:sldMkLst>
        <pc:spChg chg="mod">
          <ac:chgData name="naveen.in@gmail.com" userId="494124386cb8f87f" providerId="LiveId" clId="{99467E76-E87E-4A08-BA5D-D63AE4F32928}" dt="2022-11-04T00:38:14.909" v="736" actId="20577"/>
          <ac:spMkLst>
            <pc:docMk/>
            <pc:sldMk cId="3112736041" sldId="265"/>
            <ac:spMk id="2" creationId="{F9ADC4C9-E5C4-A817-4C30-2EB61C52CC98}"/>
          </ac:spMkLst>
        </pc:spChg>
        <pc:spChg chg="mod">
          <ac:chgData name="naveen.in@gmail.com" userId="494124386cb8f87f" providerId="LiveId" clId="{99467E76-E87E-4A08-BA5D-D63AE4F32928}" dt="2022-11-04T00:38:49.931" v="748" actId="20577"/>
          <ac:spMkLst>
            <pc:docMk/>
            <pc:sldMk cId="3112736041" sldId="265"/>
            <ac:spMk id="3" creationId="{60777F8A-CE98-059F-59F0-0F14310B3CC0}"/>
          </ac:spMkLst>
        </pc:spChg>
      </pc:sldChg>
      <pc:sldChg chg="modSp add mod">
        <pc:chgData name="naveen.in@gmail.com" userId="494124386cb8f87f" providerId="LiveId" clId="{99467E76-E87E-4A08-BA5D-D63AE4F32928}" dt="2022-11-04T00:42:23.986" v="794" actId="14100"/>
        <pc:sldMkLst>
          <pc:docMk/>
          <pc:sldMk cId="1711287588" sldId="266"/>
        </pc:sldMkLst>
        <pc:spChg chg="mod">
          <ac:chgData name="naveen.in@gmail.com" userId="494124386cb8f87f" providerId="LiveId" clId="{99467E76-E87E-4A08-BA5D-D63AE4F32928}" dt="2022-11-04T00:39:15.742" v="763" actId="20577"/>
          <ac:spMkLst>
            <pc:docMk/>
            <pc:sldMk cId="1711287588" sldId="266"/>
            <ac:spMk id="2" creationId="{F9ADC4C9-E5C4-A817-4C30-2EB61C52CC98}"/>
          </ac:spMkLst>
        </pc:spChg>
        <pc:spChg chg="mod">
          <ac:chgData name="naveen.in@gmail.com" userId="494124386cb8f87f" providerId="LiveId" clId="{99467E76-E87E-4A08-BA5D-D63AE4F32928}" dt="2022-11-04T00:42:23.986" v="794" actId="14100"/>
          <ac:spMkLst>
            <pc:docMk/>
            <pc:sldMk cId="1711287588" sldId="266"/>
            <ac:spMk id="3" creationId="{60777F8A-CE98-059F-59F0-0F14310B3CC0}"/>
          </ac:spMkLst>
        </pc:spChg>
      </pc:sldChg>
      <pc:sldChg chg="modSp add mod">
        <pc:chgData name="naveen.in@gmail.com" userId="494124386cb8f87f" providerId="LiveId" clId="{99467E76-E87E-4A08-BA5D-D63AE4F32928}" dt="2022-11-04T00:43:17.481" v="811" actId="20577"/>
        <pc:sldMkLst>
          <pc:docMk/>
          <pc:sldMk cId="3521003472" sldId="267"/>
        </pc:sldMkLst>
        <pc:spChg chg="mod">
          <ac:chgData name="naveen.in@gmail.com" userId="494124386cb8f87f" providerId="LiveId" clId="{99467E76-E87E-4A08-BA5D-D63AE4F32928}" dt="2022-11-04T00:43:17.481" v="811" actId="20577"/>
          <ac:spMkLst>
            <pc:docMk/>
            <pc:sldMk cId="3521003472" sldId="267"/>
            <ac:spMk id="2" creationId="{F9ADC4C9-E5C4-A817-4C30-2EB61C52CC98}"/>
          </ac:spMkLst>
        </pc:spChg>
        <pc:spChg chg="mod">
          <ac:chgData name="naveen.in@gmail.com" userId="494124386cb8f87f" providerId="LiveId" clId="{99467E76-E87E-4A08-BA5D-D63AE4F32928}" dt="2022-11-04T00:43:11.098" v="797" actId="14100"/>
          <ac:spMkLst>
            <pc:docMk/>
            <pc:sldMk cId="3521003472" sldId="267"/>
            <ac:spMk id="3" creationId="{60777F8A-CE98-059F-59F0-0F14310B3CC0}"/>
          </ac:spMkLst>
        </pc:spChg>
      </pc:sldChg>
      <pc:sldChg chg="modSp add mod">
        <pc:chgData name="naveen.in@gmail.com" userId="494124386cb8f87f" providerId="LiveId" clId="{99467E76-E87E-4A08-BA5D-D63AE4F32928}" dt="2022-11-04T00:43:58.740" v="817" actId="20577"/>
        <pc:sldMkLst>
          <pc:docMk/>
          <pc:sldMk cId="3291592581" sldId="268"/>
        </pc:sldMkLst>
        <pc:spChg chg="mod">
          <ac:chgData name="naveen.in@gmail.com" userId="494124386cb8f87f" providerId="LiveId" clId="{99467E76-E87E-4A08-BA5D-D63AE4F32928}" dt="2022-11-04T00:43:58.740" v="817" actId="20577"/>
          <ac:spMkLst>
            <pc:docMk/>
            <pc:sldMk cId="3291592581" sldId="268"/>
            <ac:spMk id="2" creationId="{F9ADC4C9-E5C4-A817-4C30-2EB61C52CC98}"/>
          </ac:spMkLst>
        </pc:spChg>
        <pc:spChg chg="mod">
          <ac:chgData name="naveen.in@gmail.com" userId="494124386cb8f87f" providerId="LiveId" clId="{99467E76-E87E-4A08-BA5D-D63AE4F32928}" dt="2022-11-04T00:43:52.148" v="813"/>
          <ac:spMkLst>
            <pc:docMk/>
            <pc:sldMk cId="3291592581" sldId="268"/>
            <ac:spMk id="3" creationId="{60777F8A-CE98-059F-59F0-0F14310B3C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D60B59B-8E11-4B05-8265-0485B8CF6FBF}"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4D88B2C-1C4F-4912-B34A-163FCD21CA65}"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2DB88BD-4856-44C1-BF41-E6585BDE6C99}"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C50C387-D414-41EC-AA40-134FC4DF5EFC}"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6F3C7D8-3BE7-476C-8918-38F2A1FC2731}"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5582A99-2537-4E16-912D-04745E3F2DFA}"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99C4F1A-4190-4B5F-8839-675B94A199F3}"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84D2E97-9293-4F49-9ABF-8F8FA43291BC}"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D7FA55D-4C96-436C-997E-A07F27D83916}"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D9F195F-D2B5-4E75-8069-178882D9B076}"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192415D-19D9-44BE-9A54-F50285507A6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07D30FF-A105-45DF-9691-9E73C048D706}"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83FA5C5-DE27-4728-BD21-226C75180D0B}"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75B47AC-12F7-443A-8B83-CAB04E0E31B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BDB030C-8A91-460E-B6E5-0A4E00B3D6F1}"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39E85FBE-4CCC-4E83-8353-67C0EB1C5A82}" type="datetimeFigureOut">
              <a:rPr lang="en-US" smtClean="0"/>
              <a:t>11/3/2022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F5D448C0-480E-4DFF-BAEB-24E6F1EF5375}"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85FBE-4CCC-4E83-8353-67C0EB1C5A82}" type="datetimeFigureOut">
              <a:rPr lang="en-US" smtClean="0"/>
              <a:t>11/3/2022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448C0-480E-4DFF-BAEB-24E6F1EF53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hbr.org/2020/01/time-management-is-about-more-than-life-hacks?registration=success" TargetMode="Externa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007164" y="174832"/>
            <a:ext cx="10310190" cy="746194"/>
          </a:xfrm>
        </p:spPr>
        <p:txBody>
          <a:bodyPr>
            <a:normAutofit fontScale="90000"/>
          </a:bodyPr>
          <a:lstStyle/>
          <a:p>
            <a:r>
              <a:rPr lang="en-US" dirty="0"/>
              <a:t>TFSS-Techno Functional Soft Skills</a:t>
            </a:r>
          </a:p>
        </p:txBody>
      </p:sp>
      <p:sp>
        <p:nvSpPr>
          <p:cNvPr id="3" name="Subtitle 2"/>
          <p:cNvSpPr>
            <a:spLocks noGrp="1" noEditPoints="1"/>
          </p:cNvSpPr>
          <p:nvPr>
            <p:ph type="subTitle" idx="1"/>
          </p:nvPr>
        </p:nvSpPr>
        <p:spPr>
          <a:xfrm>
            <a:off x="357809" y="921026"/>
            <a:ext cx="10310191" cy="5572539"/>
          </a:xfrm>
        </p:spPr>
        <p:txBody>
          <a:bodyPr>
            <a:normAutofit/>
          </a:bodyPr>
          <a:lstStyle/>
          <a:p>
            <a:pPr algn="l"/>
            <a:r>
              <a:rPr lang="en-US" dirty="0"/>
              <a:t>Time Management</a:t>
            </a:r>
          </a:p>
          <a:p>
            <a:pPr algn="l"/>
            <a:endParaRPr lang="en-US" dirty="0"/>
          </a:p>
          <a:p>
            <a:pPr algn="l"/>
            <a:r>
              <a:rPr lang="en-US" dirty="0"/>
              <a:t>Goal Setting</a:t>
            </a:r>
          </a:p>
          <a:p>
            <a:pPr algn="l"/>
            <a:endParaRPr lang="en-US" dirty="0"/>
          </a:p>
          <a:p>
            <a:pPr algn="l"/>
            <a:r>
              <a:rPr lang="en-US" dirty="0"/>
              <a:t>Reverse Planning</a:t>
            </a:r>
          </a:p>
          <a:p>
            <a:pPr algn="l"/>
            <a:endParaRPr lang="en-US" dirty="0"/>
          </a:p>
          <a:p>
            <a:pPr algn="l"/>
            <a:r>
              <a:rPr lang="en-US" dirty="0"/>
              <a:t>Mile Stones</a:t>
            </a:r>
          </a:p>
          <a:p>
            <a:pPr algn="l"/>
            <a:endParaRPr lang="en-US" dirty="0"/>
          </a:p>
          <a:p>
            <a:pPr algn="l"/>
            <a:r>
              <a:rPr lang="en-US" dirty="0"/>
              <a:t>Accountability</a:t>
            </a:r>
          </a:p>
          <a:p>
            <a:pPr algn="l"/>
            <a:endParaRPr lang="en-US" dirty="0"/>
          </a:p>
          <a:p>
            <a:pPr algn="l"/>
            <a:r>
              <a:rPr lang="en-US" dirty="0"/>
              <a:t>Responsible, Accountable, Consulted and Informed (RACI) model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Milestones</a:t>
            </a:r>
          </a:p>
        </p:txBody>
      </p:sp>
      <p:sp>
        <p:nvSpPr>
          <p:cNvPr id="3" name="Subtitle 2"/>
          <p:cNvSpPr>
            <a:spLocks noGrp="1" noEditPoints="1"/>
          </p:cNvSpPr>
          <p:nvPr>
            <p:ph type="subTitle" idx="1"/>
          </p:nvPr>
        </p:nvSpPr>
        <p:spPr>
          <a:xfrm>
            <a:off x="371061" y="914399"/>
            <a:ext cx="10296939" cy="5194853"/>
          </a:xfrm>
        </p:spPr>
        <p:txBody>
          <a:bodyPr>
            <a:noAutofit/>
          </a:bodyPr>
          <a:lstStyle/>
          <a:p>
            <a:pPr algn="l"/>
            <a:r>
              <a:rPr lang="en-US" sz="1600" dirty="0"/>
              <a:t>MS are specific, important points along a project timeline. These mile stones form a sequence of events that lead to the achievement of your goal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Accountability</a:t>
            </a:r>
          </a:p>
        </p:txBody>
      </p:sp>
      <p:sp>
        <p:nvSpPr>
          <p:cNvPr id="3" name="Subtitle 2"/>
          <p:cNvSpPr>
            <a:spLocks noGrp="1" noEditPoints="1"/>
          </p:cNvSpPr>
          <p:nvPr>
            <p:ph type="subTitle" idx="1"/>
          </p:nvPr>
        </p:nvSpPr>
        <p:spPr>
          <a:xfrm>
            <a:off x="198783" y="914399"/>
            <a:ext cx="11767930" cy="5943601"/>
          </a:xfrm>
        </p:spPr>
        <p:txBody>
          <a:bodyPr>
            <a:noAutofit/>
          </a:bodyPr>
          <a:lstStyle/>
          <a:p>
            <a:pPr algn="l"/>
            <a:r>
              <a:rPr lang="en-US" sz="1600" dirty="0"/>
              <a:t>Accountability is the responsibility of a person to complete their assigned tasks and be answerable for their actions</a:t>
            </a:r>
          </a:p>
          <a:p>
            <a:pPr algn="l"/>
            <a:endParaRPr lang="en-US" sz="1600" dirty="0"/>
          </a:p>
          <a:p>
            <a:pPr algn="l"/>
            <a:r>
              <a:rPr lang="en-US" sz="1600" dirty="0"/>
              <a:t>Taking ownership</a:t>
            </a:r>
          </a:p>
          <a:p>
            <a:pPr algn="l"/>
            <a:r>
              <a:rPr lang="en-US" sz="1600" dirty="0"/>
              <a:t>ex: We were assigned a task.</a:t>
            </a:r>
          </a:p>
          <a:p>
            <a:pPr algn="l"/>
            <a:r>
              <a:rPr lang="en-US" sz="1600" dirty="0"/>
              <a:t>We take responsibility to complete the task. </a:t>
            </a:r>
          </a:p>
          <a:p>
            <a:pPr algn="l"/>
            <a:r>
              <a:rPr lang="en-US" sz="1600" dirty="0"/>
              <a:t>Unfortunately, because of poor planning the result of your efforts won't meet the expectations of your supervisor. </a:t>
            </a:r>
          </a:p>
          <a:p>
            <a:pPr algn="l"/>
            <a:r>
              <a:rPr lang="en-US" sz="1600" dirty="0"/>
              <a:t>You decide to admit your errors(poor plan) to your supervisor</a:t>
            </a:r>
          </a:p>
          <a:p>
            <a:pPr algn="l"/>
            <a:r>
              <a:rPr lang="en-US" sz="1600" dirty="0"/>
              <a:t>you might have a team member whom u can't rely on for help, or you might be forced to handle a team member's unfinished tasks. in these cases, the underlying problem is often a lack of accountability.</a:t>
            </a:r>
          </a:p>
          <a:p>
            <a:pPr algn="l"/>
            <a:endParaRPr lang="en-US" sz="1600" dirty="0"/>
          </a:p>
          <a:p>
            <a:pPr algn="l"/>
            <a:r>
              <a:rPr lang="en-US" sz="1600" dirty="0"/>
              <a:t>when you are given a task and you will bear the responsibility if it goes wrong, you are said to be accountability for the task</a:t>
            </a:r>
          </a:p>
          <a:p>
            <a:pPr algn="l"/>
            <a:r>
              <a:rPr lang="en-US" sz="1600" dirty="0"/>
              <a:t>illustrating accountability:</a:t>
            </a:r>
          </a:p>
          <a:p>
            <a:pPr algn="l"/>
            <a:r>
              <a:rPr lang="en-US" sz="1600" dirty="0"/>
              <a:t>.when someone on your team admits that they made an error, they are showing accountability</a:t>
            </a:r>
          </a:p>
          <a:p>
            <a:pPr algn="l"/>
            <a:r>
              <a:rPr lang="en-US" sz="1600" dirty="0"/>
              <a:t>.You can show Accountability in the following ways:</a:t>
            </a:r>
          </a:p>
          <a:p>
            <a:pPr algn="l"/>
            <a:r>
              <a:rPr lang="en-US" sz="1600" dirty="0"/>
              <a:t>-Communicate your goals</a:t>
            </a:r>
          </a:p>
          <a:p>
            <a:pPr algn="l"/>
            <a:r>
              <a:rPr lang="en-US" sz="1600" dirty="0"/>
              <a:t>-Be honest about your capabilities</a:t>
            </a:r>
          </a:p>
          <a:p>
            <a:pPr algn="l"/>
            <a:r>
              <a:rPr lang="en-US" sz="1600" dirty="0"/>
              <a:t>-keep your commitments</a:t>
            </a:r>
          </a:p>
          <a:p>
            <a:pPr algn="l"/>
            <a:r>
              <a:rPr lang="en-US" sz="1600" dirty="0"/>
              <a:t>-admit your mistakes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Demonstrating Accountability</a:t>
            </a:r>
          </a:p>
        </p:txBody>
      </p:sp>
      <p:sp>
        <p:nvSpPr>
          <p:cNvPr id="3" name="Subtitle 2"/>
          <p:cNvSpPr>
            <a:spLocks noGrp="1" noEditPoints="1"/>
          </p:cNvSpPr>
          <p:nvPr>
            <p:ph type="subTitle" idx="1"/>
          </p:nvPr>
        </p:nvSpPr>
        <p:spPr>
          <a:xfrm>
            <a:off x="198783" y="914399"/>
            <a:ext cx="11767930" cy="5639830"/>
          </a:xfrm>
        </p:spPr>
        <p:txBody>
          <a:bodyPr>
            <a:noAutofit/>
          </a:bodyPr>
          <a:lstStyle/>
          <a:p>
            <a:pPr algn="l"/>
            <a:r>
              <a:rPr lang="en-US" sz="1600" dirty="0"/>
              <a:t>Demonstrating accountability:</a:t>
            </a:r>
          </a:p>
          <a:p>
            <a:pPr algn="l"/>
            <a:endParaRPr lang="en-US" sz="1600" dirty="0"/>
          </a:p>
          <a:p>
            <a:pPr algn="l"/>
            <a:r>
              <a:rPr lang="en-US" sz="1600" dirty="0"/>
              <a:t>We can Demonstrate </a:t>
            </a:r>
            <a:r>
              <a:rPr lang="en-US" sz="1600" dirty="0" err="1"/>
              <a:t>accountability</a:t>
            </a:r>
            <a:r>
              <a:rPr lang="en-US" sz="1600" dirty="0"/>
              <a:t> in professional environment in several ways including the following:</a:t>
            </a:r>
          </a:p>
          <a:p>
            <a:pPr algn="l"/>
            <a:endParaRPr lang="en-US" sz="1600" dirty="0"/>
          </a:p>
          <a:p>
            <a:pPr algn="l"/>
            <a:r>
              <a:rPr lang="en-US" sz="1600" dirty="0"/>
              <a:t>-Being on time</a:t>
            </a:r>
          </a:p>
          <a:p>
            <a:pPr algn="l"/>
            <a:r>
              <a:rPr lang="en-US" sz="1600" dirty="0"/>
              <a:t>-Communicating your progress on your assignments and any issues that you might have</a:t>
            </a:r>
          </a:p>
          <a:p>
            <a:pPr algn="l"/>
            <a:r>
              <a:rPr lang="en-US" sz="1600" dirty="0"/>
              <a:t>-asking for feedback on your work</a:t>
            </a:r>
          </a:p>
          <a:p>
            <a:pPr algn="l"/>
            <a:endParaRPr lang="en-US" sz="1600" dirty="0"/>
          </a:p>
          <a:p>
            <a:pPr algn="l"/>
            <a:r>
              <a:rPr lang="en-US" sz="1600" dirty="0"/>
              <a:t>Page 15 </a:t>
            </a:r>
            <a:r>
              <a:rPr lang="en-US" sz="1600" dirty="0"/>
              <a:t>Activity: research ways to demonstrate accountability</a:t>
            </a:r>
          </a:p>
          <a:p>
            <a:pPr algn="l"/>
            <a:endParaRPr lang="en-US" sz="1600" dirty="0"/>
          </a:p>
          <a:p>
            <a:pPr algn="l"/>
            <a:r>
              <a:rPr lang="en-US" sz="1600" dirty="0"/>
              <a:t>-make </a:t>
            </a:r>
            <a:r>
              <a:rPr lang="en-US" sz="1600" dirty="0" err="1"/>
              <a:t>at least</a:t>
            </a:r>
            <a:r>
              <a:rPr lang="en-US" sz="1600" dirty="0"/>
              <a:t> 5 ways that you can demonstrate accountability.</a:t>
            </a:r>
          </a:p>
          <a:p>
            <a:pPr algn="l"/>
            <a:r>
              <a:rPr lang="en-US" sz="1600" dirty="0"/>
              <a:t>1</a:t>
            </a:r>
          </a:p>
          <a:p>
            <a:pPr algn="l"/>
            <a:r>
              <a:rPr lang="en-US" sz="1600" dirty="0"/>
              <a:t>2</a:t>
            </a:r>
          </a:p>
          <a:p>
            <a:pPr algn="l"/>
            <a:r>
              <a:rPr lang="en-US" sz="1600" dirty="0"/>
              <a:t>3</a:t>
            </a:r>
          </a:p>
          <a:p>
            <a:pPr algn="l"/>
            <a:r>
              <a:rPr lang="en-US" sz="1600" dirty="0"/>
              <a:t>4</a:t>
            </a:r>
          </a:p>
          <a:p>
            <a:pPr algn="l"/>
            <a:r>
              <a:rPr lang="en-US" sz="1600" dirty="0"/>
              <a:t>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Demonstrating Accountability</a:t>
            </a:r>
          </a:p>
        </p:txBody>
      </p:sp>
      <p:sp>
        <p:nvSpPr>
          <p:cNvPr id="3" name="Subtitle 2"/>
          <p:cNvSpPr>
            <a:spLocks noGrp="1" noEditPoints="1"/>
          </p:cNvSpPr>
          <p:nvPr>
            <p:ph type="subTitle" idx="1"/>
          </p:nvPr>
        </p:nvSpPr>
        <p:spPr>
          <a:xfrm>
            <a:off x="198783" y="914399"/>
            <a:ext cx="11767930" cy="5797485"/>
          </a:xfrm>
        </p:spPr>
        <p:txBody>
          <a:bodyPr>
            <a:noAutofit/>
          </a:bodyPr>
          <a:lstStyle/>
          <a:p>
            <a:pPr algn="l"/>
            <a:r>
              <a:rPr lang="en-US" sz="1600" b="1" dirty="0"/>
              <a:t>Admit wrongdoings: </a:t>
            </a:r>
            <a:r>
              <a:rPr lang="en-US" sz="1600" dirty="0"/>
              <a:t>Perhaps the most obvious way to hold yourself accountable is to admit when you’re wrong or have made a mistake; there is much to be said for someone who is willing to do so. It’s memorable when people will accept responsibility, but it’s equally memorable when someone seems to seldom apologize.</a:t>
            </a:r>
          </a:p>
          <a:p>
            <a:pPr algn="l"/>
            <a:r>
              <a:rPr lang="en-US" sz="1600" b="1" dirty="0"/>
              <a:t>Take pride in your work:</a:t>
            </a:r>
            <a:r>
              <a:rPr lang="en-US" sz="1600" dirty="0"/>
              <a:t> Since you are responsible for the work that you complete, it’s important to give it your all. Even if a task seems simple or mundane, you want to show that you are responsible for the effort put into your assignments and you hold yourself to a high standard.</a:t>
            </a:r>
          </a:p>
          <a:p>
            <a:pPr algn="l"/>
            <a:endParaRPr lang="en-US" sz="1600" dirty="0"/>
          </a:p>
          <a:p>
            <a:pPr algn="l"/>
            <a:r>
              <a:rPr lang="en-US" sz="1600" b="1" dirty="0"/>
              <a:t>Don’t make excuses:</a:t>
            </a:r>
            <a:r>
              <a:rPr lang="en-US" sz="1600" dirty="0"/>
              <a:t> There’s a difference between an excuse and a valid reason. Generally, the difference between the two is clear. If you’re going to be accountable for yourself, your actions, and your work, you must be truthful, not only with those you work with, but to yourself. Sometimes it can be more difficult to be honest with yourself, but the key to being authentic often starts with being true to yourself, and you’ll find that it then comes naturally to be honest with others.</a:t>
            </a:r>
          </a:p>
          <a:p>
            <a:pPr algn="l"/>
            <a:endParaRPr lang="en-US" sz="1600" dirty="0"/>
          </a:p>
          <a:p>
            <a:pPr algn="l"/>
            <a:r>
              <a:rPr lang="en-US" sz="1600" b="1" dirty="0"/>
              <a:t>Be transparent: </a:t>
            </a:r>
            <a:r>
              <a:rPr lang="en-US" sz="1600" dirty="0"/>
              <a:t>If you’re struggling with a task, ask for help. If you don’t think you’ll be able to meet your deadline, let your supervisor know. People appreciate when others are upfront about issues of these sorts.</a:t>
            </a:r>
          </a:p>
          <a:p>
            <a:pPr algn="l"/>
            <a:r>
              <a:rPr lang="en-US" sz="1600" b="1" dirty="0"/>
              <a:t>Contribute:</a:t>
            </a:r>
            <a:r>
              <a:rPr lang="en-US" sz="1600" dirty="0"/>
              <a:t> When you work for a company, part of your job is to represent that company well. There are ways of contributing to your company that go beyond doing your job. It might not be absolutely necessary for you to raise your hand in a meeting and contribute, but it’s a good idea to be as involved as you can. Having solid suggestions to bring to the table will show that you are giving your job your all.</a:t>
            </a:r>
          </a:p>
          <a:p>
            <a:pPr algn="l"/>
            <a:r>
              <a:rPr lang="en-US" sz="1600" b="1" dirty="0"/>
              <a:t>Be upfront: </a:t>
            </a:r>
            <a:r>
              <a:rPr lang="en-US" sz="1600" dirty="0"/>
              <a:t>Your issues at work are your responsibilities, thus avoiding them is avoiding your responsibilities. If you have a problem, whether that be with the software you’re using, the people on your team, or being on time to work, address it! Doing nothing about your concerns also does nothing to alleviate them. Tackling them head on will show that you are taking responsibility for whatever comes your way—even unfavorable circumstances and situations.</a:t>
            </a:r>
          </a:p>
          <a:p>
            <a:pPr algn="l"/>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RACI</a:t>
            </a:r>
          </a:p>
        </p:txBody>
      </p:sp>
      <p:sp>
        <p:nvSpPr>
          <p:cNvPr id="3" name="Subtitle 2"/>
          <p:cNvSpPr>
            <a:spLocks noGrp="1" noEditPoints="1"/>
          </p:cNvSpPr>
          <p:nvPr>
            <p:ph type="subTitle" idx="1"/>
          </p:nvPr>
        </p:nvSpPr>
        <p:spPr>
          <a:xfrm>
            <a:off x="198783" y="914399"/>
            <a:ext cx="11767930" cy="4996071"/>
          </a:xfrm>
        </p:spPr>
        <p:txBody>
          <a:bodyPr>
            <a:noAutofit/>
          </a:bodyPr>
          <a:lstStyle/>
          <a:p>
            <a:pPr algn="l"/>
            <a:r>
              <a:rPr lang="en-US" sz="1600" dirty="0"/>
              <a:t>The RACI model is tool to clarify roles and responsibilities with in project teams. RACI stands for....</a:t>
            </a:r>
          </a:p>
          <a:p>
            <a:pPr algn="l"/>
            <a:endParaRPr lang="en-US" sz="1600" dirty="0"/>
          </a:p>
          <a:p>
            <a:pPr algn="l"/>
            <a:r>
              <a:rPr lang="en-US" sz="1600" dirty="0"/>
              <a:t>Scenario:</a:t>
            </a:r>
          </a:p>
          <a:p>
            <a:pPr algn="l"/>
            <a:r>
              <a:rPr lang="en-US" sz="1600" dirty="0"/>
              <a:t>Imagine that you are a </a:t>
            </a:r>
            <a:r>
              <a:rPr lang="en-US" sz="1600" dirty="0" err="1"/>
              <a:t>junir</a:t>
            </a:r>
            <a:r>
              <a:rPr lang="en-US" sz="1600" dirty="0"/>
              <a:t> engineer. In your work you take on more </a:t>
            </a:r>
            <a:r>
              <a:rPr lang="en-US" sz="1600" dirty="0" err="1"/>
              <a:t>respo</a:t>
            </a:r>
            <a:r>
              <a:rPr lang="en-US" sz="1600" dirty="0"/>
              <a:t> than you can handle. This </a:t>
            </a:r>
            <a:r>
              <a:rPr lang="en-US" sz="1600" dirty="0" err="1"/>
              <a:t>siutation</a:t>
            </a:r>
            <a:r>
              <a:rPr lang="en-US" sz="1600" dirty="0"/>
              <a:t> might mean that you have too many tasks to work on or that you took on tasks that are outside your role. As a result you might be experience a very large workload</a:t>
            </a:r>
          </a:p>
          <a:p>
            <a:pPr algn="l"/>
            <a:endParaRPr lang="en-US" sz="1600" dirty="0"/>
          </a:p>
          <a:p>
            <a:pPr algn="l"/>
            <a:endParaRPr lang="en-US" sz="1600" dirty="0"/>
          </a:p>
          <a:p>
            <a:pPr algn="l"/>
            <a:r>
              <a:rPr lang="en-US" sz="1600" dirty="0"/>
              <a:t>it can be useful to discuss the responsibilities on your team with your colleagues and your </a:t>
            </a:r>
            <a:r>
              <a:rPr lang="en-US" sz="1600" dirty="0" err="1"/>
              <a:t>mgr</a:t>
            </a:r>
            <a:r>
              <a:rPr lang="en-US" sz="1600" dirty="0"/>
              <a:t> by using RACI matrix</a:t>
            </a:r>
          </a:p>
          <a:p>
            <a:pPr algn="l"/>
            <a:endParaRPr lang="en-US" sz="1600" dirty="0"/>
          </a:p>
          <a:p>
            <a:pPr algn="l"/>
            <a:r>
              <a:rPr lang="en-US" sz="1600" dirty="0"/>
              <a:t>Page 18</a:t>
            </a:r>
          </a:p>
          <a:p>
            <a:pPr algn="l"/>
            <a:r>
              <a:rPr lang="en-US" sz="1600" dirty="0"/>
              <a:t>Activity: learn each category </a:t>
            </a:r>
            <a:r>
              <a:rPr lang="en-US" sz="1600" dirty="0" err="1"/>
              <a:t>abt</a:t>
            </a:r>
            <a:r>
              <a:rPr lang="en-US" sz="1600" dirty="0"/>
              <a:t> RACI chart</a:t>
            </a:r>
          </a:p>
          <a:p>
            <a:pPr algn="l"/>
            <a:r>
              <a:rPr lang="en-US" sz="1600" dirty="0"/>
              <a:t>describe diff </a:t>
            </a:r>
            <a:r>
              <a:rPr lang="en-US" sz="1600" dirty="0" err="1"/>
              <a:t>b.w</a:t>
            </a:r>
            <a:r>
              <a:rPr lang="en-US" sz="1600" dirty="0"/>
              <a:t> R and A</a:t>
            </a:r>
          </a:p>
          <a:p>
            <a:pPr algn="l"/>
            <a:r>
              <a:rPr lang="en-US" sz="1600" dirty="0"/>
              <a:t>Describe the diff b/w C and I</a:t>
            </a:r>
          </a:p>
          <a:p>
            <a:pPr algn="l"/>
            <a:r>
              <a:rPr lang="en-US" sz="1600" dirty="0"/>
              <a:t>-Can one person's name appear in more than one category? why or why not?</a:t>
            </a:r>
          </a:p>
          <a:p>
            <a:pPr algn="l"/>
            <a:endParaRPr lang="en-US" sz="1600" dirty="0"/>
          </a:p>
          <a:p>
            <a:pPr algn="l"/>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t>The cells inside the RACI model or chart are filled in based on the following criteria – R = Responsible = The person who performs the work. There must be one “R” on every row, no more and no less. “R” is the only letter that must appear in each row. A = Accountable = The person ultimately accountable for the work or decision being made. Use this letter where appropriate, but not to excess – only when a key decision or task is at hand.</a:t>
            </a:r>
            <a:endParaRPr lang="en-US"/>
          </a:p>
          <a:p>
            <a:r>
              <a:rPr lang="en-US"/>
              <a:t>RACI\RAS(Supportive)CI-alternative is Fresco</a:t>
            </a:r>
          </a:p>
          <a:p>
            <a:r>
              <a:rPr lang="en-US"/>
              <a:t>Trello-prodi</a:t>
            </a:r>
          </a:p>
          <a:p>
            <a:r>
              <a:rPr lang="en-US"/>
              <a:t>https://www.consuunt.com/raci-matrix/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RACI</a:t>
            </a:r>
          </a:p>
        </p:txBody>
      </p:sp>
      <p:sp>
        <p:nvSpPr>
          <p:cNvPr id="3" name="Subtitle 2"/>
          <p:cNvSpPr>
            <a:spLocks noGrp="1" noEditPoints="1"/>
          </p:cNvSpPr>
          <p:nvPr>
            <p:ph type="subTitle" idx="1"/>
          </p:nvPr>
        </p:nvSpPr>
        <p:spPr>
          <a:xfrm>
            <a:off x="198783" y="914399"/>
            <a:ext cx="11767930" cy="4996071"/>
          </a:xfrm>
        </p:spPr>
        <p:txBody>
          <a:bodyPr>
            <a:noAutofit/>
          </a:bodyPr>
          <a:lstStyle/>
          <a:p>
            <a:pPr algn="l"/>
            <a:r>
              <a:rPr lang="en-US" sz="1600" dirty="0"/>
              <a:t>Not having project roles and responsibilities set in place leads to a myriad of project management-related issues—schedule delays, scaling costs, and lower performance, just to name a few. </a:t>
            </a:r>
          </a:p>
          <a:p>
            <a:pPr algn="l"/>
            <a:endParaRPr lang="en-US" sz="1600" dirty="0"/>
          </a:p>
          <a:p>
            <a:pPr algn="l"/>
            <a:r>
              <a:rPr lang="en-US" sz="1600" dirty="0"/>
              <a:t>That’s when the RACI matrix, also known as the RACI diagram or responsibility assignment matrix, comes into the picture.</a:t>
            </a:r>
          </a:p>
          <a:p>
            <a:pPr algn="l"/>
            <a:r>
              <a:rPr lang="en-US" sz="1600" dirty="0"/>
              <a:t>The RACI model helps with mapping all of the stakeholders’ roles and responsibilities, bringing structure and clarity, and engaging everyone from the team in the successful project delivery so that miscalculations are out of the question. </a:t>
            </a:r>
          </a:p>
          <a:p>
            <a:pPr algn="l"/>
            <a:endParaRPr lang="en-US" sz="1600" dirty="0"/>
          </a:p>
          <a:p>
            <a:pPr algn="l"/>
            <a:r>
              <a:rPr lang="en-US" sz="1600" dirty="0"/>
              <a:t>Here’s why many people from the corporate world across various industries, from healthcare to construction, swear by RACI charts.</a:t>
            </a:r>
          </a:p>
          <a:p>
            <a:pPr algn="l"/>
            <a:r>
              <a:rPr lang="en-US" sz="1600" dirty="0"/>
              <a:t>Responsible: As you can already suggest, this person is responsible for taking action and ensuring that tasks on the project are being worked on.</a:t>
            </a:r>
          </a:p>
          <a:p>
            <a:pPr algn="l"/>
            <a:endParaRPr lang="en-US" sz="1600" dirty="0"/>
          </a:p>
          <a:p>
            <a:pPr algn="l"/>
            <a:r>
              <a:rPr lang="en-US" sz="1600" dirty="0"/>
              <a:t>Typically, this is a team member or a project manager that reports to an A. You can have more Rs in a RACI, and some of them can also be involved in the decision-making process.</a:t>
            </a:r>
          </a:p>
          <a:p>
            <a:pPr algn="l"/>
            <a:endParaRPr lang="en-US" sz="1600" dirty="0"/>
          </a:p>
          <a:p>
            <a:pPr algn="l"/>
            <a:r>
              <a:rPr lang="en-US" sz="1600" dirty="0"/>
              <a:t>However, it is highly advisable not to blow things up out of proportion and over-assign the number of Responsibles in your responsibility assignment matrix. </a:t>
            </a:r>
          </a:p>
          <a:p>
            <a:pPr algn="l"/>
            <a:endParaRPr lang="en-US" sz="1600" dirty="0"/>
          </a:p>
          <a:p>
            <a:pPr algn="l"/>
            <a:endParaRPr lang="en-US" sz="1600" dirty="0"/>
          </a:p>
          <a:p>
            <a:pPr algn="l"/>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49585"/>
          </a:xfrm>
        </p:spPr>
        <p:txBody>
          <a:bodyPr>
            <a:normAutofit fontScale="90000"/>
          </a:bodyPr>
          <a:lstStyle/>
          <a:p>
            <a:r>
              <a:rPr lang="en-US" dirty="0"/>
              <a:t>RACI</a:t>
            </a:r>
          </a:p>
        </p:txBody>
      </p:sp>
      <p:sp>
        <p:nvSpPr>
          <p:cNvPr id="3" name="Subtitle 2"/>
          <p:cNvSpPr>
            <a:spLocks noGrp="1" noEditPoints="1"/>
          </p:cNvSpPr>
          <p:nvPr>
            <p:ph type="subTitle" idx="1"/>
          </p:nvPr>
        </p:nvSpPr>
        <p:spPr>
          <a:xfrm>
            <a:off x="91966" y="888124"/>
            <a:ext cx="11754792" cy="6060243"/>
          </a:xfrm>
        </p:spPr>
        <p:txBody>
          <a:bodyPr>
            <a:noAutofit/>
          </a:bodyPr>
          <a:lstStyle/>
          <a:p>
            <a:pPr algn="l"/>
            <a:endParaRPr lang="en-US" sz="1600" dirty="0"/>
          </a:p>
          <a:p>
            <a:pPr algn="l"/>
            <a:r>
              <a:rPr lang="en-US" sz="1600" dirty="0"/>
              <a:t>Responsible: As you can already suggest, this person is responsible for taking action and ensuring that tasks on the project are being worked on.</a:t>
            </a:r>
          </a:p>
          <a:p>
            <a:pPr algn="l"/>
            <a:endParaRPr lang="en-US" sz="1600" dirty="0"/>
          </a:p>
          <a:p>
            <a:pPr algn="l"/>
            <a:r>
              <a:rPr lang="en-US" sz="1600" dirty="0"/>
              <a:t>Typically, this is a team member or a project manager that reports to an A. You can have more Rs in a RACI, and some of them can also be involved in the decision-making process.</a:t>
            </a:r>
          </a:p>
          <a:p>
            <a:pPr algn="l"/>
            <a:endParaRPr lang="en-US" sz="1600" dirty="0"/>
          </a:p>
          <a:p>
            <a:pPr algn="l"/>
            <a:r>
              <a:rPr lang="en-US" sz="1600" dirty="0"/>
              <a:t>However, it is highly advisable not to blow things up out of proportion and over-assign the number of Responsible in your responsibility assignment matrix. </a:t>
            </a:r>
          </a:p>
          <a:p>
            <a:pPr algn="l"/>
            <a:r>
              <a:rPr lang="en-US" sz="1600" dirty="0"/>
              <a:t>Accountable: That’s someone who ensures all the responsibilities are assigned properly, approves or rejects work or decisions (basically, this person is a decision maker), and ensures that everything is successfully and timely delivered. According to the RACI matrix, there should be only one A.  </a:t>
            </a:r>
          </a:p>
          <a:p>
            <a:pPr algn="l"/>
            <a:endParaRPr lang="en-US" sz="1600" dirty="0"/>
          </a:p>
          <a:p>
            <a:pPr algn="l"/>
            <a:r>
              <a:rPr lang="en-US" sz="1600" dirty="0"/>
              <a:t>Consulted: This is the person the team consults about various topics and actions, an expert. This person, or multiple persons, provides feedback and evaluates so tasks can be performed.</a:t>
            </a:r>
          </a:p>
          <a:p>
            <a:pPr algn="l"/>
            <a:endParaRPr lang="en-US" sz="1600" dirty="0"/>
          </a:p>
          <a:p>
            <a:pPr algn="l"/>
            <a:r>
              <a:rPr lang="en-US" sz="1600" dirty="0"/>
              <a:t>Informed: Someone who should be updated on progress once everything is done and dusted but isn’t directly involved in the process. This person doesn’t contribute to making decisions or delivering tasks nor is consulted on any matter.</a:t>
            </a:r>
          </a:p>
          <a:p>
            <a:pPr algn="l"/>
            <a:endParaRPr lang="en-US" sz="1600" dirty="0"/>
          </a:p>
          <a:p>
            <a:pPr algn="l"/>
            <a:r>
              <a:rPr lang="en-US" sz="1600" dirty="0"/>
              <a:t>We know project management teams love abbreviations: PMP, KPI, SOW, and SME. The list goes on and on, but the RACI matrix chart makes it a breeze to scheme out key decisions, tasks, milestones, and roles.</a:t>
            </a:r>
          </a:p>
          <a:p>
            <a:pPr algn="l"/>
            <a:endParaRPr lang="en-US" sz="1600" dirty="0"/>
          </a:p>
          <a:p>
            <a:pPr algn="l"/>
            <a:endParaRPr lang="en-US" sz="1600" dirty="0"/>
          </a:p>
          <a:p>
            <a:pPr algn="l"/>
            <a:endParaRPr lang="en-US" sz="1600" dirty="0"/>
          </a:p>
          <a:p>
            <a:pPr algn="l"/>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432184"/>
          </a:xfrm>
        </p:spPr>
        <p:txBody>
          <a:bodyPr/>
          <a:lstStyle/>
          <a:p>
            <a:r>
              <a:rPr lang="en-US"/>
              <a:t>Adv RACI</a:t>
            </a:r>
          </a:p>
        </p:txBody>
      </p:sp>
      <p:sp>
        <p:nvSpPr>
          <p:cNvPr id="3" name="Content Placeholder 2"/>
          <p:cNvSpPr>
            <a:spLocks noGrp="1" noEditPoints="1"/>
          </p:cNvSpPr>
          <p:nvPr>
            <p:ph idx="1"/>
          </p:nvPr>
        </p:nvSpPr>
        <p:spPr>
          <a:xfrm>
            <a:off x="496614" y="1129315"/>
            <a:ext cx="10857186" cy="5499628"/>
          </a:xfrm>
        </p:spPr>
        <p:txBody>
          <a:bodyPr/>
          <a:lstStyle/>
          <a:p>
            <a:r>
              <a:t>It eliminates role confusion and confusion about who makes decisions (it could be that the Accountable or Responsible party is the decision-maker, so it should be made clear from the beginning)</a:t>
            </a:r>
          </a:p>
          <a:p>
            <a:r>
              <a:t>It encourages teamwork and communication between everyone involved in the project, which leads to setting expectations straight</a:t>
            </a:r>
          </a:p>
          <a:p>
            <a:r>
              <a:t>It prevents over and under-allocation of resources of a team member and ensures a smooth reallocation of resources when needed</a:t>
            </a:r>
          </a:p>
          <a:p>
            <a:r>
              <a:t>It can guarantee that even in case of resource reallocation, no task is overlooked</a:t>
            </a:r>
          </a:p>
          <a:p>
            <a:r>
              <a:t>By using it, you’ll streamline communications, eliminate conflict resolution, instill trust and ensure a high level of engagement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RACI Matrix in tasks</a:t>
            </a:r>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srcRect/>
          <a:stretch>
            <a:fillRect/>
          </a:stretch>
        </p:blipFill>
        <p:spPr>
          <a:xfrm>
            <a:off x="1006063" y="2073172"/>
            <a:ext cx="9734550" cy="4314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132522"/>
            <a:ext cx="9144000" cy="715617"/>
          </a:xfrm>
        </p:spPr>
        <p:txBody>
          <a:bodyPr>
            <a:normAutofit fontScale="90000"/>
          </a:bodyPr>
          <a:lstStyle/>
          <a:p>
            <a:r>
              <a:rPr lang="en-US" dirty="0"/>
              <a:t>Time Management</a:t>
            </a:r>
          </a:p>
        </p:txBody>
      </p:sp>
      <p:sp>
        <p:nvSpPr>
          <p:cNvPr id="3" name="Subtitle 2"/>
          <p:cNvSpPr>
            <a:spLocks noGrp="1" noEditPoints="1"/>
          </p:cNvSpPr>
          <p:nvPr>
            <p:ph type="subTitle" idx="1"/>
          </p:nvPr>
        </p:nvSpPr>
        <p:spPr>
          <a:xfrm>
            <a:off x="556591" y="848139"/>
            <a:ext cx="10111409" cy="5711687"/>
          </a:xfrm>
        </p:spPr>
        <p:txBody>
          <a:bodyPr>
            <a:noAutofit/>
          </a:bodyPr>
          <a:lstStyle/>
          <a:p>
            <a:pPr algn="l"/>
            <a:r>
              <a:rPr lang="en-US" sz="1600" dirty="0"/>
              <a:t>TM is the ability to plan and control how you spend your available time to effectively accomplish your goals</a:t>
            </a:r>
          </a:p>
          <a:p>
            <a:pPr algn="l"/>
            <a:endParaRPr lang="en-US" sz="1600" dirty="0"/>
          </a:p>
          <a:p>
            <a:pPr algn="l"/>
            <a:r>
              <a:rPr lang="en-US" sz="1600" dirty="0"/>
              <a:t>Its the collective name for everything that's related to work habits, instruments, and techniques that help you use your	 time as effectively as possible.</a:t>
            </a:r>
          </a:p>
          <a:p>
            <a:pPr algn="l"/>
            <a:endParaRPr lang="en-US" sz="1600" dirty="0"/>
          </a:p>
          <a:p>
            <a:pPr algn="l"/>
            <a:r>
              <a:rPr lang="en-US" sz="1600" dirty="0"/>
              <a:t>TM is a skill that can be improved</a:t>
            </a:r>
          </a:p>
          <a:p>
            <a:pPr algn="l"/>
            <a:endParaRPr lang="en-US" sz="1600" dirty="0"/>
          </a:p>
          <a:p>
            <a:pPr algn="l"/>
            <a:r>
              <a:rPr lang="en-US" sz="1600" dirty="0"/>
              <a:t>why is TM important:</a:t>
            </a:r>
          </a:p>
          <a:p>
            <a:pPr algn="l"/>
            <a:r>
              <a:rPr lang="en-US" sz="1600" dirty="0"/>
              <a:t>Good TM skills do the following:</a:t>
            </a:r>
          </a:p>
          <a:p>
            <a:pPr algn="l"/>
            <a:r>
              <a:rPr lang="en-US" sz="1600" dirty="0"/>
              <a:t>-Help you achieve your goals faster.</a:t>
            </a:r>
          </a:p>
          <a:p>
            <a:pPr algn="l"/>
            <a:r>
              <a:rPr lang="en-US" sz="1600" dirty="0"/>
              <a:t>-Provide the ability to do more with less time</a:t>
            </a:r>
          </a:p>
          <a:p>
            <a:pPr algn="l"/>
            <a:r>
              <a:rPr lang="en-US" sz="1600" dirty="0"/>
              <a:t>-Help you achieve balance b/w work and your private life</a:t>
            </a:r>
          </a:p>
          <a:p>
            <a:pPr algn="l"/>
            <a:endParaRPr lang="en-US" sz="1600" dirty="0"/>
          </a:p>
          <a:p>
            <a:pPr algn="l"/>
            <a:r>
              <a:rPr lang="en-US" sz="1600" dirty="0"/>
              <a:t>The most important question of tm is which goal to pursue.</a:t>
            </a:r>
          </a:p>
          <a:p>
            <a:pPr algn="l"/>
            <a:r>
              <a:rPr lang="en-US" sz="1600" dirty="0"/>
              <a:t>-What is your goal?</a:t>
            </a:r>
          </a:p>
          <a:p>
            <a:pPr algn="l"/>
            <a:r>
              <a:rPr lang="en-US" sz="1600" dirty="0"/>
              <a:t>-Which activities do you undertake everyday to get there?</a:t>
            </a:r>
          </a:p>
          <a:p>
            <a:pPr algn="l"/>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62609"/>
          </a:xfrm>
        </p:spPr>
        <p:txBody>
          <a:bodyPr>
            <a:normAutofit fontScale="90000"/>
          </a:bodyPr>
          <a:lstStyle/>
          <a:p>
            <a:r>
              <a:rPr lang="en-US" dirty="0"/>
              <a:t>Time Management</a:t>
            </a:r>
          </a:p>
        </p:txBody>
      </p:sp>
      <p:sp>
        <p:nvSpPr>
          <p:cNvPr id="3" name="Subtitle 2"/>
          <p:cNvSpPr>
            <a:spLocks noGrp="1" noEditPoints="1"/>
          </p:cNvSpPr>
          <p:nvPr>
            <p:ph type="subTitle" idx="1"/>
          </p:nvPr>
        </p:nvSpPr>
        <p:spPr>
          <a:xfrm>
            <a:off x="1524000" y="755374"/>
            <a:ext cx="9144000" cy="5526155"/>
          </a:xfrm>
        </p:spPr>
        <p:txBody>
          <a:bodyPr>
            <a:noAutofit/>
          </a:bodyPr>
          <a:lstStyle/>
          <a:p>
            <a:pPr algn="l"/>
            <a:endParaRPr lang="en-US" sz="1600" dirty="0"/>
          </a:p>
          <a:p>
            <a:pPr algn="l"/>
            <a:r>
              <a:rPr lang="en-US" sz="1600" dirty="0"/>
              <a:t>Essential skills for TM are,</a:t>
            </a:r>
          </a:p>
          <a:p>
            <a:pPr algn="l"/>
            <a:r>
              <a:rPr lang="en-US" sz="1600" dirty="0"/>
              <a:t>-Setting goals</a:t>
            </a:r>
          </a:p>
          <a:p>
            <a:pPr algn="l"/>
            <a:r>
              <a:rPr lang="en-US" sz="1600" dirty="0"/>
              <a:t>-Prioritizing tasks</a:t>
            </a:r>
          </a:p>
          <a:p>
            <a:pPr algn="l"/>
            <a:r>
              <a:rPr lang="en-US" sz="1600" dirty="0"/>
              <a:t>-Planning</a:t>
            </a:r>
          </a:p>
          <a:p>
            <a:pPr algn="l"/>
            <a:r>
              <a:rPr lang="en-US" sz="1600" dirty="0"/>
              <a:t>-Organizing</a:t>
            </a:r>
          </a:p>
          <a:p>
            <a:pPr algn="l"/>
            <a:endParaRPr lang="en-US" sz="1600" dirty="0"/>
          </a:p>
          <a:p>
            <a:pPr algn="l"/>
            <a:r>
              <a:rPr lang="en-US" sz="1600" dirty="0"/>
              <a:t>Example Strategies:</a:t>
            </a:r>
          </a:p>
          <a:p>
            <a:pPr algn="l"/>
            <a:r>
              <a:rPr lang="en-US" sz="1600" dirty="0"/>
              <a:t>-Using a task list to track the tasks that you need to do</a:t>
            </a:r>
          </a:p>
          <a:p>
            <a:pPr algn="l"/>
            <a:r>
              <a:rPr lang="en-US" sz="1600" dirty="0"/>
              <a:t>-Minimize distraction(for ex, putting your phone away)</a:t>
            </a:r>
          </a:p>
          <a:p>
            <a:pPr algn="l"/>
            <a:r>
              <a:rPr lang="en-US" sz="1600" dirty="0"/>
              <a:t>-Minimizing interruption or finding a quite space to work</a:t>
            </a:r>
          </a:p>
          <a:p>
            <a:pPr algn="l"/>
            <a:r>
              <a:rPr lang="en-US" sz="1600" dirty="0"/>
              <a:t>-Limiting Multi-Tasking</a:t>
            </a:r>
          </a:p>
          <a:p>
            <a:pPr algn="l"/>
            <a:r>
              <a:rPr lang="en-US" sz="1600" dirty="0"/>
              <a:t>-Understanding priorities</a:t>
            </a:r>
          </a:p>
          <a:p>
            <a:pPr algn="l"/>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Time Management Strategy</a:t>
            </a:r>
          </a:p>
        </p:txBody>
      </p:sp>
      <p:sp>
        <p:nvSpPr>
          <p:cNvPr id="3" name="Subtitle 2"/>
          <p:cNvSpPr>
            <a:spLocks noGrp="1" noEditPoints="1"/>
          </p:cNvSpPr>
          <p:nvPr>
            <p:ph type="subTitle" idx="1"/>
          </p:nvPr>
        </p:nvSpPr>
        <p:spPr>
          <a:xfrm>
            <a:off x="543339" y="914400"/>
            <a:ext cx="10124661" cy="5459896"/>
          </a:xfrm>
        </p:spPr>
        <p:txBody>
          <a:bodyPr>
            <a:noAutofit/>
          </a:bodyPr>
          <a:lstStyle/>
          <a:p>
            <a:pPr algn="l"/>
            <a:endParaRPr lang="en-US" sz="1600" dirty="0"/>
          </a:p>
          <a:p>
            <a:pPr algn="l"/>
            <a:r>
              <a:rPr lang="en-US" sz="1600" dirty="0"/>
              <a:t>Examples of TMS include:</a:t>
            </a:r>
          </a:p>
          <a:p>
            <a:pPr algn="l"/>
            <a:endParaRPr lang="en-US" sz="1600" dirty="0"/>
          </a:p>
          <a:p>
            <a:pPr algn="l"/>
            <a:r>
              <a:rPr lang="en-US" sz="1600" dirty="0"/>
              <a:t>-Managing your email messages by responding to them only at the start and end of the your day</a:t>
            </a:r>
          </a:p>
          <a:p>
            <a:pPr algn="l"/>
            <a:r>
              <a:rPr lang="en-US" sz="1600" dirty="0"/>
              <a:t>-Using an agenda for meetings</a:t>
            </a:r>
          </a:p>
          <a:p>
            <a:pPr algn="l"/>
            <a:endParaRPr lang="en-US" sz="1600" dirty="0"/>
          </a:p>
          <a:p>
            <a:pPr algn="l"/>
            <a:r>
              <a:rPr lang="en-US" sz="1600" dirty="0"/>
              <a:t>What other TMS do you know?</a:t>
            </a:r>
          </a:p>
          <a:p>
            <a:pPr algn="l"/>
            <a:r>
              <a:rPr lang="en-US" sz="1600" b="1" i="0" dirty="0">
                <a:solidFill>
                  <a:srgbClr val="282C33"/>
                </a:solidFill>
                <a:effectLst/>
                <a:latin typeface="Graphik"/>
              </a:rPr>
              <a:t>Prioritize wisely. Importance of task rather urgency.</a:t>
            </a:r>
          </a:p>
          <a:p>
            <a:pPr algn="l" rtl="0">
              <a:buFont typeface="Arial" pitchFamily="34" charset="0" panose="020B0604020202020204"/>
              <a:buChar char="•"/>
            </a:pPr>
            <a:r>
              <a:rPr lang="en-US" sz="1600" dirty="0"/>
              <a:t>-</a:t>
            </a:r>
            <a:r>
              <a:rPr lang="en-US" sz="1600" b="0" i="0" dirty="0">
                <a:solidFill>
                  <a:srgbClr val="282C33"/>
                </a:solidFill>
                <a:effectLst/>
                <a:latin typeface="Graphik"/>
              </a:rPr>
              <a:t>Important and urgent: These tasks have important deadlines with high urgency—complete them right away.</a:t>
            </a:r>
          </a:p>
          <a:p>
            <a:pPr algn="l" rtl="0">
              <a:buFont typeface="Arial" pitchFamily="34" charset="0" panose="020B0604020202020204"/>
              <a:buChar char="•"/>
            </a:pPr>
            <a:r>
              <a:rPr lang="en-US" sz="1600" b="0" i="0" dirty="0">
                <a:solidFill>
                  <a:srgbClr val="282C33"/>
                </a:solidFill>
                <a:effectLst/>
                <a:latin typeface="Graphik"/>
              </a:rPr>
              <a:t>Important but not urgent: These items are important but don’t require immediate action and should involve long-term development strategizing. Strive to spend most of your time in this quadrant.</a:t>
            </a:r>
          </a:p>
          <a:p>
            <a:pPr algn="l" rtl="0">
              <a:buFont typeface="Arial" pitchFamily="34" charset="0" panose="020B0604020202020204"/>
              <a:buChar char="•"/>
            </a:pPr>
            <a:r>
              <a:rPr lang="en-US" sz="1600" b="0" i="0" dirty="0">
                <a:solidFill>
                  <a:srgbClr val="282C33"/>
                </a:solidFill>
                <a:effectLst/>
                <a:latin typeface="Graphik"/>
              </a:rPr>
              <a:t>Urgent but not important: These tasks are urgent but not important. Minimize, delegate, or eliminate them because they don’t contribute to your output. They are generally distractions that may result from the poor planning of others.</a:t>
            </a:r>
          </a:p>
          <a:p>
            <a:pPr algn="l" rtl="0">
              <a:buFont typeface="Arial" pitchFamily="34" charset="0" panose="020B0604020202020204"/>
              <a:buChar char="•"/>
            </a:pPr>
            <a:r>
              <a:rPr lang="en-US" sz="1600" b="0" i="0" dirty="0">
                <a:solidFill>
                  <a:srgbClr val="282C33"/>
                </a:solidFill>
                <a:effectLst/>
                <a:latin typeface="Graphik"/>
              </a:rPr>
              <a:t>Not urgent and not important: These activities hold little if any value and should be eliminated as much as possible.</a:t>
            </a:r>
          </a:p>
          <a:p>
            <a:pPr algn="l" rtl="0">
              <a:buFont typeface="Arial" pitchFamily="34" charset="0" panose="020B0604020202020204"/>
              <a:buChar char="•"/>
            </a:pPr>
            <a:r>
              <a:rPr lang="en-US" sz="1600" dirty="0">
                <a:solidFill>
                  <a:srgbClr val="282C33"/>
                </a:solidFill>
                <a:latin typeface="Graphik"/>
              </a:rPr>
              <a:t>DO, Decide, Delegate and Delete task</a:t>
            </a:r>
            <a:endParaRPr lang="en-US" sz="1600" b="0" i="0" dirty="0">
              <a:solidFill>
                <a:srgbClr val="282C33"/>
              </a:solidFill>
              <a:effectLst/>
              <a:latin typeface="Graphik"/>
            </a:endParaRPr>
          </a:p>
          <a:p>
            <a:pPr algn="l"/>
            <a:r>
              <a:rPr lang="en-US" sz="1600" b="1" i="0" dirty="0">
                <a:solidFill>
                  <a:srgbClr val="282C33"/>
                </a:solidFill>
                <a:effectLst/>
                <a:latin typeface="Graphik"/>
              </a:rPr>
              <a:t>Assign time limits to tasks.</a:t>
            </a:r>
          </a:p>
          <a:p>
            <a:pPr algn="l"/>
            <a:endParaRPr lang="en-US" sz="1600" dirty="0"/>
          </a:p>
          <a:p>
            <a:pPr algn="l"/>
            <a:endParaRPr lang="en-US" sz="1600" dirty="0"/>
          </a:p>
          <a:p>
            <a:pPr algn="l"/>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TMS Activity</a:t>
            </a:r>
          </a:p>
        </p:txBody>
      </p:sp>
      <p:sp>
        <p:nvSpPr>
          <p:cNvPr id="3" name="Subtitle 2"/>
          <p:cNvSpPr>
            <a:spLocks noGrp="1" noEditPoints="1"/>
          </p:cNvSpPr>
          <p:nvPr>
            <p:ph type="subTitle" idx="1"/>
          </p:nvPr>
        </p:nvSpPr>
        <p:spPr>
          <a:xfrm>
            <a:off x="371061" y="914399"/>
            <a:ext cx="10296939" cy="5618923"/>
          </a:xfrm>
        </p:spPr>
        <p:txBody>
          <a:bodyPr>
            <a:noAutofit/>
          </a:bodyPr>
          <a:lstStyle/>
          <a:p>
            <a:pPr algn="l"/>
            <a:endParaRPr lang="en-US" sz="1600" dirty="0"/>
          </a:p>
          <a:p>
            <a:pPr algn="l"/>
            <a:r>
              <a:rPr lang="en-US" sz="1600" dirty="0"/>
              <a:t>Page-7</a:t>
            </a:r>
          </a:p>
          <a:p>
            <a:pPr algn="l"/>
            <a:r>
              <a:rPr lang="en-US" sz="1600" dirty="0"/>
              <a:t>Activity: write down 2 TMS you can start using your professional life</a:t>
            </a:r>
          </a:p>
          <a:p>
            <a:pPr algn="l"/>
            <a:r>
              <a:rPr lang="en-US" sz="1600" dirty="0"/>
              <a:t>-explain why you believe that these strategies' will be helpful</a:t>
            </a:r>
          </a:p>
          <a:p>
            <a:pPr algn="l"/>
            <a:endParaRPr lang="en-US" sz="1600" dirty="0"/>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1. Figure out how we’re currently spending your time.</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latin typeface="Segoe UI" pitchFamily="34" charset="0" panose="020B0502040204020203"/>
              </a:rPr>
              <a:t>2.</a:t>
            </a:r>
            <a:r>
              <a:rPr lang="en-US" sz="1400" b="1" dirty="0">
                <a:solidFill>
                  <a:srgbClr val="282C33"/>
                </a:solidFill>
                <a:effectLst/>
                <a:latin typeface="Segoe UI" pitchFamily="34" charset="0" panose="020B0502040204020203"/>
                <a:ea typeface="Times New Roman" pitchFamily="18" charset="0" panose="02020603050405020304"/>
              </a:rPr>
              <a:t> </a:t>
            </a:r>
            <a:r>
              <a:rPr lang="en-US" sz="1800" b="1" dirty="0">
                <a:solidFill>
                  <a:srgbClr val="282C33"/>
                </a:solidFill>
                <a:latin typeface="Segoe UI" pitchFamily="34" charset="0" panose="020B0502040204020203"/>
                <a:cs typeface="Times New Roman" pitchFamily="18" charset="0" panose="02020603050405020304"/>
              </a:rPr>
              <a:t>Create a daily schedule—and stick with it.</a:t>
            </a: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3. Prioritize wisely.</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4. Group similar tasks together.</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5. Avoid the urge to multitask.</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6. Assign time limits to tasks.</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7. Build in buffers.</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8. Learn to say no.</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9. Get organized.</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r>
              <a:rPr lang="en-US" sz="1800" b="1"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10. Eliminate distractions.</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TMS Activity</a:t>
            </a:r>
          </a:p>
        </p:txBody>
      </p:sp>
      <p:sp>
        <p:nvSpPr>
          <p:cNvPr id="3" name="Subtitle 2"/>
          <p:cNvSpPr>
            <a:spLocks noGrp="1" noEditPoints="1"/>
          </p:cNvSpPr>
          <p:nvPr>
            <p:ph type="subTitle" idx="1"/>
          </p:nvPr>
        </p:nvSpPr>
        <p:spPr>
          <a:xfrm>
            <a:off x="371061" y="914399"/>
            <a:ext cx="10296939" cy="5194853"/>
          </a:xfrm>
        </p:spPr>
        <p:txBody>
          <a:bodyPr>
            <a:noAutofit/>
          </a:bodyPr>
          <a:lstStyle/>
          <a:p>
            <a:pPr algn="l"/>
            <a:endParaRPr lang="en-US" sz="1600" dirty="0"/>
          </a:p>
          <a:p>
            <a:pPr marL="0" marR="0">
              <a:lnSpc>
                <a:spcPct val="107000"/>
              </a:lnSpc>
              <a:spcBef>
                <a:spcPts val="0"/>
              </a:spcBef>
              <a:spcAft>
                <a:spcPts val="800"/>
              </a:spcAft>
            </a:pPr>
            <a:r>
              <a:rPr lang="en-US" sz="1800"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The </a:t>
            </a:r>
            <a:r>
              <a:rPr lang="en-US" sz="1800" u="sng" dirty="0">
                <a:solidFill>
                  <a:srgbClr val="AB4200"/>
                </a:solidFill>
                <a:effectLst/>
                <a:latin typeface="Segoe UI" pitchFamily="34" charset="0" panose="020B0502040204020203"/>
                <a:ea typeface="Times New Roman" pitchFamily="18" charset="0" panose="02020603050405020304"/>
                <a:cs typeface="Times New Roman" pitchFamily="18" charset="0" panose="02020603050405020304"/>
                <a:hlinkClick r:id="rId1"/>
              </a:rPr>
              <a:t>Harvard Business Review</a:t>
            </a:r>
            <a:r>
              <a:rPr lang="en-US" sz="1800"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 identifies three primary skills that separate time management success from failure:</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marL="342900" marR="0" indent="-342900">
              <a:lnSpc>
                <a:spcPct val="107000"/>
              </a:lnSpc>
              <a:spcBef>
                <a:spcPts val="0"/>
              </a:spcBef>
              <a:spcAft>
                <a:spcPts val="600"/>
              </a:spcAft>
              <a:buSzPts val="1000"/>
              <a:buFont typeface="Symbol" pitchFamily="18" charset="2" panose="05050102010706020507"/>
              <a:buChar char=""/>
              <a:tabLst>
                <a:tab pos="457200" algn="l"/>
              </a:tabLst>
            </a:pPr>
            <a:r>
              <a:rPr lang="en-US" sz="1800"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Awareness: thinking realistically about your time by understanding it is a limited resource.</a:t>
            </a:r>
          </a:p>
          <a:p>
            <a:pPr marL="342900" marR="0" indent="-342900">
              <a:lnSpc>
                <a:spcPct val="107000"/>
              </a:lnSpc>
              <a:spcBef>
                <a:spcPts val="0"/>
              </a:spcBef>
              <a:spcAft>
                <a:spcPts val="600"/>
              </a:spcAft>
              <a:buSzPts val="1000"/>
              <a:buFont typeface="Symbol" pitchFamily="18" charset="2" panose="05050102010706020507"/>
              <a:buChar char=""/>
              <a:tabLst>
                <a:tab pos="457200" algn="l"/>
              </a:tabLst>
            </a:pP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marL="342900" marR="0" indent="-342900">
              <a:lnSpc>
                <a:spcPct val="107000"/>
              </a:lnSpc>
              <a:spcBef>
                <a:spcPts val="0"/>
              </a:spcBef>
              <a:spcAft>
                <a:spcPts val="600"/>
              </a:spcAft>
              <a:buSzPts val="1000"/>
              <a:buFont typeface="Symbol" pitchFamily="18" charset="2" panose="05050102010706020507"/>
              <a:buChar char=""/>
              <a:tabLst>
                <a:tab pos="457200" algn="l"/>
              </a:tabLst>
            </a:pPr>
            <a:r>
              <a:rPr lang="en-US" sz="1800"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Arrangement: organizing goals, plans, schedules, and tasks to most effectively use your time.</a:t>
            </a:r>
          </a:p>
          <a:p>
            <a:pPr marL="342900" marR="0" indent="-342900">
              <a:lnSpc>
                <a:spcPct val="107000"/>
              </a:lnSpc>
              <a:spcBef>
                <a:spcPts val="0"/>
              </a:spcBef>
              <a:spcAft>
                <a:spcPts val="600"/>
              </a:spcAft>
              <a:buSzPts val="1000"/>
              <a:buFont typeface="Symbol" pitchFamily="18" charset="2" panose="05050102010706020507"/>
              <a:buChar char=""/>
              <a:tabLst>
                <a:tab pos="457200" algn="l"/>
              </a:tabLst>
            </a:pP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marL="342900" marR="0" indent="-342900">
              <a:lnSpc>
                <a:spcPct val="107000"/>
              </a:lnSpc>
              <a:spcBef>
                <a:spcPts val="0"/>
              </a:spcBef>
              <a:spcAft>
                <a:spcPts val="600"/>
              </a:spcAft>
              <a:buSzPts val="1000"/>
              <a:buFont typeface="Symbol" pitchFamily="18" charset="2" panose="05050102010706020507"/>
              <a:buChar char=""/>
              <a:tabLst>
                <a:tab pos="457200" algn="l"/>
              </a:tabLst>
            </a:pPr>
            <a:r>
              <a:rPr lang="en-US" sz="1800" dirty="0">
                <a:solidFill>
                  <a:srgbClr val="282C33"/>
                </a:solidFill>
                <a:effectLst/>
                <a:latin typeface="Segoe UI" pitchFamily="34" charset="0" panose="020B0502040204020203"/>
                <a:ea typeface="Times New Roman" pitchFamily="18" charset="0" panose="02020603050405020304"/>
                <a:cs typeface="Times New Roman" pitchFamily="18" charset="0" panose="02020603050405020304"/>
              </a:rPr>
              <a:t>Adaptation: regularly monitoring how you use your time while performing activities, including adjusting to interruptions or changing priorities.</a:t>
            </a:r>
            <a:endParaRPr lang="en-US" sz="1800" dirty="0">
              <a:effectLst/>
              <a:latin typeface="Calibri" pitchFamily="34" charset="0" panose="020F0502020204030204"/>
              <a:ea typeface="Calibri" pitchFamily="34" charset="0" panose="020F0502020204030204"/>
              <a:cs typeface="Times New Roman" pitchFamily="18" charset="0" panose="02020603050405020304"/>
            </a:endParaRPr>
          </a:p>
          <a:p>
            <a:pPr algn="l"/>
            <a:endParaRPr lang="en-US" sz="1400" dirty="0"/>
          </a:p>
          <a:p>
            <a:pPr algn="l"/>
            <a:r>
              <a:rPr lang="en-US" sz="1800" dirty="0">
                <a:solidFill>
                  <a:srgbClr val="282C33"/>
                </a:solidFill>
                <a:latin typeface="Segoe UI" pitchFamily="34" charset="0" panose="020B0502040204020203"/>
                <a:cs typeface="Times New Roman" pitchFamily="18" charset="0" panose="02020603050405020304"/>
              </a:rPr>
              <a:t>These time management strategies are adequate to keep your productivity up and make sure you do all the things you need to do in time, efficiently and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Goal Setting</a:t>
            </a:r>
          </a:p>
        </p:txBody>
      </p:sp>
      <p:sp>
        <p:nvSpPr>
          <p:cNvPr id="3" name="Subtitle 2"/>
          <p:cNvSpPr>
            <a:spLocks noGrp="1" noEditPoints="1"/>
          </p:cNvSpPr>
          <p:nvPr>
            <p:ph type="subTitle" idx="1"/>
          </p:nvPr>
        </p:nvSpPr>
        <p:spPr>
          <a:xfrm>
            <a:off x="371061" y="914399"/>
            <a:ext cx="10296939" cy="5194853"/>
          </a:xfrm>
        </p:spPr>
        <p:txBody>
          <a:bodyPr>
            <a:noAutofit/>
          </a:bodyPr>
          <a:lstStyle/>
          <a:p>
            <a:pPr algn="l"/>
            <a:endParaRPr lang="en-US" sz="1400" dirty="0"/>
          </a:p>
          <a:p>
            <a:pPr algn="l"/>
            <a:r>
              <a:rPr lang="en-US" sz="1600" dirty="0"/>
              <a:t>goal setting is a process of thinking about your idea future and motivating your self to acheive your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Reverse Planning</a:t>
            </a:r>
          </a:p>
        </p:txBody>
      </p:sp>
      <p:sp>
        <p:nvSpPr>
          <p:cNvPr id="3" name="Subtitle 2"/>
          <p:cNvSpPr>
            <a:spLocks noGrp="1" noEditPoints="1"/>
          </p:cNvSpPr>
          <p:nvPr>
            <p:ph type="subTitle" idx="1"/>
          </p:nvPr>
        </p:nvSpPr>
        <p:spPr>
          <a:xfrm>
            <a:off x="371061" y="914399"/>
            <a:ext cx="10296939" cy="5685184"/>
          </a:xfrm>
        </p:spPr>
        <p:txBody>
          <a:bodyPr>
            <a:noAutofit/>
          </a:bodyPr>
          <a:lstStyle/>
          <a:p>
            <a:pPr algn="l"/>
            <a:r>
              <a:rPr lang="en-US" sz="1400" dirty="0"/>
              <a:t>RP is planning by starting with your end goal and then working backward to develop a plan of action.</a:t>
            </a:r>
          </a:p>
          <a:p>
            <a:pPr algn="l"/>
            <a:r>
              <a:rPr lang="en-US" sz="1400" dirty="0"/>
              <a:t>RP is a TMS</a:t>
            </a:r>
          </a:p>
          <a:p>
            <a:pPr algn="l"/>
            <a:r>
              <a:rPr lang="en-US" sz="1400" dirty="0"/>
              <a:t>RP or backward PLANNING IS THE OPPOSITE OF FORWARD PLANNING</a:t>
            </a:r>
          </a:p>
          <a:p>
            <a:pPr algn="l"/>
            <a:r>
              <a:rPr lang="en-US" sz="1400" dirty="0"/>
              <a:t>begin with the final goal or end state, and identify which action you must do immediately before the final step to acheive it.</a:t>
            </a:r>
          </a:p>
          <a:p>
            <a:pPr algn="l"/>
            <a:r>
              <a:rPr lang="en-US" sz="1400" dirty="0"/>
              <a:t>Then continue to identify each milestone, or key activity and work backward until you reach the starting point.</a:t>
            </a:r>
          </a:p>
          <a:p>
            <a:pPr algn="l"/>
            <a:endParaRPr lang="en-US" sz="1400" dirty="0"/>
          </a:p>
          <a:p>
            <a:pPr algn="l"/>
            <a:r>
              <a:rPr lang="en-US" sz="1400" dirty="0"/>
              <a:t>Ex: painting a room</a:t>
            </a:r>
          </a:p>
          <a:p>
            <a:pPr algn="l"/>
            <a:r>
              <a:rPr lang="en-US" sz="1400" dirty="0"/>
              <a:t>Suppose that you want to repaint your interior walls. your goal might be four perfectly painted living room walls. if you open a can of paint and start applying it to the walls without  a plan, you might not achieve the desired result</a:t>
            </a:r>
          </a:p>
          <a:p>
            <a:pPr algn="l"/>
            <a:r>
              <a:rPr lang="en-US" sz="1400" dirty="0"/>
              <a:t>you plan in reverse, your plan might look like this list:</a:t>
            </a:r>
          </a:p>
          <a:p>
            <a:pPr algn="l"/>
            <a:r>
              <a:rPr lang="en-US" sz="1400" dirty="0"/>
              <a:t>8: Remove the tape from the walls</a:t>
            </a:r>
          </a:p>
          <a:p>
            <a:pPr algn="l"/>
            <a:r>
              <a:rPr lang="en-US" sz="1400" dirty="0"/>
              <a:t>7.let the paint dry.</a:t>
            </a:r>
          </a:p>
          <a:p>
            <a:pPr algn="l"/>
            <a:r>
              <a:rPr lang="en-US" sz="1400" dirty="0"/>
              <a:t>6.Apply the paint</a:t>
            </a:r>
          </a:p>
          <a:p>
            <a:pPr algn="l"/>
            <a:r>
              <a:rPr lang="en-US" sz="1400" dirty="0"/>
              <a:t>5Let the primer dry</a:t>
            </a:r>
          </a:p>
          <a:p>
            <a:pPr algn="l"/>
            <a:r>
              <a:rPr lang="en-US" sz="1400" dirty="0"/>
              <a:t>4 apply the primer</a:t>
            </a:r>
          </a:p>
          <a:p>
            <a:pPr algn="l"/>
            <a:r>
              <a:rPr lang="en-US" sz="1400" dirty="0"/>
              <a:t>3 cover the light switches and adjacent surfaces with tape.</a:t>
            </a:r>
          </a:p>
          <a:p>
            <a:pPr algn="l"/>
            <a:r>
              <a:rPr lang="en-US" sz="1400" dirty="0"/>
              <a:t>2 lay down a cloth to protect the floor</a:t>
            </a:r>
          </a:p>
          <a:p>
            <a:pPr algn="l"/>
            <a:r>
              <a:rPr lang="en-US" sz="1400" dirty="0"/>
              <a:t>1 cover or store your furniture.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26434" y="92765"/>
            <a:ext cx="9144000" cy="675861"/>
          </a:xfrm>
        </p:spPr>
        <p:txBody>
          <a:bodyPr>
            <a:normAutofit fontScale="90000"/>
          </a:bodyPr>
          <a:lstStyle/>
          <a:p>
            <a:r>
              <a:rPr lang="en-US" dirty="0"/>
              <a:t>Reverse Planning</a:t>
            </a:r>
          </a:p>
        </p:txBody>
      </p:sp>
      <p:sp>
        <p:nvSpPr>
          <p:cNvPr id="3" name="Subtitle 2"/>
          <p:cNvSpPr>
            <a:spLocks noGrp="1" noEditPoints="1"/>
          </p:cNvSpPr>
          <p:nvPr>
            <p:ph type="subTitle" idx="1"/>
          </p:nvPr>
        </p:nvSpPr>
        <p:spPr>
          <a:xfrm>
            <a:off x="371061" y="914399"/>
            <a:ext cx="10296939" cy="5194853"/>
          </a:xfrm>
        </p:spPr>
        <p:txBody>
          <a:bodyPr>
            <a:noAutofit/>
          </a:bodyPr>
          <a:lstStyle/>
          <a:p>
            <a:pPr algn="l"/>
            <a:r>
              <a:rPr lang="en-US" sz="1600" dirty="0"/>
              <a:t>Design a plan with backward planning: Consider a learning goal that’s based on the AWS re/start training.</a:t>
            </a:r>
          </a:p>
          <a:p>
            <a:pPr algn="l"/>
            <a:r>
              <a:rPr lang="en-US" sz="1600" dirty="0"/>
              <a:t>for example:</a:t>
            </a:r>
          </a:p>
          <a:p>
            <a:pPr algn="l"/>
            <a:r>
              <a:rPr lang="en-US" sz="1600" dirty="0"/>
              <a:t>you could explore a subject that you already learned about to deepen your understanding. </a:t>
            </a:r>
          </a:p>
          <a:p>
            <a:pPr algn="l"/>
            <a:r>
              <a:rPr lang="en-US" sz="1600" dirty="0"/>
              <a:t>You could also consider a technical goal that you want to acheive.</a:t>
            </a:r>
          </a:p>
          <a:p>
            <a:pPr algn="l"/>
            <a:endParaRPr lang="en-US" sz="1600" dirty="0"/>
          </a:p>
          <a:p>
            <a:pPr algn="l"/>
            <a:r>
              <a:rPr lang="en-US" sz="1600" dirty="0"/>
              <a:t>Page11 Activity:</a:t>
            </a:r>
          </a:p>
          <a:p>
            <a:pPr algn="l"/>
            <a:r>
              <a:rPr lang="en-US" sz="1600" dirty="0"/>
              <a:t>set a learning goal  ex: I can configure a private N/W</a:t>
            </a:r>
          </a:p>
          <a:p>
            <a:pPr algn="l"/>
            <a:r>
              <a:rPr lang="en-US" sz="1600" dirty="0"/>
              <a:t>working backward from the goal to your starting point, identify the series of milestones that you must complete.</a:t>
            </a:r>
          </a:p>
          <a:p>
            <a:pPr marL="228600" indent="-228600" algn="l">
              <a:buAutoNum type="arabicPeriod"/>
            </a:pPr>
            <a:r>
              <a:rPr lang="en-US" sz="1200" b="1" i="0" dirty="0">
                <a:solidFill>
                  <a:srgbClr val="545454"/>
                </a:solidFill>
                <a:effectLst/>
                <a:latin typeface="Helvetica" pitchFamily="34" charset="0" panose="020B0604020202020204"/>
              </a:rPr>
              <a:t>Plan your network.</a:t>
            </a:r>
            <a:r>
              <a:rPr lang="en-US" sz="1200" b="0" i="0" dirty="0">
                <a:solidFill>
                  <a:srgbClr val="545454"/>
                </a:solidFill>
                <a:effectLst/>
                <a:latin typeface="Helvetica" pitchFamily="34" charset="0" panose="020B0604020202020204"/>
              </a:rPr>
              <a:t>  </a:t>
            </a:r>
            <a:br>
              <a:rPr lang="en-US" sz="1050" b="1" i="0" dirty="0">
                <a:solidFill>
                  <a:srgbClr val="545454"/>
                </a:solidFill>
                <a:effectLst/>
                <a:latin typeface="Helvetica" pitchFamily="34" charset="0" panose="020B0604020202020204"/>
              </a:rPr>
            </a:br>
            <a:r>
              <a:rPr lang="en-US" sz="1050" b="1" i="0" dirty="0">
                <a:solidFill>
                  <a:srgbClr val="545454"/>
                </a:solidFill>
                <a:effectLst/>
                <a:latin typeface="Helvetica" pitchFamily="34" charset="0" panose="020B0604020202020204"/>
              </a:rPr>
              <a:t>Plan your network.  Firewall: Routers, VPN, Server, Switches and hubs, Computers, Lines</a:t>
            </a:r>
          </a:p>
          <a:p>
            <a:pPr marL="228600" indent="-228600" algn="l">
              <a:buAutoNum type="arabicPeriod"/>
            </a:pPr>
            <a:r>
              <a:rPr lang="en-US" sz="1050" b="1" i="0" dirty="0">
                <a:solidFill>
                  <a:srgbClr val="545454"/>
                </a:solidFill>
                <a:effectLst/>
                <a:latin typeface="Helvetica" pitchFamily="34" charset="0" panose="020B0604020202020204"/>
              </a:rPr>
              <a:t>Create an address plan  Class full n/w ,Hist or CIDR</a:t>
            </a:r>
          </a:p>
          <a:p>
            <a:pPr marL="228600" indent="-228600" algn="l">
              <a:buAutoNum type="arabicPeriod"/>
            </a:pPr>
            <a:r>
              <a:rPr lang="en-US" sz="900" b="1" i="0" dirty="0">
                <a:solidFill>
                  <a:srgbClr val="545454"/>
                </a:solidFill>
                <a:effectLst/>
                <a:latin typeface="Helvetica" pitchFamily="34" charset="0" panose="020B0604020202020204"/>
              </a:rPr>
              <a:t>Assign the devices to a network</a:t>
            </a:r>
            <a:endParaRPr lang="en-US" sz="1050" b="1" dirty="0">
              <a:solidFill>
                <a:srgbClr val="545454"/>
              </a:solidFill>
              <a:latin typeface="Helvetica" pitchFamily="34" charset="0" panose="020B0604020202020204"/>
            </a:endParaRPr>
          </a:p>
          <a:p>
            <a:pPr marL="228600" indent="-228600" algn="l">
              <a:buAutoNum type="arabicPeriod"/>
            </a:pPr>
            <a:r>
              <a:rPr lang="en-US" sz="900" b="1" i="0" dirty="0">
                <a:solidFill>
                  <a:srgbClr val="545454"/>
                </a:solidFill>
                <a:effectLst/>
                <a:latin typeface="Helvetica" pitchFamily="34" charset="0" panose="020B0604020202020204"/>
              </a:rPr>
              <a:t>Choose a network host range</a:t>
            </a:r>
            <a:endParaRPr lang="en-US" sz="1050" b="1" i="0" dirty="0">
              <a:solidFill>
                <a:srgbClr val="545454"/>
              </a:solidFill>
              <a:effectLst/>
              <a:latin typeface="Helvetica" pitchFamily="34" charset="0" panose="020B0604020202020204"/>
            </a:endParaRPr>
          </a:p>
          <a:p>
            <a:pPr marL="228600" indent="-228600" algn="l">
              <a:buAutoNum type="arabicPeriod"/>
            </a:pPr>
            <a:r>
              <a:rPr lang="en-US" sz="900" b="1" i="0" dirty="0">
                <a:solidFill>
                  <a:srgbClr val="545454"/>
                </a:solidFill>
                <a:effectLst/>
                <a:latin typeface="Helvetica" pitchFamily="34" charset="0" panose="020B0604020202020204"/>
              </a:rPr>
              <a:t>Assign a host addresses to each computer</a:t>
            </a:r>
            <a:endParaRPr lang="en-US" sz="1050" b="1" dirty="0">
              <a:solidFill>
                <a:srgbClr val="545454"/>
              </a:solidFill>
              <a:latin typeface="Helvetica" pitchFamily="34" charset="0" panose="020B0604020202020204"/>
            </a:endParaRPr>
          </a:p>
          <a:p>
            <a:pPr marL="228600" indent="-228600" algn="l">
              <a:buAutoNum type="arabicPeriod"/>
            </a:pPr>
            <a:r>
              <a:rPr lang="en-US" sz="900" b="1" i="0" dirty="0">
                <a:solidFill>
                  <a:srgbClr val="545454"/>
                </a:solidFill>
                <a:effectLst/>
                <a:latin typeface="Helvetica" pitchFamily="34" charset="0" panose="020B0604020202020204"/>
              </a:rPr>
              <a:t>Write down the subnet mask near the network addres</a:t>
            </a:r>
            <a:r>
              <a:rPr lang="en-US" sz="1050" b="1" i="0" dirty="0">
                <a:solidFill>
                  <a:srgbClr val="545454"/>
                </a:solidFill>
                <a:effectLst/>
                <a:latin typeface="Helvetica" pitchFamily="34" charset="0" panose="020B0604020202020204"/>
              </a:rPr>
              <a:t>s</a:t>
            </a:r>
          </a:p>
          <a:p>
            <a:pPr marL="228600" indent="-228600" algn="l">
              <a:buAutoNum type="arabicPeriod"/>
            </a:pPr>
            <a:r>
              <a:rPr lang="en-US" sz="900" b="1" i="0" dirty="0">
                <a:solidFill>
                  <a:srgbClr val="545454"/>
                </a:solidFill>
                <a:effectLst/>
                <a:latin typeface="Helvetica" pitchFamily="34" charset="0" panose="020B0604020202020204"/>
              </a:rPr>
              <a:t>Connect your network</a:t>
            </a:r>
          </a:p>
          <a:p>
            <a:pPr marL="228600" indent="-228600" algn="l">
              <a:buAutoNum type="arabicPeriod"/>
            </a:pPr>
            <a:endParaRPr lang="en-US" sz="1050" b="1" i="0" dirty="0">
              <a:solidFill>
                <a:srgbClr val="545454"/>
              </a:solidFill>
              <a:effectLst/>
              <a:latin typeface="Helvetica" pitchFamily="34" charset="0" panose="020B0604020202020204"/>
            </a:endParaRPr>
          </a:p>
          <a:p>
            <a:pPr marL="228600" indent="-228600" algn="l">
              <a:buAutoNum type="arabicPeriod"/>
            </a:pPr>
            <a:endParaRPr lang="en-US" sz="1200" b="0" i="0" dirty="0">
              <a:solidFill>
                <a:srgbClr val="545454"/>
              </a:solidFill>
              <a:effectLst/>
              <a:latin typeface="Helvetica" pitchFamily="34" charset="0" panose="020B0604020202020204"/>
            </a:endParaRPr>
          </a:p>
          <a:p>
            <a:pPr marL="342900" indent="-342900" algn="l">
              <a:buAutoNum type="arabicPeriod"/>
            </a:pP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1396</Words>
  <Application>Microsoft Office PowerPoint</Application>
  <PresentationFormat>Widescreen</PresentationFormat>
  <Paragraphs>166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Graphik</vt:lpstr>
      <vt:lpstr>Helvetica</vt:lpstr>
      <vt:lpstr>Segoe UI</vt:lpstr>
      <vt:lpstr>Symbol</vt:lpstr>
      <vt:lpstr>Office Theme</vt:lpstr>
      <vt:lpstr>TFSS-Techno Functional Soft Skills</vt:lpstr>
      <vt:lpstr>Time Management</vt:lpstr>
      <vt:lpstr>Time Management</vt:lpstr>
      <vt:lpstr>Time Management Strategy</vt:lpstr>
      <vt:lpstr>TMS Activity</vt:lpstr>
      <vt:lpstr>TMS Activity</vt:lpstr>
      <vt:lpstr>Goal Setting</vt:lpstr>
      <vt:lpstr>Reverse Planning</vt:lpstr>
      <vt:lpstr>Reverse Planning</vt:lpstr>
      <vt:lpstr>Milestones</vt:lpstr>
      <vt:lpstr>Accountability</vt:lpstr>
      <vt:lpstr>Demonstrating Accountability</vt:lpstr>
      <vt:lpstr>RACI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Setting</dc:title>
  <dc:creator>naveen.in@gmail.com</dc:creator>
  <cp:lastModifiedBy>Sarada Talluri</cp:lastModifiedBy>
  <cp:revision>1</cp:revision>
  <dcterms:created xsi:type="dcterms:W3CDTF">2022-11-03T22:37:47Z</dcterms:created>
  <dcterms:modified xsi:type="dcterms:W3CDTF">2022-11-04T01:57:13Z</dcterms:modified>
</cp:coreProperties>
</file>