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notesMasterIdLst>
    <p:notesMasterId r:id="rId13"/>
  </p:notesMasterIdLst>
  <p:sldIdLst>
    <p:sldId id="256" r:id="rId2"/>
    <p:sldId id="257" r:id="rId3"/>
    <p:sldId id="258" r:id="rId4"/>
    <p:sldId id="259" r:id="rId5"/>
    <p:sldId id="260"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BR18CV082 MVK" initials="3M" lastIdx="1" clrIdx="0">
    <p:extLst>
      <p:ext uri="{19B8F6BF-5375-455C-9EA6-DF929625EA0E}">
        <p15:presenceInfo xmlns:p15="http://schemas.microsoft.com/office/powerpoint/2012/main" userId="3BR18CV082 MV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44"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47450-5961-48A6-BDC6-7284CD4C7F71}"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0802-932A-42E8-8473-212931DDBFB5}" type="slidenum">
              <a:rPr lang="en-IN" smtClean="0"/>
              <a:t>‹#›</a:t>
            </a:fld>
            <a:endParaRPr lang="en-IN"/>
          </a:p>
        </p:txBody>
      </p:sp>
    </p:spTree>
    <p:extLst>
      <p:ext uri="{BB962C8B-B14F-4D97-AF65-F5344CB8AC3E}">
        <p14:creationId xmlns:p14="http://schemas.microsoft.com/office/powerpoint/2010/main" val="1798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accent3">
                    <a:lumMod val="60000"/>
                    <a:lumOff val="40000"/>
                  </a:schemeClr>
                </a:solidFill>
              </a:rPr>
              <a:t>Attrition % is 16.12%</a:t>
            </a:r>
          </a:p>
          <a:p>
            <a:pPr marL="171450" indent="-171450">
              <a:buFont typeface="Arial" panose="020B0604020202020204" pitchFamily="34" charset="0"/>
              <a:buChar char="•"/>
            </a:pPr>
            <a:r>
              <a:rPr lang="en-IN" dirty="0">
                <a:solidFill>
                  <a:schemeClr val="accent3">
                    <a:lumMod val="60000"/>
                    <a:lumOff val="40000"/>
                  </a:schemeClr>
                </a:solidFill>
              </a:rPr>
              <a:t>Male have high attrition count.</a:t>
            </a:r>
          </a:p>
          <a:p>
            <a:pPr marL="171450" indent="-171450">
              <a:buFont typeface="Arial" panose="020B0604020202020204" pitchFamily="34" charset="0"/>
              <a:buChar char="•"/>
            </a:pPr>
            <a:r>
              <a:rPr lang="en-IN" dirty="0">
                <a:solidFill>
                  <a:schemeClr val="accent3">
                    <a:lumMod val="60000"/>
                    <a:lumOff val="40000"/>
                  </a:schemeClr>
                </a:solidFill>
              </a:rPr>
              <a:t>Research &amp; Development  Department has high employee attrition.</a:t>
            </a:r>
          </a:p>
          <a:p>
            <a:pPr marL="171450" indent="-171450">
              <a:buFont typeface="Arial" panose="020B0604020202020204" pitchFamily="34" charset="0"/>
              <a:buChar char="•"/>
            </a:pPr>
            <a:r>
              <a:rPr lang="en-IN" dirty="0">
                <a:solidFill>
                  <a:schemeClr val="accent3">
                    <a:lumMod val="60000"/>
                    <a:lumOff val="40000"/>
                  </a:schemeClr>
                </a:solidFill>
              </a:rPr>
              <a:t>Age group between 25-35 has high attrition.</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9CC0802-932A-42E8-8473-212931DDBFB5}" type="slidenum">
              <a:rPr lang="en-IN" smtClean="0"/>
              <a:t>7</a:t>
            </a:fld>
            <a:endParaRPr lang="en-IN"/>
          </a:p>
        </p:txBody>
      </p:sp>
    </p:spTree>
    <p:extLst>
      <p:ext uri="{BB962C8B-B14F-4D97-AF65-F5344CB8AC3E}">
        <p14:creationId xmlns:p14="http://schemas.microsoft.com/office/powerpoint/2010/main" val="172844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9658-D7DA-8BDD-CB7E-0233CC1DC1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ADCC0A-5E9B-0D9C-FC29-8ECBAC07B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D984FA-DCBE-09C6-89A8-B002485862BA}"/>
              </a:ext>
            </a:extLst>
          </p:cNvPr>
          <p:cNvSpPr>
            <a:spLocks noGrp="1"/>
          </p:cNvSpPr>
          <p:nvPr>
            <p:ph type="dt" sz="half" idx="10"/>
          </p:nvPr>
        </p:nvSpPr>
        <p:spPr/>
        <p:txBody>
          <a:bodyPr/>
          <a:lstStyle/>
          <a:p>
            <a:fld id="{9AB3A824-1A51-4B26-AD58-A6D8E14F6C04}" type="datetimeFigureOut">
              <a:rPr lang="en-US" smtClean="0"/>
              <a:t>10/31/2024</a:t>
            </a:fld>
            <a:endParaRPr lang="en-US" dirty="0"/>
          </a:p>
        </p:txBody>
      </p:sp>
      <p:sp>
        <p:nvSpPr>
          <p:cNvPr id="5" name="Footer Placeholder 4">
            <a:extLst>
              <a:ext uri="{FF2B5EF4-FFF2-40B4-BE49-F238E27FC236}">
                <a16:creationId xmlns:a16="http://schemas.microsoft.com/office/drawing/2014/main" id="{37399D03-DB19-46D7-F9A7-44DD3700ACC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F9912A-1646-53DF-2FBD-D9DC1B3D927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31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8689-144F-659D-BD00-1B8D8C24FF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B32E1-B750-0BD6-7544-67E2DEB30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723D1-255C-9D48-7C01-51DBDDC3D5F5}"/>
              </a:ext>
            </a:extLst>
          </p:cNvPr>
          <p:cNvSpPr>
            <a:spLocks noGrp="1"/>
          </p:cNvSpPr>
          <p:nvPr>
            <p:ph type="dt" sz="half" idx="10"/>
          </p:nvPr>
        </p:nvSpPr>
        <p:spPr/>
        <p:txBody>
          <a:bodyPr/>
          <a:lstStyle/>
          <a:p>
            <a:fld id="{D857E33E-8B18-4087-B112-809917729534}" type="datetimeFigureOut">
              <a:rPr lang="en-US" smtClean="0"/>
              <a:t>10/31/2024</a:t>
            </a:fld>
            <a:endParaRPr lang="en-US" dirty="0"/>
          </a:p>
        </p:txBody>
      </p:sp>
      <p:sp>
        <p:nvSpPr>
          <p:cNvPr id="5" name="Footer Placeholder 4">
            <a:extLst>
              <a:ext uri="{FF2B5EF4-FFF2-40B4-BE49-F238E27FC236}">
                <a16:creationId xmlns:a16="http://schemas.microsoft.com/office/drawing/2014/main" id="{0B074334-4EC8-6933-C05D-224CFDBE9D1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2A0760B-04B1-C64B-F001-39F9AECB070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0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ABA67-7DA5-4CED-0F8A-DECFDECE4D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45B461-F921-FF80-2797-C0FEDD192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C657C-7D56-4665-C2CE-5E1FAF9A0A4D}"/>
              </a:ext>
            </a:extLst>
          </p:cNvPr>
          <p:cNvSpPr>
            <a:spLocks noGrp="1"/>
          </p:cNvSpPr>
          <p:nvPr>
            <p:ph type="dt" sz="half" idx="10"/>
          </p:nvPr>
        </p:nvSpPr>
        <p:spPr/>
        <p:txBody>
          <a:bodyPr/>
          <a:lstStyle/>
          <a:p>
            <a:fld id="{D3FFE419-2371-464F-8239-3959401C3561}" type="datetimeFigureOut">
              <a:rPr lang="en-US" smtClean="0"/>
              <a:t>10/31/2024</a:t>
            </a:fld>
            <a:endParaRPr lang="en-US" dirty="0"/>
          </a:p>
        </p:txBody>
      </p:sp>
      <p:sp>
        <p:nvSpPr>
          <p:cNvPr id="5" name="Footer Placeholder 4">
            <a:extLst>
              <a:ext uri="{FF2B5EF4-FFF2-40B4-BE49-F238E27FC236}">
                <a16:creationId xmlns:a16="http://schemas.microsoft.com/office/drawing/2014/main" id="{F5E4E105-E9D1-0F2F-3F26-EA97BE8EB07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B132061-1E9B-9F50-9AA8-92BE16085FD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082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EF45-920A-2857-757A-8D7A8B450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EE98A6-CE87-46BB-ED0C-69BAA3095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E4646-3004-5CED-64C7-B3E07DBD8E84}"/>
              </a:ext>
            </a:extLst>
          </p:cNvPr>
          <p:cNvSpPr>
            <a:spLocks noGrp="1"/>
          </p:cNvSpPr>
          <p:nvPr>
            <p:ph type="dt" sz="half" idx="10"/>
          </p:nvPr>
        </p:nvSpPr>
        <p:spPr/>
        <p:txBody>
          <a:bodyPr/>
          <a:lstStyle/>
          <a:p>
            <a:fld id="{97D162C4-EDD9-4389-A98B-B87ECEA2A816}" type="datetimeFigureOut">
              <a:rPr lang="en-US" smtClean="0"/>
              <a:t>10/31/2024</a:t>
            </a:fld>
            <a:endParaRPr lang="en-US" dirty="0"/>
          </a:p>
        </p:txBody>
      </p:sp>
      <p:sp>
        <p:nvSpPr>
          <p:cNvPr id="5" name="Footer Placeholder 4">
            <a:extLst>
              <a:ext uri="{FF2B5EF4-FFF2-40B4-BE49-F238E27FC236}">
                <a16:creationId xmlns:a16="http://schemas.microsoft.com/office/drawing/2014/main" id="{72B97ADB-22D3-CE55-9C1A-031E446A577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369BC4B-4D7C-D3E9-0A2F-B9F9047C97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840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47F9-4850-229C-3EF3-8BB52399D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EB7A21-AF33-26F4-AC32-F3B788476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107A3-45E8-12B6-E7A8-E28EDDF26BD7}"/>
              </a:ext>
            </a:extLst>
          </p:cNvPr>
          <p:cNvSpPr>
            <a:spLocks noGrp="1"/>
          </p:cNvSpPr>
          <p:nvPr>
            <p:ph type="dt" sz="half" idx="10"/>
          </p:nvPr>
        </p:nvSpPr>
        <p:spPr/>
        <p:txBody>
          <a:bodyPr/>
          <a:lstStyle/>
          <a:p>
            <a:fld id="{3E5059C3-6A89-4494-99FF-5A4D6FFD50EB}" type="datetimeFigureOut">
              <a:rPr lang="en-US" smtClean="0"/>
              <a:t>10/31/2024</a:t>
            </a:fld>
            <a:endParaRPr lang="en-US" dirty="0"/>
          </a:p>
        </p:txBody>
      </p:sp>
      <p:sp>
        <p:nvSpPr>
          <p:cNvPr id="5" name="Footer Placeholder 4">
            <a:extLst>
              <a:ext uri="{FF2B5EF4-FFF2-40B4-BE49-F238E27FC236}">
                <a16:creationId xmlns:a16="http://schemas.microsoft.com/office/drawing/2014/main" id="{91D858A1-C31A-CC3B-A78B-108DBBDEFEE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3CBE8E6-C67E-47A6-3173-1183D330B01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443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5DB6-99C2-65AC-12B1-D29D6E19D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C64758-C1E4-9FB2-D9EC-25C0DD25F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86152E-52F7-62C1-472A-62EFCE9A8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72187D-5C79-3D1D-4175-F529215A9429}"/>
              </a:ext>
            </a:extLst>
          </p:cNvPr>
          <p:cNvSpPr>
            <a:spLocks noGrp="1"/>
          </p:cNvSpPr>
          <p:nvPr>
            <p:ph type="dt" sz="half" idx="10"/>
          </p:nvPr>
        </p:nvSpPr>
        <p:spPr/>
        <p:txBody>
          <a:bodyPr/>
          <a:lstStyle/>
          <a:p>
            <a:fld id="{CA954B2F-12DE-47F5-8894-472B206D2E1E}" type="datetimeFigureOut">
              <a:rPr lang="en-US" smtClean="0"/>
              <a:t>10/31/2024</a:t>
            </a:fld>
            <a:endParaRPr lang="en-US" dirty="0"/>
          </a:p>
        </p:txBody>
      </p:sp>
      <p:sp>
        <p:nvSpPr>
          <p:cNvPr id="6" name="Footer Placeholder 5">
            <a:extLst>
              <a:ext uri="{FF2B5EF4-FFF2-40B4-BE49-F238E27FC236}">
                <a16:creationId xmlns:a16="http://schemas.microsoft.com/office/drawing/2014/main" id="{B4F652A0-01CB-9E3E-260C-311828A9F954}"/>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B7BCE22E-6B1A-28A6-A87B-A502023CCF3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560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2154-45B8-44E6-42EA-33AD72802E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F63E-92AD-FA24-96E6-8CA2C4598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2317C-184F-0587-5DD9-29531D0DD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E02FE0-2D46-44F3-8AF6-C3BB90446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BB01B-9FC0-A1CC-11C1-1845EECC9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605E2C-197B-5261-E7AC-777185492938}"/>
              </a:ext>
            </a:extLst>
          </p:cNvPr>
          <p:cNvSpPr>
            <a:spLocks noGrp="1"/>
          </p:cNvSpPr>
          <p:nvPr>
            <p:ph type="dt" sz="half" idx="10"/>
          </p:nvPr>
        </p:nvSpPr>
        <p:spPr/>
        <p:txBody>
          <a:bodyPr/>
          <a:lstStyle/>
          <a:p>
            <a:fld id="{3F30E46F-7819-4ACF-B48B-48222C2ACC88}" type="datetimeFigureOut">
              <a:rPr lang="en-US" smtClean="0"/>
              <a:t>10/31/2024</a:t>
            </a:fld>
            <a:endParaRPr lang="en-US" dirty="0"/>
          </a:p>
        </p:txBody>
      </p:sp>
      <p:sp>
        <p:nvSpPr>
          <p:cNvPr id="8" name="Footer Placeholder 7">
            <a:extLst>
              <a:ext uri="{FF2B5EF4-FFF2-40B4-BE49-F238E27FC236}">
                <a16:creationId xmlns:a16="http://schemas.microsoft.com/office/drawing/2014/main" id="{D0507EFB-7826-DDC0-6BBC-59ADD59644B5}"/>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856E86DE-AB79-FF18-0234-0692E6701E5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207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7FA6-BF8E-7B2C-8E88-CA40C71C51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C412EC-4CCE-CD94-8B4F-2BB1F5180693}"/>
              </a:ext>
            </a:extLst>
          </p:cNvPr>
          <p:cNvSpPr>
            <a:spLocks noGrp="1"/>
          </p:cNvSpPr>
          <p:nvPr>
            <p:ph type="dt" sz="half" idx="10"/>
          </p:nvPr>
        </p:nvSpPr>
        <p:spPr/>
        <p:txBody>
          <a:bodyPr/>
          <a:lstStyle/>
          <a:p>
            <a:fld id="{1FAF3416-4057-4DAA-829D-4CA07428D088}" type="datetimeFigureOut">
              <a:rPr lang="en-US" smtClean="0"/>
              <a:t>10/31/2024</a:t>
            </a:fld>
            <a:endParaRPr lang="en-US" dirty="0"/>
          </a:p>
        </p:txBody>
      </p:sp>
      <p:sp>
        <p:nvSpPr>
          <p:cNvPr id="4" name="Footer Placeholder 3">
            <a:extLst>
              <a:ext uri="{FF2B5EF4-FFF2-40B4-BE49-F238E27FC236}">
                <a16:creationId xmlns:a16="http://schemas.microsoft.com/office/drawing/2014/main" id="{CE8B4E64-4ADB-A954-9722-5D1C6BB90339}"/>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2429F55F-EF48-7225-3448-EDD50F0FE2B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73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B0B1D-7F56-1219-B209-7228CA44E76B}"/>
              </a:ext>
            </a:extLst>
          </p:cNvPr>
          <p:cNvSpPr>
            <a:spLocks noGrp="1"/>
          </p:cNvSpPr>
          <p:nvPr>
            <p:ph type="dt" sz="half" idx="10"/>
          </p:nvPr>
        </p:nvSpPr>
        <p:spPr/>
        <p:txBody>
          <a:bodyPr/>
          <a:lstStyle/>
          <a:p>
            <a:fld id="{921D9284-D300-4297-87F7-E791DCC15DB1}" type="datetimeFigureOut">
              <a:rPr lang="en-US" smtClean="0"/>
              <a:t>10/31/2024</a:t>
            </a:fld>
            <a:endParaRPr lang="en-US" dirty="0"/>
          </a:p>
        </p:txBody>
      </p:sp>
      <p:sp>
        <p:nvSpPr>
          <p:cNvPr id="3" name="Footer Placeholder 2">
            <a:extLst>
              <a:ext uri="{FF2B5EF4-FFF2-40B4-BE49-F238E27FC236}">
                <a16:creationId xmlns:a16="http://schemas.microsoft.com/office/drawing/2014/main" id="{A9DBD1F4-5493-37D0-1C1E-90C4259B8FB6}"/>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D9D6CFFD-A498-D6A2-6087-3710A6712BB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58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A53A-85FF-21B9-BE9E-C82994BBA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608076-F919-BEF7-99D4-38D47C39C0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5E1BD5-2E72-B1D4-57D9-C7791A67F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207BE-0E69-499D-14A1-8F9C858681D8}"/>
              </a:ext>
            </a:extLst>
          </p:cNvPr>
          <p:cNvSpPr>
            <a:spLocks noGrp="1"/>
          </p:cNvSpPr>
          <p:nvPr>
            <p:ph type="dt" sz="half" idx="10"/>
          </p:nvPr>
        </p:nvSpPr>
        <p:spPr/>
        <p:txBody>
          <a:bodyPr/>
          <a:lstStyle/>
          <a:p>
            <a:fld id="{37D525BB-DA17-4BA0-B3C8-3AC3ABC827E6}" type="datetimeFigureOut">
              <a:rPr lang="en-US" smtClean="0"/>
              <a:t>10/31/2024</a:t>
            </a:fld>
            <a:endParaRPr lang="en-US" dirty="0"/>
          </a:p>
        </p:txBody>
      </p:sp>
      <p:sp>
        <p:nvSpPr>
          <p:cNvPr id="6" name="Footer Placeholder 5">
            <a:extLst>
              <a:ext uri="{FF2B5EF4-FFF2-40B4-BE49-F238E27FC236}">
                <a16:creationId xmlns:a16="http://schemas.microsoft.com/office/drawing/2014/main" id="{8CA15655-1E5A-9CE3-4F52-1600EAB39D35}"/>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6C8200B1-E665-0AAB-61C3-53EED5F9BE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564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33EB-DD3B-92E3-410B-264AD5211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553BC-D9AD-D4A5-BECA-A18C3F7E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B0E485-4216-9260-0108-F4629E6B3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0D34D-5C1F-BE3A-2839-2C313ABA9C6B}"/>
              </a:ext>
            </a:extLst>
          </p:cNvPr>
          <p:cNvSpPr>
            <a:spLocks noGrp="1"/>
          </p:cNvSpPr>
          <p:nvPr>
            <p:ph type="dt" sz="half" idx="10"/>
          </p:nvPr>
        </p:nvSpPr>
        <p:spPr/>
        <p:txBody>
          <a:bodyPr/>
          <a:lstStyle/>
          <a:p>
            <a:fld id="{B16C4C9A-3960-41CF-A4E9-2A8FB932454B}" type="datetimeFigureOut">
              <a:rPr lang="en-US" smtClean="0"/>
              <a:t>10/31/2024</a:t>
            </a:fld>
            <a:endParaRPr lang="en-US" dirty="0"/>
          </a:p>
        </p:txBody>
      </p:sp>
      <p:sp>
        <p:nvSpPr>
          <p:cNvPr id="6" name="Footer Placeholder 5">
            <a:extLst>
              <a:ext uri="{FF2B5EF4-FFF2-40B4-BE49-F238E27FC236}">
                <a16:creationId xmlns:a16="http://schemas.microsoft.com/office/drawing/2014/main" id="{65E2ECD4-E3EA-C0EB-ACAC-BB78B30CBBFA}"/>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867DB30D-3BAA-0FDC-3CBA-6261D856038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48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DFEFE2-AC38-FB98-FD95-8CDD23B81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E585A-B793-2939-9A86-346D290DA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E78C3-D891-8115-E17B-69979B77DF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10/31/2024</a:t>
            </a:fld>
            <a:endParaRPr lang="en-US" dirty="0"/>
          </a:p>
        </p:txBody>
      </p:sp>
      <p:sp>
        <p:nvSpPr>
          <p:cNvPr id="5" name="Footer Placeholder 4">
            <a:extLst>
              <a:ext uri="{FF2B5EF4-FFF2-40B4-BE49-F238E27FC236}">
                <a16:creationId xmlns:a16="http://schemas.microsoft.com/office/drawing/2014/main" id="{7BAB4C5C-9E43-7095-3E2D-E1C74F7D0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89C859B2-813F-C06B-0E24-1743517EE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33613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C6C-41EB-462E-90E3-4DF8BD14ECCB}"/>
              </a:ext>
            </a:extLst>
          </p:cNvPr>
          <p:cNvSpPr>
            <a:spLocks noGrp="1"/>
          </p:cNvSpPr>
          <p:nvPr>
            <p:ph type="ctrTitle"/>
          </p:nvPr>
        </p:nvSpPr>
        <p:spPr>
          <a:xfrm>
            <a:off x="8479496" y="2349749"/>
            <a:ext cx="2188503" cy="1160214"/>
          </a:xfrm>
        </p:spPr>
        <p:txBody>
          <a:bodyPr/>
          <a:lstStyle/>
          <a:p>
            <a:endParaRPr lang="en-IN" dirty="0"/>
          </a:p>
        </p:txBody>
      </p:sp>
      <p:sp>
        <p:nvSpPr>
          <p:cNvPr id="3" name="Subtitle 2">
            <a:extLst>
              <a:ext uri="{FF2B5EF4-FFF2-40B4-BE49-F238E27FC236}">
                <a16:creationId xmlns:a16="http://schemas.microsoft.com/office/drawing/2014/main" id="{EFDFDB66-C819-475B-A8A4-3DC96CC9728A}"/>
              </a:ext>
            </a:extLst>
          </p:cNvPr>
          <p:cNvSpPr>
            <a:spLocks noGrp="1"/>
          </p:cNvSpPr>
          <p:nvPr>
            <p:ph type="subTitle" idx="1"/>
          </p:nvPr>
        </p:nvSpPr>
        <p:spPr>
          <a:xfrm>
            <a:off x="3121897" y="5507412"/>
            <a:ext cx="5357600" cy="1160213"/>
          </a:xfrm>
        </p:spPr>
        <p:txBody>
          <a:bodyPr/>
          <a:lstStyle/>
          <a:p>
            <a:r>
              <a:rPr lang="en-IN" dirty="0"/>
              <a:t>KONDALA SARADH KUMAR</a:t>
            </a:r>
          </a:p>
        </p:txBody>
      </p:sp>
      <p:pic>
        <p:nvPicPr>
          <p:cNvPr id="5" name="Picture 4">
            <a:extLst>
              <a:ext uri="{FF2B5EF4-FFF2-40B4-BE49-F238E27FC236}">
                <a16:creationId xmlns:a16="http://schemas.microsoft.com/office/drawing/2014/main" id="{7DB3EB7B-E2C0-40D4-A7FE-ECD489AC8C8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847440" y="190375"/>
            <a:ext cx="6772560" cy="3096854"/>
          </a:xfrm>
          <a:prstGeom prst="rect">
            <a:avLst/>
          </a:prstGeom>
        </p:spPr>
      </p:pic>
    </p:spTree>
    <p:extLst>
      <p:ext uri="{BB962C8B-B14F-4D97-AF65-F5344CB8AC3E}">
        <p14:creationId xmlns:p14="http://schemas.microsoft.com/office/powerpoint/2010/main" val="382398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4F3-1C6A-4810-88C9-6032FB586408}"/>
              </a:ext>
            </a:extLst>
          </p:cNvPr>
          <p:cNvSpPr>
            <a:spLocks noGrp="1"/>
          </p:cNvSpPr>
          <p:nvPr>
            <p:ph type="title"/>
          </p:nvPr>
        </p:nvSpPr>
        <p:spPr/>
        <p:txBody>
          <a:bodyPr/>
          <a:lstStyle/>
          <a:p>
            <a:pPr algn="l"/>
            <a:r>
              <a:rPr lang="en-IN" sz="3600" b="1" dirty="0"/>
              <a:t>9</a:t>
            </a:r>
            <a:r>
              <a:rPr lang="en-IN" sz="3600" b="1" i="0" u="none" strike="noStrike" baseline="0" dirty="0"/>
              <a:t>. Conclusion </a:t>
            </a:r>
            <a:br>
              <a:rPr lang="en-IN" sz="3600" b="1" i="0" u="none" strike="noStrike" baseline="0" dirty="0"/>
            </a:br>
            <a:endParaRPr lang="en-IN" b="1" dirty="0"/>
          </a:p>
        </p:txBody>
      </p:sp>
      <p:sp>
        <p:nvSpPr>
          <p:cNvPr id="3" name="Content Placeholder 2">
            <a:extLst>
              <a:ext uri="{FF2B5EF4-FFF2-40B4-BE49-F238E27FC236}">
                <a16:creationId xmlns:a16="http://schemas.microsoft.com/office/drawing/2014/main" id="{99B35F8B-8295-4617-B1B6-3628EAC5000D}"/>
              </a:ext>
            </a:extLst>
          </p:cNvPr>
          <p:cNvSpPr>
            <a:spLocks noGrp="1"/>
          </p:cNvSpPr>
          <p:nvPr>
            <p:ph idx="1"/>
          </p:nvPr>
        </p:nvSpPr>
        <p:spPr/>
        <p:txBody>
          <a:bodyPr/>
          <a:lstStyle/>
          <a:p>
            <a:r>
              <a:rPr lang="en-US" b="0" i="0" dirty="0">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dirty="0"/>
          </a:p>
        </p:txBody>
      </p:sp>
    </p:spTree>
    <p:extLst>
      <p:ext uri="{BB962C8B-B14F-4D97-AF65-F5344CB8AC3E}">
        <p14:creationId xmlns:p14="http://schemas.microsoft.com/office/powerpoint/2010/main" val="117585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045B-0B1C-4AA1-A02A-82E5A8DF60EA}"/>
              </a:ext>
            </a:extLst>
          </p:cNvPr>
          <p:cNvSpPr>
            <a:spLocks noGrp="1"/>
          </p:cNvSpPr>
          <p:nvPr>
            <p:ph type="title"/>
          </p:nvPr>
        </p:nvSpPr>
        <p:spPr/>
        <p:txBody>
          <a:bodyPr/>
          <a:lstStyle/>
          <a:p>
            <a:pPr algn="l"/>
            <a:r>
              <a:rPr lang="en-IN" b="1" dirty="0"/>
              <a:t>Q&amp;A</a:t>
            </a:r>
          </a:p>
        </p:txBody>
      </p:sp>
      <p:sp>
        <p:nvSpPr>
          <p:cNvPr id="3" name="Content Placeholder 2">
            <a:extLst>
              <a:ext uri="{FF2B5EF4-FFF2-40B4-BE49-F238E27FC236}">
                <a16:creationId xmlns:a16="http://schemas.microsoft.com/office/drawing/2014/main" id="{20FA4D7A-4AF7-43D5-88C9-56EA9BAF296B}"/>
              </a:ext>
            </a:extLst>
          </p:cNvPr>
          <p:cNvSpPr>
            <a:spLocks noGrp="1"/>
          </p:cNvSpPr>
          <p:nvPr>
            <p:ph idx="1"/>
          </p:nvPr>
        </p:nvSpPr>
        <p:spPr>
          <a:xfrm>
            <a:off x="2097741" y="1434353"/>
            <a:ext cx="8472398" cy="4615591"/>
          </a:xfrm>
        </p:spPr>
        <p:txBody>
          <a:bodyPr>
            <a:normAutofit fontScale="62500" lnSpcReduction="20000"/>
          </a:bodyPr>
          <a:lstStyle/>
          <a:p>
            <a:pPr marL="0" indent="0">
              <a:buNone/>
            </a:pPr>
            <a:r>
              <a:rPr lang="en-US" sz="3700" dirty="0"/>
              <a:t>Q1) What’s the source of data?</a:t>
            </a:r>
          </a:p>
          <a:p>
            <a:r>
              <a:rPr lang="en-US" sz="3700" dirty="0"/>
              <a:t>➢ The Dataset was taken from  Unified Mentor’s Provided Project Description Document.</a:t>
            </a:r>
          </a:p>
          <a:p>
            <a:pPr marL="0" indent="0">
              <a:buNone/>
            </a:pPr>
            <a:r>
              <a:rPr lang="en-US" sz="3700" dirty="0"/>
              <a:t>Q2) What was the type of data?</a:t>
            </a:r>
          </a:p>
          <a:p>
            <a:r>
              <a:rPr lang="en-US" sz="3700" dirty="0"/>
              <a:t>➢ The data was the combination of numerical and Categorical values.</a:t>
            </a:r>
          </a:p>
          <a:p>
            <a:pPr marL="0" indent="0">
              <a:buNone/>
            </a:pPr>
            <a:r>
              <a:rPr lang="en-US" sz="3700" dirty="0"/>
              <a:t>Q 3) What’s the complete flow you followed in this Project?</a:t>
            </a:r>
          </a:p>
          <a:p>
            <a:r>
              <a:rPr lang="en-US" sz="3700" dirty="0"/>
              <a:t>➢ Refer Architecture for better Understandings</a:t>
            </a:r>
          </a:p>
          <a:p>
            <a:pPr marL="0" indent="0">
              <a:buNone/>
            </a:pPr>
            <a:r>
              <a:rPr lang="en-US" sz="3700" dirty="0"/>
              <a:t>Q4) What techniques were you using for data?</a:t>
            </a:r>
          </a:p>
          <a:p>
            <a:r>
              <a:rPr lang="en-US" sz="3700" dirty="0"/>
              <a:t>➢ Removing unwanted attributes</a:t>
            </a:r>
          </a:p>
          <a:p>
            <a:r>
              <a:rPr lang="en-US" sz="3700" dirty="0"/>
              <a:t>➢ Visualizing relation of independent variables with each other</a:t>
            </a:r>
          </a:p>
          <a:p>
            <a:r>
              <a:rPr lang="en-US" sz="3700" dirty="0"/>
              <a:t>➢ Cleaning data by removing column with missing values</a:t>
            </a:r>
          </a:p>
          <a:p>
            <a:r>
              <a:rPr lang="en-US" sz="3700" dirty="0"/>
              <a:t>➢ Converting Numerical data into Categorical values</a:t>
            </a:r>
            <a:endParaRPr lang="en-IN" sz="3700" dirty="0"/>
          </a:p>
          <a:p>
            <a:endParaRPr lang="en-IN" dirty="0"/>
          </a:p>
        </p:txBody>
      </p:sp>
    </p:spTree>
    <p:extLst>
      <p:ext uri="{BB962C8B-B14F-4D97-AF65-F5344CB8AC3E}">
        <p14:creationId xmlns:p14="http://schemas.microsoft.com/office/powerpoint/2010/main" val="14477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CA3-4E99-46A4-B8D9-91EE4F1B02A6}"/>
              </a:ext>
            </a:extLst>
          </p:cNvPr>
          <p:cNvSpPr>
            <a:spLocks noGrp="1"/>
          </p:cNvSpPr>
          <p:nvPr>
            <p:ph type="title"/>
          </p:nvPr>
        </p:nvSpPr>
        <p:spPr/>
        <p:txBody>
          <a:bodyPr/>
          <a:lstStyle/>
          <a:p>
            <a:pPr algn="l"/>
            <a:r>
              <a:rPr lang="en-IN" sz="3600" b="1" i="0" u="none" strike="noStrike" baseline="0" dirty="0">
                <a:latin typeface="Segoe UI" panose="020B0502040204020203" pitchFamily="34" charset="0"/>
              </a:rPr>
              <a:t>1. </a:t>
            </a:r>
            <a:r>
              <a:rPr lang="en-IN" sz="3600" b="1" i="0" u="none" strike="noStrike" baseline="0" dirty="0"/>
              <a:t>Problem</a:t>
            </a:r>
            <a:r>
              <a:rPr lang="en-IN" sz="3600" b="1" i="0" u="none" strike="noStrike" baseline="0"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DBF3299D-4186-443B-8270-BABDDD252240}"/>
              </a:ext>
            </a:extLst>
          </p:cNvPr>
          <p:cNvSpPr>
            <a:spLocks noGrp="1"/>
          </p:cNvSpPr>
          <p:nvPr>
            <p:ph idx="1"/>
          </p:nvPr>
        </p:nvSpPr>
        <p:spPr/>
        <p:txBody>
          <a:bodyPr/>
          <a:lstStyle/>
          <a:p>
            <a:pPr algn="l"/>
            <a:r>
              <a:rPr lang="en-US" b="0" i="0" dirty="0">
                <a:effectLst/>
                <a:latin typeface="-apple-system"/>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b="0" i="0" dirty="0">
                <a:effectLst/>
                <a:latin typeface="-apple-system"/>
              </a:rPr>
              <a:t>She would like to know the attrition rate (% of people who left the company).</a:t>
            </a:r>
          </a:p>
          <a:p>
            <a:pPr algn="l"/>
            <a:r>
              <a:rPr lang="en-US" b="0" i="0" dirty="0">
                <a:effectLst/>
                <a:latin typeface="-apple-system"/>
              </a:rPr>
              <a:t>She would also know if factors like age, years at the company and income play a part in determining if people will leave or not.</a:t>
            </a:r>
          </a:p>
          <a:p>
            <a:endParaRPr lang="en-IN" dirty="0"/>
          </a:p>
        </p:txBody>
      </p:sp>
    </p:spTree>
    <p:extLst>
      <p:ext uri="{BB962C8B-B14F-4D97-AF65-F5344CB8AC3E}">
        <p14:creationId xmlns:p14="http://schemas.microsoft.com/office/powerpoint/2010/main" val="3454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B69-B95C-43B4-86CD-A0F47A6EFD90}"/>
              </a:ext>
            </a:extLst>
          </p:cNvPr>
          <p:cNvSpPr>
            <a:spLocks noGrp="1"/>
          </p:cNvSpPr>
          <p:nvPr>
            <p:ph type="title"/>
          </p:nvPr>
        </p:nvSpPr>
        <p:spPr/>
        <p:txBody>
          <a:bodyPr/>
          <a:lstStyle/>
          <a:p>
            <a:pPr algn="l"/>
            <a:r>
              <a:rPr lang="en-IN" b="1" dirty="0"/>
              <a:t>2.Objective</a:t>
            </a:r>
          </a:p>
        </p:txBody>
      </p:sp>
      <p:sp>
        <p:nvSpPr>
          <p:cNvPr id="3" name="Content Placeholder 2">
            <a:extLst>
              <a:ext uri="{FF2B5EF4-FFF2-40B4-BE49-F238E27FC236}">
                <a16:creationId xmlns:a16="http://schemas.microsoft.com/office/drawing/2014/main" id="{02238819-5009-46C3-9D7E-E3663682CF64}"/>
              </a:ext>
            </a:extLst>
          </p:cNvPr>
          <p:cNvSpPr>
            <a:spLocks noGrp="1"/>
          </p:cNvSpPr>
          <p:nvPr>
            <p:ph idx="1"/>
          </p:nvPr>
        </p:nvSpPr>
        <p:spPr>
          <a:xfrm>
            <a:off x="2101246" y="1576987"/>
            <a:ext cx="7796540" cy="3997828"/>
          </a:xfrm>
        </p:spPr>
        <p:txBody>
          <a:bodyPr/>
          <a:lstStyle/>
          <a:p>
            <a:pPr algn="l">
              <a:buFont typeface="Arial" panose="020B0604020202020204" pitchFamily="34" charset="0"/>
              <a:buChar char="•"/>
            </a:pPr>
            <a:r>
              <a:rPr lang="en-US" b="0" i="0" dirty="0">
                <a:effectLst/>
                <a:latin typeface="-apple-system"/>
              </a:rPr>
              <a:t>Provide Insights to Hr. Director for employee attrition.</a:t>
            </a:r>
          </a:p>
          <a:p>
            <a:pPr algn="l">
              <a:buFont typeface="Arial" panose="020B0604020202020204" pitchFamily="34" charset="0"/>
              <a:buChar char="•"/>
            </a:pPr>
            <a:r>
              <a:rPr lang="en-US" b="0" i="0" dirty="0">
                <a:effectLst/>
                <a:latin typeface="-apple-system"/>
              </a:rPr>
              <a:t>The staff of Green Destinations provided the data.</a:t>
            </a:r>
          </a:p>
          <a:p>
            <a:pPr algn="l">
              <a:buFont typeface="Arial" panose="020B0604020202020204" pitchFamily="34" charset="0"/>
              <a:buChar char="•"/>
            </a:pPr>
            <a:r>
              <a:rPr lang="en-US" b="0" i="0" dirty="0">
                <a:effectLst/>
                <a:latin typeface="-apple-system"/>
              </a:rPr>
              <a:t>Create the KPI's accordingly.</a:t>
            </a:r>
          </a:p>
          <a:p>
            <a:pPr algn="l">
              <a:buFont typeface="Arial" panose="020B0604020202020204" pitchFamily="34" charset="0"/>
              <a:buChar char="•"/>
            </a:pPr>
            <a:r>
              <a:rPr lang="en-US" b="0" i="0" dirty="0">
                <a:effectLst/>
                <a:latin typeface="-apple-system"/>
              </a:rPr>
              <a:t>Create a dashboard</a:t>
            </a:r>
          </a:p>
        </p:txBody>
      </p:sp>
    </p:spTree>
    <p:extLst>
      <p:ext uri="{BB962C8B-B14F-4D97-AF65-F5344CB8AC3E}">
        <p14:creationId xmlns:p14="http://schemas.microsoft.com/office/powerpoint/2010/main" val="144705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53C-7F30-49D1-9540-707FFB08D68D}"/>
              </a:ext>
            </a:extLst>
          </p:cNvPr>
          <p:cNvSpPr>
            <a:spLocks noGrp="1"/>
          </p:cNvSpPr>
          <p:nvPr>
            <p:ph type="title"/>
          </p:nvPr>
        </p:nvSpPr>
        <p:spPr/>
        <p:txBody>
          <a:bodyPr/>
          <a:lstStyle/>
          <a:p>
            <a:pPr algn="l"/>
            <a:r>
              <a:rPr lang="en-IN" sz="3600" b="1" i="0" u="none" strike="noStrike" baseline="0" dirty="0"/>
              <a:t>3. Benefits</a:t>
            </a:r>
            <a:endParaRPr lang="en-IN" dirty="0"/>
          </a:p>
        </p:txBody>
      </p:sp>
      <p:sp>
        <p:nvSpPr>
          <p:cNvPr id="3" name="Content Placeholder 2">
            <a:extLst>
              <a:ext uri="{FF2B5EF4-FFF2-40B4-BE49-F238E27FC236}">
                <a16:creationId xmlns:a16="http://schemas.microsoft.com/office/drawing/2014/main" id="{2BEC71D8-0B1C-4055-8B7B-2E7B131E9EE6}"/>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Cost savings: Reduced revenue means lower recruitment and training costs.</a:t>
            </a:r>
          </a:p>
          <a:p>
            <a:pPr algn="l">
              <a:buFont typeface="Arial" panose="020B0604020202020204" pitchFamily="34" charset="0"/>
              <a:buChar char="•"/>
            </a:pPr>
            <a:r>
              <a:rPr lang="en-US" b="0" i="0" dirty="0">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b="0" i="0" dirty="0">
                <a:effectLst/>
                <a:latin typeface="-apple-system"/>
              </a:rPr>
              <a:t>Enhanced productivity: Lower turnover rates lead to a more stable and productive workforce.</a:t>
            </a:r>
          </a:p>
          <a:p>
            <a:endParaRPr lang="en-IN" dirty="0"/>
          </a:p>
        </p:txBody>
      </p:sp>
    </p:spTree>
    <p:extLst>
      <p:ext uri="{BB962C8B-B14F-4D97-AF65-F5344CB8AC3E}">
        <p14:creationId xmlns:p14="http://schemas.microsoft.com/office/powerpoint/2010/main" val="35639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5D5-7B45-48AD-871F-F5766A4289D4}"/>
              </a:ext>
            </a:extLst>
          </p:cNvPr>
          <p:cNvSpPr>
            <a:spLocks noGrp="1"/>
          </p:cNvSpPr>
          <p:nvPr>
            <p:ph type="title"/>
          </p:nvPr>
        </p:nvSpPr>
        <p:spPr/>
        <p:txBody>
          <a:bodyPr/>
          <a:lstStyle/>
          <a:p>
            <a:pPr algn="l"/>
            <a:r>
              <a:rPr lang="en-IN" sz="3600" b="1" i="0" u="none" strike="noStrike" baseline="0" dirty="0"/>
              <a:t>4. Data attributes </a:t>
            </a:r>
            <a:endParaRPr lang="en-IN" dirty="0"/>
          </a:p>
        </p:txBody>
      </p:sp>
      <p:graphicFrame>
        <p:nvGraphicFramePr>
          <p:cNvPr id="4" name="Table 4">
            <a:extLst>
              <a:ext uri="{FF2B5EF4-FFF2-40B4-BE49-F238E27FC236}">
                <a16:creationId xmlns:a16="http://schemas.microsoft.com/office/drawing/2014/main" id="{741A0ACD-968B-4CE1-BAAC-1236AD8F7A17}"/>
              </a:ext>
            </a:extLst>
          </p:cNvPr>
          <p:cNvGraphicFramePr>
            <a:graphicFrameLocks noGrp="1"/>
          </p:cNvGraphicFramePr>
          <p:nvPr>
            <p:extLst>
              <p:ext uri="{D42A27DB-BD31-4B8C-83A1-F6EECF244321}">
                <p14:modId xmlns:p14="http://schemas.microsoft.com/office/powerpoint/2010/main" val="2632237002"/>
              </p:ext>
            </p:extLst>
          </p:nvPr>
        </p:nvGraphicFramePr>
        <p:xfrm>
          <a:off x="1107662" y="1654316"/>
          <a:ext cx="9976676" cy="3821503"/>
        </p:xfrm>
        <a:graphic>
          <a:graphicData uri="http://schemas.openxmlformats.org/drawingml/2006/table">
            <a:tbl>
              <a:tblPr firstRow="1" bandRow="1">
                <a:tableStyleId>{5940675A-B579-460E-94D1-54222C63F5DA}</a:tableStyleId>
              </a:tblPr>
              <a:tblGrid>
                <a:gridCol w="2517013">
                  <a:extLst>
                    <a:ext uri="{9D8B030D-6E8A-4147-A177-3AD203B41FA5}">
                      <a16:colId xmlns:a16="http://schemas.microsoft.com/office/drawing/2014/main" val="143411891"/>
                    </a:ext>
                  </a:extLst>
                </a:gridCol>
                <a:gridCol w="2574100">
                  <a:extLst>
                    <a:ext uri="{9D8B030D-6E8A-4147-A177-3AD203B41FA5}">
                      <a16:colId xmlns:a16="http://schemas.microsoft.com/office/drawing/2014/main" val="3664975478"/>
                    </a:ext>
                  </a:extLst>
                </a:gridCol>
                <a:gridCol w="2623693">
                  <a:extLst>
                    <a:ext uri="{9D8B030D-6E8A-4147-A177-3AD203B41FA5}">
                      <a16:colId xmlns:a16="http://schemas.microsoft.com/office/drawing/2014/main" val="711306505"/>
                    </a:ext>
                  </a:extLst>
                </a:gridCol>
                <a:gridCol w="2261870">
                  <a:extLst>
                    <a:ext uri="{9D8B030D-6E8A-4147-A177-3AD203B41FA5}">
                      <a16:colId xmlns:a16="http://schemas.microsoft.com/office/drawing/2014/main" val="3778181397"/>
                    </a:ext>
                  </a:extLst>
                </a:gridCol>
              </a:tblGrid>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Age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Attrition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BusinessTravel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DailyRate</a:t>
                      </a:r>
                      <a:r>
                        <a:rPr lang="en-IN" dirty="0">
                          <a:solidFill>
                            <a:schemeClr val="accent3">
                              <a:lumMod val="20000"/>
                              <a:lumOff val="80000"/>
                            </a:schemeClr>
                          </a:solidFill>
                        </a:rPr>
                        <a:t> </a:t>
                      </a:r>
                    </a:p>
                  </a:txBody>
                  <a:tcPr/>
                </a:tc>
                <a:extLst>
                  <a:ext uri="{0D108BD9-81ED-4DB2-BD59-A6C34878D82A}">
                    <a16:rowId xmlns:a16="http://schemas.microsoft.com/office/drawing/2014/main" val="3412187189"/>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Department</a:t>
                      </a:r>
                      <a:endParaRPr lang="en-IN" dirty="0">
                        <a:solidFill>
                          <a:schemeClr val="accent3">
                            <a:lumMod val="20000"/>
                            <a:lumOff val="80000"/>
                          </a:schemeClr>
                        </a:solidFill>
                      </a:endParaRPr>
                    </a:p>
                  </a:txBody>
                  <a:tcPr/>
                </a:tc>
                <a:tc>
                  <a:txBody>
                    <a:bodyPr/>
                    <a:lstStyle/>
                    <a:p>
                      <a:r>
                        <a:rPr lang="en-IN" sz="1800" b="0" i="0" u="none" strike="noStrike">
                          <a:solidFill>
                            <a:schemeClr val="accent3">
                              <a:lumMod val="20000"/>
                              <a:lumOff val="80000"/>
                            </a:schemeClr>
                          </a:solidFill>
                          <a:effectLst/>
                          <a:latin typeface="Calibri" panose="020F0502020204030204" pitchFamily="34" charset="0"/>
                        </a:rPr>
                        <a:t>DistanceFromHome</a:t>
                      </a:r>
                      <a:r>
                        <a:rPr lang="en-IN">
                          <a:solidFill>
                            <a:schemeClr val="accent3">
                              <a:lumMod val="20000"/>
                              <a:lumOff val="80000"/>
                            </a:schemeClr>
                          </a:solidFill>
                        </a:rPr>
                        <a:t> </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EducationField</a:t>
                      </a:r>
                      <a:endParaRPr lang="en-IN" dirty="0">
                        <a:solidFill>
                          <a:schemeClr val="accent3">
                            <a:lumMod val="20000"/>
                            <a:lumOff val="80000"/>
                          </a:schemeClr>
                        </a:solidFill>
                      </a:endParaRPr>
                    </a:p>
                  </a:txBody>
                  <a:tcPr/>
                </a:tc>
                <a:extLst>
                  <a:ext uri="{0D108BD9-81ED-4DB2-BD59-A6C34878D82A}">
                    <a16:rowId xmlns:a16="http://schemas.microsoft.com/office/drawing/2014/main" val="1042179690"/>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EmployeeCount</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EmployeeNumber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Environment Satisfaction</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Gender</a:t>
                      </a:r>
                      <a:endParaRPr lang="en-IN" dirty="0">
                        <a:solidFill>
                          <a:schemeClr val="accent3">
                            <a:lumMod val="20000"/>
                            <a:lumOff val="80000"/>
                          </a:schemeClr>
                        </a:solidFill>
                      </a:endParaRPr>
                    </a:p>
                  </a:txBody>
                  <a:tcPr/>
                </a:tc>
                <a:extLst>
                  <a:ext uri="{0D108BD9-81ED-4DB2-BD59-A6C34878D82A}">
                    <a16:rowId xmlns:a16="http://schemas.microsoft.com/office/drawing/2014/main" val="918161765"/>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HourlyRate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JobInvolvement</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 Level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JobRole</a:t>
                      </a:r>
                      <a:r>
                        <a:rPr lang="en-IN" dirty="0">
                          <a:solidFill>
                            <a:schemeClr val="accent3">
                              <a:lumMod val="20000"/>
                              <a:lumOff val="80000"/>
                            </a:schemeClr>
                          </a:solidFill>
                        </a:rPr>
                        <a:t> </a:t>
                      </a:r>
                    </a:p>
                  </a:txBody>
                  <a:tcPr/>
                </a:tc>
                <a:extLst>
                  <a:ext uri="{0D108BD9-81ED-4DB2-BD59-A6C34878D82A}">
                    <a16:rowId xmlns:a16="http://schemas.microsoft.com/office/drawing/2014/main" val="3416229276"/>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JobSatisfaction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MaritalStatus</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MonthlyIncome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MonthlyRate</a:t>
                      </a:r>
                    </a:p>
                  </a:txBody>
                  <a:tcPr/>
                </a:tc>
                <a:extLst>
                  <a:ext uri="{0D108BD9-81ED-4DB2-BD59-A6C34878D82A}">
                    <a16:rowId xmlns:a16="http://schemas.microsoft.com/office/drawing/2014/main" val="3934970663"/>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NumCompaniesWorked</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Over18</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OverTime</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PercentSalaryHike</a:t>
                      </a:r>
                    </a:p>
                  </a:txBody>
                  <a:tcPr/>
                </a:tc>
                <a:extLst>
                  <a:ext uri="{0D108BD9-81ED-4DB2-BD59-A6C34878D82A}">
                    <a16:rowId xmlns:a16="http://schemas.microsoft.com/office/drawing/2014/main" val="272034350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PerformanceRating</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RelationshipSatisfaction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StandardHours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StockOptionLevel</a:t>
                      </a:r>
                    </a:p>
                  </a:txBody>
                  <a:tcPr/>
                </a:tc>
                <a:extLst>
                  <a:ext uri="{0D108BD9-81ED-4DB2-BD59-A6C34878D82A}">
                    <a16:rowId xmlns:a16="http://schemas.microsoft.com/office/drawing/2014/main" val="158267589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TotalWorkingYears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TrainingTimesLastYear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WorkLifeBalance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YearsAtCompany</a:t>
                      </a:r>
                    </a:p>
                  </a:txBody>
                  <a:tcPr/>
                </a:tc>
                <a:extLst>
                  <a:ext uri="{0D108BD9-81ED-4DB2-BD59-A6C34878D82A}">
                    <a16:rowId xmlns:a16="http://schemas.microsoft.com/office/drawing/2014/main" val="605657639"/>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YearsInCurrentRole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YearsSinceLastPromotion</a:t>
                      </a:r>
                      <a:endParaRPr lang="en-IN" dirty="0">
                        <a:solidFill>
                          <a:schemeClr val="accent3">
                            <a:lumMod val="20000"/>
                            <a:lumOff val="8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dirty="0">
                          <a:solidFill>
                            <a:schemeClr val="accent3">
                              <a:lumMod val="20000"/>
                              <a:lumOff val="80000"/>
                            </a:schemeClr>
                          </a:solidFill>
                          <a:effectLst/>
                          <a:latin typeface="Calibri" panose="020F0502020204030204" pitchFamily="34" charset="0"/>
                        </a:rPr>
                        <a:t>YearsWithCurrManager</a:t>
                      </a:r>
                      <a:r>
                        <a:rPr lang="en-IN" dirty="0">
                          <a:solidFill>
                            <a:schemeClr val="accent3">
                              <a:lumMod val="20000"/>
                              <a:lumOff val="80000"/>
                            </a:schemeClr>
                          </a:solidFill>
                        </a:rPr>
                        <a:t> </a:t>
                      </a:r>
                    </a:p>
                    <a:p>
                      <a:endParaRPr lang="en-IN" dirty="0">
                        <a:solidFill>
                          <a:schemeClr val="accent3">
                            <a:lumMod val="20000"/>
                            <a:lumOff val="80000"/>
                          </a:schemeClr>
                        </a:solidFill>
                      </a:endParaRPr>
                    </a:p>
                  </a:txBody>
                  <a:tcPr/>
                </a:tc>
                <a:tc>
                  <a:txBody>
                    <a:bodyPr/>
                    <a:lstStyle/>
                    <a:p>
                      <a:endParaRPr lang="en-IN" sz="1800" b="0" i="0" u="none" strike="noStrike" dirty="0">
                        <a:solidFill>
                          <a:schemeClr val="accent3">
                            <a:lumMod val="20000"/>
                            <a:lumOff val="80000"/>
                          </a:schemeClr>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Tree>
    <p:extLst>
      <p:ext uri="{BB962C8B-B14F-4D97-AF65-F5344CB8AC3E}">
        <p14:creationId xmlns:p14="http://schemas.microsoft.com/office/powerpoint/2010/main" val="25102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2EE-80D3-4EB4-8DAD-2520E1B799D1}"/>
              </a:ext>
            </a:extLst>
          </p:cNvPr>
          <p:cNvSpPr>
            <a:spLocks noGrp="1"/>
          </p:cNvSpPr>
          <p:nvPr>
            <p:ph type="title"/>
          </p:nvPr>
        </p:nvSpPr>
        <p:spPr/>
        <p:txBody>
          <a:bodyPr/>
          <a:lstStyle/>
          <a:p>
            <a:pPr algn="l"/>
            <a:r>
              <a:rPr lang="en-IN" sz="3600" b="1" i="0" u="none" strike="noStrike" baseline="0" dirty="0"/>
              <a:t>5. Architecture </a:t>
            </a:r>
            <a:endParaRPr lang="en-IN" dirty="0"/>
          </a:p>
        </p:txBody>
      </p:sp>
      <p:sp>
        <p:nvSpPr>
          <p:cNvPr id="3" name="Content Placeholder 2">
            <a:extLst>
              <a:ext uri="{FF2B5EF4-FFF2-40B4-BE49-F238E27FC236}">
                <a16:creationId xmlns:a16="http://schemas.microsoft.com/office/drawing/2014/main" id="{2E49F87C-B6E1-4AC0-978B-1EF62CC80C01}"/>
              </a:ext>
            </a:extLst>
          </p:cNvPr>
          <p:cNvSpPr>
            <a:spLocks noGrp="1"/>
          </p:cNvSpPr>
          <p:nvPr>
            <p:ph idx="1"/>
          </p:nvPr>
        </p:nvSpPr>
        <p:spPr/>
        <p:txBody>
          <a:bodyPr>
            <a:normAutofit/>
          </a:bodyPr>
          <a:lstStyle/>
          <a:p>
            <a:r>
              <a:rPr lang="en-US" sz="2000" b="1" i="0" u="none" strike="noStrike" baseline="0" dirty="0">
                <a:solidFill>
                  <a:schemeClr val="accent3">
                    <a:lumMod val="60000"/>
                    <a:lumOff val="40000"/>
                  </a:schemeClr>
                </a:solidFill>
                <a:latin typeface="Segoe UI" panose="020B0502040204020203" pitchFamily="34" charset="0"/>
              </a:rPr>
              <a:t>1. Collect Raw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3">
                    <a:lumMod val="60000"/>
                    <a:lumOff val="40000"/>
                  </a:schemeClr>
                </a:solidFill>
                <a:latin typeface="Segoe UI" panose="020B0502040204020203" pitchFamily="34" charset="0"/>
              </a:rPr>
              <a:t>2. Data Wrangling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Contains following steps gathering data, assessing data, handling missing data and adding columns.</a:t>
            </a:r>
          </a:p>
          <a:p>
            <a:r>
              <a:rPr lang="en-US" sz="2000" b="1" dirty="0">
                <a:solidFill>
                  <a:schemeClr val="accent3">
                    <a:lumMod val="60000"/>
                    <a:lumOff val="40000"/>
                  </a:schemeClr>
                </a:solidFill>
                <a:latin typeface="Segoe UI" panose="020B0502040204020203" pitchFamily="34" charset="0"/>
              </a:rPr>
              <a:t>3</a:t>
            </a:r>
            <a:r>
              <a:rPr lang="en-US" sz="2000" b="1" i="0" u="none" strike="noStrike" baseline="0" dirty="0">
                <a:solidFill>
                  <a:schemeClr val="accent3">
                    <a:lumMod val="60000"/>
                    <a:lumOff val="40000"/>
                  </a:schemeClr>
                </a:solidFill>
                <a:latin typeface="Segoe UI" panose="020B0502040204020203" pitchFamily="34" charset="0"/>
              </a:rPr>
              <a:t>. Exploring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3">
                    <a:lumMod val="60000"/>
                    <a:lumOff val="40000"/>
                  </a:schemeClr>
                </a:solidFill>
                <a:latin typeface="Segoe UI" panose="020B0502040204020203" pitchFamily="34" charset="0"/>
              </a:rPr>
              <a:t>4</a:t>
            </a:r>
            <a:r>
              <a:rPr lang="en-US" sz="2000" b="1" i="0" u="none" strike="noStrike" baseline="0" dirty="0">
                <a:solidFill>
                  <a:schemeClr val="accent3">
                    <a:lumMod val="60000"/>
                    <a:lumOff val="40000"/>
                  </a:schemeClr>
                </a:solidFill>
                <a:latin typeface="Segoe UI" panose="020B0502040204020203" pitchFamily="34" charset="0"/>
              </a:rPr>
              <a:t>. Deployment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The prepared visualizations are deployed on the public.tableau.com site. Where they will be available publicly.</a:t>
            </a:r>
            <a:endParaRPr lang="en-IN" sz="2000" b="0" i="0" u="none" strike="noStrike" baseline="0" dirty="0">
              <a:latin typeface="Calibri" panose="020F0502020204030204" pitchFamily="34" charset="0"/>
            </a:endParaRPr>
          </a:p>
          <a:p>
            <a:endParaRPr lang="en-IN" dirty="0"/>
          </a:p>
        </p:txBody>
      </p:sp>
    </p:spTree>
    <p:extLst>
      <p:ext uri="{BB962C8B-B14F-4D97-AF65-F5344CB8AC3E}">
        <p14:creationId xmlns:p14="http://schemas.microsoft.com/office/powerpoint/2010/main" val="10581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17D-6C28-4915-883C-52FB70A29629}"/>
              </a:ext>
            </a:extLst>
          </p:cNvPr>
          <p:cNvSpPr>
            <a:spLocks noGrp="1"/>
          </p:cNvSpPr>
          <p:nvPr>
            <p:ph type="title"/>
          </p:nvPr>
        </p:nvSpPr>
        <p:spPr>
          <a:xfrm>
            <a:off x="241413" y="94346"/>
            <a:ext cx="7958331" cy="1077229"/>
          </a:xfrm>
        </p:spPr>
        <p:txBody>
          <a:bodyPr/>
          <a:lstStyle/>
          <a:p>
            <a:pPr algn="l"/>
            <a:r>
              <a:rPr lang="en-IN" sz="3600" b="1" i="0" u="none" strike="noStrike" baseline="0" dirty="0">
                <a:solidFill>
                  <a:schemeClr val="tx1"/>
                </a:solidFill>
              </a:rPr>
              <a:t>6. Insights </a:t>
            </a:r>
            <a:endParaRPr lang="en-IN" dirty="0">
              <a:solidFill>
                <a:schemeClr val="tx1"/>
              </a:solidFill>
            </a:endParaRPr>
          </a:p>
        </p:txBody>
      </p:sp>
      <p:pic>
        <p:nvPicPr>
          <p:cNvPr id="5" name="Content Placeholder 4">
            <a:extLst>
              <a:ext uri="{FF2B5EF4-FFF2-40B4-BE49-F238E27FC236}">
                <a16:creationId xmlns:a16="http://schemas.microsoft.com/office/drawing/2014/main" id="{846533E7-6467-4A37-9476-455D6E515321}"/>
              </a:ext>
            </a:extLst>
          </p:cNvPr>
          <p:cNvPicPr>
            <a:picLocks noGrp="1" noChangeAspect="1"/>
          </p:cNvPicPr>
          <p:nvPr>
            <p:ph idx="1"/>
          </p:nvPr>
        </p:nvPicPr>
        <p:blipFill rotWithShape="1">
          <a:blip r:embed="rId3"/>
          <a:srcRect l="86" r="505"/>
          <a:stretch/>
        </p:blipFill>
        <p:spPr>
          <a:xfrm>
            <a:off x="81912" y="733425"/>
            <a:ext cx="12033888" cy="6030228"/>
          </a:xfrm>
        </p:spPr>
      </p:pic>
    </p:spTree>
    <p:extLst>
      <p:ext uri="{BB962C8B-B14F-4D97-AF65-F5344CB8AC3E}">
        <p14:creationId xmlns:p14="http://schemas.microsoft.com/office/powerpoint/2010/main" val="10367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CBB-DFC1-49F8-AFF6-3D46909033AF}"/>
              </a:ext>
            </a:extLst>
          </p:cNvPr>
          <p:cNvSpPr>
            <a:spLocks noGrp="1"/>
          </p:cNvSpPr>
          <p:nvPr>
            <p:ph type="title"/>
          </p:nvPr>
        </p:nvSpPr>
        <p:spPr/>
        <p:txBody>
          <a:bodyPr/>
          <a:lstStyle/>
          <a:p>
            <a:pPr algn="l"/>
            <a:r>
              <a:rPr lang="en-IN" sz="3600" b="1" i="0" u="none" strike="noStrike" baseline="0" dirty="0"/>
              <a:t>7. Key Performance Indicator</a:t>
            </a:r>
            <a:endParaRPr lang="en-IN" dirty="0"/>
          </a:p>
        </p:txBody>
      </p:sp>
      <p:sp>
        <p:nvSpPr>
          <p:cNvPr id="3" name="Content Placeholder 2">
            <a:extLst>
              <a:ext uri="{FF2B5EF4-FFF2-40B4-BE49-F238E27FC236}">
                <a16:creationId xmlns:a16="http://schemas.microsoft.com/office/drawing/2014/main" id="{83670DAF-06AC-4A77-ADEB-95C3CC57C70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Total Employees.</a:t>
            </a:r>
          </a:p>
          <a:p>
            <a:pPr algn="l">
              <a:buFont typeface="Arial" panose="020B0604020202020204" pitchFamily="34" charset="0"/>
              <a:buChar char="•"/>
            </a:pPr>
            <a:r>
              <a:rPr lang="en-US" b="0" i="0" dirty="0">
                <a:effectLst/>
                <a:latin typeface="-apple-system"/>
              </a:rPr>
              <a:t>Active Employees.</a:t>
            </a:r>
          </a:p>
          <a:p>
            <a:pPr algn="l">
              <a:buFont typeface="Arial" panose="020B0604020202020204" pitchFamily="34" charset="0"/>
              <a:buChar char="•"/>
            </a:pPr>
            <a:r>
              <a:rPr lang="en-US" b="0" i="0" dirty="0">
                <a:effectLst/>
                <a:latin typeface="-apple-system"/>
              </a:rPr>
              <a:t>Attrition Count.</a:t>
            </a:r>
          </a:p>
          <a:p>
            <a:pPr algn="l">
              <a:buFont typeface="Arial" panose="020B0604020202020204" pitchFamily="34" charset="0"/>
              <a:buChar char="•"/>
            </a:pPr>
            <a:r>
              <a:rPr lang="en-US" b="0" i="0" dirty="0">
                <a:effectLst/>
                <a:latin typeface="-apple-system"/>
              </a:rPr>
              <a:t>Attrition Rate %.</a:t>
            </a:r>
          </a:p>
          <a:p>
            <a:pPr algn="l">
              <a:buFont typeface="Arial" panose="020B0604020202020204" pitchFamily="34" charset="0"/>
              <a:buChar char="•"/>
            </a:pPr>
            <a:r>
              <a:rPr lang="en-US" b="0" i="0" dirty="0">
                <a:effectLst/>
                <a:latin typeface="-apple-system"/>
              </a:rPr>
              <a:t>Average Monthly Income.</a:t>
            </a:r>
          </a:p>
          <a:p>
            <a:pPr algn="l">
              <a:buFont typeface="Arial" panose="020B0604020202020204" pitchFamily="34" charset="0"/>
              <a:buChar char="•"/>
            </a:pPr>
            <a:r>
              <a:rPr lang="en-US" dirty="0">
                <a:latin typeface="-apple-system"/>
              </a:rPr>
              <a:t>Average salary hike %.</a:t>
            </a:r>
            <a:endParaRPr lang="en-US" b="0" i="0" dirty="0">
              <a:effectLst/>
              <a:latin typeface="-apple-system"/>
            </a:endParaRPr>
          </a:p>
          <a:p>
            <a:endParaRPr lang="en-IN" dirty="0"/>
          </a:p>
        </p:txBody>
      </p:sp>
    </p:spTree>
    <p:extLst>
      <p:ext uri="{BB962C8B-B14F-4D97-AF65-F5344CB8AC3E}">
        <p14:creationId xmlns:p14="http://schemas.microsoft.com/office/powerpoint/2010/main" val="12627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33D-DB36-4327-848E-56AC9E58CE80}"/>
              </a:ext>
            </a:extLst>
          </p:cNvPr>
          <p:cNvSpPr>
            <a:spLocks noGrp="1"/>
          </p:cNvSpPr>
          <p:nvPr>
            <p:ph type="title"/>
          </p:nvPr>
        </p:nvSpPr>
        <p:spPr>
          <a:xfrm>
            <a:off x="646111" y="452718"/>
            <a:ext cx="9972359" cy="1400530"/>
          </a:xfrm>
        </p:spPr>
        <p:txBody>
          <a:bodyPr/>
          <a:lstStyle/>
          <a:p>
            <a:r>
              <a:rPr lang="en-US" sz="3600" b="1" i="0" dirty="0">
                <a:solidFill>
                  <a:schemeClr val="tx1"/>
                </a:solidFill>
                <a:effectLst/>
              </a:rPr>
              <a:t>8.Recommendations and improvement techniques:</a:t>
            </a:r>
            <a:br>
              <a:rPr lang="en-US" sz="3600" b="1" i="0" dirty="0">
                <a:solidFill>
                  <a:schemeClr val="tx1"/>
                </a:solidFill>
                <a:effectLst/>
              </a:rPr>
            </a:br>
            <a:endParaRPr lang="en-IN" sz="3600" dirty="0">
              <a:solidFill>
                <a:schemeClr val="tx1"/>
              </a:solidFill>
            </a:endParaRPr>
          </a:p>
        </p:txBody>
      </p:sp>
      <p:sp>
        <p:nvSpPr>
          <p:cNvPr id="3" name="Content Placeholder 2">
            <a:extLst>
              <a:ext uri="{FF2B5EF4-FFF2-40B4-BE49-F238E27FC236}">
                <a16:creationId xmlns:a16="http://schemas.microsoft.com/office/drawing/2014/main" id="{6F3B9E2B-9E43-4A1B-8B75-F5EEC6869662}"/>
              </a:ext>
            </a:extLst>
          </p:cNvPr>
          <p:cNvSpPr>
            <a:spLocks noGrp="1"/>
          </p:cNvSpPr>
          <p:nvPr>
            <p:ph idx="1"/>
          </p:nvPr>
        </p:nvSpPr>
        <p:spPr/>
        <p:txBody>
          <a:bodyPr>
            <a:normAutofit lnSpcReduction="10000"/>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pPr marL="0" indent="0">
              <a:buNone/>
            </a:pPr>
            <a:endParaRPr lang="en-IN" dirty="0"/>
          </a:p>
        </p:txBody>
      </p:sp>
    </p:spTree>
    <p:extLst>
      <p:ext uri="{BB962C8B-B14F-4D97-AF65-F5344CB8AC3E}">
        <p14:creationId xmlns:p14="http://schemas.microsoft.com/office/powerpoint/2010/main" val="93162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611</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Segoe UI</vt:lpstr>
      <vt:lpstr>Office Theme</vt:lpstr>
      <vt:lpstr>PowerPoint Presentation</vt:lpstr>
      <vt:lpstr>1. Problem Statement:</vt:lpstr>
      <vt:lpstr>2.Objective</vt:lpstr>
      <vt:lpstr>3. Benefits</vt:lpstr>
      <vt:lpstr>4. Data attributes </vt:lpstr>
      <vt:lpstr>5. Architecture </vt:lpstr>
      <vt:lpstr>6. Insights </vt:lpstr>
      <vt:lpstr>7. Key Performance Indicator</vt:lpstr>
      <vt:lpstr>8.Recommendations and improvement techniques: </vt:lpstr>
      <vt:lpstr>9. Conclusion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dc:title>
  <dc:creator>3BR18CV082 MVK</dc:creator>
  <cp:lastModifiedBy>saradh kumar</cp:lastModifiedBy>
  <cp:revision>8</cp:revision>
  <dcterms:created xsi:type="dcterms:W3CDTF">2024-04-30T08:45:40Z</dcterms:created>
  <dcterms:modified xsi:type="dcterms:W3CDTF">2024-10-31T07:21:53Z</dcterms:modified>
</cp:coreProperties>
</file>