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43"/>
  </p:notesMasterIdLst>
  <p:sldIdLst>
    <p:sldId id="304" r:id="rId3"/>
    <p:sldId id="299" r:id="rId4"/>
    <p:sldId id="300" r:id="rId5"/>
    <p:sldId id="302" r:id="rId6"/>
    <p:sldId id="301" r:id="rId7"/>
    <p:sldId id="259" r:id="rId8"/>
    <p:sldId id="260" r:id="rId9"/>
    <p:sldId id="262" r:id="rId10"/>
    <p:sldId id="263" r:id="rId11"/>
    <p:sldId id="264" r:id="rId12"/>
    <p:sldId id="309" r:id="rId13"/>
    <p:sldId id="316" r:id="rId14"/>
    <p:sldId id="311" r:id="rId15"/>
    <p:sldId id="312" r:id="rId16"/>
    <p:sldId id="269" r:id="rId17"/>
    <p:sldId id="283" r:id="rId18"/>
    <p:sldId id="277" r:id="rId19"/>
    <p:sldId id="313" r:id="rId20"/>
    <p:sldId id="270" r:id="rId21"/>
    <p:sldId id="276" r:id="rId22"/>
    <p:sldId id="278" r:id="rId23"/>
    <p:sldId id="279" r:id="rId24"/>
    <p:sldId id="314" r:id="rId25"/>
    <p:sldId id="308" r:id="rId26"/>
    <p:sldId id="285" r:id="rId27"/>
    <p:sldId id="286" r:id="rId28"/>
    <p:sldId id="287" r:id="rId29"/>
    <p:sldId id="288" r:id="rId30"/>
    <p:sldId id="315" r:id="rId31"/>
    <p:sldId id="307" r:id="rId32"/>
    <p:sldId id="291" r:id="rId33"/>
    <p:sldId id="292" r:id="rId34"/>
    <p:sldId id="293" r:id="rId35"/>
    <p:sldId id="318" r:id="rId36"/>
    <p:sldId id="296" r:id="rId37"/>
    <p:sldId id="319" r:id="rId38"/>
    <p:sldId id="321" r:id="rId39"/>
    <p:sldId id="320" r:id="rId40"/>
    <p:sldId id="305" r:id="rId41"/>
    <p:sldId id="284" r:id="rId42"/>
  </p:sldIdLst>
  <p:sldSz cx="9144000" cy="5143500" type="screen16x9"/>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D52"/>
    <a:srgbClr val="B6B6B6"/>
    <a:srgbClr val="942614"/>
    <a:srgbClr val="E8BEAC"/>
    <a:srgbClr val="F5F2EE"/>
    <a:srgbClr val="27D6F9"/>
    <a:srgbClr val="06B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78" d="100"/>
          <a:sy n="78" d="100"/>
        </p:scale>
        <p:origin x="964" y="80"/>
      </p:cViewPr>
      <p:guideLst/>
    </p:cSldViewPr>
  </p:slideViewPr>
  <p:outlineViewPr>
    <p:cViewPr>
      <p:scale>
        <a:sx n="33" d="100"/>
        <a:sy n="33" d="100"/>
      </p:scale>
      <p:origin x="0" y="-31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E4F4FF8-CA06-4525-8389-D2F7A58DC5D2}" type="datetimeFigureOut">
              <a:rPr lang="pt-PT" smtClean="0"/>
              <a:t>18/01/2023</a:t>
            </a:fld>
            <a:endParaRPr lang="pt-PT"/>
          </a:p>
        </p:txBody>
      </p:sp>
      <p:sp>
        <p:nvSpPr>
          <p:cNvPr id="4" name="Marcador de Posição da Imagem do Diapositivo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0559CBD-4285-466A-A1C6-B43AE32EF699}" type="slidenum">
              <a:rPr lang="pt-PT" smtClean="0"/>
              <a:t>‹nº›</a:t>
            </a:fld>
            <a:endParaRPr lang="pt-PT"/>
          </a:p>
        </p:txBody>
      </p:sp>
    </p:spTree>
    <p:extLst>
      <p:ext uri="{BB962C8B-B14F-4D97-AF65-F5344CB8AC3E}">
        <p14:creationId xmlns:p14="http://schemas.microsoft.com/office/powerpoint/2010/main" val="411512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Numero de pedidos num dia.</a:t>
            </a:r>
          </a:p>
          <a:p>
            <a:r>
              <a:rPr lang="pt-PT" dirty="0"/>
              <a:t>Clientes mensais.</a:t>
            </a:r>
          </a:p>
          <a:p>
            <a:r>
              <a:rPr lang="pt-PT" dirty="0"/>
              <a:t>Listagem dos animais.</a:t>
            </a:r>
          </a:p>
          <a:p>
            <a:r>
              <a:rPr lang="pt-PT" dirty="0"/>
              <a:t>Top 3 animais.</a:t>
            </a:r>
          </a:p>
        </p:txBody>
      </p:sp>
      <p:sp>
        <p:nvSpPr>
          <p:cNvPr id="4" name="Marcador de Posição do Número do Diapositivo 3"/>
          <p:cNvSpPr>
            <a:spLocks noGrp="1"/>
          </p:cNvSpPr>
          <p:nvPr>
            <p:ph type="sldNum" sz="quarter" idx="5"/>
          </p:nvPr>
        </p:nvSpPr>
        <p:spPr/>
        <p:txBody>
          <a:bodyPr/>
          <a:lstStyle/>
          <a:p>
            <a:fld id="{30559CBD-4285-466A-A1C6-B43AE32EF699}" type="slidenum">
              <a:rPr lang="pt-PT" smtClean="0"/>
              <a:t>13</a:t>
            </a:fld>
            <a:endParaRPr lang="pt-PT"/>
          </a:p>
        </p:txBody>
      </p:sp>
    </p:spTree>
    <p:extLst>
      <p:ext uri="{BB962C8B-B14F-4D97-AF65-F5344CB8AC3E}">
        <p14:creationId xmlns:p14="http://schemas.microsoft.com/office/powerpoint/2010/main" val="70543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b="1" dirty="0">
                <a:latin typeface="Copperplate Gothic Bold" panose="020E0705020206020404" pitchFamily="34" charset="0"/>
              </a:rPr>
              <a:t>Validação das interrogações do utilizador</a:t>
            </a:r>
            <a:endParaRPr lang="pt-PT" dirty="0"/>
          </a:p>
        </p:txBody>
      </p:sp>
      <p:sp>
        <p:nvSpPr>
          <p:cNvPr id="4" name="Marcador de Posição do Número do Diapositivo 3"/>
          <p:cNvSpPr>
            <a:spLocks noGrp="1"/>
          </p:cNvSpPr>
          <p:nvPr>
            <p:ph type="sldNum" sz="quarter" idx="5"/>
          </p:nvPr>
        </p:nvSpPr>
        <p:spPr/>
        <p:txBody>
          <a:bodyPr/>
          <a:lstStyle/>
          <a:p>
            <a:fld id="{30559CBD-4285-466A-A1C6-B43AE32EF699}" type="slidenum">
              <a:rPr lang="pt-PT" smtClean="0"/>
              <a:t>25</a:t>
            </a:fld>
            <a:endParaRPr lang="pt-PT"/>
          </a:p>
        </p:txBody>
      </p:sp>
    </p:spTree>
    <p:extLst>
      <p:ext uri="{BB962C8B-B14F-4D97-AF65-F5344CB8AC3E}">
        <p14:creationId xmlns:p14="http://schemas.microsoft.com/office/powerpoint/2010/main" val="318225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b="1" dirty="0">
                <a:effectLst/>
                <a:latin typeface="Copperplate Gothic Bold" panose="020E0705020206020404" pitchFamily="34" charset="0"/>
                <a:ea typeface="Times New Roman" panose="02020603050405020304" pitchFamily="18" charset="0"/>
              </a:rPr>
              <a:t>Tradução das interrogações do utilizador para SQL</a:t>
            </a:r>
            <a:endParaRPr lang="pt-PT" dirty="0"/>
          </a:p>
        </p:txBody>
      </p:sp>
      <p:sp>
        <p:nvSpPr>
          <p:cNvPr id="4" name="Marcador de Posição do Número do Diapositivo 3"/>
          <p:cNvSpPr>
            <a:spLocks noGrp="1"/>
          </p:cNvSpPr>
          <p:nvPr>
            <p:ph type="sldNum" sz="quarter" idx="5"/>
          </p:nvPr>
        </p:nvSpPr>
        <p:spPr/>
        <p:txBody>
          <a:bodyPr/>
          <a:lstStyle/>
          <a:p>
            <a:fld id="{30559CBD-4285-466A-A1C6-B43AE32EF699}" type="slidenum">
              <a:rPr lang="pt-PT" smtClean="0"/>
              <a:t>31</a:t>
            </a:fld>
            <a:endParaRPr lang="pt-PT"/>
          </a:p>
        </p:txBody>
      </p:sp>
    </p:spTree>
    <p:extLst>
      <p:ext uri="{BB962C8B-B14F-4D97-AF65-F5344CB8AC3E}">
        <p14:creationId xmlns:p14="http://schemas.microsoft.com/office/powerpoint/2010/main" val="241343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28"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9"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1"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2"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3"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4"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36"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7"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8"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39"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40"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41"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0"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2"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4"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95"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05200"/>
            <a:ext cx="8228520" cy="397800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9"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0"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1"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7" name="PlaceHolder 2"/>
          <p:cNvSpPr>
            <a:spLocks noGrp="1"/>
          </p:cNvSpPr>
          <p:nvPr>
            <p:ph type="subTitle"/>
          </p:nvPr>
        </p:nvSpPr>
        <p:spPr>
          <a:xfrm>
            <a:off x="457200" y="1203480"/>
            <a:ext cx="8228880" cy="298260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03"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4"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5"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07"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8"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09"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11" name="PlaceHolder 2"/>
          <p:cNvSpPr>
            <a:spLocks noGrp="1"/>
          </p:cNvSpPr>
          <p:nvPr>
            <p:ph/>
          </p:nvPr>
        </p:nvSpPr>
        <p:spPr>
          <a:xfrm>
            <a:off x="457200" y="120348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12" name="PlaceHolder 3"/>
          <p:cNvSpPr>
            <a:spLocks noGrp="1"/>
          </p:cNvSpPr>
          <p:nvPr>
            <p:ph/>
          </p:nvPr>
        </p:nvSpPr>
        <p:spPr>
          <a:xfrm>
            <a:off x="457200" y="276120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14"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15"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16"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17" name="PlaceHolder 5"/>
          <p:cNvSpPr>
            <a:spLocks noGrp="1"/>
          </p:cNvSpPr>
          <p:nvPr>
            <p:ph/>
          </p:nvPr>
        </p:nvSpPr>
        <p:spPr>
          <a:xfrm>
            <a:off x="467388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19" name="PlaceHolder 2"/>
          <p:cNvSpPr>
            <a:spLocks noGrp="1"/>
          </p:cNvSpPr>
          <p:nvPr>
            <p:ph/>
          </p:nvPr>
        </p:nvSpPr>
        <p:spPr>
          <a:xfrm>
            <a:off x="45720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0" name="PlaceHolder 3"/>
          <p:cNvSpPr>
            <a:spLocks noGrp="1"/>
          </p:cNvSpPr>
          <p:nvPr>
            <p:ph/>
          </p:nvPr>
        </p:nvSpPr>
        <p:spPr>
          <a:xfrm>
            <a:off x="323964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1" name="PlaceHolder 4"/>
          <p:cNvSpPr>
            <a:spLocks noGrp="1"/>
          </p:cNvSpPr>
          <p:nvPr>
            <p:ph/>
          </p:nvPr>
        </p:nvSpPr>
        <p:spPr>
          <a:xfrm>
            <a:off x="6022080" y="120348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2" name="PlaceHolder 5"/>
          <p:cNvSpPr>
            <a:spLocks noGrp="1"/>
          </p:cNvSpPr>
          <p:nvPr>
            <p:ph/>
          </p:nvPr>
        </p:nvSpPr>
        <p:spPr>
          <a:xfrm>
            <a:off x="45720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3" name="PlaceHolder 6"/>
          <p:cNvSpPr>
            <a:spLocks noGrp="1"/>
          </p:cNvSpPr>
          <p:nvPr>
            <p:ph/>
          </p:nvPr>
        </p:nvSpPr>
        <p:spPr>
          <a:xfrm>
            <a:off x="323964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4" name="PlaceHolder 7"/>
          <p:cNvSpPr>
            <a:spLocks noGrp="1"/>
          </p:cNvSpPr>
          <p:nvPr>
            <p:ph/>
          </p:nvPr>
        </p:nvSpPr>
        <p:spPr>
          <a:xfrm>
            <a:off x="6022080" y="2761200"/>
            <a:ext cx="264960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9" name="PlaceHolder 2"/>
          <p:cNvSpPr>
            <a:spLocks noGrp="1"/>
          </p:cNvSpPr>
          <p:nvPr>
            <p:ph/>
          </p:nvPr>
        </p:nvSpPr>
        <p:spPr>
          <a:xfrm>
            <a:off x="457200" y="1203480"/>
            <a:ext cx="8228880" cy="298260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1"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2"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8520" cy="3978000"/>
          </a:xfrm>
          <a:prstGeom prst="rect">
            <a:avLst/>
          </a:prstGeom>
          <a:noFill/>
          <a:ln w="0">
            <a:noFill/>
          </a:ln>
        </p:spPr>
        <p:txBody>
          <a:bodyPr lIns="0" tIns="0" rIns="0" bIns="0" anchor="ctr">
            <a:noAutofit/>
          </a:bodyPr>
          <a:lstStyle/>
          <a:p>
            <a:pPr algn="ctr">
              <a:buNone/>
            </a:pPr>
            <a:endParaRPr lang="pt-P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16"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7" name="PlaceHolder 3"/>
          <p:cNvSpPr>
            <a:spLocks noGrp="1"/>
          </p:cNvSpPr>
          <p:nvPr>
            <p:ph/>
          </p:nvPr>
        </p:nvSpPr>
        <p:spPr>
          <a:xfrm>
            <a:off x="467388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18" name="PlaceHolder 4"/>
          <p:cNvSpPr>
            <a:spLocks noGrp="1"/>
          </p:cNvSpPr>
          <p:nvPr>
            <p:ph/>
          </p:nvPr>
        </p:nvSpPr>
        <p:spPr>
          <a:xfrm>
            <a:off x="45720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20" name="PlaceHolder 2"/>
          <p:cNvSpPr>
            <a:spLocks noGrp="1"/>
          </p:cNvSpPr>
          <p:nvPr>
            <p:ph/>
          </p:nvPr>
        </p:nvSpPr>
        <p:spPr>
          <a:xfrm>
            <a:off x="457200" y="1203480"/>
            <a:ext cx="4015440" cy="298260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1"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2" name="PlaceHolder 4"/>
          <p:cNvSpPr>
            <a:spLocks noGrp="1"/>
          </p:cNvSpPr>
          <p:nvPr>
            <p:ph/>
          </p:nvPr>
        </p:nvSpPr>
        <p:spPr>
          <a:xfrm>
            <a:off x="4673880" y="276120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pPr algn="ctr">
              <a:buNone/>
            </a:pPr>
            <a:endParaRPr lang="pt-PT" sz="4400" b="0" strike="noStrike" spc="-1">
              <a:latin typeface="Arial"/>
            </a:endParaRPr>
          </a:p>
        </p:txBody>
      </p:sp>
      <p:sp>
        <p:nvSpPr>
          <p:cNvPr id="24" name="PlaceHolder 2"/>
          <p:cNvSpPr>
            <a:spLocks noGrp="1"/>
          </p:cNvSpPr>
          <p:nvPr>
            <p:ph/>
          </p:nvPr>
        </p:nvSpPr>
        <p:spPr>
          <a:xfrm>
            <a:off x="45720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5" name="PlaceHolder 3"/>
          <p:cNvSpPr>
            <a:spLocks noGrp="1"/>
          </p:cNvSpPr>
          <p:nvPr>
            <p:ph/>
          </p:nvPr>
        </p:nvSpPr>
        <p:spPr>
          <a:xfrm>
            <a:off x="4673880" y="1203480"/>
            <a:ext cx="4015440" cy="1422360"/>
          </a:xfrm>
          <a:prstGeom prst="rect">
            <a:avLst/>
          </a:prstGeom>
          <a:noFill/>
          <a:ln w="0">
            <a:noFill/>
          </a:ln>
        </p:spPr>
        <p:txBody>
          <a:bodyPr lIns="0" tIns="0" rIns="0" bIns="0" anchor="t">
            <a:normAutofit/>
          </a:bodyPr>
          <a:lstStyle/>
          <a:p>
            <a:endParaRPr lang="pt-PT" sz="3200" b="0" strike="noStrike" spc="-1">
              <a:latin typeface="Arial"/>
            </a:endParaRPr>
          </a:p>
        </p:txBody>
      </p:sp>
      <p:sp>
        <p:nvSpPr>
          <p:cNvPr id="26" name="PlaceHolder 4"/>
          <p:cNvSpPr>
            <a:spLocks noGrp="1"/>
          </p:cNvSpPr>
          <p:nvPr>
            <p:ph/>
          </p:nvPr>
        </p:nvSpPr>
        <p:spPr>
          <a:xfrm>
            <a:off x="457200" y="2761200"/>
            <a:ext cx="8228880" cy="1422360"/>
          </a:xfrm>
          <a:prstGeom prst="rect">
            <a:avLst/>
          </a:prstGeom>
          <a:noFill/>
          <a:ln w="0">
            <a:noFill/>
          </a:ln>
        </p:spPr>
        <p:txBody>
          <a:bodyPr lIns="0" tIns="0" rIns="0" bIns="0" anchor="t">
            <a:normAutofit/>
          </a:bodyPr>
          <a:lstStyle/>
          <a:p>
            <a:endParaRPr lang="pt-P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6" name="Google Shape;11;p2"/>
          <p:cNvSpPr/>
          <p:nvPr/>
        </p:nvSpPr>
        <p:spPr>
          <a:xfrm>
            <a:off x="-72720" y="273960"/>
            <a:ext cx="9286200" cy="360"/>
          </a:xfrm>
          <a:custGeom>
            <a:avLst/>
            <a:gdLst/>
            <a:ahLst/>
            <a:cxnLst/>
            <a:rect l="l" t="t" r="r" b="b"/>
            <a:pathLst>
              <a:path w="21600" h="21600">
                <a:moveTo>
                  <a:pt x="0" y="0"/>
                </a:moveTo>
                <a:lnTo>
                  <a:pt x="21600" y="21600"/>
                </a:lnTo>
              </a:path>
            </a:pathLst>
          </a:custGeom>
          <a:noFill/>
          <a:ln w="28575">
            <a:solidFill>
              <a:srgbClr val="3F3533"/>
            </a:solidFill>
            <a:round/>
          </a:ln>
        </p:spPr>
        <p:style>
          <a:lnRef idx="0">
            <a:scrgbClr r="0" g="0" b="0"/>
          </a:lnRef>
          <a:fillRef idx="0">
            <a:scrgbClr r="0" g="0" b="0"/>
          </a:fillRef>
          <a:effectRef idx="0">
            <a:scrgbClr r="0" g="0" b="0"/>
          </a:effectRef>
          <a:fontRef idx="minor"/>
        </p:style>
      </p:sp>
      <p:sp>
        <p:nvSpPr>
          <p:cNvPr id="7" name="Google Shape;12;p2"/>
          <p:cNvSpPr/>
          <p:nvPr/>
        </p:nvSpPr>
        <p:spPr>
          <a:xfrm flipH="1">
            <a:off x="-258840" y="-72720"/>
            <a:ext cx="3046320" cy="1345320"/>
          </a:xfrm>
          <a:prstGeom prst="curvedConnector3">
            <a:avLst>
              <a:gd name="adj1" fmla="val 50000"/>
            </a:avLst>
          </a:prstGeom>
          <a:noFill/>
          <a:ln w="28575">
            <a:solidFill>
              <a:srgbClr val="3F3533"/>
            </a:solidFill>
            <a:round/>
          </a:ln>
        </p:spPr>
        <p:style>
          <a:lnRef idx="0">
            <a:scrgbClr r="0" g="0" b="0"/>
          </a:lnRef>
          <a:fillRef idx="0">
            <a:scrgbClr r="0" g="0" b="0"/>
          </a:fillRef>
          <a:effectRef idx="0">
            <a:scrgbClr r="0" g="0" b="0"/>
          </a:effectRef>
          <a:fontRef idx="minor"/>
        </p:style>
      </p:sp>
      <p:sp>
        <p:nvSpPr>
          <p:cNvPr id="2" name="Google Shape;13;p2"/>
          <p:cNvSpPr/>
          <p:nvPr/>
        </p:nvSpPr>
        <p:spPr>
          <a:xfrm>
            <a:off x="-72720" y="4877280"/>
            <a:ext cx="9286200" cy="360"/>
          </a:xfrm>
          <a:custGeom>
            <a:avLst/>
            <a:gdLst/>
            <a:ahLst/>
            <a:cxnLst/>
            <a:rect l="l" t="t" r="r" b="b"/>
            <a:pathLst>
              <a:path w="21600" h="21600">
                <a:moveTo>
                  <a:pt x="0" y="0"/>
                </a:moveTo>
                <a:lnTo>
                  <a:pt x="21600" y="21600"/>
                </a:lnTo>
              </a:path>
            </a:pathLst>
          </a:custGeom>
          <a:noFill/>
          <a:ln w="28575">
            <a:solidFill>
              <a:srgbClr val="3F3533"/>
            </a:solidFill>
            <a:round/>
          </a:ln>
        </p:spPr>
        <p:style>
          <a:lnRef idx="0">
            <a:scrgbClr r="0" g="0" b="0"/>
          </a:lnRef>
          <a:fillRef idx="0">
            <a:scrgbClr r="0" g="0" b="0"/>
          </a:fillRef>
          <a:effectRef idx="0">
            <a:scrgbClr r="0" g="0" b="0"/>
          </a:effectRef>
          <a:fontRef idx="minor"/>
        </p:style>
      </p:sp>
      <p:sp>
        <p:nvSpPr>
          <p:cNvPr id="3" name="Google Shape;14;p2"/>
          <p:cNvSpPr/>
          <p:nvPr/>
        </p:nvSpPr>
        <p:spPr>
          <a:xfrm flipH="1">
            <a:off x="6466680" y="3935520"/>
            <a:ext cx="3046320" cy="1345320"/>
          </a:xfrm>
          <a:prstGeom prst="curvedConnector3">
            <a:avLst>
              <a:gd name="adj1" fmla="val 50000"/>
            </a:avLst>
          </a:prstGeom>
          <a:noFill/>
          <a:ln w="28575">
            <a:solidFill>
              <a:srgbClr val="3F3533"/>
            </a:solidFill>
            <a:round/>
          </a:ln>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457200" y="205200"/>
            <a:ext cx="8228520" cy="857880"/>
          </a:xfrm>
          <a:prstGeom prst="rect">
            <a:avLst/>
          </a:prstGeom>
          <a:noFill/>
          <a:ln w="0">
            <a:noFill/>
          </a:ln>
        </p:spPr>
        <p:txBody>
          <a:bodyPr lIns="0" tIns="0" rIns="0" bIns="0" anchor="ctr">
            <a:noAutofit/>
          </a:bodyPr>
          <a:lstStyle/>
          <a:p>
            <a:r>
              <a:rPr lang="pt-PT" sz="1800" b="0" strike="noStrike" spc="-1">
                <a:latin typeface="Arial"/>
              </a:rPr>
              <a:t>Clique para editar o formato do título</a:t>
            </a:r>
          </a:p>
        </p:txBody>
      </p:sp>
      <p:sp>
        <p:nvSpPr>
          <p:cNvPr id="5"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PT" sz="1800" b="0" strike="noStrike" spc="-1">
                <a:latin typeface="Arial"/>
              </a:rPr>
              <a:t>Clique para editar o formato de texto dos tópicos</a:t>
            </a:r>
          </a:p>
          <a:p>
            <a:pPr marL="864000" lvl="1" indent="-324000">
              <a:spcBef>
                <a:spcPts val="1134"/>
              </a:spcBef>
              <a:buClr>
                <a:srgbClr val="000000"/>
              </a:buClr>
              <a:buSzPct val="75000"/>
              <a:buFont typeface="Symbol" charset="2"/>
              <a:buChar char=""/>
            </a:pPr>
            <a:r>
              <a:rPr lang="pt-PT" sz="1800" b="0" strike="noStrike" spc="-1">
                <a:latin typeface="Arial"/>
              </a:rPr>
              <a:t>Segundo nível de tópicos</a:t>
            </a:r>
          </a:p>
          <a:p>
            <a:pPr marL="1296000" lvl="2" indent="-288000">
              <a:spcBef>
                <a:spcPts val="850"/>
              </a:spcBef>
              <a:buClr>
                <a:srgbClr val="000000"/>
              </a:buClr>
              <a:buSzPct val="45000"/>
              <a:buFont typeface="Wingdings" charset="2"/>
              <a:buChar char=""/>
            </a:pPr>
            <a:r>
              <a:rPr lang="pt-PT" sz="1800" b="0" strike="noStrike" spc="-1">
                <a:latin typeface="Arial"/>
              </a:rPr>
              <a:t>Terceiro nível de tópicos</a:t>
            </a:r>
          </a:p>
          <a:p>
            <a:pPr marL="1728000" lvl="3" indent="-216000">
              <a:spcBef>
                <a:spcPts val="567"/>
              </a:spcBef>
              <a:buClr>
                <a:srgbClr val="000000"/>
              </a:buClr>
              <a:buSzPct val="75000"/>
              <a:buFont typeface="Symbol" charset="2"/>
              <a:buChar char=""/>
            </a:pPr>
            <a:r>
              <a:rPr lang="pt-PT" sz="1800" b="0" strike="noStrike" spc="-1">
                <a:latin typeface="Arial"/>
              </a:rPr>
              <a:t>Quarto nível de tópicos</a:t>
            </a:r>
          </a:p>
          <a:p>
            <a:pPr marL="2160000" lvl="4" indent="-216000">
              <a:spcBef>
                <a:spcPts val="283"/>
              </a:spcBef>
              <a:buClr>
                <a:srgbClr val="000000"/>
              </a:buClr>
              <a:buSzPct val="45000"/>
              <a:buFont typeface="Wingdings" charset="2"/>
              <a:buChar char=""/>
            </a:pPr>
            <a:r>
              <a:rPr lang="pt-PT" sz="1800" b="0" strike="noStrike" spc="-1">
                <a:latin typeface="Arial"/>
              </a:rPr>
              <a:t>Quinto nível de tópicos</a:t>
            </a:r>
          </a:p>
          <a:p>
            <a:pPr marL="2592000" lvl="5" indent="-216000">
              <a:spcBef>
                <a:spcPts val="283"/>
              </a:spcBef>
              <a:buClr>
                <a:srgbClr val="000000"/>
              </a:buClr>
              <a:buSzPct val="45000"/>
              <a:buFont typeface="Wingdings" charset="2"/>
              <a:buChar char=""/>
            </a:pPr>
            <a:r>
              <a:rPr lang="pt-PT" sz="1800" b="0" strike="noStrike" spc="-1">
                <a:latin typeface="Arial"/>
              </a:rPr>
              <a:t>Sexto nível de tópicos</a:t>
            </a:r>
          </a:p>
          <a:p>
            <a:pPr marL="3024000" lvl="6" indent="-216000">
              <a:spcBef>
                <a:spcPts val="283"/>
              </a:spcBef>
              <a:buClr>
                <a:srgbClr val="000000"/>
              </a:buClr>
              <a:buSzPct val="45000"/>
              <a:buFont typeface="Wingdings" charset="2"/>
              <a:buChar char=""/>
            </a:pPr>
            <a:r>
              <a:rPr lang="pt-PT" sz="1800" b="0" strike="noStrike" spc="-1">
                <a:latin typeface="Arial"/>
              </a:rPr>
              <a:t>Sétimo nível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83" name="Google Shape;19;p3"/>
          <p:cNvSpPr/>
          <p:nvPr/>
        </p:nvSpPr>
        <p:spPr>
          <a:xfrm>
            <a:off x="-72720" y="273960"/>
            <a:ext cx="9286200" cy="360"/>
          </a:xfrm>
          <a:custGeom>
            <a:avLst/>
            <a:gdLst/>
            <a:ahLst/>
            <a:cxnLst/>
            <a:rect l="l" t="t" r="r" b="b"/>
            <a:pathLst>
              <a:path w="21600" h="21600">
                <a:moveTo>
                  <a:pt x="0" y="0"/>
                </a:moveTo>
                <a:lnTo>
                  <a:pt x="21600" y="21600"/>
                </a:lnTo>
              </a:path>
            </a:pathLst>
          </a:custGeom>
          <a:noFill/>
          <a:ln w="28575">
            <a:solidFill>
              <a:srgbClr val="3F3533"/>
            </a:solidFill>
            <a:round/>
          </a:ln>
        </p:spPr>
        <p:style>
          <a:lnRef idx="0">
            <a:scrgbClr r="0" g="0" b="0"/>
          </a:lnRef>
          <a:fillRef idx="0">
            <a:scrgbClr r="0" g="0" b="0"/>
          </a:fillRef>
          <a:effectRef idx="0">
            <a:scrgbClr r="0" g="0" b="0"/>
          </a:effectRef>
          <a:fontRef idx="minor"/>
        </p:style>
      </p:sp>
      <p:sp>
        <p:nvSpPr>
          <p:cNvPr id="84" name="Google Shape;20;p3"/>
          <p:cNvSpPr/>
          <p:nvPr/>
        </p:nvSpPr>
        <p:spPr>
          <a:xfrm>
            <a:off x="-72720" y="4877280"/>
            <a:ext cx="9286200" cy="360"/>
          </a:xfrm>
          <a:custGeom>
            <a:avLst/>
            <a:gdLst/>
            <a:ahLst/>
            <a:cxnLst/>
            <a:rect l="l" t="t" r="r" b="b"/>
            <a:pathLst>
              <a:path w="21600" h="21600">
                <a:moveTo>
                  <a:pt x="0" y="0"/>
                </a:moveTo>
                <a:lnTo>
                  <a:pt x="21600" y="21600"/>
                </a:lnTo>
              </a:path>
            </a:pathLst>
          </a:custGeom>
          <a:noFill/>
          <a:ln w="28575">
            <a:solidFill>
              <a:srgbClr val="3F3533"/>
            </a:solidFill>
            <a:round/>
          </a:ln>
        </p:spPr>
        <p:style>
          <a:lnRef idx="0">
            <a:scrgbClr r="0" g="0" b="0"/>
          </a:lnRef>
          <a:fillRef idx="0">
            <a:scrgbClr r="0" g="0" b="0"/>
          </a:fillRef>
          <a:effectRef idx="0">
            <a:scrgbClr r="0" g="0" b="0"/>
          </a:effectRef>
          <a:fontRef idx="minor"/>
        </p:style>
      </p:sp>
      <p:sp>
        <p:nvSpPr>
          <p:cNvPr id="85" name="Google Shape;21;p3"/>
          <p:cNvSpPr/>
          <p:nvPr/>
        </p:nvSpPr>
        <p:spPr>
          <a:xfrm flipH="1">
            <a:off x="7948080" y="3979800"/>
            <a:ext cx="1377360" cy="1235160"/>
          </a:xfrm>
          <a:prstGeom prst="curvedConnector3">
            <a:avLst>
              <a:gd name="adj1" fmla="val 50000"/>
            </a:avLst>
          </a:prstGeom>
          <a:noFill/>
          <a:ln w="28575">
            <a:solidFill>
              <a:srgbClr val="3F3533"/>
            </a:solidFill>
            <a:round/>
          </a:ln>
        </p:spPr>
        <p:style>
          <a:lnRef idx="0">
            <a:scrgbClr r="0" g="0" b="0"/>
          </a:lnRef>
          <a:fillRef idx="0">
            <a:scrgbClr r="0" g="0" b="0"/>
          </a:fillRef>
          <a:effectRef idx="0">
            <a:scrgbClr r="0" g="0" b="0"/>
          </a:effectRef>
          <a:fontRef idx="minor"/>
        </p:style>
      </p:sp>
      <p:sp>
        <p:nvSpPr>
          <p:cNvPr id="86" name="Google Shape;22;p3"/>
          <p:cNvSpPr/>
          <p:nvPr/>
        </p:nvSpPr>
        <p:spPr>
          <a:xfrm flipH="1">
            <a:off x="-113760" y="-88560"/>
            <a:ext cx="1417680" cy="1063440"/>
          </a:xfrm>
          <a:prstGeom prst="curvedConnector3">
            <a:avLst>
              <a:gd name="adj1" fmla="val 50000"/>
            </a:avLst>
          </a:prstGeom>
          <a:noFill/>
          <a:ln w="28575">
            <a:solidFill>
              <a:srgbClr val="3F3533"/>
            </a:solidFill>
            <a:round/>
          </a:ln>
        </p:spPr>
        <p:style>
          <a:lnRef idx="0">
            <a:scrgbClr r="0" g="0" b="0"/>
          </a:lnRef>
          <a:fillRef idx="0">
            <a:scrgbClr r="0" g="0" b="0"/>
          </a:fillRef>
          <a:effectRef idx="0">
            <a:scrgbClr r="0" g="0" b="0"/>
          </a:effectRef>
          <a:fontRef idx="minor"/>
        </p:style>
      </p:sp>
      <p:sp>
        <p:nvSpPr>
          <p:cNvPr id="8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pt-PT" sz="4400" b="0" strike="noStrike" spc="-1">
                <a:latin typeface="Arial"/>
              </a:rPr>
              <a:t>Clique para editar o formato do título</a:t>
            </a:r>
          </a:p>
        </p:txBody>
      </p:sp>
      <p:sp>
        <p:nvSpPr>
          <p:cNvPr id="8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PT" sz="3200" b="0" strike="noStrike" spc="-1">
                <a:latin typeface="Arial"/>
              </a:rPr>
              <a:t>Clique para editar o formato de texto dos tópicos</a:t>
            </a:r>
          </a:p>
          <a:p>
            <a:pPr marL="864000" lvl="1" indent="-324000">
              <a:spcBef>
                <a:spcPts val="1134"/>
              </a:spcBef>
              <a:buClr>
                <a:srgbClr val="000000"/>
              </a:buClr>
              <a:buSzPct val="75000"/>
              <a:buFont typeface="Symbol" charset="2"/>
              <a:buChar char=""/>
            </a:pPr>
            <a:r>
              <a:rPr lang="pt-PT" sz="2800" b="0" strike="noStrike" spc="-1">
                <a:latin typeface="Arial"/>
              </a:rPr>
              <a:t>Segundo nível de tópicos</a:t>
            </a:r>
          </a:p>
          <a:p>
            <a:pPr marL="1296000" lvl="2" indent="-288000">
              <a:spcBef>
                <a:spcPts val="850"/>
              </a:spcBef>
              <a:buClr>
                <a:srgbClr val="000000"/>
              </a:buClr>
              <a:buSzPct val="45000"/>
              <a:buFont typeface="Wingdings" charset="2"/>
              <a:buChar char=""/>
            </a:pPr>
            <a:r>
              <a:rPr lang="pt-PT" sz="2400" b="0" strike="noStrike" spc="-1">
                <a:latin typeface="Arial"/>
              </a:rPr>
              <a:t>Terceiro nível de tópicos</a:t>
            </a:r>
          </a:p>
          <a:p>
            <a:pPr marL="1728000" lvl="3" indent="-216000">
              <a:spcBef>
                <a:spcPts val="567"/>
              </a:spcBef>
              <a:buClr>
                <a:srgbClr val="000000"/>
              </a:buClr>
              <a:buSzPct val="75000"/>
              <a:buFont typeface="Symbol" charset="2"/>
              <a:buChar char=""/>
            </a:pPr>
            <a:r>
              <a:rPr lang="pt-PT" sz="2000" b="0" strike="noStrike" spc="-1">
                <a:latin typeface="Arial"/>
              </a:rPr>
              <a:t>Quarto nível de tópicos</a:t>
            </a:r>
          </a:p>
          <a:p>
            <a:pPr marL="2160000" lvl="4" indent="-216000">
              <a:spcBef>
                <a:spcPts val="283"/>
              </a:spcBef>
              <a:buClr>
                <a:srgbClr val="000000"/>
              </a:buClr>
              <a:buSzPct val="45000"/>
              <a:buFont typeface="Wingdings" charset="2"/>
              <a:buChar char=""/>
            </a:pPr>
            <a:r>
              <a:rPr lang="pt-PT" sz="2000" b="0" strike="noStrike" spc="-1">
                <a:latin typeface="Arial"/>
              </a:rPr>
              <a:t>Quinto nível de tópicos</a:t>
            </a:r>
          </a:p>
          <a:p>
            <a:pPr marL="2592000" lvl="5" indent="-216000">
              <a:spcBef>
                <a:spcPts val="283"/>
              </a:spcBef>
              <a:buClr>
                <a:srgbClr val="000000"/>
              </a:buClr>
              <a:buSzPct val="45000"/>
              <a:buFont typeface="Wingdings" charset="2"/>
              <a:buChar char=""/>
            </a:pPr>
            <a:r>
              <a:rPr lang="pt-PT" sz="2000" b="0" strike="noStrike" spc="-1">
                <a:latin typeface="Arial"/>
              </a:rPr>
              <a:t>Sexto nível de tópicos</a:t>
            </a:r>
          </a:p>
          <a:p>
            <a:pPr marL="3024000" lvl="6" indent="-216000">
              <a:spcBef>
                <a:spcPts val="283"/>
              </a:spcBef>
              <a:buClr>
                <a:srgbClr val="000000"/>
              </a:buClr>
              <a:buSzPct val="45000"/>
              <a:buFont typeface="Wingdings" charset="2"/>
              <a:buChar char=""/>
            </a:pPr>
            <a:r>
              <a:rPr lang="pt-PT" sz="2000" b="0" strike="noStrike" spc="-1">
                <a:latin typeface="Arial"/>
              </a:rPr>
              <a:t>Sétimo nível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https://cdn.discordapp.com/attachments/1024047644198313989/1064986824013000714/modeloLogico.png"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59096" y="558633"/>
            <a:ext cx="7425087" cy="2051640"/>
          </a:xfrm>
          <a:prstGeom prst="rect">
            <a:avLst/>
          </a:prstGeom>
          <a:noFill/>
          <a:ln w="0">
            <a:noFill/>
          </a:ln>
        </p:spPr>
        <p:txBody>
          <a:bodyPr lIns="0" tIns="91440" rIns="0" bIns="91440" anchor="b">
            <a:noAutofit/>
          </a:bodyPr>
          <a:lstStyle/>
          <a:p>
            <a:pPr algn="ctr">
              <a:lnSpc>
                <a:spcPct val="100000"/>
              </a:lnSpc>
              <a:buNone/>
              <a:tabLst>
                <a:tab pos="0" algn="l"/>
              </a:tabLst>
            </a:pPr>
            <a:r>
              <a:rPr lang="en" sz="6600" strike="noStrike" spc="-1" dirty="0">
                <a:solidFill>
                  <a:srgbClr val="000000"/>
                </a:solidFill>
                <a:latin typeface="Copperplate Gothic Bold" panose="020E0705020206020404" pitchFamily="34" charset="0"/>
                <a:ea typeface="Vidaloka"/>
              </a:rPr>
              <a:t>Caum PetClinic</a:t>
            </a:r>
            <a:endParaRPr lang="pt-PT" sz="6600" strike="noStrike" spc="-1" dirty="0">
              <a:latin typeface="Copperplate Gothic Bold" panose="020E0705020206020404" pitchFamily="34" charset="0"/>
            </a:endParaRPr>
          </a:p>
        </p:txBody>
      </p:sp>
      <p:sp>
        <p:nvSpPr>
          <p:cNvPr id="126" name="PlaceHolder 2"/>
          <p:cNvSpPr>
            <a:spLocks noGrp="1"/>
          </p:cNvSpPr>
          <p:nvPr>
            <p:ph type="subTitle"/>
          </p:nvPr>
        </p:nvSpPr>
        <p:spPr>
          <a:xfrm>
            <a:off x="896236" y="3069374"/>
            <a:ext cx="7063200" cy="441000"/>
          </a:xfrm>
          <a:prstGeom prst="rect">
            <a:avLst/>
          </a:prstGeom>
          <a:noFill/>
          <a:ln w="0">
            <a:noFill/>
          </a:ln>
        </p:spPr>
        <p:txBody>
          <a:bodyPr lIns="0" tIns="91440" rIns="0" bIns="91440" anchor="t">
            <a:noAutofit/>
          </a:bodyPr>
          <a:lstStyle/>
          <a:p>
            <a:pPr marL="228600" indent="-228600" algn="ctr">
              <a:lnSpc>
                <a:spcPct val="100000"/>
              </a:lnSpc>
              <a:spcBef>
                <a:spcPts val="1001"/>
              </a:spcBef>
              <a:buNone/>
              <a:tabLst>
                <a:tab pos="0" algn="l"/>
              </a:tabLst>
            </a:pPr>
            <a:r>
              <a:rPr lang="pt-PT" sz="1400" b="1" strike="noStrike" spc="-1" dirty="0">
                <a:solidFill>
                  <a:srgbClr val="000000"/>
                </a:solidFill>
                <a:latin typeface="Copperplate Gothic Bold" panose="020E0705020206020404" pitchFamily="34" charset="0"/>
                <a:ea typeface="Montserrat"/>
              </a:rPr>
              <a:t>Base de Dados – 2022/23</a:t>
            </a:r>
          </a:p>
          <a:p>
            <a:pPr algn="ctr">
              <a:lnSpc>
                <a:spcPct val="100000"/>
              </a:lnSpc>
              <a:spcBef>
                <a:spcPts val="1001"/>
              </a:spcBef>
              <a:buNone/>
              <a:tabLst>
                <a:tab pos="0" algn="l"/>
              </a:tabLst>
            </a:pPr>
            <a:r>
              <a:rPr lang="pt-PT" sz="1100" spc="-1" dirty="0">
                <a:solidFill>
                  <a:srgbClr val="000000"/>
                </a:solidFill>
                <a:latin typeface="Montserrat"/>
              </a:rPr>
              <a:t>3ºAno - Ciências da Computação</a:t>
            </a:r>
            <a:endParaRPr lang="pt-PT" sz="1100" b="0" strike="noStrike" spc="-1" dirty="0">
              <a:solidFill>
                <a:srgbClr val="000000"/>
              </a:solidFill>
              <a:latin typeface="Montserrat"/>
              <a:ea typeface="Montserrat"/>
            </a:endParaRPr>
          </a:p>
          <a:p>
            <a:pPr marL="228600" indent="-228600" algn="ctr">
              <a:lnSpc>
                <a:spcPct val="100000"/>
              </a:lnSpc>
              <a:spcBef>
                <a:spcPts val="1001"/>
              </a:spcBef>
              <a:buNone/>
              <a:tabLst>
                <a:tab pos="0" algn="l"/>
              </a:tabLst>
            </a:pPr>
            <a:r>
              <a:rPr lang="pt-PT" sz="1100" b="0" strike="noStrike" spc="-1" dirty="0">
                <a:solidFill>
                  <a:srgbClr val="000000"/>
                </a:solidFill>
                <a:latin typeface="Montserrat"/>
                <a:ea typeface="Montserrat"/>
              </a:rPr>
              <a:t>Hugo Costa (96059)</a:t>
            </a:r>
            <a:r>
              <a:rPr lang="pt-PT" sz="1100" spc="-1" dirty="0">
                <a:latin typeface="Arial"/>
              </a:rPr>
              <a:t> </a:t>
            </a:r>
            <a:r>
              <a:rPr lang="pt-PT" sz="1100" b="0" strike="noStrike" spc="-1" dirty="0">
                <a:solidFill>
                  <a:srgbClr val="000000"/>
                </a:solidFill>
                <a:latin typeface="Montserrat"/>
                <a:ea typeface="Montserrat"/>
              </a:rPr>
              <a:t>Nelson Almeida (95652)</a:t>
            </a:r>
            <a:r>
              <a:rPr lang="pt-PT" sz="1100" spc="-1" dirty="0">
                <a:latin typeface="Arial"/>
              </a:rPr>
              <a:t> </a:t>
            </a:r>
            <a:r>
              <a:rPr lang="pt-PT" sz="1100" b="0" strike="noStrike" spc="-1" dirty="0">
                <a:solidFill>
                  <a:srgbClr val="000000"/>
                </a:solidFill>
                <a:latin typeface="Montserrat"/>
                <a:ea typeface="Montserrat"/>
              </a:rPr>
              <a:t>Nuno Costa (97610)</a:t>
            </a:r>
            <a:r>
              <a:rPr lang="pt-PT" sz="1100" spc="-1" dirty="0">
                <a:latin typeface="Arial"/>
              </a:rPr>
              <a:t> </a:t>
            </a:r>
            <a:r>
              <a:rPr lang="pt-PT" sz="1100" b="0" strike="noStrike" spc="-1" dirty="0">
                <a:solidFill>
                  <a:srgbClr val="000000"/>
                </a:solidFill>
                <a:latin typeface="Montserrat"/>
                <a:ea typeface="Montserrat"/>
              </a:rPr>
              <a:t>Sara Fontes (92999)</a:t>
            </a:r>
          </a:p>
          <a:p>
            <a:pPr marL="228600" indent="-228600" algn="ctr">
              <a:lnSpc>
                <a:spcPct val="100000"/>
              </a:lnSpc>
              <a:spcBef>
                <a:spcPts val="1001"/>
              </a:spcBef>
              <a:buNone/>
              <a:tabLst>
                <a:tab pos="0" algn="l"/>
              </a:tabLst>
            </a:pPr>
            <a:r>
              <a:rPr lang="pt-PT" sz="1200" b="0" strike="noStrike" spc="-1" dirty="0">
                <a:solidFill>
                  <a:srgbClr val="000000"/>
                </a:solidFill>
                <a:latin typeface="Montserrat"/>
              </a:rPr>
              <a:t>Grupo 11</a:t>
            </a:r>
          </a:p>
        </p:txBody>
      </p:sp>
      <p:pic>
        <p:nvPicPr>
          <p:cNvPr id="127" name="Imagem 2"/>
          <p:cNvPicPr/>
          <p:nvPr/>
        </p:nvPicPr>
        <p:blipFill>
          <a:blip r:embed="rId2"/>
          <a:stretch/>
        </p:blipFill>
        <p:spPr>
          <a:xfrm rot="20258400">
            <a:off x="92520" y="384120"/>
            <a:ext cx="610200" cy="610200"/>
          </a:xfrm>
          <a:prstGeom prst="rect">
            <a:avLst/>
          </a:prstGeom>
          <a:ln w="0">
            <a:noFill/>
          </a:ln>
        </p:spPr>
      </p:pic>
      <p:sp>
        <p:nvSpPr>
          <p:cNvPr id="128" name="TextBox 4"/>
          <p:cNvSpPr/>
          <p:nvPr/>
        </p:nvSpPr>
        <p:spPr>
          <a:xfrm>
            <a:off x="89280" y="4423075"/>
            <a:ext cx="21708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1100" b="0" strike="noStrike" spc="-1" dirty="0">
                <a:latin typeface="Montserrat" panose="00000500000000000000" pitchFamily="2" charset="0"/>
              </a:rPr>
              <a:t>Apresentação Final</a:t>
            </a:r>
          </a:p>
          <a:p>
            <a:pPr>
              <a:lnSpc>
                <a:spcPct val="100000"/>
              </a:lnSpc>
              <a:buNone/>
            </a:pPr>
            <a:r>
              <a:rPr lang="pt-PT" sz="1100" spc="-1" dirty="0">
                <a:latin typeface="Montserrat" panose="00000500000000000000" pitchFamily="2" charset="0"/>
              </a:rPr>
              <a:t>18/01/2023</a:t>
            </a:r>
            <a:endParaRPr lang="pt-PT" sz="1100" b="0" strike="noStrike" spc="-1" dirty="0">
              <a:latin typeface="Montserrat" panose="00000500000000000000" pitchFamily="2" charset="0"/>
            </a:endParaRPr>
          </a:p>
        </p:txBody>
      </p:sp>
      <p:pic>
        <p:nvPicPr>
          <p:cNvPr id="129" name="Picture 1"/>
          <p:cNvPicPr/>
          <p:nvPr/>
        </p:nvPicPr>
        <p:blipFill>
          <a:blip r:embed="rId3"/>
          <a:srcRect r="27092"/>
          <a:stretch/>
        </p:blipFill>
        <p:spPr>
          <a:xfrm>
            <a:off x="7959436" y="419400"/>
            <a:ext cx="1040204" cy="796456"/>
          </a:xfrm>
          <a:prstGeom prst="rect">
            <a:avLst/>
          </a:prstGeom>
          <a:ln w="0">
            <a:noFill/>
          </a:ln>
        </p:spPr>
      </p:pic>
    </p:spTree>
    <p:extLst>
      <p:ext uri="{BB962C8B-B14F-4D97-AF65-F5344CB8AC3E}">
        <p14:creationId xmlns:p14="http://schemas.microsoft.com/office/powerpoint/2010/main" val="397877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aixaDeTexto 144"/>
          <p:cNvSpPr txBox="1"/>
          <p:nvPr/>
        </p:nvSpPr>
        <p:spPr>
          <a:xfrm>
            <a:off x="720000" y="360000"/>
            <a:ext cx="7740000" cy="685080"/>
          </a:xfrm>
          <a:prstGeom prst="rect">
            <a:avLst/>
          </a:prstGeom>
          <a:noFill/>
          <a:ln w="0">
            <a:noFill/>
          </a:ln>
        </p:spPr>
        <p:txBody>
          <a:bodyPr lIns="90000" tIns="45000" rIns="90000" bIns="45000" anchor="t">
            <a:noAutofit/>
          </a:bodyPr>
          <a:lstStyle/>
          <a:p>
            <a:r>
              <a:rPr lang="pt-PT" sz="2600" b="1" strike="noStrike" spc="-1" dirty="0">
                <a:latin typeface="Copperplate Gothic Bold" panose="020E0705020206020404" pitchFamily="34" charset="0"/>
              </a:rPr>
              <a:t>Método de levantamento e de análise de requisitos </a:t>
            </a:r>
          </a:p>
        </p:txBody>
      </p:sp>
      <p:sp>
        <p:nvSpPr>
          <p:cNvPr id="146" name="CaixaDeTexto 145"/>
          <p:cNvSpPr txBox="1"/>
          <p:nvPr/>
        </p:nvSpPr>
        <p:spPr>
          <a:xfrm>
            <a:off x="720000" y="1560296"/>
            <a:ext cx="7739999" cy="3015162"/>
          </a:xfrm>
          <a:prstGeom prst="rect">
            <a:avLst/>
          </a:prstGeom>
          <a:noFill/>
          <a:ln w="0">
            <a:noFill/>
          </a:ln>
        </p:spPr>
        <p:txBody>
          <a:bodyPr lIns="90000" tIns="45000" rIns="90000" bIns="45000" anchor="t">
            <a:noAutofit/>
          </a:bodyPr>
          <a:lstStyle/>
          <a:p>
            <a:pPr algn="just">
              <a:lnSpc>
                <a:spcPct val="150000"/>
              </a:lnSpc>
              <a:spcBef>
                <a:spcPts val="283"/>
              </a:spcBef>
              <a:spcAft>
                <a:spcPts val="283"/>
              </a:spcAft>
              <a:buNone/>
            </a:pPr>
            <a:r>
              <a:rPr lang="pt-PT" sz="1400" b="0" strike="noStrike" spc="-1" dirty="0">
                <a:latin typeface="Arial"/>
                <a:ea typeface="Noto Sans CJK SC"/>
              </a:rPr>
              <a:t>Com o intuito de recolher informações acerca do funcionamento de redes de transportes animal e das clínicas veterinárias, decidimos recorrer a vários métodos de procura e obtenção de informação, dois deles são:</a:t>
            </a:r>
            <a:endParaRPr lang="pt-PT" sz="1400" spc="-1" dirty="0">
              <a:latin typeface="Arial"/>
              <a:ea typeface="Noto Sans CJK SC"/>
            </a:endParaRPr>
          </a:p>
          <a:p>
            <a:pPr marL="171450" indent="-171450" algn="just">
              <a:lnSpc>
                <a:spcPct val="150000"/>
              </a:lnSpc>
              <a:spcBef>
                <a:spcPts val="283"/>
              </a:spcBef>
              <a:spcAft>
                <a:spcPts val="283"/>
              </a:spcAft>
              <a:buFont typeface="Wingdings" panose="05000000000000000000" pitchFamily="2" charset="2"/>
              <a:buChar char="§"/>
            </a:pPr>
            <a:r>
              <a:rPr lang="pt-PT" sz="1400" spc="-1" dirty="0">
                <a:latin typeface="Arial"/>
                <a:ea typeface="Noto Sans CJK SC"/>
              </a:rPr>
              <a:t>Reuniões com o Dr. Paulo Rocha.</a:t>
            </a:r>
          </a:p>
          <a:p>
            <a:pPr marL="171450" indent="-171450" algn="just">
              <a:lnSpc>
                <a:spcPct val="150000"/>
              </a:lnSpc>
              <a:spcBef>
                <a:spcPts val="283"/>
              </a:spcBef>
              <a:spcAft>
                <a:spcPts val="283"/>
              </a:spcAft>
              <a:buFont typeface="Wingdings" panose="05000000000000000000" pitchFamily="2" charset="2"/>
              <a:buChar char="§"/>
            </a:pPr>
            <a:r>
              <a:rPr lang="pt-PT" sz="1400" b="0" strike="noStrike" spc="-1" dirty="0">
                <a:latin typeface="Arial"/>
                <a:ea typeface="Noto Sans CJK SC"/>
              </a:rPr>
              <a:t>Questionários feitos aos clientes.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48317-9DB1-D77A-28F8-D9930000D7FB}"/>
              </a:ext>
            </a:extLst>
          </p:cNvPr>
          <p:cNvSpPr>
            <a:spLocks noGrp="1"/>
          </p:cNvSpPr>
          <p:nvPr>
            <p:ph type="title"/>
          </p:nvPr>
        </p:nvSpPr>
        <p:spPr>
          <a:xfrm>
            <a:off x="457740" y="2142810"/>
            <a:ext cx="8228520" cy="857880"/>
          </a:xfrm>
        </p:spPr>
        <p:txBody>
          <a:bodyPr/>
          <a:lstStyle/>
          <a:p>
            <a:pPr algn="ctr"/>
            <a:r>
              <a:rPr lang="pt-PT" sz="3200" b="1" strike="noStrike" spc="-1" dirty="0">
                <a:latin typeface="Copperplate Gothic Bold" panose="020E0705020206020404" pitchFamily="34" charset="0"/>
              </a:rPr>
              <a:t>Organização dos requisitos levantados</a:t>
            </a:r>
            <a:endParaRPr lang="pt-PT" sz="3200" dirty="0"/>
          </a:p>
        </p:txBody>
      </p:sp>
    </p:spTree>
    <p:extLst>
      <p:ext uri="{BB962C8B-B14F-4D97-AF65-F5344CB8AC3E}">
        <p14:creationId xmlns:p14="http://schemas.microsoft.com/office/powerpoint/2010/main" val="337762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59370-1B92-5B65-4882-A7C439233571}"/>
              </a:ext>
            </a:extLst>
          </p:cNvPr>
          <p:cNvSpPr>
            <a:spLocks noGrp="1"/>
          </p:cNvSpPr>
          <p:nvPr>
            <p:ph type="title"/>
          </p:nvPr>
        </p:nvSpPr>
        <p:spPr>
          <a:xfrm>
            <a:off x="644978" y="345600"/>
            <a:ext cx="8228520" cy="857880"/>
          </a:xfrm>
        </p:spPr>
        <p:txBody>
          <a:bodyPr/>
          <a:lstStyle/>
          <a:p>
            <a:r>
              <a:rPr lang="pt-PT" sz="2800" dirty="0">
                <a:latin typeface="Copperplate Gothic Bold" panose="020E0705020206020404" pitchFamily="34" charset="0"/>
              </a:rPr>
              <a:t>Requisitos de Descrição</a:t>
            </a:r>
          </a:p>
        </p:txBody>
      </p:sp>
      <p:sp>
        <p:nvSpPr>
          <p:cNvPr id="3" name="Subtítulo 2">
            <a:extLst>
              <a:ext uri="{FF2B5EF4-FFF2-40B4-BE49-F238E27FC236}">
                <a16:creationId xmlns:a16="http://schemas.microsoft.com/office/drawing/2014/main" id="{821FEB33-1F98-1770-B087-201A676B1E42}"/>
              </a:ext>
            </a:extLst>
          </p:cNvPr>
          <p:cNvSpPr>
            <a:spLocks noGrp="1"/>
          </p:cNvSpPr>
          <p:nvPr>
            <p:ph type="subTitle"/>
          </p:nvPr>
        </p:nvSpPr>
        <p:spPr>
          <a:xfrm>
            <a:off x="457740" y="1608365"/>
            <a:ext cx="8228520" cy="2824842"/>
          </a:xfrm>
        </p:spPr>
        <p:txBody>
          <a:bodyPr/>
          <a:lstStyle/>
          <a:p>
            <a:pPr algn="just">
              <a:lnSpc>
                <a:spcPct val="100000"/>
              </a:lnSpc>
              <a:spcBef>
                <a:spcPts val="283"/>
              </a:spcBef>
              <a:spcAft>
                <a:spcPts val="1000"/>
              </a:spcAft>
              <a:buClr>
                <a:srgbClr val="000000"/>
              </a:buClr>
            </a:pPr>
            <a:r>
              <a:rPr lang="pt-PT" sz="1200" spc="-1" dirty="0">
                <a:latin typeface="Arial"/>
              </a:rPr>
              <a:t>1. Cada clínica é identificada por um id, tem uma morada e um contacto.</a:t>
            </a:r>
          </a:p>
          <a:p>
            <a:pPr algn="just">
              <a:lnSpc>
                <a:spcPct val="100000"/>
              </a:lnSpc>
              <a:spcBef>
                <a:spcPts val="283"/>
              </a:spcBef>
              <a:spcAft>
                <a:spcPts val="1000"/>
              </a:spcAft>
              <a:buClr>
                <a:srgbClr val="000000"/>
              </a:buClr>
            </a:pPr>
            <a:r>
              <a:rPr lang="pt-PT" sz="1200" spc="-1" dirty="0">
                <a:latin typeface="Arial"/>
              </a:rPr>
              <a:t>2. Cada cliente é identificado pelo seu NIF, e tem nome, data de nascimento, pontos acumulados, número de telemóvel, email e, por fim, morada.</a:t>
            </a:r>
          </a:p>
          <a:p>
            <a:pPr algn="just">
              <a:lnSpc>
                <a:spcPct val="100000"/>
              </a:lnSpc>
              <a:spcBef>
                <a:spcPts val="283"/>
              </a:spcBef>
              <a:spcAft>
                <a:spcPts val="1000"/>
              </a:spcAft>
              <a:buClr>
                <a:srgbClr val="000000"/>
              </a:buClr>
            </a:pPr>
            <a:r>
              <a:rPr lang="pt-PT" sz="1200" spc="-1" dirty="0">
                <a:latin typeface="Arial"/>
              </a:rPr>
              <a:t>3. Cada funcionário é identificado pelo NIF, e tem nome, data de nascimento, contacto, email, avaliação, o seu respetivo cargo e, por fim, morada.</a:t>
            </a:r>
          </a:p>
          <a:p>
            <a:pPr algn="just">
              <a:lnSpc>
                <a:spcPct val="100000"/>
              </a:lnSpc>
              <a:spcBef>
                <a:spcPts val="283"/>
              </a:spcBef>
              <a:spcAft>
                <a:spcPts val="1000"/>
              </a:spcAft>
              <a:buClr>
                <a:srgbClr val="000000"/>
              </a:buClr>
            </a:pPr>
            <a:r>
              <a:rPr lang="pt-PT" sz="1200" spc="-1" dirty="0">
                <a:latin typeface="Arial"/>
              </a:rPr>
              <a:t>4. Cada carrinha usada como transporte é identificada pela matrícula, sendo possível verificar a sua disponibilidade para uso e quantos km percorreu na última viagem. Para além disso, tem um conjunto de anotações sobre o veículo - estado, etc.</a:t>
            </a:r>
          </a:p>
          <a:p>
            <a:pPr algn="just">
              <a:lnSpc>
                <a:spcPct val="100000"/>
              </a:lnSpc>
              <a:spcBef>
                <a:spcPts val="283"/>
              </a:spcBef>
              <a:spcAft>
                <a:spcPts val="1000"/>
              </a:spcAft>
              <a:buClr>
                <a:srgbClr val="000000"/>
              </a:buClr>
            </a:pPr>
            <a:r>
              <a:rPr lang="pt-PT" sz="1200" spc="-1" dirty="0">
                <a:latin typeface="Arial"/>
              </a:rPr>
              <a:t>5. Cada animal é identificado por um id e contém características como nome, raça, espécie, data de nascimento, peso e histórico clínico.</a:t>
            </a:r>
          </a:p>
          <a:p>
            <a:pPr algn="just">
              <a:lnSpc>
                <a:spcPct val="100000"/>
              </a:lnSpc>
              <a:spcBef>
                <a:spcPts val="283"/>
              </a:spcBef>
              <a:spcAft>
                <a:spcPts val="1000"/>
              </a:spcAft>
              <a:buClr>
                <a:srgbClr val="000000"/>
              </a:buClr>
            </a:pPr>
            <a:r>
              <a:rPr lang="pt-PT" sz="1200" spc="-1" dirty="0">
                <a:latin typeface="Arial"/>
              </a:rPr>
              <a:t>6. Cada pedido é identificado por um id, tem data estimada de recolha, data efetiva de recolha e entrega, custo final uma avaliação e um tipo de serviço associado.</a:t>
            </a:r>
          </a:p>
          <a:p>
            <a:pPr algn="just">
              <a:lnSpc>
                <a:spcPct val="100000"/>
              </a:lnSpc>
              <a:spcBef>
                <a:spcPts val="283"/>
              </a:spcBef>
              <a:spcAft>
                <a:spcPts val="1000"/>
              </a:spcAft>
              <a:buClr>
                <a:srgbClr val="000000"/>
              </a:buClr>
            </a:pPr>
            <a:r>
              <a:rPr lang="pt-PT" sz="1200" spc="-1" dirty="0">
                <a:latin typeface="Arial"/>
              </a:rPr>
              <a:t>7. Uma carrinha pode realizar vários pedidos.</a:t>
            </a:r>
          </a:p>
        </p:txBody>
      </p:sp>
    </p:spTree>
    <p:extLst>
      <p:ext uri="{BB962C8B-B14F-4D97-AF65-F5344CB8AC3E}">
        <p14:creationId xmlns:p14="http://schemas.microsoft.com/office/powerpoint/2010/main" val="359952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52EC1-580E-A3EF-598D-DE692356830F}"/>
              </a:ext>
            </a:extLst>
          </p:cNvPr>
          <p:cNvSpPr>
            <a:spLocks noGrp="1"/>
          </p:cNvSpPr>
          <p:nvPr>
            <p:ph type="title"/>
          </p:nvPr>
        </p:nvSpPr>
        <p:spPr>
          <a:xfrm>
            <a:off x="726622" y="466458"/>
            <a:ext cx="8228520" cy="857880"/>
          </a:xfrm>
        </p:spPr>
        <p:txBody>
          <a:bodyPr/>
          <a:lstStyle/>
          <a:p>
            <a:r>
              <a:rPr lang="pt-PT" sz="2800" b="1" strike="noStrike" spc="-1" dirty="0">
                <a:latin typeface="Copperplate Gothic Bold" panose="020E0705020206020404" pitchFamily="34" charset="0"/>
              </a:rPr>
              <a:t>Requisitos de Exploração</a:t>
            </a:r>
            <a:br>
              <a:rPr lang="pt-PT" sz="2800" b="1" strike="noStrike" spc="-1" dirty="0">
                <a:latin typeface="Copperplate Gothic Bold" panose="020E0705020206020404" pitchFamily="34" charset="0"/>
              </a:rPr>
            </a:br>
            <a:endParaRPr lang="pt-PT" sz="2800" dirty="0"/>
          </a:p>
        </p:txBody>
      </p:sp>
      <p:sp>
        <p:nvSpPr>
          <p:cNvPr id="3" name="Subtítulo 2">
            <a:extLst>
              <a:ext uri="{FF2B5EF4-FFF2-40B4-BE49-F238E27FC236}">
                <a16:creationId xmlns:a16="http://schemas.microsoft.com/office/drawing/2014/main" id="{0AE5D5BE-8450-5DEB-EF1C-73AD4E7253F9}"/>
              </a:ext>
            </a:extLst>
          </p:cNvPr>
          <p:cNvSpPr>
            <a:spLocks noGrp="1"/>
          </p:cNvSpPr>
          <p:nvPr>
            <p:ph type="subTitle"/>
          </p:nvPr>
        </p:nvSpPr>
        <p:spPr>
          <a:xfrm>
            <a:off x="457560" y="1694442"/>
            <a:ext cx="8228880" cy="2982600"/>
          </a:xfrm>
        </p:spPr>
        <p:txBody>
          <a:bodyPr/>
          <a:lstStyle/>
          <a:p>
            <a:pPr indent="0" algn="just">
              <a:lnSpc>
                <a:spcPct val="150000"/>
              </a:lnSpc>
              <a:spcBef>
                <a:spcPts val="283"/>
              </a:spcBef>
              <a:spcAft>
                <a:spcPts val="283"/>
              </a:spcAft>
              <a:buClr>
                <a:srgbClr val="000000"/>
              </a:buClr>
              <a:buNone/>
            </a:pPr>
            <a:r>
              <a:rPr lang="pt-PT" sz="1200" b="0" strike="noStrike" spc="-1" dirty="0">
                <a:latin typeface="Arial"/>
                <a:ea typeface="Noto Sans CJK SC"/>
              </a:rPr>
              <a:t>1. Ao final, o sistema deve apresentar o número de pedidos realizados nesse dia.</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2. Deverá ser possível efetuar um registo dos clientes mensais de cada clínica.</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3. Depois da implementação do sistema de base de dados, deverá ser possível a listagem dos animais por raças.</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4. Deverá ser possível listar o top 3 de melhores clientes dado uma clínica e um mês específico.</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5. Com a implementação do sistema, deverá ser possível a listagem de funcionários de cada clínica bem como agrupar os mesmos por cargo.</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6. Será possível verificar o funcionário com menos pedidos realizados num período de 5 dias consecutivos.</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7. Será possível verificar o funcionário com mais pedidos realizados num período de 5 dias consecutivos.</a:t>
            </a:r>
          </a:p>
          <a:p>
            <a:pPr indent="0" algn="just">
              <a:lnSpc>
                <a:spcPct val="150000"/>
              </a:lnSpc>
              <a:spcBef>
                <a:spcPts val="283"/>
              </a:spcBef>
              <a:spcAft>
                <a:spcPts val="283"/>
              </a:spcAft>
              <a:buClr>
                <a:srgbClr val="000000"/>
              </a:buClr>
              <a:buNone/>
            </a:pPr>
            <a:r>
              <a:rPr lang="pt-PT" sz="1200" b="0" strike="noStrike" spc="-1" dirty="0">
                <a:latin typeface="Arial"/>
                <a:ea typeface="Noto Sans CJK SC"/>
              </a:rPr>
              <a:t>8. Deverá ser possível listar as clínicas e a quantidade de pedidos de cada clínica num certo dia.</a:t>
            </a:r>
          </a:p>
          <a:p>
            <a:pPr marL="457200" algn="just">
              <a:lnSpc>
                <a:spcPct val="150000"/>
              </a:lnSpc>
              <a:spcBef>
                <a:spcPts val="283"/>
              </a:spcBef>
              <a:spcAft>
                <a:spcPts val="283"/>
              </a:spcAft>
              <a:buClr>
                <a:srgbClr val="000000"/>
              </a:buClr>
            </a:pPr>
            <a:endParaRPr lang="pt-PT" sz="2800" b="0" strike="noStrike" spc="-1" dirty="0">
              <a:latin typeface="Arial"/>
              <a:ea typeface="Noto Sans CJK SC"/>
            </a:endParaRPr>
          </a:p>
        </p:txBody>
      </p:sp>
    </p:spTree>
    <p:extLst>
      <p:ext uri="{BB962C8B-B14F-4D97-AF65-F5344CB8AC3E}">
        <p14:creationId xmlns:p14="http://schemas.microsoft.com/office/powerpoint/2010/main" val="268610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B420F-D1FF-C33D-1950-E25A6ACC4925}"/>
              </a:ext>
            </a:extLst>
          </p:cNvPr>
          <p:cNvSpPr>
            <a:spLocks noGrp="1"/>
          </p:cNvSpPr>
          <p:nvPr>
            <p:ph type="title"/>
          </p:nvPr>
        </p:nvSpPr>
        <p:spPr>
          <a:xfrm>
            <a:off x="840922" y="345600"/>
            <a:ext cx="8228520" cy="857880"/>
          </a:xfrm>
        </p:spPr>
        <p:txBody>
          <a:bodyPr/>
          <a:lstStyle/>
          <a:p>
            <a:r>
              <a:rPr lang="pt-PT" sz="2800" b="1" dirty="0">
                <a:latin typeface="Copperplate Gothic Bold" panose="020E0705020206020404" pitchFamily="34" charset="0"/>
              </a:rPr>
              <a:t>Requisitos de Administração</a:t>
            </a:r>
          </a:p>
        </p:txBody>
      </p:sp>
      <p:sp>
        <p:nvSpPr>
          <p:cNvPr id="3" name="Subtítulo 2">
            <a:extLst>
              <a:ext uri="{FF2B5EF4-FFF2-40B4-BE49-F238E27FC236}">
                <a16:creationId xmlns:a16="http://schemas.microsoft.com/office/drawing/2014/main" id="{DA5B6721-6D0D-2B2B-2686-9F0535AF6C24}"/>
              </a:ext>
            </a:extLst>
          </p:cNvPr>
          <p:cNvSpPr>
            <a:spLocks noGrp="1"/>
          </p:cNvSpPr>
          <p:nvPr>
            <p:ph type="subTitle"/>
          </p:nvPr>
        </p:nvSpPr>
        <p:spPr>
          <a:xfrm>
            <a:off x="457740" y="1562709"/>
            <a:ext cx="8228520" cy="1876177"/>
          </a:xfrm>
        </p:spPr>
        <p:txBody>
          <a:bodyPr/>
          <a:lstStyle/>
          <a:p>
            <a:pPr marL="0" indent="0" algn="just">
              <a:lnSpc>
                <a:spcPct val="150000"/>
              </a:lnSpc>
              <a:spcBef>
                <a:spcPts val="283"/>
              </a:spcBef>
              <a:spcAft>
                <a:spcPts val="283"/>
              </a:spcAft>
              <a:buClr>
                <a:srgbClr val="000000"/>
              </a:buClr>
              <a:buNone/>
            </a:pPr>
            <a:r>
              <a:rPr lang="pt-PT" sz="1200" b="0" strike="noStrike" spc="-1" dirty="0">
                <a:latin typeface="Arial"/>
                <a:ea typeface="Noto Sans CJK SC"/>
              </a:rPr>
              <a:t>1. Um pedido só pode ser processado por um funcionário.</a:t>
            </a:r>
          </a:p>
          <a:p>
            <a:pPr marL="0" indent="0" algn="just">
              <a:lnSpc>
                <a:spcPct val="150000"/>
              </a:lnSpc>
              <a:spcBef>
                <a:spcPts val="283"/>
              </a:spcBef>
              <a:spcAft>
                <a:spcPts val="283"/>
              </a:spcAft>
              <a:buClr>
                <a:srgbClr val="000000"/>
              </a:buClr>
              <a:buNone/>
            </a:pPr>
            <a:r>
              <a:rPr lang="pt-PT" sz="1200" b="0" strike="noStrike" spc="-1" dirty="0">
                <a:latin typeface="Arial"/>
                <a:ea typeface="Noto Sans CJK SC"/>
              </a:rPr>
              <a:t>2. Um pedido só pode ser feito por um cliente ou por um funcionário caso o cliente tenha consentimento.</a:t>
            </a:r>
          </a:p>
          <a:p>
            <a:pPr marL="0" indent="0" algn="just">
              <a:lnSpc>
                <a:spcPct val="150000"/>
              </a:lnSpc>
              <a:spcBef>
                <a:spcPts val="283"/>
              </a:spcBef>
              <a:spcAft>
                <a:spcPts val="283"/>
              </a:spcAft>
              <a:buClr>
                <a:srgbClr val="000000"/>
              </a:buClr>
              <a:buNone/>
            </a:pPr>
            <a:r>
              <a:rPr lang="pt-PT" sz="1200" b="0" strike="noStrike" spc="-1" dirty="0">
                <a:latin typeface="Arial"/>
                <a:ea typeface="Noto Sans CJK SC"/>
              </a:rPr>
              <a:t>3. Apenas os funcionários e clientes podem criar e alterar fichas de clientes e de animais.</a:t>
            </a:r>
          </a:p>
          <a:p>
            <a:pPr marL="0" indent="0" algn="just">
              <a:lnSpc>
                <a:spcPct val="150000"/>
              </a:lnSpc>
              <a:spcBef>
                <a:spcPts val="283"/>
              </a:spcBef>
              <a:spcAft>
                <a:spcPts val="283"/>
              </a:spcAft>
              <a:buClr>
                <a:srgbClr val="000000"/>
              </a:buClr>
              <a:buNone/>
            </a:pPr>
            <a:r>
              <a:rPr lang="pt-PT" sz="1200" b="0" strike="noStrike" spc="-1" dirty="0">
                <a:latin typeface="Arial"/>
                <a:ea typeface="Noto Sans CJK SC"/>
              </a:rPr>
              <a:t>4. Existe apenas um pedido para cada consultório para cada clínica num determinado de tempo.</a:t>
            </a:r>
          </a:p>
          <a:p>
            <a:pPr marL="0" indent="0" algn="just">
              <a:lnSpc>
                <a:spcPct val="150000"/>
              </a:lnSpc>
              <a:spcBef>
                <a:spcPts val="283"/>
              </a:spcBef>
              <a:spcAft>
                <a:spcPts val="283"/>
              </a:spcAft>
              <a:buClr>
                <a:srgbClr val="000000"/>
              </a:buClr>
              <a:buNone/>
            </a:pPr>
            <a:r>
              <a:rPr lang="pt-PT" sz="1200" b="0" strike="noStrike" spc="-1" dirty="0">
                <a:latin typeface="Arial"/>
                <a:ea typeface="Noto Sans CJK SC"/>
              </a:rPr>
              <a:t>5. Somente o administrativo, o gestor de cada clínica e o Dr. Paulo Rocha </a:t>
            </a:r>
            <a:r>
              <a:rPr lang="pt-PT" sz="1200" spc="-1" dirty="0">
                <a:latin typeface="Arial"/>
                <a:ea typeface="Noto Sans CJK SC"/>
              </a:rPr>
              <a:t>executam as cópias de segurança</a:t>
            </a:r>
            <a:r>
              <a:rPr lang="pt-PT" sz="1200" b="0" strike="noStrike" spc="-1" dirty="0">
                <a:latin typeface="Arial"/>
                <a:ea typeface="Noto Sans CJK SC"/>
              </a:rPr>
              <a:t>.</a:t>
            </a:r>
          </a:p>
          <a:p>
            <a:pPr marL="0" indent="0">
              <a:buNone/>
            </a:pPr>
            <a:endParaRPr lang="pt-PT" sz="1200" dirty="0"/>
          </a:p>
        </p:txBody>
      </p:sp>
    </p:spTree>
    <p:extLst>
      <p:ext uri="{BB962C8B-B14F-4D97-AF65-F5344CB8AC3E}">
        <p14:creationId xmlns:p14="http://schemas.microsoft.com/office/powerpoint/2010/main" val="192728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aixaDeTexto 155"/>
          <p:cNvSpPr txBox="1"/>
          <p:nvPr/>
        </p:nvSpPr>
        <p:spPr>
          <a:xfrm>
            <a:off x="3635672" y="955309"/>
            <a:ext cx="1872655" cy="1338480"/>
          </a:xfrm>
          <a:prstGeom prst="rect">
            <a:avLst/>
          </a:prstGeom>
          <a:noFill/>
          <a:ln w="0">
            <a:noFill/>
          </a:ln>
        </p:spPr>
        <p:txBody>
          <a:bodyPr lIns="90000" tIns="45000" rIns="90000" bIns="45000" anchor="t">
            <a:noAutofit/>
          </a:bodyPr>
          <a:lstStyle/>
          <a:p>
            <a:r>
              <a:rPr lang="pt-PT" sz="8000" b="0" strike="noStrike" spc="-1" dirty="0">
                <a:latin typeface="Copperplate Gothic Bold" panose="020E0705020206020404" pitchFamily="34" charset="0"/>
              </a:rPr>
              <a:t>03</a:t>
            </a:r>
          </a:p>
        </p:txBody>
      </p:sp>
      <p:sp>
        <p:nvSpPr>
          <p:cNvPr id="157" name="CaixaDeTexto 156"/>
          <p:cNvSpPr txBox="1"/>
          <p:nvPr/>
        </p:nvSpPr>
        <p:spPr>
          <a:xfrm>
            <a:off x="1331999" y="2293789"/>
            <a:ext cx="6480000" cy="1452600"/>
          </a:xfrm>
          <a:prstGeom prst="rect">
            <a:avLst/>
          </a:prstGeom>
          <a:noFill/>
          <a:ln w="0">
            <a:noFill/>
          </a:ln>
        </p:spPr>
        <p:txBody>
          <a:bodyPr lIns="90000" tIns="45000" rIns="90000" bIns="45000" anchor="t">
            <a:noAutofit/>
          </a:bodyPr>
          <a:lstStyle/>
          <a:p>
            <a:pPr algn="ctr"/>
            <a:r>
              <a:rPr lang="pt-PT" sz="4600" b="0" strike="noStrike" spc="-1" dirty="0">
                <a:latin typeface="Copperplate Gothic Bold" panose="020E0705020206020404" pitchFamily="34" charset="0"/>
              </a:rPr>
              <a:t>Modelação Conceptual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5177-AF85-E255-DEBF-14768FE97897}"/>
              </a:ext>
            </a:extLst>
          </p:cNvPr>
          <p:cNvSpPr>
            <a:spLocks noGrp="1"/>
          </p:cNvSpPr>
          <p:nvPr>
            <p:ph type="title"/>
          </p:nvPr>
        </p:nvSpPr>
        <p:spPr>
          <a:xfrm>
            <a:off x="678869" y="181808"/>
            <a:ext cx="7765473" cy="857880"/>
          </a:xfrm>
        </p:spPr>
        <p:txBody>
          <a:bodyPr/>
          <a:lstStyle/>
          <a:p>
            <a:r>
              <a:rPr lang="pt-PT" sz="2600" b="1" dirty="0">
                <a:latin typeface="Copperplate Gothic Bold" panose="020E0705020206020404" pitchFamily="34" charset="0"/>
              </a:rPr>
              <a:t>Identificação e caracterização das entidades</a:t>
            </a:r>
          </a:p>
        </p:txBody>
      </p:sp>
      <p:sp>
        <p:nvSpPr>
          <p:cNvPr id="3" name="Subtítulo 2">
            <a:extLst>
              <a:ext uri="{FF2B5EF4-FFF2-40B4-BE49-F238E27FC236}">
                <a16:creationId xmlns:a16="http://schemas.microsoft.com/office/drawing/2014/main" id="{7FB56B4D-8F43-D216-1E33-11329842A335}"/>
              </a:ext>
            </a:extLst>
          </p:cNvPr>
          <p:cNvSpPr>
            <a:spLocks noGrp="1"/>
          </p:cNvSpPr>
          <p:nvPr>
            <p:ph type="subTitle"/>
          </p:nvPr>
        </p:nvSpPr>
        <p:spPr>
          <a:xfrm>
            <a:off x="678869" y="1167815"/>
            <a:ext cx="8132621" cy="615553"/>
          </a:xfrm>
          <a:solidFill>
            <a:srgbClr val="27D6F9"/>
          </a:solidFill>
          <a:ln>
            <a:solidFill>
              <a:srgbClr val="002060"/>
            </a:solidFill>
          </a:ln>
          <a:effectLst>
            <a:softEdge rad="12700"/>
          </a:effectLst>
        </p:spPr>
        <p:txBody>
          <a:bodyPr/>
          <a:lstStyle/>
          <a:p>
            <a:pPr marL="0" indent="0" algn="just">
              <a:buNone/>
            </a:pPr>
            <a:r>
              <a:rPr lang="pt-PT" sz="1200" b="1" dirty="0">
                <a:latin typeface="+mj-lt"/>
              </a:rPr>
              <a:t>               </a:t>
            </a:r>
            <a:r>
              <a:rPr lang="pt-PT" sz="1200" b="1" dirty="0"/>
              <a:t>	  </a:t>
            </a:r>
            <a:r>
              <a:rPr lang="pt-PT" sz="1200" b="1" dirty="0">
                <a:latin typeface="+mj-lt"/>
              </a:rPr>
              <a:t>Clínica</a:t>
            </a:r>
            <a:r>
              <a:rPr lang="pt-PT" sz="1200" dirty="0">
                <a:latin typeface="+mj-lt"/>
              </a:rPr>
              <a:t> – representa o local de tratamento dos animais dos clientes, </a:t>
            </a:r>
            <a:r>
              <a:rPr lang="pt-PT" sz="1200" dirty="0">
                <a:effectLst/>
                <a:latin typeface="+mj-lt"/>
                <a:ea typeface="Times New Roman" panose="02020603050405020304" pitchFamily="18" charset="0"/>
              </a:rPr>
              <a:t>onde ocorrem atividades como o         	  cuidado clínico e estético dos animais e a venda de alimentos e medicamentos.</a:t>
            </a:r>
            <a:endParaRPr lang="pt-PT" sz="1200" dirty="0">
              <a:latin typeface="+mj-lt"/>
            </a:endParaRPr>
          </a:p>
        </p:txBody>
      </p:sp>
      <p:pic>
        <p:nvPicPr>
          <p:cNvPr id="5" name="Imagem 4">
            <a:extLst>
              <a:ext uri="{FF2B5EF4-FFF2-40B4-BE49-F238E27FC236}">
                <a16:creationId xmlns:a16="http://schemas.microsoft.com/office/drawing/2014/main" id="{E1343CC7-31B0-D442-5AE9-3E105634C6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91257" y="1265048"/>
            <a:ext cx="525011" cy="467458"/>
          </a:xfrm>
          <a:prstGeom prst="rect">
            <a:avLst/>
          </a:prstGeom>
        </p:spPr>
      </p:pic>
      <p:sp>
        <p:nvSpPr>
          <p:cNvPr id="6" name="CaixaDeTexto 5">
            <a:extLst>
              <a:ext uri="{FF2B5EF4-FFF2-40B4-BE49-F238E27FC236}">
                <a16:creationId xmlns:a16="http://schemas.microsoft.com/office/drawing/2014/main" id="{1ADA810E-5D63-3EE9-60EB-848752CAAD37}"/>
              </a:ext>
            </a:extLst>
          </p:cNvPr>
          <p:cNvSpPr txBox="1"/>
          <p:nvPr/>
        </p:nvSpPr>
        <p:spPr>
          <a:xfrm>
            <a:off x="678869" y="1847678"/>
            <a:ext cx="8132618" cy="461665"/>
          </a:xfrm>
          <a:prstGeom prst="rect">
            <a:avLst/>
          </a:prstGeom>
          <a:solidFill>
            <a:srgbClr val="E8BEAC"/>
          </a:solidFill>
          <a:ln>
            <a:solidFill>
              <a:srgbClr val="002060"/>
            </a:solidFill>
          </a:ln>
          <a:effectLst>
            <a:softEdge rad="12700"/>
          </a:effectLst>
        </p:spPr>
        <p:txBody>
          <a:bodyPr wrap="square" rtlCol="0">
            <a:spAutoFit/>
          </a:bodyPr>
          <a:lstStyle/>
          <a:p>
            <a:pPr algn="just"/>
            <a:r>
              <a:rPr lang="pt-PT" sz="1200" b="1" dirty="0">
                <a:effectLst/>
                <a:latin typeface="Arial" panose="020B0604020202020204" pitchFamily="34" charset="0"/>
                <a:ea typeface="Times New Roman" panose="02020603050405020304" pitchFamily="18" charset="0"/>
              </a:rPr>
              <a:t>	Cliente </a:t>
            </a:r>
            <a:r>
              <a:rPr lang="pt-PT" sz="1200" dirty="0">
                <a:effectLst/>
                <a:latin typeface="Arial" panose="020B0604020202020204" pitchFamily="34" charset="0"/>
                <a:ea typeface="Times New Roman" panose="02020603050405020304" pitchFamily="18" charset="0"/>
              </a:rPr>
              <a:t>- representa o responsável pelo animal e é entidade que vai efetuar os pedidos de entrega do 	animal a 	partir da sua morada, que é um atributo composto. </a:t>
            </a:r>
            <a:endParaRPr lang="pt-PT" sz="1200" dirty="0"/>
          </a:p>
        </p:txBody>
      </p:sp>
      <p:pic>
        <p:nvPicPr>
          <p:cNvPr id="10" name="Imagem 9">
            <a:extLst>
              <a:ext uri="{FF2B5EF4-FFF2-40B4-BE49-F238E27FC236}">
                <a16:creationId xmlns:a16="http://schemas.microsoft.com/office/drawing/2014/main" id="{15C9C5AA-35DE-1797-9C81-A634D3BF5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546" y="1812166"/>
            <a:ext cx="525012" cy="531794"/>
          </a:xfrm>
          <a:prstGeom prst="rect">
            <a:avLst/>
          </a:prstGeom>
        </p:spPr>
      </p:pic>
      <p:sp>
        <p:nvSpPr>
          <p:cNvPr id="12" name="CaixaDeTexto 11">
            <a:extLst>
              <a:ext uri="{FF2B5EF4-FFF2-40B4-BE49-F238E27FC236}">
                <a16:creationId xmlns:a16="http://schemas.microsoft.com/office/drawing/2014/main" id="{5E83158F-B0EF-A3EB-379A-875E31CC2401}"/>
              </a:ext>
            </a:extLst>
          </p:cNvPr>
          <p:cNvSpPr txBox="1"/>
          <p:nvPr/>
        </p:nvSpPr>
        <p:spPr>
          <a:xfrm>
            <a:off x="678869" y="2373713"/>
            <a:ext cx="8132618" cy="461665"/>
          </a:xfrm>
          <a:prstGeom prst="rect">
            <a:avLst/>
          </a:prstGeom>
          <a:solidFill>
            <a:srgbClr val="92D050"/>
          </a:solidFill>
          <a:ln>
            <a:solidFill>
              <a:srgbClr val="002060"/>
            </a:solidFill>
          </a:ln>
          <a:effectLst>
            <a:softEdge rad="12700"/>
          </a:effectLst>
        </p:spPr>
        <p:txBody>
          <a:bodyPr wrap="square" rtlCol="0">
            <a:spAutoFit/>
          </a:bodyPr>
          <a:lstStyle/>
          <a:p>
            <a:pPr algn="just"/>
            <a:r>
              <a:rPr lang="pt-PT" sz="1200" b="1" dirty="0">
                <a:effectLst/>
                <a:latin typeface="Arial" panose="020B0604020202020204" pitchFamily="34" charset="0"/>
                <a:ea typeface="Times New Roman" panose="02020603050405020304" pitchFamily="18" charset="0"/>
              </a:rPr>
              <a:t>	Animal</a:t>
            </a:r>
            <a:r>
              <a:rPr lang="pt-PT" sz="1200" dirty="0">
                <a:effectLst/>
                <a:latin typeface="Arial" panose="020B0604020202020204" pitchFamily="34" charset="0"/>
                <a:ea typeface="Times New Roman" panose="02020603050405020304" pitchFamily="18" charset="0"/>
              </a:rPr>
              <a:t> - representa o paciente que é entregue à clínica onde irá usufruir dos cuidados nela disponíveis. 	</a:t>
            </a:r>
          </a:p>
        </p:txBody>
      </p:sp>
      <p:pic>
        <p:nvPicPr>
          <p:cNvPr id="14" name="Imagem 13">
            <a:extLst>
              <a:ext uri="{FF2B5EF4-FFF2-40B4-BE49-F238E27FC236}">
                <a16:creationId xmlns:a16="http://schemas.microsoft.com/office/drawing/2014/main" id="{4CAB3024-1AE6-2E6D-A559-68EE1C0986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544" y="2394992"/>
            <a:ext cx="449811" cy="449811"/>
          </a:xfrm>
          <a:prstGeom prst="rect">
            <a:avLst/>
          </a:prstGeom>
        </p:spPr>
      </p:pic>
      <p:sp>
        <p:nvSpPr>
          <p:cNvPr id="15" name="CaixaDeTexto 14">
            <a:extLst>
              <a:ext uri="{FF2B5EF4-FFF2-40B4-BE49-F238E27FC236}">
                <a16:creationId xmlns:a16="http://schemas.microsoft.com/office/drawing/2014/main" id="{CADC702F-B60B-8687-E993-ED76DE8B1D7C}"/>
              </a:ext>
            </a:extLst>
          </p:cNvPr>
          <p:cNvSpPr txBox="1"/>
          <p:nvPr/>
        </p:nvSpPr>
        <p:spPr>
          <a:xfrm>
            <a:off x="678869" y="2909113"/>
            <a:ext cx="8132618" cy="461665"/>
          </a:xfrm>
          <a:prstGeom prst="rect">
            <a:avLst/>
          </a:prstGeom>
          <a:solidFill>
            <a:srgbClr val="B6B6B6"/>
          </a:solidFill>
          <a:ln>
            <a:solidFill>
              <a:srgbClr val="002060"/>
            </a:solidFill>
          </a:ln>
          <a:effectLst>
            <a:softEdge rad="12700"/>
          </a:effectLst>
        </p:spPr>
        <p:txBody>
          <a:bodyPr wrap="square" rtlCol="0">
            <a:spAutoFit/>
          </a:bodyPr>
          <a:lstStyle/>
          <a:p>
            <a:pPr algn="just"/>
            <a:r>
              <a:rPr lang="pt-PT" sz="1200" b="1" dirty="0">
                <a:effectLst/>
                <a:latin typeface="Arial" panose="020B0604020202020204" pitchFamily="34" charset="0"/>
                <a:ea typeface="Times New Roman" panose="02020603050405020304" pitchFamily="18" charset="0"/>
              </a:rPr>
              <a:t>	Pedido </a:t>
            </a:r>
            <a:r>
              <a:rPr lang="pt-PT" sz="1200" dirty="0">
                <a:effectLst/>
                <a:latin typeface="Arial" panose="020B0604020202020204" pitchFamily="34" charset="0"/>
                <a:ea typeface="Times New Roman" panose="02020603050405020304" pitchFamily="18" charset="0"/>
              </a:rPr>
              <a:t>- representa o pedido feito pelo cliente para o transporte do animal para a clínica e para 	casa.</a:t>
            </a:r>
          </a:p>
        </p:txBody>
      </p:sp>
      <p:pic>
        <p:nvPicPr>
          <p:cNvPr id="17" name="Imagem 16">
            <a:extLst>
              <a:ext uri="{FF2B5EF4-FFF2-40B4-BE49-F238E27FC236}">
                <a16:creationId xmlns:a16="http://schemas.microsoft.com/office/drawing/2014/main" id="{7D2D06AA-88F6-C7C8-83AC-1BBE79226B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258" y="2991771"/>
            <a:ext cx="456097" cy="325445"/>
          </a:xfrm>
          <a:prstGeom prst="rect">
            <a:avLst/>
          </a:prstGeom>
        </p:spPr>
      </p:pic>
      <p:sp>
        <p:nvSpPr>
          <p:cNvPr id="18" name="CaixaDeTexto 17">
            <a:extLst>
              <a:ext uri="{FF2B5EF4-FFF2-40B4-BE49-F238E27FC236}">
                <a16:creationId xmlns:a16="http://schemas.microsoft.com/office/drawing/2014/main" id="{098FB1D1-981D-BF50-F80C-7AC9EECA7D28}"/>
              </a:ext>
            </a:extLst>
          </p:cNvPr>
          <p:cNvSpPr txBox="1"/>
          <p:nvPr/>
        </p:nvSpPr>
        <p:spPr>
          <a:xfrm>
            <a:off x="678869" y="3435088"/>
            <a:ext cx="8132618" cy="461665"/>
          </a:xfrm>
          <a:prstGeom prst="rect">
            <a:avLst/>
          </a:prstGeom>
          <a:solidFill>
            <a:schemeClr val="bg1"/>
          </a:solidFill>
          <a:ln>
            <a:solidFill>
              <a:srgbClr val="002060"/>
            </a:solidFill>
          </a:ln>
          <a:effectLst>
            <a:softEdge rad="12700"/>
          </a:effectLst>
        </p:spPr>
        <p:txBody>
          <a:bodyPr wrap="square" rtlCol="0">
            <a:spAutoFit/>
          </a:bodyPr>
          <a:lstStyle/>
          <a:p>
            <a:pPr algn="just"/>
            <a:r>
              <a:rPr lang="pt-PT" sz="1200" b="1" dirty="0">
                <a:effectLst/>
                <a:latin typeface="Arial" panose="020B0604020202020204" pitchFamily="34" charset="0"/>
                <a:ea typeface="Times New Roman" panose="02020603050405020304" pitchFamily="18" charset="0"/>
              </a:rPr>
              <a:t>	Funcionário</a:t>
            </a:r>
            <a:r>
              <a:rPr lang="pt-PT" sz="1200" b="1" dirty="0">
                <a:latin typeface="Arial" panose="020B0604020202020204" pitchFamily="34" charset="0"/>
                <a:ea typeface="Times New Roman" panose="02020603050405020304" pitchFamily="18" charset="0"/>
              </a:rPr>
              <a:t> </a:t>
            </a:r>
            <a:r>
              <a:rPr lang="pt-PT" sz="1200" dirty="0">
                <a:effectLst/>
                <a:latin typeface="Arial" panose="020B0604020202020204" pitchFamily="34" charset="0"/>
                <a:ea typeface="Times New Roman" panose="02020603050405020304" pitchFamily="18" charset="0"/>
              </a:rPr>
              <a:t>- representa todos os cargos de colaboradores que trabalham numa clínica, desde 	enfermeiros e médicos até administradores. </a:t>
            </a:r>
            <a:endParaRPr lang="pt-PT" sz="1200" dirty="0"/>
          </a:p>
        </p:txBody>
      </p:sp>
      <p:pic>
        <p:nvPicPr>
          <p:cNvPr id="1028" name="Picture 4" descr="Free Doctor SVG, PNG Icon, Symbol. Download Image.">
            <a:extLst>
              <a:ext uri="{FF2B5EF4-FFF2-40B4-BE49-F238E27FC236}">
                <a16:creationId xmlns:a16="http://schemas.microsoft.com/office/drawing/2014/main" id="{B25660D5-8601-C1E2-D95E-83020460C1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56420" y="3453808"/>
            <a:ext cx="559848" cy="455215"/>
          </a:xfrm>
          <a:prstGeom prst="rect">
            <a:avLst/>
          </a:prstGeom>
          <a:noFill/>
          <a:extLst>
            <a:ext uri="{909E8E84-426E-40DD-AFC4-6F175D3DCCD1}">
              <a14:hiddenFill xmlns:a14="http://schemas.microsoft.com/office/drawing/2010/main">
                <a:solidFill>
                  <a:srgbClr val="FFFFFF"/>
                </a:solidFill>
              </a14:hiddenFill>
            </a:ext>
          </a:extLst>
        </p:spPr>
      </p:pic>
      <p:sp>
        <p:nvSpPr>
          <p:cNvPr id="21" name="CaixaDeTexto 20">
            <a:extLst>
              <a:ext uri="{FF2B5EF4-FFF2-40B4-BE49-F238E27FC236}">
                <a16:creationId xmlns:a16="http://schemas.microsoft.com/office/drawing/2014/main" id="{53C2565C-4F08-0E94-7217-6C2D1571AB69}"/>
              </a:ext>
            </a:extLst>
          </p:cNvPr>
          <p:cNvSpPr txBox="1"/>
          <p:nvPr/>
        </p:nvSpPr>
        <p:spPr>
          <a:xfrm>
            <a:off x="678869" y="3972514"/>
            <a:ext cx="8132618" cy="461665"/>
          </a:xfrm>
          <a:prstGeom prst="rect">
            <a:avLst/>
          </a:prstGeom>
          <a:solidFill>
            <a:srgbClr val="EC8D52"/>
          </a:solidFill>
          <a:effectLst>
            <a:softEdge rad="12700"/>
          </a:effectLst>
        </p:spPr>
        <p:txBody>
          <a:bodyPr wrap="square" rtlCol="0">
            <a:spAutoFit/>
          </a:bodyPr>
          <a:lstStyle/>
          <a:p>
            <a:pPr algn="just"/>
            <a:r>
              <a:rPr lang="pt-PT" sz="1200" b="1" dirty="0">
                <a:effectLst/>
                <a:latin typeface="Arial" panose="020B0604020202020204" pitchFamily="34" charset="0"/>
                <a:ea typeface="Times New Roman" panose="02020603050405020304" pitchFamily="18" charset="0"/>
              </a:rPr>
              <a:t>	Carrinha</a:t>
            </a:r>
            <a:r>
              <a:rPr lang="pt-PT" sz="1200" dirty="0">
                <a:effectLst/>
                <a:latin typeface="Arial" panose="020B0604020202020204" pitchFamily="34" charset="0"/>
                <a:ea typeface="Times New Roman" panose="02020603050405020304" pitchFamily="18" charset="0"/>
              </a:rPr>
              <a:t> representa o meio de transporte usado para as entregas e/ou recolhas dos animais 	no 	serviço </a:t>
            </a:r>
            <a:r>
              <a:rPr lang="pt-PT" sz="1200" dirty="0" err="1">
                <a:effectLst/>
                <a:latin typeface="Arial" panose="020B0604020202020204" pitchFamily="34" charset="0"/>
                <a:ea typeface="Times New Roman" panose="02020603050405020304" pitchFamily="18" charset="0"/>
              </a:rPr>
              <a:t>delivery</a:t>
            </a:r>
            <a:r>
              <a:rPr lang="pt-PT" sz="1200" dirty="0">
                <a:effectLst/>
                <a:latin typeface="Arial" panose="020B0604020202020204" pitchFamily="34" charset="0"/>
                <a:ea typeface="Times New Roman" panose="02020603050405020304" pitchFamily="18" charset="0"/>
              </a:rPr>
              <a:t>. </a:t>
            </a:r>
            <a:endParaRPr lang="pt-PT" sz="1200" dirty="0"/>
          </a:p>
        </p:txBody>
      </p:sp>
      <p:pic>
        <p:nvPicPr>
          <p:cNvPr id="1030" name="Picture 6" descr="Delivery PNG Transparent Images - PNG All">
            <a:extLst>
              <a:ext uri="{FF2B5EF4-FFF2-40B4-BE49-F238E27FC236}">
                <a16:creationId xmlns:a16="http://schemas.microsoft.com/office/drawing/2014/main" id="{A76F1801-DE07-E952-445D-2E8C5174B3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9484" y="4004626"/>
            <a:ext cx="377871" cy="39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0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aixaDeTexto 172"/>
          <p:cNvSpPr txBox="1"/>
          <p:nvPr/>
        </p:nvSpPr>
        <p:spPr>
          <a:xfrm>
            <a:off x="567490" y="296716"/>
            <a:ext cx="8652709" cy="402840"/>
          </a:xfrm>
          <a:prstGeom prst="rect">
            <a:avLst/>
          </a:prstGeom>
          <a:noFill/>
          <a:ln w="0">
            <a:noFill/>
          </a:ln>
        </p:spPr>
        <p:txBody>
          <a:bodyPr lIns="90000" tIns="45000" rIns="90000" bIns="45000" anchor="t">
            <a:noAutofit/>
          </a:bodyPr>
          <a:lstStyle/>
          <a:p>
            <a:r>
              <a:rPr lang="pt-PT" sz="2400" b="1" spc="-1" dirty="0">
                <a:latin typeface="Copperplate Gothic Bold" panose="020E0705020206020404" pitchFamily="34" charset="0"/>
              </a:rPr>
              <a:t>   Modelo Conceptual</a:t>
            </a:r>
            <a:endParaRPr lang="pt-PT" sz="2400" b="1" strike="noStrike" spc="-1" dirty="0">
              <a:latin typeface="Copperplate Gothic Bold" panose="020E0705020206020404" pitchFamily="34" charset="0"/>
            </a:endParaRPr>
          </a:p>
        </p:txBody>
      </p:sp>
      <p:pic>
        <p:nvPicPr>
          <p:cNvPr id="2" name="Imagem 1">
            <a:extLst>
              <a:ext uri="{FF2B5EF4-FFF2-40B4-BE49-F238E27FC236}">
                <a16:creationId xmlns:a16="http://schemas.microsoft.com/office/drawing/2014/main" id="{2795F699-AC1F-7D27-96C8-63578D51A71B}"/>
              </a:ext>
            </a:extLst>
          </p:cNvPr>
          <p:cNvPicPr>
            <a:picLocks noChangeAspect="1"/>
          </p:cNvPicPr>
          <p:nvPr/>
        </p:nvPicPr>
        <p:blipFill>
          <a:blip r:embed="rId2"/>
          <a:stretch>
            <a:fillRect/>
          </a:stretch>
        </p:blipFill>
        <p:spPr>
          <a:xfrm>
            <a:off x="2037907" y="798785"/>
            <a:ext cx="5068185" cy="40479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9BBE9-5E5D-E703-AACF-4CA96F2BABA2}"/>
              </a:ext>
            </a:extLst>
          </p:cNvPr>
          <p:cNvSpPr>
            <a:spLocks noGrp="1"/>
          </p:cNvSpPr>
          <p:nvPr>
            <p:ph type="title"/>
          </p:nvPr>
        </p:nvSpPr>
        <p:spPr>
          <a:xfrm>
            <a:off x="457740" y="2142810"/>
            <a:ext cx="8228520" cy="857880"/>
          </a:xfrm>
        </p:spPr>
        <p:txBody>
          <a:bodyPr/>
          <a:lstStyle/>
          <a:p>
            <a:pPr algn="ctr"/>
            <a:r>
              <a:rPr lang="pt-PT" sz="2800" b="1" strike="noStrike" spc="-1" dirty="0">
                <a:latin typeface="Copperplate Gothic Bold" panose="020E0705020206020404" pitchFamily="34" charset="0"/>
              </a:rPr>
              <a:t>Identificação e caracterização dos </a:t>
            </a:r>
            <a:r>
              <a:rPr lang="pt-PT" sz="3200" b="1" strike="noStrike" spc="-1" dirty="0">
                <a:latin typeface="Copperplate Gothic Bold" panose="020E0705020206020404" pitchFamily="34" charset="0"/>
              </a:rPr>
              <a:t>relacionamentos</a:t>
            </a:r>
            <a:br>
              <a:rPr lang="pt-PT" sz="2800" b="1" strike="noStrike" spc="-1" dirty="0">
                <a:latin typeface="Copperplate Gothic Bold" panose="020E0705020206020404" pitchFamily="34" charset="0"/>
              </a:rPr>
            </a:br>
            <a:endParaRPr lang="pt-PT" sz="2800" dirty="0"/>
          </a:p>
        </p:txBody>
      </p:sp>
    </p:spTree>
    <p:extLst>
      <p:ext uri="{BB962C8B-B14F-4D97-AF65-F5344CB8AC3E}">
        <p14:creationId xmlns:p14="http://schemas.microsoft.com/office/powerpoint/2010/main" val="373659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BF22B40-2EF4-8AFA-9808-C8C7D5588803}"/>
              </a:ext>
            </a:extLst>
          </p:cNvPr>
          <p:cNvPicPr>
            <a:picLocks noChangeAspect="1"/>
          </p:cNvPicPr>
          <p:nvPr/>
        </p:nvPicPr>
        <p:blipFill>
          <a:blip r:embed="rId2"/>
          <a:stretch>
            <a:fillRect/>
          </a:stretch>
        </p:blipFill>
        <p:spPr>
          <a:xfrm>
            <a:off x="687883" y="1430365"/>
            <a:ext cx="7768234" cy="2282770"/>
          </a:xfrm>
          <a:prstGeom prst="rect">
            <a:avLst/>
          </a:prstGeom>
        </p:spPr>
      </p:pic>
      <p:sp>
        <p:nvSpPr>
          <p:cNvPr id="3" name="CaixaDeTexto 2">
            <a:extLst>
              <a:ext uri="{FF2B5EF4-FFF2-40B4-BE49-F238E27FC236}">
                <a16:creationId xmlns:a16="http://schemas.microsoft.com/office/drawing/2014/main" id="{EB0BFA2D-8EBE-E68E-DB17-C71A08C9585B}"/>
              </a:ext>
            </a:extLst>
          </p:cNvPr>
          <p:cNvSpPr txBox="1"/>
          <p:nvPr/>
        </p:nvSpPr>
        <p:spPr>
          <a:xfrm>
            <a:off x="687883" y="3713135"/>
            <a:ext cx="7768234" cy="279201"/>
          </a:xfrm>
          <a:prstGeom prst="rect">
            <a:avLst/>
          </a:prstGeom>
          <a:noFill/>
        </p:spPr>
        <p:txBody>
          <a:bodyPr wrap="square" rtlCol="0">
            <a:spAutoFit/>
          </a:bodyPr>
          <a:lstStyle/>
          <a:p>
            <a:r>
              <a:rPr lang="pt-PT" sz="1200" b="0" strike="noStrike" spc="-1" dirty="0">
                <a:latin typeface="Arial"/>
              </a:rPr>
              <a:t>Legenda - Relacionamento Animal-Cliente</a:t>
            </a:r>
            <a:endParaRPr lang="pt-PT"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069C5-0588-1AEA-20F3-4C94D8BAFCB2}"/>
              </a:ext>
            </a:extLst>
          </p:cNvPr>
          <p:cNvSpPr>
            <a:spLocks noGrp="1"/>
          </p:cNvSpPr>
          <p:nvPr>
            <p:ph type="title"/>
          </p:nvPr>
        </p:nvSpPr>
        <p:spPr>
          <a:xfrm>
            <a:off x="796637" y="142855"/>
            <a:ext cx="8228520" cy="857880"/>
          </a:xfrm>
        </p:spPr>
        <p:txBody>
          <a:bodyPr/>
          <a:lstStyle/>
          <a:p>
            <a:r>
              <a:rPr lang="pt-PT" sz="2600" b="0" strike="noStrike" spc="-1" dirty="0">
                <a:latin typeface="Copperplate Gothic Bold" panose="020E0705020206020404" pitchFamily="34" charset="0"/>
              </a:rPr>
              <a:t>Estrutura do </a:t>
            </a:r>
            <a:r>
              <a:rPr lang="pt-PT" sz="2600" spc="-1" dirty="0">
                <a:latin typeface="Copperplate Gothic Bold" panose="020E0705020206020404" pitchFamily="34" charset="0"/>
              </a:rPr>
              <a:t>T</a:t>
            </a:r>
            <a:r>
              <a:rPr lang="pt-PT" sz="2600" b="0" strike="noStrike" spc="-1" dirty="0">
                <a:latin typeface="Copperplate Gothic Bold" panose="020E0705020206020404" pitchFamily="34" charset="0"/>
              </a:rPr>
              <a:t>rabalho</a:t>
            </a:r>
            <a:endParaRPr lang="pt-PT" sz="2600" dirty="0"/>
          </a:p>
        </p:txBody>
      </p:sp>
      <p:sp>
        <p:nvSpPr>
          <p:cNvPr id="5" name="CaixaDeTexto 4">
            <a:extLst>
              <a:ext uri="{FF2B5EF4-FFF2-40B4-BE49-F238E27FC236}">
                <a16:creationId xmlns:a16="http://schemas.microsoft.com/office/drawing/2014/main" id="{9CDD6C7A-320D-6E47-E10A-A5F6244A925C}"/>
              </a:ext>
            </a:extLst>
          </p:cNvPr>
          <p:cNvSpPr txBox="1"/>
          <p:nvPr/>
        </p:nvSpPr>
        <p:spPr>
          <a:xfrm>
            <a:off x="0" y="928271"/>
            <a:ext cx="7626927" cy="3139321"/>
          </a:xfrm>
          <a:prstGeom prst="rect">
            <a:avLst/>
          </a:prstGeom>
          <a:noFill/>
        </p:spPr>
        <p:txBody>
          <a:bodyPr wrap="square" rtlCol="0">
            <a:spAutoFit/>
          </a:bodyPr>
          <a:lstStyle/>
          <a:p>
            <a:pPr marL="889200" lvl="1" indent="-198000">
              <a:spcBef>
                <a:spcPts val="300"/>
              </a:spcBef>
              <a:buClr>
                <a:srgbClr val="000000"/>
              </a:buClr>
              <a:buSzPct val="45000"/>
              <a:buFont typeface="Wingdings" charset="2"/>
              <a:buChar char=""/>
            </a:pPr>
            <a:r>
              <a:rPr lang="pt-PT" sz="1200" b="1" spc="-1" dirty="0">
                <a:latin typeface="Arial"/>
              </a:rPr>
              <a:t>1. - Definição do Sistema</a:t>
            </a:r>
          </a:p>
          <a:p>
            <a:pPr marL="1346400" lvl="2" indent="-198000">
              <a:spcBef>
                <a:spcPts val="300"/>
              </a:spcBef>
              <a:buClr>
                <a:srgbClr val="000000"/>
              </a:buClr>
              <a:buSzPct val="45000"/>
              <a:buFont typeface="Wingdings" charset="2"/>
              <a:buChar char=""/>
            </a:pPr>
            <a:r>
              <a:rPr lang="pt-PT" sz="1200" spc="-1" dirty="0">
                <a:latin typeface="Arial"/>
              </a:rPr>
              <a:t>1.1. - Contextualização</a:t>
            </a:r>
          </a:p>
          <a:p>
            <a:pPr marL="1346400" lvl="2" indent="-198000">
              <a:spcBef>
                <a:spcPts val="300"/>
              </a:spcBef>
              <a:buClr>
                <a:srgbClr val="000000"/>
              </a:buClr>
              <a:buSzPct val="45000"/>
              <a:buFont typeface="Wingdings" charset="2"/>
              <a:buChar char=""/>
            </a:pPr>
            <a:r>
              <a:rPr lang="pt-PT" sz="1200" spc="-1" dirty="0">
                <a:latin typeface="Arial"/>
              </a:rPr>
              <a:t>1.2. - Motivação e Objetivos</a:t>
            </a:r>
          </a:p>
          <a:p>
            <a:pPr marL="1346400" lvl="2" indent="-198000">
              <a:spcBef>
                <a:spcPts val="300"/>
              </a:spcBef>
              <a:buClr>
                <a:srgbClr val="000000"/>
              </a:buClr>
              <a:buSzPct val="45000"/>
              <a:buFont typeface="Wingdings" charset="2"/>
              <a:buChar char=""/>
            </a:pPr>
            <a:r>
              <a:rPr lang="pt-PT" sz="1200" spc="-1" dirty="0">
                <a:latin typeface="Arial"/>
              </a:rPr>
              <a:t>1.3. - Análise da Viabilidade do Projeto</a:t>
            </a:r>
          </a:p>
          <a:p>
            <a:pPr marL="1346400" lvl="2" indent="-198000">
              <a:spcBef>
                <a:spcPts val="300"/>
              </a:spcBef>
              <a:buClr>
                <a:srgbClr val="000000"/>
              </a:buClr>
              <a:buSzPct val="45000"/>
              <a:buFont typeface="Wingdings" charset="2"/>
              <a:buChar char=""/>
            </a:pPr>
            <a:r>
              <a:rPr lang="pt-PT" sz="1200" spc="-1" dirty="0">
                <a:latin typeface="Arial"/>
              </a:rPr>
              <a:t>1.4. - Recurso e Equipa de Trabalho</a:t>
            </a:r>
          </a:p>
          <a:p>
            <a:pPr marL="1346400" lvl="2" indent="-198000">
              <a:spcBef>
                <a:spcPts val="300"/>
              </a:spcBef>
              <a:buClr>
                <a:srgbClr val="000000"/>
              </a:buClr>
              <a:buSzPct val="45000"/>
              <a:buFont typeface="Wingdings" charset="2"/>
              <a:buChar char=""/>
            </a:pPr>
            <a:r>
              <a:rPr lang="pt-PT" sz="1200" spc="-1" dirty="0">
                <a:latin typeface="Arial"/>
              </a:rPr>
              <a:t>1.5. - Plano de Execução do Projeto</a:t>
            </a:r>
            <a:endParaRPr lang="pt-PT" sz="1200" b="1" spc="-1" dirty="0">
              <a:latin typeface="Arial"/>
            </a:endParaRPr>
          </a:p>
          <a:p>
            <a:pPr marL="889200" lvl="1" indent="-198000">
              <a:spcBef>
                <a:spcPts val="300"/>
              </a:spcBef>
              <a:buClr>
                <a:srgbClr val="000000"/>
              </a:buClr>
              <a:buSzPct val="45000"/>
              <a:buFont typeface="Wingdings" charset="2"/>
              <a:buChar char=""/>
            </a:pPr>
            <a:r>
              <a:rPr lang="pt-PT" sz="1200" b="1" spc="-1" dirty="0">
                <a:latin typeface="Arial"/>
              </a:rPr>
              <a:t>2. - Levantamento e Análise de Requisitos</a:t>
            </a:r>
          </a:p>
          <a:p>
            <a:pPr marL="1346400" lvl="2" indent="-198000">
              <a:spcBef>
                <a:spcPts val="300"/>
              </a:spcBef>
              <a:buClr>
                <a:srgbClr val="000000"/>
              </a:buClr>
              <a:buSzPct val="45000"/>
              <a:buFont typeface="Wingdings" charset="2"/>
              <a:buChar char=""/>
            </a:pPr>
            <a:r>
              <a:rPr lang="pt-PT" sz="1200" spc="-1" dirty="0">
                <a:latin typeface="Arial"/>
              </a:rPr>
              <a:t>2.1. - Método de levantamento e de análise de requisitos adotados</a:t>
            </a:r>
          </a:p>
          <a:p>
            <a:pPr marL="1346400" lvl="2" indent="-198000">
              <a:spcBef>
                <a:spcPts val="300"/>
              </a:spcBef>
              <a:buClr>
                <a:srgbClr val="000000"/>
              </a:buClr>
              <a:buSzPct val="45000"/>
              <a:buFont typeface="Wingdings" charset="2"/>
              <a:buChar char=""/>
            </a:pPr>
            <a:r>
              <a:rPr lang="pt-PT" sz="1200" spc="-1" dirty="0">
                <a:latin typeface="Arial"/>
              </a:rPr>
              <a:t>2.2. - Organização dos requisitos levantados</a:t>
            </a:r>
          </a:p>
          <a:p>
            <a:pPr marL="1803600" lvl="3" indent="-198000">
              <a:spcBef>
                <a:spcPts val="300"/>
              </a:spcBef>
              <a:buClr>
                <a:srgbClr val="000000"/>
              </a:buClr>
              <a:buSzPct val="45000"/>
              <a:buFont typeface="Wingdings" charset="2"/>
              <a:buChar char=""/>
            </a:pPr>
            <a:r>
              <a:rPr lang="pt-PT" sz="1200" spc="-1" dirty="0">
                <a:latin typeface="Arial"/>
              </a:rPr>
              <a:t>2.2.1. - Requisitos de descrição</a:t>
            </a:r>
          </a:p>
          <a:p>
            <a:pPr marL="1803600" lvl="3" indent="-198000">
              <a:spcBef>
                <a:spcPts val="300"/>
              </a:spcBef>
              <a:buClr>
                <a:srgbClr val="000000"/>
              </a:buClr>
              <a:buSzPct val="45000"/>
              <a:buFont typeface="Wingdings" charset="2"/>
              <a:buChar char=""/>
            </a:pPr>
            <a:r>
              <a:rPr lang="pt-PT" sz="1200" spc="-1" dirty="0">
                <a:latin typeface="Arial"/>
              </a:rPr>
              <a:t>2.2.2. - Requisitos de exploração</a:t>
            </a:r>
          </a:p>
          <a:p>
            <a:pPr marL="1803600" lvl="3" indent="-198000">
              <a:spcBef>
                <a:spcPts val="300"/>
              </a:spcBef>
              <a:buClr>
                <a:srgbClr val="000000"/>
              </a:buClr>
              <a:buSzPct val="45000"/>
              <a:buFont typeface="Wingdings" charset="2"/>
              <a:buChar char=""/>
            </a:pPr>
            <a:r>
              <a:rPr lang="pt-PT" sz="1200" spc="-1" dirty="0">
                <a:latin typeface="Arial"/>
              </a:rPr>
              <a:t>2.2.3. - Requisitos de administração</a:t>
            </a:r>
          </a:p>
          <a:p>
            <a:pPr marL="1346400" lvl="2" indent="-198000">
              <a:spcBef>
                <a:spcPts val="300"/>
              </a:spcBef>
              <a:buClr>
                <a:srgbClr val="000000"/>
              </a:buClr>
              <a:buSzPct val="45000"/>
              <a:buFont typeface="Wingdings" charset="2"/>
              <a:buChar char=""/>
            </a:pPr>
            <a:r>
              <a:rPr lang="pt-PT" sz="1200" spc="-1" dirty="0">
                <a:latin typeface="Arial"/>
              </a:rPr>
              <a:t>2.3. - Análise e validação geral dos requisitos </a:t>
            </a:r>
          </a:p>
          <a:p>
            <a:endParaRPr lang="pt-PT" sz="1200" dirty="0"/>
          </a:p>
        </p:txBody>
      </p:sp>
    </p:spTree>
    <p:extLst>
      <p:ext uri="{BB962C8B-B14F-4D97-AF65-F5344CB8AC3E}">
        <p14:creationId xmlns:p14="http://schemas.microsoft.com/office/powerpoint/2010/main" val="175348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41B1386-87E5-22FC-3232-78D7F55BF1F9}"/>
              </a:ext>
            </a:extLst>
          </p:cNvPr>
          <p:cNvPicPr>
            <a:picLocks noChangeAspect="1"/>
          </p:cNvPicPr>
          <p:nvPr/>
        </p:nvPicPr>
        <p:blipFill>
          <a:blip r:embed="rId2"/>
          <a:stretch>
            <a:fillRect/>
          </a:stretch>
        </p:blipFill>
        <p:spPr>
          <a:xfrm>
            <a:off x="3225191" y="643706"/>
            <a:ext cx="2693616" cy="3447874"/>
          </a:xfrm>
          <a:prstGeom prst="rect">
            <a:avLst/>
          </a:prstGeom>
        </p:spPr>
      </p:pic>
      <p:sp>
        <p:nvSpPr>
          <p:cNvPr id="2" name="CaixaDeTexto 1">
            <a:extLst>
              <a:ext uri="{FF2B5EF4-FFF2-40B4-BE49-F238E27FC236}">
                <a16:creationId xmlns:a16="http://schemas.microsoft.com/office/drawing/2014/main" id="{EA82ED82-2C0A-AC40-41C8-3FD8498C3931}"/>
              </a:ext>
            </a:extLst>
          </p:cNvPr>
          <p:cNvSpPr txBox="1"/>
          <p:nvPr/>
        </p:nvSpPr>
        <p:spPr>
          <a:xfrm>
            <a:off x="2822641" y="4091580"/>
            <a:ext cx="3498715" cy="276999"/>
          </a:xfrm>
          <a:prstGeom prst="rect">
            <a:avLst/>
          </a:prstGeom>
          <a:noFill/>
        </p:spPr>
        <p:txBody>
          <a:bodyPr wrap="none" rtlCol="0">
            <a:spAutoFit/>
          </a:bodyPr>
          <a:lstStyle/>
          <a:p>
            <a:r>
              <a:rPr lang="pt-PT" sz="1200" b="0" strike="noStrike" spc="-1" dirty="0">
                <a:latin typeface="Arial"/>
              </a:rPr>
              <a:t>Legenda - Relacionamento Carrinha-Funcionário</a:t>
            </a:r>
            <a:endParaRPr lang="pt-PT"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aixaDeTexto 174"/>
          <p:cNvSpPr txBox="1"/>
          <p:nvPr/>
        </p:nvSpPr>
        <p:spPr>
          <a:xfrm>
            <a:off x="3582000" y="850590"/>
            <a:ext cx="1980000" cy="1338428"/>
          </a:xfrm>
          <a:prstGeom prst="rect">
            <a:avLst/>
          </a:prstGeom>
          <a:noFill/>
          <a:ln w="0">
            <a:noFill/>
          </a:ln>
        </p:spPr>
        <p:txBody>
          <a:bodyPr lIns="90000" tIns="45000" rIns="90000" bIns="45000" anchor="t">
            <a:noAutofit/>
          </a:bodyPr>
          <a:lstStyle/>
          <a:p>
            <a:r>
              <a:rPr lang="pt-PT" sz="8000" b="0" strike="noStrike" spc="-1" dirty="0">
                <a:latin typeface="Copperplate Gothic Bold" panose="020E0705020206020404" pitchFamily="34" charset="0"/>
              </a:rPr>
              <a:t>04</a:t>
            </a:r>
          </a:p>
        </p:txBody>
      </p:sp>
      <p:sp>
        <p:nvSpPr>
          <p:cNvPr id="176" name="CaixaDeTexto 175"/>
          <p:cNvSpPr txBox="1"/>
          <p:nvPr/>
        </p:nvSpPr>
        <p:spPr>
          <a:xfrm>
            <a:off x="1692000" y="2189018"/>
            <a:ext cx="5760000" cy="1620360"/>
          </a:xfrm>
          <a:prstGeom prst="rect">
            <a:avLst/>
          </a:prstGeom>
          <a:noFill/>
          <a:ln w="0">
            <a:noFill/>
          </a:ln>
        </p:spPr>
        <p:txBody>
          <a:bodyPr lIns="90000" tIns="45000" rIns="90000" bIns="45000" anchor="t">
            <a:noAutofit/>
          </a:bodyPr>
          <a:lstStyle/>
          <a:p>
            <a:pPr algn="ctr"/>
            <a:r>
              <a:rPr lang="pt-PT" sz="4600" b="0" strike="noStrike" spc="-1" dirty="0">
                <a:latin typeface="Copperplate Gothic Bold" panose="020E0705020206020404" pitchFamily="34" charset="0"/>
              </a:rPr>
              <a:t>Modelação Lógica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aixaDeTexto 176"/>
          <p:cNvSpPr txBox="1"/>
          <p:nvPr/>
        </p:nvSpPr>
        <p:spPr>
          <a:xfrm>
            <a:off x="677781" y="309371"/>
            <a:ext cx="7946673" cy="459360"/>
          </a:xfrm>
          <a:prstGeom prst="rect">
            <a:avLst/>
          </a:prstGeom>
          <a:noFill/>
          <a:ln w="0">
            <a:noFill/>
          </a:ln>
        </p:spPr>
        <p:txBody>
          <a:bodyPr lIns="90000" tIns="45000" rIns="90000" bIns="45000" anchor="t">
            <a:noAutofit/>
          </a:bodyPr>
          <a:lstStyle/>
          <a:p>
            <a:r>
              <a:rPr lang="pt-PT" sz="2600" b="1" strike="noStrike" spc="-1" dirty="0">
                <a:latin typeface="Copperplate Gothic Bold" panose="020E0705020206020404" pitchFamily="34" charset="0"/>
              </a:rPr>
              <a:t>Desenho do modelo lógico</a:t>
            </a:r>
          </a:p>
        </p:txBody>
      </p:sp>
      <p:pic>
        <p:nvPicPr>
          <p:cNvPr id="2" name="Picture 42">
            <a:extLst>
              <a:ext uri="{FF2B5EF4-FFF2-40B4-BE49-F238E27FC236}">
                <a16:creationId xmlns:a16="http://schemas.microsoft.com/office/drawing/2014/main" id="{6DE08884-4773-0B2E-7E12-F6F6A070F1D4}"/>
              </a:ext>
            </a:extLst>
          </p:cNvPr>
          <p:cNvPicPr>
            <a:picLocks/>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71780" y="768731"/>
            <a:ext cx="4600440" cy="39975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C2EFA-1413-CD4D-BF68-23AE7509BFE3}"/>
              </a:ext>
            </a:extLst>
          </p:cNvPr>
          <p:cNvSpPr>
            <a:spLocks noGrp="1"/>
          </p:cNvSpPr>
          <p:nvPr>
            <p:ph type="title"/>
          </p:nvPr>
        </p:nvSpPr>
        <p:spPr>
          <a:xfrm>
            <a:off x="653143" y="345600"/>
            <a:ext cx="8228520" cy="857880"/>
          </a:xfrm>
        </p:spPr>
        <p:txBody>
          <a:bodyPr/>
          <a:lstStyle/>
          <a:p>
            <a:r>
              <a:rPr lang="pt-PT" sz="2800" dirty="0">
                <a:latin typeface="Copperplate Gothic Bold" panose="020E0705020206020404" pitchFamily="34" charset="0"/>
              </a:rPr>
              <a:t>Normalização de Dados</a:t>
            </a:r>
          </a:p>
        </p:txBody>
      </p:sp>
      <p:sp>
        <p:nvSpPr>
          <p:cNvPr id="3" name="Subtítulo 2">
            <a:extLst>
              <a:ext uri="{FF2B5EF4-FFF2-40B4-BE49-F238E27FC236}">
                <a16:creationId xmlns:a16="http://schemas.microsoft.com/office/drawing/2014/main" id="{356479BD-40E4-924E-6AC9-43C94E6A383C}"/>
              </a:ext>
            </a:extLst>
          </p:cNvPr>
          <p:cNvSpPr>
            <a:spLocks noGrp="1"/>
          </p:cNvSpPr>
          <p:nvPr>
            <p:ph type="subTitle"/>
          </p:nvPr>
        </p:nvSpPr>
        <p:spPr>
          <a:xfrm>
            <a:off x="457740" y="1602083"/>
            <a:ext cx="8228520" cy="1939333"/>
          </a:xfrm>
        </p:spPr>
        <p:txBody>
          <a:bodyPr/>
          <a:lstStyle/>
          <a:p>
            <a:pPr marL="0" indent="0" algn="just">
              <a:lnSpc>
                <a:spcPct val="150000"/>
              </a:lnSpc>
              <a:buNone/>
            </a:pPr>
            <a:r>
              <a:rPr lang="pt-PT" sz="1400" dirty="0"/>
              <a:t>Uma vez que o processo de criação da nossa base de dados foi seguido corretamente, desde a elaboração do modelo conceptual até a elaboração do modelo lógico, é considerável que o modelo esteja normalizado e não seja necessário aplicar novamente o processo de normalização. Isso não significa que a base de dados esteja completamente livre de redundância, mas que foi levado em consideração durante o processo de modelagem.</a:t>
            </a:r>
          </a:p>
        </p:txBody>
      </p:sp>
    </p:spTree>
    <p:extLst>
      <p:ext uri="{BB962C8B-B14F-4D97-AF65-F5344CB8AC3E}">
        <p14:creationId xmlns:p14="http://schemas.microsoft.com/office/powerpoint/2010/main" val="138187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DEF6857-C1DA-FD2C-C3B3-E62342C07D84}"/>
              </a:ext>
            </a:extLst>
          </p:cNvPr>
          <p:cNvSpPr>
            <a:spLocks noGrp="1"/>
          </p:cNvSpPr>
          <p:nvPr>
            <p:ph type="subTitle"/>
          </p:nvPr>
        </p:nvSpPr>
        <p:spPr>
          <a:xfrm>
            <a:off x="457560" y="2283480"/>
            <a:ext cx="8228880" cy="857070"/>
          </a:xfrm>
        </p:spPr>
        <p:txBody>
          <a:bodyPr/>
          <a:lstStyle/>
          <a:p>
            <a:pPr marL="0" indent="0" algn="ctr">
              <a:buNone/>
            </a:pPr>
            <a:r>
              <a:rPr lang="pt-PT" sz="3200" b="1" dirty="0">
                <a:latin typeface="Copperplate Gothic Bold" panose="020E0705020206020404" pitchFamily="34" charset="0"/>
              </a:rPr>
              <a:t>Validação das interrogações do utilizador</a:t>
            </a:r>
            <a:endParaRPr lang="pt-PT" sz="3200" dirty="0"/>
          </a:p>
          <a:p>
            <a:pPr marL="0" indent="0" algn="ctr">
              <a:buNone/>
            </a:pPr>
            <a:endParaRPr lang="pt-PT" sz="3200" dirty="0"/>
          </a:p>
        </p:txBody>
      </p:sp>
    </p:spTree>
    <p:extLst>
      <p:ext uri="{BB962C8B-B14F-4D97-AF65-F5344CB8AC3E}">
        <p14:creationId xmlns:p14="http://schemas.microsoft.com/office/powerpoint/2010/main" val="78811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009B7B3-1756-8114-2D84-D8CCBBF79501}"/>
              </a:ext>
            </a:extLst>
          </p:cNvPr>
          <p:cNvPicPr>
            <a:picLocks noChangeAspect="1"/>
          </p:cNvPicPr>
          <p:nvPr/>
        </p:nvPicPr>
        <p:blipFill>
          <a:blip r:embed="rId3"/>
          <a:stretch>
            <a:fillRect/>
          </a:stretch>
        </p:blipFill>
        <p:spPr>
          <a:xfrm>
            <a:off x="2302522" y="934358"/>
            <a:ext cx="4538943" cy="3274783"/>
          </a:xfrm>
          <a:prstGeom prst="rect">
            <a:avLst/>
          </a:prstGeom>
        </p:spPr>
      </p:pic>
      <p:sp>
        <p:nvSpPr>
          <p:cNvPr id="3" name="CaixaDeTexto 2">
            <a:extLst>
              <a:ext uri="{FF2B5EF4-FFF2-40B4-BE49-F238E27FC236}">
                <a16:creationId xmlns:a16="http://schemas.microsoft.com/office/drawing/2014/main" id="{58548901-B2F6-E17B-A913-9507652D59D5}"/>
              </a:ext>
            </a:extLst>
          </p:cNvPr>
          <p:cNvSpPr txBox="1"/>
          <p:nvPr/>
        </p:nvSpPr>
        <p:spPr>
          <a:xfrm>
            <a:off x="2302521" y="4209141"/>
            <a:ext cx="4538943" cy="276999"/>
          </a:xfrm>
          <a:prstGeom prst="rect">
            <a:avLst/>
          </a:prstGeom>
          <a:noFill/>
        </p:spPr>
        <p:txBody>
          <a:bodyPr wrap="square" rtlCol="0">
            <a:spAutoFit/>
          </a:bodyPr>
          <a:lstStyle/>
          <a:p>
            <a:r>
              <a:rPr lang="pt-PT" sz="1200" dirty="0"/>
              <a:t>Legenda - Contabilizar o total de pedidos num certo dia.</a:t>
            </a:r>
          </a:p>
        </p:txBody>
      </p:sp>
    </p:spTree>
    <p:extLst>
      <p:ext uri="{BB962C8B-B14F-4D97-AF65-F5344CB8AC3E}">
        <p14:creationId xmlns:p14="http://schemas.microsoft.com/office/powerpoint/2010/main" val="396200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9662C8F-9B8C-6C87-6289-2464364E13F1}"/>
              </a:ext>
            </a:extLst>
          </p:cNvPr>
          <p:cNvPicPr>
            <a:picLocks noChangeAspect="1"/>
          </p:cNvPicPr>
          <p:nvPr/>
        </p:nvPicPr>
        <p:blipFill>
          <a:blip r:embed="rId2"/>
          <a:stretch>
            <a:fillRect/>
          </a:stretch>
        </p:blipFill>
        <p:spPr>
          <a:xfrm>
            <a:off x="2393237" y="905135"/>
            <a:ext cx="4357525" cy="3333229"/>
          </a:xfrm>
          <a:prstGeom prst="rect">
            <a:avLst/>
          </a:prstGeom>
        </p:spPr>
      </p:pic>
      <p:sp>
        <p:nvSpPr>
          <p:cNvPr id="2" name="CaixaDeTexto 1">
            <a:extLst>
              <a:ext uri="{FF2B5EF4-FFF2-40B4-BE49-F238E27FC236}">
                <a16:creationId xmlns:a16="http://schemas.microsoft.com/office/drawing/2014/main" id="{6F5A4CE1-E778-0A5D-ED8E-1BA9088A6DA0}"/>
              </a:ext>
            </a:extLst>
          </p:cNvPr>
          <p:cNvSpPr txBox="1"/>
          <p:nvPr/>
        </p:nvSpPr>
        <p:spPr>
          <a:xfrm>
            <a:off x="2393236" y="4238364"/>
            <a:ext cx="4357525" cy="276999"/>
          </a:xfrm>
          <a:prstGeom prst="rect">
            <a:avLst/>
          </a:prstGeom>
          <a:noFill/>
        </p:spPr>
        <p:txBody>
          <a:bodyPr wrap="square" rtlCol="0">
            <a:spAutoFit/>
          </a:bodyPr>
          <a:lstStyle/>
          <a:p>
            <a:r>
              <a:rPr lang="pt-PT" sz="1200" dirty="0"/>
              <a:t>Legenda - Contabilizar o número de animais da mesma raça.</a:t>
            </a:r>
          </a:p>
        </p:txBody>
      </p:sp>
    </p:spTree>
    <p:extLst>
      <p:ext uri="{BB962C8B-B14F-4D97-AF65-F5344CB8AC3E}">
        <p14:creationId xmlns:p14="http://schemas.microsoft.com/office/powerpoint/2010/main" val="424742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6195ADD-4763-8122-FE35-1559F2AEBBDB}"/>
              </a:ext>
            </a:extLst>
          </p:cNvPr>
          <p:cNvSpPr txBox="1"/>
          <p:nvPr/>
        </p:nvSpPr>
        <p:spPr>
          <a:xfrm>
            <a:off x="1980104" y="4143662"/>
            <a:ext cx="5183790" cy="276999"/>
          </a:xfrm>
          <a:prstGeom prst="rect">
            <a:avLst/>
          </a:prstGeom>
          <a:noFill/>
        </p:spPr>
        <p:txBody>
          <a:bodyPr wrap="square" rtlCol="0">
            <a:spAutoFit/>
          </a:bodyPr>
          <a:lstStyle/>
          <a:p>
            <a:r>
              <a:rPr lang="pt-PT" sz="1200" dirty="0"/>
              <a:t>Legenda - Listar os funcionários de cada clínica agrupados por cargo.</a:t>
            </a:r>
          </a:p>
        </p:txBody>
      </p:sp>
      <p:pic>
        <p:nvPicPr>
          <p:cNvPr id="2" name="Imagem 1">
            <a:extLst>
              <a:ext uri="{FF2B5EF4-FFF2-40B4-BE49-F238E27FC236}">
                <a16:creationId xmlns:a16="http://schemas.microsoft.com/office/drawing/2014/main" id="{CEC1C7A0-0C05-9ABE-5B52-C83822CBABA4}"/>
              </a:ext>
            </a:extLst>
          </p:cNvPr>
          <p:cNvPicPr>
            <a:picLocks noChangeAspect="1"/>
          </p:cNvPicPr>
          <p:nvPr/>
        </p:nvPicPr>
        <p:blipFill>
          <a:blip r:embed="rId2"/>
          <a:stretch>
            <a:fillRect/>
          </a:stretch>
        </p:blipFill>
        <p:spPr>
          <a:xfrm>
            <a:off x="2523295" y="999838"/>
            <a:ext cx="4097408" cy="3143824"/>
          </a:xfrm>
          <a:prstGeom prst="rect">
            <a:avLst/>
          </a:prstGeom>
        </p:spPr>
      </p:pic>
    </p:spTree>
    <p:extLst>
      <p:ext uri="{BB962C8B-B14F-4D97-AF65-F5344CB8AC3E}">
        <p14:creationId xmlns:p14="http://schemas.microsoft.com/office/powerpoint/2010/main" val="215218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02380-64B7-97F1-4E43-2D27506CF08E}"/>
              </a:ext>
            </a:extLst>
          </p:cNvPr>
          <p:cNvSpPr>
            <a:spLocks noGrp="1"/>
          </p:cNvSpPr>
          <p:nvPr>
            <p:ph type="title"/>
          </p:nvPr>
        </p:nvSpPr>
        <p:spPr>
          <a:xfrm>
            <a:off x="3802256" y="1228930"/>
            <a:ext cx="1539485" cy="857880"/>
          </a:xfrm>
        </p:spPr>
        <p:txBody>
          <a:bodyPr/>
          <a:lstStyle/>
          <a:p>
            <a:r>
              <a:rPr lang="pt-PT" sz="8000" dirty="0">
                <a:latin typeface="Copperplate Gothic Bold" panose="020E0705020206020404" pitchFamily="34" charset="0"/>
              </a:rPr>
              <a:t>05</a:t>
            </a:r>
          </a:p>
        </p:txBody>
      </p:sp>
      <p:sp>
        <p:nvSpPr>
          <p:cNvPr id="4" name="CaixaDeTexto 3">
            <a:extLst>
              <a:ext uri="{FF2B5EF4-FFF2-40B4-BE49-F238E27FC236}">
                <a16:creationId xmlns:a16="http://schemas.microsoft.com/office/drawing/2014/main" id="{5C66624F-88D9-2EB8-4FB1-DF229DBCABB6}"/>
              </a:ext>
            </a:extLst>
          </p:cNvPr>
          <p:cNvSpPr txBox="1"/>
          <p:nvPr/>
        </p:nvSpPr>
        <p:spPr>
          <a:xfrm>
            <a:off x="1918250" y="2086810"/>
            <a:ext cx="5307496" cy="1508105"/>
          </a:xfrm>
          <a:prstGeom prst="rect">
            <a:avLst/>
          </a:prstGeom>
          <a:noFill/>
        </p:spPr>
        <p:txBody>
          <a:bodyPr wrap="square" rtlCol="0">
            <a:spAutoFit/>
          </a:bodyPr>
          <a:lstStyle/>
          <a:p>
            <a:pPr algn="ctr"/>
            <a:r>
              <a:rPr lang="pt-PT" sz="4600" dirty="0">
                <a:latin typeface="Copperplate Gothic Bold" panose="020E0705020206020404" pitchFamily="34" charset="0"/>
              </a:rPr>
              <a:t>Implementação Física</a:t>
            </a:r>
          </a:p>
        </p:txBody>
      </p:sp>
    </p:spTree>
    <p:extLst>
      <p:ext uri="{BB962C8B-B14F-4D97-AF65-F5344CB8AC3E}">
        <p14:creationId xmlns:p14="http://schemas.microsoft.com/office/powerpoint/2010/main" val="730946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096FE-385A-20A3-38F1-29B8263E8ED9}"/>
              </a:ext>
            </a:extLst>
          </p:cNvPr>
          <p:cNvSpPr>
            <a:spLocks noGrp="1"/>
          </p:cNvSpPr>
          <p:nvPr>
            <p:ph type="title"/>
          </p:nvPr>
        </p:nvSpPr>
        <p:spPr>
          <a:xfrm>
            <a:off x="718457" y="683601"/>
            <a:ext cx="8228520" cy="857880"/>
          </a:xfrm>
        </p:spPr>
        <p:txBody>
          <a:bodyPr/>
          <a:lstStyle/>
          <a:p>
            <a:r>
              <a:rPr lang="pt-PT" sz="2800" b="1" dirty="0">
                <a:latin typeface="Copperplate Gothic Bold" panose="020E0705020206020404" pitchFamily="34" charset="0"/>
              </a:rPr>
              <a:t>Tradução de esquema lógico para o sistema de gestão de bases de dados em SQL</a:t>
            </a:r>
            <a:endParaRPr lang="pt-PT" sz="2800" dirty="0"/>
          </a:p>
        </p:txBody>
      </p:sp>
      <p:sp>
        <p:nvSpPr>
          <p:cNvPr id="3" name="Subtítulo 2">
            <a:extLst>
              <a:ext uri="{FF2B5EF4-FFF2-40B4-BE49-F238E27FC236}">
                <a16:creationId xmlns:a16="http://schemas.microsoft.com/office/drawing/2014/main" id="{8F7C655E-9224-D4BF-F19C-5B074C88213C}"/>
              </a:ext>
            </a:extLst>
          </p:cNvPr>
          <p:cNvSpPr>
            <a:spLocks noGrp="1"/>
          </p:cNvSpPr>
          <p:nvPr>
            <p:ph type="subTitle"/>
          </p:nvPr>
        </p:nvSpPr>
        <p:spPr>
          <a:xfrm>
            <a:off x="718457" y="2142810"/>
            <a:ext cx="8228520" cy="857880"/>
          </a:xfrm>
        </p:spPr>
        <p:txBody>
          <a:bodyPr/>
          <a:lstStyle/>
          <a:p>
            <a:pPr marL="0" indent="0">
              <a:lnSpc>
                <a:spcPct val="150000"/>
              </a:lnSpc>
              <a:buNone/>
            </a:pPr>
            <a:r>
              <a:rPr lang="pt-PT" sz="1400" dirty="0"/>
              <a:t>A tradução do modelo lógico para o modelo físico foi feita através do sistema </a:t>
            </a:r>
            <a:r>
              <a:rPr lang="pt-PT" sz="1400" dirty="0" err="1"/>
              <a:t>forward</a:t>
            </a:r>
            <a:r>
              <a:rPr lang="pt-PT" sz="1400" dirty="0"/>
              <a:t> </a:t>
            </a:r>
            <a:r>
              <a:rPr lang="pt-PT" sz="1400" dirty="0" err="1"/>
              <a:t>engineer</a:t>
            </a:r>
            <a:r>
              <a:rPr lang="pt-PT" sz="1400" dirty="0"/>
              <a:t>, disponibilizado no motor de base de dados </a:t>
            </a:r>
            <a:r>
              <a:rPr lang="pt-PT" sz="1400" dirty="0" err="1"/>
              <a:t>MySQL</a:t>
            </a:r>
            <a:r>
              <a:rPr lang="pt-PT" sz="1400" dirty="0"/>
              <a:t> Workbench.</a:t>
            </a:r>
          </a:p>
        </p:txBody>
      </p:sp>
    </p:spTree>
    <p:extLst>
      <p:ext uri="{BB962C8B-B14F-4D97-AF65-F5344CB8AC3E}">
        <p14:creationId xmlns:p14="http://schemas.microsoft.com/office/powerpoint/2010/main" val="16245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4979D72-4764-0389-4891-E87AAA6C5D1F}"/>
              </a:ext>
            </a:extLst>
          </p:cNvPr>
          <p:cNvSpPr txBox="1"/>
          <p:nvPr/>
        </p:nvSpPr>
        <p:spPr>
          <a:xfrm>
            <a:off x="768927" y="519545"/>
            <a:ext cx="7606146" cy="4031873"/>
          </a:xfrm>
          <a:prstGeom prst="rect">
            <a:avLst/>
          </a:prstGeom>
          <a:noFill/>
        </p:spPr>
        <p:txBody>
          <a:bodyPr wrap="square" rtlCol="0">
            <a:spAutoFit/>
          </a:bodyPr>
          <a:lstStyle/>
          <a:p>
            <a:pPr marL="171450" indent="-171450" algn="just">
              <a:spcBef>
                <a:spcPts val="300"/>
              </a:spcBef>
              <a:buFont typeface="Arial" panose="020B0604020202020204" pitchFamily="34" charset="0"/>
              <a:buChar char="•"/>
            </a:pPr>
            <a:r>
              <a:rPr lang="pt-PT" sz="1200" b="1" dirty="0"/>
              <a:t>3. – Modelação Conceptual</a:t>
            </a:r>
          </a:p>
          <a:p>
            <a:pPr marL="628650" lvl="1" indent="-171450" algn="just">
              <a:spcBef>
                <a:spcPts val="300"/>
              </a:spcBef>
              <a:buFont typeface="Arial" panose="020B0604020202020204" pitchFamily="34" charset="0"/>
              <a:buChar char="•"/>
            </a:pPr>
            <a:r>
              <a:rPr lang="pt-PT" sz="1200" dirty="0"/>
              <a:t>3.1. – Apresentação de abordagem de modelação realizada</a:t>
            </a:r>
          </a:p>
          <a:p>
            <a:pPr marL="628650" lvl="1" indent="-171450" algn="just">
              <a:spcBef>
                <a:spcPts val="300"/>
              </a:spcBef>
              <a:buFont typeface="Arial" panose="020B0604020202020204" pitchFamily="34" charset="0"/>
              <a:buChar char="•"/>
            </a:pPr>
            <a:r>
              <a:rPr lang="pt-PT" sz="1200" dirty="0"/>
              <a:t>3.2. – Identificação e caracterização das entidades</a:t>
            </a:r>
          </a:p>
          <a:p>
            <a:pPr marL="628650" lvl="1" indent="-171450" algn="just">
              <a:spcBef>
                <a:spcPts val="300"/>
              </a:spcBef>
              <a:buFont typeface="Arial" panose="020B0604020202020204" pitchFamily="34" charset="0"/>
              <a:buChar char="•"/>
            </a:pPr>
            <a:r>
              <a:rPr lang="pt-PT" sz="1200" dirty="0"/>
              <a:t>3.3. – Identificação e caracterização dos relacionamentos</a:t>
            </a:r>
          </a:p>
          <a:p>
            <a:pPr marL="628650" lvl="1" indent="-171450" algn="just">
              <a:spcBef>
                <a:spcPts val="300"/>
              </a:spcBef>
              <a:buFont typeface="Arial" panose="020B0604020202020204" pitchFamily="34" charset="0"/>
              <a:buChar char="•"/>
            </a:pPr>
            <a:r>
              <a:rPr lang="pt-PT" sz="1200" dirty="0"/>
              <a:t>3.4. – Identificação e caracterização da associação dos atributos com as entidades e relacionamentos</a:t>
            </a:r>
          </a:p>
          <a:p>
            <a:pPr marL="628650" lvl="1" indent="-171450" algn="just">
              <a:spcBef>
                <a:spcPts val="300"/>
              </a:spcBef>
              <a:buFont typeface="Arial" panose="020B0604020202020204" pitchFamily="34" charset="0"/>
              <a:buChar char="•"/>
            </a:pPr>
            <a:r>
              <a:rPr lang="pt-PT" sz="1200" dirty="0"/>
              <a:t>3.5. – Apresentação e explicação do diagrama ER</a:t>
            </a:r>
          </a:p>
          <a:p>
            <a:pPr marL="628650" lvl="1" indent="-171450" algn="just">
              <a:spcBef>
                <a:spcPts val="300"/>
              </a:spcBef>
              <a:buFont typeface="Arial" panose="020B0604020202020204" pitchFamily="34" charset="0"/>
              <a:buChar char="•"/>
            </a:pPr>
            <a:r>
              <a:rPr lang="pt-PT" sz="1200" dirty="0"/>
              <a:t>3.6. – Validação do modelo de dados produzido</a:t>
            </a:r>
          </a:p>
          <a:p>
            <a:pPr marL="171450" indent="-171450" algn="just">
              <a:spcBef>
                <a:spcPts val="300"/>
              </a:spcBef>
              <a:buFont typeface="Arial" panose="020B0604020202020204" pitchFamily="34" charset="0"/>
              <a:buChar char="•"/>
            </a:pPr>
            <a:r>
              <a:rPr lang="pt-PT" sz="1200" b="1" dirty="0"/>
              <a:t>4. – Modelação Lógica</a:t>
            </a:r>
          </a:p>
          <a:p>
            <a:pPr marL="628650" lvl="1" indent="-171450" algn="just">
              <a:spcBef>
                <a:spcPts val="300"/>
              </a:spcBef>
              <a:buFont typeface="Arial" panose="020B0604020202020204" pitchFamily="34" charset="0"/>
              <a:buChar char="•"/>
            </a:pPr>
            <a:r>
              <a:rPr lang="pt-PT" sz="1200" dirty="0"/>
              <a:t>4.1. – Construção e validação do modelo de dados lógico</a:t>
            </a:r>
          </a:p>
          <a:p>
            <a:pPr marL="628650" lvl="1" indent="-171450" algn="just">
              <a:spcBef>
                <a:spcPts val="300"/>
              </a:spcBef>
              <a:buFont typeface="Arial" panose="020B0604020202020204" pitchFamily="34" charset="0"/>
              <a:buChar char="•"/>
            </a:pPr>
            <a:r>
              <a:rPr lang="pt-PT" sz="1200" dirty="0"/>
              <a:t>4.2. – Desenho do modelo Lógico</a:t>
            </a:r>
          </a:p>
          <a:p>
            <a:pPr marL="628650" lvl="1" indent="-171450" algn="just">
              <a:spcBef>
                <a:spcPts val="300"/>
              </a:spcBef>
              <a:buFont typeface="Arial" panose="020B0604020202020204" pitchFamily="34" charset="0"/>
              <a:buChar char="•"/>
            </a:pPr>
            <a:r>
              <a:rPr lang="pt-PT" sz="1200" dirty="0"/>
              <a:t>4.3. – Validação do modelo de interrogações do utilizador</a:t>
            </a:r>
          </a:p>
          <a:p>
            <a:pPr marL="171450" indent="-171450" algn="just">
              <a:spcBef>
                <a:spcPts val="300"/>
              </a:spcBef>
              <a:buFont typeface="Arial" panose="020B0604020202020204" pitchFamily="34" charset="0"/>
              <a:buChar char="•"/>
            </a:pPr>
            <a:r>
              <a:rPr lang="pt-PT" sz="1200" b="1" dirty="0"/>
              <a:t>5. – Implementação Física</a:t>
            </a:r>
          </a:p>
          <a:p>
            <a:pPr marL="628650" lvl="1" indent="-171450" algn="just">
              <a:spcBef>
                <a:spcPts val="300"/>
              </a:spcBef>
              <a:buFont typeface="Arial" panose="020B0604020202020204" pitchFamily="34" charset="0"/>
              <a:buChar char="•"/>
            </a:pPr>
            <a:r>
              <a:rPr lang="pt-PT" sz="1200" dirty="0"/>
              <a:t>5.1. – Tradução de esquema lógico para o sistema de gestão de bases de dados escolhido em SQL</a:t>
            </a:r>
          </a:p>
          <a:p>
            <a:pPr marL="628650" lvl="1" indent="-171450" algn="just">
              <a:spcBef>
                <a:spcPts val="300"/>
              </a:spcBef>
              <a:buFont typeface="Arial" panose="020B0604020202020204" pitchFamily="34" charset="0"/>
              <a:buChar char="•"/>
            </a:pPr>
            <a:r>
              <a:rPr lang="pt-PT" sz="1200" dirty="0"/>
              <a:t>5.2. – Tradução das interrogações do utilizador para SQL</a:t>
            </a:r>
          </a:p>
          <a:p>
            <a:pPr marL="628650" lvl="1" indent="-171450" algn="just">
              <a:spcBef>
                <a:spcPts val="300"/>
              </a:spcBef>
              <a:buFont typeface="Arial" panose="020B0604020202020204" pitchFamily="34" charset="0"/>
              <a:buChar char="•"/>
            </a:pPr>
            <a:r>
              <a:rPr lang="pt-PT" sz="1200" dirty="0"/>
              <a:t>5.3. – Definição e caracterização das vistas de utilização em SQL </a:t>
            </a:r>
          </a:p>
          <a:p>
            <a:pPr marL="628650" lvl="1" indent="-171450" algn="just">
              <a:spcBef>
                <a:spcPts val="300"/>
              </a:spcBef>
              <a:buFont typeface="Arial" panose="020B0604020202020204" pitchFamily="34" charset="0"/>
              <a:buChar char="•"/>
            </a:pPr>
            <a:r>
              <a:rPr lang="pt-PT" sz="1200" dirty="0"/>
              <a:t>5.4. – </a:t>
            </a:r>
            <a:r>
              <a:rPr lang="pt-PT" sz="1200" b="0" i="0" dirty="0">
                <a:solidFill>
                  <a:srgbClr val="242424"/>
                </a:solidFill>
                <a:effectLst/>
              </a:rPr>
              <a:t>Cálculo do espaço da bases de dados</a:t>
            </a:r>
            <a:endParaRPr lang="pt-PT" sz="1200" dirty="0"/>
          </a:p>
          <a:p>
            <a:pPr marL="628650" lvl="1" indent="-171450" algn="just">
              <a:spcBef>
                <a:spcPts val="300"/>
              </a:spcBef>
              <a:buFont typeface="Arial" panose="020B0604020202020204" pitchFamily="34" charset="0"/>
              <a:buChar char="•"/>
            </a:pPr>
            <a:r>
              <a:rPr lang="pt-PT" sz="1200" dirty="0"/>
              <a:t>5.5. – </a:t>
            </a:r>
            <a:r>
              <a:rPr lang="pt-PT" sz="1200" b="0" i="0" dirty="0">
                <a:solidFill>
                  <a:srgbClr val="242424"/>
                </a:solidFill>
                <a:effectLst/>
              </a:rPr>
              <a:t>Plano de segurança e recuperação de dados</a:t>
            </a:r>
            <a:endParaRPr lang="pt-PT" sz="1200" dirty="0"/>
          </a:p>
        </p:txBody>
      </p:sp>
    </p:spTree>
    <p:extLst>
      <p:ext uri="{BB962C8B-B14F-4D97-AF65-F5344CB8AC3E}">
        <p14:creationId xmlns:p14="http://schemas.microsoft.com/office/powerpoint/2010/main" val="275258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40A1909-7C15-F4DD-400A-F561BBC2EBFA}"/>
              </a:ext>
            </a:extLst>
          </p:cNvPr>
          <p:cNvSpPr>
            <a:spLocks noGrp="1"/>
          </p:cNvSpPr>
          <p:nvPr>
            <p:ph type="subTitle"/>
          </p:nvPr>
        </p:nvSpPr>
        <p:spPr>
          <a:xfrm>
            <a:off x="457560" y="2079090"/>
            <a:ext cx="8228880" cy="985320"/>
          </a:xfrm>
        </p:spPr>
        <p:txBody>
          <a:bodyPr/>
          <a:lstStyle/>
          <a:p>
            <a:pPr marL="0" indent="0" algn="ctr">
              <a:buNone/>
            </a:pPr>
            <a:r>
              <a:rPr lang="pt-PT" sz="3200" b="1" dirty="0">
                <a:effectLst/>
                <a:latin typeface="Copperplate Gothic Bold" panose="020E0705020206020404" pitchFamily="34" charset="0"/>
                <a:ea typeface="Times New Roman" panose="02020603050405020304" pitchFamily="18" charset="0"/>
              </a:rPr>
              <a:t>Tradução das interrogações do utilizador para SQL</a:t>
            </a:r>
            <a:endParaRPr lang="pt-PT" sz="3200" dirty="0"/>
          </a:p>
        </p:txBody>
      </p:sp>
    </p:spTree>
    <p:extLst>
      <p:ext uri="{BB962C8B-B14F-4D97-AF65-F5344CB8AC3E}">
        <p14:creationId xmlns:p14="http://schemas.microsoft.com/office/powerpoint/2010/main" val="263641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44BA507-A99B-C92F-DB3B-C51882A81A09}"/>
              </a:ext>
            </a:extLst>
          </p:cNvPr>
          <p:cNvPicPr>
            <a:picLocks noChangeAspect="1"/>
          </p:cNvPicPr>
          <p:nvPr/>
        </p:nvPicPr>
        <p:blipFill>
          <a:blip r:embed="rId3"/>
          <a:stretch>
            <a:fillRect/>
          </a:stretch>
        </p:blipFill>
        <p:spPr>
          <a:xfrm>
            <a:off x="1168694" y="1373066"/>
            <a:ext cx="6806611" cy="2005482"/>
          </a:xfrm>
          <a:prstGeom prst="rect">
            <a:avLst/>
          </a:prstGeom>
        </p:spPr>
      </p:pic>
      <p:sp>
        <p:nvSpPr>
          <p:cNvPr id="12" name="CaixaDeTexto 11">
            <a:extLst>
              <a:ext uri="{FF2B5EF4-FFF2-40B4-BE49-F238E27FC236}">
                <a16:creationId xmlns:a16="http://schemas.microsoft.com/office/drawing/2014/main" id="{C5022493-D2D7-9F9C-C6A4-885C972407A3}"/>
              </a:ext>
            </a:extLst>
          </p:cNvPr>
          <p:cNvSpPr txBox="1"/>
          <p:nvPr/>
        </p:nvSpPr>
        <p:spPr>
          <a:xfrm>
            <a:off x="1168694" y="3378548"/>
            <a:ext cx="6175262" cy="276999"/>
          </a:xfrm>
          <a:prstGeom prst="rect">
            <a:avLst/>
          </a:prstGeom>
          <a:noFill/>
        </p:spPr>
        <p:txBody>
          <a:bodyPr wrap="square" rtlCol="0">
            <a:spAutoFit/>
          </a:bodyPr>
          <a:lstStyle/>
          <a:p>
            <a:r>
              <a:rPr lang="pt-PT" sz="1200" dirty="0"/>
              <a:t>Legenda - Contabilizar o total de pedidos num certo dia.</a:t>
            </a:r>
          </a:p>
        </p:txBody>
      </p:sp>
    </p:spTree>
    <p:extLst>
      <p:ext uri="{BB962C8B-B14F-4D97-AF65-F5344CB8AC3E}">
        <p14:creationId xmlns:p14="http://schemas.microsoft.com/office/powerpoint/2010/main" val="1019982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7C8706A-541E-79E1-A659-4E680FE6FD8D}"/>
              </a:ext>
            </a:extLst>
          </p:cNvPr>
          <p:cNvSpPr txBox="1"/>
          <p:nvPr/>
        </p:nvSpPr>
        <p:spPr>
          <a:xfrm>
            <a:off x="1641472" y="3959073"/>
            <a:ext cx="5861053" cy="276999"/>
          </a:xfrm>
          <a:prstGeom prst="rect">
            <a:avLst/>
          </a:prstGeom>
          <a:noFill/>
        </p:spPr>
        <p:txBody>
          <a:bodyPr wrap="square" rtlCol="0">
            <a:spAutoFit/>
          </a:bodyPr>
          <a:lstStyle/>
          <a:p>
            <a:r>
              <a:rPr lang="pt-PT" sz="1200" dirty="0"/>
              <a:t>Legenda - Contabilizar o número de animais da mesma raça</a:t>
            </a:r>
          </a:p>
        </p:txBody>
      </p:sp>
      <p:pic>
        <p:nvPicPr>
          <p:cNvPr id="2" name="Imagem 1">
            <a:extLst>
              <a:ext uri="{FF2B5EF4-FFF2-40B4-BE49-F238E27FC236}">
                <a16:creationId xmlns:a16="http://schemas.microsoft.com/office/drawing/2014/main" id="{3DFF8384-5055-2414-4386-117CC98975BC}"/>
              </a:ext>
            </a:extLst>
          </p:cNvPr>
          <p:cNvPicPr>
            <a:picLocks noChangeAspect="1"/>
          </p:cNvPicPr>
          <p:nvPr/>
        </p:nvPicPr>
        <p:blipFill>
          <a:blip r:embed="rId2"/>
          <a:stretch>
            <a:fillRect/>
          </a:stretch>
        </p:blipFill>
        <p:spPr>
          <a:xfrm>
            <a:off x="1641473" y="1184426"/>
            <a:ext cx="5861053" cy="2774647"/>
          </a:xfrm>
          <a:prstGeom prst="rect">
            <a:avLst/>
          </a:prstGeom>
        </p:spPr>
      </p:pic>
    </p:spTree>
    <p:extLst>
      <p:ext uri="{BB962C8B-B14F-4D97-AF65-F5344CB8AC3E}">
        <p14:creationId xmlns:p14="http://schemas.microsoft.com/office/powerpoint/2010/main" val="29138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437BCCC-6B58-B206-02AE-ED3A50899168}"/>
              </a:ext>
            </a:extLst>
          </p:cNvPr>
          <p:cNvSpPr txBox="1"/>
          <p:nvPr/>
        </p:nvSpPr>
        <p:spPr>
          <a:xfrm>
            <a:off x="797624" y="3135296"/>
            <a:ext cx="7548748" cy="276999"/>
          </a:xfrm>
          <a:prstGeom prst="rect">
            <a:avLst/>
          </a:prstGeom>
          <a:noFill/>
        </p:spPr>
        <p:txBody>
          <a:bodyPr wrap="square" rtlCol="0">
            <a:spAutoFit/>
          </a:bodyPr>
          <a:lstStyle/>
          <a:p>
            <a:r>
              <a:rPr lang="pt-PT" sz="1200" dirty="0"/>
              <a:t>Legenda - Listar os funcionários de cada clínica agrupados por cargo</a:t>
            </a:r>
          </a:p>
        </p:txBody>
      </p:sp>
      <p:pic>
        <p:nvPicPr>
          <p:cNvPr id="2" name="Imagem 1">
            <a:extLst>
              <a:ext uri="{FF2B5EF4-FFF2-40B4-BE49-F238E27FC236}">
                <a16:creationId xmlns:a16="http://schemas.microsoft.com/office/drawing/2014/main" id="{2000107E-7254-B632-47C5-2F23E4745483}"/>
              </a:ext>
            </a:extLst>
          </p:cNvPr>
          <p:cNvPicPr>
            <a:picLocks noChangeAspect="1"/>
          </p:cNvPicPr>
          <p:nvPr/>
        </p:nvPicPr>
        <p:blipFill>
          <a:blip r:embed="rId2"/>
          <a:stretch>
            <a:fillRect/>
          </a:stretch>
        </p:blipFill>
        <p:spPr>
          <a:xfrm>
            <a:off x="797624" y="1485687"/>
            <a:ext cx="7548748" cy="1649609"/>
          </a:xfrm>
          <a:prstGeom prst="rect">
            <a:avLst/>
          </a:prstGeom>
        </p:spPr>
      </p:pic>
    </p:spTree>
    <p:extLst>
      <p:ext uri="{BB962C8B-B14F-4D97-AF65-F5344CB8AC3E}">
        <p14:creationId xmlns:p14="http://schemas.microsoft.com/office/powerpoint/2010/main" val="1600270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68396-B414-DC05-96C9-1956D3E2E766}"/>
              </a:ext>
            </a:extLst>
          </p:cNvPr>
          <p:cNvSpPr>
            <a:spLocks noGrp="1"/>
          </p:cNvSpPr>
          <p:nvPr>
            <p:ph type="title"/>
          </p:nvPr>
        </p:nvSpPr>
        <p:spPr>
          <a:xfrm>
            <a:off x="457740" y="2142810"/>
            <a:ext cx="8228520" cy="857880"/>
          </a:xfrm>
        </p:spPr>
        <p:txBody>
          <a:bodyPr/>
          <a:lstStyle/>
          <a:p>
            <a:pPr algn="ctr"/>
            <a:r>
              <a:rPr lang="pt-PT" sz="3200" b="1" dirty="0">
                <a:latin typeface="Copperplate Gothic Bold" panose="020E0705020206020404" pitchFamily="34" charset="0"/>
              </a:rPr>
              <a:t>Definição e caracterização das vistas de utilização em SQL</a:t>
            </a:r>
            <a:endParaRPr lang="pt-PT" sz="3200" dirty="0"/>
          </a:p>
        </p:txBody>
      </p:sp>
    </p:spTree>
    <p:extLst>
      <p:ext uri="{BB962C8B-B14F-4D97-AF65-F5344CB8AC3E}">
        <p14:creationId xmlns:p14="http://schemas.microsoft.com/office/powerpoint/2010/main" val="360888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8F6A77C-FD17-77F8-BCAA-EB25512914FF}"/>
              </a:ext>
            </a:extLst>
          </p:cNvPr>
          <p:cNvSpPr txBox="1"/>
          <p:nvPr/>
        </p:nvSpPr>
        <p:spPr>
          <a:xfrm>
            <a:off x="1971787" y="3417450"/>
            <a:ext cx="5122977" cy="276999"/>
          </a:xfrm>
          <a:prstGeom prst="rect">
            <a:avLst/>
          </a:prstGeom>
          <a:noFill/>
        </p:spPr>
        <p:txBody>
          <a:bodyPr wrap="square" rtlCol="0">
            <a:spAutoFit/>
          </a:bodyPr>
          <a:lstStyle/>
          <a:p>
            <a:r>
              <a:rPr lang="pt-PT" sz="1200" dirty="0"/>
              <a:t>Legenda - Lista de funcionários</a:t>
            </a:r>
          </a:p>
        </p:txBody>
      </p:sp>
      <p:pic>
        <p:nvPicPr>
          <p:cNvPr id="3" name="Imagem 2">
            <a:extLst>
              <a:ext uri="{FF2B5EF4-FFF2-40B4-BE49-F238E27FC236}">
                <a16:creationId xmlns:a16="http://schemas.microsoft.com/office/drawing/2014/main" id="{1F11160F-857E-21F1-5EC9-BEE9DD6B6430}"/>
              </a:ext>
            </a:extLst>
          </p:cNvPr>
          <p:cNvPicPr>
            <a:picLocks noChangeAspect="1"/>
          </p:cNvPicPr>
          <p:nvPr/>
        </p:nvPicPr>
        <p:blipFill>
          <a:blip r:embed="rId2"/>
          <a:stretch>
            <a:fillRect/>
          </a:stretch>
        </p:blipFill>
        <p:spPr>
          <a:xfrm>
            <a:off x="1971787" y="1726049"/>
            <a:ext cx="5200426" cy="1691401"/>
          </a:xfrm>
          <a:prstGeom prst="rect">
            <a:avLst/>
          </a:prstGeom>
        </p:spPr>
      </p:pic>
    </p:spTree>
    <p:extLst>
      <p:ext uri="{BB962C8B-B14F-4D97-AF65-F5344CB8AC3E}">
        <p14:creationId xmlns:p14="http://schemas.microsoft.com/office/powerpoint/2010/main" val="1279174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71376A2-A9D3-8559-11DA-AAC49101592C}"/>
              </a:ext>
            </a:extLst>
          </p:cNvPr>
          <p:cNvPicPr>
            <a:picLocks noChangeAspect="1"/>
          </p:cNvPicPr>
          <p:nvPr/>
        </p:nvPicPr>
        <p:blipFill>
          <a:blip r:embed="rId2"/>
          <a:stretch>
            <a:fillRect/>
          </a:stretch>
        </p:blipFill>
        <p:spPr>
          <a:xfrm>
            <a:off x="1864552" y="1268613"/>
            <a:ext cx="5414896" cy="2606273"/>
          </a:xfrm>
          <a:prstGeom prst="rect">
            <a:avLst/>
          </a:prstGeom>
        </p:spPr>
      </p:pic>
      <p:sp>
        <p:nvSpPr>
          <p:cNvPr id="5" name="CaixaDeTexto 4">
            <a:extLst>
              <a:ext uri="{FF2B5EF4-FFF2-40B4-BE49-F238E27FC236}">
                <a16:creationId xmlns:a16="http://schemas.microsoft.com/office/drawing/2014/main" id="{F47FA152-40A8-97EC-BAAB-694BA8147916}"/>
              </a:ext>
            </a:extLst>
          </p:cNvPr>
          <p:cNvSpPr txBox="1"/>
          <p:nvPr/>
        </p:nvSpPr>
        <p:spPr>
          <a:xfrm>
            <a:off x="1864552" y="3874886"/>
            <a:ext cx="5414896" cy="276999"/>
          </a:xfrm>
          <a:prstGeom prst="rect">
            <a:avLst/>
          </a:prstGeom>
          <a:noFill/>
        </p:spPr>
        <p:txBody>
          <a:bodyPr wrap="square" rtlCol="0">
            <a:spAutoFit/>
          </a:bodyPr>
          <a:lstStyle/>
          <a:p>
            <a:r>
              <a:rPr lang="pt-PT" sz="1200" dirty="0"/>
              <a:t>Legenda - Vista do Cliente</a:t>
            </a:r>
          </a:p>
        </p:txBody>
      </p:sp>
    </p:spTree>
    <p:extLst>
      <p:ext uri="{BB962C8B-B14F-4D97-AF65-F5344CB8AC3E}">
        <p14:creationId xmlns:p14="http://schemas.microsoft.com/office/powerpoint/2010/main" val="391528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74D80-6E31-6680-E3E6-D73783BB5A59}"/>
              </a:ext>
            </a:extLst>
          </p:cNvPr>
          <p:cNvSpPr>
            <a:spLocks noGrp="1"/>
          </p:cNvSpPr>
          <p:nvPr>
            <p:ph type="title"/>
          </p:nvPr>
        </p:nvSpPr>
        <p:spPr>
          <a:xfrm>
            <a:off x="669832" y="802845"/>
            <a:ext cx="8228520" cy="309150"/>
          </a:xfrm>
        </p:spPr>
        <p:txBody>
          <a:bodyPr/>
          <a:lstStyle/>
          <a:p>
            <a:r>
              <a:rPr lang="pt-PT" sz="2800" b="0" i="0">
                <a:solidFill>
                  <a:srgbClr val="242424"/>
                </a:solidFill>
                <a:effectLst/>
                <a:latin typeface="Copperplate Gothic Bold" panose="020E0705020206020404" pitchFamily="34" charset="0"/>
              </a:rPr>
              <a:t>Cálculo do espaço da bases de dados</a:t>
            </a:r>
            <a:br>
              <a:rPr lang="pt-PT" sz="4400"/>
            </a:br>
            <a:endParaRPr lang="pt-PT" dirty="0"/>
          </a:p>
        </p:txBody>
      </p:sp>
      <p:sp>
        <p:nvSpPr>
          <p:cNvPr id="3" name="Subtítulo 2">
            <a:extLst>
              <a:ext uri="{FF2B5EF4-FFF2-40B4-BE49-F238E27FC236}">
                <a16:creationId xmlns:a16="http://schemas.microsoft.com/office/drawing/2014/main" id="{EE038011-7B5B-B726-BE6E-EE54098EDEAE}"/>
              </a:ext>
            </a:extLst>
          </p:cNvPr>
          <p:cNvSpPr>
            <a:spLocks noGrp="1"/>
          </p:cNvSpPr>
          <p:nvPr>
            <p:ph type="subTitle"/>
          </p:nvPr>
        </p:nvSpPr>
        <p:spPr>
          <a:xfrm>
            <a:off x="669832" y="1040168"/>
            <a:ext cx="8228520" cy="1156025"/>
          </a:xfrm>
        </p:spPr>
        <p:txBody>
          <a:bodyPr/>
          <a:lstStyle/>
          <a:p>
            <a:pPr marL="0" indent="0">
              <a:lnSpc>
                <a:spcPct val="150000"/>
              </a:lnSpc>
              <a:buNone/>
            </a:pPr>
            <a:r>
              <a:rPr lang="pt-PT" sz="1200" dirty="0"/>
              <a:t>Com os procedimentos e funções criados, nomeadamente, </a:t>
            </a:r>
            <a:r>
              <a:rPr lang="pt-PT" sz="1200" dirty="0" err="1"/>
              <a:t>criaCliente</a:t>
            </a:r>
            <a:r>
              <a:rPr lang="pt-PT" sz="1200" dirty="0"/>
              <a:t>, </a:t>
            </a:r>
            <a:r>
              <a:rPr lang="pt-PT" sz="1200" dirty="0" err="1"/>
              <a:t>criaAnimal</a:t>
            </a:r>
            <a:r>
              <a:rPr lang="pt-PT" sz="1200" dirty="0"/>
              <a:t>, </a:t>
            </a:r>
            <a:r>
              <a:rPr lang="pt-PT" sz="1200" dirty="0" err="1"/>
              <a:t>criaPedido</a:t>
            </a:r>
            <a:r>
              <a:rPr lang="pt-PT" sz="1200" dirty="0"/>
              <a:t> podemos estimar o espaço ocupado por cada entrada na base de dados e fazer uma média aritmética com as entradas expectáveis diariamente para obtermos a taxa de crescimento anual.</a:t>
            </a:r>
          </a:p>
          <a:p>
            <a:pPr marL="0" indent="0">
              <a:lnSpc>
                <a:spcPct val="150000"/>
              </a:lnSpc>
              <a:buNone/>
            </a:pPr>
            <a:r>
              <a:rPr lang="pt-PT" sz="1200" dirty="0"/>
              <a:t>Para isso utilizamos as seguintes tabelas para ilustrar o tamanho ocupado pela inserção de cada atributo e total.</a:t>
            </a:r>
          </a:p>
          <a:p>
            <a:pPr marL="0" indent="0">
              <a:lnSpc>
                <a:spcPct val="150000"/>
              </a:lnSpc>
              <a:buNone/>
            </a:pPr>
            <a:endParaRPr lang="pt-PT" sz="1200" dirty="0"/>
          </a:p>
        </p:txBody>
      </p:sp>
      <p:sp>
        <p:nvSpPr>
          <p:cNvPr id="6" name="CaixaDeTexto 5">
            <a:extLst>
              <a:ext uri="{FF2B5EF4-FFF2-40B4-BE49-F238E27FC236}">
                <a16:creationId xmlns:a16="http://schemas.microsoft.com/office/drawing/2014/main" id="{259242C0-EE16-9972-A72D-D8661CADD37B}"/>
              </a:ext>
            </a:extLst>
          </p:cNvPr>
          <p:cNvSpPr txBox="1"/>
          <p:nvPr/>
        </p:nvSpPr>
        <p:spPr>
          <a:xfrm>
            <a:off x="2600025" y="4435744"/>
            <a:ext cx="3943947" cy="276999"/>
          </a:xfrm>
          <a:prstGeom prst="rect">
            <a:avLst/>
          </a:prstGeom>
          <a:noFill/>
        </p:spPr>
        <p:txBody>
          <a:bodyPr wrap="square" rtlCol="0">
            <a:spAutoFit/>
          </a:bodyPr>
          <a:lstStyle/>
          <a:p>
            <a:r>
              <a:rPr lang="pt-PT" sz="1200" dirty="0"/>
              <a:t>Legenda - Inserção de um novo pedido na tabela.</a:t>
            </a:r>
          </a:p>
        </p:txBody>
      </p:sp>
      <p:pic>
        <p:nvPicPr>
          <p:cNvPr id="8" name="Imagem 7">
            <a:extLst>
              <a:ext uri="{FF2B5EF4-FFF2-40B4-BE49-F238E27FC236}">
                <a16:creationId xmlns:a16="http://schemas.microsoft.com/office/drawing/2014/main" id="{67A495BA-2436-DA43-0B21-01C8DF3439DB}"/>
              </a:ext>
            </a:extLst>
          </p:cNvPr>
          <p:cNvPicPr>
            <a:picLocks noChangeAspect="1"/>
          </p:cNvPicPr>
          <p:nvPr/>
        </p:nvPicPr>
        <p:blipFill>
          <a:blip r:embed="rId2"/>
          <a:stretch>
            <a:fillRect/>
          </a:stretch>
        </p:blipFill>
        <p:spPr>
          <a:xfrm>
            <a:off x="2546012" y="2109522"/>
            <a:ext cx="4051976" cy="2326222"/>
          </a:xfrm>
          <a:prstGeom prst="rect">
            <a:avLst/>
          </a:prstGeom>
        </p:spPr>
      </p:pic>
    </p:spTree>
    <p:extLst>
      <p:ext uri="{BB962C8B-B14F-4D97-AF65-F5344CB8AC3E}">
        <p14:creationId xmlns:p14="http://schemas.microsoft.com/office/powerpoint/2010/main" val="233132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DF434-A2F5-1754-74E3-8C7089D9B369}"/>
              </a:ext>
            </a:extLst>
          </p:cNvPr>
          <p:cNvSpPr>
            <a:spLocks noGrp="1"/>
          </p:cNvSpPr>
          <p:nvPr>
            <p:ph type="title"/>
          </p:nvPr>
        </p:nvSpPr>
        <p:spPr>
          <a:xfrm>
            <a:off x="685800" y="345600"/>
            <a:ext cx="8228520" cy="857880"/>
          </a:xfrm>
        </p:spPr>
        <p:txBody>
          <a:bodyPr/>
          <a:lstStyle/>
          <a:p>
            <a:r>
              <a:rPr lang="pt-PT" sz="2800" dirty="0">
                <a:latin typeface="Copperplate Gothic Bold" panose="020E0705020206020404" pitchFamily="34" charset="0"/>
              </a:rPr>
              <a:t>Plano de segurança e recuperação de Dados  </a:t>
            </a:r>
          </a:p>
        </p:txBody>
      </p:sp>
      <p:sp>
        <p:nvSpPr>
          <p:cNvPr id="3" name="Subtítulo 2">
            <a:extLst>
              <a:ext uri="{FF2B5EF4-FFF2-40B4-BE49-F238E27FC236}">
                <a16:creationId xmlns:a16="http://schemas.microsoft.com/office/drawing/2014/main" id="{89E8DA57-109D-8645-128D-A34BBE269AB7}"/>
              </a:ext>
            </a:extLst>
          </p:cNvPr>
          <p:cNvSpPr>
            <a:spLocks noGrp="1"/>
          </p:cNvSpPr>
          <p:nvPr>
            <p:ph type="subTitle"/>
          </p:nvPr>
        </p:nvSpPr>
        <p:spPr>
          <a:xfrm>
            <a:off x="685800" y="1584675"/>
            <a:ext cx="8228520" cy="1974150"/>
          </a:xfrm>
        </p:spPr>
        <p:txBody>
          <a:bodyPr/>
          <a:lstStyle/>
          <a:p>
            <a:pPr marL="0" indent="0" algn="just">
              <a:lnSpc>
                <a:spcPct val="150000"/>
              </a:lnSpc>
              <a:buNone/>
            </a:pPr>
            <a:r>
              <a:rPr lang="pt-PT" sz="1400" dirty="0"/>
              <a:t>Para garantirmos esta segurança dos dados, decidimos então criar um script que permite ao administrador da base de dados agendar backups (para guardar os dados) diários, às horas pretendidas.</a:t>
            </a:r>
          </a:p>
          <a:p>
            <a:pPr marL="0" indent="0" algn="just">
              <a:lnSpc>
                <a:spcPct val="150000"/>
              </a:lnSpc>
              <a:buNone/>
            </a:pPr>
            <a:r>
              <a:rPr lang="pt-PT" sz="1400" dirty="0"/>
              <a:t>Para recuperação desenvolvemos também um script que permite ao utilizador a recuperação da ultima cópia de segurança.</a:t>
            </a:r>
          </a:p>
          <a:p>
            <a:pPr marL="0" indent="0" algn="just">
              <a:lnSpc>
                <a:spcPct val="150000"/>
              </a:lnSpc>
              <a:buNone/>
            </a:pPr>
            <a:endParaRPr lang="pt-PT" sz="1400" dirty="0"/>
          </a:p>
        </p:txBody>
      </p:sp>
    </p:spTree>
    <p:extLst>
      <p:ext uri="{BB962C8B-B14F-4D97-AF65-F5344CB8AC3E}">
        <p14:creationId xmlns:p14="http://schemas.microsoft.com/office/powerpoint/2010/main" val="404852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B3B67-E339-AC44-9287-7A417356F6B7}"/>
              </a:ext>
            </a:extLst>
          </p:cNvPr>
          <p:cNvSpPr>
            <a:spLocks noGrp="1"/>
          </p:cNvSpPr>
          <p:nvPr>
            <p:ph type="title"/>
          </p:nvPr>
        </p:nvSpPr>
        <p:spPr>
          <a:xfrm>
            <a:off x="457740" y="2142810"/>
            <a:ext cx="8228520" cy="857880"/>
          </a:xfrm>
        </p:spPr>
        <p:txBody>
          <a:bodyPr/>
          <a:lstStyle/>
          <a:p>
            <a:pPr algn="ctr"/>
            <a:r>
              <a:rPr lang="pt-PT" sz="3200" dirty="0">
                <a:latin typeface="Copperplate Gothic Bold" panose="020E0705020206020404" pitchFamily="34" charset="0"/>
              </a:rPr>
              <a:t>Conclusões e Trabalho Futuro</a:t>
            </a:r>
          </a:p>
        </p:txBody>
      </p:sp>
    </p:spTree>
    <p:extLst>
      <p:ext uri="{BB962C8B-B14F-4D97-AF65-F5344CB8AC3E}">
        <p14:creationId xmlns:p14="http://schemas.microsoft.com/office/powerpoint/2010/main" val="126058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56C5A-DE2D-B995-F7FC-CDBED6CD71BB}"/>
              </a:ext>
            </a:extLst>
          </p:cNvPr>
          <p:cNvSpPr>
            <a:spLocks noGrp="1"/>
          </p:cNvSpPr>
          <p:nvPr>
            <p:ph type="title"/>
          </p:nvPr>
        </p:nvSpPr>
        <p:spPr>
          <a:xfrm>
            <a:off x="3861953" y="1378527"/>
            <a:ext cx="1420092" cy="709789"/>
          </a:xfrm>
        </p:spPr>
        <p:txBody>
          <a:bodyPr/>
          <a:lstStyle/>
          <a:p>
            <a:r>
              <a:rPr lang="pt-PT" sz="8000" dirty="0">
                <a:latin typeface="Copperplate Gothic Bold" panose="020E0705020206020404" pitchFamily="34" charset="0"/>
              </a:rPr>
              <a:t>01</a:t>
            </a:r>
          </a:p>
        </p:txBody>
      </p:sp>
      <p:sp>
        <p:nvSpPr>
          <p:cNvPr id="4" name="CaixaDeTexto 3">
            <a:extLst>
              <a:ext uri="{FF2B5EF4-FFF2-40B4-BE49-F238E27FC236}">
                <a16:creationId xmlns:a16="http://schemas.microsoft.com/office/drawing/2014/main" id="{FB32ED2B-F950-B4B9-9AC6-6FCD6455B8A7}"/>
              </a:ext>
            </a:extLst>
          </p:cNvPr>
          <p:cNvSpPr txBox="1"/>
          <p:nvPr/>
        </p:nvSpPr>
        <p:spPr>
          <a:xfrm>
            <a:off x="1378526" y="2301132"/>
            <a:ext cx="6386945" cy="1508105"/>
          </a:xfrm>
          <a:prstGeom prst="rect">
            <a:avLst/>
          </a:prstGeom>
          <a:noFill/>
        </p:spPr>
        <p:txBody>
          <a:bodyPr wrap="square" rtlCol="0">
            <a:spAutoFit/>
          </a:bodyPr>
          <a:lstStyle/>
          <a:p>
            <a:pPr algn="ctr"/>
            <a:r>
              <a:rPr lang="pt-PT" sz="4600" dirty="0">
                <a:latin typeface="Copperplate Gothic Bold" panose="020E0705020206020404" pitchFamily="34" charset="0"/>
              </a:rPr>
              <a:t>Definição do Sistema</a:t>
            </a:r>
          </a:p>
        </p:txBody>
      </p:sp>
    </p:spTree>
    <p:extLst>
      <p:ext uri="{BB962C8B-B14F-4D97-AF65-F5344CB8AC3E}">
        <p14:creationId xmlns:p14="http://schemas.microsoft.com/office/powerpoint/2010/main" val="4936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59096" y="558633"/>
            <a:ext cx="7425087" cy="2051640"/>
          </a:xfrm>
          <a:prstGeom prst="rect">
            <a:avLst/>
          </a:prstGeom>
          <a:noFill/>
          <a:ln w="0">
            <a:noFill/>
          </a:ln>
        </p:spPr>
        <p:txBody>
          <a:bodyPr lIns="0" tIns="91440" rIns="0" bIns="91440" anchor="b">
            <a:noAutofit/>
          </a:bodyPr>
          <a:lstStyle/>
          <a:p>
            <a:pPr algn="ctr">
              <a:lnSpc>
                <a:spcPct val="100000"/>
              </a:lnSpc>
              <a:buNone/>
              <a:tabLst>
                <a:tab pos="0" algn="l"/>
              </a:tabLst>
            </a:pPr>
            <a:r>
              <a:rPr lang="en" sz="6600" strike="noStrike" spc="-1" dirty="0">
                <a:solidFill>
                  <a:srgbClr val="000000"/>
                </a:solidFill>
                <a:latin typeface="Copperplate Gothic Bold" panose="020E0705020206020404" pitchFamily="34" charset="0"/>
                <a:ea typeface="Vidaloka"/>
              </a:rPr>
              <a:t>Caum PetClinic</a:t>
            </a:r>
            <a:endParaRPr lang="pt-PT" sz="6600" strike="noStrike" spc="-1" dirty="0">
              <a:latin typeface="Copperplate Gothic Bold" panose="020E0705020206020404" pitchFamily="34" charset="0"/>
            </a:endParaRPr>
          </a:p>
        </p:txBody>
      </p:sp>
      <p:sp>
        <p:nvSpPr>
          <p:cNvPr id="126" name="PlaceHolder 2"/>
          <p:cNvSpPr>
            <a:spLocks noGrp="1"/>
          </p:cNvSpPr>
          <p:nvPr>
            <p:ph type="subTitle"/>
          </p:nvPr>
        </p:nvSpPr>
        <p:spPr>
          <a:xfrm>
            <a:off x="896236" y="3069374"/>
            <a:ext cx="7063200" cy="441000"/>
          </a:xfrm>
          <a:prstGeom prst="rect">
            <a:avLst/>
          </a:prstGeom>
          <a:noFill/>
          <a:ln w="0">
            <a:noFill/>
          </a:ln>
        </p:spPr>
        <p:txBody>
          <a:bodyPr lIns="0" tIns="91440" rIns="0" bIns="91440" anchor="t">
            <a:noAutofit/>
          </a:bodyPr>
          <a:lstStyle/>
          <a:p>
            <a:pPr marL="228600" indent="-228600" algn="ctr">
              <a:lnSpc>
                <a:spcPct val="100000"/>
              </a:lnSpc>
              <a:spcBef>
                <a:spcPts val="1001"/>
              </a:spcBef>
              <a:buNone/>
              <a:tabLst>
                <a:tab pos="0" algn="l"/>
              </a:tabLst>
            </a:pPr>
            <a:r>
              <a:rPr lang="pt-PT" sz="1200" b="1" strike="noStrike" spc="-1" dirty="0">
                <a:solidFill>
                  <a:srgbClr val="000000"/>
                </a:solidFill>
                <a:latin typeface="Copperplate Gothic Bold" panose="020E0705020206020404" pitchFamily="34" charset="0"/>
                <a:ea typeface="Montserrat"/>
              </a:rPr>
              <a:t>Base de Dados – 2022/23</a:t>
            </a:r>
          </a:p>
          <a:p>
            <a:pPr algn="ctr">
              <a:lnSpc>
                <a:spcPct val="100000"/>
              </a:lnSpc>
              <a:spcBef>
                <a:spcPts val="1001"/>
              </a:spcBef>
              <a:buNone/>
              <a:tabLst>
                <a:tab pos="0" algn="l"/>
              </a:tabLst>
            </a:pPr>
            <a:r>
              <a:rPr lang="pt-PT" sz="1100" spc="-1" dirty="0">
                <a:solidFill>
                  <a:srgbClr val="000000"/>
                </a:solidFill>
                <a:latin typeface="Montserrat"/>
              </a:rPr>
              <a:t>3ºAno - Ciências da Computação</a:t>
            </a:r>
            <a:endParaRPr lang="pt-PT" sz="1100" b="0" strike="noStrike" spc="-1" dirty="0">
              <a:solidFill>
                <a:srgbClr val="000000"/>
              </a:solidFill>
              <a:latin typeface="Montserrat"/>
              <a:ea typeface="Montserrat"/>
            </a:endParaRPr>
          </a:p>
          <a:p>
            <a:pPr marL="228600" indent="-228600" algn="ctr">
              <a:lnSpc>
                <a:spcPct val="100000"/>
              </a:lnSpc>
              <a:spcBef>
                <a:spcPts val="1001"/>
              </a:spcBef>
              <a:buNone/>
              <a:tabLst>
                <a:tab pos="0" algn="l"/>
              </a:tabLst>
            </a:pPr>
            <a:r>
              <a:rPr lang="pt-PT" sz="1100" b="0" strike="noStrike" spc="-1" dirty="0">
                <a:solidFill>
                  <a:srgbClr val="000000"/>
                </a:solidFill>
                <a:latin typeface="Montserrat"/>
                <a:ea typeface="Montserrat"/>
              </a:rPr>
              <a:t>Hugo Costa (96059)</a:t>
            </a:r>
            <a:r>
              <a:rPr lang="pt-PT" sz="1100" spc="-1" dirty="0">
                <a:latin typeface="Arial"/>
              </a:rPr>
              <a:t>, </a:t>
            </a:r>
            <a:r>
              <a:rPr lang="pt-PT" sz="1100" b="0" strike="noStrike" spc="-1" dirty="0">
                <a:solidFill>
                  <a:srgbClr val="000000"/>
                </a:solidFill>
                <a:latin typeface="Montserrat"/>
                <a:ea typeface="Montserrat"/>
              </a:rPr>
              <a:t>Nelson Almeida (95652)</a:t>
            </a:r>
            <a:r>
              <a:rPr lang="pt-PT" sz="1100" spc="-1" dirty="0">
                <a:latin typeface="Arial"/>
              </a:rPr>
              <a:t>, </a:t>
            </a:r>
            <a:r>
              <a:rPr lang="pt-PT" sz="1100" b="0" strike="noStrike" spc="-1" dirty="0">
                <a:solidFill>
                  <a:srgbClr val="000000"/>
                </a:solidFill>
                <a:latin typeface="Montserrat"/>
                <a:ea typeface="Montserrat"/>
              </a:rPr>
              <a:t>Nuno Costa (97610) e</a:t>
            </a:r>
            <a:r>
              <a:rPr lang="pt-PT" sz="1100" spc="-1" dirty="0">
                <a:latin typeface="Arial"/>
              </a:rPr>
              <a:t> </a:t>
            </a:r>
            <a:r>
              <a:rPr lang="pt-PT" sz="1100" b="0" strike="noStrike" spc="-1" dirty="0">
                <a:solidFill>
                  <a:srgbClr val="000000"/>
                </a:solidFill>
                <a:latin typeface="Montserrat"/>
                <a:ea typeface="Montserrat"/>
              </a:rPr>
              <a:t>Sara Fontes (92999)</a:t>
            </a:r>
          </a:p>
          <a:p>
            <a:pPr marL="228600" indent="-228600" algn="ctr">
              <a:lnSpc>
                <a:spcPct val="100000"/>
              </a:lnSpc>
              <a:spcBef>
                <a:spcPts val="1001"/>
              </a:spcBef>
              <a:buNone/>
              <a:tabLst>
                <a:tab pos="0" algn="l"/>
              </a:tabLst>
            </a:pPr>
            <a:r>
              <a:rPr lang="pt-PT" sz="1200" b="0" strike="noStrike" spc="-1" dirty="0">
                <a:solidFill>
                  <a:srgbClr val="000000"/>
                </a:solidFill>
                <a:latin typeface="Montserrat"/>
              </a:rPr>
              <a:t>Grupo 11</a:t>
            </a:r>
          </a:p>
        </p:txBody>
      </p:sp>
      <p:pic>
        <p:nvPicPr>
          <p:cNvPr id="127" name="Imagem 2"/>
          <p:cNvPicPr/>
          <p:nvPr/>
        </p:nvPicPr>
        <p:blipFill>
          <a:blip r:embed="rId2"/>
          <a:stretch/>
        </p:blipFill>
        <p:spPr>
          <a:xfrm rot="20258400">
            <a:off x="92520" y="384120"/>
            <a:ext cx="610200" cy="610200"/>
          </a:xfrm>
          <a:prstGeom prst="rect">
            <a:avLst/>
          </a:prstGeom>
          <a:ln w="0">
            <a:noFill/>
          </a:ln>
        </p:spPr>
      </p:pic>
      <p:sp>
        <p:nvSpPr>
          <p:cNvPr id="128" name="TextBox 4"/>
          <p:cNvSpPr/>
          <p:nvPr/>
        </p:nvSpPr>
        <p:spPr>
          <a:xfrm>
            <a:off x="89280" y="4423075"/>
            <a:ext cx="21708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1100" b="0" strike="noStrike" spc="-1" dirty="0">
                <a:latin typeface="Montserrat" panose="00000500000000000000" pitchFamily="2" charset="0"/>
              </a:rPr>
              <a:t>Apresentação Final</a:t>
            </a:r>
          </a:p>
          <a:p>
            <a:pPr>
              <a:lnSpc>
                <a:spcPct val="100000"/>
              </a:lnSpc>
              <a:buNone/>
            </a:pPr>
            <a:r>
              <a:rPr lang="pt-PT" sz="1100" spc="-1" dirty="0">
                <a:latin typeface="Montserrat" panose="00000500000000000000" pitchFamily="2" charset="0"/>
              </a:rPr>
              <a:t>18/01/2023</a:t>
            </a:r>
            <a:endParaRPr lang="pt-PT" sz="1100" b="0" strike="noStrike" spc="-1" dirty="0">
              <a:latin typeface="Montserrat" panose="00000500000000000000" pitchFamily="2" charset="0"/>
            </a:endParaRPr>
          </a:p>
        </p:txBody>
      </p:sp>
      <p:pic>
        <p:nvPicPr>
          <p:cNvPr id="129" name="Picture 1"/>
          <p:cNvPicPr/>
          <p:nvPr/>
        </p:nvPicPr>
        <p:blipFill>
          <a:blip r:embed="rId3"/>
          <a:srcRect r="27092"/>
          <a:stretch/>
        </p:blipFill>
        <p:spPr>
          <a:xfrm>
            <a:off x="7959436" y="419400"/>
            <a:ext cx="1040204" cy="796456"/>
          </a:xfrm>
          <a:prstGeom prst="rect">
            <a:avLst/>
          </a:prstGeom>
          <a:ln w="0">
            <a:noFill/>
          </a:ln>
        </p:spPr>
      </p:pic>
    </p:spTree>
    <p:extLst>
      <p:ext uri="{BB962C8B-B14F-4D97-AF65-F5344CB8AC3E}">
        <p14:creationId xmlns:p14="http://schemas.microsoft.com/office/powerpoint/2010/main" val="39879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FA510-1A83-7A20-C843-799111441645}"/>
              </a:ext>
            </a:extLst>
          </p:cNvPr>
          <p:cNvSpPr>
            <a:spLocks noGrp="1"/>
          </p:cNvSpPr>
          <p:nvPr>
            <p:ph type="title"/>
          </p:nvPr>
        </p:nvSpPr>
        <p:spPr>
          <a:xfrm>
            <a:off x="689758" y="545625"/>
            <a:ext cx="8228520" cy="759909"/>
          </a:xfrm>
        </p:spPr>
        <p:txBody>
          <a:bodyPr/>
          <a:lstStyle/>
          <a:p>
            <a:r>
              <a:rPr lang="pt-PT" sz="2800" b="1" strike="noStrike" spc="-1" dirty="0">
                <a:latin typeface="Copperplate Gothic Bold" panose="020E0705020206020404" pitchFamily="34" charset="0"/>
              </a:rPr>
              <a:t>Contextualização</a:t>
            </a:r>
            <a:br>
              <a:rPr lang="pt-PT" sz="4400" b="1" strike="noStrike" spc="-1" dirty="0">
                <a:latin typeface="Copperplate Gothic Bold" panose="020E0705020206020404" pitchFamily="34" charset="0"/>
              </a:rPr>
            </a:br>
            <a:endParaRPr lang="pt-PT" dirty="0"/>
          </a:p>
        </p:txBody>
      </p:sp>
      <p:sp>
        <p:nvSpPr>
          <p:cNvPr id="5" name="CaixaDeTexto 4">
            <a:extLst>
              <a:ext uri="{FF2B5EF4-FFF2-40B4-BE49-F238E27FC236}">
                <a16:creationId xmlns:a16="http://schemas.microsoft.com/office/drawing/2014/main" id="{DEDE1F72-ADDF-45DB-A254-B41677B5F8A4}"/>
              </a:ext>
            </a:extLst>
          </p:cNvPr>
          <p:cNvSpPr txBox="1"/>
          <p:nvPr/>
        </p:nvSpPr>
        <p:spPr>
          <a:xfrm>
            <a:off x="689758" y="1305534"/>
            <a:ext cx="7633856" cy="2308324"/>
          </a:xfrm>
          <a:prstGeom prst="rect">
            <a:avLst/>
          </a:prstGeom>
          <a:noFill/>
        </p:spPr>
        <p:txBody>
          <a:bodyPr wrap="square" rtlCol="0">
            <a:spAutoFit/>
          </a:bodyPr>
          <a:lstStyle/>
          <a:p>
            <a:pPr algn="just">
              <a:lnSpc>
                <a:spcPct val="150000"/>
              </a:lnSpc>
              <a:buClr>
                <a:srgbClr val="000000"/>
              </a:buClr>
              <a:buSzPct val="45000"/>
            </a:pPr>
            <a:r>
              <a:rPr lang="pt-PT" sz="1400" spc="-1" dirty="0">
                <a:latin typeface="Arial"/>
              </a:rPr>
              <a:t>O</a:t>
            </a:r>
            <a:r>
              <a:rPr lang="pt-PT" sz="1400" b="0" strike="noStrike" spc="-1" dirty="0">
                <a:latin typeface="Arial"/>
              </a:rPr>
              <a:t> negócio do Dr. Paulo Rocha depressa se expandiu para 3 clínicas no município e com objetivo de expansão para nível nacional.</a:t>
            </a:r>
            <a:endParaRPr lang="pt-PT" sz="1400" spc="-1" dirty="0">
              <a:latin typeface="Arial"/>
            </a:endParaRPr>
          </a:p>
          <a:p>
            <a:pPr algn="just">
              <a:lnSpc>
                <a:spcPct val="150000"/>
              </a:lnSpc>
              <a:buClr>
                <a:srgbClr val="000000"/>
              </a:buClr>
              <a:buSzPct val="45000"/>
            </a:pPr>
            <a:r>
              <a:rPr lang="pt-PT" sz="1400" spc="-1" dirty="0">
                <a:latin typeface="Arial"/>
                <a:ea typeface="Noto Sans CJK SC"/>
              </a:rPr>
              <a:t>No entanto,</a:t>
            </a:r>
            <a:r>
              <a:rPr lang="pt-PT" sz="1400" b="0" strike="noStrike" spc="-1" dirty="0">
                <a:latin typeface="Arial"/>
                <a:ea typeface="Noto Sans CJK SC"/>
              </a:rPr>
              <a:t> pretendia se destacar das restantes clínicas veterinárias e evitando uma diminuição do tempo livre dos donos dos animais para tratar dos </a:t>
            </a:r>
            <a:r>
              <a:rPr lang="pt-PT" sz="1400" spc="-1" dirty="0">
                <a:latin typeface="Arial"/>
                <a:ea typeface="Noto Sans CJK SC"/>
              </a:rPr>
              <a:t>mesmos</a:t>
            </a:r>
            <a:r>
              <a:rPr lang="pt-PT" sz="1400" b="0" strike="noStrike" spc="-1" dirty="0">
                <a:latin typeface="Arial"/>
                <a:ea typeface="Noto Sans CJK SC"/>
              </a:rPr>
              <a:t>, incluindo levá-los ao veterinário, então decidiu criar um serviço de recolha e entrega </a:t>
            </a:r>
            <a:r>
              <a:rPr lang="pt-PT" sz="1400" spc="-1" dirty="0">
                <a:latin typeface="Arial"/>
                <a:ea typeface="Noto Sans CJK SC"/>
              </a:rPr>
              <a:t>de animais</a:t>
            </a:r>
            <a:r>
              <a:rPr lang="pt-PT" sz="1400" b="0" strike="noStrike" spc="-1" dirty="0">
                <a:latin typeface="Arial"/>
                <a:ea typeface="Noto Sans CJK SC"/>
              </a:rPr>
              <a:t> para intervenções clínicas, poupando </a:t>
            </a:r>
            <a:r>
              <a:rPr lang="pt-PT" sz="1400" spc="-1" dirty="0">
                <a:latin typeface="Arial"/>
                <a:ea typeface="Noto Sans CJK SC"/>
              </a:rPr>
              <a:t>assim</a:t>
            </a:r>
            <a:r>
              <a:rPr lang="pt-PT" sz="1400" b="0" strike="noStrike" spc="-1" dirty="0">
                <a:latin typeface="Arial"/>
                <a:ea typeface="Noto Sans CJK SC"/>
              </a:rPr>
              <a:t> “trabalho e tempo extra despendido" pelos seus donos.</a:t>
            </a:r>
            <a:endParaRPr lang="pt-PT" sz="1400" b="0" strike="noStrike" spc="-1" dirty="0">
              <a:latin typeface="Arial"/>
            </a:endParaRPr>
          </a:p>
          <a:p>
            <a:endParaRPr lang="pt-PT" dirty="0"/>
          </a:p>
        </p:txBody>
      </p:sp>
    </p:spTree>
    <p:extLst>
      <p:ext uri="{BB962C8B-B14F-4D97-AF65-F5344CB8AC3E}">
        <p14:creationId xmlns:p14="http://schemas.microsoft.com/office/powerpoint/2010/main" val="206026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m 2"/>
          <p:cNvPicPr/>
          <p:nvPr/>
        </p:nvPicPr>
        <p:blipFill>
          <a:blip r:embed="rId2"/>
          <a:stretch/>
        </p:blipFill>
        <p:spPr>
          <a:xfrm rot="20258400">
            <a:off x="-3960" y="334800"/>
            <a:ext cx="442800" cy="442800"/>
          </a:xfrm>
          <a:prstGeom prst="rect">
            <a:avLst/>
          </a:prstGeom>
          <a:ln w="0">
            <a:noFill/>
          </a:ln>
        </p:spPr>
      </p:pic>
      <p:sp>
        <p:nvSpPr>
          <p:cNvPr id="136" name="CaixaDeTexto 135"/>
          <p:cNvSpPr txBox="1"/>
          <p:nvPr/>
        </p:nvSpPr>
        <p:spPr>
          <a:xfrm>
            <a:off x="900000" y="442340"/>
            <a:ext cx="7020000" cy="402840"/>
          </a:xfrm>
          <a:prstGeom prst="rect">
            <a:avLst/>
          </a:prstGeom>
          <a:noFill/>
          <a:ln w="0">
            <a:noFill/>
          </a:ln>
        </p:spPr>
        <p:txBody>
          <a:bodyPr lIns="90000" tIns="45000" rIns="90000" bIns="45000" anchor="t">
            <a:noAutofit/>
          </a:bodyPr>
          <a:lstStyle/>
          <a:p>
            <a:r>
              <a:rPr lang="pt-PT" sz="2600" b="1" strike="noStrike" spc="-1" dirty="0">
                <a:latin typeface="Copperplate Gothic Bold" panose="020E0705020206020404" pitchFamily="34" charset="0"/>
              </a:rPr>
              <a:t>Motivação e Objetivos</a:t>
            </a:r>
          </a:p>
        </p:txBody>
      </p:sp>
      <p:sp>
        <p:nvSpPr>
          <p:cNvPr id="137" name="CaixaDeTexto 136"/>
          <p:cNvSpPr txBox="1"/>
          <p:nvPr/>
        </p:nvSpPr>
        <p:spPr>
          <a:xfrm>
            <a:off x="900000" y="1080000"/>
            <a:ext cx="7200000" cy="3175920"/>
          </a:xfrm>
          <a:prstGeom prst="rect">
            <a:avLst/>
          </a:prstGeom>
          <a:noFill/>
          <a:ln w="0">
            <a:noFill/>
          </a:ln>
        </p:spPr>
        <p:txBody>
          <a:bodyPr lIns="90000" tIns="45000" rIns="90000" bIns="45000" anchor="t">
            <a:noAutofit/>
          </a:bodyPr>
          <a:lstStyle/>
          <a:p>
            <a:pPr algn="just">
              <a:lnSpc>
                <a:spcPct val="150000"/>
              </a:lnSpc>
              <a:spcBef>
                <a:spcPts val="283"/>
              </a:spcBef>
              <a:spcAft>
                <a:spcPts val="283"/>
              </a:spcAft>
              <a:buNone/>
            </a:pPr>
            <a:r>
              <a:rPr lang="pt-PT" sz="1200" spc="-1" dirty="0">
                <a:latin typeface="Arial"/>
                <a:ea typeface="Noto Sans CJK SC"/>
              </a:rPr>
              <a:t>Para implementar uma melhor gestão de dados definiu-se um conjunto de objetivos enumerados a seguir:</a:t>
            </a:r>
          </a:p>
          <a:p>
            <a:pPr marL="171450" indent="-171450" algn="just">
              <a:lnSpc>
                <a:spcPct val="150000"/>
              </a:lnSpc>
              <a:spcBef>
                <a:spcPts val="283"/>
              </a:spcBef>
              <a:spcAft>
                <a:spcPts val="283"/>
              </a:spcAft>
              <a:buFont typeface="Wingdings" panose="05000000000000000000" pitchFamily="2" charset="2"/>
              <a:buChar char="§"/>
            </a:pPr>
            <a:r>
              <a:rPr lang="pt-PT" sz="1200" spc="-1" dirty="0">
                <a:latin typeface="Arial"/>
                <a:ea typeface="Noto Sans CJK SC"/>
              </a:rPr>
              <a:t>Melhorar a eficiência da clínica diminuindo o tempo de atraso por parte dos donos dos animais.</a:t>
            </a:r>
          </a:p>
          <a:p>
            <a:pPr marL="171450" indent="-171450" algn="just">
              <a:lnSpc>
                <a:spcPct val="150000"/>
              </a:lnSpc>
              <a:spcBef>
                <a:spcPts val="283"/>
              </a:spcBef>
              <a:spcAft>
                <a:spcPts val="283"/>
              </a:spcAft>
              <a:buFont typeface="Wingdings" panose="05000000000000000000" pitchFamily="2" charset="2"/>
              <a:buChar char="§"/>
            </a:pPr>
            <a:r>
              <a:rPr lang="pt-PT" sz="1200" b="0" strike="noStrike" spc="-1" dirty="0">
                <a:latin typeface="Arial"/>
                <a:ea typeface="Noto Sans CJK SC"/>
              </a:rPr>
              <a:t>Gestão de marketing através da análise da entrada de animais e as respetivas intervenções maximizando assim os lucros por clínica</a:t>
            </a:r>
            <a:r>
              <a:rPr lang="pt-PT" sz="1200" spc="-1" dirty="0">
                <a:latin typeface="Arial"/>
                <a:ea typeface="Noto Sans CJK SC"/>
              </a:rPr>
              <a:t>.</a:t>
            </a:r>
            <a:endParaRPr lang="pt-PT" sz="1200" spc="-1" dirty="0">
              <a:latin typeface="Arial"/>
            </a:endParaRPr>
          </a:p>
          <a:p>
            <a:pPr marL="171450" indent="-171450" algn="just">
              <a:lnSpc>
                <a:spcPct val="150000"/>
              </a:lnSpc>
              <a:spcBef>
                <a:spcPts val="283"/>
              </a:spcBef>
              <a:spcAft>
                <a:spcPts val="283"/>
              </a:spcAft>
              <a:buFont typeface="Wingdings" panose="05000000000000000000" pitchFamily="2" charset="2"/>
              <a:buChar char="§"/>
            </a:pPr>
            <a:r>
              <a:rPr lang="pt-PT" sz="1200" b="0" strike="noStrike" spc="-1" dirty="0">
                <a:latin typeface="Arial"/>
                <a:ea typeface="Noto Sans CJK SC"/>
              </a:rPr>
              <a:t>Traçar perfis de clientes e as tendências regionais</a:t>
            </a:r>
            <a:r>
              <a:rPr lang="pt-PT" sz="1200" spc="-1" dirty="0">
                <a:latin typeface="Arial"/>
                <a:ea typeface="Noto Sans CJK SC"/>
              </a:rPr>
              <a:t>.</a:t>
            </a:r>
            <a:endParaRPr lang="pt-PT" sz="1200" spc="-1" dirty="0">
              <a:latin typeface="Arial"/>
            </a:endParaRPr>
          </a:p>
          <a:p>
            <a:pPr marL="171450" indent="-171450" algn="just">
              <a:lnSpc>
                <a:spcPct val="150000"/>
              </a:lnSpc>
              <a:spcBef>
                <a:spcPts val="283"/>
              </a:spcBef>
              <a:spcAft>
                <a:spcPts val="283"/>
              </a:spcAft>
              <a:buFont typeface="Wingdings" panose="05000000000000000000" pitchFamily="2" charset="2"/>
              <a:buChar char="§"/>
            </a:pPr>
            <a:r>
              <a:rPr lang="pt-PT" sz="1200" b="0" strike="noStrike" spc="-1" dirty="0">
                <a:latin typeface="Arial"/>
                <a:ea typeface="Noto Sans CJK SC"/>
              </a:rPr>
              <a:t>Oferecer comodidades aos clientes com um serviço premium</a:t>
            </a:r>
            <a:r>
              <a:rPr lang="pt-PT" sz="1200" spc="-1" dirty="0">
                <a:latin typeface="Arial"/>
                <a:ea typeface="Noto Sans CJK SC"/>
              </a:rPr>
              <a:t>.</a:t>
            </a:r>
            <a:endParaRPr lang="pt-PT" sz="1200" spc="-1" dirty="0">
              <a:latin typeface="Arial"/>
            </a:endParaRPr>
          </a:p>
          <a:p>
            <a:pPr marL="171450" indent="-171450" algn="just">
              <a:lnSpc>
                <a:spcPct val="150000"/>
              </a:lnSpc>
              <a:spcBef>
                <a:spcPts val="283"/>
              </a:spcBef>
              <a:spcAft>
                <a:spcPts val="283"/>
              </a:spcAft>
              <a:buFont typeface="Wingdings" panose="05000000000000000000" pitchFamily="2" charset="2"/>
              <a:buChar char="§"/>
            </a:pPr>
            <a:r>
              <a:rPr lang="pt-PT" sz="1200" b="0" strike="noStrike" spc="-1" dirty="0">
                <a:latin typeface="Arial"/>
                <a:ea typeface="Noto Sans CJK SC"/>
              </a:rPr>
              <a:t>Controle de estafetas e rotas para a maximização de recolhas e entregas por dia</a:t>
            </a:r>
            <a:r>
              <a:rPr lang="pt-PT" sz="1200" spc="-1" dirty="0">
                <a:latin typeface="Arial"/>
                <a:ea typeface="Noto Sans CJK SC"/>
              </a:rPr>
              <a:t>.</a:t>
            </a:r>
            <a:endParaRPr lang="pt-PT" sz="1200" spc="-1" dirty="0">
              <a:latin typeface="Arial"/>
            </a:endParaRPr>
          </a:p>
          <a:p>
            <a:pPr marL="171450" indent="-171450" algn="just">
              <a:lnSpc>
                <a:spcPct val="150000"/>
              </a:lnSpc>
              <a:spcBef>
                <a:spcPts val="283"/>
              </a:spcBef>
              <a:spcAft>
                <a:spcPts val="283"/>
              </a:spcAft>
              <a:buFont typeface="Wingdings" panose="05000000000000000000" pitchFamily="2" charset="2"/>
              <a:buChar char="§"/>
            </a:pPr>
            <a:r>
              <a:rPr lang="pt-PT" sz="1200" b="0" strike="noStrike" spc="-1" dirty="0">
                <a:latin typeface="Arial"/>
                <a:ea typeface="Noto Sans CJK SC"/>
              </a:rPr>
              <a:t>Melhoria da qualidade do serviço das clínicas.</a:t>
            </a:r>
            <a:endParaRPr lang="pt-PT" sz="1200" b="0" strike="noStrike" spc="-1" dirty="0">
              <a:latin typeface="Arial"/>
            </a:endParaRPr>
          </a:p>
          <a:p>
            <a:endParaRPr lang="pt-PT" sz="16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aixaDeTexto 137"/>
          <p:cNvSpPr txBox="1"/>
          <p:nvPr/>
        </p:nvSpPr>
        <p:spPr>
          <a:xfrm>
            <a:off x="720000" y="449946"/>
            <a:ext cx="7560000" cy="402840"/>
          </a:xfrm>
          <a:prstGeom prst="rect">
            <a:avLst/>
          </a:prstGeom>
          <a:noFill/>
          <a:ln w="0">
            <a:noFill/>
          </a:ln>
        </p:spPr>
        <p:txBody>
          <a:bodyPr lIns="90000" tIns="45000" rIns="90000" bIns="45000" anchor="t">
            <a:noAutofit/>
          </a:bodyPr>
          <a:lstStyle/>
          <a:p>
            <a:r>
              <a:rPr lang="pt-PT" sz="2600" b="1" strike="noStrike" spc="-1" dirty="0">
                <a:latin typeface="Copperplate Gothic Bold" panose="020E0705020206020404" pitchFamily="34" charset="0"/>
              </a:rPr>
              <a:t>Análise da Viabilidade do Projeto</a:t>
            </a:r>
          </a:p>
        </p:txBody>
      </p:sp>
      <p:sp>
        <p:nvSpPr>
          <p:cNvPr id="139" name="CaixaDeTexto 138"/>
          <p:cNvSpPr txBox="1"/>
          <p:nvPr/>
        </p:nvSpPr>
        <p:spPr>
          <a:xfrm>
            <a:off x="720000" y="1347286"/>
            <a:ext cx="7627364" cy="2716560"/>
          </a:xfrm>
          <a:prstGeom prst="rect">
            <a:avLst/>
          </a:prstGeom>
          <a:noFill/>
          <a:ln w="0">
            <a:noFill/>
          </a:ln>
        </p:spPr>
        <p:txBody>
          <a:bodyPr lIns="90000" tIns="45000" rIns="90000" bIns="45000" anchor="t">
            <a:noAutofit/>
          </a:bodyPr>
          <a:lstStyle/>
          <a:p>
            <a:pPr algn="just">
              <a:lnSpc>
                <a:spcPct val="150000"/>
              </a:lnSpc>
              <a:spcBef>
                <a:spcPts val="283"/>
              </a:spcBef>
              <a:spcAft>
                <a:spcPts val="283"/>
              </a:spcAft>
              <a:buClr>
                <a:srgbClr val="000000"/>
              </a:buClr>
              <a:buSzPct val="45000"/>
            </a:pPr>
            <a:r>
              <a:rPr lang="pt-PT" sz="1400" b="0" strike="noStrike" spc="-1" dirty="0">
                <a:latin typeface="Arial"/>
                <a:ea typeface="Noto Sans CJK SC"/>
              </a:rPr>
              <a:t>Estamos a desenvolver este projeto com vista na criação de um Sistema de Gestão de Bases de Dados onde serão relacionados um conjunto de dados que possibilitarão ao Dr. Paulo um possível aumento na receita e um crescimento da sua empresa.</a:t>
            </a:r>
          </a:p>
          <a:p>
            <a:pPr algn="just">
              <a:lnSpc>
                <a:spcPct val="150000"/>
              </a:lnSpc>
              <a:spcBef>
                <a:spcPts val="283"/>
              </a:spcBef>
              <a:spcAft>
                <a:spcPts val="283"/>
              </a:spcAft>
              <a:buClr>
                <a:srgbClr val="000000"/>
              </a:buClr>
              <a:buSzPct val="45000"/>
            </a:pPr>
            <a:r>
              <a:rPr lang="pt-PT" sz="1400" b="0" strike="noStrike" spc="-1" dirty="0">
                <a:latin typeface="Arial"/>
                <a:ea typeface="Noto Sans CJK SC"/>
              </a:rPr>
              <a:t>Este sistema trará ainda ao Dr. Paulo Rocha uma maior fiabilidade nos resultados e nos dados colecionados para análise da performance das suas clínicas.</a:t>
            </a:r>
          </a:p>
          <a:p>
            <a:pPr algn="just">
              <a:lnSpc>
                <a:spcPct val="150000"/>
              </a:lnSpc>
              <a:spcBef>
                <a:spcPts val="283"/>
              </a:spcBef>
              <a:spcAft>
                <a:spcPts val="283"/>
              </a:spcAft>
              <a:buClr>
                <a:srgbClr val="000000"/>
              </a:buClr>
              <a:buSzPct val="45000"/>
            </a:pPr>
            <a:r>
              <a:rPr lang="pt-PT" sz="1400" b="0" strike="noStrike" spc="-1" dirty="0">
                <a:latin typeface="Arial"/>
                <a:ea typeface="Noto Sans CJK SC"/>
              </a:rPr>
              <a:t>Em suma, com a implementação deste projeto, acreditamos que seja efetivamente possível cumprir os objetivos referidos anteriormente.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aixaDeTexto 140"/>
          <p:cNvSpPr txBox="1"/>
          <p:nvPr/>
        </p:nvSpPr>
        <p:spPr>
          <a:xfrm>
            <a:off x="761236" y="415309"/>
            <a:ext cx="7170491" cy="373680"/>
          </a:xfrm>
          <a:prstGeom prst="rect">
            <a:avLst/>
          </a:prstGeom>
          <a:noFill/>
          <a:ln w="0">
            <a:noFill/>
          </a:ln>
        </p:spPr>
        <p:txBody>
          <a:bodyPr lIns="90000" tIns="45000" rIns="90000" bIns="45000" anchor="t">
            <a:noAutofit/>
          </a:bodyPr>
          <a:lstStyle/>
          <a:p>
            <a:r>
              <a:rPr lang="pt-PT" sz="2600" b="1" strike="noStrike" spc="-1" dirty="0">
                <a:latin typeface="Copperplate Gothic Bold" panose="020E0705020206020404" pitchFamily="34" charset="0"/>
              </a:rPr>
              <a:t>Plano de Execução do Projeto</a:t>
            </a:r>
          </a:p>
        </p:txBody>
      </p:sp>
      <p:pic>
        <p:nvPicPr>
          <p:cNvPr id="1026" name="Picture 2">
            <a:extLst>
              <a:ext uri="{FF2B5EF4-FFF2-40B4-BE49-F238E27FC236}">
                <a16:creationId xmlns:a16="http://schemas.microsoft.com/office/drawing/2014/main" id="{4CEBA850-1779-85F0-2E78-A8563973D9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29" y="1085850"/>
            <a:ext cx="7511142" cy="3380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950760" y="3060000"/>
            <a:ext cx="7241040" cy="648000"/>
          </a:xfrm>
          <a:prstGeom prst="rect">
            <a:avLst/>
          </a:prstGeom>
          <a:noFill/>
          <a:ln w="0">
            <a:noFill/>
          </a:ln>
        </p:spPr>
        <p:txBody>
          <a:bodyPr lIns="90000" tIns="91440" rIns="90000" bIns="91440" anchor="ctr">
            <a:noAutofit/>
          </a:bodyPr>
          <a:lstStyle/>
          <a:p>
            <a:pPr algn="ctr">
              <a:lnSpc>
                <a:spcPct val="100000"/>
              </a:lnSpc>
              <a:buNone/>
            </a:pPr>
            <a:r>
              <a:rPr lang="pt-PT" sz="4600" b="0" strike="noStrike" spc="-1" dirty="0">
                <a:solidFill>
                  <a:srgbClr val="000000"/>
                </a:solidFill>
                <a:latin typeface="Copperplate Gothic Bold" panose="020E0705020206020404" pitchFamily="34" charset="0"/>
                <a:ea typeface="DejaVu Sans"/>
              </a:rPr>
              <a:t>Levantamento e análise de requisitos</a:t>
            </a:r>
            <a:br>
              <a:rPr sz="5400" dirty="0"/>
            </a:br>
            <a:endParaRPr lang="pt-PT" sz="5400" b="0" strike="noStrike" spc="-1" dirty="0">
              <a:latin typeface="Arial"/>
            </a:endParaRPr>
          </a:p>
        </p:txBody>
      </p:sp>
      <p:sp>
        <p:nvSpPr>
          <p:cNvPr id="143" name="PlaceHolder 2"/>
          <p:cNvSpPr>
            <a:spLocks noGrp="1"/>
          </p:cNvSpPr>
          <p:nvPr>
            <p:ph type="title"/>
          </p:nvPr>
        </p:nvSpPr>
        <p:spPr>
          <a:xfrm>
            <a:off x="3746340" y="1106100"/>
            <a:ext cx="1649880" cy="977400"/>
          </a:xfrm>
          <a:prstGeom prst="rect">
            <a:avLst/>
          </a:prstGeom>
          <a:noFill/>
          <a:ln w="0">
            <a:noFill/>
          </a:ln>
        </p:spPr>
        <p:txBody>
          <a:bodyPr lIns="90000" tIns="91440" rIns="90000" bIns="91440" anchor="ctr">
            <a:noAutofit/>
          </a:bodyPr>
          <a:lstStyle/>
          <a:p>
            <a:pPr algn="ctr">
              <a:lnSpc>
                <a:spcPct val="100000"/>
              </a:lnSpc>
              <a:buNone/>
              <a:tabLst>
                <a:tab pos="0" algn="l"/>
              </a:tabLst>
            </a:pPr>
            <a:r>
              <a:rPr lang="en" sz="8000" b="0" strike="noStrike" spc="-1" dirty="0">
                <a:latin typeface="Copperplate Gothic Bold" panose="020E0705020206020404" pitchFamily="34" charset="0"/>
                <a:ea typeface="Vidaloka"/>
              </a:rPr>
              <a:t>02</a:t>
            </a:r>
            <a:endParaRPr lang="pt-PT" sz="8000" b="0" strike="noStrike" spc="-1" dirty="0">
              <a:latin typeface="Copperplate Gothic Bold" panose="020E0705020206020404" pitchFamily="34" charset="0"/>
            </a:endParaRPr>
          </a:p>
        </p:txBody>
      </p:sp>
      <p:pic>
        <p:nvPicPr>
          <p:cNvPr id="144" name="Imagem 2"/>
          <p:cNvPicPr/>
          <p:nvPr/>
        </p:nvPicPr>
        <p:blipFill>
          <a:blip r:embed="rId2"/>
          <a:stretch/>
        </p:blipFill>
        <p:spPr>
          <a:xfrm rot="20258400">
            <a:off x="-3960" y="334800"/>
            <a:ext cx="442800" cy="4428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TotalTime>
  <Words>1727</Words>
  <Application>Microsoft Office PowerPoint</Application>
  <PresentationFormat>Apresentação no Ecrã (16:9)</PresentationFormat>
  <Paragraphs>143</Paragraphs>
  <Slides>40</Slides>
  <Notes>3</Notes>
  <HiddenSlides>0</HiddenSlides>
  <MMClips>0</MMClips>
  <ScaleCrop>false</ScaleCrop>
  <HeadingPairs>
    <vt:vector size="6" baseType="variant">
      <vt:variant>
        <vt:lpstr>Tipos de letra usados</vt:lpstr>
      </vt:variant>
      <vt:variant>
        <vt:i4>6</vt:i4>
      </vt:variant>
      <vt:variant>
        <vt:lpstr>Tema</vt:lpstr>
      </vt:variant>
      <vt:variant>
        <vt:i4>2</vt:i4>
      </vt:variant>
      <vt:variant>
        <vt:lpstr>Títulos dos diapositivos</vt:lpstr>
      </vt:variant>
      <vt:variant>
        <vt:i4>40</vt:i4>
      </vt:variant>
    </vt:vector>
  </HeadingPairs>
  <TitlesOfParts>
    <vt:vector size="48" baseType="lpstr">
      <vt:lpstr>Arial</vt:lpstr>
      <vt:lpstr>Calibri</vt:lpstr>
      <vt:lpstr>Copperplate Gothic Bold</vt:lpstr>
      <vt:lpstr>Montserrat</vt:lpstr>
      <vt:lpstr>Symbol</vt:lpstr>
      <vt:lpstr>Wingdings</vt:lpstr>
      <vt:lpstr>Office Theme</vt:lpstr>
      <vt:lpstr>Office Theme</vt:lpstr>
      <vt:lpstr>Caum PetClinic</vt:lpstr>
      <vt:lpstr>Estrutura do Trabalho</vt:lpstr>
      <vt:lpstr>Apresentação do PowerPoint</vt:lpstr>
      <vt:lpstr>01</vt:lpstr>
      <vt:lpstr>Contextualização </vt:lpstr>
      <vt:lpstr>Apresentação do PowerPoint</vt:lpstr>
      <vt:lpstr>Apresentação do PowerPoint</vt:lpstr>
      <vt:lpstr>Apresentação do PowerPoint</vt:lpstr>
      <vt:lpstr>Levantamento e análise de requisitos </vt:lpstr>
      <vt:lpstr>Apresentação do PowerPoint</vt:lpstr>
      <vt:lpstr>Organização dos requisitos levantados</vt:lpstr>
      <vt:lpstr>Requisitos de Descrição</vt:lpstr>
      <vt:lpstr>Requisitos de Exploração </vt:lpstr>
      <vt:lpstr>Requisitos de Administração</vt:lpstr>
      <vt:lpstr>Apresentação do PowerPoint</vt:lpstr>
      <vt:lpstr>Identificação e caracterização das entidades</vt:lpstr>
      <vt:lpstr>Apresentação do PowerPoint</vt:lpstr>
      <vt:lpstr>Identificação e caracterização dos relacionamentos </vt:lpstr>
      <vt:lpstr>Apresentação do PowerPoint</vt:lpstr>
      <vt:lpstr>Apresentação do PowerPoint</vt:lpstr>
      <vt:lpstr>Apresentação do PowerPoint</vt:lpstr>
      <vt:lpstr>Apresentação do PowerPoint</vt:lpstr>
      <vt:lpstr>Normalização de Dados</vt:lpstr>
      <vt:lpstr>Apresentação do PowerPoint</vt:lpstr>
      <vt:lpstr>Apresentação do PowerPoint</vt:lpstr>
      <vt:lpstr>Apresentação do PowerPoint</vt:lpstr>
      <vt:lpstr>Apresentação do PowerPoint</vt:lpstr>
      <vt:lpstr>05</vt:lpstr>
      <vt:lpstr>Tradução de esquema lógico para o sistema de gestão de bases de dados em SQL</vt:lpstr>
      <vt:lpstr>Apresentação do PowerPoint</vt:lpstr>
      <vt:lpstr>Apresentação do PowerPoint</vt:lpstr>
      <vt:lpstr>Apresentação do PowerPoint</vt:lpstr>
      <vt:lpstr>Apresentação do PowerPoint</vt:lpstr>
      <vt:lpstr>Definição e caracterização das vistas de utilização em SQL</vt:lpstr>
      <vt:lpstr>Apresentação do PowerPoint</vt:lpstr>
      <vt:lpstr>Apresentação do PowerPoint</vt:lpstr>
      <vt:lpstr>Cálculo do espaço da bases de dados </vt:lpstr>
      <vt:lpstr>Plano de segurança e recuperação de Dados  </vt:lpstr>
      <vt:lpstr>Conclusões e Trabalho Futuro</vt:lpstr>
      <vt:lpstr>Caum PetClinic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Caum PetClinic</dc:title>
  <dc:subject/>
  <dc:creator/>
  <dc:description/>
  <cp:lastModifiedBy>Nuno Ricardo Oliveira Costa</cp:lastModifiedBy>
  <cp:revision>28</cp:revision>
  <dcterms:modified xsi:type="dcterms:W3CDTF">2023-01-18T02:14:09Z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(16:9)</vt:lpwstr>
  </property>
  <property fmtid="{D5CDD505-2E9C-101B-9397-08002B2CF9AE}" pid="4" name="Slides">
    <vt:i4>5</vt:i4>
  </property>
</Properties>
</file>