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8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1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5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1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01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6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8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1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2867D-073F-4145-8B92-59F037C8515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66E94-B16B-48FE-82DD-379412DB4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425B-8E78-4C26-8C94-FB2F5066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M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Модель МакКола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63D1D-CB2A-480F-ADB0-BB1037B41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Модели качества ПО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B1753-9E02-47B2-894B-EB53F291B73A}"/>
              </a:ext>
            </a:extLst>
          </p:cNvPr>
          <p:cNvSpPr txBox="1"/>
          <p:nvPr/>
        </p:nvSpPr>
        <p:spPr>
          <a:xfrm>
            <a:off x="7087985" y="6051666"/>
            <a:ext cx="510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MD" dirty="0"/>
              <a:t>Подготовил : 			ст.</a:t>
            </a:r>
            <a:r>
              <a:rPr lang="en-US" dirty="0"/>
              <a:t> </a:t>
            </a:r>
            <a:r>
              <a:rPr lang="ru-MD" dirty="0"/>
              <a:t>гр.</a:t>
            </a:r>
            <a:r>
              <a:rPr lang="en-US" dirty="0"/>
              <a:t> TI-196</a:t>
            </a:r>
          </a:p>
          <a:p>
            <a:pPr lvl="5"/>
            <a:r>
              <a:rPr lang="ru-MD" dirty="0"/>
              <a:t>Шарафудинов Николай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3059668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Спасибо за внимание!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8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608616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Содержание</a:t>
            </a:r>
            <a:endParaRPr lang="en-US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309AF-B435-4562-A734-1D46420C1F59}"/>
              </a:ext>
            </a:extLst>
          </p:cNvPr>
          <p:cNvSpPr txBox="1"/>
          <p:nvPr/>
        </p:nvSpPr>
        <p:spPr>
          <a:xfrm>
            <a:off x="4140653" y="2551837"/>
            <a:ext cx="3910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Введение</a:t>
            </a:r>
          </a:p>
          <a:p>
            <a:pPr marL="342900" indent="-342900">
              <a:buAutoNum type="arabicPeriod"/>
            </a:pPr>
            <a:r>
              <a:rPr lang="ru-RU" dirty="0"/>
              <a:t>Модели качества ПО</a:t>
            </a:r>
          </a:p>
          <a:p>
            <a:pPr marL="342900" indent="-342900">
              <a:buAutoNum type="arabicPeriod"/>
            </a:pPr>
            <a:r>
              <a:rPr lang="ru-RU" dirty="0"/>
              <a:t>Модель </a:t>
            </a:r>
            <a:r>
              <a:rPr lang="ru-RU" dirty="0" err="1"/>
              <a:t>МакКола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Модель качества программного обеспечения </a:t>
            </a:r>
            <a:r>
              <a:rPr lang="ru-RU" dirty="0" err="1"/>
              <a:t>МакКола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6573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608616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Введение</a:t>
            </a:r>
            <a:endParaRPr 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E8F7E-4A80-42F4-96BF-91DEFA0E04CF}"/>
              </a:ext>
            </a:extLst>
          </p:cNvPr>
          <p:cNvSpPr txBox="1"/>
          <p:nvPr/>
        </p:nvSpPr>
        <p:spPr>
          <a:xfrm>
            <a:off x="1106285" y="1997839"/>
            <a:ext cx="6114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Инженерия разработки программного обеспечения (ПО) – это применение систематического подхода, стандартов и количественного измерения характеристик ПО к разработке, использованию и сопровождению программного обеспечения. </a:t>
            </a:r>
            <a:br>
              <a:rPr lang="ru-RU" dirty="0"/>
            </a:br>
            <a:r>
              <a:rPr lang="ru-RU" dirty="0"/>
              <a:t>	Качество программного обеспечения играет важную роль для всей системы в целом. Качество включает в себя все характеристики и существенные особенности продукта или его функционирования, которые относятся к удовлетворению заданных спецификациями требований.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34CE4-330A-4082-91C3-CEDF8607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45" y="2289810"/>
            <a:ext cx="341757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608616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Введение</a:t>
            </a:r>
            <a:endParaRPr 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E8F7E-4A80-42F4-96BF-91DEFA0E04CF}"/>
              </a:ext>
            </a:extLst>
          </p:cNvPr>
          <p:cNvSpPr txBox="1"/>
          <p:nvPr/>
        </p:nvSpPr>
        <p:spPr>
          <a:xfrm>
            <a:off x="1161704" y="2136338"/>
            <a:ext cx="61140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Преимущество модели качества заключается в декомпозиции значимого для программного обеспечения объектов, таких как процессы жизненного цикла, программный продукт, на ряд своих характеристик/под-характеристик. Качество, кроме описания и измерения функциональных аспектов программного обеспечения также описывает дополнительные функциональные свойства такие как «как был создан программный продукт» и «как он работает».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0537B6-4D60-4389-8778-72F0662A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62" y="2528886"/>
            <a:ext cx="3810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608616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Модели качества ПО</a:t>
            </a:r>
            <a:endParaRPr 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E8F7E-4A80-42F4-96BF-91DEFA0E04CF}"/>
              </a:ext>
            </a:extLst>
          </p:cNvPr>
          <p:cNvSpPr txBox="1"/>
          <p:nvPr/>
        </p:nvSpPr>
        <p:spPr>
          <a:xfrm>
            <a:off x="987137" y="1443841"/>
            <a:ext cx="69681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Пользователи программного обеспечения испытывают потребности в создании моделей качества программного обеспечения для оценки качества как качественно, так и количественно. Модели качества, которые имеются в настоящее время, в большинстве случаев являются иерархическими моделями на основе критериев качества и связанных с ними показателей (метрик). Все модели качества могут быть разделены на три категории в соответствии с методами, на основе которых они были созданы.</a:t>
            </a:r>
          </a:p>
          <a:p>
            <a:endParaRPr lang="ru-RU" dirty="0"/>
          </a:p>
          <a:p>
            <a:r>
              <a:rPr lang="ru-RU" dirty="0"/>
              <a:t>	К первому виду можно отнести теоретические модели, основанные на гипотезе отношений между переменными качества. Ко второму виду относятся модели «управления данными», основанные на статистическом анализе. И наконец, комбинированная модель, в которой интуиция исследователя используется для определения нужного вида модели, а анализ данных используется для определения констант модели качества.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1A852-82A1-44E8-A643-085D8D94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1" y="1767054"/>
            <a:ext cx="3459222" cy="38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608616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Модель МакКола</a:t>
            </a:r>
            <a:endParaRPr 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E8F7E-4A80-42F4-96BF-91DEFA0E04CF}"/>
              </a:ext>
            </a:extLst>
          </p:cNvPr>
          <p:cNvSpPr txBox="1"/>
          <p:nvPr/>
        </p:nvSpPr>
        <p:spPr>
          <a:xfrm>
            <a:off x="987137" y="1213058"/>
            <a:ext cx="59706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Первая модель качества была предложена МакКолом. Предложенная модель была в основном предназначена для определения полной характеристики качества программного продукта через его различные характеристики. Модель качества МакКола имеет три главных направления для определения и идентификации качества программного обеспечения: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использование</a:t>
            </a:r>
            <a:r>
              <a:rPr lang="ru-RU" dirty="0"/>
              <a:t> (корректность, надежность, эффективность, целостность, практичность);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модификация</a:t>
            </a:r>
            <a:r>
              <a:rPr lang="ru-RU" dirty="0"/>
              <a:t> (тестируемость, гибкость, сопровождаемость – факторы качества важные для разработки новой версии программного обеспечения);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переносимость</a:t>
            </a:r>
            <a:r>
              <a:rPr lang="ru-RU" dirty="0"/>
              <a:t> (мобильность, возможность многократного использования, функциональная совместимость – факторы качества важные для переносимости программного продукта на другие аппаратные и программные платформы).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32778-1B8A-4DAA-BBD1-C424490F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34" y="2705305"/>
            <a:ext cx="4709837" cy="33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8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76C6B7-BAB0-4989-953A-2CD0174A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63" y="0"/>
            <a:ext cx="59836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3E0CB-A593-43DE-AC78-DAB6717A42F9}"/>
              </a:ext>
            </a:extLst>
          </p:cNvPr>
          <p:cNvSpPr txBox="1"/>
          <p:nvPr/>
        </p:nvSpPr>
        <p:spPr>
          <a:xfrm>
            <a:off x="247303" y="210189"/>
            <a:ext cx="2071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Модель качества программного обеспечения МакКола.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F64D611-C31D-4A93-B478-EE0912566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29440"/>
              </p:ext>
            </p:extLst>
          </p:nvPr>
        </p:nvGraphicFramePr>
        <p:xfrm>
          <a:off x="108065" y="54610"/>
          <a:ext cx="11986954" cy="6752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6218">
                  <a:extLst>
                    <a:ext uri="{9D8B030D-6E8A-4147-A177-3AD203B41FA5}">
                      <a16:colId xmlns:a16="http://schemas.microsoft.com/office/drawing/2014/main" val="2441402768"/>
                    </a:ext>
                  </a:extLst>
                </a:gridCol>
                <a:gridCol w="1120750">
                  <a:extLst>
                    <a:ext uri="{9D8B030D-6E8A-4147-A177-3AD203B41FA5}">
                      <a16:colId xmlns:a16="http://schemas.microsoft.com/office/drawing/2014/main" val="149385923"/>
                    </a:ext>
                  </a:extLst>
                </a:gridCol>
                <a:gridCol w="901697">
                  <a:extLst>
                    <a:ext uri="{9D8B030D-6E8A-4147-A177-3AD203B41FA5}">
                      <a16:colId xmlns:a16="http://schemas.microsoft.com/office/drawing/2014/main" val="884320737"/>
                    </a:ext>
                  </a:extLst>
                </a:gridCol>
                <a:gridCol w="1079996">
                  <a:extLst>
                    <a:ext uri="{9D8B030D-6E8A-4147-A177-3AD203B41FA5}">
                      <a16:colId xmlns:a16="http://schemas.microsoft.com/office/drawing/2014/main" val="1206455505"/>
                    </a:ext>
                  </a:extLst>
                </a:gridCol>
                <a:gridCol w="901697">
                  <a:extLst>
                    <a:ext uri="{9D8B030D-6E8A-4147-A177-3AD203B41FA5}">
                      <a16:colId xmlns:a16="http://schemas.microsoft.com/office/drawing/2014/main" val="1246219323"/>
                    </a:ext>
                  </a:extLst>
                </a:gridCol>
                <a:gridCol w="901697">
                  <a:extLst>
                    <a:ext uri="{9D8B030D-6E8A-4147-A177-3AD203B41FA5}">
                      <a16:colId xmlns:a16="http://schemas.microsoft.com/office/drawing/2014/main" val="3757460813"/>
                    </a:ext>
                  </a:extLst>
                </a:gridCol>
                <a:gridCol w="901697">
                  <a:extLst>
                    <a:ext uri="{9D8B030D-6E8A-4147-A177-3AD203B41FA5}">
                      <a16:colId xmlns:a16="http://schemas.microsoft.com/office/drawing/2014/main" val="3478286267"/>
                    </a:ext>
                  </a:extLst>
                </a:gridCol>
                <a:gridCol w="978112">
                  <a:extLst>
                    <a:ext uri="{9D8B030D-6E8A-4147-A177-3AD203B41FA5}">
                      <a16:colId xmlns:a16="http://schemas.microsoft.com/office/drawing/2014/main" val="4086790311"/>
                    </a:ext>
                  </a:extLst>
                </a:gridCol>
                <a:gridCol w="1085094">
                  <a:extLst>
                    <a:ext uri="{9D8B030D-6E8A-4147-A177-3AD203B41FA5}">
                      <a16:colId xmlns:a16="http://schemas.microsoft.com/office/drawing/2014/main" val="4277142280"/>
                    </a:ext>
                  </a:extLst>
                </a:gridCol>
                <a:gridCol w="1079996">
                  <a:extLst>
                    <a:ext uri="{9D8B030D-6E8A-4147-A177-3AD203B41FA5}">
                      <a16:colId xmlns:a16="http://schemas.microsoft.com/office/drawing/2014/main" val="190442926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Характеристики качества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 err="1">
                          <a:effectLst/>
                        </a:rPr>
                        <a:t>МакКол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</a:rPr>
                        <a:t>Боэм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FURPS/ FURPS+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 err="1">
                          <a:effectLst/>
                        </a:rPr>
                        <a:t>Гецци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 err="1">
                          <a:effectLst/>
                        </a:rPr>
                        <a:t>Дроми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ISO 9126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 err="1">
                          <a:effectLst/>
                        </a:rPr>
                        <a:t>Казман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 err="1">
                          <a:effectLst/>
                        </a:rPr>
                        <a:t>Хосрави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 err="1">
                          <a:effectLst/>
                        </a:rPr>
                        <a:t>Шармоа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85479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Корректность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92275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Надежность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10217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Корректность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42291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>
                          <a:effectLst/>
                          <a:latin typeface="+mn-lt"/>
                        </a:rPr>
                        <a:t>Эффективность</a:t>
                      </a:r>
                      <a:endParaRPr lang="ru-MD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45566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Гибкость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04345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>
                          <a:effectLst/>
                          <a:latin typeface="+mn-lt"/>
                        </a:rPr>
                        <a:t>Функциональность</a:t>
                      </a:r>
                      <a:endParaRPr lang="ru-MD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645713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Эргономичность проектирования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3250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>
                          <a:effectLst/>
                          <a:latin typeface="+mn-lt"/>
                        </a:rPr>
                        <a:t>Целостность</a:t>
                      </a:r>
                      <a:endParaRPr lang="ru-MD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5659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>
                          <a:effectLst/>
                          <a:latin typeface="+mn-lt"/>
                        </a:rPr>
                        <a:t>Функциональная совместимость</a:t>
                      </a:r>
                      <a:endParaRPr lang="ru-MD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27450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Сопровождаемость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12212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Модифицируемость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92585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>
                          <a:effectLst/>
                          <a:latin typeface="+mn-lt"/>
                        </a:rPr>
                        <a:t>Производительность</a:t>
                      </a:r>
                      <a:endParaRPr lang="ru-MD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16707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>
                          <a:effectLst/>
                          <a:latin typeface="+mn-lt"/>
                        </a:rPr>
                        <a:t>Мобильность</a:t>
                      </a:r>
                      <a:endParaRPr lang="ru-MD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26753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Зрелость процесса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74617"/>
                  </a:ext>
                </a:extLst>
              </a:tr>
              <a:tr h="366828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Возможность многократного использования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21147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Устойчивость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09020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Масштабируемость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74860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Безопасность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80206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Эксплуатационная пригодность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81503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Тестируемость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159189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Понятность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30125"/>
                  </a:ext>
                </a:extLst>
              </a:tr>
              <a:tr h="286372">
                <a:tc>
                  <a:txBody>
                    <a:bodyPr/>
                    <a:lstStyle/>
                    <a:p>
                      <a:pPr algn="ctr" fontAlgn="ctr"/>
                      <a:r>
                        <a:rPr lang="ru-MD" sz="1200" u="none" strike="noStrike" dirty="0">
                          <a:effectLst/>
                          <a:latin typeface="+mn-lt"/>
                        </a:rPr>
                        <a:t>Практичность</a:t>
                      </a:r>
                      <a:endParaRPr lang="ru-MD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8" marR="6508" marT="65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1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5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00E1-DF57-4F1E-9247-99AC97E36AB1}"/>
              </a:ext>
            </a:extLst>
          </p:cNvPr>
          <p:cNvSpPr txBox="1"/>
          <p:nvPr/>
        </p:nvSpPr>
        <p:spPr>
          <a:xfrm>
            <a:off x="484909" y="608616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MD" b="1" dirty="0">
                <a:latin typeface="+mj-lt"/>
              </a:rPr>
              <a:t>Вывод</a:t>
            </a:r>
            <a:endParaRPr 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E8F7E-4A80-42F4-96BF-91DEFA0E04CF}"/>
              </a:ext>
            </a:extLst>
          </p:cNvPr>
          <p:cNvSpPr txBox="1"/>
          <p:nvPr/>
        </p:nvSpPr>
        <p:spPr>
          <a:xfrm>
            <a:off x="995450" y="1859339"/>
            <a:ext cx="59706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Качество является обобщением характеристик или особенностей продукта или работ, которые имеют отношение к способности разработанного продукта удовлетворять заданным требованиям. Качество программного обеспечения можно разделить на две составляющие, такие как качество процедур разработки ПО и качество программного продукта. </a:t>
            </a:r>
          </a:p>
          <a:p>
            <a:r>
              <a:rPr lang="ru-RU" dirty="0"/>
              <a:t>	Разработка программного обеспечения, связывающая такие элементы как технологии, средства, сотрудники, организация и оборудование, рассматриваются в контексте качества процедур разработки ПО. 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41A5C2-F564-44A9-B0B5-D4DFEC74C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50" y="2170532"/>
            <a:ext cx="4468665" cy="25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90</TotalTime>
  <Words>707</Words>
  <Application>Microsoft Office PowerPoint</Application>
  <PresentationFormat>Широкоэкранный</PresentationFormat>
  <Paragraphs>258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Verdana</vt:lpstr>
      <vt:lpstr>Натуральные материалы</vt:lpstr>
      <vt:lpstr>Модель МакКола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МакКола</dc:title>
  <dc:creator>Nick Hi</dc:creator>
  <cp:lastModifiedBy>Nick Hi</cp:lastModifiedBy>
  <cp:revision>9</cp:revision>
  <dcterms:created xsi:type="dcterms:W3CDTF">2022-10-13T07:52:41Z</dcterms:created>
  <dcterms:modified xsi:type="dcterms:W3CDTF">2022-10-13T10:50:02Z</dcterms:modified>
</cp:coreProperties>
</file>