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91" r:id="rId7"/>
    <p:sldId id="418" r:id="rId8"/>
    <p:sldId id="411" r:id="rId9"/>
    <p:sldId id="389" r:id="rId10"/>
    <p:sldId id="415" r:id="rId11"/>
    <p:sldId id="416" r:id="rId12"/>
    <p:sldId id="417" r:id="rId13"/>
    <p:sldId id="412" r:id="rId14"/>
    <p:sldId id="413" r:id="rId15"/>
    <p:sldId id="403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52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FC0D-9CC2-11EC-E468-9FCDCA0E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F8F3CE-FFAE-4DF6-3A76-CC6C38FF9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A1627A-8019-9721-B37F-A91649338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CF29-79E6-6C42-8D77-D5BC43FE8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FB4AF-4343-A0E0-853B-28640FDCF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88AF27-C264-B3A6-A6E2-79F9F89B0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890296-0D41-DCA6-E46D-98E9D2ABC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D8E61-6B2C-AF2D-6D44-3AEFCFF31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39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5FED6-7AD4-F513-1546-8F9364D8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104BB2-1941-CD3F-51D8-F84EB336D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51F23-88D3-4ABC-534E-7CE7CA1BC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D7440-036A-947F-714D-51EACB736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93B6B-2923-A671-C474-8A8B97A5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34FD6C-42E8-90FC-4540-324AB3DFF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D61D4-E070-AF29-19D1-84A5DC400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4C998-D898-B96E-F3E6-DDBB8918A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58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23C9E-9488-6CE5-288B-FE450D706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577CA-91D1-ECFC-FE35-AC5B85621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76962-7784-901A-A0DA-E4FED9259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6C509-A1C1-ADBC-6730-B55B0CDE7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5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9C009-7DEC-9C4B-E472-6DC42566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AD6A0A-F71B-C3B3-FD65-B8AF01BF1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240B58-2A5A-8AE0-E242-C77860D67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C308E-D477-6B0E-299A-772EB94D8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8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F8754-BF54-DA6A-0B56-68052118C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EBD24-4360-5591-4627-A9F4DF0EF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FC648F-EDA7-2721-15D8-3C30A494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5EF0D-28DB-386B-2671-3AAC47EB7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4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is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E-commerce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AC6D1-5E30-3F50-0F40-517F7DF7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E6CB5107-1A3A-EF50-A187-96D397288601}"/>
              </a:ext>
            </a:extLst>
          </p:cNvPr>
          <p:cNvSpPr txBox="1">
            <a:spLocks/>
          </p:cNvSpPr>
          <p:nvPr/>
        </p:nvSpPr>
        <p:spPr>
          <a:xfrm>
            <a:off x="390617" y="417249"/>
            <a:ext cx="5174646" cy="121624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What are the highest cities in terms of units sold and the highest sold products in each city?</a:t>
            </a:r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F937A-2029-42A2-47CD-44307F7AC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68" y="1144452"/>
            <a:ext cx="4584716" cy="5318492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3CC7717-E251-3A3E-FA8D-54224ED6B715}"/>
              </a:ext>
            </a:extLst>
          </p:cNvPr>
          <p:cNvSpPr txBox="1">
            <a:spLocks/>
          </p:cNvSpPr>
          <p:nvPr/>
        </p:nvSpPr>
        <p:spPr>
          <a:xfrm>
            <a:off x="310718" y="2654422"/>
            <a:ext cx="5601809" cy="33113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 dirty="0"/>
              <a:t>The highest city in terms of units sold is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Sao Paulo </a:t>
            </a:r>
            <a:r>
              <a:rPr lang="en-US" sz="1600" dirty="0"/>
              <a:t>and</a:t>
            </a:r>
            <a:r>
              <a:rPr lang="ar-EG" sz="1600" dirty="0"/>
              <a:t> "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bed_bath_table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health_beauty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/>
              <a:t>are top selling products in it , then comes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rio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janerio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bed_bath_table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furniture décor </a:t>
            </a:r>
            <a:r>
              <a:rPr lang="en-US" sz="1600" dirty="0"/>
              <a:t>are top selling products in it .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/>
              <a:t>Recommendations</a:t>
            </a:r>
          </a:p>
          <a:p>
            <a:pPr marL="285750" indent="-285750"/>
            <a:r>
              <a:rPr lang="en-US" sz="1400" dirty="0"/>
              <a:t>Use the data on each city’s top-selling products to create location-specific marketing campaigns. Highlight the popular products in ads, emails, and social media targeting each city.</a:t>
            </a:r>
            <a:endParaRPr lang="en-US" sz="1400" b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102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79580-462E-3813-B55C-7B8399D48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C720391-9982-B94C-924D-99FE2AA65285}"/>
              </a:ext>
            </a:extLst>
          </p:cNvPr>
          <p:cNvSpPr txBox="1">
            <a:spLocks/>
          </p:cNvSpPr>
          <p:nvPr/>
        </p:nvSpPr>
        <p:spPr>
          <a:xfrm>
            <a:off x="390616" y="417250"/>
            <a:ext cx="5424257" cy="105644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What are top_10 products category in terms of units sold? 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A008A-3E17-9F63-30B4-879E65D5D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08" y="1666457"/>
            <a:ext cx="5237825" cy="4689956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4A3C912-88AA-35EE-AA8C-5988FDE260AA}"/>
              </a:ext>
            </a:extLst>
          </p:cNvPr>
          <p:cNvSpPr txBox="1">
            <a:spLocks/>
          </p:cNvSpPr>
          <p:nvPr/>
        </p:nvSpPr>
        <p:spPr>
          <a:xfrm>
            <a:off x="310719" y="2654422"/>
            <a:ext cx="5335480" cy="33113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 dirty="0"/>
              <a:t>This are top_10 products in terms of units sold in range 4233-11,115 item, and average of price for each product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Recommendations</a:t>
            </a:r>
          </a:p>
          <a:p>
            <a:pPr marL="285750" indent="-285750"/>
            <a:r>
              <a:rPr lang="en-US" sz="1400" dirty="0"/>
              <a:t>Make sure items in these top categories meet quality expectations to boost repeat purchases and build brand loyalty.</a:t>
            </a:r>
          </a:p>
          <a:p>
            <a:pPr marL="285750" indent="-285750"/>
            <a:r>
              <a:rPr lang="en-US" sz="1400" dirty="0"/>
              <a:t>Promote these categories on  website’s homepage, category pages to attract more attention.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619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B354BDBE-FBC1-69E5-191D-024718AB4F58}"/>
              </a:ext>
            </a:extLst>
          </p:cNvPr>
          <p:cNvSpPr txBox="1">
            <a:spLocks/>
          </p:cNvSpPr>
          <p:nvPr/>
        </p:nvSpPr>
        <p:spPr>
          <a:xfrm>
            <a:off x="310719" y="313679"/>
            <a:ext cx="5174646" cy="91587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What is sales performance per month and per year?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C5F67E9-D571-020B-01F1-A703A9F3F010}"/>
              </a:ext>
            </a:extLst>
          </p:cNvPr>
          <p:cNvSpPr txBox="1">
            <a:spLocks/>
          </p:cNvSpPr>
          <p:nvPr/>
        </p:nvSpPr>
        <p:spPr>
          <a:xfrm>
            <a:off x="310719" y="2654422"/>
            <a:ext cx="5335480" cy="33113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 dirty="0"/>
              <a:t>In October 2016 total revenue was 48k and in September 2016 was 135$ because the orders completed was one order  </a:t>
            </a:r>
          </a:p>
          <a:p>
            <a:pPr marL="285750" indent="-285750"/>
            <a:r>
              <a:rPr lang="en-US" sz="1600" dirty="0"/>
              <a:t>In 2017 total Revenue was 6M , highest months are October, November and December </a:t>
            </a:r>
          </a:p>
          <a:p>
            <a:pPr marL="285750" indent="-285750"/>
            <a:r>
              <a:rPr lang="en-US" sz="1600" dirty="0"/>
              <a:t>In 2018 total Revenue was 6M ,  highest months are March, April and May </a:t>
            </a:r>
          </a:p>
          <a:p>
            <a:pPr marL="0" indent="0">
              <a:buNone/>
            </a:pPr>
            <a:r>
              <a:rPr lang="en-US" sz="1800" b="1" dirty="0"/>
              <a:t>Recommendations</a:t>
            </a:r>
          </a:p>
          <a:p>
            <a:pPr marL="285750" indent="-285750"/>
            <a:r>
              <a:rPr lang="en-US" sz="1400" dirty="0">
                <a:cs typeface="Akhbar MT" pitchFamily="2" charset="-78"/>
              </a:rPr>
              <a:t>Focus on customer retention and upselling during peak months to maximize revenue.</a:t>
            </a:r>
          </a:p>
          <a:p>
            <a:pPr marL="285750" indent="-285750"/>
            <a:r>
              <a:rPr lang="en-US" sz="1400" dirty="0">
                <a:cs typeface="Akhbar MT" pitchFamily="2" charset="-78"/>
              </a:rPr>
              <a:t> focus on boosting promotions, discounts, or marketing campaigns during peak months .</a:t>
            </a:r>
          </a:p>
          <a:p>
            <a:pPr marL="285750" indent="-285750"/>
            <a:endParaRPr lang="en-US" sz="1400" dirty="0"/>
          </a:p>
          <a:p>
            <a:pPr marL="285750" indent="-285750"/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E0F726-8D11-ED6A-635D-7561937F0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21" y="240761"/>
            <a:ext cx="6447079" cy="1864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67C4DC-96F8-9CB0-5EA8-2AE3138C3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21" y="2193000"/>
            <a:ext cx="6447079" cy="2130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ED00D8-4D2A-D83D-9C16-EB8A35109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21" y="4411353"/>
            <a:ext cx="6447079" cy="24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Analysis Steps</a:t>
            </a:r>
          </a:p>
          <a:p>
            <a:r>
              <a:rPr lang="en-US" dirty="0"/>
              <a:t>Business Questions</a:t>
            </a:r>
          </a:p>
          <a:p>
            <a:r>
              <a:rPr lang="en-US" dirty="0"/>
              <a:t>Analysis Results</a:t>
            </a:r>
          </a:p>
          <a:p>
            <a:r>
              <a:rPr lang="en-US" dirty="0"/>
              <a:t>Insights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C4043"/>
                </a:solidFill>
                <a:effectLst/>
                <a:latin typeface="Inter"/>
              </a:rPr>
              <a:t>This is a Brazilian ecommerce public dataset of orders made at </a:t>
            </a:r>
            <a:r>
              <a:rPr lang="en-US" sz="1800" b="0" i="0" u="none" strike="noStrike" dirty="0" err="1">
                <a:solidFill>
                  <a:srgbClr val="202124"/>
                </a:solidFill>
                <a:effectLst/>
                <a:latin typeface="Inter"/>
                <a:hlinkClick r:id="rId3"/>
              </a:rPr>
              <a:t>Olist</a:t>
            </a:r>
            <a:r>
              <a:rPr lang="en-US" sz="1800" b="0" i="0" u="none" strike="noStrike" dirty="0">
                <a:solidFill>
                  <a:srgbClr val="202124"/>
                </a:solidFill>
                <a:effectLst/>
                <a:latin typeface="Inter"/>
                <a:hlinkClick r:id="rId3"/>
              </a:rPr>
              <a:t> Store</a:t>
            </a:r>
            <a:r>
              <a:rPr lang="en-US" sz="1800" b="0" i="0" dirty="0">
                <a:solidFill>
                  <a:srgbClr val="3C4043"/>
                </a:solidFill>
                <a:effectLst/>
                <a:latin typeface="Inter"/>
              </a:rPr>
              <a:t>. The dataset has information of 100k orders from 2016 to 2018 made at multiple marketplaces in Brazil. Its features allows viewing an order from multiple dimensions: from order status, price, payment and freight performance to customer location, product attributes and finally reviews written by customers</a:t>
            </a:r>
          </a:p>
          <a:p>
            <a:r>
              <a:rPr lang="en-US" sz="1600" dirty="0"/>
              <a:t>The report include four pages Overview, Orders, Products, and Sales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6DAA3-3D96-11B5-E8BD-CBBED689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27D36C-08FF-C1F5-9048-DCB19145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27" y="1"/>
            <a:ext cx="10873740" cy="1158182"/>
          </a:xfrm>
        </p:spPr>
        <p:txBody>
          <a:bodyPr/>
          <a:lstStyle/>
          <a:p>
            <a:r>
              <a:rPr lang="en-US" dirty="0"/>
              <a:t>Analysis Steps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ED5D6-CDC8-94A2-40CC-41F11E2C35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0551" y="754602"/>
            <a:ext cx="8895426" cy="593028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Data Collecting </a:t>
            </a:r>
          </a:p>
          <a:p>
            <a:pPr marL="0" indent="0">
              <a:buNone/>
            </a:pPr>
            <a:r>
              <a:rPr lang="en-US" sz="1600" dirty="0"/>
              <a:t>      Extract, transform and load 9 CSV files </a:t>
            </a:r>
          </a:p>
          <a:p>
            <a:pPr marL="0" indent="0">
              <a:buNone/>
            </a:pPr>
            <a:r>
              <a:rPr lang="en-US" sz="1600" dirty="0"/>
              <a:t>2-  Data Cleaning </a:t>
            </a:r>
          </a:p>
          <a:p>
            <a:pPr marL="0" indent="0">
              <a:buNone/>
            </a:pPr>
            <a:r>
              <a:rPr lang="en-US" sz="1600" dirty="0"/>
              <a:t>     - Remove nulls</a:t>
            </a:r>
          </a:p>
          <a:p>
            <a:pPr marL="0" indent="0">
              <a:buNone/>
            </a:pPr>
            <a:r>
              <a:rPr lang="en-US" sz="1600" dirty="0"/>
              <a:t>      - Change data types </a:t>
            </a:r>
          </a:p>
          <a:p>
            <a:pPr marL="0" indent="0">
              <a:buNone/>
            </a:pPr>
            <a:r>
              <a:rPr lang="en-US" sz="1600" dirty="0"/>
              <a:t>      - Remove useless columns</a:t>
            </a:r>
          </a:p>
          <a:p>
            <a:pPr marL="0" indent="0">
              <a:buNone/>
            </a:pPr>
            <a:r>
              <a:rPr lang="en-US" sz="1600" dirty="0"/>
              <a:t>3-  Data Modelling </a:t>
            </a:r>
          </a:p>
          <a:p>
            <a:pPr marL="0" indent="0">
              <a:buNone/>
            </a:pPr>
            <a:r>
              <a:rPr lang="en-US" sz="1600" dirty="0"/>
              <a:t>        - Merge Products column with Products Category column and merge Customers Table with Orders  </a:t>
            </a:r>
          </a:p>
          <a:p>
            <a:pPr marL="0" indent="0">
              <a:buNone/>
            </a:pPr>
            <a:r>
              <a:rPr lang="en-US" sz="1600" dirty="0"/>
              <a:t>           Table  to cancel one-tow-one relationship and keep all relationships one-two-many. </a:t>
            </a:r>
          </a:p>
          <a:p>
            <a:pPr marL="0" indent="0">
              <a:buNone/>
            </a:pPr>
            <a:r>
              <a:rPr lang="en-US" sz="1600" dirty="0"/>
              <a:t>4- Data Analysis &amp; DAX Measures</a:t>
            </a:r>
          </a:p>
          <a:p>
            <a:pPr marL="0" indent="0">
              <a:buNone/>
            </a:pPr>
            <a:r>
              <a:rPr lang="en-US" sz="1600" dirty="0"/>
              <a:t>     - Use calculated column to calculate Quantity column ,Review, Delay and Order Delivery Status, </a:t>
            </a:r>
          </a:p>
          <a:p>
            <a:pPr marL="0" indent="0">
              <a:buNone/>
            </a:pPr>
            <a:r>
              <a:rPr lang="en-US" sz="1600" dirty="0"/>
              <a:t>            and use measures to calculate AOV,RPV, Total orders, total revenue, and ……...  </a:t>
            </a:r>
          </a:p>
          <a:p>
            <a:pPr marL="0" indent="0">
              <a:buNone/>
            </a:pPr>
            <a:r>
              <a:rPr lang="en-US" sz="1600" dirty="0"/>
              <a:t>     - Use functions Calendar Auto,  Switch, Related table , Sum, Count, Top N, Values ,…</a:t>
            </a:r>
          </a:p>
          <a:p>
            <a:pPr marL="0" indent="0">
              <a:buNone/>
            </a:pPr>
            <a:r>
              <a:rPr lang="en-US" sz="1600" dirty="0"/>
              <a:t>5- Data Visualization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954340-77DC-BB08-0893-B785CE979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C2F05E1-007F-C0E3-808F-C83998DFD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1024AFE-518C-70C5-DF85-CBC86B96E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DEE8745-5F08-4528-DFD3-FD9741E7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549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CF4A3-E47B-2FF0-0215-D2C2A5281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897D4A-FC7B-9575-DC4D-163DE22D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49" y="0"/>
            <a:ext cx="3320249" cy="1491282"/>
          </a:xfrm>
        </p:spPr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7A7CDD-EDD2-D619-B27E-8E9229DA4B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53017" y="248575"/>
            <a:ext cx="8345011" cy="6609425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Orders</a:t>
            </a:r>
          </a:p>
          <a:p>
            <a:pPr marL="0" indent="0">
              <a:buNone/>
            </a:pPr>
            <a:r>
              <a:rPr lang="en-US" sz="1800" b="1" dirty="0"/>
              <a:t>      -</a:t>
            </a:r>
            <a:r>
              <a:rPr lang="en-US" sz="1600" dirty="0"/>
              <a:t> What is distribution of orders by Order Status</a:t>
            </a:r>
          </a:p>
          <a:p>
            <a:pPr marL="0" indent="0">
              <a:buNone/>
            </a:pPr>
            <a:r>
              <a:rPr lang="en-US" sz="1600" dirty="0"/>
              <a:t>        - What is distribution of orders by customers review</a:t>
            </a:r>
          </a:p>
          <a:p>
            <a:pPr marL="0" indent="0">
              <a:buNone/>
            </a:pPr>
            <a:r>
              <a:rPr lang="en-US" sz="1600" dirty="0"/>
              <a:t>        - What is order volume by delivery status</a:t>
            </a:r>
          </a:p>
          <a:p>
            <a:pPr marL="0" indent="0">
              <a:buNone/>
            </a:pPr>
            <a:r>
              <a:rPr lang="en-US" sz="1600" dirty="0"/>
              <a:t>        - What is payment frequency</a:t>
            </a:r>
          </a:p>
          <a:p>
            <a:pPr marL="0" indent="0">
              <a:buNone/>
            </a:pPr>
            <a:r>
              <a:rPr lang="en-US" sz="1600" dirty="0"/>
              <a:t>        - What is total orders </a:t>
            </a:r>
          </a:p>
          <a:p>
            <a:pPr marL="0" indent="0">
              <a:buNone/>
            </a:pPr>
            <a:r>
              <a:rPr lang="en-US" sz="1600" dirty="0"/>
              <a:t>       - what is average of delivery duration to carrier </a:t>
            </a:r>
          </a:p>
          <a:p>
            <a:pPr marL="0" indent="0">
              <a:buNone/>
            </a:pPr>
            <a:r>
              <a:rPr lang="en-US" sz="1600" dirty="0"/>
              <a:t>      - what is average of delivery duration to customer</a:t>
            </a:r>
          </a:p>
          <a:p>
            <a:pPr marL="0" indent="0">
              <a:buNone/>
            </a:pPr>
            <a:r>
              <a:rPr lang="en-US" sz="1600" dirty="0"/>
              <a:t>      - what is average of shipping cost</a:t>
            </a:r>
          </a:p>
          <a:p>
            <a:r>
              <a:rPr lang="en-US" sz="1600" dirty="0"/>
              <a:t> </a:t>
            </a:r>
            <a:r>
              <a:rPr lang="en-US" sz="1800" b="1" dirty="0"/>
              <a:t>Products</a:t>
            </a:r>
          </a:p>
          <a:p>
            <a:pPr marL="0" indent="0">
              <a:buNone/>
            </a:pPr>
            <a:r>
              <a:rPr lang="en-US" sz="1800" b="1" dirty="0"/>
              <a:t>        - </a:t>
            </a:r>
            <a:r>
              <a:rPr lang="en-US" sz="1600" dirty="0"/>
              <a:t>What are top_10 products category in terms of units sold </a:t>
            </a:r>
          </a:p>
          <a:p>
            <a:pPr marL="0" indent="0">
              <a:buNone/>
            </a:pPr>
            <a:r>
              <a:rPr lang="en-US" sz="1600" dirty="0"/>
              <a:t>        - What are the highest cities in terms of units sold and the highest sold products in each city</a:t>
            </a:r>
          </a:p>
          <a:p>
            <a:pPr marL="0" indent="0">
              <a:buNone/>
            </a:pPr>
            <a:r>
              <a:rPr lang="en-US" sz="1600" dirty="0"/>
              <a:t>         - What is units sold per month </a:t>
            </a:r>
          </a:p>
          <a:p>
            <a:r>
              <a:rPr lang="en-US" sz="1800" b="1" dirty="0"/>
              <a:t>Sales  </a:t>
            </a:r>
          </a:p>
          <a:p>
            <a:pPr marL="0" indent="0">
              <a:buNone/>
            </a:pPr>
            <a:r>
              <a:rPr lang="en-US" sz="1800" b="1" dirty="0"/>
              <a:t>       - </a:t>
            </a:r>
            <a:r>
              <a:rPr lang="en-US" sz="1600" dirty="0"/>
              <a:t>What is revenue per visitor(RPV)</a:t>
            </a:r>
          </a:p>
          <a:p>
            <a:pPr marL="0" indent="0">
              <a:buNone/>
            </a:pPr>
            <a:r>
              <a:rPr lang="en-US" sz="1600" dirty="0"/>
              <a:t>        - What is average order value(AOV)</a:t>
            </a:r>
          </a:p>
          <a:p>
            <a:pPr marL="0" indent="0">
              <a:buNone/>
            </a:pPr>
            <a:r>
              <a:rPr lang="en-US" sz="1600" dirty="0"/>
              <a:t>        - What is sales performance per month and per year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A6C686-32F5-690A-DEEE-5F622B334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FED752-8CA3-6843-499F-5F4F5640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3E57A92-5277-B12A-EC31-24D70C35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D25188C-2BDE-4C67-6A16-01E8F73D8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06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2633" y="430529"/>
            <a:ext cx="5462726" cy="3291840"/>
          </a:xfrm>
        </p:spPr>
        <p:txBody>
          <a:bodyPr/>
          <a:lstStyle/>
          <a:p>
            <a:r>
              <a:rPr lang="en-US" sz="4400" dirty="0"/>
              <a:t>Analysis Results, </a:t>
            </a:r>
            <a:br>
              <a:rPr lang="en-US" sz="4400" dirty="0"/>
            </a:br>
            <a:r>
              <a:rPr lang="en-US" sz="4400" dirty="0"/>
              <a:t>Insights &amp; Recommendations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E7F11D3-0FD5-573E-3B46-7FD565A74FE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4" r="226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E4314-0C3F-E263-F668-3E94815A3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1D4BD6C7-F6D9-88C5-E894-AB6A82ADE226}"/>
              </a:ext>
            </a:extLst>
          </p:cNvPr>
          <p:cNvSpPr txBox="1">
            <a:spLocks/>
          </p:cNvSpPr>
          <p:nvPr/>
        </p:nvSpPr>
        <p:spPr>
          <a:xfrm>
            <a:off x="390616" y="1"/>
            <a:ext cx="5459767" cy="163349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0" dirty="0"/>
              <a:t>What is distribution of orders by customers review?</a:t>
            </a:r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D4E56-5821-9250-7591-4E0A70EE8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27" y="2974019"/>
            <a:ext cx="4721503" cy="2139519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80F7C0F-561C-3353-3724-77606A184E61}"/>
              </a:ext>
            </a:extLst>
          </p:cNvPr>
          <p:cNvSpPr txBox="1">
            <a:spLocks/>
          </p:cNvSpPr>
          <p:nvPr/>
        </p:nvSpPr>
        <p:spPr>
          <a:xfrm>
            <a:off x="274173" y="2823000"/>
            <a:ext cx="5086904" cy="34091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5"/>
                </a:solidFill>
              </a:rPr>
              <a:t>57.3% </a:t>
            </a:r>
            <a:r>
              <a:rPr lang="en-US" sz="1400" dirty="0"/>
              <a:t>of customers review is</a:t>
            </a:r>
            <a:r>
              <a:rPr lang="en-US" sz="1400" b="1" dirty="0">
                <a:solidFill>
                  <a:schemeClr val="accent5"/>
                </a:solidFill>
              </a:rPr>
              <a:t> Perfect 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5"/>
                </a:solidFill>
              </a:rPr>
              <a:t>27.3% </a:t>
            </a:r>
            <a:r>
              <a:rPr lang="en-US" sz="1400" dirty="0"/>
              <a:t>is </a:t>
            </a:r>
            <a:r>
              <a:rPr lang="en-US" sz="1400" b="1" dirty="0">
                <a:solidFill>
                  <a:schemeClr val="accent5"/>
                </a:solidFill>
              </a:rPr>
              <a:t>Good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chemeClr val="accent5"/>
                </a:solidFill>
              </a:rPr>
              <a:t>14.7% </a:t>
            </a:r>
            <a:r>
              <a:rPr lang="en-US" sz="1400" dirty="0"/>
              <a:t>is </a:t>
            </a:r>
            <a:r>
              <a:rPr lang="en-US" sz="1400" b="1" dirty="0">
                <a:solidFill>
                  <a:schemeClr val="accent5"/>
                </a:solidFill>
              </a:rPr>
              <a:t>Not Good</a:t>
            </a:r>
          </a:p>
          <a:p>
            <a:pPr marL="0" indent="0">
              <a:buNone/>
            </a:pPr>
            <a:r>
              <a:rPr lang="en-US" sz="1800" b="1" dirty="0"/>
              <a:t>Recommendations</a:t>
            </a:r>
          </a:p>
          <a:p>
            <a:pPr marL="171450" indent="-171450"/>
            <a:r>
              <a:rPr lang="en-US" sz="1400" dirty="0"/>
              <a:t>Reach out to customers who left "Good" reviews to understand what could make their experience even better .</a:t>
            </a:r>
          </a:p>
          <a:p>
            <a:pPr marL="171450" indent="-171450"/>
            <a:r>
              <a:rPr lang="en-US" sz="1400" dirty="0"/>
              <a:t>Reach out to customers who left “Not Good" reviews to understand what the reason for this negative feedback .</a:t>
            </a:r>
          </a:p>
          <a:p>
            <a:pPr marL="171450" indent="-171450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564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4AD3A-40CF-624A-13D1-CFD78307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E7CA65F7-5E81-4F02-DCC0-4036883265FA}"/>
              </a:ext>
            </a:extLst>
          </p:cNvPr>
          <p:cNvSpPr txBox="1">
            <a:spLocks/>
          </p:cNvSpPr>
          <p:nvPr/>
        </p:nvSpPr>
        <p:spPr>
          <a:xfrm>
            <a:off x="390617" y="417249"/>
            <a:ext cx="5174646" cy="121624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0" dirty="0"/>
              <a:t>What is order volume by delivery status?</a:t>
            </a:r>
          </a:p>
          <a:p>
            <a:endParaRPr lang="en-US" sz="320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23288BE-42F3-43D0-0AC3-EF2258113A2F}"/>
              </a:ext>
            </a:extLst>
          </p:cNvPr>
          <p:cNvSpPr txBox="1">
            <a:spLocks/>
          </p:cNvSpPr>
          <p:nvPr/>
        </p:nvSpPr>
        <p:spPr>
          <a:xfrm>
            <a:off x="274173" y="2823000"/>
            <a:ext cx="5086904" cy="34091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5"/>
                </a:solidFill>
              </a:rPr>
              <a:t>89% </a:t>
            </a:r>
            <a:r>
              <a:rPr lang="en-US" sz="1400" dirty="0"/>
              <a:t>orders arrived earlier than the agreed-upon delivery time when the order was confirmed, </a:t>
            </a:r>
            <a:r>
              <a:rPr lang="en-US" sz="1400" b="1" dirty="0">
                <a:solidFill>
                  <a:schemeClr val="accent5"/>
                </a:solidFill>
              </a:rPr>
              <a:t>6.6% </a:t>
            </a:r>
            <a:r>
              <a:rPr lang="en-US" sz="1400" dirty="0"/>
              <a:t>orders arrived on time, and </a:t>
            </a:r>
            <a:r>
              <a:rPr lang="en-US" sz="1400" b="1" dirty="0">
                <a:solidFill>
                  <a:schemeClr val="accent5"/>
                </a:solidFill>
              </a:rPr>
              <a:t>4% </a:t>
            </a:r>
            <a:r>
              <a:rPr lang="en-US" sz="1400" dirty="0"/>
              <a:t>orders were delayed past the expected delivery time.</a:t>
            </a:r>
          </a:p>
          <a:p>
            <a:pPr marL="0" indent="0">
              <a:buNone/>
            </a:pPr>
            <a:r>
              <a:rPr lang="en-US" sz="1800" b="1" dirty="0"/>
              <a:t>Recommendations</a:t>
            </a:r>
          </a:p>
          <a:p>
            <a:pPr marL="285750" indent="-285750"/>
            <a:r>
              <a:rPr lang="en-US" sz="1400" dirty="0"/>
              <a:t>Since 85% of orders are arriving early, review the scheduling and dispatch processes. While early delivery can be positive, excessive early arrivals might indicate inefficiencies in time estimation or resource allocation.</a:t>
            </a:r>
            <a:endParaRPr lang="ar-EG" sz="1400" dirty="0"/>
          </a:p>
          <a:p>
            <a:pPr marL="285750" indent="-285750"/>
            <a:r>
              <a:rPr lang="en-US" sz="1400" dirty="0"/>
              <a:t>Reduce Delayed Deliveries</a:t>
            </a:r>
            <a:r>
              <a:rPr lang="ar-EG" sz="1400" dirty="0"/>
              <a:t> </a:t>
            </a:r>
            <a:r>
              <a:rPr lang="en-US" sz="1400" dirty="0"/>
              <a:t>, analyze the causes for these delays. Possible solutions might include improving supply chain management</a:t>
            </a:r>
            <a:r>
              <a:rPr lang="ar-EG" sz="1400" dirty="0"/>
              <a:t> </a:t>
            </a:r>
            <a:r>
              <a:rPr lang="en-US" sz="1400" dirty="0"/>
              <a:t> or shipping ways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E3DB87-E3A0-D889-929B-006C6649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25" y="2823000"/>
            <a:ext cx="4328306" cy="21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1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CA1DD-7C36-E6F5-D2F5-B68F45F0D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FCF2767-45E2-7420-D469-6DED357DEA28}"/>
              </a:ext>
            </a:extLst>
          </p:cNvPr>
          <p:cNvSpPr txBox="1">
            <a:spLocks/>
          </p:cNvSpPr>
          <p:nvPr/>
        </p:nvSpPr>
        <p:spPr>
          <a:xfrm>
            <a:off x="390616" y="417249"/>
            <a:ext cx="5468645" cy="121624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0" dirty="0"/>
              <a:t>What is payment frequency?</a:t>
            </a:r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EC76C-3FC6-9E1C-486E-7BCD05F8B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295" y="2566725"/>
            <a:ext cx="4124596" cy="2706611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6F1E0D6-5325-40C8-DA38-16E0A24BE5E5}"/>
              </a:ext>
            </a:extLst>
          </p:cNvPr>
          <p:cNvSpPr txBox="1">
            <a:spLocks/>
          </p:cNvSpPr>
          <p:nvPr/>
        </p:nvSpPr>
        <p:spPr>
          <a:xfrm>
            <a:off x="274173" y="2823000"/>
            <a:ext cx="5086904" cy="34091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5"/>
                </a:solidFill>
              </a:rPr>
              <a:t>77k </a:t>
            </a:r>
            <a:r>
              <a:rPr lang="en-US" sz="1400" dirty="0"/>
              <a:t>of our customers use </a:t>
            </a:r>
            <a:r>
              <a:rPr lang="en-US" sz="1400" b="1" dirty="0">
                <a:solidFill>
                  <a:schemeClr val="accent5"/>
                </a:solidFill>
              </a:rPr>
              <a:t>credit card </a:t>
            </a:r>
            <a:r>
              <a:rPr lang="en-US" sz="1400" dirty="0"/>
              <a:t>for payment and then comes </a:t>
            </a:r>
            <a:r>
              <a:rPr lang="en-US" sz="1400" b="1" dirty="0" err="1">
                <a:solidFill>
                  <a:schemeClr val="accent5"/>
                </a:solidFill>
              </a:rPr>
              <a:t>Boleto</a:t>
            </a:r>
            <a:r>
              <a:rPr lang="en-US" sz="1400" b="1" dirty="0">
                <a:solidFill>
                  <a:schemeClr val="accent5"/>
                </a:solidFill>
              </a:rPr>
              <a:t> </a:t>
            </a:r>
            <a:r>
              <a:rPr lang="en-US" sz="1400" dirty="0"/>
              <a:t>method </a:t>
            </a:r>
          </a:p>
          <a:p>
            <a:pPr marL="0" indent="0">
              <a:buNone/>
            </a:pPr>
            <a:r>
              <a:rPr lang="en-US" sz="1800" b="1" dirty="0"/>
              <a:t>Recommendations</a:t>
            </a:r>
          </a:p>
          <a:p>
            <a:pPr marL="285750" indent="-285750"/>
            <a:r>
              <a:rPr lang="en-US" sz="1400" dirty="0"/>
              <a:t>consider offering rewards or discounts for using this method. This can encourage loyalty and increase credit card usage among other customers</a:t>
            </a:r>
            <a:r>
              <a:rPr lang="en-US" sz="105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41900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665</TotalTime>
  <Words>865</Words>
  <Application>Microsoft Office PowerPoint</Application>
  <PresentationFormat>Widescreen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Akhbar MT</vt:lpstr>
      <vt:lpstr>Arial</vt:lpstr>
      <vt:lpstr>Calibri</vt:lpstr>
      <vt:lpstr>Franklin Gothic Book</vt:lpstr>
      <vt:lpstr>Franklin Gothic Demi</vt:lpstr>
      <vt:lpstr>Inter</vt:lpstr>
      <vt:lpstr>Custom</vt:lpstr>
      <vt:lpstr>E-commerce Data Analysis</vt:lpstr>
      <vt:lpstr>Agenda</vt:lpstr>
      <vt:lpstr>Introduction </vt:lpstr>
      <vt:lpstr>Analysis Steps </vt:lpstr>
      <vt:lpstr>Business Questions</vt:lpstr>
      <vt:lpstr>Analysis Results,  Insights &amp; Recommendations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Gamil</dc:creator>
  <cp:lastModifiedBy>Sara Gamil</cp:lastModifiedBy>
  <cp:revision>37</cp:revision>
  <dcterms:created xsi:type="dcterms:W3CDTF">2024-11-02T03:35:29Z</dcterms:created>
  <dcterms:modified xsi:type="dcterms:W3CDTF">2024-11-02T22:27:11Z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