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9855" y="3039110"/>
            <a:ext cx="3549015" cy="902335"/>
          </a:xfrm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Analysis conducted  by :  Sara Gamil</a:t>
            </a:r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4098" name="组合 7"/>
          <p:cNvGrpSpPr/>
          <p:nvPr/>
        </p:nvGrpSpPr>
        <p:grpSpPr>
          <a:xfrm>
            <a:off x="0" y="4641850"/>
            <a:ext cx="12192000" cy="2216150"/>
            <a:chOff x="0" y="1955800"/>
            <a:chExt cx="12192000" cy="4902200"/>
          </a:xfrm>
        </p:grpSpPr>
        <p:sp>
          <p:nvSpPr>
            <p:cNvPr id="5" name="直角三角形 4"/>
            <p:cNvSpPr/>
            <p:nvPr>
              <p:custDataLst>
                <p:tags r:id="rId1"/>
              </p:custDataLst>
            </p:nvPr>
          </p:nvSpPr>
          <p:spPr>
            <a:xfrm>
              <a:off x="0" y="3962400"/>
              <a:ext cx="12192000" cy="2895600"/>
            </a:xfrm>
            <a:prstGeom prst="rtTriangle">
              <a:avLst/>
            </a:prstGeom>
            <a:solidFill>
              <a:srgbClr val="07AF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等腰三角形 5"/>
            <p:cNvSpPr/>
            <p:nvPr>
              <p:custDataLst>
                <p:tags r:id="rId2"/>
              </p:custDataLst>
            </p:nvPr>
          </p:nvSpPr>
          <p:spPr>
            <a:xfrm rot="16200000">
              <a:off x="3644900" y="-1689100"/>
              <a:ext cx="4902200" cy="12192000"/>
            </a:xfrm>
            <a:prstGeom prst="triangle">
              <a:avLst>
                <a:gd name="adj" fmla="val 58808"/>
              </a:avLst>
            </a:prstGeom>
            <a:solidFill>
              <a:srgbClr val="0C4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1" name="组合 13"/>
          <p:cNvGrpSpPr/>
          <p:nvPr/>
        </p:nvGrpSpPr>
        <p:grpSpPr>
          <a:xfrm>
            <a:off x="201295" y="5614035"/>
            <a:ext cx="1583055" cy="1171575"/>
            <a:chOff x="-1582697" y="2594940"/>
            <a:chExt cx="1582697" cy="1866708"/>
          </a:xfrm>
        </p:grpSpPr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>
            <a:xfrm>
              <a:off x="-1582697" y="3053922"/>
              <a:ext cx="791348" cy="1407726"/>
            </a:xfrm>
            <a:custGeom>
              <a:avLst/>
              <a:gdLst>
                <a:gd name="connsiteX0" fmla="*/ 0 w 791348"/>
                <a:gd name="connsiteY0" fmla="*/ 0 h 1407726"/>
                <a:gd name="connsiteX1" fmla="*/ 791348 w 791348"/>
                <a:gd name="connsiteY1" fmla="*/ 0 h 1407726"/>
                <a:gd name="connsiteX2" fmla="*/ 791348 w 791348"/>
                <a:gd name="connsiteY2" fmla="*/ 1407726 h 1407726"/>
                <a:gd name="connsiteX3" fmla="*/ 0 w 791348"/>
                <a:gd name="connsiteY3" fmla="*/ 1407726 h 1407726"/>
                <a:gd name="connsiteX4" fmla="*/ 0 w 791348"/>
                <a:gd name="connsiteY4" fmla="*/ 0 h 1407726"/>
                <a:gd name="connsiteX0-1" fmla="*/ 0 w 791348"/>
                <a:gd name="connsiteY0-2" fmla="*/ 0 h 1407726"/>
                <a:gd name="connsiteX1-3" fmla="*/ 791348 w 791348"/>
                <a:gd name="connsiteY1-4" fmla="*/ 0 h 1407726"/>
                <a:gd name="connsiteX2-5" fmla="*/ 791348 w 791348"/>
                <a:gd name="connsiteY2-6" fmla="*/ 1407726 h 1407726"/>
                <a:gd name="connsiteX3-7" fmla="*/ 0 w 791348"/>
                <a:gd name="connsiteY3-8" fmla="*/ 1026726 h 1407726"/>
                <a:gd name="connsiteX4-9" fmla="*/ 0 w 791348"/>
                <a:gd name="connsiteY4-10" fmla="*/ 0 h 1407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91348" h="1407726">
                  <a:moveTo>
                    <a:pt x="0" y="0"/>
                  </a:moveTo>
                  <a:lnTo>
                    <a:pt x="791348" y="0"/>
                  </a:lnTo>
                  <a:lnTo>
                    <a:pt x="791348" y="1407726"/>
                  </a:lnTo>
                  <a:lnTo>
                    <a:pt x="0" y="1026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103" name="组合 10"/>
            <p:cNvGrpSpPr/>
            <p:nvPr/>
          </p:nvGrpSpPr>
          <p:grpSpPr>
            <a:xfrm>
              <a:off x="-1582697" y="2594940"/>
              <a:ext cx="1582697" cy="917964"/>
              <a:chOff x="-131141" y="3340292"/>
              <a:chExt cx="1582697" cy="917964"/>
            </a:xfrm>
          </p:grpSpPr>
          <p:sp>
            <p:nvSpPr>
              <p:cNvPr id="9" name="等腰三角形 8"/>
              <p:cNvSpPr/>
              <p:nvPr>
                <p:custDataLst>
                  <p:tags r:id="rId4"/>
                </p:custDataLst>
              </p:nvPr>
            </p:nvSpPr>
            <p:spPr>
              <a:xfrm rot="5400000">
                <a:off x="596900" y="3403600"/>
                <a:ext cx="917964" cy="791348"/>
              </a:xfrm>
              <a:prstGeom prst="triangle">
                <a:avLst/>
              </a:prstGeom>
              <a:solidFill>
                <a:srgbClr val="E78B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等腰三角形 9"/>
              <p:cNvSpPr/>
              <p:nvPr>
                <p:custDataLst>
                  <p:tags r:id="rId5"/>
                </p:custDataLst>
              </p:nvPr>
            </p:nvSpPr>
            <p:spPr>
              <a:xfrm rot="16200000" flipH="1">
                <a:off x="-194449" y="3403600"/>
                <a:ext cx="917964" cy="791348"/>
              </a:xfrm>
              <a:prstGeom prst="triangle">
                <a:avLst/>
              </a:prstGeom>
              <a:solidFill>
                <a:srgbClr val="90C1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06" name="组合 22"/>
          <p:cNvGrpSpPr/>
          <p:nvPr/>
        </p:nvGrpSpPr>
        <p:grpSpPr>
          <a:xfrm rot="-273537">
            <a:off x="10364153" y="5063173"/>
            <a:ext cx="1101725" cy="1101725"/>
            <a:chOff x="3830832" y="698500"/>
            <a:chExt cx="1634736" cy="1634736"/>
          </a:xfrm>
        </p:grpSpPr>
        <p:sp>
          <p:nvSpPr>
            <p:cNvPr id="18" name="直角三角形 17"/>
            <p:cNvSpPr/>
            <p:nvPr>
              <p:custDataLst>
                <p:tags r:id="rId6"/>
              </p:custDataLst>
            </p:nvPr>
          </p:nvSpPr>
          <p:spPr>
            <a:xfrm>
              <a:off x="4648200" y="698500"/>
              <a:ext cx="817368" cy="817368"/>
            </a:xfrm>
            <a:prstGeom prst="rtTriangle">
              <a:avLst/>
            </a:prstGeom>
            <a:solidFill>
              <a:srgbClr val="90C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直角三角形 18"/>
            <p:cNvSpPr/>
            <p:nvPr>
              <p:custDataLst>
                <p:tags r:id="rId7"/>
              </p:custDataLst>
            </p:nvPr>
          </p:nvSpPr>
          <p:spPr>
            <a:xfrm flipH="1">
              <a:off x="3830832" y="698500"/>
              <a:ext cx="817368" cy="817368"/>
            </a:xfrm>
            <a:prstGeom prst="rtTriangle">
              <a:avLst/>
            </a:prstGeom>
            <a:solidFill>
              <a:srgbClr val="1FA7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109" name="组合 21"/>
            <p:cNvGrpSpPr/>
            <p:nvPr/>
          </p:nvGrpSpPr>
          <p:grpSpPr>
            <a:xfrm>
              <a:off x="3830832" y="1515868"/>
              <a:ext cx="1634736" cy="817368"/>
              <a:chOff x="3896095" y="1638745"/>
              <a:chExt cx="1634736" cy="817368"/>
            </a:xfrm>
          </p:grpSpPr>
          <p:sp>
            <p:nvSpPr>
              <p:cNvPr id="20" name="直角三角形 19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4713463" y="1638745"/>
                <a:ext cx="817368" cy="817368"/>
              </a:xfrm>
              <a:prstGeom prst="rtTriangle">
                <a:avLst/>
              </a:prstGeom>
              <a:solidFill>
                <a:srgbClr val="1B98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直角三角形 20"/>
              <p:cNvSpPr/>
              <p:nvPr>
                <p:custDataLst>
                  <p:tags r:id="rId9"/>
                </p:custDataLst>
              </p:nvPr>
            </p:nvSpPr>
            <p:spPr>
              <a:xfrm flipH="1" flipV="1">
                <a:off x="3896095" y="1638745"/>
                <a:ext cx="817368" cy="817368"/>
              </a:xfrm>
              <a:prstGeom prst="rtTriangle">
                <a:avLst/>
              </a:prstGeom>
              <a:solidFill>
                <a:srgbClr val="6CD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ext Box 3"/>
          <p:cNvSpPr txBox="1"/>
          <p:nvPr/>
        </p:nvSpPr>
        <p:spPr>
          <a:xfrm>
            <a:off x="4063365" y="41446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 Using Excel ( Excel functions , Pivot Table , Pivot Charts 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290445" y="712470"/>
            <a:ext cx="7552690" cy="1997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bg1"/>
                </a:solidFill>
              </a:rPr>
              <a:t>Business Problem 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The hotel management wants to understand the financial impact of channels (Online Travel Agencies (OTAs), direct bookings, and travel agents) to optimize their strategy and improve profitability.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Business Questions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solidFill>
                  <a:schemeClr val="bg1"/>
                </a:solidFill>
              </a:rPr>
              <a:t>What is total revenue,profit , booking volume and commeession amount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What is the highest channel in terms of commession persentage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what isthe impact of  commeession on revenue for each channel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What is booking volume for each channel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What is booking volume per month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لقطة الشاشة 2024-06-04 1253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315" y="811530"/>
            <a:ext cx="10970895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لقطة الشاشة 2024-06-04 1246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3310" y="770255"/>
            <a:ext cx="974217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لقطة الشاشة 2024-06-04 1259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0" y="925195"/>
            <a:ext cx="3782060" cy="2503805"/>
          </a:xfrm>
          <a:prstGeom prst="rect">
            <a:avLst/>
          </a:prstGeom>
        </p:spPr>
      </p:pic>
      <p:pic>
        <p:nvPicPr>
          <p:cNvPr id="6" name="Picture 5" descr="لقطة الشاشة 2024-06-04 1302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5" y="4201795"/>
            <a:ext cx="3863340" cy="22675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86425" y="706755"/>
            <a:ext cx="5368925" cy="333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rgbClr val="FF0000"/>
                </a:solidFill>
                <a:sym typeface="+mn-ea"/>
              </a:rPr>
              <a:t>OTA</a:t>
            </a:r>
            <a:r>
              <a:rPr lang="en-US">
                <a:solidFill>
                  <a:schemeClr val="bg1"/>
                </a:solidFill>
                <a:sym typeface="+mn-ea"/>
              </a:rPr>
              <a:t> channel is the highest channel in terms of commession persentage and it is a lower channel make revenue and booking 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  <a:sym typeface="+mn-ea"/>
              </a:rPr>
              <a:t>Recommendation :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- We need study marketing cost if this cost is less than commession persentage and same or more booking rate of OTA , will cancel OTA and use direct reservation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-  Use Customer Referral Marketing , which is the quality of service or offers that we provided to the guests that will make guests recommend the hotel for their friends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  <p:pic>
        <p:nvPicPr>
          <p:cNvPr id="2" name="Picture 1" descr="لقطة الشاشة 2024-06-04 1357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" y="3811905"/>
            <a:ext cx="3522345" cy="2171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لقطة الشاشة 2024-06-04 1313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655" y="3556635"/>
            <a:ext cx="9561195" cy="25126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46835" y="430530"/>
            <a:ext cx="9008745" cy="2595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Booking  volume per month over the year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February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and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Ogust</a:t>
            </a:r>
            <a:r>
              <a:rPr lang="en-US" sz="2000">
                <a:solidFill>
                  <a:schemeClr val="bg1"/>
                </a:solidFill>
              </a:rPr>
              <a:t> months are the highest months in terms of booking volume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/>
              <a:t> </a:t>
            </a:r>
            <a:endParaRPr lang="en-US"/>
          </a:p>
          <a:p>
            <a:r>
              <a:rPr lang="en-US" sz="2000">
                <a:solidFill>
                  <a:schemeClr val="bg1"/>
                </a:solidFill>
              </a:rPr>
              <a:t>Recommendation :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increasing marketing and offers in these months 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WPS Presentation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Business Questions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shamsalbr</cp:lastModifiedBy>
  <cp:revision>34</cp:revision>
  <dcterms:created xsi:type="dcterms:W3CDTF">2024-06-04T09:42:00Z</dcterms:created>
  <dcterms:modified xsi:type="dcterms:W3CDTF">2024-06-11T18:27:26Z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949598CF3A4645E5BA326EFCD39B0E50_11</vt:lpwstr>
  </property>
  <property fmtid="{D5CDD505-2E9C-101B-9397-08002B2CF9AE}" pid="3" name="KSOProductBuildVer">
    <vt:lpwstr>1033-12.2.0.17119</vt:lpwstr>
  </property>
</Properties>
</file>