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85E887-A6D5-434E-BE5A-617E59ABB241}" type="datetimeFigureOut">
              <a:rPr lang="en-US" smtClean="0"/>
              <a:pPr/>
              <a:t>8/12/2023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17F56-B63F-47C3-80FA-9C8759B4A1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117F56-B63F-47C3-80FA-9C8759B4A10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1117F56-B63F-47C3-80FA-9C8759B4A10A}"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95C5B2-6461-44F2-88C0-F1E8BFBC5194}" type="datetimeFigureOut">
              <a:rPr lang="en-US" smtClean="0"/>
              <a:pPr/>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5C5B2-6461-44F2-88C0-F1E8BFBC5194}" type="datetimeFigureOut">
              <a:rPr lang="en-US" smtClean="0"/>
              <a:pPr/>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5C5B2-6461-44F2-88C0-F1E8BFBC5194}" type="datetimeFigureOut">
              <a:rPr lang="en-US" smtClean="0"/>
              <a:pPr/>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5C5B2-6461-44F2-88C0-F1E8BFBC5194}" type="datetimeFigureOut">
              <a:rPr lang="en-US" smtClean="0"/>
              <a:pPr/>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5C5B2-6461-44F2-88C0-F1E8BFBC5194}" type="datetimeFigureOut">
              <a:rPr lang="en-US" smtClean="0"/>
              <a:pPr/>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95C5B2-6461-44F2-88C0-F1E8BFBC5194}" type="datetimeFigureOut">
              <a:rPr lang="en-US" smtClean="0"/>
              <a:pPr/>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95C5B2-6461-44F2-88C0-F1E8BFBC5194}" type="datetimeFigureOut">
              <a:rPr lang="en-US" smtClean="0"/>
              <a:pPr/>
              <a:t>8/12/2023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95C5B2-6461-44F2-88C0-F1E8BFBC5194}" type="datetimeFigureOut">
              <a:rPr lang="en-US" smtClean="0"/>
              <a:pPr/>
              <a:t>8/12/2023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5C5B2-6461-44F2-88C0-F1E8BFBC5194}" type="datetimeFigureOut">
              <a:rPr lang="en-US" smtClean="0"/>
              <a:pPr/>
              <a:t>8/12/2023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5C5B2-6461-44F2-88C0-F1E8BFBC5194}" type="datetimeFigureOut">
              <a:rPr lang="en-US" smtClean="0"/>
              <a:pPr/>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5C5B2-6461-44F2-88C0-F1E8BFBC5194}" type="datetimeFigureOut">
              <a:rPr lang="en-US" smtClean="0"/>
              <a:pPr/>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CFB29-C454-49CC-A8B3-09C0C69AFA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5C5B2-6461-44F2-88C0-F1E8BFBC5194}" type="datetimeFigureOut">
              <a:rPr lang="en-US" smtClean="0"/>
              <a:pPr/>
              <a:t>8/12/2023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CFB29-C454-49CC-A8B3-09C0C69AFA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ideo" Target="file:///C:\Users\Lenovo\OneDrive\Documents\Zoom\case%202.wm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1470025"/>
          </a:xfrm>
        </p:spPr>
        <p:txBody>
          <a:bodyPr>
            <a:noAutofit/>
          </a:bodyPr>
          <a:lstStyle/>
          <a:p>
            <a:r>
              <a:rPr lang="en-US" sz="8000" dirty="0" smtClean="0">
                <a:solidFill>
                  <a:srgbClr val="FF0000"/>
                </a:solidFill>
                <a:latin typeface="Algerian" pitchFamily="82" charset="0"/>
              </a:rPr>
              <a:t/>
            </a:r>
            <a:br>
              <a:rPr lang="en-US" sz="8000" dirty="0" smtClean="0">
                <a:solidFill>
                  <a:srgbClr val="FF0000"/>
                </a:solidFill>
                <a:latin typeface="Algerian" pitchFamily="82" charset="0"/>
              </a:rPr>
            </a:br>
            <a:r>
              <a:rPr lang="en-US" sz="8000" dirty="0" smtClean="0">
                <a:solidFill>
                  <a:srgbClr val="FF0000"/>
                </a:solidFill>
                <a:latin typeface="Algerian" pitchFamily="82" charset="0"/>
              </a:rPr>
              <a:t/>
            </a:r>
            <a:br>
              <a:rPr lang="en-US" sz="8000" dirty="0" smtClean="0">
                <a:solidFill>
                  <a:srgbClr val="FF0000"/>
                </a:solidFill>
                <a:latin typeface="Algerian" pitchFamily="82" charset="0"/>
              </a:rPr>
            </a:br>
            <a:r>
              <a:rPr lang="en-US" sz="8000" dirty="0" smtClean="0">
                <a:solidFill>
                  <a:srgbClr val="FF0000"/>
                </a:solidFill>
                <a:latin typeface="Algerian" pitchFamily="82" charset="0"/>
              </a:rPr>
              <a:t/>
            </a:r>
            <a:br>
              <a:rPr lang="en-US" sz="8000" dirty="0" smtClean="0">
                <a:solidFill>
                  <a:srgbClr val="FF0000"/>
                </a:solidFill>
                <a:latin typeface="Algerian" pitchFamily="82" charset="0"/>
              </a:rPr>
            </a:br>
            <a:r>
              <a:rPr lang="en-US" sz="8000" dirty="0" smtClean="0">
                <a:solidFill>
                  <a:srgbClr val="FF0000"/>
                </a:solidFill>
                <a:latin typeface="Algerian" pitchFamily="82" charset="0"/>
              </a:rPr>
              <a:t/>
            </a:r>
            <a:br>
              <a:rPr lang="en-US" sz="8000" dirty="0" smtClean="0">
                <a:solidFill>
                  <a:srgbClr val="FF0000"/>
                </a:solidFill>
                <a:latin typeface="Algerian" pitchFamily="82" charset="0"/>
              </a:rPr>
            </a:br>
            <a:r>
              <a:rPr lang="en-US" sz="8000" dirty="0" smtClean="0">
                <a:solidFill>
                  <a:srgbClr val="FF0000"/>
                </a:solidFill>
                <a:latin typeface="Algerian" pitchFamily="82" charset="0"/>
              </a:rPr>
              <a:t>COBOT ARM </a:t>
            </a:r>
            <a:r>
              <a:rPr lang="en-US" sz="8000" dirty="0" err="1" smtClean="0">
                <a:solidFill>
                  <a:srgbClr val="FF0000"/>
                </a:solidFill>
                <a:latin typeface="Algerian" pitchFamily="82" charset="0"/>
              </a:rPr>
              <a:t>GRIPPEr</a:t>
            </a:r>
            <a:r>
              <a:rPr lang="en-US" sz="8000" dirty="0" smtClean="0">
                <a:solidFill>
                  <a:srgbClr val="FF0000"/>
                </a:solidFill>
                <a:latin typeface="Algerian" pitchFamily="82" charset="0"/>
              </a:rPr>
              <a:t/>
            </a:r>
            <a:br>
              <a:rPr lang="en-US" sz="8000" dirty="0" smtClean="0">
                <a:solidFill>
                  <a:srgbClr val="FF0000"/>
                </a:solidFill>
                <a:latin typeface="Algerian" pitchFamily="82" charset="0"/>
              </a:rPr>
            </a:br>
            <a:r>
              <a:rPr lang="en-US" sz="8000" dirty="0" smtClean="0">
                <a:solidFill>
                  <a:srgbClr val="FF0000"/>
                </a:solidFill>
                <a:latin typeface="Algerian" pitchFamily="82" charset="0"/>
              </a:rPr>
              <a:t/>
            </a:r>
            <a:br>
              <a:rPr lang="en-US" sz="8000" dirty="0" smtClean="0">
                <a:solidFill>
                  <a:srgbClr val="FF0000"/>
                </a:solidFill>
                <a:latin typeface="Algerian" pitchFamily="82" charset="0"/>
              </a:rPr>
            </a:br>
            <a:r>
              <a:rPr lang="en-US" sz="3200" dirty="0" smtClean="0">
                <a:solidFill>
                  <a:srgbClr val="00B050"/>
                </a:solidFill>
                <a:latin typeface="Algerian" pitchFamily="82" charset="0"/>
              </a:rPr>
              <a:t>prepared by-</a:t>
            </a:r>
            <a:r>
              <a:rPr lang="en-US" sz="8000" dirty="0" smtClean="0">
                <a:solidFill>
                  <a:srgbClr val="FF0000"/>
                </a:solidFill>
                <a:latin typeface="Algerian" pitchFamily="82" charset="0"/>
              </a:rPr>
              <a:t/>
            </a:r>
            <a:br>
              <a:rPr lang="en-US" sz="8000" dirty="0" smtClean="0">
                <a:solidFill>
                  <a:srgbClr val="FF0000"/>
                </a:solidFill>
                <a:latin typeface="Algerian" pitchFamily="82" charset="0"/>
              </a:rPr>
            </a:br>
            <a:r>
              <a:rPr lang="en-US" sz="1800" dirty="0" err="1" smtClean="0">
                <a:latin typeface="Adobe Myungjo Std M" pitchFamily="18" charset="-128"/>
                <a:ea typeface="Adobe Myungjo Std M" pitchFamily="18" charset="-128"/>
              </a:rPr>
              <a:t>saragraj</a:t>
            </a:r>
            <a:r>
              <a:rPr lang="en-US" sz="1800" dirty="0" smtClean="0">
                <a:latin typeface="Adobe Myungjo Std M" pitchFamily="18" charset="-128"/>
                <a:ea typeface="Adobe Myungjo Std M" pitchFamily="18" charset="-128"/>
              </a:rPr>
              <a:t> </a:t>
            </a:r>
            <a:r>
              <a:rPr lang="en-US" sz="1800" dirty="0" err="1" smtClean="0">
                <a:latin typeface="Adobe Myungjo Std M" pitchFamily="18" charset="-128"/>
                <a:ea typeface="Adobe Myungjo Std M" pitchFamily="18" charset="-128"/>
              </a:rPr>
              <a:t>konwar</a:t>
            </a:r>
            <a:r>
              <a:rPr lang="en-US" sz="1800" dirty="0" smtClean="0">
                <a:latin typeface="Adobe Myungjo Std M" pitchFamily="18" charset="-128"/>
                <a:ea typeface="Adobe Myungjo Std M" pitchFamily="18" charset="-128"/>
              </a:rPr>
              <a:t/>
            </a:r>
            <a:br>
              <a:rPr lang="en-US" sz="1800" dirty="0" smtClean="0">
                <a:latin typeface="Adobe Myungjo Std M" pitchFamily="18" charset="-128"/>
                <a:ea typeface="Adobe Myungjo Std M" pitchFamily="18" charset="-128"/>
              </a:rPr>
            </a:br>
            <a:r>
              <a:rPr lang="en-US" sz="1800" dirty="0" err="1" smtClean="0">
                <a:latin typeface="Adobe Myungjo Std M" pitchFamily="18" charset="-128"/>
                <a:ea typeface="Adobe Myungjo Std M" pitchFamily="18" charset="-128"/>
              </a:rPr>
              <a:t>sulakshana</a:t>
            </a:r>
            <a:r>
              <a:rPr lang="en-US" sz="1800" dirty="0" smtClean="0">
                <a:latin typeface="Adobe Myungjo Std M" pitchFamily="18" charset="-128"/>
                <a:ea typeface="Adobe Myungjo Std M" pitchFamily="18" charset="-128"/>
              </a:rPr>
              <a:t> </a:t>
            </a:r>
            <a:r>
              <a:rPr lang="en-US" sz="1800" dirty="0" err="1" smtClean="0">
                <a:latin typeface="Adobe Myungjo Std M" pitchFamily="18" charset="-128"/>
                <a:ea typeface="Adobe Myungjo Std M" pitchFamily="18" charset="-128"/>
              </a:rPr>
              <a:t>chetry</a:t>
            </a:r>
            <a:r>
              <a:rPr lang="en-US" sz="1800" dirty="0" smtClean="0">
                <a:latin typeface="Adobe Myungjo Std M" pitchFamily="18" charset="-128"/>
                <a:ea typeface="Adobe Myungjo Std M" pitchFamily="18" charset="-128"/>
              </a:rPr>
              <a:t/>
            </a:r>
            <a:br>
              <a:rPr lang="en-US" sz="1800" dirty="0" smtClean="0">
                <a:latin typeface="Adobe Myungjo Std M" pitchFamily="18" charset="-128"/>
                <a:ea typeface="Adobe Myungjo Std M" pitchFamily="18" charset="-128"/>
              </a:rPr>
            </a:br>
            <a:r>
              <a:rPr lang="en-US" sz="1800" dirty="0" err="1" smtClean="0">
                <a:latin typeface="Adobe Myungjo Std M" pitchFamily="18" charset="-128"/>
                <a:ea typeface="Adobe Myungjo Std M" pitchFamily="18" charset="-128"/>
              </a:rPr>
              <a:t>mridupaban</a:t>
            </a:r>
            <a:r>
              <a:rPr lang="en-US" sz="1800" dirty="0" smtClean="0">
                <a:latin typeface="Adobe Myungjo Std M" pitchFamily="18" charset="-128"/>
                <a:ea typeface="Adobe Myungjo Std M" pitchFamily="18" charset="-128"/>
              </a:rPr>
              <a:t> </a:t>
            </a:r>
            <a:r>
              <a:rPr lang="en-US" sz="1800" dirty="0" err="1" smtClean="0">
                <a:latin typeface="Adobe Myungjo Std M" pitchFamily="18" charset="-128"/>
                <a:ea typeface="Adobe Myungjo Std M" pitchFamily="18" charset="-128"/>
              </a:rPr>
              <a:t>gayan</a:t>
            </a:r>
            <a:r>
              <a:rPr lang="en-US" sz="1800" dirty="0" smtClean="0">
                <a:latin typeface="Adobe Myungjo Std M" pitchFamily="18" charset="-128"/>
                <a:ea typeface="Adobe Myungjo Std M" pitchFamily="18" charset="-128"/>
              </a:rPr>
              <a:t/>
            </a:r>
            <a:br>
              <a:rPr lang="en-US" sz="1800" dirty="0" smtClean="0">
                <a:latin typeface="Adobe Myungjo Std M" pitchFamily="18" charset="-128"/>
                <a:ea typeface="Adobe Myungjo Std M" pitchFamily="18" charset="-128"/>
              </a:rPr>
            </a:br>
            <a:r>
              <a:rPr lang="en-US" sz="1800" dirty="0" err="1" smtClean="0">
                <a:latin typeface="Adobe Myungjo Std M" pitchFamily="18" charset="-128"/>
                <a:ea typeface="Adobe Myungjo Std M" pitchFamily="18" charset="-128"/>
              </a:rPr>
              <a:t>ayan</a:t>
            </a:r>
            <a:r>
              <a:rPr lang="en-US" sz="1800" dirty="0" smtClean="0">
                <a:latin typeface="Adobe Myungjo Std M" pitchFamily="18" charset="-128"/>
                <a:ea typeface="Adobe Myungjo Std M" pitchFamily="18" charset="-128"/>
              </a:rPr>
              <a:t> </a:t>
            </a:r>
            <a:r>
              <a:rPr lang="en-US" sz="1800" dirty="0" err="1" smtClean="0">
                <a:latin typeface="Adobe Myungjo Std M" pitchFamily="18" charset="-128"/>
                <a:ea typeface="Adobe Myungjo Std M" pitchFamily="18" charset="-128"/>
              </a:rPr>
              <a:t>mandal</a:t>
            </a:r>
            <a:r>
              <a:rPr lang="en-US" sz="1800" dirty="0" smtClean="0">
                <a:latin typeface="Adobe Myungjo Std M" pitchFamily="18" charset="-128"/>
                <a:ea typeface="Adobe Myungjo Std M" pitchFamily="18" charset="-128"/>
              </a:rPr>
              <a:t/>
            </a:r>
            <a:br>
              <a:rPr lang="en-US" sz="1800" dirty="0" smtClean="0">
                <a:latin typeface="Adobe Myungjo Std M" pitchFamily="18" charset="-128"/>
                <a:ea typeface="Adobe Myungjo Std M" pitchFamily="18" charset="-128"/>
              </a:rPr>
            </a:br>
            <a:r>
              <a:rPr lang="en-US" sz="1800" dirty="0" err="1" smtClean="0">
                <a:latin typeface="Adobe Myungjo Std M" pitchFamily="18" charset="-128"/>
                <a:ea typeface="Adobe Myungjo Std M" pitchFamily="18" charset="-128"/>
              </a:rPr>
              <a:t>nayan</a:t>
            </a:r>
            <a:r>
              <a:rPr lang="en-US" sz="1800" dirty="0" smtClean="0">
                <a:latin typeface="Adobe Myungjo Std M" pitchFamily="18" charset="-128"/>
                <a:ea typeface="Adobe Myungjo Std M" pitchFamily="18" charset="-128"/>
              </a:rPr>
              <a:t> </a:t>
            </a:r>
            <a:r>
              <a:rPr lang="en-US" sz="1800" dirty="0" err="1" smtClean="0">
                <a:latin typeface="Adobe Myungjo Std M" pitchFamily="18" charset="-128"/>
                <a:ea typeface="Adobe Myungjo Std M" pitchFamily="18" charset="-128"/>
              </a:rPr>
              <a:t>pegu</a:t>
            </a:r>
            <a:r>
              <a:rPr lang="en-US" sz="1800" dirty="0" smtClean="0">
                <a:latin typeface="Adobe Myungjo Std M" pitchFamily="18" charset="-128"/>
                <a:ea typeface="Adobe Myungjo Std M" pitchFamily="18" charset="-128"/>
              </a:rPr>
              <a:t/>
            </a:r>
            <a:br>
              <a:rPr lang="en-US" sz="1800" dirty="0" smtClean="0">
                <a:latin typeface="Adobe Myungjo Std M" pitchFamily="18" charset="-128"/>
                <a:ea typeface="Adobe Myungjo Std M" pitchFamily="18" charset="-128"/>
              </a:rPr>
            </a:br>
            <a:r>
              <a:rPr lang="en-US" sz="1800" dirty="0" err="1" smtClean="0">
                <a:latin typeface="Adobe Myungjo Std M" pitchFamily="18" charset="-128"/>
                <a:ea typeface="Adobe Myungjo Std M" pitchFamily="18" charset="-128"/>
              </a:rPr>
              <a:t>krishna</a:t>
            </a:r>
            <a:r>
              <a:rPr lang="en-US" sz="1800" dirty="0" smtClean="0">
                <a:latin typeface="Adobe Myungjo Std M" pitchFamily="18" charset="-128"/>
                <a:ea typeface="Adobe Myungjo Std M" pitchFamily="18" charset="-128"/>
              </a:rPr>
              <a:t> </a:t>
            </a:r>
            <a:r>
              <a:rPr lang="en-US" sz="1800" dirty="0" err="1" smtClean="0">
                <a:latin typeface="Adobe Myungjo Std M" pitchFamily="18" charset="-128"/>
                <a:ea typeface="Adobe Myungjo Std M" pitchFamily="18" charset="-128"/>
              </a:rPr>
              <a:t>damai</a:t>
            </a:r>
            <a:r>
              <a:rPr lang="en-US" sz="1800" dirty="0" smtClean="0">
                <a:latin typeface="Adobe Myungjo Std M" pitchFamily="18" charset="-128"/>
                <a:ea typeface="Adobe Myungjo Std M" pitchFamily="18" charset="-128"/>
              </a:rPr>
              <a:t/>
            </a:r>
            <a:br>
              <a:rPr lang="en-US" sz="1800" dirty="0" smtClean="0">
                <a:latin typeface="Adobe Myungjo Std M" pitchFamily="18" charset="-128"/>
                <a:ea typeface="Adobe Myungjo Std M" pitchFamily="18" charset="-128"/>
              </a:rPr>
            </a:br>
            <a:r>
              <a:rPr lang="en-US" sz="1800" dirty="0" smtClean="0">
                <a:latin typeface="Adobe Myungjo Std M" pitchFamily="18" charset="-128"/>
                <a:ea typeface="Adobe Myungjo Std M" pitchFamily="18" charset="-128"/>
              </a:rPr>
              <a:t/>
            </a:r>
            <a:br>
              <a:rPr lang="en-US" sz="1800" dirty="0" smtClean="0">
                <a:latin typeface="Adobe Myungjo Std M" pitchFamily="18" charset="-128"/>
                <a:ea typeface="Adobe Myungjo Std M" pitchFamily="18" charset="-128"/>
              </a:rPr>
            </a:br>
            <a:endParaRPr lang="en-US" sz="1800" dirty="0">
              <a:latin typeface="Adobe Myungjo Std M" pitchFamily="18" charset="-128"/>
              <a:ea typeface="Adobe Myungjo Std M"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43400"/>
            <a:ext cx="8229600" cy="990600"/>
          </a:xfrm>
        </p:spPr>
        <p:txBody>
          <a:bodyPr>
            <a:normAutofit/>
          </a:bodyPr>
          <a:lstStyle/>
          <a:p>
            <a:r>
              <a:rPr lang="en-US" dirty="0" smtClean="0"/>
              <a:t>Frame of the Gripper</a:t>
            </a:r>
            <a:endParaRPr lang="en-US" dirty="0"/>
          </a:p>
        </p:txBody>
      </p:sp>
      <p:pic>
        <p:nvPicPr>
          <p:cNvPr id="1027" name="Picture 3"/>
          <p:cNvPicPr>
            <a:picLocks noGrp="1" noChangeAspect="1" noChangeArrowheads="1"/>
          </p:cNvPicPr>
          <p:nvPr>
            <p:ph idx="1"/>
          </p:nvPr>
        </p:nvPicPr>
        <p:blipFill>
          <a:blip r:embed="rId3"/>
          <a:srcRect/>
          <a:stretch>
            <a:fillRect/>
          </a:stretch>
        </p:blipFill>
        <p:spPr bwMode="auto">
          <a:xfrm>
            <a:off x="1066800" y="838200"/>
            <a:ext cx="6599492" cy="358171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962400"/>
            <a:ext cx="6934200" cy="990600"/>
          </a:xfrm>
        </p:spPr>
        <p:txBody>
          <a:bodyPr>
            <a:normAutofit/>
          </a:bodyPr>
          <a:lstStyle/>
          <a:p>
            <a:r>
              <a:rPr lang="en-US" dirty="0" smtClean="0"/>
              <a:t>Link</a:t>
            </a:r>
            <a:endParaRPr lang="en-US" dirty="0"/>
          </a:p>
        </p:txBody>
      </p:sp>
      <p:pic>
        <p:nvPicPr>
          <p:cNvPr id="2050" name="Picture 2"/>
          <p:cNvPicPr>
            <a:picLocks noChangeAspect="1" noChangeArrowheads="1"/>
          </p:cNvPicPr>
          <p:nvPr/>
        </p:nvPicPr>
        <p:blipFill>
          <a:blip r:embed="rId2"/>
          <a:srcRect/>
          <a:stretch>
            <a:fillRect/>
          </a:stretch>
        </p:blipFill>
        <p:spPr bwMode="auto">
          <a:xfrm>
            <a:off x="0" y="609600"/>
            <a:ext cx="3551237" cy="3276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200400" y="1143000"/>
            <a:ext cx="3551237" cy="2895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172200" y="685800"/>
            <a:ext cx="2301875" cy="32543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8229600" cy="1143000"/>
          </a:xfrm>
        </p:spPr>
        <p:txBody>
          <a:bodyPr/>
          <a:lstStyle/>
          <a:p>
            <a:r>
              <a:rPr lang="en-US" dirty="0" smtClean="0"/>
              <a:t>Gripper Jaw</a:t>
            </a:r>
            <a:endParaRPr lang="en-US" dirty="0"/>
          </a:p>
        </p:txBody>
      </p:sp>
      <p:pic>
        <p:nvPicPr>
          <p:cNvPr id="3075" name="Picture 3"/>
          <p:cNvPicPr>
            <a:picLocks noChangeAspect="1" noChangeArrowheads="1"/>
          </p:cNvPicPr>
          <p:nvPr/>
        </p:nvPicPr>
        <p:blipFill>
          <a:blip r:embed="rId2"/>
          <a:srcRect/>
          <a:stretch>
            <a:fillRect/>
          </a:stretch>
        </p:blipFill>
        <p:spPr bwMode="auto">
          <a:xfrm>
            <a:off x="4114800" y="762000"/>
            <a:ext cx="3338513" cy="33528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447800" y="685800"/>
            <a:ext cx="3390900" cy="3505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5800"/>
            <a:ext cx="8229600" cy="1143000"/>
          </a:xfrm>
        </p:spPr>
        <p:txBody>
          <a:bodyPr>
            <a:normAutofit/>
          </a:bodyPr>
          <a:lstStyle/>
          <a:p>
            <a:r>
              <a:rPr lang="en-US" dirty="0" smtClean="0"/>
              <a:t>Gear</a:t>
            </a:r>
            <a:endParaRPr lang="en-US" dirty="0"/>
          </a:p>
        </p:txBody>
      </p:sp>
      <p:pic>
        <p:nvPicPr>
          <p:cNvPr id="1026" name="Picture 2"/>
          <p:cNvPicPr>
            <a:picLocks noChangeAspect="1" noChangeArrowheads="1"/>
          </p:cNvPicPr>
          <p:nvPr/>
        </p:nvPicPr>
        <p:blipFill>
          <a:blip r:embed="rId2"/>
          <a:srcRect/>
          <a:stretch>
            <a:fillRect/>
          </a:stretch>
        </p:blipFill>
        <p:spPr bwMode="auto">
          <a:xfrm>
            <a:off x="2362200" y="838200"/>
            <a:ext cx="4449763" cy="34369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838200"/>
            <a:ext cx="4114800" cy="5181600"/>
          </a:xfrm>
        </p:spPr>
        <p:txBody>
          <a:bodyPr/>
          <a:lstStyle/>
          <a:p>
            <a:r>
              <a:rPr lang="en-US" dirty="0" smtClean="0"/>
              <a:t>Assembled </a:t>
            </a:r>
            <a:br>
              <a:rPr lang="en-US" dirty="0" smtClean="0"/>
            </a:br>
            <a:r>
              <a:rPr lang="en-US" dirty="0" smtClean="0"/>
              <a:t>gripper</a:t>
            </a:r>
            <a:br>
              <a:rPr lang="en-US" dirty="0" smtClean="0"/>
            </a:br>
            <a:r>
              <a:rPr lang="en-US" dirty="0" smtClean="0"/>
              <a:t> of </a:t>
            </a:r>
            <a:br>
              <a:rPr lang="en-US" dirty="0" smtClean="0"/>
            </a:br>
            <a:r>
              <a:rPr lang="en-US" dirty="0" smtClean="0"/>
              <a:t>COBOT</a:t>
            </a:r>
            <a:endParaRPr lang="en-US" dirty="0"/>
          </a:p>
        </p:txBody>
      </p:sp>
      <p:pic>
        <p:nvPicPr>
          <p:cNvPr id="2050" name="Picture 2"/>
          <p:cNvPicPr>
            <a:picLocks noChangeAspect="1" noChangeArrowheads="1"/>
          </p:cNvPicPr>
          <p:nvPr/>
        </p:nvPicPr>
        <p:blipFill>
          <a:blip r:embed="rId2"/>
          <a:srcRect/>
          <a:stretch>
            <a:fillRect/>
          </a:stretch>
        </p:blipFill>
        <p:spPr bwMode="auto">
          <a:xfrm>
            <a:off x="1447800" y="685800"/>
            <a:ext cx="3170237" cy="54641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Pneumatic motor is used for opening and closing of gripper. In extension opening of the gripper jaw and in retraction closing of the gripper jaw takes place. The gripper will be used to grip the terminal box, to place the wires and to hold the nuts.</a:t>
            </a:r>
          </a:p>
          <a:p>
            <a:r>
              <a:rPr lang="en-US" dirty="0" smtClean="0"/>
              <a:t>Servo motor is used to rotate the whole gripper with the help of gears for tightening and loosening the nuts.</a:t>
            </a:r>
          </a:p>
          <a:p>
            <a:r>
              <a:rPr lang="en-US" dirty="0" smtClean="0"/>
              <a:t>The function of links is to manipulate the mechanism of the gripper.</a:t>
            </a:r>
          </a:p>
          <a:p>
            <a:r>
              <a:rPr lang="en-US" dirty="0" smtClean="0"/>
              <a:t>The frame supports the components of the gripper.</a:t>
            </a:r>
          </a:p>
          <a:p>
            <a:r>
              <a:rPr lang="en-US" dirty="0" smtClean="0"/>
              <a:t>The function of gripper jaw is to hold ,pick up and place the objects in right positions .</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t>Simulation</a:t>
            </a:r>
            <a:endParaRPr lang="en-US" dirty="0"/>
          </a:p>
        </p:txBody>
      </p:sp>
      <p:pic>
        <p:nvPicPr>
          <p:cNvPr id="5" name="case 2.wmv">
            <a:hlinkClick r:id="" action="ppaction://media"/>
          </p:cNvPr>
          <p:cNvPicPr>
            <a:picLocks noGrp="1" noRot="1" noChangeAspect="1"/>
          </p:cNvPicPr>
          <p:nvPr>
            <p:ph idx="1"/>
            <a:videoFile r:link="rId1"/>
          </p:nvPr>
        </p:nvPicPr>
        <p:blipFill>
          <a:blip r:embed="rId3"/>
          <a:stretch>
            <a:fillRect/>
          </a:stretch>
        </p:blipFill>
        <p:spPr>
          <a:xfrm>
            <a:off x="-2743200" y="-252413"/>
            <a:ext cx="14630400" cy="8229601"/>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62200"/>
            <a:ext cx="8229600" cy="1143000"/>
          </a:xfrm>
        </p:spPr>
        <p:txBody>
          <a:bodyPr/>
          <a:lstStyle/>
          <a:p>
            <a:r>
              <a:rPr lang="en-US" dirty="0" smtClean="0"/>
              <a:t>THANK YOU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6038</TotalTime>
  <Words>127</Words>
  <Application>Microsoft Office PowerPoint</Application>
  <PresentationFormat>On-screen Show (4:3)</PresentationFormat>
  <Paragraphs>16</Paragraphs>
  <Slides>9</Slides>
  <Notes>2</Notes>
  <HiddenSlides>0</HiddenSlides>
  <MMClips>1</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COBOT ARM GRIPPEr  prepared by- saragraj konwar sulakshana chetry mridupaban gayan ayan mandal nayan pegu krishna damai  </vt:lpstr>
      <vt:lpstr>Frame of the Gripper</vt:lpstr>
      <vt:lpstr>Link</vt:lpstr>
      <vt:lpstr>Gripper Jaw</vt:lpstr>
      <vt:lpstr>Gear</vt:lpstr>
      <vt:lpstr>Assembled  gripper  of  COBOT</vt:lpstr>
      <vt:lpstr>Working</vt:lpstr>
      <vt:lpstr>Simulation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86</cp:revision>
  <dcterms:created xsi:type="dcterms:W3CDTF">2022-12-28T16:56:26Z</dcterms:created>
  <dcterms:modified xsi:type="dcterms:W3CDTF">2023-08-12T08:23:34Z</dcterms:modified>
</cp:coreProperties>
</file>