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82" r:id="rId12"/>
    <p:sldId id="264" r:id="rId13"/>
    <p:sldId id="307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00" r:id="rId30"/>
    <p:sldId id="305" r:id="rId31"/>
  </p:sldIdLst>
  <p:sldSz cx="9144000" cy="5143500"/>
  <p:notesSz cx="6858000" cy="9144000"/>
  <p:embeddedFontLst>
    <p:embeddedFont>
      <p:font typeface="Google Sans" panose="020B0503030502040204"/>
      <p:regular r:id="rId35"/>
      <p:bold r:id="rId36"/>
      <p:italic r:id="rId37"/>
      <p:boldItalic r:id="rId38"/>
    </p:embeddedFont>
    <p:embeddedFont>
      <p:font typeface="Open Sans" panose="020B0606030504020204"/>
      <p:regular r:id="rId39"/>
      <p:bold r:id="rId40"/>
      <p:italic r:id="rId41"/>
      <p:boldItalic r:id="rId42"/>
    </p:embeddedFont>
    <p:embeddedFont>
      <p:font typeface="Open Sans SemiBold" panose="020B0606030504020204"/>
      <p:regular r:id="rId43"/>
      <p:bold r:id="rId44"/>
      <p:italic r:id="rId45"/>
      <p:boldItalic r:id="rId46"/>
    </p:embeddedFont>
    <p:embeddedFont>
      <p:font typeface="Google Sans Medium" panose="020B05030305020B0204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font" Target="fonts/font14.fntdata"/><Relationship Id="rId47" Type="http://schemas.openxmlformats.org/officeDocument/2006/relationships/font" Target="fonts/font13.fntdata"/><Relationship Id="rId46" Type="http://schemas.openxmlformats.org/officeDocument/2006/relationships/font" Target="fonts/font12.fntdata"/><Relationship Id="rId45" Type="http://schemas.openxmlformats.org/officeDocument/2006/relationships/font" Target="fonts/font11.fntdata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ue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2200" b="1" i="0" u="sng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U</a:t>
            </a:r>
            <a:r>
              <a:rPr lang="en-GB" sz="2200" b="1" u="sng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SER</a:t>
            </a:r>
            <a:r>
              <a:rPr lang="en-GB" sz="2200" b="1" i="0" u="sng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S</a:t>
            </a:r>
            <a:r>
              <a:rPr lang="en-GB" sz="2200" b="1" u="sng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i="0" u="none" strike="noStrike" cap="none">
                <a:solidFill>
                  <a:srgbClr val="57575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i="0" u="none" strike="noStrike" cap="none">
                <a:solidFill>
                  <a:srgbClr val="57575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i="0" u="none" strike="noStrike" cap="none">
                <a:solidFill>
                  <a:srgbClr val="575757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2400" i="0" u="none" strike="noStrike" cap="none">
                <a:solidFill>
                  <a:srgbClr val="5F636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/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 panose="020B0503030502040204"/>
              <a:buChar char="●"/>
              <a:defRPr sz="1600">
                <a:solidFill>
                  <a:srgbClr val="1967D2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 panose="020B0503030502040204"/>
              <a:buChar char="●"/>
              <a:defRPr sz="1600">
                <a:solidFill>
                  <a:srgbClr val="C5221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 panose="020B0503030502040204"/>
              <a:buChar char="●"/>
              <a:defRPr sz="1600">
                <a:solidFill>
                  <a:srgbClr val="18803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61" name="Google Shape;161;p20"/>
          <p:cNvSpPr txBox="1"/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●"/>
              <a:defRPr sz="1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○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■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●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○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■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●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○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 panose="020B0503030502040204"/>
              <a:buChar char="■"/>
              <a:defRPr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4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6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8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ue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5" name="Google Shape;75;p20"/>
          <p:cNvPicPr preferRelativeResize="0"/>
          <p:nvPr/>
        </p:nvPicPr>
        <p:blipFill>
          <a:blip r:embed="rId20"/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 txBox="1"/>
          <p:nvPr/>
        </p:nvSpPr>
        <p:spPr>
          <a:xfrm>
            <a:off x="833905" y="2803953"/>
            <a:ext cx="4931100" cy="67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sreeja</a:t>
            </a:r>
            <a:endParaRPr lang="en-I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833755" y="1892300"/>
            <a:ext cx="340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coffee house app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9070" y="-20320"/>
            <a:ext cx="2709545" cy="4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Persona: </a:t>
            </a:r>
            <a:r>
              <a:rPr lang="en-IN" altLang="en-GB" sz="1600" b="1"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jennifer</a:t>
            </a:r>
            <a:endParaRPr lang="en-IN" altLang="en-GB" sz="1600" b="1"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34925" y="411480"/>
          <a:ext cx="8971280" cy="465328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95425"/>
                <a:gridCol w="1495425"/>
                <a:gridCol w="1495425"/>
                <a:gridCol w="1473835"/>
                <a:gridCol w="1516380"/>
                <a:gridCol w="1494790"/>
              </a:tblGrid>
              <a:tr h="74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ACTION</a:t>
                      </a:r>
                      <a:endParaRPr lang="en-GB" sz="14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collect orders</a:t>
                      </a:r>
                      <a:endParaRPr lang="en-IN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go to coffee house</a:t>
                      </a:r>
                      <a:endParaRPr lang="en-IN" sz="16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place the order</a:t>
                      </a:r>
                      <a:endParaRPr lang="en-IN" sz="16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wait for order</a:t>
                      </a:r>
                      <a:endParaRPr lang="en-IN" sz="16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pick up the order</a:t>
                      </a:r>
                      <a:endParaRPr lang="en-IN" sz="16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TASK LIST</a:t>
                      </a:r>
                      <a:endParaRPr lang="en-GB" sz="16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Tasks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collect orders from 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workers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collect money for orders 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Tasks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go to coffee house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 check the menu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wait in line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Tasks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place the order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check the order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checkout the order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Tasks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get the paper tissue ,suger,mixing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stick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Tasks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pick up the order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check the orders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197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FEELING ADJECTIVE</a:t>
                      </a:r>
                      <a:endParaRPr lang="en-GB" sz="16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happy to connect the workers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worried about make order errors</a:t>
                      </a:r>
                      <a:endParaRPr lang="en-IN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nervous about 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go back to work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time 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User emotions 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should not miss the order by entering the order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User emotions </a:t>
                      </a:r>
                      <a:endParaRPr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stressed by waiting for order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User emotions </a:t>
                      </a:r>
                      <a:endParaRPr lang="en-GB" sz="1400" b="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hopefully every order should be 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given correctly</a:t>
                      </a:r>
                      <a:endParaRPr lang="en-IN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IMPROVEMENT OPPORTUNITIES</a:t>
                      </a:r>
                      <a:endParaRPr lang="en-GB" sz="1400" b="1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collect orders in door step or your current location</a:t>
                      </a:r>
                      <a:endParaRPr lang="en-IN"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create an app for </a:t>
                      </a:r>
                      <a:endParaRPr lang="en-IN"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easy access</a:t>
                      </a:r>
                      <a:endParaRPr lang="en-IN"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collect multiple orders from your </a:t>
                      </a:r>
                      <a:endParaRPr lang="en-IN"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location</a:t>
                      </a:r>
                      <a:endParaRPr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an app must have</a:t>
                      </a:r>
                      <a:endParaRPr lang="en-IN"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status update</a:t>
                      </a:r>
                      <a:endParaRPr lang="en-IN"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 panose="02020603050405020304" charset="0"/>
                          <a:ea typeface="Google Sans" panose="020B0503030502040204"/>
                          <a:cs typeface="Times New Roman" panose="02020603050405020304" charset="0"/>
                          <a:sym typeface="Google Sans" panose="020B0503030502040204"/>
                        </a:rPr>
                        <a:t>order should have delivery option and pick up option</a:t>
                      </a:r>
                      <a:endParaRPr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 panose="02020603050405020304" charset="0"/>
                        <a:ea typeface="Google Sans" panose="020B0503030502040204"/>
                        <a:cs typeface="Times New Roman" panose="02020603050405020304" charset="0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Paper wireframes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</a:t>
            </a: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ireframes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Low-fidelity prototype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Usability studies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Starting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Paper 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1600" b="1">
                <a:solidFill>
                  <a:srgbClr val="5F6368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drew the paper wireframes through note and sketch</a:t>
            </a:r>
            <a:endParaRPr lang="en-IN" altLang="en-GB" sz="1600" b="1">
              <a:solidFill>
                <a:srgbClr val="5F6368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website-design-wireframe-examples-web-mobile-sketches-printable-ux-sketch-prototype-framework-layout-future-project-1919588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0" y="774700"/>
            <a:ext cx="5486400" cy="4043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142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1800" b="1">
                <a:solidFill>
                  <a:srgbClr val="5F6368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to create the wireframes directly in the system</a:t>
            </a:r>
            <a:endParaRPr lang="en-IN" altLang="en-GB" sz="1800" b="1">
              <a:solidFill>
                <a:srgbClr val="5F6368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118230" y="1208725"/>
            <a:ext cx="1100400" cy="104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you  can order </a:t>
            </a:r>
            <a:endParaRPr lang="en-I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food by listed items </a:t>
            </a:r>
            <a:endParaRPr lang="en-I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Insert first w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104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track the parcel throuh this app</a:t>
            </a:r>
            <a:endParaRPr lang="en-I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2" name="Picture 1" descr="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7055" y="901700"/>
            <a:ext cx="3495040" cy="38690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Low-fidelity prototype</a:t>
            </a:r>
            <a:endParaRPr sz="2400">
              <a:solidFill>
                <a:srgbClr val="5F6368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5F6368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</a:t>
            </a:r>
            <a:r>
              <a:rPr lang="en-I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low fidelity prototype is aquick and easy way to translate the design  </a:t>
            </a:r>
            <a:endParaRPr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2" name="Picture 1" descr="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0" y="1066800"/>
            <a:ext cx="38481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Usability study: findings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299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53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desirable</a:t>
            </a:r>
            <a:endParaRPr lang="en-IN" altLang="en-GB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40540"/>
            <a:ext cx="3336000" cy="53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usable</a:t>
            </a:r>
            <a:endParaRPr lang="en-IN" altLang="en-GB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636610" y="207401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299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46175" y="2568575"/>
            <a:ext cx="83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useful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6175" y="3199765"/>
            <a:ext cx="108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findable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46175" y="3830955"/>
            <a:ext cx="1456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Accessible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75555" y="3828415"/>
            <a:ext cx="19685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communication</a:t>
            </a:r>
            <a:endParaRPr lang="en-I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High-fidelity prototype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Accessibility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Refining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5F6368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Mockups</a:t>
            </a:r>
            <a:endParaRPr lang="en-GB" sz="2400" b="1">
              <a:solidFill>
                <a:srgbClr val="5F6368"/>
              </a:solidFill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193190" y="1250135"/>
            <a:ext cx="2421300" cy="313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A mockup is a visual way of representing a product. While a wireframe mostly represents a product's structure, a mockup shows how the product is going to look like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Before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After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mock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1250950"/>
            <a:ext cx="5521960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Main mockup screen for dy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078865"/>
            <a:ext cx="617537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10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</a:t>
            </a:r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fidelity</a:t>
            </a:r>
            <a:b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prototype</a:t>
            </a:r>
            <a:endParaRPr lang="en-GB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208390" y="1747445"/>
            <a:ext cx="22242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[High-fidelity prototypes are computer-based, and usually allow realistic (mouse-keyboard) user interactions. .</a:t>
            </a:r>
            <a:endParaRPr 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2" name="Picture 1" descr="hig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847725"/>
            <a:ext cx="641731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41"/>
          <p:cNvSpPr txBox="1"/>
          <p:nvPr/>
        </p:nvSpPr>
        <p:spPr>
          <a:xfrm>
            <a:off x="1115505" y="1174305"/>
            <a:ext cx="4086000" cy="170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The product:</a:t>
            </a:r>
            <a:r>
              <a:rPr lang="en-GB" sz="16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 </a:t>
            </a:r>
            <a:endParaRPr sz="1600" b="1">
              <a:solidFill>
                <a:srgbClr val="4285F4"/>
              </a:solidFill>
              <a:latin typeface="Times New Roman" panose="02020603050405020304" charset="0"/>
              <a:ea typeface="Open Sans SemiBold" panose="020B0606030504020204"/>
              <a:cs typeface="Times New Roman" panose="02020603050405020304" charset="0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Its an app and website for coffee house</a:t>
            </a:r>
            <a:endParaRPr lang="en-I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you can coffee and snacks from  home ,other location</a:t>
            </a:r>
            <a:endParaRPr lang="en-I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41"/>
          <p:cNvSpPr txBox="1"/>
          <p:nvPr/>
        </p:nvSpPr>
        <p:spPr>
          <a:xfrm>
            <a:off x="1219645" y="2929145"/>
            <a:ext cx="344610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Project duration: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This app has been completed with in a month</a:t>
            </a:r>
            <a:endParaRPr lang="en-I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5" name="Picture 4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515" y="639445"/>
            <a:ext cx="3380105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Accessibility considerations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735" y="2183130"/>
            <a:ext cx="1016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Use Labels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10230" y="1903095"/>
            <a:ext cx="2567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Optimize Your App's Color Contrasts.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Optimize All Video and Audio Content.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83935" y="1903095"/>
            <a:ext cx="2534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Design for Varying Screen Sizes. ...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Focus on Touch Targets and Placement. ...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Takeaways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Next steps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Going forward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Takeaways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517525" y="2237740"/>
            <a:ext cx="25228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Put More Focus on Interaction. Online experience is getting more granular, interfaces get more detailed, details get more functional. ...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59655" y="2275840"/>
            <a:ext cx="39090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The deliverables for a project are the tangible record of the work that occurred, whether that work was research or design. Some of the classic deliverables that come out of UX work are usability-test reports, wireframes and prototypes, site maps, personas, and flowcharts.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Next steps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5887470" y="128415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9865" y="196278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53110" y="1847850"/>
            <a:ext cx="1722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Look into the webpages and recognize if the user experience satisfies </a:t>
            </a:r>
            <a:r>
              <a:rPr lang="en-IN" altLang="en-US" sz="1800" b="1">
                <a:latin typeface="Times New Roman" panose="02020603050405020304" charset="0"/>
                <a:cs typeface="Times New Roman" panose="02020603050405020304" charset="0"/>
              </a:rPr>
              <a:t>me</a:t>
            </a: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13985" y="1962785"/>
            <a:ext cx="2264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Look into the user reviews and validate if the user experience needs rebranding.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Let’s connect!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71445" y="2490470"/>
            <a:ext cx="4720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sreeja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mail id: sreeja1494@gmail.com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you!</a:t>
            </a:r>
            <a:endParaRPr sz="36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1967D2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Name</a:t>
            </a:r>
            <a:endParaRPr sz="1800" b="1" i="0" u="none" strike="noStrike" cap="none">
              <a:solidFill>
                <a:srgbClr val="1967D2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8150" y="3614420"/>
            <a:ext cx="1817370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jennifer</a:t>
            </a:r>
            <a:endParaRPr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22</a:t>
            </a:r>
            <a:endParaRPr sz="1400" i="0" u="none" strike="noStrike" cap="none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jersey city</a:t>
            </a:r>
            <a:endParaRPr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2 sister</a:t>
            </a:r>
            <a:endParaRPr lang="en-IN"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junior business developer</a:t>
            </a:r>
            <a:endParaRPr lang="en-IN"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i="1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live and let live others</a:t>
            </a:r>
            <a:endParaRPr lang="en-IN" sz="1800" i="1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196702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Goals</a:t>
            </a:r>
            <a:endParaRPr lang="en-GB" sz="1900" b="1" i="0" u="none" strike="noStrike" cap="none">
              <a:solidFill>
                <a:srgbClr val="196702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altLang="en-GB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try to get my orders fast,</a:t>
            </a:r>
            <a:endParaRPr lang="en-IN" altLang="en-GB"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altLang="en-GB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i should deliver the cofee to</a:t>
            </a:r>
            <a:endParaRPr lang="en-IN" altLang="en-GB"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altLang="en-GB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every person who has ordered </a:t>
            </a:r>
            <a:endParaRPr lang="en-IN" altLang="en-GB"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505" y="1492250"/>
            <a:ext cx="2522855" cy="2712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C5221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Frustrations</a:t>
            </a:r>
            <a:r>
              <a:rPr lang="en-GB" sz="1800" b="1" i="0" u="none" strike="noStrike" cap="none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 panose="020B0503030502040204"/>
              <a:buChar char="●"/>
            </a:pPr>
            <a:r>
              <a:rPr sz="1400" i="0" u="none" strike="noStrike" cap="none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frustration </a:t>
            </a:r>
            <a:r>
              <a:rPr lang="en-IN" sz="1400" i="0" u="none" strike="noStrike" cap="none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is </a:t>
            </a:r>
            <a:r>
              <a:rPr sz="1400" i="0" u="none" strike="noStrike" cap="none">
                <a:solidFill>
                  <a:schemeClr val="dk1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the coordination of their pick-up. Sometimes a large order is incomplete or incorrect. Other times the order sits too long and their coffee or hot food items get cold.</a:t>
            </a:r>
            <a:endParaRPr sz="1400" i="0" u="none" strike="noStrike" cap="none">
              <a:solidFill>
                <a:schemeClr val="dk1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88535" y="3901470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jennifer is a  mba degree holder.she works in mnc company which is lacated on newyork.</a:t>
            </a:r>
            <a:endParaRPr lang="en-IN" sz="1400" i="0" u="none" strike="noStrike" cap="none">
              <a:solidFill>
                <a:srgbClr val="000000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pic>
        <p:nvPicPr>
          <p:cNvPr id="2" name="Picture 1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461010"/>
            <a:ext cx="2848610" cy="2758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body" idx="1"/>
          </p:nvPr>
        </p:nvSpPr>
        <p:spPr>
          <a:xfrm>
            <a:off x="1364425" y="119895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80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customer</a:t>
            </a:r>
            <a:endParaRPr lang="en-IN" sz="280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7" name="Google Shape;167;p21"/>
          <p:cNvSpPr txBox="1"/>
          <p:nvPr>
            <p:ph type="body" idx="3"/>
          </p:nvPr>
        </p:nvSpPr>
        <p:spPr>
          <a:xfrm>
            <a:off x="1284415" y="3069025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can drink my coffee without getting cold</a:t>
            </a:r>
            <a:endParaRPr lang="en-I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8" name="Google Shape;168;p21"/>
          <p:cNvSpPr txBox="1"/>
          <p:nvPr>
            <p:ph type="body" idx="2"/>
          </p:nvPr>
        </p:nvSpPr>
        <p:spPr>
          <a:xfrm>
            <a:off x="1364425" y="207652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pick up an order quickly</a:t>
            </a:r>
            <a:endParaRPr lang="en-I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[</a:t>
            </a:r>
            <a:r>
              <a:rPr lang="en-IN" alt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coffee house user</a:t>
            </a: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]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The problem:</a:t>
            </a:r>
            <a:endParaRPr lang="en-IN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the coffee shop sit out is too tiny and have to wait in a long line to get a coffee .one person ly available in billing couter </a:t>
            </a:r>
            <a:endParaRPr lang="en-I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6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The goal: </a:t>
            </a:r>
            <a:endParaRPr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Open Sans SemiBold" panose="020B0606030504020204"/>
              <a:cs typeface="Times New Roman" panose="02020603050405020304" charset="0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The goal of the project was to create a app for who lead a  busy life and who cannat come to shop directly</a:t>
            </a:r>
            <a:endParaRPr lang="en-I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My role:</a:t>
            </a:r>
            <a:r>
              <a:rPr lang="en-GB" b="1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 </a:t>
            </a:r>
            <a:endParaRPr b="1"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I work as a </a:t>
            </a:r>
            <a:r>
              <a:rPr lang="en-GB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UX designer</a:t>
            </a:r>
            <a:endParaRPr lang="en-GB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43"/>
          <p:cNvSpPr txBox="1"/>
          <p:nvPr/>
        </p:nvSpPr>
        <p:spPr>
          <a:xfrm>
            <a:off x="4340225" y="2237975"/>
            <a:ext cx="3446100" cy="16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Responsibilities</a:t>
            </a:r>
            <a:r>
              <a:rPr lang="en-GB" sz="1600" b="1">
                <a:solidFill>
                  <a:srgbClr val="1967D2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: </a:t>
            </a:r>
            <a:endParaRPr lang="en-GB" sz="1600" b="1">
              <a:solidFill>
                <a:srgbClr val="1967D2"/>
              </a:solidFill>
              <a:latin typeface="Times New Roman" panose="02020603050405020304" charset="0"/>
              <a:ea typeface="Open Sans SemiBold" panose="020B0606030504020204"/>
              <a:cs typeface="Times New Roman" panose="02020603050405020304" charset="0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4285F4"/>
                </a:solidFill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 </a:t>
            </a:r>
            <a:r>
              <a:rPr lang="en-I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I am responsible for prototyping,ux research,IA,visual design,wire framing,effective communication</a:t>
            </a:r>
            <a:endParaRPr lang="en-I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Understanding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user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research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Personas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Problem </a:t>
            </a: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statements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journey maps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esearch: summary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710565" y="2461895"/>
            <a:ext cx="7344410" cy="14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I conducted interview directly and get the ratings from online surveys for this app. create an empathy maps to know the feeling of users about this</a:t>
            </a:r>
            <a:endParaRPr lang="en-IN" altLang="en-GB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i interviewed coffee house employees and users. i hope they are satisfied with this app</a:t>
            </a:r>
            <a:endParaRPr lang="en-IN" altLang="en-GB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research: pain points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TIME</a:t>
            </a:r>
            <a:endParaRPr lang="en-IN" sz="1600" b="1">
              <a:solidFill>
                <a:srgbClr val="4285F4"/>
              </a:solidFill>
              <a:latin typeface="Times New Roman" panose="02020603050405020304" charset="0"/>
              <a:ea typeface="Open Sans SemiBold" panose="020B0606030504020204"/>
              <a:cs typeface="Times New Roman" panose="02020603050405020304" charset="0"/>
              <a:sym typeface="Open Sans SemiBold" panose="020B0606030504020204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1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SOMETIMES WORKING </a:t>
            </a:r>
            <a:endParaRPr lang="en-I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ADULTS CANNOT </a:t>
            </a:r>
            <a:endParaRPr lang="en-I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SPEND TIME TO MAKE A MEAL</a:t>
            </a:r>
            <a:endParaRPr lang="en-I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4285F4"/>
                </a:solidFill>
                <a:latin typeface="Times New Roman" panose="02020603050405020304" charset="0"/>
                <a:ea typeface="Open Sans SemiBold" panose="020B0606030504020204"/>
                <a:cs typeface="Times New Roman" panose="02020603050405020304" charset="0"/>
                <a:sym typeface="Open Sans SemiBold" panose="020B0606030504020204"/>
              </a:rPr>
              <a:t>ACCESSABILITY</a:t>
            </a:r>
            <a:endParaRPr lang="en-IN" sz="1600" b="1">
              <a:solidFill>
                <a:srgbClr val="4285F4"/>
              </a:solidFill>
              <a:latin typeface="Times New Roman" panose="02020603050405020304" charset="0"/>
              <a:ea typeface="Open Sans SemiBold" panose="020B0606030504020204"/>
              <a:cs typeface="Times New Roman" panose="02020603050405020304" charset="0"/>
              <a:sym typeface="Open Sans SemiBold" panose="020B0606030504020204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platform is not sopportted</a:t>
            </a:r>
            <a:endParaRPr lang="en-IN" sz="1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with accessability to order the food</a:t>
            </a:r>
            <a:endParaRPr lang="en-IN" sz="18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34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customer </a:t>
            </a:r>
            <a:r>
              <a:rPr lang="en-IN" sz="16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service is not good sometimes i cant track the order</a:t>
            </a:r>
            <a:endParaRPr lang="en-IN" sz="16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59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 cannot make the order</a:t>
            </a:r>
            <a:endParaRPr lang="en-IN" sz="16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when it is on offline it needs internet connection</a:t>
            </a:r>
            <a:endParaRPr lang="en-IN" sz="1600" b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4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95570" y="2086610"/>
            <a:ext cx="1079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endParaRPr lang="en-I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15480" y="2148205"/>
            <a:ext cx="157226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ONLINE APP</a:t>
            </a:r>
            <a:endParaRPr lang="en-I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254350" y="32208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altLang="en-GB" sz="14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name:</a:t>
            </a:r>
            <a:endParaRPr lang="en-GB"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51250" y="3220720"/>
            <a:ext cx="1817370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jennifer</a:t>
            </a:r>
            <a:endParaRPr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22</a:t>
            </a:r>
            <a:endParaRPr sz="1400" i="0" u="none" strike="noStrike" cap="none">
              <a:solidFill>
                <a:schemeClr val="dk1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jersey city</a:t>
            </a:r>
            <a:endParaRPr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2 sister</a:t>
            </a:r>
            <a:endParaRPr lang="en-IN"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junior business developer</a:t>
            </a:r>
            <a:endParaRPr lang="en-IN"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i="1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live and let live others</a:t>
            </a:r>
            <a:endParaRPr lang="en-IN" sz="1800" i="1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401310" y="137008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>
                <a:solidFill>
                  <a:srgbClr val="196702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Goals</a:t>
            </a:r>
            <a:endParaRPr lang="en-GB" sz="1900" b="1" i="0" u="none" strike="noStrike" cap="none">
              <a:solidFill>
                <a:srgbClr val="196702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altLang="en-GB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try to get my orders fast,</a:t>
            </a:r>
            <a:endParaRPr lang="en-IN" altLang="en-GB"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altLang="en-GB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i should deliver the coffee to</a:t>
            </a:r>
            <a:endParaRPr lang="en-IN" altLang="en-GB"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IN" altLang="en-GB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every person who has ordered </a:t>
            </a:r>
            <a:endParaRPr lang="en-IN" altLang="en-GB"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621145" y="1215390"/>
            <a:ext cx="2522855" cy="2712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GB" sz="1900" b="1" i="0" u="none" strike="noStrike" cap="none">
                <a:solidFill>
                  <a:srgbClr val="C5221F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        </a:t>
            </a:r>
            <a:r>
              <a:rPr lang="en-GB" sz="1900" b="1" i="0" u="none" strike="noStrike" cap="none">
                <a:solidFill>
                  <a:srgbClr val="C5221F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Frustrations</a:t>
            </a:r>
            <a:r>
              <a:rPr lang="en-GB" sz="1800" b="1" i="0" u="none" strike="noStrike" cap="none">
                <a:solidFill>
                  <a:schemeClr val="dk1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 panose="020B0503030502040204"/>
              <a:buNone/>
            </a:pPr>
            <a:r>
              <a:rPr sz="140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frustration </a:t>
            </a:r>
            <a:r>
              <a:rPr lang="en-IN" sz="140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is </a:t>
            </a:r>
            <a:r>
              <a:rPr sz="1400" i="0" u="none" strike="noStrike" cap="none">
                <a:solidFill>
                  <a:schemeClr val="dk1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the coordination of their pick-up. Sometimes a large order is incomplete or incorrect. Other times the order sits too long and their coffee or hot food items get cold.</a:t>
            </a:r>
            <a:endParaRPr sz="1400" i="0" u="none" strike="noStrike" cap="none">
              <a:solidFill>
                <a:schemeClr val="dk1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79060" y="3447415"/>
            <a:ext cx="3725545" cy="124206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sz="1400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Google Sans" panose="020B0503030502040204"/>
                <a:cs typeface="Times New Roman" panose="02020603050405020304" charset="0"/>
                <a:sym typeface="Google Sans" panose="020B0503030502040204"/>
              </a:rPr>
              <a:t>jennifer is a  mba degree holder.she works in mnc company which is lacated on newyork.</a:t>
            </a:r>
            <a:endParaRPr lang="en-IN" sz="1400" i="0" u="none" strike="noStrike" cap="none">
              <a:solidFill>
                <a:srgbClr val="000000"/>
              </a:solidFill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 panose="02020603050405020304" charset="0"/>
              <a:ea typeface="Google Sans" panose="020B0503030502040204"/>
              <a:cs typeface="Times New Roman" panose="02020603050405020304" charset="0"/>
              <a:sym typeface="Google Sans" panose="020B0503030502040204"/>
            </a:endParaRPr>
          </a:p>
        </p:txBody>
      </p:sp>
      <p:pic>
        <p:nvPicPr>
          <p:cNvPr id="2" name="Picture 1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1109345"/>
            <a:ext cx="1750060" cy="1695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9270" y="236220"/>
            <a:ext cx="276225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GB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Persona</a:t>
            </a:r>
            <a:endParaRPr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  <a:p>
            <a:endParaRPr 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4690" y="1638300"/>
            <a:ext cx="104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jennife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I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journey map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Image of user journey map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290345" y="1511120"/>
            <a:ext cx="2421300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[</a:t>
            </a:r>
            <a:r>
              <a:rPr lang="en-IN" altLang="en-GB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Open Sans" panose="020B0606030504020204"/>
                <a:cs typeface="Times New Roman" panose="02020603050405020304" charset="0"/>
                <a:sym typeface="Open Sans" panose="020B0606030504020204"/>
              </a:rPr>
              <a:t>my goal is to empathize the user and  create an app to user for great experience</a:t>
            </a:r>
            <a:endParaRPr lang="en-IN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Open Sans" panose="020B0606030504020204"/>
              <a:cs typeface="Times New Roman" panose="02020603050405020304" charset="0"/>
              <a:sym typeface="Open Sans" panose="020B0606030504020204"/>
            </a:endParaRPr>
          </a:p>
        </p:txBody>
      </p:sp>
      <p:pic>
        <p:nvPicPr>
          <p:cNvPr id="2" name="Picture 1" descr="Customer-journey-through-the-funnel-framework-illust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6960" y="1025525"/>
            <a:ext cx="5156200" cy="309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5794</Words>
  <Application>WPS Presentation</Application>
  <PresentationFormat/>
  <Paragraphs>366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Arial</vt:lpstr>
      <vt:lpstr>Google Sans</vt:lpstr>
      <vt:lpstr>Times New Roman</vt:lpstr>
      <vt:lpstr>Open Sans</vt:lpstr>
      <vt:lpstr>Open Sans SemiBold</vt:lpstr>
      <vt:lpstr>Calibri</vt:lpstr>
      <vt:lpstr>Google Sans Medium</vt:lpstr>
      <vt:lpstr>Microsoft YaHei</vt:lpstr>
      <vt:lpstr>Arial Unicode MS</vt:lpstr>
      <vt:lpstr>Simple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ELCOT</cp:lastModifiedBy>
  <cp:revision>5</cp:revision>
  <dcterms:created xsi:type="dcterms:W3CDTF">2022-04-24T22:11:00Z</dcterms:created>
  <dcterms:modified xsi:type="dcterms:W3CDTF">2022-05-01T16:55:49Z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233D00DBAE9A497E8327176D94AA15D7</vt:lpwstr>
  </property>
  <property fmtid="{D5CDD505-2E9C-101B-9397-08002B2CF9AE}" pid="3" name="KSOProductBuildVer">
    <vt:lpwstr>1033-11.2.0.11074</vt:lpwstr>
  </property>
</Properties>
</file>