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Lora"/>
      <p:regular r:id="rId17"/>
      <p:bold r:id="rId18"/>
      <p:italic r:id="rId19"/>
      <p:boldItalic r:id="rId20"/>
    </p:embeddedFont>
    <p:embeddedFont>
      <p:font typeface="Open Sans ExtraBold"/>
      <p:bold r:id="rId21"/>
      <p:boldItalic r:id="rId22"/>
    </p:embeddedFont>
    <p:embeddedFont>
      <p:font typeface="Open Sans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805BA6-CC0E-4A04-AB1C-FC66D92E5182}">
  <a:tblStyle styleId="{D4805BA6-CC0E-4A04-AB1C-FC66D92E5182}" styleName="Table_0">
    <a:wholeTbl>
      <a:tcTxStyle b="off" i="off">
        <a:font>
          <a:latin typeface="Arial"/>
          <a:ea typeface="Arial"/>
          <a:cs typeface="Arial"/>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40000"/>
            </a:schemeClr>
          </a:solidFill>
        </a:fill>
      </a:tcStyle>
    </a:band1H>
    <a:band2H>
      <a:tcTxStyle/>
    </a:band2H>
    <a:band1V>
      <a:tcTxStyle/>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fill>
          <a:solidFill>
            <a:schemeClr val="accent5">
              <a:alpha val="40000"/>
            </a:schemeClr>
          </a:solidFill>
        </a:fill>
      </a:tcStyle>
    </a:band1V>
    <a:band2V>
      <a:tcTxStyle/>
    </a:band2V>
    <a:la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boldItalic.fntdata"/><Relationship Id="rId22" Type="http://schemas.openxmlformats.org/officeDocument/2006/relationships/font" Target="fonts/OpenSansExtraBold-boldItalic.fntdata"/><Relationship Id="rId21" Type="http://schemas.openxmlformats.org/officeDocument/2006/relationships/font" Target="fonts/OpenSansExtraBold-bold.fntdata"/><Relationship Id="rId24" Type="http://schemas.openxmlformats.org/officeDocument/2006/relationships/font" Target="fonts/OpenSansLight-bold.fntdata"/><Relationship Id="rId23" Type="http://schemas.openxmlformats.org/officeDocument/2006/relationships/font" Target="fonts/OpenSans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Light-boldItalic.fntdata"/><Relationship Id="rId25" Type="http://schemas.openxmlformats.org/officeDocument/2006/relationships/font" Target="fonts/OpenSans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Lora-regular.fntdata"/><Relationship Id="rId16" Type="http://schemas.openxmlformats.org/officeDocument/2006/relationships/slide" Target="slides/slide9.xml"/><Relationship Id="rId19" Type="http://schemas.openxmlformats.org/officeDocument/2006/relationships/font" Target="fonts/Lora-italic.fntdata"/><Relationship Id="rId18" Type="http://schemas.openxmlformats.org/officeDocument/2006/relationships/font" Target="fonts/Lo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b49ee68a6_2_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eb49ee68a6_2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b49ee68a6_2_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eb49ee68a6_2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49ee68a6_0_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b49ee68a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b49ee68a6_7_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eb49ee68a6_7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49ee68a6_7_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eb49ee68a6_7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b49ee68a6_22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eb49ee68a6_2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49ee68a6_7_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eb49ee68a6_7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b49ee68a6_7_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eb49ee68a6_7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b49ee68a6_7_10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eb49ee68a6_7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6" name="Google Shape;56;p14"/>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57" name="Google Shape;57;p1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5"/>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1" name="Google Shape;61;p1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4" name="Google Shape;64;p1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7" name="Google Shape;67;p17"/>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8" name="Google Shape;68;p17"/>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9" name="Google Shape;69;p1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2" name="Google Shape;72;p1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5" name="Google Shape;75;p19"/>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6" name="Google Shape;76;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 name="Google Shape;79;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21"/>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4" name="Google Shape;84;p21"/>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5" name="Google Shape;85;p2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88" name="Google Shape;88;p2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89" name="Shape 89"/>
        <p:cNvGrpSpPr/>
        <p:nvPr/>
      </p:nvGrpSpPr>
      <p:grpSpPr>
        <a:xfrm>
          <a:off x="0" y="0"/>
          <a:ext cx="0" cy="0"/>
          <a:chOff x="0" y="0"/>
          <a:chExt cx="0" cy="0"/>
        </a:xfrm>
      </p:grpSpPr>
      <p:sp>
        <p:nvSpPr>
          <p:cNvPr id="90" name="Google Shape;90;p23"/>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1" name="Google Shape;91;p23"/>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92" name="Google Shape;92;p2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53" name="Google Shape;53;p1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flipH="1" rot="10800000">
            <a:off x="-9600" y="-2243"/>
            <a:ext cx="9163206" cy="5147982"/>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1" i="0" lang="en" sz="3500" u="none" cap="none" strike="noStrik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800"/>
              <a:buFont typeface="Open Sans Light"/>
              <a:buNone/>
            </a:pPr>
            <a:r>
              <a:rPr b="0" i="0" lang="en" sz="2800" u="none" cap="none" strike="noStrike">
                <a:solidFill>
                  <a:srgbClr val="FFFFFF"/>
                </a:solidFill>
                <a:latin typeface="Open Sans Light"/>
                <a:ea typeface="Open Sans Light"/>
                <a:cs typeface="Open Sans Light"/>
                <a:sym typeface="Open Sans Light"/>
              </a:rPr>
              <a:t>Data analytics approach</a:t>
            </a:r>
            <a:endParaRPr/>
          </a:p>
        </p:txBody>
      </p:sp>
      <p:pic>
        <p:nvPicPr>
          <p:cNvPr descr="Shape 57" id="102" name="Google Shape;102;p25"/>
          <p:cNvPicPr preferRelativeResize="0"/>
          <p:nvPr/>
        </p:nvPicPr>
        <p:blipFill rotWithShape="1">
          <a:blip r:embed="rId3">
            <a:alphaModFix/>
          </a:blip>
          <a:srcRect b="0" l="0" r="0" t="0"/>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None/>
            </a:pPr>
            <a:r>
              <a:rPr lang="en" sz="2200">
                <a:latin typeface="Lora"/>
                <a:ea typeface="Lora"/>
                <a:cs typeface="Lora"/>
                <a:sym typeface="Lora"/>
              </a:rPr>
              <a:t>The approach will be implemented in three stages : </a:t>
            </a:r>
            <a:endParaRPr i="0" sz="2200" u="none" cap="none" strike="noStrike">
              <a:solidFill>
                <a:srgbClr val="000000"/>
              </a:solidFill>
              <a:latin typeface="Lora"/>
              <a:ea typeface="Lora"/>
              <a:cs typeface="Lora"/>
              <a:sym typeface="Lora"/>
            </a:endParaRPr>
          </a:p>
          <a:p>
            <a:pPr indent="0" lvl="0" marL="0" marR="0" rtl="0" algn="l">
              <a:lnSpc>
                <a:spcPct val="115000"/>
              </a:lnSpc>
              <a:spcBef>
                <a:spcPts val="0"/>
              </a:spcBef>
              <a:spcAft>
                <a:spcPts val="0"/>
              </a:spcAft>
              <a:buNone/>
            </a:pPr>
            <a:r>
              <a:t/>
            </a:r>
            <a:endParaRPr sz="2400">
              <a:latin typeface="Lora"/>
              <a:ea typeface="Lora"/>
              <a:cs typeface="Lora"/>
              <a:sym typeface="Lora"/>
            </a:endParaRPr>
          </a:p>
          <a:p>
            <a:pPr indent="-355600" lvl="0" marL="457200" marR="0" rtl="0" algn="l">
              <a:lnSpc>
                <a:spcPct val="115000"/>
              </a:lnSpc>
              <a:spcBef>
                <a:spcPts val="0"/>
              </a:spcBef>
              <a:spcAft>
                <a:spcPts val="0"/>
              </a:spcAft>
              <a:buClr>
                <a:srgbClr val="000000"/>
              </a:buClr>
              <a:buSzPts val="2000"/>
              <a:buFont typeface="Open Sans"/>
              <a:buChar char="❏"/>
            </a:pPr>
            <a:r>
              <a:rPr i="0" lang="en" sz="2000" u="none" cap="none" strike="noStrike">
                <a:solidFill>
                  <a:srgbClr val="000000"/>
                </a:solidFill>
                <a:latin typeface="Open Sans"/>
                <a:ea typeface="Open Sans"/>
                <a:cs typeface="Open Sans"/>
                <a:sym typeface="Open Sans"/>
              </a:rPr>
              <a:t>Data Exploration</a:t>
            </a:r>
            <a:endParaRPr i="0" sz="20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marR="0" rtl="0" algn="l">
              <a:lnSpc>
                <a:spcPct val="115000"/>
              </a:lnSpc>
              <a:spcBef>
                <a:spcPts val="0"/>
              </a:spcBef>
              <a:spcAft>
                <a:spcPts val="0"/>
              </a:spcAft>
              <a:buClr>
                <a:srgbClr val="000000"/>
              </a:buClr>
              <a:buSzPts val="2000"/>
              <a:buFont typeface="Open Sans"/>
              <a:buChar char="❏"/>
            </a:pPr>
            <a:r>
              <a:rPr i="0" lang="en" sz="2000" u="none" cap="none" strike="noStrike">
                <a:solidFill>
                  <a:srgbClr val="000000"/>
                </a:solidFill>
                <a:latin typeface="Open Sans"/>
                <a:ea typeface="Open Sans"/>
                <a:cs typeface="Open Sans"/>
                <a:sym typeface="Open Sans"/>
              </a:rPr>
              <a:t>Model Development</a:t>
            </a:r>
            <a:endParaRPr i="0" sz="20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marR="0" rtl="0" algn="l">
              <a:lnSpc>
                <a:spcPct val="115000"/>
              </a:lnSpc>
              <a:spcBef>
                <a:spcPts val="0"/>
              </a:spcBef>
              <a:spcAft>
                <a:spcPts val="0"/>
              </a:spcAft>
              <a:buClr>
                <a:srgbClr val="000000"/>
              </a:buClr>
              <a:buSzPts val="2000"/>
              <a:buFont typeface="Open Sans"/>
              <a:buChar char="❏"/>
            </a:pPr>
            <a:r>
              <a:rPr i="0" lang="en" sz="2000" u="none" cap="none" strike="noStrik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indent="0" lvl="0" marL="457200" marR="0" rtl="0" algn="l">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indent="-355600" lvl="0" marL="457200" marR="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indent="0" lvl="0" marL="1371600" marR="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marR="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indent="0" lvl="0" marL="1371600" marR="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marR="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indent="0" lvl="0" marL="1371600" marR="0" rtl="0" algn="l">
              <a:lnSpc>
                <a:spcPct val="115000"/>
              </a:lnSpc>
              <a:spcBef>
                <a:spcPts val="0"/>
              </a:spcBef>
              <a:spcAft>
                <a:spcPts val="0"/>
              </a:spcAft>
              <a:buNone/>
            </a:pPr>
            <a:r>
              <a:t/>
            </a:r>
            <a:endParaRPr sz="2000">
              <a:latin typeface="Open Sans"/>
              <a:ea typeface="Open Sans"/>
              <a:cs typeface="Open Sans"/>
              <a:sym typeface="Open Sans"/>
            </a:endParaRPr>
          </a:p>
          <a:p>
            <a:pPr indent="-355600" lvl="0" marL="457200" marR="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Data Exploration </a:t>
            </a:r>
            <a:r>
              <a:rPr b="1" lang="en" sz="2000">
                <a:solidFill>
                  <a:srgbClr val="FFFFFF"/>
                </a:solidFill>
              </a:rPr>
              <a:t>: Age Distribution &amp; Bike Purchases</a:t>
            </a:r>
            <a:endParaRPr b="1" i="0" sz="2000" u="none" cap="none" strike="noStrik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anchorCtr="0" anchor="t" bIns="91400" lIns="91400" spcFirstLastPara="1" rIns="91400" wrap="square" tIns="91400">
            <a:noAutofit/>
          </a:bodyPr>
          <a:lstStyle/>
          <a:p>
            <a:pPr indent="-285750" lvl="0" marL="285750" marR="0" rtl="0" algn="l">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1500">
              <a:latin typeface="Open Sans"/>
              <a:ea typeface="Open Sans"/>
              <a:cs typeface="Open Sans"/>
              <a:sym typeface="Open Sans"/>
            </a:endParaRPr>
          </a:p>
          <a:p>
            <a:pPr indent="-285750" lvl="0" marL="285750" marR="0" rtl="0" algn="l">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500">
              <a:latin typeface="Open Sans"/>
              <a:ea typeface="Open Sans"/>
              <a:cs typeface="Open Sans"/>
              <a:sym typeface="Open Sans"/>
            </a:endParaRPr>
          </a:p>
          <a:p>
            <a:pPr indent="-285750" lvl="0" marL="285750" marR="0" rtl="0" algn="l">
              <a:lnSpc>
                <a:spcPct val="115000"/>
              </a:lnSpc>
              <a:spcBef>
                <a:spcPts val="0"/>
              </a:spcBef>
              <a:spcAft>
                <a:spcPts val="0"/>
              </a:spcAft>
              <a:buClr>
                <a:schemeClr val="dk1"/>
              </a:buClr>
              <a:buSzPts val="1500"/>
              <a:buFont typeface="Noto Sans Symbols"/>
              <a:buChar char="❑"/>
            </a:pPr>
            <a:r>
              <a:rPr b="0" i="0" lang="en" sz="1500" u="none" cap="none" strike="noStrike">
                <a:solidFill>
                  <a:schemeClr val="dk1"/>
                </a:solidFill>
                <a:latin typeface="Open Sans"/>
                <a:ea typeface="Open Sans"/>
                <a:cs typeface="Open Sans"/>
                <a:sym typeface="Open Sans"/>
              </a:rPr>
              <a:t>Data shows age group </a:t>
            </a:r>
            <a:r>
              <a:rPr b="1" i="0" lang="en" sz="1500" u="none" cap="none" strike="noStrike">
                <a:solidFill>
                  <a:schemeClr val="dk1"/>
                </a:solidFill>
                <a:latin typeface="Open Sans"/>
                <a:ea typeface="Open Sans"/>
                <a:cs typeface="Open Sans"/>
                <a:sym typeface="Open Sans"/>
              </a:rPr>
              <a:t>40-50</a:t>
            </a:r>
            <a:r>
              <a:rPr b="0" i="0" lang="en" sz="1500" u="none" cap="none" strike="noStrik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500">
              <a:solidFill>
                <a:schemeClr val="dk1"/>
              </a:solidFill>
              <a:latin typeface="Open Sans"/>
              <a:ea typeface="Open Sans"/>
              <a:cs typeface="Open Sans"/>
              <a:sym typeface="Open Sans"/>
            </a:endParaRPr>
          </a:p>
          <a:p>
            <a:pPr indent="-285750" lvl="0" marL="285750" marR="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i="0" u="none" cap="none" strike="noStrik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b="0" l="0" r="0" t="0"/>
          <a:stretch/>
        </p:blipFill>
        <p:spPr>
          <a:xfrm>
            <a:off x="4733626" y="3060550"/>
            <a:ext cx="4284025" cy="2042825"/>
          </a:xfrm>
          <a:prstGeom prst="rect">
            <a:avLst/>
          </a:prstGeom>
          <a:noFill/>
          <a:ln cap="flat" cmpd="sng" w="9525">
            <a:solidFill>
              <a:schemeClr val="dk1"/>
            </a:solidFill>
            <a:prstDash val="solid"/>
            <a:round/>
            <a:headEnd len="sm" w="sm" type="none"/>
            <a:tailEnd len="sm" w="sm" type="none"/>
          </a:ln>
        </p:spPr>
      </p:pic>
      <p:pic>
        <p:nvPicPr>
          <p:cNvPr id="125" name="Google Shape;125;p28"/>
          <p:cNvPicPr preferRelativeResize="0"/>
          <p:nvPr/>
        </p:nvPicPr>
        <p:blipFill rotWithShape="1">
          <a:blip r:embed="rId4">
            <a:alphaModFix/>
          </a:blip>
          <a:srcRect b="0" l="0" r="0" t="0"/>
          <a:stretch/>
        </p:blipFill>
        <p:spPr>
          <a:xfrm>
            <a:off x="4722150" y="872600"/>
            <a:ext cx="4284025" cy="20428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Data Exploration : Job Industry</a:t>
            </a:r>
            <a:endParaRPr b="1" i="0" sz="20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2000"/>
              <a:buFont typeface="Arial"/>
              <a:buNone/>
            </a:pPr>
            <a:r>
              <a:t/>
            </a:r>
            <a:endParaRPr b="1" sz="2000">
              <a:solidFill>
                <a:srgbClr val="FFFFFF"/>
              </a:solidFill>
            </a:endParaRPr>
          </a:p>
          <a:p>
            <a:pPr indent="0" lvl="0" marL="0" marR="0" rtl="0" algn="ctr">
              <a:lnSpc>
                <a:spcPct val="100000"/>
              </a:lnSpc>
              <a:spcBef>
                <a:spcPts val="0"/>
              </a:spcBef>
              <a:spcAft>
                <a:spcPts val="0"/>
              </a:spcAft>
              <a:buClr>
                <a:srgbClr val="FFFFFF"/>
              </a:buClr>
              <a:buSzPts val="2000"/>
              <a:buFont typeface="Arial"/>
              <a:buNone/>
            </a:pPr>
            <a:r>
              <a:t/>
            </a:r>
            <a:endParaRPr b="1" i="0" sz="2000" u="none" cap="none" strike="noStrik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anchorCtr="0" anchor="t" bIns="91400" lIns="91400" spcFirstLastPara="1" rIns="91400" wrap="square" tIns="91400">
            <a:noAutofit/>
          </a:bodyPr>
          <a:lstStyle/>
          <a:p>
            <a:pPr indent="-323850" lvl="0" marL="457200" marR="0" rtl="0" algn="l">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5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500">
              <a:latin typeface="Open Sans"/>
              <a:ea typeface="Open Sans"/>
              <a:cs typeface="Open Sans"/>
              <a:sym typeface="Open Sans"/>
            </a:endParaRPr>
          </a:p>
          <a:p>
            <a:pPr indent="-323850" lvl="0" marL="457200" marR="0" rtl="0" algn="l">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indent="0" lvl="0" marL="0" marR="0" rtl="0" algn="l">
              <a:lnSpc>
                <a:spcPct val="115000"/>
              </a:lnSpc>
              <a:spcBef>
                <a:spcPts val="0"/>
              </a:spcBef>
              <a:spcAft>
                <a:spcPts val="0"/>
              </a:spcAft>
              <a:buNone/>
            </a:pPr>
            <a:r>
              <a:t/>
            </a:r>
            <a:endParaRPr i="0" sz="1500" u="none" cap="none" strike="noStrik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b="0" l="0" r="0" t="0"/>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b="0" l="0" r="0" t="0"/>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lang="en" sz="2000">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anchorCtr="0" anchor="t" bIns="91400" lIns="91400" spcFirstLastPara="1" rIns="91400" wrap="square" tIns="91400">
            <a:noAutofit/>
          </a:bodyPr>
          <a:lstStyle/>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500">
              <a:latin typeface="Open Sans"/>
              <a:ea typeface="Open Sans"/>
              <a:cs typeface="Open Sans"/>
              <a:sym typeface="Open Sans"/>
            </a:endParaRPr>
          </a:p>
          <a:p>
            <a:pPr indent="-323850" lvl="0" marL="457200" marR="0" rtl="0" algn="l">
              <a:lnSpc>
                <a:spcPct val="115000"/>
              </a:lnSpc>
              <a:spcBef>
                <a:spcPts val="0"/>
              </a:spcBef>
              <a:spcAft>
                <a:spcPts val="0"/>
              </a:spcAft>
              <a:buClr>
                <a:srgbClr val="000000"/>
              </a:buClr>
              <a:buSzPts val="1500"/>
              <a:buFont typeface="Open Sans"/>
              <a:buChar char="❏"/>
            </a:pPr>
            <a:r>
              <a:rPr i="0" lang="en" sz="1500" u="none" cap="none" strike="noStrik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indent="-254000" lvl="0" marL="342900" marR="0" rtl="0" algn="l">
              <a:lnSpc>
                <a:spcPct val="115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Comic Sans MS"/>
              <a:ea typeface="Comic Sans MS"/>
              <a:cs typeface="Comic Sans MS"/>
              <a:sym typeface="Comic Sans MS"/>
            </a:endParaRPr>
          </a:p>
        </p:txBody>
      </p:sp>
      <p:pic>
        <p:nvPicPr>
          <p:cNvPr descr="A picture containing screenshot&#10;&#10;Description automatically generated" id="142" name="Google Shape;142;p30"/>
          <p:cNvPicPr preferRelativeResize="0"/>
          <p:nvPr/>
        </p:nvPicPr>
        <p:blipFill rotWithShape="1">
          <a:blip r:embed="rId3">
            <a:alphaModFix/>
          </a:blip>
          <a:srcRect b="0" l="0" r="0" t="0"/>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Model Development </a:t>
            </a:r>
            <a:endParaRPr b="1" i="0" sz="2000" u="none" cap="none" strike="noStrik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anchorCtr="0" anchor="t" bIns="91400" lIns="91400" spcFirstLastPara="1" rIns="91400" wrap="square" tIns="91400">
            <a:noAutofit/>
          </a:bodyPr>
          <a:lstStyle/>
          <a:p>
            <a:pPr indent="0" lvl="0" marL="0" marR="0" rtl="0" algn="ctr">
              <a:lnSpc>
                <a:spcPct val="115000"/>
              </a:lnSpc>
              <a:spcBef>
                <a:spcPts val="0"/>
              </a:spcBef>
              <a:spcAft>
                <a:spcPts val="0"/>
              </a:spcAft>
              <a:buClr>
                <a:srgbClr val="000000"/>
              </a:buClr>
              <a:buSzPts val="2000"/>
              <a:buFont typeface="Open Sans"/>
              <a:buNone/>
            </a:pPr>
            <a:r>
              <a:t/>
            </a:r>
            <a:endParaRPr b="1" sz="2200">
              <a:solidFill>
                <a:srgbClr val="073763"/>
              </a:solidFill>
              <a:latin typeface="Lora"/>
              <a:ea typeface="Lora"/>
              <a:cs typeface="Lora"/>
              <a:sym typeface="Lora"/>
            </a:endParaRPr>
          </a:p>
          <a:p>
            <a:pPr indent="0" lvl="0" marL="0" marR="0" rtl="0" algn="l">
              <a:lnSpc>
                <a:spcPct val="115000"/>
              </a:lnSpc>
              <a:spcBef>
                <a:spcPts val="0"/>
              </a:spcBef>
              <a:spcAft>
                <a:spcPts val="0"/>
              </a:spcAft>
              <a:buClr>
                <a:srgbClr val="000000"/>
              </a:buClr>
              <a:buSzPts val="2000"/>
              <a:buFont typeface="Open Sans"/>
              <a:buNone/>
            </a:pPr>
            <a:r>
              <a:rPr b="1" i="0" lang="en" sz="2200" u="none" cap="none" strike="noStrike">
                <a:solidFill>
                  <a:srgbClr val="073763"/>
                </a:solidFill>
                <a:latin typeface="Lora"/>
                <a:ea typeface="Lora"/>
                <a:cs typeface="Lora"/>
                <a:sym typeface="Lora"/>
              </a:rPr>
              <a:t>C</a:t>
            </a:r>
            <a:r>
              <a:rPr b="1" lang="en" sz="2200">
                <a:solidFill>
                  <a:srgbClr val="073763"/>
                </a:solidFill>
                <a:latin typeface="Lora"/>
                <a:ea typeface="Lora"/>
                <a:cs typeface="Lora"/>
                <a:sym typeface="Lora"/>
              </a:rPr>
              <a:t>USTOMER CLASSIFICATION</a:t>
            </a:r>
            <a:r>
              <a:rPr b="1" i="0" lang="en" sz="2200" u="none" cap="none" strike="noStrike">
                <a:solidFill>
                  <a:srgbClr val="073763"/>
                </a:solidFill>
                <a:latin typeface="Lora"/>
                <a:ea typeface="Lora"/>
                <a:cs typeface="Lora"/>
                <a:sym typeface="Lora"/>
              </a:rPr>
              <a:t> – </a:t>
            </a:r>
            <a:r>
              <a:rPr b="1" i="1" lang="en" sz="2200" u="none" cap="none" strike="noStrike">
                <a:solidFill>
                  <a:srgbClr val="073763"/>
                </a:solidFill>
                <a:latin typeface="Lora"/>
                <a:ea typeface="Lora"/>
                <a:cs typeface="Lora"/>
                <a:sym typeface="Lora"/>
              </a:rPr>
              <a:t>Targeting High Value Customers</a:t>
            </a:r>
            <a:endParaRPr b="1" i="1" sz="2200" u="none" cap="none" strike="noStrike">
              <a:solidFill>
                <a:srgbClr val="073763"/>
              </a:solidFill>
              <a:latin typeface="Lora"/>
              <a:ea typeface="Lora"/>
              <a:cs typeface="Lora"/>
              <a:sym typeface="Lora"/>
            </a:endParaRPr>
          </a:p>
        </p:txBody>
      </p:sp>
      <p:sp>
        <p:nvSpPr>
          <p:cNvPr id="150" name="Google Shape;150;p31"/>
          <p:cNvSpPr txBox="1"/>
          <p:nvPr>
            <p:ph idx="1" type="body"/>
          </p:nvPr>
        </p:nvSpPr>
        <p:spPr>
          <a:xfrm>
            <a:off x="130775" y="1549825"/>
            <a:ext cx="8906700" cy="34725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None/>
            </a:pPr>
            <a:r>
              <a:t/>
            </a:r>
            <a:endParaRPr b="1"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2000">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indent="0" lvl="0" marL="139700" rtl="0" algn="l">
              <a:lnSpc>
                <a:spcPct val="115000"/>
              </a:lnSpc>
              <a:spcBef>
                <a:spcPts val="0"/>
              </a:spcBef>
              <a:spcAft>
                <a:spcPts val="0"/>
              </a:spcAft>
              <a:buSzPts val="1400"/>
              <a:buNone/>
            </a:pPr>
            <a:r>
              <a:t/>
            </a:r>
            <a:endParaRPr b="1" sz="1500" u="sng">
              <a:solidFill>
                <a:schemeClr val="dk1"/>
              </a:solidFill>
              <a:latin typeface="Open Sans"/>
              <a:ea typeface="Open Sans"/>
              <a:cs typeface="Open Sans"/>
              <a:sym typeface="Open Sans"/>
            </a:endParaRPr>
          </a:p>
          <a:p>
            <a:pPr indent="-361950" lvl="1" marL="965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None/>
            </a:pPr>
            <a:r>
              <a:t/>
            </a:r>
            <a:endParaRPr sz="1500">
              <a:solidFill>
                <a:schemeClr val="dk1"/>
              </a:solidFill>
              <a:latin typeface="Open Sans"/>
              <a:ea typeface="Open Sans"/>
              <a:cs typeface="Open Sans"/>
              <a:sym typeface="Open Sans"/>
            </a:endParaRPr>
          </a:p>
          <a:p>
            <a:pPr indent="-361950" lvl="1" marL="965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indent="0" lvl="0" marL="965200" rtl="0" algn="l">
              <a:spcBef>
                <a:spcPts val="0"/>
              </a:spcBef>
              <a:spcAft>
                <a:spcPts val="0"/>
              </a:spcAft>
              <a:buNone/>
            </a:pPr>
            <a:r>
              <a:t/>
            </a:r>
            <a:endParaRPr sz="1500">
              <a:solidFill>
                <a:schemeClr val="dk1"/>
              </a:solidFill>
              <a:latin typeface="Open Sans"/>
              <a:ea typeface="Open Sans"/>
              <a:cs typeface="Open Sans"/>
              <a:sym typeface="Open Sans"/>
            </a:endParaRPr>
          </a:p>
          <a:p>
            <a:pPr indent="-361950" lvl="1" marL="965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None/>
            </a:pPr>
            <a:r>
              <a:t/>
            </a:r>
            <a:endParaRPr sz="1500">
              <a:solidFill>
                <a:schemeClr val="dk1"/>
              </a:solidFill>
              <a:latin typeface="Open Sans"/>
              <a:ea typeface="Open Sans"/>
              <a:cs typeface="Open Sans"/>
              <a:sym typeface="Open Sans"/>
            </a:endParaRPr>
          </a:p>
          <a:p>
            <a:pPr indent="-361950" lvl="1" marL="965200" rtl="0" algn="l">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indent="0" lvl="0" marL="965200" rtl="0" algn="l">
              <a:lnSpc>
                <a:spcPct val="115000"/>
              </a:lnSpc>
              <a:spcBef>
                <a:spcPts val="0"/>
              </a:spcBef>
              <a:spcAft>
                <a:spcPts val="0"/>
              </a:spcAft>
              <a:buNone/>
            </a:pPr>
            <a:r>
              <a:t/>
            </a:r>
            <a:endParaRPr sz="1500">
              <a:latin typeface="Open Sans"/>
              <a:ea typeface="Open Sans"/>
              <a:cs typeface="Open Sans"/>
              <a:sym typeface="Open Sans"/>
            </a:endParaRPr>
          </a:p>
          <a:p>
            <a:pPr indent="0" lvl="0" marL="965200" rtl="0" algn="l">
              <a:lnSpc>
                <a:spcPct val="115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Interpretation</a:t>
            </a:r>
            <a:endParaRPr b="1" i="0" sz="2000" u="none" cap="none" strike="noStrik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anchorCtr="0" anchor="t" bIns="91400" lIns="91400" spcFirstLastPara="1" rIns="91400" wrap="square" tIns="91400">
            <a:noAutofit/>
          </a:bodyPr>
          <a:lstStyle/>
          <a:p>
            <a:pPr indent="0" lvl="0" marL="0" marR="0" rtl="0" algn="ctr">
              <a:lnSpc>
                <a:spcPct val="115000"/>
              </a:lnSpc>
              <a:spcBef>
                <a:spcPts val="0"/>
              </a:spcBef>
              <a:spcAft>
                <a:spcPts val="0"/>
              </a:spcAft>
              <a:buClr>
                <a:srgbClr val="000000"/>
              </a:buClr>
              <a:buSzPts val="2000"/>
              <a:buFont typeface="Open Sans"/>
              <a:buNone/>
            </a:pPr>
            <a:r>
              <a:rPr b="1" lang="en" sz="2000">
                <a:solidFill>
                  <a:srgbClr val="073763"/>
                </a:solidFill>
                <a:latin typeface="Open Sans"/>
                <a:ea typeface="Open Sans"/>
                <a:cs typeface="Open Sans"/>
                <a:sym typeface="Open Sans"/>
              </a:rPr>
              <a:t>HIGH-VALUE CUSTOMER SUMMARY TABLE</a:t>
            </a:r>
            <a:endParaRPr b="1" i="0" sz="2000" u="none" cap="none" strike="noStrik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3000000" cy="3000000"/>
        </p:xfrm>
        <a:graphic>
          <a:graphicData uri="http://schemas.openxmlformats.org/drawingml/2006/table">
            <a:tbl>
              <a:tblPr bandRow="1" firstRow="1">
                <a:noFill/>
                <a:tableStyleId>{D4805BA6-CC0E-4A04-AB1C-FC66D92E5182}</a:tableStyleId>
              </a:tblPr>
              <a:tblGrid>
                <a:gridCol w="1005775"/>
                <a:gridCol w="1536100"/>
                <a:gridCol w="587175"/>
                <a:gridCol w="1796100"/>
                <a:gridCol w="1429525"/>
                <a:gridCol w="980825"/>
                <a:gridCol w="1561050"/>
              </a:tblGrid>
              <a:tr h="753850">
                <a:tc>
                  <a:txBody>
                    <a:bodyPr/>
                    <a:lstStyle/>
                    <a:p>
                      <a:pPr indent="0" lvl="0" marL="0" marR="0" rtl="0" algn="ctr">
                        <a:lnSpc>
                          <a:spcPct val="100000"/>
                        </a:lnSpc>
                        <a:spcBef>
                          <a:spcPts val="0"/>
                        </a:spcBef>
                        <a:spcAft>
                          <a:spcPts val="0"/>
                        </a:spcAft>
                        <a:buClr>
                          <a:srgbClr val="FFFF00"/>
                        </a:buClr>
                        <a:buSzPts val="1000"/>
                        <a:buFont typeface="Arial"/>
                        <a:buNone/>
                      </a:pPr>
                      <a:r>
                        <a:rPr lang="en" sz="1000" u="none" cap="none" strike="noStrike">
                          <a:solidFill>
                            <a:srgbClr val="FFFF00"/>
                          </a:solidFill>
                        </a:rPr>
                        <a:t>Customer ID</a:t>
                      </a:r>
                      <a:endParaRPr sz="1000" u="none" cap="none" strike="noStrike">
                        <a:solidFill>
                          <a:srgbClr val="FFFF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 sz="1000" u="none" cap="none" strike="noStrike">
                          <a:solidFill>
                            <a:srgbClr val="FFFF00"/>
                          </a:solidFill>
                        </a:rPr>
                        <a:t>Bike Related Purchases for the last 3 years</a:t>
                      </a:r>
                      <a:endParaRPr sz="1000" u="none" cap="none" strike="noStrike">
                        <a:solidFill>
                          <a:srgbClr val="073763"/>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 sz="1000" u="none" cap="none" strike="noStrike">
                          <a:solidFill>
                            <a:srgbClr val="FFFF00"/>
                          </a:solidFill>
                        </a:rPr>
                        <a:t>Age</a:t>
                      </a:r>
                      <a:endParaRPr sz="1000" u="none" cap="none" strike="noStrike">
                        <a:solidFill>
                          <a:srgbClr val="FFFF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 sz="1000" u="none" cap="none" strike="noStrike">
                          <a:solidFill>
                            <a:srgbClr val="FFFF00"/>
                          </a:solidFill>
                        </a:rPr>
                        <a:t>Job Industry</a:t>
                      </a:r>
                      <a:endParaRPr sz="1000" u="none" cap="none" strike="noStrike">
                        <a:solidFill>
                          <a:srgbClr val="FFFF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 sz="1000" u="none" cap="none" strike="noStrike">
                          <a:solidFill>
                            <a:srgbClr val="FFFF00"/>
                          </a:solidFill>
                        </a:rPr>
                        <a:t>Wealth Segment</a:t>
                      </a:r>
                      <a:endParaRPr sz="1000" u="none" cap="none" strike="noStrike">
                        <a:solidFill>
                          <a:srgbClr val="FFFF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 sz="1000" u="none" cap="none" strike="noStrike">
                          <a:solidFill>
                            <a:srgbClr val="FFFF00"/>
                          </a:solidFill>
                        </a:rPr>
                        <a:t>Owns Cars</a:t>
                      </a:r>
                      <a:endParaRPr sz="1000" u="none" cap="none" strike="noStrike">
                        <a:solidFill>
                          <a:srgbClr val="FFFF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 sz="1000" u="none" cap="none" strike="noStrike">
                          <a:solidFill>
                            <a:srgbClr val="FFFF00"/>
                          </a:solidFill>
                        </a:rPr>
                        <a:t>State</a:t>
                      </a:r>
                      <a:endParaRPr sz="1000" u="none" cap="none" strike="noStrike">
                        <a:solidFill>
                          <a:srgbClr val="FFFF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r>
              <a:tr h="521125">
                <a:tc>
                  <a:txBody>
                    <a:bodyPr/>
                    <a:lstStyle/>
                    <a:p>
                      <a:pPr indent="0" lvl="0" marL="0" marR="0" rtl="0" algn="ctr">
                        <a:lnSpc>
                          <a:spcPct val="100000"/>
                        </a:lnSpc>
                        <a:spcBef>
                          <a:spcPts val="0"/>
                        </a:spcBef>
                        <a:spcAft>
                          <a:spcPts val="0"/>
                        </a:spcAft>
                        <a:buClr>
                          <a:schemeClr val="lt1"/>
                        </a:buClr>
                        <a:buSzPts val="1000"/>
                        <a:buFont typeface="Arial"/>
                        <a:buNone/>
                      </a:pPr>
                      <a:r>
                        <a:rPr b="1" i="0" lang="en" sz="1000" u="none" cap="none" strike="noStrike">
                          <a:solidFill>
                            <a:schemeClr val="lt1"/>
                          </a:solidFill>
                          <a:latin typeface="Arial"/>
                          <a:ea typeface="Arial"/>
                          <a:cs typeface="Arial"/>
                          <a:sym typeface="Arial"/>
                        </a:rPr>
                        <a:t>1842</a:t>
                      </a:r>
                      <a:endParaRPr b="1" sz="1000" u="none" cap="none" strike="noStrike">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445</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44</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Financial Services</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Mass Customer</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No</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New South Wales</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r>
              <a:tr h="556825">
                <a:tc>
                  <a:txBody>
                    <a:bodyPr/>
                    <a:lstStyle/>
                    <a:p>
                      <a:pPr indent="0" lvl="0" marL="0" marR="0" rtl="0" algn="ctr">
                        <a:lnSpc>
                          <a:spcPct val="100000"/>
                        </a:lnSpc>
                        <a:spcBef>
                          <a:spcPts val="0"/>
                        </a:spcBef>
                        <a:spcAft>
                          <a:spcPts val="0"/>
                        </a:spcAft>
                        <a:buClr>
                          <a:schemeClr val="lt1"/>
                        </a:buClr>
                        <a:buSzPts val="1000"/>
                        <a:buFont typeface="Arial"/>
                        <a:buNone/>
                      </a:pPr>
                      <a:r>
                        <a:rPr b="1" i="0" lang="en" sz="1000" u="none" cap="none" strike="noStrike">
                          <a:solidFill>
                            <a:schemeClr val="lt1"/>
                          </a:solidFill>
                          <a:latin typeface="Arial"/>
                          <a:ea typeface="Arial"/>
                          <a:cs typeface="Arial"/>
                          <a:sym typeface="Arial"/>
                        </a:rPr>
                        <a:t>2001</a:t>
                      </a:r>
                      <a:endParaRPr b="1" sz="1000" u="none" cap="none" strike="noStrike">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168</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44</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Manufacturing</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Mass Customer</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Yes</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New South Wales</a:t>
                      </a:r>
                      <a:endParaRPr sz="1000" u="none" cap="none" strike="noStrike"/>
                    </a:p>
                    <a:p>
                      <a:pPr indent="0" lvl="0" marL="0" marR="0" rtl="0" algn="ctr">
                        <a:lnSpc>
                          <a:spcPct val="100000"/>
                        </a:lnSpc>
                        <a:spcBef>
                          <a:spcPts val="0"/>
                        </a:spcBef>
                        <a:spcAft>
                          <a:spcPts val="0"/>
                        </a:spcAft>
                        <a:buClr>
                          <a:schemeClr val="dk1"/>
                        </a:buClr>
                        <a:buSzPts val="1000"/>
                        <a:buFont typeface="Arial"/>
                        <a:buNone/>
                      </a:pPr>
                      <a:r>
                        <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r>
              <a:tr h="521125">
                <a:tc>
                  <a:txBody>
                    <a:bodyPr/>
                    <a:lstStyle/>
                    <a:p>
                      <a:pPr indent="0" lvl="0" marL="0" marR="0" rtl="0" algn="ctr">
                        <a:lnSpc>
                          <a:spcPct val="100000"/>
                        </a:lnSpc>
                        <a:spcBef>
                          <a:spcPts val="0"/>
                        </a:spcBef>
                        <a:spcAft>
                          <a:spcPts val="0"/>
                        </a:spcAft>
                        <a:buClr>
                          <a:schemeClr val="lt1"/>
                        </a:buClr>
                        <a:buSzPts val="1000"/>
                        <a:buFont typeface="Arial"/>
                        <a:buNone/>
                      </a:pPr>
                      <a:r>
                        <a:rPr b="1" i="0" lang="en" sz="1000" u="none" cap="none" strike="noStrike">
                          <a:solidFill>
                            <a:schemeClr val="lt1"/>
                          </a:solidFill>
                          <a:latin typeface="Arial"/>
                          <a:ea typeface="Arial"/>
                          <a:cs typeface="Arial"/>
                          <a:sym typeface="Arial"/>
                        </a:rPr>
                        <a:t>650</a:t>
                      </a:r>
                      <a:endParaRPr b="1" sz="1000" u="none" cap="none" strike="noStrike">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486</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44</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Health</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Mass Customer</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No</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New South Wales</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r>
              <a:tr h="521125">
                <a:tc>
                  <a:txBody>
                    <a:bodyPr/>
                    <a:lstStyle/>
                    <a:p>
                      <a:pPr indent="0" lvl="0" marL="0" marR="0" rtl="0" algn="ctr">
                        <a:lnSpc>
                          <a:spcPct val="100000"/>
                        </a:lnSpc>
                        <a:spcBef>
                          <a:spcPts val="0"/>
                        </a:spcBef>
                        <a:spcAft>
                          <a:spcPts val="0"/>
                        </a:spcAft>
                        <a:buClr>
                          <a:schemeClr val="lt1"/>
                        </a:buClr>
                        <a:buSzPts val="1000"/>
                        <a:buFont typeface="Arial"/>
                        <a:buNone/>
                      </a:pPr>
                      <a:r>
                        <a:rPr b="1" i="0" lang="en" sz="1000" u="none" cap="none" strike="noStrike">
                          <a:solidFill>
                            <a:schemeClr val="lt1"/>
                          </a:solidFill>
                          <a:latin typeface="Arial"/>
                          <a:ea typeface="Arial"/>
                          <a:cs typeface="Arial"/>
                          <a:sym typeface="Arial"/>
                        </a:rPr>
                        <a:t>3297</a:t>
                      </a:r>
                      <a:endParaRPr b="1" sz="1000" u="none" cap="none" strike="noStrike">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234</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46</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Manufacturing</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Mass Customer</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No</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Victoria</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r>
              <a:tr h="556825">
                <a:tc>
                  <a:txBody>
                    <a:bodyPr/>
                    <a:lstStyle/>
                    <a:p>
                      <a:pPr indent="0" lvl="0" marL="0" marR="0" rtl="0" algn="ctr">
                        <a:lnSpc>
                          <a:spcPct val="100000"/>
                        </a:lnSpc>
                        <a:spcBef>
                          <a:spcPts val="0"/>
                        </a:spcBef>
                        <a:spcAft>
                          <a:spcPts val="0"/>
                        </a:spcAft>
                        <a:buClr>
                          <a:schemeClr val="lt1"/>
                        </a:buClr>
                        <a:buSzPts val="1000"/>
                        <a:buFont typeface="Arial"/>
                        <a:buNone/>
                      </a:pPr>
                      <a:r>
                        <a:rPr b="1" i="0" lang="en" sz="1000" u="none" cap="none" strike="noStrike">
                          <a:solidFill>
                            <a:schemeClr val="lt1"/>
                          </a:solidFill>
                          <a:latin typeface="Arial"/>
                          <a:ea typeface="Arial"/>
                          <a:cs typeface="Arial"/>
                          <a:sym typeface="Arial"/>
                        </a:rPr>
                        <a:t>50</a:t>
                      </a:r>
                      <a:endParaRPr b="1" sz="1000" u="none" cap="none" strike="noStrike">
                        <a:solidFill>
                          <a:schemeClr val="lt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266</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41</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Manufacturing</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Mass Customer</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lang="en" sz="1000" u="none" cap="none" strike="noStrike"/>
                        <a:t>Yes</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 sz="1000" u="none" cap="none" strike="noStrike">
                          <a:solidFill>
                            <a:schemeClr val="dk1"/>
                          </a:solidFill>
                          <a:latin typeface="Arial"/>
                          <a:ea typeface="Arial"/>
                          <a:cs typeface="Arial"/>
                          <a:sym typeface="Arial"/>
                        </a:rPr>
                        <a:t>New South Wales</a:t>
                      </a:r>
                      <a:endParaRPr sz="1000" u="none" cap="none" strike="noStrike"/>
                    </a:p>
                    <a:p>
                      <a:pPr indent="0" lvl="0" marL="0" marR="0" rtl="0" algn="ctr">
                        <a:lnSpc>
                          <a:spcPct val="100000"/>
                        </a:lnSpc>
                        <a:spcBef>
                          <a:spcPts val="0"/>
                        </a:spcBef>
                        <a:spcAft>
                          <a:spcPts val="0"/>
                        </a:spcAft>
                        <a:buClr>
                          <a:schemeClr val="dk1"/>
                        </a:buClr>
                        <a:buSzPts val="1000"/>
                        <a:buFont typeface="Arial"/>
                        <a:buNone/>
                      </a:pPr>
                      <a:r>
                        <a:t/>
                      </a:r>
                      <a:endParaRPr sz="10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 sz="3500" u="none" cap="none" strike="noStrike">
                <a:solidFill>
                  <a:srgbClr val="FFFFFF"/>
                </a:solidFill>
                <a:latin typeface="Open Sans ExtraBold"/>
                <a:ea typeface="Open Sans ExtraBold"/>
                <a:cs typeface="Open Sans ExtraBold"/>
                <a:sym typeface="Open Sans ExtraBold"/>
              </a:rPr>
              <a:t>THANK YOU</a:t>
            </a:r>
            <a:endParaRPr b="0" i="0" sz="3500" u="none" cap="none" strike="noStrik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 sz="500" u="none" cap="none" strike="noStrike">
                <a:solidFill>
                  <a:srgbClr val="000000"/>
                </a:solidFill>
                <a:latin typeface="Calibri"/>
                <a:ea typeface="Calibri"/>
                <a:cs typeface="Calibri"/>
                <a:sym typeface="Calibri"/>
              </a:rPr>
              <a:t>       Note: </a:t>
            </a:r>
            <a:r>
              <a:rPr b="0" i="0" lang="en"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