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7"/>
  </p:handoutMasterIdLst>
  <p:sldIdLst>
    <p:sldId id="318" r:id="rId2"/>
    <p:sldId id="339" r:id="rId3"/>
    <p:sldId id="340" r:id="rId4"/>
    <p:sldId id="338" r:id="rId5"/>
  </p:sldIdLst>
  <p:sldSz cx="12188825"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29" autoAdjust="0"/>
  </p:normalViewPr>
  <p:slideViewPr>
    <p:cSldViewPr showGuides="1">
      <p:cViewPr varScale="1">
        <p:scale>
          <a:sx n="68" d="100"/>
          <a:sy n="68" d="100"/>
        </p:scale>
        <p:origin x="616" y="5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 f" userId="c8295d1b1f756766" providerId="LiveId" clId="{E083BA1B-8F76-4BF2-B8CF-A84017F25E38}"/>
    <pc:docChg chg="modSld">
      <pc:chgData name="sara f" userId="c8295d1b1f756766" providerId="LiveId" clId="{E083BA1B-8F76-4BF2-B8CF-A84017F25E38}" dt="2021-12-09T21:35:20.791" v="58" actId="20577"/>
      <pc:docMkLst>
        <pc:docMk/>
      </pc:docMkLst>
      <pc:sldChg chg="modSp mod">
        <pc:chgData name="sara f" userId="c8295d1b1f756766" providerId="LiveId" clId="{E083BA1B-8F76-4BF2-B8CF-A84017F25E38}" dt="2021-12-09T21:34:15.465" v="31" actId="20577"/>
        <pc:sldMkLst>
          <pc:docMk/>
          <pc:sldMk cId="2320115561" sldId="318"/>
        </pc:sldMkLst>
        <pc:spChg chg="mod">
          <ac:chgData name="sara f" userId="c8295d1b1f756766" providerId="LiveId" clId="{E083BA1B-8F76-4BF2-B8CF-A84017F25E38}" dt="2021-12-09T21:34:15.465" v="31" actId="20577"/>
          <ac:spMkLst>
            <pc:docMk/>
            <pc:sldMk cId="2320115561" sldId="318"/>
            <ac:spMk id="3" creationId="{00000000-0000-0000-0000-000000000000}"/>
          </ac:spMkLst>
        </pc:spChg>
      </pc:sldChg>
      <pc:sldChg chg="modSp mod">
        <pc:chgData name="sara f" userId="c8295d1b1f756766" providerId="LiveId" clId="{E083BA1B-8F76-4BF2-B8CF-A84017F25E38}" dt="2021-12-09T21:35:20.791" v="58" actId="20577"/>
        <pc:sldMkLst>
          <pc:docMk/>
          <pc:sldMk cId="577046454" sldId="338"/>
        </pc:sldMkLst>
        <pc:spChg chg="mod">
          <ac:chgData name="sara f" userId="c8295d1b1f756766" providerId="LiveId" clId="{E083BA1B-8F76-4BF2-B8CF-A84017F25E38}" dt="2021-12-09T21:35:20.791" v="58" actId="20577"/>
          <ac:spMkLst>
            <pc:docMk/>
            <pc:sldMk cId="577046454" sldId="33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12/10/2021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12/10/2021</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12/10/2021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12/10/2021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12/10/2021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12/10/2021</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12/10/2021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12/10/2021</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12/10/2021</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12/10/2021</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12/10/2021</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12/10/2021</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nchor="b">
            <a:normAutofit/>
          </a:bodyPr>
          <a:lstStyle/>
          <a:p>
            <a:r>
              <a:rPr lang="en-US" b="1" kern="1800" dirty="0">
                <a:effectLst/>
              </a:rPr>
              <a:t>Policy</a:t>
            </a:r>
            <a:endParaRPr lang="en-US" dirty="0"/>
          </a:p>
        </p:txBody>
      </p:sp>
      <p:pic>
        <p:nvPicPr>
          <p:cNvPr id="8" name="Picture 7" descr="A close-up of some coins&#10;&#10;Description automatically generated with low confidence">
            <a:extLst>
              <a:ext uri="{FF2B5EF4-FFF2-40B4-BE49-F238E27FC236}">
                <a16:creationId xmlns:a16="http://schemas.microsoft.com/office/drawing/2014/main" id="{FD952D5A-8EA4-490A-B751-FE25F32F25FC}"/>
              </a:ext>
            </a:extLst>
          </p:cNvPr>
          <p:cNvPicPr>
            <a:picLocks noChangeAspect="1"/>
          </p:cNvPicPr>
          <p:nvPr/>
        </p:nvPicPr>
        <p:blipFill rotWithShape="1">
          <a:blip r:embed="rId2">
            <a:extLst>
              <a:ext uri="{28A0092B-C50C-407E-A947-70E740481C1C}">
                <a14:useLocalDpi xmlns:a14="http://schemas.microsoft.com/office/drawing/2010/main" val="0"/>
              </a:ext>
            </a:extLst>
          </a:blip>
          <a:srcRect l="26063" r="5161" b="1"/>
          <a:stretch/>
        </p:blipFill>
        <p:spPr>
          <a:xfrm>
            <a:off x="1488168" y="1984248"/>
            <a:ext cx="4800600" cy="4187952"/>
          </a:xfrm>
          <a:prstGeom prst="rect">
            <a:avLst/>
          </a:prstGeom>
          <a:noFill/>
        </p:spPr>
      </p:pic>
      <p:sp>
        <p:nvSpPr>
          <p:cNvPr id="3" name="Subtitle 2"/>
          <p:cNvSpPr>
            <a:spLocks noGrp="1"/>
          </p:cNvSpPr>
          <p:nvPr>
            <p:ph sz="half" idx="2"/>
          </p:nvPr>
        </p:nvSpPr>
        <p:spPr>
          <a:xfrm>
            <a:off x="6551612" y="1984248"/>
            <a:ext cx="4800601" cy="4187952"/>
          </a:xfrm>
        </p:spPr>
        <p:txBody>
          <a:bodyPr>
            <a:normAutofit/>
          </a:bodyPr>
          <a:lstStyle/>
          <a:p>
            <a:pPr marL="0" indent="0">
              <a:buNone/>
            </a:pPr>
            <a:r>
              <a:rPr lang="en-US" dirty="0">
                <a:solidFill>
                  <a:schemeClr val="accent1">
                    <a:lumMod val="50000"/>
                  </a:schemeClr>
                </a:solidFill>
              </a:rPr>
              <a:t>Group 6: FinTech Future </a:t>
            </a:r>
          </a:p>
          <a:p>
            <a:r>
              <a:rPr lang="en-US" dirty="0">
                <a:solidFill>
                  <a:schemeClr val="accent1">
                    <a:lumMod val="50000"/>
                  </a:schemeClr>
                </a:solidFill>
                <a:effectLst/>
              </a:rPr>
              <a:t>Amjad </a:t>
            </a:r>
            <a:r>
              <a:rPr lang="en-US" dirty="0" err="1">
                <a:solidFill>
                  <a:schemeClr val="accent1">
                    <a:lumMod val="50000"/>
                  </a:schemeClr>
                </a:solidFill>
                <a:effectLst/>
              </a:rPr>
              <a:t>Alqarni</a:t>
            </a:r>
            <a:endParaRPr lang="en-US" dirty="0">
              <a:solidFill>
                <a:schemeClr val="accent1">
                  <a:lumMod val="50000"/>
                </a:schemeClr>
              </a:solidFill>
              <a:effectLst/>
            </a:endParaRPr>
          </a:p>
          <a:p>
            <a:r>
              <a:rPr lang="en-US" dirty="0">
                <a:solidFill>
                  <a:schemeClr val="accent1">
                    <a:lumMod val="50000"/>
                  </a:schemeClr>
                </a:solidFill>
                <a:effectLst/>
              </a:rPr>
              <a:t>Sarah </a:t>
            </a:r>
            <a:r>
              <a:rPr lang="en-US" dirty="0" err="1">
                <a:solidFill>
                  <a:schemeClr val="accent1">
                    <a:lumMod val="50000"/>
                  </a:schemeClr>
                </a:solidFill>
                <a:effectLst/>
              </a:rPr>
              <a:t>Almaghthawi</a:t>
            </a:r>
            <a:endParaRPr lang="en-US" dirty="0">
              <a:solidFill>
                <a:schemeClr val="accent1">
                  <a:lumMod val="50000"/>
                </a:schemeClr>
              </a:solidFill>
              <a:effectLst/>
            </a:endParaRPr>
          </a:p>
          <a:p>
            <a:r>
              <a:rPr lang="en-US" dirty="0">
                <a:solidFill>
                  <a:schemeClr val="accent1">
                    <a:lumMod val="50000"/>
                  </a:schemeClr>
                </a:solidFill>
                <a:effectLst/>
              </a:rPr>
              <a:t>Nada </a:t>
            </a:r>
            <a:r>
              <a:rPr lang="en-US" dirty="0" err="1">
                <a:solidFill>
                  <a:schemeClr val="accent1">
                    <a:lumMod val="50000"/>
                  </a:schemeClr>
                </a:solidFill>
                <a:effectLst/>
              </a:rPr>
              <a:t>AlGhamdi</a:t>
            </a:r>
            <a:endParaRPr lang="en-US" dirty="0">
              <a:solidFill>
                <a:schemeClr val="accent1">
                  <a:lumMod val="50000"/>
                </a:schemeClr>
              </a:solidFill>
              <a:effectLst/>
            </a:endParaRPr>
          </a:p>
          <a:p>
            <a:r>
              <a:rPr lang="en-US" dirty="0" err="1">
                <a:solidFill>
                  <a:schemeClr val="accent1">
                    <a:lumMod val="50000"/>
                  </a:schemeClr>
                </a:solidFill>
                <a:effectLst/>
              </a:rPr>
              <a:t>Somaya</a:t>
            </a:r>
            <a:r>
              <a:rPr lang="en-US" dirty="0">
                <a:solidFill>
                  <a:schemeClr val="accent1">
                    <a:lumMod val="50000"/>
                  </a:schemeClr>
                </a:solidFill>
                <a:effectLst/>
              </a:rPr>
              <a:t> </a:t>
            </a:r>
            <a:r>
              <a:rPr lang="en-US" dirty="0" err="1">
                <a:solidFill>
                  <a:schemeClr val="accent1">
                    <a:lumMod val="50000"/>
                  </a:schemeClr>
                </a:solidFill>
                <a:effectLst/>
              </a:rPr>
              <a:t>Abodabeel</a:t>
            </a:r>
            <a:endParaRPr lang="en-US" dirty="0">
              <a:solidFill>
                <a:schemeClr val="accent1">
                  <a:lumMod val="50000"/>
                </a:schemeClr>
              </a:solidFill>
              <a:effectLst/>
            </a:endParaRPr>
          </a:p>
          <a:p>
            <a:r>
              <a:rPr lang="en-US" dirty="0">
                <a:solidFill>
                  <a:schemeClr val="accent1">
                    <a:lumMod val="50000"/>
                  </a:schemeClr>
                </a:solidFill>
                <a:effectLst/>
              </a:rPr>
              <a:t>Malak Alsuroor</a:t>
            </a:r>
            <a:endParaRPr lang="en-US" dirty="0">
              <a:solidFill>
                <a:schemeClr val="accent1">
                  <a:lumMod val="50000"/>
                </a:schemeClr>
              </a:solidFill>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C40CA97-A983-4F89-B161-E17A5197B3BD}"/>
              </a:ext>
            </a:extLst>
          </p:cNvPr>
          <p:cNvSpPr txBox="1"/>
          <p:nvPr/>
        </p:nvSpPr>
        <p:spPr>
          <a:xfrm>
            <a:off x="1065212" y="2038350"/>
            <a:ext cx="6629400" cy="3768852"/>
          </a:xfrm>
          <a:prstGeom prst="rect">
            <a:avLst/>
          </a:prstGeom>
        </p:spPr>
        <p:txBody>
          <a:bodyPr vert="horz" lIns="91440" tIns="45720" rIns="91440" bIns="45720" rtlCol="0">
            <a:noAutofit/>
          </a:bodyPr>
          <a:lstStyle/>
          <a:p>
            <a:pPr marL="285750" indent="-285750">
              <a:lnSpc>
                <a:spcPct val="90000"/>
              </a:lnSpc>
              <a:spcAft>
                <a:spcPts val="600"/>
              </a:spcAft>
              <a:buClr>
                <a:schemeClr val="tx1">
                  <a:lumMod val="90000"/>
                  <a:lumOff val="10000"/>
                </a:schemeClr>
              </a:buClr>
              <a:buSzPct val="80000"/>
              <a:buFont typeface="Arial" pitchFamily="34" charset="0"/>
              <a:buChar char="•"/>
            </a:pPr>
            <a:r>
              <a:rPr lang="en-GB" sz="1400" dirty="0">
                <a:solidFill>
                  <a:schemeClr val="accent1">
                    <a:lumMod val="50000"/>
                  </a:schemeClr>
                </a:solidFill>
              </a:rPr>
              <a:t>The focus on crypto in Saudi Arabia is part of the country's Saudi Vision 2030, which intends to diversify the economy and transform the country into an innovation hub. Saudi Arabia has stated that it will use Ripple's "On-Demand Liquidity platform" to make international payments more convenient.</a:t>
            </a:r>
          </a:p>
          <a:p>
            <a:pPr>
              <a:lnSpc>
                <a:spcPct val="90000"/>
              </a:lnSpc>
              <a:spcAft>
                <a:spcPts val="600"/>
              </a:spcAft>
              <a:buClr>
                <a:schemeClr val="tx1">
                  <a:lumMod val="90000"/>
                  <a:lumOff val="10000"/>
                </a:schemeClr>
              </a:buClr>
              <a:buSzPct val="80000"/>
              <a:buFont typeface="Arial" pitchFamily="34" charset="0"/>
              <a:buChar char="•"/>
            </a:pPr>
            <a:endParaRPr lang="en-GB" sz="1400" dirty="0">
              <a:solidFill>
                <a:schemeClr val="accent1">
                  <a:lumMod val="50000"/>
                </a:schemeClr>
              </a:solidFill>
            </a:endParaRPr>
          </a:p>
          <a:p>
            <a:pPr marL="285750" indent="-285750">
              <a:lnSpc>
                <a:spcPct val="90000"/>
              </a:lnSpc>
              <a:spcAft>
                <a:spcPts val="600"/>
              </a:spcAft>
              <a:buClr>
                <a:schemeClr val="tx1">
                  <a:lumMod val="90000"/>
                  <a:lumOff val="10000"/>
                </a:schemeClr>
              </a:buClr>
              <a:buSzPct val="80000"/>
              <a:buFont typeface="Arial" pitchFamily="34" charset="0"/>
              <a:buChar char="•"/>
            </a:pPr>
            <a:r>
              <a:rPr lang="en-US" sz="1400" dirty="0">
                <a:solidFill>
                  <a:schemeClr val="accent1">
                    <a:lumMod val="50000"/>
                  </a:schemeClr>
                </a:solidFill>
                <a:effectLst/>
              </a:rPr>
              <a:t>Yes, Aber currency project is a partnership between the Central Bank of Saudi Arabia and the Central Bank of the Emirates.</a:t>
            </a:r>
          </a:p>
          <a:p>
            <a:pPr>
              <a:lnSpc>
                <a:spcPct val="90000"/>
              </a:lnSpc>
              <a:spcAft>
                <a:spcPts val="600"/>
              </a:spcAft>
              <a:buClr>
                <a:schemeClr val="tx1">
                  <a:lumMod val="90000"/>
                  <a:lumOff val="10000"/>
                </a:schemeClr>
              </a:buClr>
              <a:buSzPct val="80000"/>
              <a:buFont typeface="Arial" pitchFamily="34" charset="0"/>
              <a:buChar char="•"/>
            </a:pPr>
            <a:endParaRPr lang="en-US" sz="1400" dirty="0">
              <a:solidFill>
                <a:schemeClr val="accent1">
                  <a:lumMod val="50000"/>
                </a:schemeClr>
              </a:solidFill>
              <a:effectLst/>
            </a:endParaRPr>
          </a:p>
          <a:p>
            <a:pPr marL="285750" indent="-285750">
              <a:lnSpc>
                <a:spcPct val="90000"/>
              </a:lnSpc>
              <a:spcAft>
                <a:spcPts val="600"/>
              </a:spcAft>
              <a:buClr>
                <a:schemeClr val="tx1">
                  <a:lumMod val="90000"/>
                  <a:lumOff val="10000"/>
                </a:schemeClr>
              </a:buClr>
              <a:buSzPct val="80000"/>
              <a:buFont typeface="Arial" pitchFamily="34" charset="0"/>
              <a:buChar char="•"/>
            </a:pPr>
            <a:r>
              <a:rPr lang="en-US" sz="1400" dirty="0">
                <a:solidFill>
                  <a:schemeClr val="accent1">
                    <a:lumMod val="50000"/>
                  </a:schemeClr>
                </a:solidFill>
                <a:effectLst/>
              </a:rPr>
              <a:t>The Fintech Saudi initiative was created by the Saudi Arabian Monetary Authority (SAMA). The initiative aims to support the FinTech ecosystem in order to promote the Kingdom as a FinTech hub, which includes a thriving, responsible ecosystem of banks, investors, companies, colleges, and state institutions, all of which contribute to the rise of digital transactions.</a:t>
            </a:r>
          </a:p>
          <a:p>
            <a:pPr>
              <a:lnSpc>
                <a:spcPct val="90000"/>
              </a:lnSpc>
              <a:spcAft>
                <a:spcPts val="600"/>
              </a:spcAft>
              <a:buClr>
                <a:schemeClr val="tx1">
                  <a:lumMod val="90000"/>
                  <a:lumOff val="10000"/>
                </a:schemeClr>
              </a:buClr>
              <a:buSzPct val="80000"/>
              <a:buFont typeface="Arial" pitchFamily="34" charset="0"/>
              <a:buChar char="•"/>
            </a:pPr>
            <a:endParaRPr lang="en-US" sz="1400" dirty="0">
              <a:solidFill>
                <a:schemeClr val="accent1">
                  <a:lumMod val="50000"/>
                </a:schemeClr>
              </a:solidFill>
              <a:effectLst/>
            </a:endParaRPr>
          </a:p>
          <a:p>
            <a:pPr>
              <a:lnSpc>
                <a:spcPct val="90000"/>
              </a:lnSpc>
              <a:spcAft>
                <a:spcPts val="600"/>
              </a:spcAft>
              <a:buClr>
                <a:schemeClr val="tx1">
                  <a:lumMod val="90000"/>
                  <a:lumOff val="10000"/>
                </a:schemeClr>
              </a:buClr>
              <a:buSzPct val="80000"/>
            </a:pPr>
            <a:endParaRPr lang="en-US" sz="1400" dirty="0">
              <a:solidFill>
                <a:schemeClr val="accent1">
                  <a:lumMod val="50000"/>
                </a:schemeClr>
              </a:solidFill>
              <a:effectLst/>
            </a:endParaRPr>
          </a:p>
        </p:txBody>
      </p:sp>
      <p:pic>
        <p:nvPicPr>
          <p:cNvPr id="11" name="Picture 10" descr="A close-up of some coins&#10;&#10;Description automatically generated with low confidence">
            <a:extLst>
              <a:ext uri="{FF2B5EF4-FFF2-40B4-BE49-F238E27FC236}">
                <a16:creationId xmlns:a16="http://schemas.microsoft.com/office/drawing/2014/main" id="{085750FA-8AA1-4853-84B5-7E38A46E36A7}"/>
              </a:ext>
            </a:extLst>
          </p:cNvPr>
          <p:cNvPicPr>
            <a:picLocks noChangeAspect="1"/>
          </p:cNvPicPr>
          <p:nvPr/>
        </p:nvPicPr>
        <p:blipFill rotWithShape="1">
          <a:blip r:embed="rId2">
            <a:extLst>
              <a:ext uri="{28A0092B-C50C-407E-A947-70E740481C1C}">
                <a14:useLocalDpi xmlns:a14="http://schemas.microsoft.com/office/drawing/2010/main" val="0"/>
              </a:ext>
            </a:extLst>
          </a:blip>
          <a:srcRect l="26063" r="5161" b="1"/>
          <a:stretch/>
        </p:blipFill>
        <p:spPr>
          <a:xfrm>
            <a:off x="7542212" y="1828800"/>
            <a:ext cx="4495801" cy="4187952"/>
          </a:xfrm>
          <a:prstGeom prst="rect">
            <a:avLst/>
          </a:prstGeom>
          <a:noFill/>
          <a:ln>
            <a:noFill/>
          </a:ln>
          <a:effectLst>
            <a:softEdge rad="112500"/>
          </a:effectLst>
        </p:spPr>
      </p:pic>
    </p:spTree>
    <p:extLst>
      <p:ext uri="{BB962C8B-B14F-4D97-AF65-F5344CB8AC3E}">
        <p14:creationId xmlns:p14="http://schemas.microsoft.com/office/powerpoint/2010/main" val="348133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some coins&#10;&#10;Description automatically generated with low confidence">
            <a:extLst>
              <a:ext uri="{FF2B5EF4-FFF2-40B4-BE49-F238E27FC236}">
                <a16:creationId xmlns:a16="http://schemas.microsoft.com/office/drawing/2014/main" id="{8113DDDF-8F50-4037-A778-9E3D982B181B}"/>
              </a:ext>
            </a:extLst>
          </p:cNvPr>
          <p:cNvPicPr>
            <a:picLocks noChangeAspect="1"/>
          </p:cNvPicPr>
          <p:nvPr/>
        </p:nvPicPr>
        <p:blipFill rotWithShape="1">
          <a:blip r:embed="rId2">
            <a:extLst>
              <a:ext uri="{28A0092B-C50C-407E-A947-70E740481C1C}">
                <a14:useLocalDpi xmlns:a14="http://schemas.microsoft.com/office/drawing/2010/main" val="0"/>
              </a:ext>
            </a:extLst>
          </a:blip>
          <a:srcRect l="26063" r="5161" b="1"/>
          <a:stretch/>
        </p:blipFill>
        <p:spPr>
          <a:xfrm>
            <a:off x="1488168" y="1984248"/>
            <a:ext cx="4800600" cy="4187952"/>
          </a:xfrm>
          <a:prstGeom prst="rect">
            <a:avLst/>
          </a:prstGeom>
          <a:ln>
            <a:noFill/>
          </a:ln>
          <a:effectLst>
            <a:softEdge rad="112500"/>
          </a:effectLst>
        </p:spPr>
      </p:pic>
      <p:sp>
        <p:nvSpPr>
          <p:cNvPr id="8" name="TextBox 7">
            <a:extLst>
              <a:ext uri="{FF2B5EF4-FFF2-40B4-BE49-F238E27FC236}">
                <a16:creationId xmlns:a16="http://schemas.microsoft.com/office/drawing/2014/main" id="{A2BD123F-824B-4944-944E-425D0E1D2B0B}"/>
              </a:ext>
            </a:extLst>
          </p:cNvPr>
          <p:cNvSpPr txBox="1"/>
          <p:nvPr/>
        </p:nvSpPr>
        <p:spPr>
          <a:xfrm>
            <a:off x="6551612" y="1984248"/>
            <a:ext cx="5410200" cy="4187952"/>
          </a:xfrm>
          <a:prstGeom prst="rect">
            <a:avLst/>
          </a:prstGeom>
        </p:spPr>
        <p:txBody>
          <a:bodyPr vert="horz" lIns="91440" tIns="45720" rIns="91440" bIns="45720" rtlCol="0">
            <a:normAutofit/>
          </a:bodyPr>
          <a:lstStyle/>
          <a:p>
            <a:pPr marL="285750" indent="-285750">
              <a:lnSpc>
                <a:spcPct val="90000"/>
              </a:lnSpc>
              <a:spcAft>
                <a:spcPts val="600"/>
              </a:spcAft>
              <a:buClr>
                <a:schemeClr val="tx1">
                  <a:lumMod val="90000"/>
                  <a:lumOff val="10000"/>
                </a:schemeClr>
              </a:buClr>
              <a:buSzPct val="80000"/>
              <a:buFont typeface="Arial" pitchFamily="34" charset="0"/>
              <a:buChar char="•"/>
            </a:pPr>
            <a:r>
              <a:rPr lang="en-US" sz="1700" dirty="0">
                <a:solidFill>
                  <a:schemeClr val="accent1">
                    <a:lumMod val="50000"/>
                  </a:schemeClr>
                </a:solidFill>
                <a:effectLst/>
              </a:rPr>
              <a:t>There are several foreign exchanges offered to Saudi Arabian cryptocurrency fans, like </a:t>
            </a:r>
            <a:r>
              <a:rPr lang="en-US" sz="1700" dirty="0" err="1">
                <a:solidFill>
                  <a:schemeClr val="accent1">
                    <a:lumMod val="50000"/>
                  </a:schemeClr>
                </a:solidFill>
                <a:effectLst/>
              </a:rPr>
              <a:t>CoinMama</a:t>
            </a:r>
            <a:r>
              <a:rPr lang="en-US" sz="1700" dirty="0">
                <a:solidFill>
                  <a:schemeClr val="accent1">
                    <a:lumMod val="50000"/>
                  </a:schemeClr>
                </a:solidFill>
                <a:effectLst/>
              </a:rPr>
              <a:t>, as well as several refined regional alternatives like </a:t>
            </a:r>
            <a:r>
              <a:rPr lang="en-US" sz="1700" dirty="0" err="1">
                <a:solidFill>
                  <a:schemeClr val="accent1">
                    <a:lumMod val="50000"/>
                  </a:schemeClr>
                </a:solidFill>
                <a:effectLst/>
              </a:rPr>
              <a:t>BitOasis</a:t>
            </a:r>
            <a:r>
              <a:rPr lang="en-US" sz="1700" dirty="0">
                <a:solidFill>
                  <a:schemeClr val="accent1">
                    <a:lumMod val="50000"/>
                  </a:schemeClr>
                </a:solidFill>
                <a:effectLst/>
              </a:rPr>
              <a:t> and Rain. </a:t>
            </a:r>
            <a:r>
              <a:rPr lang="en-US" sz="1700" dirty="0" err="1">
                <a:solidFill>
                  <a:schemeClr val="accent1">
                    <a:lumMod val="50000"/>
                  </a:schemeClr>
                </a:solidFill>
                <a:effectLst/>
              </a:rPr>
              <a:t>BitOasis</a:t>
            </a:r>
            <a:r>
              <a:rPr lang="en-US" sz="1700" dirty="0">
                <a:solidFill>
                  <a:schemeClr val="accent1">
                    <a:lumMod val="50000"/>
                  </a:schemeClr>
                </a:solidFill>
                <a:effectLst/>
              </a:rPr>
              <a:t> is a cryptocurrency exchange established in the United Arab Emirates that serves consumers throughout the Middle East and North Africa. </a:t>
            </a:r>
          </a:p>
          <a:p>
            <a:pPr>
              <a:lnSpc>
                <a:spcPct val="90000"/>
              </a:lnSpc>
              <a:spcAft>
                <a:spcPts val="600"/>
              </a:spcAft>
              <a:buClr>
                <a:schemeClr val="tx1">
                  <a:lumMod val="90000"/>
                  <a:lumOff val="10000"/>
                </a:schemeClr>
              </a:buClr>
              <a:buSzPct val="80000"/>
              <a:buFont typeface="Arial" pitchFamily="34" charset="0"/>
              <a:buChar char="•"/>
            </a:pPr>
            <a:endParaRPr lang="en-GB" sz="1700" dirty="0">
              <a:solidFill>
                <a:schemeClr val="accent1">
                  <a:lumMod val="50000"/>
                </a:schemeClr>
              </a:solidFill>
            </a:endParaRPr>
          </a:p>
          <a:p>
            <a:pPr marL="285750" indent="-285750">
              <a:lnSpc>
                <a:spcPct val="90000"/>
              </a:lnSpc>
              <a:spcAft>
                <a:spcPts val="600"/>
              </a:spcAft>
              <a:buClr>
                <a:schemeClr val="tx1">
                  <a:lumMod val="90000"/>
                  <a:lumOff val="10000"/>
                </a:schemeClr>
              </a:buClr>
              <a:buSzPct val="80000"/>
              <a:buFont typeface="Arial" pitchFamily="34" charset="0"/>
              <a:buChar char="•"/>
            </a:pPr>
            <a:r>
              <a:rPr lang="en-US" sz="1700" dirty="0">
                <a:solidFill>
                  <a:schemeClr val="accent1">
                    <a:lumMod val="50000"/>
                  </a:schemeClr>
                </a:solidFill>
                <a:effectLst/>
              </a:rPr>
              <a:t>Yes, Saudi Arabia's stance on Bitcoin and blockchain is comparable to China's: the former is opposed, while the latter is favored. The Kingdom has made significant investments in technology-related projects, notably as Neom, a projected smart city and tourism hub.</a:t>
            </a:r>
          </a:p>
        </p:txBody>
      </p:sp>
    </p:spTree>
    <p:extLst>
      <p:ext uri="{BB962C8B-B14F-4D97-AF65-F5344CB8AC3E}">
        <p14:creationId xmlns:p14="http://schemas.microsoft.com/office/powerpoint/2010/main" val="3045234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51012" y="304800"/>
            <a:ext cx="8686800" cy="1219200"/>
          </a:xfrm>
        </p:spPr>
        <p:txBody>
          <a:bodyPr anchor="b">
            <a:normAutofit/>
          </a:bodyPr>
          <a:lstStyle/>
          <a:p>
            <a:pPr algn="ctr"/>
            <a:r>
              <a:rPr lang="en-US" sz="6000" dirty="0"/>
              <a:t>Thanks for listening  </a:t>
            </a:r>
          </a:p>
        </p:txBody>
      </p:sp>
      <p:pic>
        <p:nvPicPr>
          <p:cNvPr id="4" name="Picture Placeholder 3" descr="A close-up of some coins&#10;&#10;Description automatically generated with low confidence">
            <a:extLst>
              <a:ext uri="{FF2B5EF4-FFF2-40B4-BE49-F238E27FC236}">
                <a16:creationId xmlns:a16="http://schemas.microsoft.com/office/drawing/2014/main" id="{3F07145D-0AF4-46F5-8FB2-A26288D0944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4497" r="-2" b="14495"/>
          <a:stretch/>
        </p:blipFill>
        <p:spPr>
          <a:xfrm>
            <a:off x="1522413" y="1981200"/>
            <a:ext cx="9829799" cy="4187825"/>
          </a:xfrm>
          <a:noFill/>
        </p:spPr>
      </p:pic>
    </p:spTree>
    <p:extLst>
      <p:ext uri="{BB962C8B-B14F-4D97-AF65-F5344CB8AC3E}">
        <p14:creationId xmlns:p14="http://schemas.microsoft.com/office/powerpoint/2010/main" val="57704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48</TotalTime>
  <Words>255</Words>
  <Application>Microsoft Office PowerPoint</Application>
  <PresentationFormat>مخصص</PresentationFormat>
  <Paragraphs>16</Paragraphs>
  <Slides>4</Slides>
  <Notes>0</Notes>
  <HiddenSlides>0</HiddenSlides>
  <MMClips>0</MMClips>
  <ScaleCrop>false</ScaleCrop>
  <HeadingPairs>
    <vt:vector size="6" baseType="variant">
      <vt:variant>
        <vt:lpstr>الخطوط المستخدمة</vt:lpstr>
      </vt:variant>
      <vt:variant>
        <vt:i4>2</vt:i4>
      </vt:variant>
      <vt:variant>
        <vt:lpstr>نسق</vt:lpstr>
      </vt:variant>
      <vt:variant>
        <vt:i4>1</vt:i4>
      </vt:variant>
      <vt:variant>
        <vt:lpstr>عناوين الشرائح</vt:lpstr>
      </vt:variant>
      <vt:variant>
        <vt:i4>4</vt:i4>
      </vt:variant>
    </vt:vector>
  </HeadingPairs>
  <TitlesOfParts>
    <vt:vector size="7" baseType="lpstr">
      <vt:lpstr>Arial</vt:lpstr>
      <vt:lpstr>Cambria</vt:lpstr>
      <vt:lpstr>Currency Symbols 16x9</vt:lpstr>
      <vt:lpstr>Policy</vt:lpstr>
      <vt:lpstr>عرض تقديمي في PowerPoint</vt:lpstr>
      <vt:lpstr>عرض تقديمي في PowerPoint</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dc:title>
  <dc:creator>150080864 Malak Abdulrahman Alsuroor</dc:creator>
  <cp:lastModifiedBy>sara f</cp:lastModifiedBy>
  <cp:revision>4</cp:revision>
  <dcterms:created xsi:type="dcterms:W3CDTF">2021-12-09T11:33:35Z</dcterms:created>
  <dcterms:modified xsi:type="dcterms:W3CDTF">2021-12-09T21:35:45Z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