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76" r:id="rId8"/>
    <p:sldId id="275" r:id="rId9"/>
    <p:sldId id="262" r:id="rId10"/>
    <p:sldId id="277" r:id="rId11"/>
    <p:sldId id="278" r:id="rId12"/>
    <p:sldId id="279" r:id="rId13"/>
    <p:sldId id="273" r:id="rId14"/>
  </p:sldIdLst>
  <p:sldSz cx="18288000" cy="10287000"/>
  <p:notesSz cx="6858000" cy="9144000"/>
  <p:embeddedFontLst>
    <p:embeddedFont>
      <p:font typeface="Arimo" panose="020B0604020202020204" charset="0"/>
      <p:regular r:id="rId15"/>
    </p:embeddedFont>
    <p:embeddedFont>
      <p:font typeface="Calibri" panose="020F0502020204030204" pitchFamily="34" charset="0"/>
      <p:regular r:id="rId16"/>
      <p:bold r:id="rId17"/>
      <p:italic r:id="rId18"/>
      <p:boldItalic r:id="rId19"/>
    </p:embeddedFont>
    <p:embeddedFont>
      <p:font typeface="Lazord Sans Serif Expanded" panose="020B0604020202020204" charset="0"/>
      <p:regular r:id="rId20"/>
    </p:embeddedFont>
    <p:embeddedFont>
      <p:font typeface="Open Sans" panose="020B0606030504020204" pitchFamily="34" charset="0"/>
      <p:regular r:id="rId21"/>
      <p:bold r:id="rId22"/>
      <p:italic r:id="rId23"/>
      <p:boldItalic r:id="rId24"/>
    </p:embeddedFont>
    <p:embeddedFont>
      <p:font typeface="Open Sauce" panose="020B0604020202020204" charset="0"/>
      <p:regular r:id="rId25"/>
    </p:embeddedFont>
    <p:embeddedFont>
      <p:font typeface="Space Mono" panose="020B0604020202020204" charset="0"/>
      <p:regular r:id="rId26"/>
    </p:embeddedFont>
    <p:embeddedFont>
      <p:font typeface="Tomorrow" panose="020B0604020202020204" charset="0"/>
      <p:regular r:id="rId27"/>
    </p:embeddedFont>
    <p:embeddedFont>
      <p:font typeface="TS Qamus"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3" d="100"/>
          <a:sy n="43" d="100"/>
        </p:scale>
        <p:origin x="74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jpe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jpe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5" Type="http://schemas.openxmlformats.org/officeDocument/2006/relationships/image" Target="../media/image21.jpe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image" Target="../media/image20.jpe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valuechampion.sg/average-cost-and-benefits-health-insurance" TargetMode="External"/><Relationship Id="rId2" Type="http://schemas.openxmlformats.org/officeDocument/2006/relationships/hyperlink" Target="https://www.ehealthinsurance.com/resources/individual-and-family/how-much-does-individual-health-insurance-cost" TargetMode="External"/><Relationship Id="rId1" Type="http://schemas.openxmlformats.org/officeDocument/2006/relationships/slideLayout" Target="../slideLayouts/slideLayout7.xml"/><Relationship Id="rId5" Type="http://schemas.openxmlformats.org/officeDocument/2006/relationships/hyperlink" Target="https://www.google.com/amp/s/slideplayer.com/amp/8080918/" TargetMode="External"/><Relationship Id="rId4" Type="http://schemas.openxmlformats.org/officeDocument/2006/relationships/hyperlink" Target="https://www.kaggle.com/jsonlim/insurancedataset/noteboo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t="15" b="15"/>
          <a:stretch/>
        </p:blipFill>
        <p:spPr>
          <a:xfrm>
            <a:off x="-24984" y="0"/>
            <a:ext cx="18288000" cy="10287000"/>
          </a:xfrm>
          <a:prstGeom prst="rect">
            <a:avLst/>
          </a:prstGeom>
        </p:spPr>
      </p:pic>
      <p:grpSp>
        <p:nvGrpSpPr>
          <p:cNvPr id="3" name="Group 3"/>
          <p:cNvGrpSpPr/>
          <p:nvPr/>
        </p:nvGrpSpPr>
        <p:grpSpPr>
          <a:xfrm>
            <a:off x="5181600" y="146450"/>
            <a:ext cx="7762316" cy="2540638"/>
            <a:chOff x="0" y="0"/>
            <a:chExt cx="50466837" cy="16199941"/>
          </a:xfrm>
        </p:grpSpPr>
        <p:sp>
          <p:nvSpPr>
            <p:cNvPr id="4" name="Freeform 4"/>
            <p:cNvSpPr/>
            <p:nvPr/>
          </p:nvSpPr>
          <p:spPr>
            <a:xfrm>
              <a:off x="72390" y="72390"/>
              <a:ext cx="50322056" cy="16055162"/>
            </a:xfrm>
            <a:custGeom>
              <a:avLst/>
              <a:gdLst/>
              <a:ahLst/>
              <a:cxnLst/>
              <a:rect l="l" t="t" r="r" b="b"/>
              <a:pathLst>
                <a:path w="50322056" h="16055162">
                  <a:moveTo>
                    <a:pt x="0" y="0"/>
                  </a:moveTo>
                  <a:lnTo>
                    <a:pt x="50322056" y="0"/>
                  </a:lnTo>
                  <a:lnTo>
                    <a:pt x="50322056" y="16055162"/>
                  </a:lnTo>
                  <a:lnTo>
                    <a:pt x="0" y="16055162"/>
                  </a:lnTo>
                  <a:lnTo>
                    <a:pt x="0" y="0"/>
                  </a:lnTo>
                  <a:close/>
                </a:path>
              </a:pathLst>
            </a:custGeom>
            <a:solidFill>
              <a:srgbClr val="FFD630"/>
            </a:solidFill>
          </p:spPr>
        </p:sp>
        <p:sp>
          <p:nvSpPr>
            <p:cNvPr id="5" name="Freeform 5"/>
            <p:cNvSpPr/>
            <p:nvPr/>
          </p:nvSpPr>
          <p:spPr>
            <a:xfrm>
              <a:off x="0" y="0"/>
              <a:ext cx="50466836" cy="16199941"/>
            </a:xfrm>
            <a:custGeom>
              <a:avLst/>
              <a:gdLst/>
              <a:ahLst/>
              <a:cxnLst/>
              <a:rect l="l" t="t" r="r" b="b"/>
              <a:pathLst>
                <a:path w="50466836" h="16199941">
                  <a:moveTo>
                    <a:pt x="50322057" y="16055161"/>
                  </a:moveTo>
                  <a:lnTo>
                    <a:pt x="50466836" y="16055161"/>
                  </a:lnTo>
                  <a:lnTo>
                    <a:pt x="50466836" y="16199941"/>
                  </a:lnTo>
                  <a:lnTo>
                    <a:pt x="50322057" y="16199941"/>
                  </a:lnTo>
                  <a:lnTo>
                    <a:pt x="50322057" y="16055161"/>
                  </a:lnTo>
                  <a:close/>
                  <a:moveTo>
                    <a:pt x="0" y="144780"/>
                  </a:moveTo>
                  <a:lnTo>
                    <a:pt x="144780" y="144780"/>
                  </a:lnTo>
                  <a:lnTo>
                    <a:pt x="144780" y="16055161"/>
                  </a:lnTo>
                  <a:lnTo>
                    <a:pt x="0" y="16055161"/>
                  </a:lnTo>
                  <a:lnTo>
                    <a:pt x="0" y="144780"/>
                  </a:lnTo>
                  <a:close/>
                  <a:moveTo>
                    <a:pt x="0" y="16055161"/>
                  </a:moveTo>
                  <a:lnTo>
                    <a:pt x="144780" y="16055161"/>
                  </a:lnTo>
                  <a:lnTo>
                    <a:pt x="144780" y="16199941"/>
                  </a:lnTo>
                  <a:lnTo>
                    <a:pt x="0" y="16199941"/>
                  </a:lnTo>
                  <a:lnTo>
                    <a:pt x="0" y="16055161"/>
                  </a:lnTo>
                  <a:close/>
                  <a:moveTo>
                    <a:pt x="50322057" y="144780"/>
                  </a:moveTo>
                  <a:lnTo>
                    <a:pt x="50466836" y="144780"/>
                  </a:lnTo>
                  <a:lnTo>
                    <a:pt x="50466836" y="16055161"/>
                  </a:lnTo>
                  <a:lnTo>
                    <a:pt x="50322057" y="16055161"/>
                  </a:lnTo>
                  <a:lnTo>
                    <a:pt x="50322057" y="144780"/>
                  </a:lnTo>
                  <a:close/>
                  <a:moveTo>
                    <a:pt x="144780" y="16055161"/>
                  </a:moveTo>
                  <a:lnTo>
                    <a:pt x="50322057" y="16055161"/>
                  </a:lnTo>
                  <a:lnTo>
                    <a:pt x="50322057" y="16199941"/>
                  </a:lnTo>
                  <a:lnTo>
                    <a:pt x="144780" y="16199941"/>
                  </a:lnTo>
                  <a:lnTo>
                    <a:pt x="144780" y="16055161"/>
                  </a:lnTo>
                  <a:close/>
                  <a:moveTo>
                    <a:pt x="50322057" y="0"/>
                  </a:moveTo>
                  <a:lnTo>
                    <a:pt x="50466836" y="0"/>
                  </a:lnTo>
                  <a:lnTo>
                    <a:pt x="50466836" y="144780"/>
                  </a:lnTo>
                  <a:lnTo>
                    <a:pt x="50322057" y="144780"/>
                  </a:lnTo>
                  <a:lnTo>
                    <a:pt x="50322057" y="0"/>
                  </a:lnTo>
                  <a:close/>
                  <a:moveTo>
                    <a:pt x="0" y="0"/>
                  </a:moveTo>
                  <a:lnTo>
                    <a:pt x="144780" y="0"/>
                  </a:lnTo>
                  <a:lnTo>
                    <a:pt x="144780" y="144780"/>
                  </a:lnTo>
                  <a:lnTo>
                    <a:pt x="0" y="144780"/>
                  </a:lnTo>
                  <a:lnTo>
                    <a:pt x="0" y="0"/>
                  </a:lnTo>
                  <a:close/>
                  <a:moveTo>
                    <a:pt x="144780" y="0"/>
                  </a:moveTo>
                  <a:lnTo>
                    <a:pt x="50322057" y="0"/>
                  </a:lnTo>
                  <a:lnTo>
                    <a:pt x="50322057" y="144780"/>
                  </a:lnTo>
                  <a:lnTo>
                    <a:pt x="144780" y="144780"/>
                  </a:lnTo>
                  <a:lnTo>
                    <a:pt x="144780" y="0"/>
                  </a:lnTo>
                  <a:close/>
                </a:path>
              </a:pathLst>
            </a:custGeom>
            <a:solidFill>
              <a:srgbClr val="000000"/>
            </a:solidFill>
          </p:spPr>
        </p:sp>
      </p:grpSp>
      <p:sp>
        <p:nvSpPr>
          <p:cNvPr id="6" name="TextBox 6"/>
          <p:cNvSpPr txBox="1"/>
          <p:nvPr/>
        </p:nvSpPr>
        <p:spPr>
          <a:xfrm>
            <a:off x="5634723" y="668870"/>
            <a:ext cx="7018554" cy="1386662"/>
          </a:xfrm>
          <a:prstGeom prst="rect">
            <a:avLst/>
          </a:prstGeom>
        </p:spPr>
        <p:txBody>
          <a:bodyPr lIns="0" tIns="0" rIns="0" bIns="0" rtlCol="0" anchor="t">
            <a:spAutoFit/>
          </a:bodyPr>
          <a:lstStyle/>
          <a:p>
            <a:pPr>
              <a:lnSpc>
                <a:spcPts val="11777"/>
              </a:lnSpc>
            </a:pPr>
            <a:r>
              <a:rPr lang="en-US" sz="9814" dirty="0">
                <a:solidFill>
                  <a:srgbClr val="000000"/>
                </a:solidFill>
                <a:latin typeface="Tomorrow"/>
              </a:rPr>
              <a:t>InsurTech </a:t>
            </a:r>
          </a:p>
        </p:txBody>
      </p:sp>
      <p:grpSp>
        <p:nvGrpSpPr>
          <p:cNvPr id="7" name="Group 7"/>
          <p:cNvGrpSpPr/>
          <p:nvPr/>
        </p:nvGrpSpPr>
        <p:grpSpPr>
          <a:xfrm>
            <a:off x="3746695" y="5037456"/>
            <a:ext cx="9805754" cy="1416769"/>
            <a:chOff x="0" y="0"/>
            <a:chExt cx="21270030" cy="3073168"/>
          </a:xfrm>
        </p:grpSpPr>
        <p:sp>
          <p:nvSpPr>
            <p:cNvPr id="8" name="Freeform 8"/>
            <p:cNvSpPr/>
            <p:nvPr/>
          </p:nvSpPr>
          <p:spPr>
            <a:xfrm>
              <a:off x="12700" y="12700"/>
              <a:ext cx="21244630" cy="3047768"/>
            </a:xfrm>
            <a:custGeom>
              <a:avLst/>
              <a:gdLst/>
              <a:ahLst/>
              <a:cxnLst/>
              <a:rect l="l" t="t" r="r" b="b"/>
              <a:pathLst>
                <a:path w="21244630" h="3047768">
                  <a:moveTo>
                    <a:pt x="20287686" y="3047768"/>
                  </a:moveTo>
                  <a:lnTo>
                    <a:pt x="956945" y="3047768"/>
                  </a:lnTo>
                  <a:cubicBezTo>
                    <a:pt x="428371" y="3047768"/>
                    <a:pt x="0" y="2619270"/>
                    <a:pt x="0" y="1523884"/>
                  </a:cubicBezTo>
                  <a:lnTo>
                    <a:pt x="0" y="1523884"/>
                  </a:lnTo>
                  <a:cubicBezTo>
                    <a:pt x="0" y="428371"/>
                    <a:pt x="428371" y="0"/>
                    <a:pt x="956945" y="0"/>
                  </a:cubicBezTo>
                  <a:lnTo>
                    <a:pt x="20287686" y="0"/>
                  </a:lnTo>
                  <a:cubicBezTo>
                    <a:pt x="20816133" y="0"/>
                    <a:pt x="21244630" y="428371"/>
                    <a:pt x="21244630" y="1523884"/>
                  </a:cubicBezTo>
                  <a:lnTo>
                    <a:pt x="21244630" y="1523884"/>
                  </a:lnTo>
                  <a:cubicBezTo>
                    <a:pt x="21244630" y="2619270"/>
                    <a:pt x="20816133" y="3047768"/>
                    <a:pt x="20287686" y="3047768"/>
                  </a:cubicBezTo>
                  <a:close/>
                </a:path>
              </a:pathLst>
            </a:custGeom>
            <a:solidFill>
              <a:srgbClr val="FFD630"/>
            </a:solidFill>
          </p:spPr>
        </p:sp>
        <p:sp>
          <p:nvSpPr>
            <p:cNvPr id="9" name="Freeform 9"/>
            <p:cNvSpPr/>
            <p:nvPr/>
          </p:nvSpPr>
          <p:spPr>
            <a:xfrm>
              <a:off x="0" y="0"/>
              <a:ext cx="21270030" cy="3073168"/>
            </a:xfrm>
            <a:custGeom>
              <a:avLst/>
              <a:gdLst/>
              <a:ahLst/>
              <a:cxnLst/>
              <a:rect l="l" t="t" r="r" b="b"/>
              <a:pathLst>
                <a:path w="21270030" h="3073168">
                  <a:moveTo>
                    <a:pt x="20300386" y="0"/>
                  </a:moveTo>
                  <a:lnTo>
                    <a:pt x="969645" y="0"/>
                  </a:lnTo>
                  <a:cubicBezTo>
                    <a:pt x="434975" y="0"/>
                    <a:pt x="0" y="434975"/>
                    <a:pt x="0" y="1536584"/>
                  </a:cubicBezTo>
                  <a:cubicBezTo>
                    <a:pt x="0" y="2638193"/>
                    <a:pt x="434975" y="3073168"/>
                    <a:pt x="969645" y="3073168"/>
                  </a:cubicBezTo>
                  <a:lnTo>
                    <a:pt x="20300386" y="3073168"/>
                  </a:lnTo>
                  <a:cubicBezTo>
                    <a:pt x="20835055" y="3073168"/>
                    <a:pt x="21270030" y="2638193"/>
                    <a:pt x="21270030" y="1536584"/>
                  </a:cubicBezTo>
                  <a:cubicBezTo>
                    <a:pt x="21270030" y="434975"/>
                    <a:pt x="20835055" y="0"/>
                    <a:pt x="20300386" y="0"/>
                  </a:cubicBezTo>
                  <a:close/>
                  <a:moveTo>
                    <a:pt x="20300386" y="3047768"/>
                  </a:moveTo>
                  <a:lnTo>
                    <a:pt x="969645" y="3047768"/>
                  </a:lnTo>
                  <a:cubicBezTo>
                    <a:pt x="448945" y="3047768"/>
                    <a:pt x="25400" y="2624223"/>
                    <a:pt x="25400" y="1536584"/>
                  </a:cubicBezTo>
                  <a:cubicBezTo>
                    <a:pt x="25400" y="448945"/>
                    <a:pt x="448945" y="25400"/>
                    <a:pt x="969645" y="25400"/>
                  </a:cubicBezTo>
                  <a:lnTo>
                    <a:pt x="20300386" y="25400"/>
                  </a:lnTo>
                  <a:cubicBezTo>
                    <a:pt x="20821086" y="25400"/>
                    <a:pt x="21244630" y="448945"/>
                    <a:pt x="21244630" y="1536584"/>
                  </a:cubicBezTo>
                  <a:cubicBezTo>
                    <a:pt x="21244630" y="2624223"/>
                    <a:pt x="20821086" y="3047768"/>
                    <a:pt x="20300386" y="3047768"/>
                  </a:cubicBezTo>
                  <a:close/>
                </a:path>
              </a:pathLst>
            </a:custGeom>
            <a:solidFill>
              <a:srgbClr val="000000"/>
            </a:solidFill>
          </p:spPr>
        </p:sp>
      </p:grpSp>
      <p:sp>
        <p:nvSpPr>
          <p:cNvPr id="10" name="TextBox 10"/>
          <p:cNvSpPr txBox="1"/>
          <p:nvPr/>
        </p:nvSpPr>
        <p:spPr>
          <a:xfrm>
            <a:off x="4252724" y="5233834"/>
            <a:ext cx="8793695" cy="1024011"/>
          </a:xfrm>
          <a:prstGeom prst="rect">
            <a:avLst/>
          </a:prstGeom>
        </p:spPr>
        <p:txBody>
          <a:bodyPr lIns="0" tIns="0" rIns="0" bIns="0" rtlCol="0" anchor="t">
            <a:spAutoFit/>
          </a:bodyPr>
          <a:lstStyle/>
          <a:p>
            <a:pPr>
              <a:lnSpc>
                <a:spcPts val="4125"/>
              </a:lnSpc>
            </a:pPr>
            <a:r>
              <a:rPr lang="en-US" sz="2946" dirty="0">
                <a:solidFill>
                  <a:srgbClr val="000000"/>
                </a:solidFill>
                <a:latin typeface="Space Mono"/>
              </a:rPr>
              <a:t>InsurTech: Using AI, ML to predict Insurance Health Care Charges</a:t>
            </a:r>
          </a:p>
        </p:txBody>
      </p:sp>
      <p:grpSp>
        <p:nvGrpSpPr>
          <p:cNvPr id="11" name="Group 11"/>
          <p:cNvGrpSpPr/>
          <p:nvPr/>
        </p:nvGrpSpPr>
        <p:grpSpPr>
          <a:xfrm>
            <a:off x="9759356" y="6720925"/>
            <a:ext cx="7842844" cy="3299375"/>
            <a:chOff x="0" y="0"/>
            <a:chExt cx="8853594" cy="5004151"/>
          </a:xfrm>
        </p:grpSpPr>
        <p:grpSp>
          <p:nvGrpSpPr>
            <p:cNvPr id="12" name="Group 12"/>
            <p:cNvGrpSpPr/>
            <p:nvPr/>
          </p:nvGrpSpPr>
          <p:grpSpPr>
            <a:xfrm>
              <a:off x="0" y="0"/>
              <a:ext cx="8853594" cy="5004151"/>
              <a:chOff x="0" y="0"/>
              <a:chExt cx="22759867" cy="12864135"/>
            </a:xfrm>
          </p:grpSpPr>
          <p:sp>
            <p:nvSpPr>
              <p:cNvPr id="13" name="Freeform 13"/>
              <p:cNvSpPr/>
              <p:nvPr/>
            </p:nvSpPr>
            <p:spPr>
              <a:xfrm>
                <a:off x="12700" y="12700"/>
                <a:ext cx="22734467" cy="12838735"/>
              </a:xfrm>
              <a:custGeom>
                <a:avLst/>
                <a:gdLst/>
                <a:ahLst/>
                <a:cxnLst/>
                <a:rect l="l" t="t" r="r" b="b"/>
                <a:pathLst>
                  <a:path w="22734467" h="12838735">
                    <a:moveTo>
                      <a:pt x="21777522" y="12838735"/>
                    </a:moveTo>
                    <a:lnTo>
                      <a:pt x="956945" y="12838735"/>
                    </a:lnTo>
                    <a:cubicBezTo>
                      <a:pt x="428371" y="12838735"/>
                      <a:pt x="0" y="12410236"/>
                      <a:pt x="0" y="6419367"/>
                    </a:cubicBezTo>
                    <a:lnTo>
                      <a:pt x="0" y="6419367"/>
                    </a:lnTo>
                    <a:cubicBezTo>
                      <a:pt x="0" y="428371"/>
                      <a:pt x="428371" y="0"/>
                      <a:pt x="956945" y="0"/>
                    </a:cubicBezTo>
                    <a:lnTo>
                      <a:pt x="21777522" y="0"/>
                    </a:lnTo>
                    <a:cubicBezTo>
                      <a:pt x="22305969" y="0"/>
                      <a:pt x="22734467" y="428371"/>
                      <a:pt x="22734467" y="6419367"/>
                    </a:cubicBezTo>
                    <a:lnTo>
                      <a:pt x="22734467" y="6419367"/>
                    </a:lnTo>
                    <a:cubicBezTo>
                      <a:pt x="22734467" y="12410236"/>
                      <a:pt x="22305969" y="12838735"/>
                      <a:pt x="21777522" y="12838735"/>
                    </a:cubicBezTo>
                    <a:close/>
                  </a:path>
                </a:pathLst>
              </a:custGeom>
              <a:solidFill>
                <a:srgbClr val="FFD630"/>
              </a:solidFill>
            </p:spPr>
          </p:sp>
          <p:sp>
            <p:nvSpPr>
              <p:cNvPr id="14" name="Freeform 14"/>
              <p:cNvSpPr/>
              <p:nvPr/>
            </p:nvSpPr>
            <p:spPr>
              <a:xfrm>
                <a:off x="0" y="0"/>
                <a:ext cx="22759867" cy="12864135"/>
              </a:xfrm>
              <a:custGeom>
                <a:avLst/>
                <a:gdLst/>
                <a:ahLst/>
                <a:cxnLst/>
                <a:rect l="l" t="t" r="r" b="b"/>
                <a:pathLst>
                  <a:path w="22759867" h="12864135">
                    <a:moveTo>
                      <a:pt x="21790222" y="0"/>
                    </a:moveTo>
                    <a:lnTo>
                      <a:pt x="969645" y="0"/>
                    </a:lnTo>
                    <a:cubicBezTo>
                      <a:pt x="434975" y="0"/>
                      <a:pt x="0" y="434975"/>
                      <a:pt x="0" y="6432067"/>
                    </a:cubicBezTo>
                    <a:cubicBezTo>
                      <a:pt x="0" y="12429160"/>
                      <a:pt x="434975" y="12864135"/>
                      <a:pt x="969645" y="12864135"/>
                    </a:cubicBezTo>
                    <a:lnTo>
                      <a:pt x="21790222" y="12864135"/>
                    </a:lnTo>
                    <a:cubicBezTo>
                      <a:pt x="22324892" y="12864135"/>
                      <a:pt x="22759867" y="12429160"/>
                      <a:pt x="22759867" y="6432067"/>
                    </a:cubicBezTo>
                    <a:cubicBezTo>
                      <a:pt x="22759867" y="434975"/>
                      <a:pt x="22324892" y="0"/>
                      <a:pt x="21790222" y="0"/>
                    </a:cubicBezTo>
                    <a:close/>
                    <a:moveTo>
                      <a:pt x="21790222" y="12838735"/>
                    </a:moveTo>
                    <a:lnTo>
                      <a:pt x="969645" y="12838735"/>
                    </a:lnTo>
                    <a:cubicBezTo>
                      <a:pt x="448945" y="12838735"/>
                      <a:pt x="25400" y="12415189"/>
                      <a:pt x="25400" y="6432067"/>
                    </a:cubicBezTo>
                    <a:cubicBezTo>
                      <a:pt x="25400" y="448945"/>
                      <a:pt x="448945" y="25400"/>
                      <a:pt x="969645" y="25400"/>
                    </a:cubicBezTo>
                    <a:lnTo>
                      <a:pt x="21790222" y="25400"/>
                    </a:lnTo>
                    <a:cubicBezTo>
                      <a:pt x="22310922" y="25400"/>
                      <a:pt x="22734467" y="448945"/>
                      <a:pt x="22734467" y="6432067"/>
                    </a:cubicBezTo>
                    <a:cubicBezTo>
                      <a:pt x="22734467" y="12415189"/>
                      <a:pt x="22310922" y="12838735"/>
                      <a:pt x="21790222" y="12838735"/>
                    </a:cubicBezTo>
                    <a:close/>
                  </a:path>
                </a:pathLst>
              </a:custGeom>
              <a:solidFill>
                <a:srgbClr val="000000"/>
              </a:solidFill>
            </p:spPr>
          </p:sp>
        </p:grpSp>
        <p:sp>
          <p:nvSpPr>
            <p:cNvPr id="15" name="TextBox 15"/>
            <p:cNvSpPr txBox="1"/>
            <p:nvPr/>
          </p:nvSpPr>
          <p:spPr>
            <a:xfrm>
              <a:off x="601161" y="127159"/>
              <a:ext cx="7939808" cy="4683159"/>
            </a:xfrm>
            <a:prstGeom prst="rect">
              <a:avLst/>
            </a:prstGeom>
          </p:spPr>
          <p:txBody>
            <a:bodyPr lIns="0" tIns="0" rIns="0" bIns="0" rtlCol="0" anchor="t">
              <a:spAutoFit/>
            </a:bodyPr>
            <a:lstStyle/>
            <a:p>
              <a:pPr>
                <a:lnSpc>
                  <a:spcPts val="4211"/>
                </a:lnSpc>
              </a:pPr>
              <a:r>
                <a:rPr lang="en-US" sz="3008" dirty="0">
                  <a:solidFill>
                    <a:srgbClr val="000000"/>
                  </a:solidFill>
                  <a:latin typeface="Space Mono"/>
                </a:rPr>
                <a:t>Group Future Fintech</a:t>
              </a:r>
            </a:p>
            <a:p>
              <a:pPr>
                <a:lnSpc>
                  <a:spcPts val="4211"/>
                </a:lnSpc>
              </a:pPr>
              <a:r>
                <a:rPr lang="en-US" sz="3008" dirty="0">
                  <a:solidFill>
                    <a:srgbClr val="000000"/>
                  </a:solidFill>
                  <a:latin typeface="Arimo"/>
                </a:rPr>
                <a:t>•Amjad Alqarni</a:t>
              </a:r>
            </a:p>
            <a:p>
              <a:pPr>
                <a:lnSpc>
                  <a:spcPts val="4211"/>
                </a:lnSpc>
              </a:pPr>
              <a:r>
                <a:rPr lang="en-US" sz="3008" dirty="0">
                  <a:solidFill>
                    <a:srgbClr val="000000"/>
                  </a:solidFill>
                  <a:latin typeface="Arimo"/>
                </a:rPr>
                <a:t>•Sarah Almaghthawi</a:t>
              </a:r>
            </a:p>
            <a:p>
              <a:pPr>
                <a:lnSpc>
                  <a:spcPts val="4211"/>
                </a:lnSpc>
              </a:pPr>
              <a:r>
                <a:rPr lang="en-US" sz="3008" dirty="0">
                  <a:solidFill>
                    <a:srgbClr val="000000"/>
                  </a:solidFill>
                  <a:latin typeface="Arimo"/>
                </a:rPr>
                <a:t>•Nada AlGhamdi</a:t>
              </a:r>
            </a:p>
            <a:p>
              <a:pPr>
                <a:lnSpc>
                  <a:spcPts val="4211"/>
                </a:lnSpc>
              </a:pPr>
              <a:r>
                <a:rPr lang="en-US" sz="3008" dirty="0">
                  <a:solidFill>
                    <a:srgbClr val="000000"/>
                  </a:solidFill>
                  <a:latin typeface="Arimo"/>
                </a:rPr>
                <a:t>•Somaya Abodabeel</a:t>
              </a:r>
            </a:p>
            <a:p>
              <a:pPr>
                <a:lnSpc>
                  <a:spcPts val="4211"/>
                </a:lnSpc>
              </a:pPr>
              <a:r>
                <a:rPr lang="en-US" sz="3008" dirty="0">
                  <a:solidFill>
                    <a:srgbClr val="000000"/>
                  </a:solidFill>
                  <a:latin typeface="Arimo"/>
                </a:rPr>
                <a:t>•Malak Alsuroor</a:t>
              </a:r>
            </a:p>
            <a:p>
              <a:pPr>
                <a:lnSpc>
                  <a:spcPts val="2610"/>
                </a:lnSpc>
              </a:pPr>
              <a:endParaRPr lang="en-US" sz="3008" dirty="0">
                <a:solidFill>
                  <a:srgbClr val="000000"/>
                </a:solidFill>
                <a:latin typeface="Arimo"/>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12616" y="5893867"/>
            <a:ext cx="5331993" cy="3682965"/>
            <a:chOff x="0" y="0"/>
            <a:chExt cx="2387199" cy="1648909"/>
          </a:xfrm>
        </p:grpSpPr>
        <p:sp>
          <p:nvSpPr>
            <p:cNvPr id="3" name="Freeform 3"/>
            <p:cNvSpPr/>
            <p:nvPr/>
          </p:nvSpPr>
          <p:spPr>
            <a:xfrm>
              <a:off x="0" y="0"/>
              <a:ext cx="2387199" cy="1648909"/>
            </a:xfrm>
            <a:custGeom>
              <a:avLst/>
              <a:gdLst/>
              <a:ahLst/>
              <a:cxnLst/>
              <a:rect l="l" t="t" r="r" b="b"/>
              <a:pathLst>
                <a:path w="2387199" h="1648909">
                  <a:moveTo>
                    <a:pt x="0" y="0"/>
                  </a:moveTo>
                  <a:lnTo>
                    <a:pt x="2387199" y="0"/>
                  </a:lnTo>
                  <a:lnTo>
                    <a:pt x="2387199" y="1648909"/>
                  </a:lnTo>
                  <a:lnTo>
                    <a:pt x="0" y="1648909"/>
                  </a:lnTo>
                  <a:close/>
                </a:path>
              </a:pathLst>
            </a:custGeom>
            <a:solidFill>
              <a:srgbClr val="F9DEFF"/>
            </a:solidFill>
          </p:spPr>
        </p:sp>
      </p:grpSp>
      <p:grpSp>
        <p:nvGrpSpPr>
          <p:cNvPr id="4" name="Group 4"/>
          <p:cNvGrpSpPr/>
          <p:nvPr/>
        </p:nvGrpSpPr>
        <p:grpSpPr>
          <a:xfrm>
            <a:off x="6236315" y="1865700"/>
            <a:ext cx="5331993" cy="3657545"/>
            <a:chOff x="0" y="0"/>
            <a:chExt cx="2387199" cy="1637528"/>
          </a:xfrm>
        </p:grpSpPr>
        <p:sp>
          <p:nvSpPr>
            <p:cNvPr id="5" name="Freeform 5"/>
            <p:cNvSpPr/>
            <p:nvPr/>
          </p:nvSpPr>
          <p:spPr>
            <a:xfrm>
              <a:off x="0" y="0"/>
              <a:ext cx="2387199" cy="1637528"/>
            </a:xfrm>
            <a:custGeom>
              <a:avLst/>
              <a:gdLst/>
              <a:ahLst/>
              <a:cxnLst/>
              <a:rect l="l" t="t" r="r" b="b"/>
              <a:pathLst>
                <a:path w="2387199" h="1637528">
                  <a:moveTo>
                    <a:pt x="0" y="0"/>
                  </a:moveTo>
                  <a:lnTo>
                    <a:pt x="2387199" y="0"/>
                  </a:lnTo>
                  <a:lnTo>
                    <a:pt x="2387199" y="1637528"/>
                  </a:lnTo>
                  <a:lnTo>
                    <a:pt x="0" y="1637528"/>
                  </a:lnTo>
                  <a:close/>
                </a:path>
              </a:pathLst>
            </a:custGeom>
            <a:solidFill>
              <a:srgbClr val="D6E8FF"/>
            </a:solidFill>
          </p:spPr>
        </p:sp>
      </p:grpSp>
      <p:grpSp>
        <p:nvGrpSpPr>
          <p:cNvPr id="6" name="Group 6"/>
          <p:cNvGrpSpPr/>
          <p:nvPr/>
        </p:nvGrpSpPr>
        <p:grpSpPr>
          <a:xfrm>
            <a:off x="504149" y="1840280"/>
            <a:ext cx="5331993" cy="3682965"/>
            <a:chOff x="-147882" y="0"/>
            <a:chExt cx="2387199" cy="1648909"/>
          </a:xfrm>
        </p:grpSpPr>
        <p:sp>
          <p:nvSpPr>
            <p:cNvPr id="7" name="Freeform 7"/>
            <p:cNvSpPr/>
            <p:nvPr/>
          </p:nvSpPr>
          <p:spPr>
            <a:xfrm>
              <a:off x="-147882" y="0"/>
              <a:ext cx="2387199" cy="1648909"/>
            </a:xfrm>
            <a:custGeom>
              <a:avLst/>
              <a:gdLst/>
              <a:ahLst/>
              <a:cxnLst/>
              <a:rect l="l" t="t" r="r" b="b"/>
              <a:pathLst>
                <a:path w="2387199" h="1648909">
                  <a:moveTo>
                    <a:pt x="0" y="0"/>
                  </a:moveTo>
                  <a:lnTo>
                    <a:pt x="2387199" y="0"/>
                  </a:lnTo>
                  <a:lnTo>
                    <a:pt x="2387199" y="1648909"/>
                  </a:lnTo>
                  <a:lnTo>
                    <a:pt x="0" y="1648909"/>
                  </a:lnTo>
                  <a:close/>
                </a:path>
              </a:pathLst>
            </a:custGeom>
            <a:solidFill>
              <a:srgbClr val="FFF5B6"/>
            </a:solidFill>
          </p:spPr>
          <p:txBody>
            <a:bodyPr/>
            <a:lstStyle/>
            <a:p>
              <a:endParaRPr lang="en-US" dirty="0"/>
            </a:p>
          </p:txBody>
        </p:sp>
      </p:grpSp>
      <p:grpSp>
        <p:nvGrpSpPr>
          <p:cNvPr id="8" name="Group 8"/>
          <p:cNvGrpSpPr/>
          <p:nvPr/>
        </p:nvGrpSpPr>
        <p:grpSpPr>
          <a:xfrm>
            <a:off x="6419255" y="5035649"/>
            <a:ext cx="664124" cy="664124"/>
            <a:chOff x="0" y="0"/>
            <a:chExt cx="885498" cy="885498"/>
          </a:xfrm>
        </p:grpSpPr>
        <p:pic>
          <p:nvPicPr>
            <p:cNvPr id="9" name="Picture 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77530" y="0"/>
              <a:ext cx="885498" cy="885498"/>
            </a:xfrm>
            <a:prstGeom prst="rect">
              <a:avLst/>
            </a:prstGeom>
          </p:spPr>
        </p:pic>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332258" y="231273"/>
              <a:ext cx="376043" cy="422952"/>
            </a:xfrm>
            <a:prstGeom prst="rect">
              <a:avLst/>
            </a:prstGeom>
          </p:spPr>
        </p:pic>
      </p:grpSp>
      <p:grpSp>
        <p:nvGrpSpPr>
          <p:cNvPr id="14" name="Group 14"/>
          <p:cNvGrpSpPr/>
          <p:nvPr/>
        </p:nvGrpSpPr>
        <p:grpSpPr>
          <a:xfrm>
            <a:off x="678718" y="9120395"/>
            <a:ext cx="608651" cy="608651"/>
            <a:chOff x="0" y="0"/>
            <a:chExt cx="811534" cy="811534"/>
          </a:xfrm>
        </p:grpSpPr>
        <p:pic>
          <p:nvPicPr>
            <p:cNvPr id="15" name="Picture 15"/>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5400000" flipH="1">
              <a:off x="87057" y="0"/>
              <a:ext cx="811534" cy="811534"/>
            </a:xfrm>
            <a:prstGeom prst="rect">
              <a:avLst/>
            </a:prstGeom>
          </p:spPr>
        </p:pic>
        <p:pic>
          <p:nvPicPr>
            <p:cNvPr id="16" name="Picture 16"/>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flipH="1">
              <a:off x="249914" y="170365"/>
              <a:ext cx="485821" cy="470805"/>
            </a:xfrm>
            <a:prstGeom prst="rect">
              <a:avLst/>
            </a:prstGeom>
          </p:spPr>
        </p:pic>
      </p:grpSp>
      <p:grpSp>
        <p:nvGrpSpPr>
          <p:cNvPr id="17" name="Group 17"/>
          <p:cNvGrpSpPr/>
          <p:nvPr/>
        </p:nvGrpSpPr>
        <p:grpSpPr>
          <a:xfrm>
            <a:off x="678718" y="5037709"/>
            <a:ext cx="662064" cy="662064"/>
            <a:chOff x="0" y="0"/>
            <a:chExt cx="882751" cy="882751"/>
          </a:xfrm>
        </p:grpSpPr>
        <p:grpSp>
          <p:nvGrpSpPr>
            <p:cNvPr id="18" name="Group 18"/>
            <p:cNvGrpSpPr/>
            <p:nvPr/>
          </p:nvGrpSpPr>
          <p:grpSpPr>
            <a:xfrm>
              <a:off x="-2739" y="0"/>
              <a:ext cx="882751" cy="882751"/>
              <a:chOff x="0" y="0"/>
              <a:chExt cx="6350000" cy="6350000"/>
            </a:xfrm>
          </p:grpSpPr>
          <p:sp>
            <p:nvSpPr>
              <p:cNvPr id="19" name="Freeform 1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73737"/>
              </a:solidFill>
            </p:spPr>
          </p:sp>
        </p:grpSp>
        <p:pic>
          <p:nvPicPr>
            <p:cNvPr id="20" name="Picture 20"/>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flipH="1">
              <a:off x="155988" y="150802"/>
              <a:ext cx="565298" cy="581147"/>
            </a:xfrm>
            <a:prstGeom prst="rect">
              <a:avLst/>
            </a:prstGeom>
          </p:spPr>
        </p:pic>
      </p:grpSp>
      <p:sp>
        <p:nvSpPr>
          <p:cNvPr id="22" name="TextBox 22"/>
          <p:cNvSpPr txBox="1"/>
          <p:nvPr/>
        </p:nvSpPr>
        <p:spPr>
          <a:xfrm>
            <a:off x="6749127" y="2387756"/>
            <a:ext cx="4037071" cy="1090042"/>
          </a:xfrm>
          <a:prstGeom prst="rect">
            <a:avLst/>
          </a:prstGeom>
        </p:spPr>
        <p:txBody>
          <a:bodyPr lIns="0" tIns="0" rIns="0" bIns="0" rtlCol="0" anchor="t">
            <a:spAutoFit/>
          </a:bodyPr>
          <a:lstStyle/>
          <a:p>
            <a:pPr marL="171450" indent="-171450" algn="l">
              <a:lnSpc>
                <a:spcPts val="1679"/>
              </a:lnSpc>
              <a:spcBef>
                <a:spcPct val="0"/>
              </a:spcBef>
              <a:buFont typeface="Arial" panose="020B0604020202020204" pitchFamily="34" charset="0"/>
              <a:buChar char="•"/>
            </a:pPr>
            <a:r>
              <a:rPr lang="en-US" sz="1600" dirty="0">
                <a:solidFill>
                  <a:srgbClr val="373737"/>
                </a:solidFill>
                <a:latin typeface="TS Qamus"/>
              </a:rPr>
              <a:t>SVM is  classification algorithm but applies it to predict real values rather than a class. SVR acknowledges the presence of non-linearity in the data and provides a proficient prediction model.</a:t>
            </a:r>
          </a:p>
        </p:txBody>
      </p:sp>
      <p:sp>
        <p:nvSpPr>
          <p:cNvPr id="23" name="TextBox 23"/>
          <p:cNvSpPr txBox="1"/>
          <p:nvPr/>
        </p:nvSpPr>
        <p:spPr>
          <a:xfrm>
            <a:off x="945595" y="2528741"/>
            <a:ext cx="4037071" cy="1073564"/>
          </a:xfrm>
          <a:prstGeom prst="rect">
            <a:avLst/>
          </a:prstGeom>
        </p:spPr>
        <p:txBody>
          <a:bodyPr lIns="0" tIns="0" rIns="0" bIns="0" rtlCol="0" anchor="t">
            <a:spAutoFit/>
          </a:bodyPr>
          <a:lstStyle/>
          <a:p>
            <a:pPr marL="259080" lvl="1" indent="-129540" algn="l">
              <a:lnSpc>
                <a:spcPts val="1679"/>
              </a:lnSpc>
              <a:spcBef>
                <a:spcPct val="0"/>
              </a:spcBef>
              <a:buFont typeface="Arial"/>
              <a:buChar char="•"/>
            </a:pPr>
            <a:r>
              <a:rPr lang="en-US" sz="1600" dirty="0">
                <a:solidFill>
                  <a:srgbClr val="373737"/>
                </a:solidFill>
                <a:latin typeface="TS Qamus"/>
              </a:rPr>
              <a:t>used to explain the relationship between one dependent variable and one or more independent variables</a:t>
            </a:r>
            <a:r>
              <a:rPr lang="ar-SA" sz="1600" dirty="0">
                <a:solidFill>
                  <a:srgbClr val="373737"/>
                </a:solidFill>
                <a:latin typeface="TS Qamus"/>
              </a:rPr>
              <a:t>.</a:t>
            </a:r>
            <a:endParaRPr lang="en-US" sz="1600" dirty="0">
              <a:solidFill>
                <a:srgbClr val="373737"/>
              </a:solidFill>
              <a:latin typeface="TS Qamus"/>
            </a:endParaRPr>
          </a:p>
          <a:p>
            <a:pPr marL="259080" lvl="1" indent="-129540" algn="l">
              <a:lnSpc>
                <a:spcPts val="1679"/>
              </a:lnSpc>
              <a:spcBef>
                <a:spcPct val="0"/>
              </a:spcBef>
              <a:buFont typeface="Arial"/>
              <a:buChar char="•"/>
            </a:pPr>
            <a:endParaRPr lang="en-US" sz="1600" dirty="0">
              <a:solidFill>
                <a:srgbClr val="373737"/>
              </a:solidFill>
              <a:latin typeface="TS Qamus"/>
            </a:endParaRPr>
          </a:p>
          <a:p>
            <a:pPr marL="259080" lvl="1" indent="-129540" algn="l">
              <a:lnSpc>
                <a:spcPts val="1679"/>
              </a:lnSpc>
              <a:spcBef>
                <a:spcPct val="0"/>
              </a:spcBef>
              <a:buFont typeface="Arial"/>
              <a:buChar char="•"/>
            </a:pPr>
            <a:endParaRPr lang="en-US" sz="1200" dirty="0">
              <a:solidFill>
                <a:srgbClr val="373737"/>
              </a:solidFill>
              <a:latin typeface="TS Qamus"/>
            </a:endParaRPr>
          </a:p>
        </p:txBody>
      </p:sp>
      <p:sp>
        <p:nvSpPr>
          <p:cNvPr id="24" name="TextBox 24"/>
          <p:cNvSpPr txBox="1"/>
          <p:nvPr/>
        </p:nvSpPr>
        <p:spPr>
          <a:xfrm>
            <a:off x="1028700" y="6389070"/>
            <a:ext cx="4037071" cy="654025"/>
          </a:xfrm>
          <a:prstGeom prst="rect">
            <a:avLst/>
          </a:prstGeom>
        </p:spPr>
        <p:txBody>
          <a:bodyPr lIns="0" tIns="0" rIns="0" bIns="0" rtlCol="0" anchor="t">
            <a:spAutoFit/>
          </a:bodyPr>
          <a:lstStyle/>
          <a:p>
            <a:pPr marL="259080" lvl="1" indent="-129540" algn="l">
              <a:lnSpc>
                <a:spcPts val="1679"/>
              </a:lnSpc>
              <a:spcBef>
                <a:spcPct val="0"/>
              </a:spcBef>
              <a:buFont typeface="Arial"/>
              <a:buChar char="•"/>
            </a:pPr>
            <a:r>
              <a:rPr lang="en-US" sz="1600" dirty="0">
                <a:solidFill>
                  <a:srgbClr val="373737"/>
                </a:solidFill>
                <a:latin typeface="Tomorrow" panose="020B0604020202020204" charset="0"/>
              </a:rPr>
              <a:t>Gradient Boosting Regressors (GBR) are ensemble decision tree regressor models.</a:t>
            </a:r>
          </a:p>
        </p:txBody>
      </p:sp>
      <p:sp>
        <p:nvSpPr>
          <p:cNvPr id="25" name="TextBox 25"/>
          <p:cNvSpPr txBox="1"/>
          <p:nvPr/>
        </p:nvSpPr>
        <p:spPr>
          <a:xfrm>
            <a:off x="6751317" y="1921031"/>
            <a:ext cx="4035047" cy="304800"/>
          </a:xfrm>
          <a:prstGeom prst="rect">
            <a:avLst/>
          </a:prstGeom>
        </p:spPr>
        <p:txBody>
          <a:bodyPr lIns="0" tIns="0" rIns="0" bIns="0" rtlCol="0" anchor="t">
            <a:spAutoFit/>
          </a:bodyPr>
          <a:lstStyle/>
          <a:p>
            <a:pPr marL="0" lvl="0" indent="0" algn="l">
              <a:lnSpc>
                <a:spcPts val="2160"/>
              </a:lnSpc>
              <a:spcBef>
                <a:spcPct val="0"/>
              </a:spcBef>
            </a:pPr>
            <a:r>
              <a:rPr lang="en-US" sz="1800">
                <a:solidFill>
                  <a:srgbClr val="373737"/>
                </a:solidFill>
                <a:latin typeface="Lazord Sans Serif Expanded"/>
              </a:rPr>
              <a:t>SVM</a:t>
            </a:r>
          </a:p>
        </p:txBody>
      </p:sp>
      <p:sp>
        <p:nvSpPr>
          <p:cNvPr id="26" name="TextBox 26"/>
          <p:cNvSpPr txBox="1"/>
          <p:nvPr/>
        </p:nvSpPr>
        <p:spPr>
          <a:xfrm>
            <a:off x="1028700" y="2054381"/>
            <a:ext cx="4035047" cy="304800"/>
          </a:xfrm>
          <a:prstGeom prst="rect">
            <a:avLst/>
          </a:prstGeom>
        </p:spPr>
        <p:txBody>
          <a:bodyPr lIns="0" tIns="0" rIns="0" bIns="0" rtlCol="0" anchor="t">
            <a:spAutoFit/>
          </a:bodyPr>
          <a:lstStyle/>
          <a:p>
            <a:pPr marL="0" lvl="0" indent="0" algn="l">
              <a:lnSpc>
                <a:spcPts val="2160"/>
              </a:lnSpc>
              <a:spcBef>
                <a:spcPct val="0"/>
              </a:spcBef>
            </a:pPr>
            <a:r>
              <a:rPr lang="en-US" sz="1800" dirty="0">
                <a:solidFill>
                  <a:srgbClr val="373737"/>
                </a:solidFill>
                <a:latin typeface="Lazord Sans Serif Expanded"/>
              </a:rPr>
              <a:t>LinearRegression</a:t>
            </a:r>
          </a:p>
        </p:txBody>
      </p:sp>
      <p:sp>
        <p:nvSpPr>
          <p:cNvPr id="27" name="TextBox 27"/>
          <p:cNvSpPr txBox="1"/>
          <p:nvPr/>
        </p:nvSpPr>
        <p:spPr>
          <a:xfrm>
            <a:off x="1028700" y="6057236"/>
            <a:ext cx="4035047" cy="304800"/>
          </a:xfrm>
          <a:prstGeom prst="rect">
            <a:avLst/>
          </a:prstGeom>
        </p:spPr>
        <p:txBody>
          <a:bodyPr lIns="0" tIns="0" rIns="0" bIns="0" rtlCol="0" anchor="t">
            <a:spAutoFit/>
          </a:bodyPr>
          <a:lstStyle/>
          <a:p>
            <a:pPr marL="0" lvl="0" indent="0" algn="l">
              <a:lnSpc>
                <a:spcPts val="2160"/>
              </a:lnSpc>
              <a:spcBef>
                <a:spcPct val="0"/>
              </a:spcBef>
            </a:pPr>
            <a:r>
              <a:rPr lang="en-US" sz="1800">
                <a:solidFill>
                  <a:srgbClr val="373737"/>
                </a:solidFill>
                <a:latin typeface="Lazord Sans Serif Expanded"/>
              </a:rPr>
              <a:t>GBR</a:t>
            </a:r>
          </a:p>
        </p:txBody>
      </p:sp>
      <p:grpSp>
        <p:nvGrpSpPr>
          <p:cNvPr id="28" name="Group 28"/>
          <p:cNvGrpSpPr/>
          <p:nvPr/>
        </p:nvGrpSpPr>
        <p:grpSpPr>
          <a:xfrm>
            <a:off x="12000442" y="1829387"/>
            <a:ext cx="5331993" cy="3682965"/>
            <a:chOff x="0" y="0"/>
            <a:chExt cx="2387199" cy="1648909"/>
          </a:xfrm>
        </p:grpSpPr>
        <p:sp>
          <p:nvSpPr>
            <p:cNvPr id="29" name="Freeform 29"/>
            <p:cNvSpPr/>
            <p:nvPr/>
          </p:nvSpPr>
          <p:spPr>
            <a:xfrm>
              <a:off x="0" y="0"/>
              <a:ext cx="2387199" cy="1648909"/>
            </a:xfrm>
            <a:custGeom>
              <a:avLst/>
              <a:gdLst/>
              <a:ahLst/>
              <a:cxnLst/>
              <a:rect l="l" t="t" r="r" b="b"/>
              <a:pathLst>
                <a:path w="2387199" h="1648909">
                  <a:moveTo>
                    <a:pt x="0" y="0"/>
                  </a:moveTo>
                  <a:lnTo>
                    <a:pt x="2387199" y="0"/>
                  </a:lnTo>
                  <a:lnTo>
                    <a:pt x="2387199" y="1648909"/>
                  </a:lnTo>
                  <a:lnTo>
                    <a:pt x="0" y="1648909"/>
                  </a:lnTo>
                  <a:close/>
                </a:path>
              </a:pathLst>
            </a:custGeom>
            <a:solidFill>
              <a:srgbClr val="F9DEFF"/>
            </a:solidFill>
          </p:spPr>
        </p:sp>
      </p:grpSp>
      <p:sp>
        <p:nvSpPr>
          <p:cNvPr id="30" name="TextBox 30"/>
          <p:cNvSpPr txBox="1"/>
          <p:nvPr/>
        </p:nvSpPr>
        <p:spPr>
          <a:xfrm>
            <a:off x="12559687" y="1921031"/>
            <a:ext cx="3099197" cy="323215"/>
          </a:xfrm>
          <a:prstGeom prst="rect">
            <a:avLst/>
          </a:prstGeom>
        </p:spPr>
        <p:txBody>
          <a:bodyPr lIns="0" tIns="0" rIns="0" bIns="0" rtlCol="0" anchor="t">
            <a:spAutoFit/>
          </a:bodyPr>
          <a:lstStyle/>
          <a:p>
            <a:pPr algn="ctr">
              <a:lnSpc>
                <a:spcPts val="2659"/>
              </a:lnSpc>
            </a:pPr>
            <a:r>
              <a:rPr lang="en-US" sz="1899">
                <a:solidFill>
                  <a:srgbClr val="373737"/>
                </a:solidFill>
                <a:latin typeface="Open Sans"/>
              </a:rPr>
              <a:t> Random Forest Regression </a:t>
            </a:r>
          </a:p>
        </p:txBody>
      </p:sp>
      <p:sp>
        <p:nvSpPr>
          <p:cNvPr id="31" name="TextBox 31"/>
          <p:cNvSpPr txBox="1"/>
          <p:nvPr/>
        </p:nvSpPr>
        <p:spPr>
          <a:xfrm>
            <a:off x="12180816" y="2383381"/>
            <a:ext cx="4769682" cy="692497"/>
          </a:xfrm>
          <a:prstGeom prst="rect">
            <a:avLst/>
          </a:prstGeom>
        </p:spPr>
        <p:txBody>
          <a:bodyPr wrap="square" lIns="0" tIns="0" rIns="0" bIns="0" rtlCol="0" anchor="t">
            <a:spAutoFit/>
          </a:bodyPr>
          <a:lstStyle/>
          <a:p>
            <a:pPr marL="285750" indent="-285750">
              <a:lnSpc>
                <a:spcPts val="1819"/>
              </a:lnSpc>
              <a:buFont typeface="Arial" panose="020B0604020202020204" pitchFamily="34" charset="0"/>
              <a:buChar char="•"/>
            </a:pPr>
            <a:r>
              <a:rPr lang="en-US" sz="1600" b="0" i="0" dirty="0">
                <a:effectLst/>
                <a:latin typeface="UICTFontTextStyleBody"/>
              </a:rPr>
              <a:t> </a:t>
            </a:r>
            <a:r>
              <a:rPr lang="en-US" sz="1600" b="0" i="0" dirty="0">
                <a:effectLst/>
                <a:latin typeface="Tomorrow" panose="020B0604020202020204" charset="0"/>
              </a:rPr>
              <a:t>Random Forest Regression is a supervised learning algorithm that uses ensemble learning method for regression</a:t>
            </a:r>
            <a:r>
              <a:rPr lang="en-US" sz="1600" dirty="0">
                <a:solidFill>
                  <a:srgbClr val="373737"/>
                </a:solidFill>
                <a:latin typeface="Tomorrow" panose="020B0604020202020204" charset="0"/>
              </a:rPr>
              <a:t>.</a:t>
            </a:r>
            <a:endParaRPr lang="en-US" sz="1600" dirty="0">
              <a:effectLst/>
              <a:latin typeface="Tomorrow" panose="020B0604020202020204" charset="0"/>
            </a:endParaRPr>
          </a:p>
        </p:txBody>
      </p:sp>
      <p:sp>
        <p:nvSpPr>
          <p:cNvPr id="37" name="مربع نص 36">
            <a:extLst>
              <a:ext uri="{FF2B5EF4-FFF2-40B4-BE49-F238E27FC236}">
                <a16:creationId xmlns:a16="http://schemas.microsoft.com/office/drawing/2014/main" id="{D3BB4F48-FFDE-F947-BB58-F7C1A36D3854}"/>
              </a:ext>
            </a:extLst>
          </p:cNvPr>
          <p:cNvSpPr txBox="1"/>
          <p:nvPr/>
        </p:nvSpPr>
        <p:spPr>
          <a:xfrm>
            <a:off x="969099" y="5094860"/>
            <a:ext cx="2823593" cy="646331"/>
          </a:xfrm>
          <a:prstGeom prst="rect">
            <a:avLst/>
          </a:prstGeom>
          <a:noFill/>
        </p:spPr>
        <p:txBody>
          <a:bodyPr wrap="square" rtlCol="1">
            <a:spAutoFit/>
          </a:bodyPr>
          <a:lstStyle/>
          <a:p>
            <a:pPr algn="r"/>
            <a:r>
              <a:rPr lang="ar-SA" b="0" i="0" dirty="0">
                <a:effectLst/>
                <a:latin typeface="UICTFontTextStyleBody"/>
              </a:rPr>
              <a:t>0.7833463107364539</a:t>
            </a:r>
            <a:endParaRPr lang="ar-SA" dirty="0">
              <a:effectLst/>
              <a:latin typeface=".AppleSystemUIFont"/>
            </a:endParaRPr>
          </a:p>
          <a:p>
            <a:pPr algn="r"/>
            <a:endParaRPr lang="ar-SA" dirty="0"/>
          </a:p>
        </p:txBody>
      </p:sp>
      <p:sp>
        <p:nvSpPr>
          <p:cNvPr id="38" name="مربع نص 37">
            <a:extLst>
              <a:ext uri="{FF2B5EF4-FFF2-40B4-BE49-F238E27FC236}">
                <a16:creationId xmlns:a16="http://schemas.microsoft.com/office/drawing/2014/main" id="{82EE40DD-D144-3F41-80AF-D104B3306342}"/>
              </a:ext>
            </a:extLst>
          </p:cNvPr>
          <p:cNvSpPr txBox="1"/>
          <p:nvPr/>
        </p:nvSpPr>
        <p:spPr>
          <a:xfrm>
            <a:off x="6477403" y="5144104"/>
            <a:ext cx="3385349" cy="369332"/>
          </a:xfrm>
          <a:prstGeom prst="rect">
            <a:avLst/>
          </a:prstGeom>
          <a:noFill/>
        </p:spPr>
        <p:txBody>
          <a:bodyPr wrap="square" rtlCol="1">
            <a:spAutoFit/>
          </a:bodyPr>
          <a:lstStyle/>
          <a:p>
            <a:pPr algn="r"/>
            <a:r>
              <a:rPr lang="en-US" dirty="0">
                <a:latin typeface="UICTFontTextStyleBody"/>
              </a:rPr>
              <a:t>-</a:t>
            </a:r>
            <a:r>
              <a:rPr lang="ar-SA" b="0" i="0" dirty="0">
                <a:effectLst/>
                <a:latin typeface="UICTFontTextStyleBody"/>
              </a:rPr>
              <a:t>0.072297931311230</a:t>
            </a:r>
            <a:r>
              <a:rPr lang="en-US" b="0" i="0" dirty="0">
                <a:effectLst/>
                <a:latin typeface="UICTFontTextStyleBody"/>
              </a:rPr>
              <a:t>86</a:t>
            </a:r>
            <a:endParaRPr lang="ar-SA" dirty="0"/>
          </a:p>
        </p:txBody>
      </p:sp>
      <p:sp>
        <p:nvSpPr>
          <p:cNvPr id="39" name="مربع نص 38">
            <a:extLst>
              <a:ext uri="{FF2B5EF4-FFF2-40B4-BE49-F238E27FC236}">
                <a16:creationId xmlns:a16="http://schemas.microsoft.com/office/drawing/2014/main" id="{C3B05097-468B-DF4B-8C9C-4B6D018E72C1}"/>
              </a:ext>
            </a:extLst>
          </p:cNvPr>
          <p:cNvSpPr txBox="1"/>
          <p:nvPr/>
        </p:nvSpPr>
        <p:spPr>
          <a:xfrm>
            <a:off x="11443562" y="5113938"/>
            <a:ext cx="3222876" cy="646331"/>
          </a:xfrm>
          <a:prstGeom prst="rect">
            <a:avLst/>
          </a:prstGeom>
          <a:noFill/>
        </p:spPr>
        <p:txBody>
          <a:bodyPr wrap="square" rtlCol="1">
            <a:spAutoFit/>
          </a:bodyPr>
          <a:lstStyle/>
          <a:p>
            <a:pPr algn="r"/>
            <a:r>
              <a:rPr lang="ar-SA" b="0" i="0" dirty="0">
                <a:effectLst/>
                <a:latin typeface="UICTFontTextStyleBody"/>
              </a:rPr>
              <a:t>0.8652550150413151</a:t>
            </a:r>
            <a:endParaRPr lang="ar-SA" dirty="0">
              <a:effectLst/>
              <a:latin typeface=".AppleSystemUIFont"/>
            </a:endParaRPr>
          </a:p>
          <a:p>
            <a:pPr algn="r"/>
            <a:endParaRPr lang="ar-SA" dirty="0"/>
          </a:p>
        </p:txBody>
      </p:sp>
      <p:sp>
        <p:nvSpPr>
          <p:cNvPr id="40" name="مربع نص 39">
            <a:extLst>
              <a:ext uri="{FF2B5EF4-FFF2-40B4-BE49-F238E27FC236}">
                <a16:creationId xmlns:a16="http://schemas.microsoft.com/office/drawing/2014/main" id="{FB5974A0-0730-C944-867D-7291447E17C7}"/>
              </a:ext>
            </a:extLst>
          </p:cNvPr>
          <p:cNvSpPr txBox="1"/>
          <p:nvPr/>
        </p:nvSpPr>
        <p:spPr>
          <a:xfrm>
            <a:off x="759368" y="9093870"/>
            <a:ext cx="3033324" cy="646331"/>
          </a:xfrm>
          <a:prstGeom prst="rect">
            <a:avLst/>
          </a:prstGeom>
          <a:noFill/>
        </p:spPr>
        <p:txBody>
          <a:bodyPr wrap="square" rtlCol="1">
            <a:spAutoFit/>
          </a:bodyPr>
          <a:lstStyle/>
          <a:p>
            <a:pPr algn="r"/>
            <a:r>
              <a:rPr lang="ar-SA" b="0" i="0" dirty="0">
                <a:effectLst/>
                <a:latin typeface="UICTFontTextStyleBody"/>
              </a:rPr>
              <a:t>0.8779726251291786</a:t>
            </a:r>
            <a:endParaRPr lang="ar-SA" dirty="0">
              <a:effectLst/>
              <a:latin typeface=".AppleSystemUIFont"/>
            </a:endParaRPr>
          </a:p>
          <a:p>
            <a:pPr algn="r"/>
            <a:endParaRPr lang="ar-SA" dirty="0"/>
          </a:p>
        </p:txBody>
      </p:sp>
      <p:grpSp>
        <p:nvGrpSpPr>
          <p:cNvPr id="41" name="Group 8">
            <a:extLst>
              <a:ext uri="{FF2B5EF4-FFF2-40B4-BE49-F238E27FC236}">
                <a16:creationId xmlns:a16="http://schemas.microsoft.com/office/drawing/2014/main" id="{64BB3F3C-0F75-4E13-AE7C-9B81C13389CC}"/>
              </a:ext>
            </a:extLst>
          </p:cNvPr>
          <p:cNvGrpSpPr/>
          <p:nvPr/>
        </p:nvGrpSpPr>
        <p:grpSpPr>
          <a:xfrm>
            <a:off x="0" y="-50524"/>
            <a:ext cx="18288000" cy="1740465"/>
            <a:chOff x="0" y="0"/>
            <a:chExt cx="51736157" cy="13173733"/>
          </a:xfrm>
        </p:grpSpPr>
        <p:sp>
          <p:nvSpPr>
            <p:cNvPr id="42" name="Freeform 9">
              <a:extLst>
                <a:ext uri="{FF2B5EF4-FFF2-40B4-BE49-F238E27FC236}">
                  <a16:creationId xmlns:a16="http://schemas.microsoft.com/office/drawing/2014/main" id="{08EA0A60-B497-4E78-B60D-75A2D27AD0B1}"/>
                </a:ext>
              </a:extLst>
            </p:cNvPr>
            <p:cNvSpPr/>
            <p:nvPr/>
          </p:nvSpPr>
          <p:spPr>
            <a:xfrm>
              <a:off x="72390" y="72390"/>
              <a:ext cx="51591377" cy="13028953"/>
            </a:xfrm>
            <a:custGeom>
              <a:avLst/>
              <a:gdLst/>
              <a:ahLst/>
              <a:cxnLst/>
              <a:rect l="l" t="t" r="r" b="b"/>
              <a:pathLst>
                <a:path w="51591377" h="13028953">
                  <a:moveTo>
                    <a:pt x="0" y="0"/>
                  </a:moveTo>
                  <a:lnTo>
                    <a:pt x="51591377" y="0"/>
                  </a:lnTo>
                  <a:lnTo>
                    <a:pt x="51591377" y="13028953"/>
                  </a:lnTo>
                  <a:lnTo>
                    <a:pt x="0" y="13028953"/>
                  </a:lnTo>
                  <a:lnTo>
                    <a:pt x="0" y="0"/>
                  </a:lnTo>
                  <a:close/>
                </a:path>
              </a:pathLst>
            </a:custGeom>
            <a:solidFill>
              <a:srgbClr val="FFD630"/>
            </a:solidFill>
          </p:spPr>
        </p:sp>
        <p:sp>
          <p:nvSpPr>
            <p:cNvPr id="43" name="Freeform 10">
              <a:extLst>
                <a:ext uri="{FF2B5EF4-FFF2-40B4-BE49-F238E27FC236}">
                  <a16:creationId xmlns:a16="http://schemas.microsoft.com/office/drawing/2014/main" id="{C5C4B4A6-D7A3-4EC9-AB85-390F1FF8827B}"/>
                </a:ext>
              </a:extLst>
            </p:cNvPr>
            <p:cNvSpPr/>
            <p:nvPr/>
          </p:nvSpPr>
          <p:spPr>
            <a:xfrm>
              <a:off x="0" y="0"/>
              <a:ext cx="51736157" cy="13173732"/>
            </a:xfrm>
            <a:custGeom>
              <a:avLst/>
              <a:gdLst/>
              <a:ahLst/>
              <a:cxnLst/>
              <a:rect l="l" t="t" r="r" b="b"/>
              <a:pathLst>
                <a:path w="51736157" h="13173732">
                  <a:moveTo>
                    <a:pt x="51591378" y="13028952"/>
                  </a:moveTo>
                  <a:lnTo>
                    <a:pt x="51736157" y="13028952"/>
                  </a:lnTo>
                  <a:lnTo>
                    <a:pt x="51736157" y="13173732"/>
                  </a:lnTo>
                  <a:lnTo>
                    <a:pt x="51591378" y="13173732"/>
                  </a:lnTo>
                  <a:lnTo>
                    <a:pt x="51591378" y="13028952"/>
                  </a:lnTo>
                  <a:close/>
                  <a:moveTo>
                    <a:pt x="0" y="144780"/>
                  </a:moveTo>
                  <a:lnTo>
                    <a:pt x="144780" y="144780"/>
                  </a:lnTo>
                  <a:lnTo>
                    <a:pt x="144780" y="13028952"/>
                  </a:lnTo>
                  <a:lnTo>
                    <a:pt x="0" y="13028952"/>
                  </a:lnTo>
                  <a:lnTo>
                    <a:pt x="0" y="144780"/>
                  </a:lnTo>
                  <a:close/>
                  <a:moveTo>
                    <a:pt x="0" y="13028952"/>
                  </a:moveTo>
                  <a:lnTo>
                    <a:pt x="144780" y="13028952"/>
                  </a:lnTo>
                  <a:lnTo>
                    <a:pt x="144780" y="13173732"/>
                  </a:lnTo>
                  <a:lnTo>
                    <a:pt x="0" y="13173732"/>
                  </a:lnTo>
                  <a:lnTo>
                    <a:pt x="0" y="13028952"/>
                  </a:lnTo>
                  <a:close/>
                  <a:moveTo>
                    <a:pt x="51591378" y="144780"/>
                  </a:moveTo>
                  <a:lnTo>
                    <a:pt x="51736157" y="144780"/>
                  </a:lnTo>
                  <a:lnTo>
                    <a:pt x="51736157" y="13028952"/>
                  </a:lnTo>
                  <a:lnTo>
                    <a:pt x="51591378" y="13028952"/>
                  </a:lnTo>
                  <a:lnTo>
                    <a:pt x="51591378" y="144780"/>
                  </a:lnTo>
                  <a:close/>
                  <a:moveTo>
                    <a:pt x="144780" y="13028952"/>
                  </a:moveTo>
                  <a:lnTo>
                    <a:pt x="51591378" y="13028952"/>
                  </a:lnTo>
                  <a:lnTo>
                    <a:pt x="51591378" y="13173732"/>
                  </a:lnTo>
                  <a:lnTo>
                    <a:pt x="144780" y="13173732"/>
                  </a:lnTo>
                  <a:lnTo>
                    <a:pt x="144780" y="13028952"/>
                  </a:lnTo>
                  <a:close/>
                  <a:moveTo>
                    <a:pt x="51591378" y="0"/>
                  </a:moveTo>
                  <a:lnTo>
                    <a:pt x="51736157" y="0"/>
                  </a:lnTo>
                  <a:lnTo>
                    <a:pt x="51736157" y="144780"/>
                  </a:lnTo>
                  <a:lnTo>
                    <a:pt x="51591378" y="144780"/>
                  </a:lnTo>
                  <a:lnTo>
                    <a:pt x="51591378" y="0"/>
                  </a:lnTo>
                  <a:close/>
                  <a:moveTo>
                    <a:pt x="0" y="0"/>
                  </a:moveTo>
                  <a:lnTo>
                    <a:pt x="144780" y="0"/>
                  </a:lnTo>
                  <a:lnTo>
                    <a:pt x="144780" y="144780"/>
                  </a:lnTo>
                  <a:lnTo>
                    <a:pt x="0" y="144780"/>
                  </a:lnTo>
                  <a:lnTo>
                    <a:pt x="0" y="0"/>
                  </a:lnTo>
                  <a:close/>
                  <a:moveTo>
                    <a:pt x="144780" y="0"/>
                  </a:moveTo>
                  <a:lnTo>
                    <a:pt x="51591378" y="0"/>
                  </a:lnTo>
                  <a:lnTo>
                    <a:pt x="51591378" y="144780"/>
                  </a:lnTo>
                  <a:lnTo>
                    <a:pt x="144780" y="144780"/>
                  </a:lnTo>
                  <a:lnTo>
                    <a:pt x="144780" y="0"/>
                  </a:lnTo>
                  <a:close/>
                </a:path>
              </a:pathLst>
            </a:custGeom>
            <a:solidFill>
              <a:srgbClr val="000000"/>
            </a:solidFill>
          </p:spPr>
        </p:sp>
      </p:grpSp>
      <p:sp>
        <p:nvSpPr>
          <p:cNvPr id="44" name="TextBox 21">
            <a:extLst>
              <a:ext uri="{FF2B5EF4-FFF2-40B4-BE49-F238E27FC236}">
                <a16:creationId xmlns:a16="http://schemas.microsoft.com/office/drawing/2014/main" id="{7AE96BE5-9176-4162-B795-B9124377449E}"/>
              </a:ext>
            </a:extLst>
          </p:cNvPr>
          <p:cNvSpPr txBox="1"/>
          <p:nvPr/>
        </p:nvSpPr>
        <p:spPr>
          <a:xfrm>
            <a:off x="3245906" y="508593"/>
            <a:ext cx="10863379" cy="578492"/>
          </a:xfrm>
          <a:prstGeom prst="rect">
            <a:avLst/>
          </a:prstGeom>
        </p:spPr>
        <p:txBody>
          <a:bodyPr lIns="0" tIns="0" rIns="0" bIns="0" rtlCol="0" anchor="t">
            <a:spAutoFit/>
          </a:bodyPr>
          <a:lstStyle/>
          <a:p>
            <a:pPr marL="0" lvl="0" indent="0" algn="ctr">
              <a:lnSpc>
                <a:spcPts val="4799"/>
              </a:lnSpc>
            </a:pPr>
            <a:r>
              <a:rPr lang="en-US" sz="3999" dirty="0">
                <a:solidFill>
                  <a:srgbClr val="373737"/>
                </a:solidFill>
                <a:latin typeface="Tomorrow" panose="020B0604020202020204" charset="0"/>
              </a:rPr>
              <a:t>Models</a:t>
            </a:r>
          </a:p>
        </p:txBody>
      </p:sp>
      <p:pic>
        <p:nvPicPr>
          <p:cNvPr id="12" name="Picture 11" descr="A picture containing table&#10;&#10;Description automatically generated">
            <a:extLst>
              <a:ext uri="{FF2B5EF4-FFF2-40B4-BE49-F238E27FC236}">
                <a16:creationId xmlns:a16="http://schemas.microsoft.com/office/drawing/2014/main" id="{443D9752-02D6-4D59-ABB3-661BFF73EAE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56385" y="3323239"/>
            <a:ext cx="3249221" cy="1721058"/>
          </a:xfrm>
          <a:prstGeom prst="rect">
            <a:avLst/>
          </a:prstGeom>
        </p:spPr>
      </p:pic>
      <p:pic>
        <p:nvPicPr>
          <p:cNvPr id="21" name="Picture 20" descr="Chart&#10;&#10;Description automatically generated">
            <a:extLst>
              <a:ext uri="{FF2B5EF4-FFF2-40B4-BE49-F238E27FC236}">
                <a16:creationId xmlns:a16="http://schemas.microsoft.com/office/drawing/2014/main" id="{B5B35B6D-0D06-46D4-9EF9-49C18862D79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313315" y="3539988"/>
            <a:ext cx="3222876" cy="1594307"/>
          </a:xfrm>
          <a:prstGeom prst="rect">
            <a:avLst/>
          </a:prstGeom>
        </p:spPr>
      </p:pic>
      <p:pic>
        <p:nvPicPr>
          <p:cNvPr id="45" name="Picture 44" descr="Chart&#10;&#10;Description automatically generated">
            <a:extLst>
              <a:ext uri="{FF2B5EF4-FFF2-40B4-BE49-F238E27FC236}">
                <a16:creationId xmlns:a16="http://schemas.microsoft.com/office/drawing/2014/main" id="{02EAEFC7-1AD4-4427-AD4B-C9E0A4E8E8C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294816" y="3286942"/>
            <a:ext cx="3372535" cy="1793652"/>
          </a:xfrm>
          <a:prstGeom prst="rect">
            <a:avLst/>
          </a:prstGeom>
        </p:spPr>
      </p:pic>
      <p:pic>
        <p:nvPicPr>
          <p:cNvPr id="47" name="Picture 46" descr="Chart&#10;&#10;Description automatically generated">
            <a:extLst>
              <a:ext uri="{FF2B5EF4-FFF2-40B4-BE49-F238E27FC236}">
                <a16:creationId xmlns:a16="http://schemas.microsoft.com/office/drawing/2014/main" id="{EE1421A1-5B8A-4AB9-8E66-3416159CBE7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56385" y="7133141"/>
            <a:ext cx="3033324" cy="194860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118"/>
            <a:ext cx="18288001" cy="1697618"/>
            <a:chOff x="0" y="0"/>
            <a:chExt cx="113713017" cy="15486385"/>
          </a:xfrm>
        </p:grpSpPr>
        <p:sp>
          <p:nvSpPr>
            <p:cNvPr id="3" name="Freeform 3"/>
            <p:cNvSpPr/>
            <p:nvPr/>
          </p:nvSpPr>
          <p:spPr>
            <a:xfrm>
              <a:off x="72390" y="72390"/>
              <a:ext cx="113568239" cy="15341606"/>
            </a:xfrm>
            <a:custGeom>
              <a:avLst/>
              <a:gdLst/>
              <a:ahLst/>
              <a:cxnLst/>
              <a:rect l="l" t="t" r="r" b="b"/>
              <a:pathLst>
                <a:path w="113568239" h="15341606">
                  <a:moveTo>
                    <a:pt x="0" y="0"/>
                  </a:moveTo>
                  <a:lnTo>
                    <a:pt x="113568239" y="0"/>
                  </a:lnTo>
                  <a:lnTo>
                    <a:pt x="113568239" y="15341606"/>
                  </a:lnTo>
                  <a:lnTo>
                    <a:pt x="0" y="15341606"/>
                  </a:lnTo>
                  <a:lnTo>
                    <a:pt x="0" y="0"/>
                  </a:lnTo>
                  <a:close/>
                </a:path>
              </a:pathLst>
            </a:custGeom>
            <a:solidFill>
              <a:srgbClr val="FFD630"/>
            </a:solidFill>
          </p:spPr>
        </p:sp>
        <p:sp>
          <p:nvSpPr>
            <p:cNvPr id="4" name="Freeform 4"/>
            <p:cNvSpPr/>
            <p:nvPr/>
          </p:nvSpPr>
          <p:spPr>
            <a:xfrm>
              <a:off x="0" y="0"/>
              <a:ext cx="113713022" cy="15486385"/>
            </a:xfrm>
            <a:custGeom>
              <a:avLst/>
              <a:gdLst/>
              <a:ahLst/>
              <a:cxnLst/>
              <a:rect l="l" t="t" r="r" b="b"/>
              <a:pathLst>
                <a:path w="113713022" h="15486385">
                  <a:moveTo>
                    <a:pt x="113568237" y="15341605"/>
                  </a:moveTo>
                  <a:lnTo>
                    <a:pt x="113713022" y="15341605"/>
                  </a:lnTo>
                  <a:lnTo>
                    <a:pt x="113713022" y="15486385"/>
                  </a:lnTo>
                  <a:lnTo>
                    <a:pt x="113568237" y="15486385"/>
                  </a:lnTo>
                  <a:lnTo>
                    <a:pt x="113568237" y="15341605"/>
                  </a:lnTo>
                  <a:close/>
                  <a:moveTo>
                    <a:pt x="0" y="144780"/>
                  </a:moveTo>
                  <a:lnTo>
                    <a:pt x="144780" y="144780"/>
                  </a:lnTo>
                  <a:lnTo>
                    <a:pt x="144780" y="15341605"/>
                  </a:lnTo>
                  <a:lnTo>
                    <a:pt x="0" y="15341605"/>
                  </a:lnTo>
                  <a:lnTo>
                    <a:pt x="0" y="144780"/>
                  </a:lnTo>
                  <a:close/>
                  <a:moveTo>
                    <a:pt x="0" y="15341605"/>
                  </a:moveTo>
                  <a:lnTo>
                    <a:pt x="144780" y="15341605"/>
                  </a:lnTo>
                  <a:lnTo>
                    <a:pt x="144780" y="15486385"/>
                  </a:lnTo>
                  <a:lnTo>
                    <a:pt x="0" y="15486385"/>
                  </a:lnTo>
                  <a:lnTo>
                    <a:pt x="0" y="15341605"/>
                  </a:lnTo>
                  <a:close/>
                  <a:moveTo>
                    <a:pt x="113568237" y="144780"/>
                  </a:moveTo>
                  <a:lnTo>
                    <a:pt x="113713022" y="144780"/>
                  </a:lnTo>
                  <a:lnTo>
                    <a:pt x="113713022" y="15341605"/>
                  </a:lnTo>
                  <a:lnTo>
                    <a:pt x="113568237" y="15341605"/>
                  </a:lnTo>
                  <a:lnTo>
                    <a:pt x="113568237" y="144780"/>
                  </a:lnTo>
                  <a:close/>
                  <a:moveTo>
                    <a:pt x="144780" y="15341605"/>
                  </a:moveTo>
                  <a:lnTo>
                    <a:pt x="113568237" y="15341605"/>
                  </a:lnTo>
                  <a:lnTo>
                    <a:pt x="113568237" y="15486385"/>
                  </a:lnTo>
                  <a:lnTo>
                    <a:pt x="144780" y="15486385"/>
                  </a:lnTo>
                  <a:lnTo>
                    <a:pt x="144780" y="15341605"/>
                  </a:lnTo>
                  <a:close/>
                  <a:moveTo>
                    <a:pt x="113568237" y="0"/>
                  </a:moveTo>
                  <a:lnTo>
                    <a:pt x="113713022" y="0"/>
                  </a:lnTo>
                  <a:lnTo>
                    <a:pt x="113713022" y="144780"/>
                  </a:lnTo>
                  <a:lnTo>
                    <a:pt x="113568237" y="144780"/>
                  </a:lnTo>
                  <a:lnTo>
                    <a:pt x="113568237" y="0"/>
                  </a:lnTo>
                  <a:close/>
                  <a:moveTo>
                    <a:pt x="0" y="0"/>
                  </a:moveTo>
                  <a:lnTo>
                    <a:pt x="144780" y="0"/>
                  </a:lnTo>
                  <a:lnTo>
                    <a:pt x="144780" y="144780"/>
                  </a:lnTo>
                  <a:lnTo>
                    <a:pt x="0" y="144780"/>
                  </a:lnTo>
                  <a:lnTo>
                    <a:pt x="0" y="0"/>
                  </a:lnTo>
                  <a:close/>
                  <a:moveTo>
                    <a:pt x="144780" y="0"/>
                  </a:moveTo>
                  <a:lnTo>
                    <a:pt x="113568237" y="0"/>
                  </a:lnTo>
                  <a:lnTo>
                    <a:pt x="113568237" y="144780"/>
                  </a:lnTo>
                  <a:lnTo>
                    <a:pt x="144780" y="144780"/>
                  </a:lnTo>
                  <a:lnTo>
                    <a:pt x="144780" y="0"/>
                  </a:lnTo>
                  <a:close/>
                </a:path>
              </a:pathLst>
            </a:custGeom>
            <a:solidFill>
              <a:srgbClr val="000000"/>
            </a:solidFill>
          </p:spPr>
        </p:sp>
      </p:grpSp>
      <p:sp>
        <p:nvSpPr>
          <p:cNvPr id="6" name="TextBox 6"/>
          <p:cNvSpPr txBox="1"/>
          <p:nvPr/>
        </p:nvSpPr>
        <p:spPr>
          <a:xfrm>
            <a:off x="293022" y="269806"/>
            <a:ext cx="16966278" cy="1177245"/>
          </a:xfrm>
          <a:prstGeom prst="rect">
            <a:avLst/>
          </a:prstGeom>
        </p:spPr>
        <p:txBody>
          <a:bodyPr lIns="0" tIns="0" rIns="0" bIns="0" rtlCol="0" anchor="t">
            <a:spAutoFit/>
          </a:bodyPr>
          <a:lstStyle/>
          <a:p>
            <a:pPr algn="ctr">
              <a:lnSpc>
                <a:spcPts val="10800"/>
              </a:lnSpc>
              <a:spcBef>
                <a:spcPct val="0"/>
              </a:spcBef>
            </a:pPr>
            <a:r>
              <a:rPr lang="en-US" sz="5400" dirty="0">
                <a:solidFill>
                  <a:srgbClr val="000000"/>
                </a:solidFill>
                <a:latin typeface="Tomorrow" panose="020B0604020202020204" charset="0"/>
              </a:rPr>
              <a:t>GUI</a:t>
            </a:r>
          </a:p>
        </p:txBody>
      </p:sp>
      <p:sp>
        <p:nvSpPr>
          <p:cNvPr id="7" name="TextBox 7"/>
          <p:cNvSpPr txBox="1"/>
          <p:nvPr/>
        </p:nvSpPr>
        <p:spPr>
          <a:xfrm>
            <a:off x="8503491" y="4229100"/>
            <a:ext cx="9516849" cy="2811091"/>
          </a:xfrm>
          <a:prstGeom prst="rect">
            <a:avLst/>
          </a:prstGeom>
        </p:spPr>
        <p:txBody>
          <a:bodyPr wrap="square" lIns="0" tIns="0" rIns="0" bIns="0" rtlCol="0" anchor="t">
            <a:spAutoFit/>
          </a:bodyPr>
          <a:lstStyle/>
          <a:p>
            <a:pPr>
              <a:lnSpc>
                <a:spcPts val="3651"/>
              </a:lnSpc>
            </a:pPr>
            <a:r>
              <a:rPr lang="en-US" sz="2800" dirty="0">
                <a:solidFill>
                  <a:srgbClr val="000000"/>
                </a:solidFill>
              </a:rPr>
              <a:t>Tkinter is the standard GUI library for Python. Python when combined with Tkinter provides a fast and easy way to create GUI applications. Tkinter provides a powerful object-oriented interface to the Tk GUI toolkit.</a:t>
            </a:r>
          </a:p>
          <a:p>
            <a:pPr>
              <a:lnSpc>
                <a:spcPts val="3651"/>
              </a:lnSpc>
            </a:pPr>
            <a:r>
              <a:rPr lang="en-US" sz="2800" dirty="0">
                <a:solidFill>
                  <a:srgbClr val="000000"/>
                </a:solidFill>
              </a:rPr>
              <a:t> Creating a GUI application using Tkinter is an easy task. </a:t>
            </a:r>
          </a:p>
          <a:p>
            <a:pPr>
              <a:lnSpc>
                <a:spcPts val="3651"/>
              </a:lnSpc>
            </a:pPr>
            <a:endParaRPr lang="en-US" sz="2808" dirty="0">
              <a:solidFill>
                <a:srgbClr val="000000"/>
              </a:solidFill>
              <a:latin typeface="Open Sauce"/>
            </a:endParaRPr>
          </a:p>
        </p:txBody>
      </p:sp>
      <p:pic>
        <p:nvPicPr>
          <p:cNvPr id="8" name="Picture 7">
            <a:extLst>
              <a:ext uri="{FF2B5EF4-FFF2-40B4-BE49-F238E27FC236}">
                <a16:creationId xmlns:a16="http://schemas.microsoft.com/office/drawing/2014/main" id="{BD16CA96-9F28-4CAC-9355-1347F8D79B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508" y="2637263"/>
            <a:ext cx="7699724" cy="7122288"/>
          </a:xfrm>
          <a:prstGeom prst="rect">
            <a:avLst/>
          </a:prstGeom>
        </p:spPr>
      </p:pic>
      <p:grpSp>
        <p:nvGrpSpPr>
          <p:cNvPr id="9" name="Group 24">
            <a:extLst>
              <a:ext uri="{FF2B5EF4-FFF2-40B4-BE49-F238E27FC236}">
                <a16:creationId xmlns:a16="http://schemas.microsoft.com/office/drawing/2014/main" id="{EE13AE8A-1486-4AC2-BBF5-7B964D7E30DE}"/>
              </a:ext>
            </a:extLst>
          </p:cNvPr>
          <p:cNvGrpSpPr/>
          <p:nvPr/>
        </p:nvGrpSpPr>
        <p:grpSpPr>
          <a:xfrm>
            <a:off x="8058169" y="4381500"/>
            <a:ext cx="308385" cy="293180"/>
            <a:chOff x="0" y="0"/>
            <a:chExt cx="6350000" cy="6350000"/>
          </a:xfrm>
        </p:grpSpPr>
        <p:sp>
          <p:nvSpPr>
            <p:cNvPr id="10" name="Freeform 25">
              <a:extLst>
                <a:ext uri="{FF2B5EF4-FFF2-40B4-BE49-F238E27FC236}">
                  <a16:creationId xmlns:a16="http://schemas.microsoft.com/office/drawing/2014/main" id="{464D916D-D475-43D1-8984-782E122259E0}"/>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9D9D9"/>
            </a:solidFill>
          </p:spPr>
          <p:txBody>
            <a:bodyPr/>
            <a:lstStyle/>
            <a:p>
              <a:endParaRPr lang="en-US" dirty="0"/>
            </a:p>
          </p:txBody>
        </p:sp>
      </p:grpSp>
      <p:grpSp>
        <p:nvGrpSpPr>
          <p:cNvPr id="11" name="Group 24">
            <a:extLst>
              <a:ext uri="{FF2B5EF4-FFF2-40B4-BE49-F238E27FC236}">
                <a16:creationId xmlns:a16="http://schemas.microsoft.com/office/drawing/2014/main" id="{873A1055-D227-417A-91A9-82D8D55E5260}"/>
              </a:ext>
            </a:extLst>
          </p:cNvPr>
          <p:cNvGrpSpPr/>
          <p:nvPr/>
        </p:nvGrpSpPr>
        <p:grpSpPr>
          <a:xfrm>
            <a:off x="7986604" y="6216147"/>
            <a:ext cx="379262" cy="293179"/>
            <a:chOff x="0" y="0"/>
            <a:chExt cx="6350000" cy="6350000"/>
          </a:xfrm>
        </p:grpSpPr>
        <p:sp>
          <p:nvSpPr>
            <p:cNvPr id="12" name="Freeform 25">
              <a:extLst>
                <a:ext uri="{FF2B5EF4-FFF2-40B4-BE49-F238E27FC236}">
                  <a16:creationId xmlns:a16="http://schemas.microsoft.com/office/drawing/2014/main" id="{E1A88B30-7AD7-49BD-9418-E2244B85673E}"/>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9D9D9"/>
            </a:solidFill>
          </p:spPr>
        </p:sp>
      </p:grpSp>
    </p:spTree>
    <p:extLst>
      <p:ext uri="{BB962C8B-B14F-4D97-AF65-F5344CB8AC3E}">
        <p14:creationId xmlns:p14="http://schemas.microsoft.com/office/powerpoint/2010/main" val="848484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t="15" b="15"/>
          <a:stretch/>
        </p:blipFill>
        <p:spPr>
          <a:xfrm>
            <a:off x="-24984" y="0"/>
            <a:ext cx="18288000" cy="10287000"/>
          </a:xfrm>
          <a:prstGeom prst="rect">
            <a:avLst/>
          </a:prstGeom>
        </p:spPr>
      </p:pic>
      <p:grpSp>
        <p:nvGrpSpPr>
          <p:cNvPr id="3" name="Group 3"/>
          <p:cNvGrpSpPr/>
          <p:nvPr/>
        </p:nvGrpSpPr>
        <p:grpSpPr>
          <a:xfrm>
            <a:off x="3962400" y="5372100"/>
            <a:ext cx="9601200" cy="2514600"/>
            <a:chOff x="0" y="0"/>
            <a:chExt cx="50466837" cy="16199941"/>
          </a:xfrm>
        </p:grpSpPr>
        <p:sp>
          <p:nvSpPr>
            <p:cNvPr id="4" name="Freeform 4"/>
            <p:cNvSpPr/>
            <p:nvPr/>
          </p:nvSpPr>
          <p:spPr>
            <a:xfrm>
              <a:off x="72390" y="72390"/>
              <a:ext cx="50322056" cy="16055162"/>
            </a:xfrm>
            <a:custGeom>
              <a:avLst/>
              <a:gdLst/>
              <a:ahLst/>
              <a:cxnLst/>
              <a:rect l="l" t="t" r="r" b="b"/>
              <a:pathLst>
                <a:path w="50322056" h="16055162">
                  <a:moveTo>
                    <a:pt x="0" y="0"/>
                  </a:moveTo>
                  <a:lnTo>
                    <a:pt x="50322056" y="0"/>
                  </a:lnTo>
                  <a:lnTo>
                    <a:pt x="50322056" y="16055162"/>
                  </a:lnTo>
                  <a:lnTo>
                    <a:pt x="0" y="16055162"/>
                  </a:lnTo>
                  <a:lnTo>
                    <a:pt x="0" y="0"/>
                  </a:lnTo>
                  <a:close/>
                </a:path>
              </a:pathLst>
            </a:custGeom>
            <a:solidFill>
              <a:srgbClr val="FFD630"/>
            </a:solidFill>
          </p:spPr>
        </p:sp>
        <p:sp>
          <p:nvSpPr>
            <p:cNvPr id="5" name="Freeform 5"/>
            <p:cNvSpPr/>
            <p:nvPr/>
          </p:nvSpPr>
          <p:spPr>
            <a:xfrm>
              <a:off x="0" y="0"/>
              <a:ext cx="50466836" cy="16199941"/>
            </a:xfrm>
            <a:custGeom>
              <a:avLst/>
              <a:gdLst/>
              <a:ahLst/>
              <a:cxnLst/>
              <a:rect l="l" t="t" r="r" b="b"/>
              <a:pathLst>
                <a:path w="50466836" h="16199941">
                  <a:moveTo>
                    <a:pt x="50322057" y="16055161"/>
                  </a:moveTo>
                  <a:lnTo>
                    <a:pt x="50466836" y="16055161"/>
                  </a:lnTo>
                  <a:lnTo>
                    <a:pt x="50466836" y="16199941"/>
                  </a:lnTo>
                  <a:lnTo>
                    <a:pt x="50322057" y="16199941"/>
                  </a:lnTo>
                  <a:lnTo>
                    <a:pt x="50322057" y="16055161"/>
                  </a:lnTo>
                  <a:close/>
                  <a:moveTo>
                    <a:pt x="0" y="144780"/>
                  </a:moveTo>
                  <a:lnTo>
                    <a:pt x="144780" y="144780"/>
                  </a:lnTo>
                  <a:lnTo>
                    <a:pt x="144780" y="16055161"/>
                  </a:lnTo>
                  <a:lnTo>
                    <a:pt x="0" y="16055161"/>
                  </a:lnTo>
                  <a:lnTo>
                    <a:pt x="0" y="144780"/>
                  </a:lnTo>
                  <a:close/>
                  <a:moveTo>
                    <a:pt x="0" y="16055161"/>
                  </a:moveTo>
                  <a:lnTo>
                    <a:pt x="144780" y="16055161"/>
                  </a:lnTo>
                  <a:lnTo>
                    <a:pt x="144780" y="16199941"/>
                  </a:lnTo>
                  <a:lnTo>
                    <a:pt x="0" y="16199941"/>
                  </a:lnTo>
                  <a:lnTo>
                    <a:pt x="0" y="16055161"/>
                  </a:lnTo>
                  <a:close/>
                  <a:moveTo>
                    <a:pt x="50322057" y="144780"/>
                  </a:moveTo>
                  <a:lnTo>
                    <a:pt x="50466836" y="144780"/>
                  </a:lnTo>
                  <a:lnTo>
                    <a:pt x="50466836" y="16055161"/>
                  </a:lnTo>
                  <a:lnTo>
                    <a:pt x="50322057" y="16055161"/>
                  </a:lnTo>
                  <a:lnTo>
                    <a:pt x="50322057" y="144780"/>
                  </a:lnTo>
                  <a:close/>
                  <a:moveTo>
                    <a:pt x="144780" y="16055161"/>
                  </a:moveTo>
                  <a:lnTo>
                    <a:pt x="50322057" y="16055161"/>
                  </a:lnTo>
                  <a:lnTo>
                    <a:pt x="50322057" y="16199941"/>
                  </a:lnTo>
                  <a:lnTo>
                    <a:pt x="144780" y="16199941"/>
                  </a:lnTo>
                  <a:lnTo>
                    <a:pt x="144780" y="16055161"/>
                  </a:lnTo>
                  <a:close/>
                  <a:moveTo>
                    <a:pt x="50322057" y="0"/>
                  </a:moveTo>
                  <a:lnTo>
                    <a:pt x="50466836" y="0"/>
                  </a:lnTo>
                  <a:lnTo>
                    <a:pt x="50466836" y="144780"/>
                  </a:lnTo>
                  <a:lnTo>
                    <a:pt x="50322057" y="144780"/>
                  </a:lnTo>
                  <a:lnTo>
                    <a:pt x="50322057" y="0"/>
                  </a:lnTo>
                  <a:close/>
                  <a:moveTo>
                    <a:pt x="0" y="0"/>
                  </a:moveTo>
                  <a:lnTo>
                    <a:pt x="144780" y="0"/>
                  </a:lnTo>
                  <a:lnTo>
                    <a:pt x="144780" y="144780"/>
                  </a:lnTo>
                  <a:lnTo>
                    <a:pt x="0" y="144780"/>
                  </a:lnTo>
                  <a:lnTo>
                    <a:pt x="0" y="0"/>
                  </a:lnTo>
                  <a:close/>
                  <a:moveTo>
                    <a:pt x="144780" y="0"/>
                  </a:moveTo>
                  <a:lnTo>
                    <a:pt x="50322057" y="0"/>
                  </a:lnTo>
                  <a:lnTo>
                    <a:pt x="50322057" y="144780"/>
                  </a:lnTo>
                  <a:lnTo>
                    <a:pt x="144780" y="144780"/>
                  </a:lnTo>
                  <a:lnTo>
                    <a:pt x="144780" y="0"/>
                  </a:lnTo>
                  <a:close/>
                </a:path>
              </a:pathLst>
            </a:custGeom>
            <a:solidFill>
              <a:srgbClr val="000000"/>
            </a:solidFill>
          </p:spPr>
        </p:sp>
      </p:grpSp>
      <p:sp>
        <p:nvSpPr>
          <p:cNvPr id="6" name="TextBox 6"/>
          <p:cNvSpPr txBox="1"/>
          <p:nvPr/>
        </p:nvSpPr>
        <p:spPr>
          <a:xfrm>
            <a:off x="4280098" y="5753100"/>
            <a:ext cx="9269730" cy="1304203"/>
          </a:xfrm>
          <a:prstGeom prst="rect">
            <a:avLst/>
          </a:prstGeom>
        </p:spPr>
        <p:txBody>
          <a:bodyPr wrap="square" lIns="0" tIns="0" rIns="0" bIns="0" rtlCol="0" anchor="t">
            <a:spAutoFit/>
          </a:bodyPr>
          <a:lstStyle/>
          <a:p>
            <a:pPr>
              <a:lnSpc>
                <a:spcPts val="11777"/>
              </a:lnSpc>
            </a:pPr>
            <a:r>
              <a:rPr lang="en-US" sz="6600" dirty="0">
                <a:solidFill>
                  <a:srgbClr val="000000"/>
                </a:solidFill>
                <a:latin typeface="Tomorrow"/>
              </a:rPr>
              <a:t>Thank you for listening </a:t>
            </a:r>
          </a:p>
        </p:txBody>
      </p:sp>
    </p:spTree>
    <p:extLst>
      <p:ext uri="{BB962C8B-B14F-4D97-AF65-F5344CB8AC3E}">
        <p14:creationId xmlns:p14="http://schemas.microsoft.com/office/powerpoint/2010/main" val="3761392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392236" y="2089666"/>
            <a:ext cx="10895764" cy="5410199"/>
            <a:chOff x="0" y="0"/>
            <a:chExt cx="44723363" cy="9989482"/>
          </a:xfrm>
        </p:grpSpPr>
        <p:sp>
          <p:nvSpPr>
            <p:cNvPr id="3" name="Freeform 3"/>
            <p:cNvSpPr/>
            <p:nvPr/>
          </p:nvSpPr>
          <p:spPr>
            <a:xfrm>
              <a:off x="72390" y="72390"/>
              <a:ext cx="44578584" cy="9844704"/>
            </a:xfrm>
            <a:custGeom>
              <a:avLst/>
              <a:gdLst/>
              <a:ahLst/>
              <a:cxnLst/>
              <a:rect l="l" t="t" r="r" b="b"/>
              <a:pathLst>
                <a:path w="44578584" h="9844704">
                  <a:moveTo>
                    <a:pt x="0" y="0"/>
                  </a:moveTo>
                  <a:lnTo>
                    <a:pt x="44578584" y="0"/>
                  </a:lnTo>
                  <a:lnTo>
                    <a:pt x="44578584" y="9844704"/>
                  </a:lnTo>
                  <a:lnTo>
                    <a:pt x="0" y="9844704"/>
                  </a:lnTo>
                  <a:lnTo>
                    <a:pt x="0" y="0"/>
                  </a:lnTo>
                  <a:close/>
                </a:path>
              </a:pathLst>
            </a:custGeom>
          </p:spPr>
          <p:style>
            <a:lnRef idx="0">
              <a:schemeClr val="accent6"/>
            </a:lnRef>
            <a:fillRef idx="3">
              <a:schemeClr val="accent6"/>
            </a:fillRef>
            <a:effectRef idx="3">
              <a:schemeClr val="accent6"/>
            </a:effectRef>
            <a:fontRef idx="minor">
              <a:schemeClr val="lt1"/>
            </a:fontRef>
          </p:style>
        </p:sp>
        <p:sp>
          <p:nvSpPr>
            <p:cNvPr id="4" name="Freeform 4"/>
            <p:cNvSpPr/>
            <p:nvPr/>
          </p:nvSpPr>
          <p:spPr>
            <a:xfrm>
              <a:off x="0" y="0"/>
              <a:ext cx="44723363" cy="9989482"/>
            </a:xfrm>
            <a:custGeom>
              <a:avLst/>
              <a:gdLst/>
              <a:ahLst/>
              <a:cxnLst/>
              <a:rect l="l" t="t" r="r" b="b"/>
              <a:pathLst>
                <a:path w="44723363" h="9989483">
                  <a:moveTo>
                    <a:pt x="44578584" y="9844704"/>
                  </a:moveTo>
                  <a:lnTo>
                    <a:pt x="44723363" y="9844704"/>
                  </a:lnTo>
                  <a:lnTo>
                    <a:pt x="44723363" y="9989483"/>
                  </a:lnTo>
                  <a:lnTo>
                    <a:pt x="44578581" y="9989483"/>
                  </a:lnTo>
                  <a:lnTo>
                    <a:pt x="44578581" y="9844704"/>
                  </a:lnTo>
                  <a:close/>
                  <a:moveTo>
                    <a:pt x="0" y="144780"/>
                  </a:moveTo>
                  <a:lnTo>
                    <a:pt x="144780" y="144780"/>
                  </a:lnTo>
                  <a:lnTo>
                    <a:pt x="144780" y="9844704"/>
                  </a:lnTo>
                  <a:lnTo>
                    <a:pt x="0" y="9844704"/>
                  </a:lnTo>
                  <a:lnTo>
                    <a:pt x="0" y="144780"/>
                  </a:lnTo>
                  <a:close/>
                  <a:moveTo>
                    <a:pt x="0" y="9844704"/>
                  </a:moveTo>
                  <a:lnTo>
                    <a:pt x="144780" y="9844704"/>
                  </a:lnTo>
                  <a:lnTo>
                    <a:pt x="144780" y="9989483"/>
                  </a:lnTo>
                  <a:lnTo>
                    <a:pt x="0" y="9989483"/>
                  </a:lnTo>
                  <a:lnTo>
                    <a:pt x="0" y="9844704"/>
                  </a:lnTo>
                  <a:close/>
                  <a:moveTo>
                    <a:pt x="44578584" y="144780"/>
                  </a:moveTo>
                  <a:lnTo>
                    <a:pt x="44723363" y="144780"/>
                  </a:lnTo>
                  <a:lnTo>
                    <a:pt x="44723363" y="9844704"/>
                  </a:lnTo>
                  <a:lnTo>
                    <a:pt x="44578581" y="9844704"/>
                  </a:lnTo>
                  <a:lnTo>
                    <a:pt x="44578581" y="144780"/>
                  </a:lnTo>
                  <a:close/>
                  <a:moveTo>
                    <a:pt x="144780" y="9844704"/>
                  </a:moveTo>
                  <a:lnTo>
                    <a:pt x="44578584" y="9844704"/>
                  </a:lnTo>
                  <a:lnTo>
                    <a:pt x="44578584" y="9989483"/>
                  </a:lnTo>
                  <a:lnTo>
                    <a:pt x="144780" y="9989483"/>
                  </a:lnTo>
                  <a:lnTo>
                    <a:pt x="144780" y="9844704"/>
                  </a:lnTo>
                  <a:close/>
                  <a:moveTo>
                    <a:pt x="44578584" y="0"/>
                  </a:moveTo>
                  <a:lnTo>
                    <a:pt x="44723363" y="0"/>
                  </a:lnTo>
                  <a:lnTo>
                    <a:pt x="44723363" y="144780"/>
                  </a:lnTo>
                  <a:lnTo>
                    <a:pt x="44578581" y="144780"/>
                  </a:lnTo>
                  <a:lnTo>
                    <a:pt x="44578581" y="0"/>
                  </a:lnTo>
                  <a:close/>
                  <a:moveTo>
                    <a:pt x="0" y="0"/>
                  </a:moveTo>
                  <a:lnTo>
                    <a:pt x="144780" y="0"/>
                  </a:lnTo>
                  <a:lnTo>
                    <a:pt x="144780" y="144780"/>
                  </a:lnTo>
                  <a:lnTo>
                    <a:pt x="0" y="144780"/>
                  </a:lnTo>
                  <a:lnTo>
                    <a:pt x="0" y="0"/>
                  </a:lnTo>
                  <a:close/>
                  <a:moveTo>
                    <a:pt x="144780" y="0"/>
                  </a:moveTo>
                  <a:lnTo>
                    <a:pt x="44578584" y="0"/>
                  </a:lnTo>
                  <a:lnTo>
                    <a:pt x="44578584" y="144780"/>
                  </a:lnTo>
                  <a:lnTo>
                    <a:pt x="144780" y="144780"/>
                  </a:lnTo>
                  <a:lnTo>
                    <a:pt x="144780" y="0"/>
                  </a:lnTo>
                  <a:close/>
                </a:path>
              </a:pathLst>
            </a:custGeom>
          </p:spPr>
          <p:style>
            <a:lnRef idx="0">
              <a:schemeClr val="accent6"/>
            </a:lnRef>
            <a:fillRef idx="3">
              <a:schemeClr val="accent6"/>
            </a:fillRef>
            <a:effectRef idx="3">
              <a:schemeClr val="accent6"/>
            </a:effectRef>
            <a:fontRef idx="minor">
              <a:schemeClr val="lt1"/>
            </a:fontRef>
          </p:style>
        </p:sp>
      </p:grpSp>
      <p:grpSp>
        <p:nvGrpSpPr>
          <p:cNvPr id="5" name="Group 5"/>
          <p:cNvGrpSpPr/>
          <p:nvPr/>
        </p:nvGrpSpPr>
        <p:grpSpPr>
          <a:xfrm>
            <a:off x="0" y="-18088"/>
            <a:ext cx="7360429" cy="10305088"/>
            <a:chOff x="0" y="0"/>
            <a:chExt cx="44723363" cy="23751216"/>
          </a:xfrm>
        </p:grpSpPr>
        <p:sp>
          <p:nvSpPr>
            <p:cNvPr id="6" name="Freeform 6"/>
            <p:cNvSpPr/>
            <p:nvPr/>
          </p:nvSpPr>
          <p:spPr>
            <a:xfrm>
              <a:off x="72390" y="72390"/>
              <a:ext cx="44578584" cy="23606436"/>
            </a:xfrm>
            <a:custGeom>
              <a:avLst/>
              <a:gdLst/>
              <a:ahLst/>
              <a:cxnLst/>
              <a:rect l="l" t="t" r="r" b="b"/>
              <a:pathLst>
                <a:path w="44578584" h="23606436">
                  <a:moveTo>
                    <a:pt x="0" y="0"/>
                  </a:moveTo>
                  <a:lnTo>
                    <a:pt x="44578584" y="0"/>
                  </a:lnTo>
                  <a:lnTo>
                    <a:pt x="44578584" y="23606436"/>
                  </a:lnTo>
                  <a:lnTo>
                    <a:pt x="0" y="23606436"/>
                  </a:lnTo>
                  <a:lnTo>
                    <a:pt x="0" y="0"/>
                  </a:lnTo>
                  <a:close/>
                </a:path>
              </a:pathLst>
            </a:custGeom>
            <a:solidFill>
              <a:srgbClr val="FFD630"/>
            </a:solidFill>
          </p:spPr>
        </p:sp>
        <p:sp>
          <p:nvSpPr>
            <p:cNvPr id="7" name="Freeform 7"/>
            <p:cNvSpPr/>
            <p:nvPr/>
          </p:nvSpPr>
          <p:spPr>
            <a:xfrm>
              <a:off x="0" y="0"/>
              <a:ext cx="44723363" cy="23751215"/>
            </a:xfrm>
            <a:custGeom>
              <a:avLst/>
              <a:gdLst/>
              <a:ahLst/>
              <a:cxnLst/>
              <a:rect l="l" t="t" r="r" b="b"/>
              <a:pathLst>
                <a:path w="44723363" h="23751215">
                  <a:moveTo>
                    <a:pt x="44578584" y="23606435"/>
                  </a:moveTo>
                  <a:lnTo>
                    <a:pt x="44723363" y="23606435"/>
                  </a:lnTo>
                  <a:lnTo>
                    <a:pt x="44723363" y="23751215"/>
                  </a:lnTo>
                  <a:lnTo>
                    <a:pt x="44578581" y="23751215"/>
                  </a:lnTo>
                  <a:lnTo>
                    <a:pt x="44578581" y="23606435"/>
                  </a:lnTo>
                  <a:close/>
                  <a:moveTo>
                    <a:pt x="0" y="144780"/>
                  </a:moveTo>
                  <a:lnTo>
                    <a:pt x="144780" y="144780"/>
                  </a:lnTo>
                  <a:lnTo>
                    <a:pt x="144780" y="23606435"/>
                  </a:lnTo>
                  <a:lnTo>
                    <a:pt x="0" y="23606435"/>
                  </a:lnTo>
                  <a:lnTo>
                    <a:pt x="0" y="144780"/>
                  </a:lnTo>
                  <a:close/>
                  <a:moveTo>
                    <a:pt x="0" y="23606435"/>
                  </a:moveTo>
                  <a:lnTo>
                    <a:pt x="144780" y="23606435"/>
                  </a:lnTo>
                  <a:lnTo>
                    <a:pt x="144780" y="23751215"/>
                  </a:lnTo>
                  <a:lnTo>
                    <a:pt x="0" y="23751215"/>
                  </a:lnTo>
                  <a:lnTo>
                    <a:pt x="0" y="23606435"/>
                  </a:lnTo>
                  <a:close/>
                  <a:moveTo>
                    <a:pt x="44578584" y="144780"/>
                  </a:moveTo>
                  <a:lnTo>
                    <a:pt x="44723363" y="144780"/>
                  </a:lnTo>
                  <a:lnTo>
                    <a:pt x="44723363" y="23606435"/>
                  </a:lnTo>
                  <a:lnTo>
                    <a:pt x="44578581" y="23606435"/>
                  </a:lnTo>
                  <a:lnTo>
                    <a:pt x="44578581" y="144780"/>
                  </a:lnTo>
                  <a:close/>
                  <a:moveTo>
                    <a:pt x="144780" y="23606435"/>
                  </a:moveTo>
                  <a:lnTo>
                    <a:pt x="44578584" y="23606435"/>
                  </a:lnTo>
                  <a:lnTo>
                    <a:pt x="44578584" y="23751215"/>
                  </a:lnTo>
                  <a:lnTo>
                    <a:pt x="144780" y="23751215"/>
                  </a:lnTo>
                  <a:lnTo>
                    <a:pt x="144780" y="23606435"/>
                  </a:lnTo>
                  <a:close/>
                  <a:moveTo>
                    <a:pt x="44578584" y="0"/>
                  </a:moveTo>
                  <a:lnTo>
                    <a:pt x="44723363" y="0"/>
                  </a:lnTo>
                  <a:lnTo>
                    <a:pt x="44723363" y="144780"/>
                  </a:lnTo>
                  <a:lnTo>
                    <a:pt x="44578581" y="144780"/>
                  </a:lnTo>
                  <a:lnTo>
                    <a:pt x="44578581" y="0"/>
                  </a:lnTo>
                  <a:close/>
                  <a:moveTo>
                    <a:pt x="0" y="0"/>
                  </a:moveTo>
                  <a:lnTo>
                    <a:pt x="144780" y="0"/>
                  </a:lnTo>
                  <a:lnTo>
                    <a:pt x="144780" y="144780"/>
                  </a:lnTo>
                  <a:lnTo>
                    <a:pt x="0" y="144780"/>
                  </a:lnTo>
                  <a:lnTo>
                    <a:pt x="0" y="0"/>
                  </a:lnTo>
                  <a:close/>
                  <a:moveTo>
                    <a:pt x="144780" y="0"/>
                  </a:moveTo>
                  <a:lnTo>
                    <a:pt x="44578584" y="0"/>
                  </a:lnTo>
                  <a:lnTo>
                    <a:pt x="44578584" y="144780"/>
                  </a:lnTo>
                  <a:lnTo>
                    <a:pt x="144780" y="144780"/>
                  </a:lnTo>
                  <a:lnTo>
                    <a:pt x="144780" y="0"/>
                  </a:lnTo>
                  <a:close/>
                </a:path>
              </a:pathLst>
            </a:custGeom>
            <a:solidFill>
              <a:srgbClr val="000000"/>
            </a:solidFill>
          </p:spPr>
        </p:sp>
      </p:grpSp>
      <p:sp>
        <p:nvSpPr>
          <p:cNvPr id="8" name="AutoShape 8"/>
          <p:cNvSpPr/>
          <p:nvPr/>
        </p:nvSpPr>
        <p:spPr>
          <a:xfrm rot="5400000">
            <a:off x="2206030" y="5124402"/>
            <a:ext cx="10293174" cy="32027"/>
          </a:xfrm>
          <a:prstGeom prst="line">
            <a:avLst/>
          </a:prstGeom>
          <a:ln w="28575" cap="rnd">
            <a:solidFill>
              <a:srgbClr val="000000"/>
            </a:solidFill>
            <a:prstDash val="solid"/>
            <a:headEnd type="none" w="sm" len="sm"/>
            <a:tailEnd type="none" w="sm" len="sm"/>
          </a:ln>
        </p:spPr>
        <p:txBody>
          <a:bodyPr/>
          <a:lstStyle/>
          <a:p>
            <a:endParaRPr lang="en-US" dirty="0"/>
          </a:p>
        </p:txBody>
      </p:sp>
      <p:sp>
        <p:nvSpPr>
          <p:cNvPr id="9" name="TextBox 9"/>
          <p:cNvSpPr txBox="1"/>
          <p:nvPr/>
        </p:nvSpPr>
        <p:spPr>
          <a:xfrm>
            <a:off x="797039" y="4013783"/>
            <a:ext cx="5531199" cy="1192634"/>
          </a:xfrm>
          <a:prstGeom prst="rect">
            <a:avLst/>
          </a:prstGeom>
        </p:spPr>
        <p:txBody>
          <a:bodyPr lIns="0" tIns="0" rIns="0" bIns="0" rtlCol="0" anchor="t">
            <a:spAutoFit/>
          </a:bodyPr>
          <a:lstStyle/>
          <a:p>
            <a:pPr>
              <a:lnSpc>
                <a:spcPts val="10800"/>
              </a:lnSpc>
            </a:pPr>
            <a:r>
              <a:rPr lang="en-US" sz="6000" dirty="0">
                <a:solidFill>
                  <a:srgbClr val="000000"/>
                </a:solidFill>
                <a:latin typeface="Tomorrow"/>
              </a:rPr>
              <a:t>Resource Page </a:t>
            </a:r>
          </a:p>
        </p:txBody>
      </p:sp>
      <p:sp>
        <p:nvSpPr>
          <p:cNvPr id="38" name="TextBox 37">
            <a:extLst>
              <a:ext uri="{FF2B5EF4-FFF2-40B4-BE49-F238E27FC236}">
                <a16:creationId xmlns:a16="http://schemas.microsoft.com/office/drawing/2014/main" id="{80062CC7-5B04-4EAB-900D-B117994AA2A6}"/>
              </a:ext>
            </a:extLst>
          </p:cNvPr>
          <p:cNvSpPr txBox="1"/>
          <p:nvPr/>
        </p:nvSpPr>
        <p:spPr>
          <a:xfrm>
            <a:off x="7434136" y="3467100"/>
            <a:ext cx="9863264" cy="3693319"/>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https://www.ehealthinsurance.com/resources/individual-and-family/how-much-does-individual-health-insurance-cost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3"/>
              </a:rPr>
              <a:t>https://www.valuechampion.sg/average-cost-and-benefits-health-insurance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4"/>
              </a:rPr>
              <a:t>https://www.kaggle.com/jsonlim/insurancedataset/notebook</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5"/>
              </a:rPr>
              <a:t>https://www.google.com/amp/s/slideplayer.com/amp/8080918/</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a:p>
            <a:pPr marL="285750" indent="-285750">
              <a:buFont typeface="Arial" panose="020B0604020202020204" pitchFamily="34" charset="0"/>
              <a:buChar char="•"/>
            </a:pPr>
            <a:endParaRPr lang="en-US" dirty="0"/>
          </a:p>
        </p:txBody>
      </p:sp>
      <p:sp>
        <p:nvSpPr>
          <p:cNvPr id="39" name="TextBox 38">
            <a:extLst>
              <a:ext uri="{FF2B5EF4-FFF2-40B4-BE49-F238E27FC236}">
                <a16:creationId xmlns:a16="http://schemas.microsoft.com/office/drawing/2014/main" id="{1B0D85D0-5015-4606-8D54-2C496AE83701}"/>
              </a:ext>
            </a:extLst>
          </p:cNvPr>
          <p:cNvSpPr txBox="1"/>
          <p:nvPr/>
        </p:nvSpPr>
        <p:spPr>
          <a:xfrm>
            <a:off x="6602783" y="4610100"/>
            <a:ext cx="184731" cy="369332"/>
          </a:xfrm>
          <a:prstGeom prst="rect">
            <a:avLst/>
          </a:prstGeom>
          <a:noFill/>
        </p:spPr>
        <p:txBody>
          <a:bodyPr wrap="none" rtlCol="0">
            <a:spAutoFit/>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3" name="Group 3"/>
          <p:cNvGrpSpPr/>
          <p:nvPr/>
        </p:nvGrpSpPr>
        <p:grpSpPr>
          <a:xfrm>
            <a:off x="2264780" y="876300"/>
            <a:ext cx="13358146" cy="1422328"/>
            <a:chOff x="0" y="0"/>
            <a:chExt cx="22327750" cy="2377380"/>
          </a:xfrm>
        </p:grpSpPr>
        <p:sp>
          <p:nvSpPr>
            <p:cNvPr id="4" name="Freeform 4"/>
            <p:cNvSpPr/>
            <p:nvPr/>
          </p:nvSpPr>
          <p:spPr>
            <a:xfrm>
              <a:off x="12700" y="12700"/>
              <a:ext cx="22302350" cy="2351980"/>
            </a:xfrm>
            <a:custGeom>
              <a:avLst/>
              <a:gdLst/>
              <a:ahLst/>
              <a:cxnLst/>
              <a:rect l="l" t="t" r="r" b="b"/>
              <a:pathLst>
                <a:path w="22302350" h="2351980">
                  <a:moveTo>
                    <a:pt x="21345406" y="2351980"/>
                  </a:moveTo>
                  <a:lnTo>
                    <a:pt x="956945" y="2351980"/>
                  </a:lnTo>
                  <a:cubicBezTo>
                    <a:pt x="428371" y="2351980"/>
                    <a:pt x="0" y="1923482"/>
                    <a:pt x="0" y="1175990"/>
                  </a:cubicBezTo>
                  <a:lnTo>
                    <a:pt x="0" y="1175990"/>
                  </a:lnTo>
                  <a:cubicBezTo>
                    <a:pt x="0" y="428371"/>
                    <a:pt x="428371" y="0"/>
                    <a:pt x="956945" y="0"/>
                  </a:cubicBezTo>
                  <a:lnTo>
                    <a:pt x="21345406" y="0"/>
                  </a:lnTo>
                  <a:cubicBezTo>
                    <a:pt x="21873852" y="0"/>
                    <a:pt x="22302350" y="428371"/>
                    <a:pt x="22302350" y="1175990"/>
                  </a:cubicBezTo>
                  <a:lnTo>
                    <a:pt x="22302350" y="1175990"/>
                  </a:lnTo>
                  <a:cubicBezTo>
                    <a:pt x="22302350" y="1923482"/>
                    <a:pt x="21873852" y="2351980"/>
                    <a:pt x="21345406" y="2351980"/>
                  </a:cubicBezTo>
                  <a:close/>
                </a:path>
              </a:pathLst>
            </a:custGeom>
            <a:solidFill>
              <a:srgbClr val="FFD630"/>
            </a:solidFill>
          </p:spPr>
        </p:sp>
        <p:sp>
          <p:nvSpPr>
            <p:cNvPr id="5" name="Freeform 5"/>
            <p:cNvSpPr/>
            <p:nvPr/>
          </p:nvSpPr>
          <p:spPr>
            <a:xfrm>
              <a:off x="0" y="0"/>
              <a:ext cx="22327750" cy="2377380"/>
            </a:xfrm>
            <a:custGeom>
              <a:avLst/>
              <a:gdLst/>
              <a:ahLst/>
              <a:cxnLst/>
              <a:rect l="l" t="t" r="r" b="b"/>
              <a:pathLst>
                <a:path w="22327750" h="2377380">
                  <a:moveTo>
                    <a:pt x="21358106" y="0"/>
                  </a:moveTo>
                  <a:lnTo>
                    <a:pt x="969645" y="0"/>
                  </a:lnTo>
                  <a:cubicBezTo>
                    <a:pt x="434975" y="0"/>
                    <a:pt x="0" y="434975"/>
                    <a:pt x="0" y="1188690"/>
                  </a:cubicBezTo>
                  <a:cubicBezTo>
                    <a:pt x="0" y="1942405"/>
                    <a:pt x="434975" y="2377380"/>
                    <a:pt x="969645" y="2377380"/>
                  </a:cubicBezTo>
                  <a:lnTo>
                    <a:pt x="21358106" y="2377380"/>
                  </a:lnTo>
                  <a:cubicBezTo>
                    <a:pt x="21892775" y="2377380"/>
                    <a:pt x="22327750" y="1942405"/>
                    <a:pt x="22327750" y="1188690"/>
                  </a:cubicBezTo>
                  <a:cubicBezTo>
                    <a:pt x="22327750" y="434975"/>
                    <a:pt x="21892775" y="0"/>
                    <a:pt x="21358106" y="0"/>
                  </a:cubicBezTo>
                  <a:close/>
                  <a:moveTo>
                    <a:pt x="21358106" y="2351980"/>
                  </a:moveTo>
                  <a:lnTo>
                    <a:pt x="969645" y="2351980"/>
                  </a:lnTo>
                  <a:cubicBezTo>
                    <a:pt x="448945" y="2351980"/>
                    <a:pt x="25400" y="1928435"/>
                    <a:pt x="25400" y="1188690"/>
                  </a:cubicBezTo>
                  <a:cubicBezTo>
                    <a:pt x="25400" y="448945"/>
                    <a:pt x="448945" y="25400"/>
                    <a:pt x="969645" y="25400"/>
                  </a:cubicBezTo>
                  <a:lnTo>
                    <a:pt x="21358106" y="25400"/>
                  </a:lnTo>
                  <a:cubicBezTo>
                    <a:pt x="21878806" y="25400"/>
                    <a:pt x="22302350" y="448945"/>
                    <a:pt x="22302350" y="1188690"/>
                  </a:cubicBezTo>
                  <a:cubicBezTo>
                    <a:pt x="22302350" y="1928435"/>
                    <a:pt x="21878806" y="2351980"/>
                    <a:pt x="21358106" y="2351980"/>
                  </a:cubicBezTo>
                  <a:close/>
                </a:path>
              </a:pathLst>
            </a:custGeom>
            <a:solidFill>
              <a:srgbClr val="000000"/>
            </a:solidFill>
          </p:spPr>
        </p:sp>
      </p:grpSp>
      <p:grpSp>
        <p:nvGrpSpPr>
          <p:cNvPr id="6" name="Group 6"/>
          <p:cNvGrpSpPr/>
          <p:nvPr/>
        </p:nvGrpSpPr>
        <p:grpSpPr>
          <a:xfrm>
            <a:off x="615200" y="5429250"/>
            <a:ext cx="3839112" cy="4100152"/>
            <a:chOff x="0" y="0"/>
            <a:chExt cx="5118815" cy="5466869"/>
          </a:xfrm>
        </p:grpSpPr>
        <p:sp>
          <p:nvSpPr>
            <p:cNvPr id="7" name="TextBox 7"/>
            <p:cNvSpPr txBox="1"/>
            <p:nvPr/>
          </p:nvSpPr>
          <p:spPr>
            <a:xfrm>
              <a:off x="1302917" y="-19050"/>
              <a:ext cx="2512981" cy="1441450"/>
            </a:xfrm>
            <a:prstGeom prst="rect">
              <a:avLst/>
            </a:prstGeom>
          </p:spPr>
          <p:txBody>
            <a:bodyPr lIns="0" tIns="0" rIns="0" bIns="0" rtlCol="0" anchor="t">
              <a:spAutoFit/>
            </a:bodyPr>
            <a:lstStyle/>
            <a:p>
              <a:pPr algn="ctr">
                <a:lnSpc>
                  <a:spcPts val="8400"/>
                </a:lnSpc>
              </a:pPr>
              <a:r>
                <a:rPr lang="en-US" sz="7000">
                  <a:solidFill>
                    <a:srgbClr val="FFD630"/>
                  </a:solidFill>
                  <a:latin typeface="Tomorrow"/>
                </a:rPr>
                <a:t>01</a:t>
              </a:r>
            </a:p>
          </p:txBody>
        </p:sp>
        <p:sp>
          <p:nvSpPr>
            <p:cNvPr id="8" name="TextBox 8"/>
            <p:cNvSpPr txBox="1"/>
            <p:nvPr/>
          </p:nvSpPr>
          <p:spPr>
            <a:xfrm>
              <a:off x="0" y="1766936"/>
              <a:ext cx="5118815" cy="3699933"/>
            </a:xfrm>
            <a:prstGeom prst="rect">
              <a:avLst/>
            </a:prstGeom>
          </p:spPr>
          <p:txBody>
            <a:bodyPr lIns="0" tIns="0" rIns="0" bIns="0" rtlCol="0" anchor="t">
              <a:spAutoFit/>
            </a:bodyPr>
            <a:lstStyle/>
            <a:p>
              <a:pPr algn="ctr">
                <a:lnSpc>
                  <a:spcPts val="5599"/>
                </a:lnSpc>
              </a:pPr>
              <a:r>
                <a:rPr lang="en-US" sz="3999">
                  <a:solidFill>
                    <a:srgbClr val="FFFFFF"/>
                  </a:solidFill>
                  <a:latin typeface="Space Mono"/>
                </a:rPr>
                <a:t>Introduction </a:t>
              </a:r>
            </a:p>
            <a:p>
              <a:pPr algn="ctr">
                <a:lnSpc>
                  <a:spcPts val="5599"/>
                </a:lnSpc>
              </a:pPr>
              <a:r>
                <a:rPr lang="en-US" sz="3999">
                  <a:solidFill>
                    <a:srgbClr val="FFFFFF"/>
                  </a:solidFill>
                  <a:latin typeface="Space Mono"/>
                </a:rPr>
                <a:t>PPT</a:t>
              </a:r>
            </a:p>
            <a:p>
              <a:pPr algn="ctr">
                <a:lnSpc>
                  <a:spcPts val="5599"/>
                </a:lnSpc>
              </a:pPr>
              <a:r>
                <a:rPr lang="en-US" sz="3999">
                  <a:solidFill>
                    <a:srgbClr val="FFFFFF"/>
                  </a:solidFill>
                  <a:latin typeface="Space Mono"/>
                </a:rPr>
                <a:t> </a:t>
              </a:r>
            </a:p>
            <a:p>
              <a:pPr algn="ctr">
                <a:lnSpc>
                  <a:spcPts val="5600"/>
                </a:lnSpc>
              </a:pPr>
              <a:endParaRPr lang="en-US" sz="3999">
                <a:solidFill>
                  <a:srgbClr val="FFFFFF"/>
                </a:solidFill>
                <a:latin typeface="Space Mono"/>
              </a:endParaRPr>
            </a:p>
          </p:txBody>
        </p:sp>
      </p:grpSp>
      <p:grpSp>
        <p:nvGrpSpPr>
          <p:cNvPr id="9" name="Group 9"/>
          <p:cNvGrpSpPr/>
          <p:nvPr/>
        </p:nvGrpSpPr>
        <p:grpSpPr>
          <a:xfrm>
            <a:off x="9402828" y="5429250"/>
            <a:ext cx="3681126" cy="3395302"/>
            <a:chOff x="0" y="0"/>
            <a:chExt cx="4908168" cy="4527069"/>
          </a:xfrm>
        </p:grpSpPr>
        <p:sp>
          <p:nvSpPr>
            <p:cNvPr id="10" name="TextBox 10"/>
            <p:cNvSpPr txBox="1"/>
            <p:nvPr/>
          </p:nvSpPr>
          <p:spPr>
            <a:xfrm>
              <a:off x="1197593" y="-19050"/>
              <a:ext cx="2512981" cy="1441450"/>
            </a:xfrm>
            <a:prstGeom prst="rect">
              <a:avLst/>
            </a:prstGeom>
          </p:spPr>
          <p:txBody>
            <a:bodyPr lIns="0" tIns="0" rIns="0" bIns="0" rtlCol="0" anchor="t">
              <a:spAutoFit/>
            </a:bodyPr>
            <a:lstStyle/>
            <a:p>
              <a:pPr algn="ctr">
                <a:lnSpc>
                  <a:spcPts val="8400"/>
                </a:lnSpc>
              </a:pPr>
              <a:r>
                <a:rPr lang="en-US" sz="7000">
                  <a:solidFill>
                    <a:srgbClr val="FFD630"/>
                  </a:solidFill>
                  <a:latin typeface="Tomorrow"/>
                </a:rPr>
                <a:t>03</a:t>
              </a:r>
            </a:p>
          </p:txBody>
        </p:sp>
        <p:sp>
          <p:nvSpPr>
            <p:cNvPr id="11" name="TextBox 11"/>
            <p:cNvSpPr txBox="1"/>
            <p:nvPr/>
          </p:nvSpPr>
          <p:spPr>
            <a:xfrm>
              <a:off x="0" y="1766936"/>
              <a:ext cx="4908168" cy="2760133"/>
            </a:xfrm>
            <a:prstGeom prst="rect">
              <a:avLst/>
            </a:prstGeom>
          </p:spPr>
          <p:txBody>
            <a:bodyPr lIns="0" tIns="0" rIns="0" bIns="0" rtlCol="0" anchor="t">
              <a:spAutoFit/>
            </a:bodyPr>
            <a:lstStyle/>
            <a:p>
              <a:pPr algn="ctr">
                <a:lnSpc>
                  <a:spcPts val="5599"/>
                </a:lnSpc>
              </a:pPr>
              <a:r>
                <a:rPr lang="en-US" sz="3999">
                  <a:solidFill>
                    <a:srgbClr val="FFFFFF"/>
                  </a:solidFill>
                  <a:latin typeface="Space Mono"/>
                </a:rPr>
                <a:t>GUI Interface</a:t>
              </a:r>
            </a:p>
            <a:p>
              <a:pPr algn="ctr">
                <a:lnSpc>
                  <a:spcPts val="5600"/>
                </a:lnSpc>
              </a:pPr>
              <a:r>
                <a:rPr lang="en-US" sz="4000">
                  <a:solidFill>
                    <a:srgbClr val="FFFFFF"/>
                  </a:solidFill>
                  <a:latin typeface="Space Mono"/>
                </a:rPr>
                <a:t> </a:t>
              </a:r>
            </a:p>
          </p:txBody>
        </p:sp>
      </p:grpSp>
      <p:grpSp>
        <p:nvGrpSpPr>
          <p:cNvPr id="12" name="Group 12"/>
          <p:cNvGrpSpPr/>
          <p:nvPr/>
        </p:nvGrpSpPr>
        <p:grpSpPr>
          <a:xfrm>
            <a:off x="5164835" y="5429250"/>
            <a:ext cx="3779018" cy="4090627"/>
            <a:chOff x="0" y="0"/>
            <a:chExt cx="5038691" cy="5454169"/>
          </a:xfrm>
        </p:grpSpPr>
        <p:sp>
          <p:nvSpPr>
            <p:cNvPr id="13" name="TextBox 13"/>
            <p:cNvSpPr txBox="1"/>
            <p:nvPr/>
          </p:nvSpPr>
          <p:spPr>
            <a:xfrm>
              <a:off x="1118080" y="-19050"/>
              <a:ext cx="2802531" cy="1428750"/>
            </a:xfrm>
            <a:prstGeom prst="rect">
              <a:avLst/>
            </a:prstGeom>
          </p:spPr>
          <p:txBody>
            <a:bodyPr lIns="0" tIns="0" rIns="0" bIns="0" rtlCol="0" anchor="t">
              <a:spAutoFit/>
            </a:bodyPr>
            <a:lstStyle/>
            <a:p>
              <a:pPr algn="ctr">
                <a:lnSpc>
                  <a:spcPts val="8400"/>
                </a:lnSpc>
              </a:pPr>
              <a:r>
                <a:rPr lang="en-US" sz="7000">
                  <a:solidFill>
                    <a:srgbClr val="FFD630"/>
                  </a:solidFill>
                  <a:latin typeface="Tomorrow"/>
                </a:rPr>
                <a:t>02</a:t>
              </a:r>
            </a:p>
          </p:txBody>
        </p:sp>
        <p:sp>
          <p:nvSpPr>
            <p:cNvPr id="14" name="TextBox 14"/>
            <p:cNvSpPr txBox="1"/>
            <p:nvPr/>
          </p:nvSpPr>
          <p:spPr>
            <a:xfrm>
              <a:off x="0" y="1754236"/>
              <a:ext cx="5038691" cy="3699933"/>
            </a:xfrm>
            <a:prstGeom prst="rect">
              <a:avLst/>
            </a:prstGeom>
          </p:spPr>
          <p:txBody>
            <a:bodyPr lIns="0" tIns="0" rIns="0" bIns="0" rtlCol="0" anchor="t">
              <a:spAutoFit/>
            </a:bodyPr>
            <a:lstStyle/>
            <a:p>
              <a:pPr algn="ctr">
                <a:lnSpc>
                  <a:spcPts val="5599"/>
                </a:lnSpc>
              </a:pPr>
              <a:r>
                <a:rPr lang="en-US" sz="3999">
                  <a:solidFill>
                    <a:srgbClr val="FFFFFF"/>
                  </a:solidFill>
                  <a:latin typeface="Space Mono"/>
                </a:rPr>
                <a:t>IPython Notebook walkthrough</a:t>
              </a:r>
            </a:p>
            <a:p>
              <a:pPr algn="ctr">
                <a:lnSpc>
                  <a:spcPts val="5600"/>
                </a:lnSpc>
              </a:pPr>
              <a:endParaRPr lang="en-US" sz="3999">
                <a:solidFill>
                  <a:srgbClr val="FFFFFF"/>
                </a:solidFill>
                <a:latin typeface="Space Mono"/>
              </a:endParaRPr>
            </a:p>
          </p:txBody>
        </p:sp>
      </p:grpSp>
      <p:grpSp>
        <p:nvGrpSpPr>
          <p:cNvPr id="15" name="Group 15"/>
          <p:cNvGrpSpPr/>
          <p:nvPr/>
        </p:nvGrpSpPr>
        <p:grpSpPr>
          <a:xfrm>
            <a:off x="13687336" y="5429250"/>
            <a:ext cx="3331227" cy="4100152"/>
            <a:chOff x="0" y="0"/>
            <a:chExt cx="4441636" cy="5466869"/>
          </a:xfrm>
        </p:grpSpPr>
        <p:sp>
          <p:nvSpPr>
            <p:cNvPr id="16" name="TextBox 16"/>
            <p:cNvSpPr txBox="1"/>
            <p:nvPr/>
          </p:nvSpPr>
          <p:spPr>
            <a:xfrm>
              <a:off x="964327" y="-19050"/>
              <a:ext cx="2512981" cy="1441450"/>
            </a:xfrm>
            <a:prstGeom prst="rect">
              <a:avLst/>
            </a:prstGeom>
          </p:spPr>
          <p:txBody>
            <a:bodyPr lIns="0" tIns="0" rIns="0" bIns="0" rtlCol="0" anchor="t">
              <a:spAutoFit/>
            </a:bodyPr>
            <a:lstStyle/>
            <a:p>
              <a:pPr algn="ctr">
                <a:lnSpc>
                  <a:spcPts val="8400"/>
                </a:lnSpc>
              </a:pPr>
              <a:r>
                <a:rPr lang="en-US" sz="7000">
                  <a:solidFill>
                    <a:srgbClr val="FFD630"/>
                  </a:solidFill>
                  <a:latin typeface="Tomorrow"/>
                </a:rPr>
                <a:t>04</a:t>
              </a:r>
            </a:p>
          </p:txBody>
        </p:sp>
        <p:sp>
          <p:nvSpPr>
            <p:cNvPr id="17" name="TextBox 17"/>
            <p:cNvSpPr txBox="1"/>
            <p:nvPr/>
          </p:nvSpPr>
          <p:spPr>
            <a:xfrm>
              <a:off x="0" y="1766936"/>
              <a:ext cx="4441636" cy="3699933"/>
            </a:xfrm>
            <a:prstGeom prst="rect">
              <a:avLst/>
            </a:prstGeom>
          </p:spPr>
          <p:txBody>
            <a:bodyPr lIns="0" tIns="0" rIns="0" bIns="0" rtlCol="0" anchor="t">
              <a:spAutoFit/>
            </a:bodyPr>
            <a:lstStyle/>
            <a:p>
              <a:pPr algn="ctr">
                <a:lnSpc>
                  <a:spcPts val="5599"/>
                </a:lnSpc>
              </a:pPr>
              <a:r>
                <a:rPr lang="en-US" sz="3999">
                  <a:solidFill>
                    <a:srgbClr val="FFFFFF"/>
                  </a:solidFill>
                  <a:latin typeface="Space Mono"/>
                </a:rPr>
                <a:t>Business proposal</a:t>
              </a:r>
            </a:p>
            <a:p>
              <a:pPr algn="ctr">
                <a:lnSpc>
                  <a:spcPts val="5599"/>
                </a:lnSpc>
              </a:pPr>
              <a:r>
                <a:rPr lang="en-US" sz="3999">
                  <a:solidFill>
                    <a:srgbClr val="FFFFFF"/>
                  </a:solidFill>
                  <a:latin typeface="Arimo"/>
                </a:rPr>
                <a:t>PPT</a:t>
              </a:r>
            </a:p>
            <a:p>
              <a:pPr algn="ctr">
                <a:lnSpc>
                  <a:spcPts val="5600"/>
                </a:lnSpc>
              </a:pPr>
              <a:endParaRPr lang="en-US" sz="3999">
                <a:solidFill>
                  <a:srgbClr val="FFFFFF"/>
                </a:solidFill>
                <a:latin typeface="Arimo"/>
              </a:endParaRPr>
            </a:p>
          </p:txBody>
        </p:sp>
      </p:grpSp>
      <p:sp>
        <p:nvSpPr>
          <p:cNvPr id="18" name="AutoShape 18"/>
          <p:cNvSpPr/>
          <p:nvPr/>
        </p:nvSpPr>
        <p:spPr>
          <a:xfrm rot="5399999">
            <a:off x="2576801" y="6881829"/>
            <a:ext cx="4484951" cy="0"/>
          </a:xfrm>
          <a:prstGeom prst="line">
            <a:avLst/>
          </a:prstGeom>
          <a:ln w="28575" cap="rnd">
            <a:solidFill>
              <a:srgbClr val="FFFFFF"/>
            </a:solidFill>
            <a:prstDash val="solid"/>
            <a:headEnd type="none" w="sm" len="sm"/>
            <a:tailEnd type="none" w="sm" len="sm"/>
          </a:ln>
        </p:spPr>
      </p:sp>
      <p:sp>
        <p:nvSpPr>
          <p:cNvPr id="19" name="AutoShape 19"/>
          <p:cNvSpPr/>
          <p:nvPr/>
        </p:nvSpPr>
        <p:spPr>
          <a:xfrm rot="5399999">
            <a:off x="6901524" y="6881829"/>
            <a:ext cx="4484951" cy="0"/>
          </a:xfrm>
          <a:prstGeom prst="line">
            <a:avLst/>
          </a:prstGeom>
          <a:ln w="28575" cap="rnd">
            <a:solidFill>
              <a:srgbClr val="FFFFFF"/>
            </a:solidFill>
            <a:prstDash val="solid"/>
            <a:headEnd type="none" w="sm" len="sm"/>
            <a:tailEnd type="none" w="sm" len="sm"/>
          </a:ln>
        </p:spPr>
      </p:sp>
      <p:sp>
        <p:nvSpPr>
          <p:cNvPr id="20" name="AutoShape 20"/>
          <p:cNvSpPr/>
          <p:nvPr/>
        </p:nvSpPr>
        <p:spPr>
          <a:xfrm rot="5399999">
            <a:off x="11117607" y="6881829"/>
            <a:ext cx="4484951" cy="0"/>
          </a:xfrm>
          <a:prstGeom prst="line">
            <a:avLst/>
          </a:prstGeom>
          <a:ln w="28575" cap="rnd">
            <a:solidFill>
              <a:srgbClr val="FFFFFF"/>
            </a:solidFill>
            <a:prstDash val="solid"/>
            <a:headEnd type="none" w="sm" len="sm"/>
            <a:tailEnd type="none" w="sm" len="sm"/>
          </a:ln>
        </p:spPr>
      </p:sp>
      <p:sp>
        <p:nvSpPr>
          <p:cNvPr id="22" name="مربع نص 21">
            <a:extLst>
              <a:ext uri="{FF2B5EF4-FFF2-40B4-BE49-F238E27FC236}">
                <a16:creationId xmlns:a16="http://schemas.microsoft.com/office/drawing/2014/main" id="{2119FFE3-F6A6-4C78-B214-3E7A03F3BD70}"/>
              </a:ext>
            </a:extLst>
          </p:cNvPr>
          <p:cNvSpPr txBox="1"/>
          <p:nvPr/>
        </p:nvSpPr>
        <p:spPr>
          <a:xfrm>
            <a:off x="6896101" y="1021102"/>
            <a:ext cx="4495794" cy="1200329"/>
          </a:xfrm>
          <a:prstGeom prst="rect">
            <a:avLst/>
          </a:prstGeom>
          <a:noFill/>
        </p:spPr>
        <p:txBody>
          <a:bodyPr wrap="square" rtlCol="0">
            <a:spAutoFit/>
          </a:bodyPr>
          <a:lstStyle/>
          <a:p>
            <a:r>
              <a:rPr lang="en-US" sz="7200" b="1" dirty="0">
                <a:latin typeface="Tomorrow" panose="020B0604020202020204" charset="0"/>
              </a:rPr>
              <a:t>Content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3812" y="2859908"/>
            <a:ext cx="18308951" cy="7427092"/>
          </a:xfrm>
          <a:prstGeom prst="rect">
            <a:avLst/>
          </a:prstGeom>
          <a:solidFill>
            <a:srgbClr val="D9D9D9"/>
          </a:solidFill>
        </p:spPr>
      </p:sp>
      <p:sp>
        <p:nvSpPr>
          <p:cNvPr id="3" name="AutoShape 3"/>
          <p:cNvSpPr/>
          <p:nvPr/>
        </p:nvSpPr>
        <p:spPr>
          <a:xfrm>
            <a:off x="0" y="0"/>
            <a:ext cx="18288000" cy="2891786"/>
          </a:xfrm>
          <a:prstGeom prst="rect">
            <a:avLst/>
          </a:prstGeom>
          <a:solidFill>
            <a:srgbClr val="FFD630"/>
          </a:solidFill>
        </p:spPr>
      </p:sp>
      <p:sp>
        <p:nvSpPr>
          <p:cNvPr id="5" name="AutoShape 5"/>
          <p:cNvSpPr/>
          <p:nvPr/>
        </p:nvSpPr>
        <p:spPr>
          <a:xfrm rot="-10800000">
            <a:off x="-24763" y="2920361"/>
            <a:ext cx="18288000" cy="0"/>
          </a:xfrm>
          <a:prstGeom prst="line">
            <a:avLst/>
          </a:prstGeom>
          <a:ln w="28575" cap="rnd">
            <a:solidFill>
              <a:srgbClr val="000000"/>
            </a:solidFill>
            <a:prstDash val="solid"/>
            <a:headEnd type="none" w="sm" len="sm"/>
            <a:tailEnd type="none" w="sm" len="sm"/>
          </a:ln>
        </p:spPr>
      </p:sp>
      <p:sp>
        <p:nvSpPr>
          <p:cNvPr id="7" name="TextBox 7"/>
          <p:cNvSpPr txBox="1"/>
          <p:nvPr/>
        </p:nvSpPr>
        <p:spPr>
          <a:xfrm>
            <a:off x="340799" y="3390900"/>
            <a:ext cx="17556875" cy="6707221"/>
          </a:xfrm>
          <a:prstGeom prst="rect">
            <a:avLst/>
          </a:prstGeom>
        </p:spPr>
        <p:txBody>
          <a:bodyPr lIns="0" tIns="0" rIns="0" bIns="0" rtlCol="0" anchor="t">
            <a:spAutoFit/>
          </a:bodyPr>
          <a:lstStyle/>
          <a:p>
            <a:pPr>
              <a:lnSpc>
                <a:spcPts val="4792"/>
              </a:lnSpc>
            </a:pPr>
            <a:r>
              <a:rPr lang="en-US" sz="3200" dirty="0">
                <a:solidFill>
                  <a:srgbClr val="000000"/>
                </a:solidFill>
                <a:latin typeface="Open Sauce"/>
              </a:rPr>
              <a:t>A combination of the words insurance and technology, Insurtech refers to new insurance technology that improves the customer experience, simplifies policy management, and increases competition.</a:t>
            </a:r>
          </a:p>
          <a:p>
            <a:pPr>
              <a:lnSpc>
                <a:spcPts val="4792"/>
              </a:lnSpc>
            </a:pPr>
            <a:endParaRPr lang="en-US" sz="3052" dirty="0">
              <a:solidFill>
                <a:srgbClr val="000000"/>
              </a:solidFill>
              <a:latin typeface="Open Sauce"/>
            </a:endParaRPr>
          </a:p>
          <a:p>
            <a:pPr>
              <a:lnSpc>
                <a:spcPts val="4792"/>
              </a:lnSpc>
            </a:pPr>
            <a:r>
              <a:rPr lang="en-US" sz="3052" b="1" dirty="0">
                <a:solidFill>
                  <a:srgbClr val="000000"/>
                </a:solidFill>
                <a:latin typeface="Open Sauce"/>
              </a:rPr>
              <a:t>What is Health Insurance?</a:t>
            </a:r>
          </a:p>
          <a:p>
            <a:pPr>
              <a:lnSpc>
                <a:spcPts val="4792"/>
              </a:lnSpc>
            </a:pPr>
            <a:endParaRPr lang="en-US" sz="3052" dirty="0">
              <a:solidFill>
                <a:srgbClr val="000000"/>
              </a:solidFill>
              <a:latin typeface="Open Sauce"/>
            </a:endParaRPr>
          </a:p>
          <a:p>
            <a:pPr marL="457200" indent="-457200">
              <a:lnSpc>
                <a:spcPts val="4792"/>
              </a:lnSpc>
              <a:buFontTx/>
              <a:buChar char="-"/>
            </a:pPr>
            <a:r>
              <a:rPr lang="en-US" sz="3052" dirty="0">
                <a:solidFill>
                  <a:srgbClr val="000000"/>
                </a:solidFill>
                <a:latin typeface="Open Sauce"/>
              </a:rPr>
              <a:t>Health Insurance covers your medical expenses due the diseases and accident.</a:t>
            </a:r>
          </a:p>
          <a:p>
            <a:pPr marL="457200" indent="-457200">
              <a:lnSpc>
                <a:spcPts val="4792"/>
              </a:lnSpc>
              <a:buFontTx/>
              <a:buChar char="-"/>
            </a:pPr>
            <a:endParaRPr lang="en-US" sz="3052" dirty="0">
              <a:solidFill>
                <a:srgbClr val="000000"/>
              </a:solidFill>
              <a:latin typeface="Open Sauce"/>
            </a:endParaRPr>
          </a:p>
          <a:p>
            <a:pPr marL="457200" indent="-457200">
              <a:lnSpc>
                <a:spcPts val="4792"/>
              </a:lnSpc>
              <a:buFontTx/>
              <a:buChar char="-"/>
            </a:pPr>
            <a:r>
              <a:rPr lang="en-US" sz="3052" dirty="0">
                <a:solidFill>
                  <a:srgbClr val="000000"/>
                </a:solidFill>
                <a:latin typeface="Open Sauce"/>
              </a:rPr>
              <a:t>Health Insurance is a contract between an individual/group and the insurer.</a:t>
            </a:r>
          </a:p>
          <a:p>
            <a:pPr marL="457200" indent="-457200">
              <a:lnSpc>
                <a:spcPts val="4792"/>
              </a:lnSpc>
              <a:buFontTx/>
              <a:buChar char="-"/>
            </a:pPr>
            <a:endParaRPr lang="en-US" sz="3052" dirty="0">
              <a:solidFill>
                <a:srgbClr val="000000"/>
              </a:solidFill>
              <a:latin typeface="Open Sauce"/>
            </a:endParaRPr>
          </a:p>
          <a:p>
            <a:pPr>
              <a:lnSpc>
                <a:spcPts val="4792"/>
              </a:lnSpc>
            </a:pPr>
            <a:r>
              <a:rPr lang="en-US" sz="3052" dirty="0">
                <a:solidFill>
                  <a:srgbClr val="000000"/>
                </a:solidFill>
                <a:latin typeface="Open Sauce"/>
              </a:rPr>
              <a:t>- The policy providers specific health cover for a particular premium.</a:t>
            </a:r>
          </a:p>
        </p:txBody>
      </p:sp>
      <p:sp>
        <p:nvSpPr>
          <p:cNvPr id="8" name="TextBox 8"/>
          <p:cNvSpPr txBox="1"/>
          <p:nvPr/>
        </p:nvSpPr>
        <p:spPr>
          <a:xfrm>
            <a:off x="1028700" y="737506"/>
            <a:ext cx="16386566" cy="1390650"/>
          </a:xfrm>
          <a:prstGeom prst="rect">
            <a:avLst/>
          </a:prstGeom>
        </p:spPr>
        <p:txBody>
          <a:bodyPr lIns="0" tIns="0" rIns="0" bIns="0" rtlCol="0" anchor="t">
            <a:spAutoFit/>
          </a:bodyPr>
          <a:lstStyle/>
          <a:p>
            <a:pPr algn="ctr">
              <a:lnSpc>
                <a:spcPts val="10800"/>
              </a:lnSpc>
            </a:pPr>
            <a:r>
              <a:rPr lang="en-US" sz="9000">
                <a:solidFill>
                  <a:srgbClr val="000000"/>
                </a:solidFill>
                <a:latin typeface="Tomorrow"/>
              </a:rPr>
              <a:t>InsurTech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689335"/>
          </a:xfrm>
          <a:prstGeom prst="rect">
            <a:avLst/>
          </a:prstGeom>
          <a:solidFill>
            <a:srgbClr val="FFD630"/>
          </a:solidFill>
        </p:spPr>
      </p:sp>
      <p:sp>
        <p:nvSpPr>
          <p:cNvPr id="3" name="AutoShape 3"/>
          <p:cNvSpPr/>
          <p:nvPr/>
        </p:nvSpPr>
        <p:spPr>
          <a:xfrm rot="-10800000" flipV="1">
            <a:off x="0" y="1689333"/>
            <a:ext cx="18288000" cy="0"/>
          </a:xfrm>
          <a:prstGeom prst="line">
            <a:avLst/>
          </a:prstGeom>
          <a:ln w="28575" cap="rnd">
            <a:solidFill>
              <a:srgbClr val="000000"/>
            </a:solidFill>
            <a:prstDash val="solid"/>
            <a:headEnd type="none" w="sm" len="sm"/>
            <a:tailEnd type="none" w="sm" len="sm"/>
          </a:ln>
        </p:spPr>
      </p:sp>
      <p:pic>
        <p:nvPicPr>
          <p:cNvPr id="4" name="Picture 4"/>
          <p:cNvPicPr>
            <a:picLocks noChangeAspect="1"/>
          </p:cNvPicPr>
          <p:nvPr/>
        </p:nvPicPr>
        <p:blipFill>
          <a:blip r:embed="rId2">
            <a:extLst>
              <a:ext uri="{28A0092B-C50C-407E-A947-70E740481C1C}">
                <a14:useLocalDpi xmlns:a14="http://schemas.microsoft.com/office/drawing/2010/main" val="0"/>
              </a:ext>
            </a:extLst>
          </a:blip>
          <a:srcRect t="3189" b="3189"/>
          <a:stretch/>
        </p:blipFill>
        <p:spPr>
          <a:xfrm>
            <a:off x="2209800" y="1790700"/>
            <a:ext cx="15011400" cy="8538624"/>
          </a:xfrm>
          <a:prstGeom prst="rect">
            <a:avLst/>
          </a:prstGeom>
        </p:spPr>
      </p:pic>
      <p:grpSp>
        <p:nvGrpSpPr>
          <p:cNvPr id="5" name="Group 5"/>
          <p:cNvGrpSpPr/>
          <p:nvPr/>
        </p:nvGrpSpPr>
        <p:grpSpPr>
          <a:xfrm>
            <a:off x="4087386" y="228511"/>
            <a:ext cx="9178037" cy="2978797"/>
            <a:chOff x="0" y="0"/>
            <a:chExt cx="12237382" cy="3971730"/>
          </a:xfrm>
        </p:grpSpPr>
        <p:sp>
          <p:nvSpPr>
            <p:cNvPr id="6" name="TextBox 6"/>
            <p:cNvSpPr txBox="1"/>
            <p:nvPr/>
          </p:nvSpPr>
          <p:spPr>
            <a:xfrm>
              <a:off x="0" y="2577096"/>
              <a:ext cx="12237382" cy="1394634"/>
            </a:xfrm>
            <a:prstGeom prst="rect">
              <a:avLst/>
            </a:prstGeom>
          </p:spPr>
          <p:txBody>
            <a:bodyPr lIns="0" tIns="0" rIns="0" bIns="0" rtlCol="0" anchor="t">
              <a:spAutoFit/>
            </a:bodyPr>
            <a:lstStyle/>
            <a:p>
              <a:pPr algn="ctr">
                <a:lnSpc>
                  <a:spcPts val="8063"/>
                </a:lnSpc>
              </a:pPr>
              <a:endParaRPr/>
            </a:p>
          </p:txBody>
        </p:sp>
        <p:sp>
          <p:nvSpPr>
            <p:cNvPr id="7" name="TextBox 7"/>
            <p:cNvSpPr txBox="1"/>
            <p:nvPr/>
          </p:nvSpPr>
          <p:spPr>
            <a:xfrm>
              <a:off x="79529" y="28575"/>
              <a:ext cx="12078323" cy="2485686"/>
            </a:xfrm>
            <a:prstGeom prst="rect">
              <a:avLst/>
            </a:prstGeom>
          </p:spPr>
          <p:txBody>
            <a:bodyPr lIns="0" tIns="0" rIns="0" bIns="0" rtlCol="0" anchor="t">
              <a:spAutoFit/>
            </a:bodyPr>
            <a:lstStyle/>
            <a:p>
              <a:pPr algn="ctr">
                <a:lnSpc>
                  <a:spcPts val="7231"/>
                </a:lnSpc>
              </a:pPr>
              <a:r>
                <a:rPr lang="en-US" sz="6399">
                  <a:solidFill>
                    <a:srgbClr val="000000"/>
                  </a:solidFill>
                  <a:latin typeface="Tomorrow"/>
                </a:rPr>
                <a:t>Elements:</a:t>
              </a:r>
            </a:p>
            <a:p>
              <a:pPr algn="ctr">
                <a:lnSpc>
                  <a:spcPts val="7231"/>
                </a:lnSpc>
              </a:pPr>
              <a:endParaRPr lang="en-US" sz="6399">
                <a:solidFill>
                  <a:srgbClr val="000000"/>
                </a:solidFill>
                <a:latin typeface="Tomorrow"/>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150757"/>
            <a:ext cx="18288001" cy="2548700"/>
            <a:chOff x="0" y="0"/>
            <a:chExt cx="113713017" cy="15486385"/>
          </a:xfrm>
        </p:grpSpPr>
        <p:sp>
          <p:nvSpPr>
            <p:cNvPr id="3" name="Freeform 3"/>
            <p:cNvSpPr/>
            <p:nvPr/>
          </p:nvSpPr>
          <p:spPr>
            <a:xfrm>
              <a:off x="72390" y="72390"/>
              <a:ext cx="113568239" cy="15341606"/>
            </a:xfrm>
            <a:custGeom>
              <a:avLst/>
              <a:gdLst/>
              <a:ahLst/>
              <a:cxnLst/>
              <a:rect l="l" t="t" r="r" b="b"/>
              <a:pathLst>
                <a:path w="113568239" h="15341606">
                  <a:moveTo>
                    <a:pt x="0" y="0"/>
                  </a:moveTo>
                  <a:lnTo>
                    <a:pt x="113568239" y="0"/>
                  </a:lnTo>
                  <a:lnTo>
                    <a:pt x="113568239" y="15341606"/>
                  </a:lnTo>
                  <a:lnTo>
                    <a:pt x="0" y="15341606"/>
                  </a:lnTo>
                  <a:lnTo>
                    <a:pt x="0" y="0"/>
                  </a:lnTo>
                  <a:close/>
                </a:path>
              </a:pathLst>
            </a:custGeom>
            <a:solidFill>
              <a:srgbClr val="FFD630"/>
            </a:solidFill>
          </p:spPr>
        </p:sp>
        <p:sp>
          <p:nvSpPr>
            <p:cNvPr id="4" name="Freeform 4"/>
            <p:cNvSpPr/>
            <p:nvPr/>
          </p:nvSpPr>
          <p:spPr>
            <a:xfrm>
              <a:off x="0" y="0"/>
              <a:ext cx="113713022" cy="15486385"/>
            </a:xfrm>
            <a:custGeom>
              <a:avLst/>
              <a:gdLst/>
              <a:ahLst/>
              <a:cxnLst/>
              <a:rect l="l" t="t" r="r" b="b"/>
              <a:pathLst>
                <a:path w="113713022" h="15486385">
                  <a:moveTo>
                    <a:pt x="113568237" y="15341605"/>
                  </a:moveTo>
                  <a:lnTo>
                    <a:pt x="113713022" y="15341605"/>
                  </a:lnTo>
                  <a:lnTo>
                    <a:pt x="113713022" y="15486385"/>
                  </a:lnTo>
                  <a:lnTo>
                    <a:pt x="113568237" y="15486385"/>
                  </a:lnTo>
                  <a:lnTo>
                    <a:pt x="113568237" y="15341605"/>
                  </a:lnTo>
                  <a:close/>
                  <a:moveTo>
                    <a:pt x="0" y="144780"/>
                  </a:moveTo>
                  <a:lnTo>
                    <a:pt x="144780" y="144780"/>
                  </a:lnTo>
                  <a:lnTo>
                    <a:pt x="144780" y="15341605"/>
                  </a:lnTo>
                  <a:lnTo>
                    <a:pt x="0" y="15341605"/>
                  </a:lnTo>
                  <a:lnTo>
                    <a:pt x="0" y="144780"/>
                  </a:lnTo>
                  <a:close/>
                  <a:moveTo>
                    <a:pt x="0" y="15341605"/>
                  </a:moveTo>
                  <a:lnTo>
                    <a:pt x="144780" y="15341605"/>
                  </a:lnTo>
                  <a:lnTo>
                    <a:pt x="144780" y="15486385"/>
                  </a:lnTo>
                  <a:lnTo>
                    <a:pt x="0" y="15486385"/>
                  </a:lnTo>
                  <a:lnTo>
                    <a:pt x="0" y="15341605"/>
                  </a:lnTo>
                  <a:close/>
                  <a:moveTo>
                    <a:pt x="113568237" y="144780"/>
                  </a:moveTo>
                  <a:lnTo>
                    <a:pt x="113713022" y="144780"/>
                  </a:lnTo>
                  <a:lnTo>
                    <a:pt x="113713022" y="15341605"/>
                  </a:lnTo>
                  <a:lnTo>
                    <a:pt x="113568237" y="15341605"/>
                  </a:lnTo>
                  <a:lnTo>
                    <a:pt x="113568237" y="144780"/>
                  </a:lnTo>
                  <a:close/>
                  <a:moveTo>
                    <a:pt x="144780" y="15341605"/>
                  </a:moveTo>
                  <a:lnTo>
                    <a:pt x="113568237" y="15341605"/>
                  </a:lnTo>
                  <a:lnTo>
                    <a:pt x="113568237" y="15486385"/>
                  </a:lnTo>
                  <a:lnTo>
                    <a:pt x="144780" y="15486385"/>
                  </a:lnTo>
                  <a:lnTo>
                    <a:pt x="144780" y="15341605"/>
                  </a:lnTo>
                  <a:close/>
                  <a:moveTo>
                    <a:pt x="113568237" y="0"/>
                  </a:moveTo>
                  <a:lnTo>
                    <a:pt x="113713022" y="0"/>
                  </a:lnTo>
                  <a:lnTo>
                    <a:pt x="113713022" y="144780"/>
                  </a:lnTo>
                  <a:lnTo>
                    <a:pt x="113568237" y="144780"/>
                  </a:lnTo>
                  <a:lnTo>
                    <a:pt x="113568237" y="0"/>
                  </a:lnTo>
                  <a:close/>
                  <a:moveTo>
                    <a:pt x="0" y="0"/>
                  </a:moveTo>
                  <a:lnTo>
                    <a:pt x="144780" y="0"/>
                  </a:lnTo>
                  <a:lnTo>
                    <a:pt x="144780" y="144780"/>
                  </a:lnTo>
                  <a:lnTo>
                    <a:pt x="0" y="144780"/>
                  </a:lnTo>
                  <a:lnTo>
                    <a:pt x="0" y="0"/>
                  </a:lnTo>
                  <a:close/>
                  <a:moveTo>
                    <a:pt x="144780" y="0"/>
                  </a:moveTo>
                  <a:lnTo>
                    <a:pt x="113568237" y="0"/>
                  </a:lnTo>
                  <a:lnTo>
                    <a:pt x="113568237" y="144780"/>
                  </a:lnTo>
                  <a:lnTo>
                    <a:pt x="144780" y="144780"/>
                  </a:lnTo>
                  <a:lnTo>
                    <a:pt x="144780" y="0"/>
                  </a:lnTo>
                  <a:close/>
                </a:path>
              </a:pathLst>
            </a:custGeom>
            <a:solidFill>
              <a:srgbClr val="000000"/>
            </a:solidFill>
          </p:spPr>
        </p:sp>
      </p:grpSp>
      <p:sp>
        <p:nvSpPr>
          <p:cNvPr id="6" name="TextBox 6"/>
          <p:cNvSpPr txBox="1"/>
          <p:nvPr/>
        </p:nvSpPr>
        <p:spPr>
          <a:xfrm>
            <a:off x="293022" y="269805"/>
            <a:ext cx="16966278" cy="2762250"/>
          </a:xfrm>
          <a:prstGeom prst="rect">
            <a:avLst/>
          </a:prstGeom>
        </p:spPr>
        <p:txBody>
          <a:bodyPr lIns="0" tIns="0" rIns="0" bIns="0" rtlCol="0" anchor="t">
            <a:spAutoFit/>
          </a:bodyPr>
          <a:lstStyle/>
          <a:p>
            <a:pPr algn="ctr">
              <a:lnSpc>
                <a:spcPts val="10800"/>
              </a:lnSpc>
            </a:pPr>
            <a:r>
              <a:rPr lang="en-US" sz="9000">
                <a:solidFill>
                  <a:srgbClr val="000000"/>
                </a:solidFill>
                <a:latin typeface="Tomorrow"/>
              </a:rPr>
              <a:t>Statistics </a:t>
            </a:r>
          </a:p>
          <a:p>
            <a:pPr marL="0" lvl="0" indent="0" algn="ctr">
              <a:lnSpc>
                <a:spcPts val="10800"/>
              </a:lnSpc>
              <a:spcBef>
                <a:spcPct val="0"/>
              </a:spcBef>
            </a:pPr>
            <a:endParaRPr lang="en-US" sz="9000">
              <a:solidFill>
                <a:srgbClr val="000000"/>
              </a:solidFill>
              <a:latin typeface="Tomorrow"/>
            </a:endParaRPr>
          </a:p>
        </p:txBody>
      </p:sp>
      <p:sp>
        <p:nvSpPr>
          <p:cNvPr id="7" name="TextBox 7"/>
          <p:cNvSpPr txBox="1"/>
          <p:nvPr/>
        </p:nvSpPr>
        <p:spPr>
          <a:xfrm>
            <a:off x="8801561" y="4029239"/>
            <a:ext cx="8959947" cy="3285579"/>
          </a:xfrm>
          <a:prstGeom prst="rect">
            <a:avLst/>
          </a:prstGeom>
        </p:spPr>
        <p:txBody>
          <a:bodyPr wrap="square" lIns="0" tIns="0" rIns="0" bIns="0" rtlCol="0" anchor="t">
            <a:spAutoFit/>
          </a:bodyPr>
          <a:lstStyle/>
          <a:p>
            <a:pPr>
              <a:lnSpc>
                <a:spcPts val="3651"/>
              </a:lnSpc>
            </a:pPr>
            <a:r>
              <a:rPr lang="en-US" sz="2808" dirty="0">
                <a:solidFill>
                  <a:srgbClr val="000000"/>
                </a:solidFill>
                <a:latin typeface="Open Sauce"/>
              </a:rPr>
              <a:t>Some studies say that age is the most influential factor on the cost of insurance. However, according to our analyzes on the database, we find other factors that increase the cost of insurance, such as smoking and BMI. We will show that later in our research.</a:t>
            </a:r>
          </a:p>
          <a:p>
            <a:pPr marL="0" lvl="0" indent="0">
              <a:lnSpc>
                <a:spcPts val="3651"/>
              </a:lnSpc>
              <a:spcBef>
                <a:spcPct val="0"/>
              </a:spcBef>
            </a:pPr>
            <a:endParaRPr lang="en-US" sz="2808" dirty="0">
              <a:solidFill>
                <a:srgbClr val="000000"/>
              </a:solidFill>
              <a:latin typeface="Open Sauce"/>
            </a:endParaRPr>
          </a:p>
        </p:txBody>
      </p:sp>
      <p:pic>
        <p:nvPicPr>
          <p:cNvPr id="11" name="Picture 10" descr="Chart, bar chart&#10;&#10;Description automatically generated">
            <a:extLst>
              <a:ext uri="{FF2B5EF4-FFF2-40B4-BE49-F238E27FC236}">
                <a16:creationId xmlns:a16="http://schemas.microsoft.com/office/drawing/2014/main" id="{48BD1E8A-77F8-4681-B62D-2032D8EBA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46" y="2397943"/>
            <a:ext cx="8581292" cy="707870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8467" y="0"/>
            <a:ext cx="5791200" cy="10287000"/>
          </a:xfrm>
          <a:custGeom>
            <a:avLst/>
            <a:gdLst/>
            <a:ahLst/>
            <a:cxnLst/>
            <a:rect l="l" t="t" r="r" b="b"/>
            <a:pathLst>
              <a:path w="109300866" h="7527870">
                <a:moveTo>
                  <a:pt x="0" y="0"/>
                </a:moveTo>
                <a:lnTo>
                  <a:pt x="109300866" y="0"/>
                </a:lnTo>
                <a:lnTo>
                  <a:pt x="109300866" y="7527870"/>
                </a:lnTo>
                <a:lnTo>
                  <a:pt x="0" y="7527870"/>
                </a:lnTo>
                <a:lnTo>
                  <a:pt x="0" y="0"/>
                </a:lnTo>
                <a:close/>
              </a:path>
            </a:pathLst>
          </a:custGeom>
          <a:solidFill>
            <a:srgbClr val="FFD630"/>
          </a:solidFill>
        </p:spPr>
        <p:txBody>
          <a:bodyPr/>
          <a:lstStyle/>
          <a:p>
            <a:endParaRPr lang="en-US" dirty="0"/>
          </a:p>
        </p:txBody>
      </p:sp>
      <p:sp>
        <p:nvSpPr>
          <p:cNvPr id="5" name="TextBox 5"/>
          <p:cNvSpPr txBox="1"/>
          <p:nvPr/>
        </p:nvSpPr>
        <p:spPr>
          <a:xfrm>
            <a:off x="-239948" y="4030798"/>
            <a:ext cx="6369814" cy="1112702"/>
          </a:xfrm>
          <a:prstGeom prst="rect">
            <a:avLst/>
          </a:prstGeom>
        </p:spPr>
        <p:txBody>
          <a:bodyPr lIns="0" tIns="0" rIns="0" bIns="0" rtlCol="0" anchor="t">
            <a:spAutoFit/>
          </a:bodyPr>
          <a:lstStyle/>
          <a:p>
            <a:pPr algn="ctr">
              <a:lnSpc>
                <a:spcPts val="9019"/>
              </a:lnSpc>
            </a:pPr>
            <a:r>
              <a:rPr lang="en-US" sz="6442" dirty="0">
                <a:solidFill>
                  <a:srgbClr val="000000"/>
                </a:solidFill>
                <a:latin typeface="Tomorrow"/>
              </a:rPr>
              <a:t>Dataset  </a:t>
            </a:r>
          </a:p>
        </p:txBody>
      </p:sp>
      <p:sp>
        <p:nvSpPr>
          <p:cNvPr id="6" name="TextBox 6"/>
          <p:cNvSpPr txBox="1"/>
          <p:nvPr/>
        </p:nvSpPr>
        <p:spPr>
          <a:xfrm>
            <a:off x="6172200" y="3467100"/>
            <a:ext cx="11734800" cy="1954959"/>
          </a:xfrm>
          <a:prstGeom prst="rect">
            <a:avLst/>
          </a:prstGeom>
        </p:spPr>
        <p:txBody>
          <a:bodyPr wrap="square" lIns="0" tIns="0" rIns="0" bIns="0" rtlCol="0" anchor="t">
            <a:spAutoFit/>
          </a:bodyPr>
          <a:lstStyle/>
          <a:p>
            <a:pPr>
              <a:lnSpc>
                <a:spcPts val="3934"/>
              </a:lnSpc>
            </a:pPr>
            <a:r>
              <a:rPr lang="en-US" sz="2800" dirty="0">
                <a:solidFill>
                  <a:srgbClr val="000000"/>
                </a:solidFill>
                <a:latin typeface="Open Sans"/>
              </a:rPr>
              <a:t>This dataset contains 1338 rows of insured data, where the Insurance charges are given against the following attributes of the insured: Age, Sex, BMI, Number of Children, Smoker and Region. The attributes are a mix of numeric and categorical variables.</a:t>
            </a:r>
          </a:p>
        </p:txBody>
      </p:sp>
      <p:sp>
        <p:nvSpPr>
          <p:cNvPr id="20" name="Freeform 7">
            <a:extLst>
              <a:ext uri="{FF2B5EF4-FFF2-40B4-BE49-F238E27FC236}">
                <a16:creationId xmlns:a16="http://schemas.microsoft.com/office/drawing/2014/main" id="{4636F1B5-C9E9-4F69-BE01-67BDFF45F1FD}"/>
              </a:ext>
            </a:extLst>
          </p:cNvPr>
          <p:cNvSpPr/>
          <p:nvPr/>
        </p:nvSpPr>
        <p:spPr>
          <a:xfrm>
            <a:off x="-16933" y="0"/>
            <a:ext cx="5808133" cy="10287000"/>
          </a:xfrm>
          <a:custGeom>
            <a:avLst/>
            <a:gdLst/>
            <a:ahLst/>
            <a:cxnLst/>
            <a:rect l="l" t="t" r="r" b="b"/>
            <a:pathLst>
              <a:path w="45654885" h="19495852">
                <a:moveTo>
                  <a:pt x="45510106" y="19351072"/>
                </a:moveTo>
                <a:lnTo>
                  <a:pt x="45654885" y="19351072"/>
                </a:lnTo>
                <a:lnTo>
                  <a:pt x="45654885" y="19495852"/>
                </a:lnTo>
                <a:lnTo>
                  <a:pt x="45510106" y="19495852"/>
                </a:lnTo>
                <a:lnTo>
                  <a:pt x="45510106" y="19351072"/>
                </a:lnTo>
                <a:close/>
                <a:moveTo>
                  <a:pt x="0" y="144780"/>
                </a:moveTo>
                <a:lnTo>
                  <a:pt x="144780" y="144780"/>
                </a:lnTo>
                <a:lnTo>
                  <a:pt x="144780" y="19351072"/>
                </a:lnTo>
                <a:lnTo>
                  <a:pt x="0" y="19351072"/>
                </a:lnTo>
                <a:lnTo>
                  <a:pt x="0" y="144780"/>
                </a:lnTo>
                <a:close/>
                <a:moveTo>
                  <a:pt x="0" y="19351072"/>
                </a:moveTo>
                <a:lnTo>
                  <a:pt x="144780" y="19351072"/>
                </a:lnTo>
                <a:lnTo>
                  <a:pt x="144780" y="19495852"/>
                </a:lnTo>
                <a:lnTo>
                  <a:pt x="0" y="19495852"/>
                </a:lnTo>
                <a:lnTo>
                  <a:pt x="0" y="19351072"/>
                </a:lnTo>
                <a:close/>
                <a:moveTo>
                  <a:pt x="45510106" y="144780"/>
                </a:moveTo>
                <a:lnTo>
                  <a:pt x="45654885" y="144780"/>
                </a:lnTo>
                <a:lnTo>
                  <a:pt x="45654885" y="19351072"/>
                </a:lnTo>
                <a:lnTo>
                  <a:pt x="45510106" y="19351072"/>
                </a:lnTo>
                <a:lnTo>
                  <a:pt x="45510106" y="144780"/>
                </a:lnTo>
                <a:close/>
                <a:moveTo>
                  <a:pt x="144780" y="19351072"/>
                </a:moveTo>
                <a:lnTo>
                  <a:pt x="45510106" y="19351072"/>
                </a:lnTo>
                <a:lnTo>
                  <a:pt x="45510106" y="19495852"/>
                </a:lnTo>
                <a:lnTo>
                  <a:pt x="144780" y="19495852"/>
                </a:lnTo>
                <a:lnTo>
                  <a:pt x="144780" y="19351072"/>
                </a:lnTo>
                <a:close/>
                <a:moveTo>
                  <a:pt x="45510106" y="0"/>
                </a:moveTo>
                <a:lnTo>
                  <a:pt x="45654885" y="0"/>
                </a:lnTo>
                <a:lnTo>
                  <a:pt x="45654885" y="144780"/>
                </a:lnTo>
                <a:lnTo>
                  <a:pt x="45510106" y="144780"/>
                </a:lnTo>
                <a:lnTo>
                  <a:pt x="45510106" y="0"/>
                </a:lnTo>
                <a:close/>
                <a:moveTo>
                  <a:pt x="0" y="0"/>
                </a:moveTo>
                <a:lnTo>
                  <a:pt x="144780" y="0"/>
                </a:lnTo>
                <a:lnTo>
                  <a:pt x="144780" y="144780"/>
                </a:lnTo>
                <a:lnTo>
                  <a:pt x="0" y="144780"/>
                </a:lnTo>
                <a:lnTo>
                  <a:pt x="0" y="0"/>
                </a:lnTo>
                <a:close/>
                <a:moveTo>
                  <a:pt x="144780" y="0"/>
                </a:moveTo>
                <a:lnTo>
                  <a:pt x="45510106" y="0"/>
                </a:lnTo>
                <a:lnTo>
                  <a:pt x="45510106" y="144780"/>
                </a:lnTo>
                <a:lnTo>
                  <a:pt x="144780" y="144780"/>
                </a:lnTo>
                <a:lnTo>
                  <a:pt x="144780" y="0"/>
                </a:lnTo>
                <a:close/>
              </a:path>
            </a:pathLst>
          </a:custGeom>
          <a:solidFill>
            <a:srgbClr val="000000"/>
          </a:solid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BF8A0F-E457-4116-B96A-AFE07AA38897}"/>
              </a:ext>
            </a:extLst>
          </p:cNvPr>
          <p:cNvSpPr>
            <a:spLocks noGrp="1"/>
          </p:cNvSpPr>
          <p:nvPr>
            <p:ph idx="1"/>
          </p:nvPr>
        </p:nvSpPr>
        <p:spPr>
          <a:xfrm>
            <a:off x="1873713" y="1714500"/>
            <a:ext cx="14554200" cy="1638300"/>
          </a:xfrm>
        </p:spPr>
        <p:txBody>
          <a:bodyPr/>
          <a:lstStyle/>
          <a:p>
            <a:pPr marL="0" indent="0">
              <a:buNone/>
            </a:pPr>
            <a:r>
              <a:rPr lang="en-US" sz="3200" dirty="0"/>
              <a:t>Using a Pie chart, we were able to classify the distribution ratios of the dataset</a:t>
            </a:r>
          </a:p>
          <a:p>
            <a:pPr marL="0" indent="0">
              <a:buNone/>
            </a:pPr>
            <a:endParaRPr lang="en-US" sz="2000" dirty="0"/>
          </a:p>
          <a:p>
            <a:endParaRPr lang="en-US" dirty="0"/>
          </a:p>
        </p:txBody>
      </p:sp>
      <p:sp>
        <p:nvSpPr>
          <p:cNvPr id="4" name="Freeform 3">
            <a:extLst>
              <a:ext uri="{FF2B5EF4-FFF2-40B4-BE49-F238E27FC236}">
                <a16:creationId xmlns:a16="http://schemas.microsoft.com/office/drawing/2014/main" id="{05071117-8BED-4FD1-9260-D4D0C05F9931}"/>
              </a:ext>
            </a:extLst>
          </p:cNvPr>
          <p:cNvSpPr/>
          <p:nvPr/>
        </p:nvSpPr>
        <p:spPr>
          <a:xfrm>
            <a:off x="1" y="-249174"/>
            <a:ext cx="18301625" cy="1506474"/>
          </a:xfrm>
          <a:custGeom>
            <a:avLst/>
            <a:gdLst/>
            <a:ahLst/>
            <a:cxnLst/>
            <a:rect l="l" t="t" r="r" b="b"/>
            <a:pathLst>
              <a:path w="109300866" h="7527870">
                <a:moveTo>
                  <a:pt x="0" y="0"/>
                </a:moveTo>
                <a:lnTo>
                  <a:pt x="109300866" y="0"/>
                </a:lnTo>
                <a:lnTo>
                  <a:pt x="109300866" y="7527870"/>
                </a:lnTo>
                <a:lnTo>
                  <a:pt x="0" y="7527870"/>
                </a:lnTo>
                <a:lnTo>
                  <a:pt x="0" y="0"/>
                </a:lnTo>
                <a:close/>
              </a:path>
            </a:pathLst>
          </a:custGeom>
          <a:solidFill>
            <a:srgbClr val="FFD630"/>
          </a:solidFill>
        </p:spPr>
        <p:txBody>
          <a:bodyPr/>
          <a:lstStyle/>
          <a:p>
            <a:endParaRPr lang="en-US" sz="4000" b="1" i="0" dirty="0">
              <a:effectLst/>
              <a:latin typeface="Tomorrow" panose="020B0604020202020204" charset="0"/>
            </a:endParaRPr>
          </a:p>
          <a:p>
            <a:pPr algn="ctr"/>
            <a:r>
              <a:rPr lang="en-US" sz="4000" b="1" i="0" dirty="0">
                <a:effectLst/>
                <a:latin typeface="Tomorrow" panose="020B0604020202020204" charset="0"/>
              </a:rPr>
              <a:t>Data Exploration </a:t>
            </a:r>
          </a:p>
          <a:p>
            <a:r>
              <a:rPr lang="en-US" sz="4000" b="1" i="0" dirty="0">
                <a:effectLst/>
                <a:latin typeface="Tomorrow" panose="020B0604020202020204" charset="0"/>
              </a:rPr>
              <a:t>                     </a:t>
            </a:r>
            <a:endParaRPr lang="en-US" sz="4000" dirty="0">
              <a:latin typeface="Tomorrow" panose="020B0604020202020204" charset="0"/>
            </a:endParaRPr>
          </a:p>
        </p:txBody>
      </p:sp>
      <p:pic>
        <p:nvPicPr>
          <p:cNvPr id="5" name="صورة 4">
            <a:extLst>
              <a:ext uri="{FF2B5EF4-FFF2-40B4-BE49-F238E27FC236}">
                <a16:creationId xmlns:a16="http://schemas.microsoft.com/office/drawing/2014/main" id="{1AD64D7E-BDCC-4C9C-9729-F0E5D1AFE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346704"/>
            <a:ext cx="16589834" cy="5225796"/>
          </a:xfrm>
          <a:prstGeom prst="rect">
            <a:avLst/>
          </a:prstGeom>
        </p:spPr>
      </p:pic>
    </p:spTree>
    <p:extLst>
      <p:ext uri="{BB962C8B-B14F-4D97-AF65-F5344CB8AC3E}">
        <p14:creationId xmlns:p14="http://schemas.microsoft.com/office/powerpoint/2010/main" val="1761972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D4045E30-DE0A-41AB-A10B-B71FC8D690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881" y="1638300"/>
            <a:ext cx="9570719" cy="7696200"/>
          </a:xfrm>
        </p:spPr>
      </p:pic>
      <p:sp>
        <p:nvSpPr>
          <p:cNvPr id="6" name="مربع نص 5">
            <a:extLst>
              <a:ext uri="{FF2B5EF4-FFF2-40B4-BE49-F238E27FC236}">
                <a16:creationId xmlns:a16="http://schemas.microsoft.com/office/drawing/2014/main" id="{8924408B-977B-4C14-8317-4D1565589879}"/>
              </a:ext>
            </a:extLst>
          </p:cNvPr>
          <p:cNvSpPr txBox="1"/>
          <p:nvPr/>
        </p:nvSpPr>
        <p:spPr>
          <a:xfrm>
            <a:off x="10896600" y="3639740"/>
            <a:ext cx="6248400" cy="3139321"/>
          </a:xfrm>
          <a:prstGeom prst="rect">
            <a:avLst/>
          </a:prstGeom>
          <a:noFill/>
        </p:spPr>
        <p:txBody>
          <a:bodyPr wrap="square" rtlCol="0">
            <a:spAutoFit/>
          </a:bodyPr>
          <a:lstStyle/>
          <a:p>
            <a:pPr marL="457200" indent="-457200">
              <a:buFont typeface="Arial" panose="020B0604020202020204" pitchFamily="34" charset="0"/>
              <a:buChar char="•"/>
            </a:pPr>
            <a:r>
              <a:rPr lang="en-US" sz="3600" i="0" dirty="0">
                <a:effectLst/>
                <a:latin typeface="-apple-system"/>
              </a:rPr>
              <a:t>Sex, children, and Region have the lowest correlation to charges.</a:t>
            </a:r>
          </a:p>
          <a:p>
            <a:pPr marL="457200" indent="-457200">
              <a:buFont typeface="Arial" panose="020B0604020202020204" pitchFamily="34" charset="0"/>
              <a:buChar char="•"/>
            </a:pPr>
            <a:r>
              <a:rPr lang="en-US" sz="3600" i="0" dirty="0">
                <a:effectLst/>
                <a:latin typeface="-apple-system"/>
              </a:rPr>
              <a:t>Smoking has the biggest </a:t>
            </a:r>
            <a:r>
              <a:rPr lang="en-US" sz="3600" dirty="0">
                <a:latin typeface="-apple-system"/>
              </a:rPr>
              <a:t>correlation to charges.</a:t>
            </a:r>
            <a:endParaRPr lang="en-US" sz="3600" b="1" i="0" dirty="0">
              <a:effectLst/>
              <a:latin typeface="-apple-system"/>
            </a:endParaRPr>
          </a:p>
          <a:p>
            <a:endParaRPr lang="en-US" dirty="0"/>
          </a:p>
        </p:txBody>
      </p:sp>
      <p:sp>
        <p:nvSpPr>
          <p:cNvPr id="9" name="Freeform 3">
            <a:extLst>
              <a:ext uri="{FF2B5EF4-FFF2-40B4-BE49-F238E27FC236}">
                <a16:creationId xmlns:a16="http://schemas.microsoft.com/office/drawing/2014/main" id="{31765A94-53B7-4119-BE3F-F6D40A001111}"/>
              </a:ext>
            </a:extLst>
          </p:cNvPr>
          <p:cNvSpPr>
            <a:spLocks noGrp="1"/>
          </p:cNvSpPr>
          <p:nvPr>
            <p:ph type="title"/>
          </p:nvPr>
        </p:nvSpPr>
        <p:spPr>
          <a:xfrm>
            <a:off x="0" y="0"/>
            <a:ext cx="18288000" cy="1327150"/>
          </a:xfrm>
          <a:custGeom>
            <a:avLst/>
            <a:gdLst/>
            <a:ahLst/>
            <a:cxnLst/>
            <a:rect l="l" t="t" r="r" b="b"/>
            <a:pathLst>
              <a:path w="109300866" h="7527870">
                <a:moveTo>
                  <a:pt x="0" y="0"/>
                </a:moveTo>
                <a:lnTo>
                  <a:pt x="109300866" y="0"/>
                </a:lnTo>
                <a:lnTo>
                  <a:pt x="109300866" y="7527870"/>
                </a:lnTo>
                <a:lnTo>
                  <a:pt x="0" y="7527870"/>
                </a:lnTo>
                <a:lnTo>
                  <a:pt x="0" y="0"/>
                </a:lnTo>
                <a:close/>
              </a:path>
            </a:pathLst>
          </a:custGeom>
          <a:solidFill>
            <a:srgbClr val="FFD630"/>
          </a:solidFill>
        </p:spPr>
        <p:txBody>
          <a:bodyPr>
            <a:normAutofit fontScale="90000"/>
          </a:bodyPr>
          <a:lstStyle/>
          <a:p>
            <a:endParaRPr lang="en-US" sz="4000" b="1" i="0" dirty="0">
              <a:effectLst/>
              <a:latin typeface="Tomorrow" panose="020B0604020202020204" charset="0"/>
            </a:endParaRPr>
          </a:p>
          <a:p>
            <a:r>
              <a:rPr lang="en-US" b="1" i="0" dirty="0">
                <a:effectLst/>
                <a:latin typeface="Tomorrow" panose="020B0604020202020204" charset="0"/>
              </a:rPr>
              <a:t>Correlation</a:t>
            </a:r>
            <a:br>
              <a:rPr lang="en-US" i="0" dirty="0">
                <a:effectLst/>
                <a:latin typeface="Tomorrow" panose="020B0604020202020204" charset="0"/>
              </a:rPr>
            </a:br>
            <a:r>
              <a:rPr lang="en-US" b="1" i="0" dirty="0">
                <a:effectLst/>
                <a:latin typeface="Tomorrow" panose="020B0604020202020204" charset="0"/>
              </a:rPr>
              <a:t>                     </a:t>
            </a:r>
            <a:endParaRPr lang="en-US" dirty="0">
              <a:latin typeface="Tomorrow" panose="020B0604020202020204" charset="0"/>
            </a:endParaRPr>
          </a:p>
        </p:txBody>
      </p:sp>
    </p:spTree>
    <p:extLst>
      <p:ext uri="{BB962C8B-B14F-4D97-AF65-F5344CB8AC3E}">
        <p14:creationId xmlns:p14="http://schemas.microsoft.com/office/powerpoint/2010/main" val="3259855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520262" y="8353245"/>
            <a:ext cx="623738" cy="676824"/>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8BD246"/>
            </a:solidFill>
          </p:spPr>
        </p:sp>
      </p:grpSp>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576666" y="8432943"/>
            <a:ext cx="510930" cy="510930"/>
          </a:xfrm>
          <a:prstGeom prst="rect">
            <a:avLst/>
          </a:prstGeom>
        </p:spPr>
      </p:pic>
      <p:grpSp>
        <p:nvGrpSpPr>
          <p:cNvPr id="5" name="Group 5"/>
          <p:cNvGrpSpPr/>
          <p:nvPr/>
        </p:nvGrpSpPr>
        <p:grpSpPr>
          <a:xfrm>
            <a:off x="-16933" y="0"/>
            <a:ext cx="7215582" cy="10287000"/>
            <a:chOff x="0" y="0"/>
            <a:chExt cx="45654885" cy="19495852"/>
          </a:xfrm>
        </p:grpSpPr>
        <p:sp>
          <p:nvSpPr>
            <p:cNvPr id="6" name="Freeform 6"/>
            <p:cNvSpPr/>
            <p:nvPr/>
          </p:nvSpPr>
          <p:spPr>
            <a:xfrm>
              <a:off x="72390" y="72390"/>
              <a:ext cx="45510105" cy="19351072"/>
            </a:xfrm>
            <a:custGeom>
              <a:avLst/>
              <a:gdLst/>
              <a:ahLst/>
              <a:cxnLst/>
              <a:rect l="l" t="t" r="r" b="b"/>
              <a:pathLst>
                <a:path w="45510105" h="19351072">
                  <a:moveTo>
                    <a:pt x="0" y="0"/>
                  </a:moveTo>
                  <a:lnTo>
                    <a:pt x="45510105" y="0"/>
                  </a:lnTo>
                  <a:lnTo>
                    <a:pt x="45510105" y="19351072"/>
                  </a:lnTo>
                  <a:lnTo>
                    <a:pt x="0" y="19351072"/>
                  </a:lnTo>
                  <a:lnTo>
                    <a:pt x="0" y="0"/>
                  </a:lnTo>
                  <a:close/>
                </a:path>
              </a:pathLst>
            </a:custGeom>
            <a:solidFill>
              <a:srgbClr val="FFD630"/>
            </a:solidFill>
          </p:spPr>
        </p:sp>
        <p:sp>
          <p:nvSpPr>
            <p:cNvPr id="7" name="Freeform 7"/>
            <p:cNvSpPr/>
            <p:nvPr/>
          </p:nvSpPr>
          <p:spPr>
            <a:xfrm>
              <a:off x="0" y="0"/>
              <a:ext cx="45654885" cy="19495852"/>
            </a:xfrm>
            <a:custGeom>
              <a:avLst/>
              <a:gdLst/>
              <a:ahLst/>
              <a:cxnLst/>
              <a:rect l="l" t="t" r="r" b="b"/>
              <a:pathLst>
                <a:path w="45654885" h="19495852">
                  <a:moveTo>
                    <a:pt x="45510106" y="19351072"/>
                  </a:moveTo>
                  <a:lnTo>
                    <a:pt x="45654885" y="19351072"/>
                  </a:lnTo>
                  <a:lnTo>
                    <a:pt x="45654885" y="19495852"/>
                  </a:lnTo>
                  <a:lnTo>
                    <a:pt x="45510106" y="19495852"/>
                  </a:lnTo>
                  <a:lnTo>
                    <a:pt x="45510106" y="19351072"/>
                  </a:lnTo>
                  <a:close/>
                  <a:moveTo>
                    <a:pt x="0" y="144780"/>
                  </a:moveTo>
                  <a:lnTo>
                    <a:pt x="144780" y="144780"/>
                  </a:lnTo>
                  <a:lnTo>
                    <a:pt x="144780" y="19351072"/>
                  </a:lnTo>
                  <a:lnTo>
                    <a:pt x="0" y="19351072"/>
                  </a:lnTo>
                  <a:lnTo>
                    <a:pt x="0" y="144780"/>
                  </a:lnTo>
                  <a:close/>
                  <a:moveTo>
                    <a:pt x="0" y="19351072"/>
                  </a:moveTo>
                  <a:lnTo>
                    <a:pt x="144780" y="19351072"/>
                  </a:lnTo>
                  <a:lnTo>
                    <a:pt x="144780" y="19495852"/>
                  </a:lnTo>
                  <a:lnTo>
                    <a:pt x="0" y="19495852"/>
                  </a:lnTo>
                  <a:lnTo>
                    <a:pt x="0" y="19351072"/>
                  </a:lnTo>
                  <a:close/>
                  <a:moveTo>
                    <a:pt x="45510106" y="144780"/>
                  </a:moveTo>
                  <a:lnTo>
                    <a:pt x="45654885" y="144780"/>
                  </a:lnTo>
                  <a:lnTo>
                    <a:pt x="45654885" y="19351072"/>
                  </a:lnTo>
                  <a:lnTo>
                    <a:pt x="45510106" y="19351072"/>
                  </a:lnTo>
                  <a:lnTo>
                    <a:pt x="45510106" y="144780"/>
                  </a:lnTo>
                  <a:close/>
                  <a:moveTo>
                    <a:pt x="144780" y="19351072"/>
                  </a:moveTo>
                  <a:lnTo>
                    <a:pt x="45510106" y="19351072"/>
                  </a:lnTo>
                  <a:lnTo>
                    <a:pt x="45510106" y="19495852"/>
                  </a:lnTo>
                  <a:lnTo>
                    <a:pt x="144780" y="19495852"/>
                  </a:lnTo>
                  <a:lnTo>
                    <a:pt x="144780" y="19351072"/>
                  </a:lnTo>
                  <a:close/>
                  <a:moveTo>
                    <a:pt x="45510106" y="0"/>
                  </a:moveTo>
                  <a:lnTo>
                    <a:pt x="45654885" y="0"/>
                  </a:lnTo>
                  <a:lnTo>
                    <a:pt x="45654885" y="144780"/>
                  </a:lnTo>
                  <a:lnTo>
                    <a:pt x="45510106" y="144780"/>
                  </a:lnTo>
                  <a:lnTo>
                    <a:pt x="45510106" y="0"/>
                  </a:lnTo>
                  <a:close/>
                  <a:moveTo>
                    <a:pt x="0" y="0"/>
                  </a:moveTo>
                  <a:lnTo>
                    <a:pt x="144780" y="0"/>
                  </a:lnTo>
                  <a:lnTo>
                    <a:pt x="144780" y="144780"/>
                  </a:lnTo>
                  <a:lnTo>
                    <a:pt x="0" y="144780"/>
                  </a:lnTo>
                  <a:lnTo>
                    <a:pt x="0" y="0"/>
                  </a:lnTo>
                  <a:close/>
                  <a:moveTo>
                    <a:pt x="144780" y="0"/>
                  </a:moveTo>
                  <a:lnTo>
                    <a:pt x="45510106" y="0"/>
                  </a:lnTo>
                  <a:lnTo>
                    <a:pt x="45510106" y="144780"/>
                  </a:lnTo>
                  <a:lnTo>
                    <a:pt x="144780" y="144780"/>
                  </a:lnTo>
                  <a:lnTo>
                    <a:pt x="144780" y="0"/>
                  </a:lnTo>
                  <a:close/>
                </a:path>
              </a:pathLst>
            </a:custGeom>
            <a:solidFill>
              <a:srgbClr val="000000"/>
            </a:solidFill>
          </p:spPr>
        </p:sp>
      </p:grpSp>
      <p:grpSp>
        <p:nvGrpSpPr>
          <p:cNvPr id="11" name="Group 11"/>
          <p:cNvGrpSpPr/>
          <p:nvPr/>
        </p:nvGrpSpPr>
        <p:grpSpPr>
          <a:xfrm>
            <a:off x="8469465" y="6348014"/>
            <a:ext cx="564916" cy="499800"/>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9D9D9"/>
            </a:solidFill>
          </p:spPr>
          <p:txBody>
            <a:bodyPr/>
            <a:lstStyle/>
            <a:p>
              <a:endParaRPr lang="en-US" dirty="0"/>
            </a:p>
          </p:txBody>
        </p:sp>
      </p:grpSp>
      <p:sp>
        <p:nvSpPr>
          <p:cNvPr id="15" name="TextBox 15"/>
          <p:cNvSpPr txBox="1"/>
          <p:nvPr/>
        </p:nvSpPr>
        <p:spPr>
          <a:xfrm>
            <a:off x="1514838" y="4391026"/>
            <a:ext cx="5572602" cy="1390650"/>
          </a:xfrm>
          <a:prstGeom prst="rect">
            <a:avLst/>
          </a:prstGeom>
        </p:spPr>
        <p:txBody>
          <a:bodyPr lIns="0" tIns="0" rIns="0" bIns="0" rtlCol="0" anchor="t">
            <a:spAutoFit/>
          </a:bodyPr>
          <a:lstStyle/>
          <a:p>
            <a:pPr marL="0" lvl="0" indent="0" algn="l">
              <a:lnSpc>
                <a:spcPts val="10800"/>
              </a:lnSpc>
              <a:spcBef>
                <a:spcPct val="0"/>
              </a:spcBef>
            </a:pPr>
            <a:r>
              <a:rPr lang="en-US" sz="9000" dirty="0">
                <a:solidFill>
                  <a:srgbClr val="000000"/>
                </a:solidFill>
                <a:latin typeface="Tomorrow"/>
              </a:rPr>
              <a:t>Model</a:t>
            </a:r>
          </a:p>
        </p:txBody>
      </p:sp>
      <p:sp>
        <p:nvSpPr>
          <p:cNvPr id="16" name="AutoShape 16"/>
          <p:cNvSpPr/>
          <p:nvPr/>
        </p:nvSpPr>
        <p:spPr>
          <a:xfrm>
            <a:off x="7892373" y="3619500"/>
            <a:ext cx="10179731" cy="0"/>
          </a:xfrm>
          <a:prstGeom prst="line">
            <a:avLst/>
          </a:prstGeom>
          <a:ln w="28575" cap="rnd">
            <a:solidFill>
              <a:srgbClr val="000000">
                <a:alpha val="9804"/>
              </a:srgbClr>
            </a:solidFill>
            <a:prstDash val="solid"/>
            <a:headEnd type="none" w="sm" len="sm"/>
            <a:tailEnd type="none" w="sm" len="sm"/>
          </a:ln>
        </p:spPr>
      </p:sp>
      <p:sp>
        <p:nvSpPr>
          <p:cNvPr id="17" name="TextBox 17"/>
          <p:cNvSpPr txBox="1"/>
          <p:nvPr/>
        </p:nvSpPr>
        <p:spPr>
          <a:xfrm>
            <a:off x="9646464" y="2285696"/>
            <a:ext cx="946474" cy="653183"/>
          </a:xfrm>
          <a:prstGeom prst="rect">
            <a:avLst/>
          </a:prstGeom>
        </p:spPr>
        <p:txBody>
          <a:bodyPr lIns="0" tIns="0" rIns="0" bIns="0" rtlCol="0" anchor="t">
            <a:spAutoFit/>
          </a:bodyPr>
          <a:lstStyle/>
          <a:p>
            <a:pPr marL="0" lvl="0" indent="0" algn="ctr">
              <a:lnSpc>
                <a:spcPts val="5288"/>
              </a:lnSpc>
              <a:spcBef>
                <a:spcPct val="0"/>
              </a:spcBef>
            </a:pPr>
            <a:r>
              <a:rPr lang="en-US" sz="4068" u="none" dirty="0">
                <a:solidFill>
                  <a:srgbClr val="000000"/>
                </a:solidFill>
                <a:latin typeface="Space Mono"/>
              </a:rPr>
              <a:t>01</a:t>
            </a:r>
          </a:p>
        </p:txBody>
      </p:sp>
      <p:sp>
        <p:nvSpPr>
          <p:cNvPr id="18" name="TextBox 18"/>
          <p:cNvSpPr txBox="1"/>
          <p:nvPr/>
        </p:nvSpPr>
        <p:spPr>
          <a:xfrm>
            <a:off x="10972800" y="2342853"/>
            <a:ext cx="6405383" cy="538870"/>
          </a:xfrm>
          <a:prstGeom prst="rect">
            <a:avLst/>
          </a:prstGeom>
        </p:spPr>
        <p:txBody>
          <a:bodyPr lIns="0" tIns="0" rIns="0" bIns="0" rtlCol="0" anchor="t">
            <a:spAutoFit/>
          </a:bodyPr>
          <a:lstStyle/>
          <a:p>
            <a:pPr marL="0" lvl="0" indent="0" algn="l">
              <a:lnSpc>
                <a:spcPts val="4315"/>
              </a:lnSpc>
              <a:spcBef>
                <a:spcPct val="0"/>
              </a:spcBef>
            </a:pPr>
            <a:r>
              <a:rPr lang="en-US" sz="3319" dirty="0">
                <a:solidFill>
                  <a:srgbClr val="000000"/>
                </a:solidFill>
                <a:latin typeface="Space Mono"/>
              </a:rPr>
              <a:t>LinearRegression</a:t>
            </a:r>
          </a:p>
        </p:txBody>
      </p:sp>
      <p:sp>
        <p:nvSpPr>
          <p:cNvPr id="19" name="TextBox 19"/>
          <p:cNvSpPr txBox="1"/>
          <p:nvPr/>
        </p:nvSpPr>
        <p:spPr>
          <a:xfrm>
            <a:off x="9617642" y="6293239"/>
            <a:ext cx="946474" cy="662361"/>
          </a:xfrm>
          <a:prstGeom prst="rect">
            <a:avLst/>
          </a:prstGeom>
        </p:spPr>
        <p:txBody>
          <a:bodyPr lIns="0" tIns="0" rIns="0" bIns="0" rtlCol="0" anchor="t">
            <a:spAutoFit/>
          </a:bodyPr>
          <a:lstStyle/>
          <a:p>
            <a:pPr marL="0" lvl="0" indent="0" algn="ctr">
              <a:lnSpc>
                <a:spcPts val="5288"/>
              </a:lnSpc>
              <a:spcBef>
                <a:spcPct val="0"/>
              </a:spcBef>
            </a:pPr>
            <a:r>
              <a:rPr lang="en-US" sz="4068" u="none" dirty="0">
                <a:solidFill>
                  <a:srgbClr val="000000"/>
                </a:solidFill>
                <a:latin typeface="Space Mono"/>
              </a:rPr>
              <a:t>03</a:t>
            </a:r>
          </a:p>
        </p:txBody>
      </p:sp>
      <p:sp>
        <p:nvSpPr>
          <p:cNvPr id="20" name="TextBox 20"/>
          <p:cNvSpPr txBox="1"/>
          <p:nvPr/>
        </p:nvSpPr>
        <p:spPr>
          <a:xfrm>
            <a:off x="10791713" y="6371917"/>
            <a:ext cx="6405383" cy="538870"/>
          </a:xfrm>
          <a:prstGeom prst="rect">
            <a:avLst/>
          </a:prstGeom>
        </p:spPr>
        <p:txBody>
          <a:bodyPr lIns="0" tIns="0" rIns="0" bIns="0" rtlCol="0" anchor="t">
            <a:spAutoFit/>
          </a:bodyPr>
          <a:lstStyle/>
          <a:p>
            <a:pPr marL="0" lvl="0" indent="0" algn="l">
              <a:lnSpc>
                <a:spcPts val="4315"/>
              </a:lnSpc>
              <a:spcBef>
                <a:spcPct val="0"/>
              </a:spcBef>
            </a:pPr>
            <a:r>
              <a:rPr lang="en-US" sz="3319" dirty="0">
                <a:solidFill>
                  <a:srgbClr val="000000"/>
                </a:solidFill>
                <a:latin typeface="Space Mono"/>
              </a:rPr>
              <a:t>RandomForestRegressor</a:t>
            </a:r>
          </a:p>
        </p:txBody>
      </p:sp>
      <p:sp>
        <p:nvSpPr>
          <p:cNvPr id="21" name="TextBox 21"/>
          <p:cNvSpPr txBox="1"/>
          <p:nvPr/>
        </p:nvSpPr>
        <p:spPr>
          <a:xfrm>
            <a:off x="9617642" y="8338566"/>
            <a:ext cx="922695" cy="662361"/>
          </a:xfrm>
          <a:prstGeom prst="rect">
            <a:avLst/>
          </a:prstGeom>
        </p:spPr>
        <p:txBody>
          <a:bodyPr lIns="0" tIns="0" rIns="0" bIns="0" rtlCol="0" anchor="t">
            <a:spAutoFit/>
          </a:bodyPr>
          <a:lstStyle/>
          <a:p>
            <a:pPr marL="0" lvl="0" indent="0" algn="ctr">
              <a:lnSpc>
                <a:spcPts val="5288"/>
              </a:lnSpc>
              <a:spcBef>
                <a:spcPct val="0"/>
              </a:spcBef>
            </a:pPr>
            <a:r>
              <a:rPr lang="en-US" sz="4068" u="none" dirty="0">
                <a:solidFill>
                  <a:srgbClr val="000000"/>
                </a:solidFill>
                <a:latin typeface="Space Mono"/>
              </a:rPr>
              <a:t>04</a:t>
            </a:r>
          </a:p>
        </p:txBody>
      </p:sp>
      <p:sp>
        <p:nvSpPr>
          <p:cNvPr id="22" name="TextBox 22"/>
          <p:cNvSpPr txBox="1"/>
          <p:nvPr/>
        </p:nvSpPr>
        <p:spPr>
          <a:xfrm>
            <a:off x="10854267" y="8367211"/>
            <a:ext cx="6557783" cy="538032"/>
          </a:xfrm>
          <a:prstGeom prst="rect">
            <a:avLst/>
          </a:prstGeom>
        </p:spPr>
        <p:txBody>
          <a:bodyPr wrap="square" lIns="0" tIns="0" rIns="0" bIns="0" rtlCol="0" anchor="t">
            <a:spAutoFit/>
          </a:bodyPr>
          <a:lstStyle/>
          <a:p>
            <a:pPr marL="0" lvl="0" indent="0" algn="l">
              <a:lnSpc>
                <a:spcPts val="4315"/>
              </a:lnSpc>
              <a:spcBef>
                <a:spcPct val="0"/>
              </a:spcBef>
            </a:pPr>
            <a:r>
              <a:rPr lang="en-US" sz="3319" dirty="0">
                <a:solidFill>
                  <a:srgbClr val="000000"/>
                </a:solidFill>
                <a:latin typeface="Space Mono"/>
              </a:rPr>
              <a:t>GradientBoostingRegressor</a:t>
            </a:r>
          </a:p>
        </p:txBody>
      </p:sp>
      <p:sp>
        <p:nvSpPr>
          <p:cNvPr id="23" name="AutoShape 23"/>
          <p:cNvSpPr/>
          <p:nvPr/>
        </p:nvSpPr>
        <p:spPr>
          <a:xfrm>
            <a:off x="7811895" y="5600700"/>
            <a:ext cx="10179731" cy="0"/>
          </a:xfrm>
          <a:prstGeom prst="line">
            <a:avLst/>
          </a:prstGeom>
          <a:ln w="28575" cap="rnd">
            <a:solidFill>
              <a:srgbClr val="000000">
                <a:alpha val="9804"/>
              </a:srgbClr>
            </a:solidFill>
            <a:prstDash val="solid"/>
            <a:headEnd type="none" w="sm" len="sm"/>
            <a:tailEnd type="none" w="sm" len="sm"/>
          </a:ln>
        </p:spPr>
      </p:sp>
      <p:grpSp>
        <p:nvGrpSpPr>
          <p:cNvPr id="24" name="Group 24"/>
          <p:cNvGrpSpPr/>
          <p:nvPr/>
        </p:nvGrpSpPr>
        <p:grpSpPr>
          <a:xfrm>
            <a:off x="8470732" y="2320763"/>
            <a:ext cx="564910" cy="618113"/>
            <a:chOff x="0" y="0"/>
            <a:chExt cx="6350000" cy="6350000"/>
          </a:xfrm>
        </p:grpSpPr>
        <p:sp>
          <p:nvSpPr>
            <p:cNvPr id="25" name="Freeform 2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9D9D9"/>
            </a:solidFill>
          </p:spPr>
        </p:sp>
      </p:grpSp>
      <p:sp>
        <p:nvSpPr>
          <p:cNvPr id="27" name="TextBox 17">
            <a:extLst>
              <a:ext uri="{FF2B5EF4-FFF2-40B4-BE49-F238E27FC236}">
                <a16:creationId xmlns:a16="http://schemas.microsoft.com/office/drawing/2014/main" id="{D0AE7199-1ADE-4598-A1E3-BC6046FB16D1}"/>
              </a:ext>
            </a:extLst>
          </p:cNvPr>
          <p:cNvSpPr txBox="1"/>
          <p:nvPr/>
        </p:nvSpPr>
        <p:spPr>
          <a:xfrm>
            <a:off x="9617642" y="4235756"/>
            <a:ext cx="946474" cy="662361"/>
          </a:xfrm>
          <a:prstGeom prst="rect">
            <a:avLst/>
          </a:prstGeom>
        </p:spPr>
        <p:txBody>
          <a:bodyPr lIns="0" tIns="0" rIns="0" bIns="0" rtlCol="0" anchor="t">
            <a:spAutoFit/>
          </a:bodyPr>
          <a:lstStyle/>
          <a:p>
            <a:pPr marL="0" lvl="0" indent="0" algn="ctr">
              <a:lnSpc>
                <a:spcPts val="5288"/>
              </a:lnSpc>
              <a:spcBef>
                <a:spcPct val="0"/>
              </a:spcBef>
            </a:pPr>
            <a:r>
              <a:rPr lang="en-US" sz="4068" u="none" dirty="0">
                <a:solidFill>
                  <a:srgbClr val="000000"/>
                </a:solidFill>
                <a:latin typeface="Space Mono"/>
              </a:rPr>
              <a:t>02</a:t>
            </a:r>
          </a:p>
        </p:txBody>
      </p:sp>
      <p:sp>
        <p:nvSpPr>
          <p:cNvPr id="28" name="Freeform 25">
            <a:extLst>
              <a:ext uri="{FF2B5EF4-FFF2-40B4-BE49-F238E27FC236}">
                <a16:creationId xmlns:a16="http://schemas.microsoft.com/office/drawing/2014/main" id="{E455BB52-D73B-4820-AE2C-F065C931C3B9}"/>
              </a:ext>
            </a:extLst>
          </p:cNvPr>
          <p:cNvSpPr/>
          <p:nvPr/>
        </p:nvSpPr>
        <p:spPr>
          <a:xfrm>
            <a:off x="8424542" y="4308852"/>
            <a:ext cx="588873" cy="516168"/>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9D9D9"/>
          </a:solidFill>
        </p:spPr>
      </p:sp>
      <p:sp>
        <p:nvSpPr>
          <p:cNvPr id="9" name="TextBox 8">
            <a:extLst>
              <a:ext uri="{FF2B5EF4-FFF2-40B4-BE49-F238E27FC236}">
                <a16:creationId xmlns:a16="http://schemas.microsoft.com/office/drawing/2014/main" id="{5BA04077-ECDD-47AF-BEC4-901C2D837F45}"/>
              </a:ext>
            </a:extLst>
          </p:cNvPr>
          <p:cNvSpPr txBox="1"/>
          <p:nvPr/>
        </p:nvSpPr>
        <p:spPr>
          <a:xfrm>
            <a:off x="10854267" y="4235756"/>
            <a:ext cx="4876800" cy="584775"/>
          </a:xfrm>
          <a:prstGeom prst="rect">
            <a:avLst/>
          </a:prstGeom>
          <a:noFill/>
        </p:spPr>
        <p:txBody>
          <a:bodyPr wrap="square" rtlCol="0">
            <a:spAutoFit/>
          </a:bodyPr>
          <a:lstStyle/>
          <a:p>
            <a:r>
              <a:rPr lang="en-GB" sz="3200" dirty="0">
                <a:latin typeface="Tomorrow" panose="020B0604020202020204" charset="0"/>
              </a:rPr>
              <a:t>SVR</a:t>
            </a:r>
            <a:endParaRPr lang="en-US" sz="3200" dirty="0">
              <a:latin typeface="Tomorrow" panose="020B0604020202020204" charset="0"/>
            </a:endParaRPr>
          </a:p>
        </p:txBody>
      </p:sp>
      <p:sp>
        <p:nvSpPr>
          <p:cNvPr id="29" name="AutoShape 23">
            <a:extLst>
              <a:ext uri="{FF2B5EF4-FFF2-40B4-BE49-F238E27FC236}">
                <a16:creationId xmlns:a16="http://schemas.microsoft.com/office/drawing/2014/main" id="{459ADFBB-91B1-48B2-A297-28724BA38401}"/>
              </a:ext>
            </a:extLst>
          </p:cNvPr>
          <p:cNvSpPr/>
          <p:nvPr/>
        </p:nvSpPr>
        <p:spPr>
          <a:xfrm>
            <a:off x="7811895" y="7581900"/>
            <a:ext cx="10179731" cy="0"/>
          </a:xfrm>
          <a:prstGeom prst="line">
            <a:avLst/>
          </a:prstGeom>
          <a:ln w="28575" cap="rnd">
            <a:solidFill>
              <a:srgbClr val="000000">
                <a:alpha val="9804"/>
              </a:srgbClr>
            </a:solidFill>
            <a:prstDash val="solid"/>
            <a:headEnd type="none" w="sm" len="sm"/>
            <a:tailEnd type="none" w="sm" len="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1961</TotalTime>
  <Words>480</Words>
  <Application>Microsoft Office PowerPoint</Application>
  <PresentationFormat>مخصص</PresentationFormat>
  <Paragraphs>81</Paragraphs>
  <Slides>13</Slides>
  <Notes>0</Notes>
  <HiddenSlides>0</HiddenSlides>
  <MMClips>0</MMClips>
  <ScaleCrop>false</ScaleCrop>
  <HeadingPairs>
    <vt:vector size="6" baseType="variant">
      <vt:variant>
        <vt:lpstr>الخطوط المستخدمة</vt:lpstr>
      </vt:variant>
      <vt:variant>
        <vt:i4>12</vt:i4>
      </vt:variant>
      <vt:variant>
        <vt:lpstr>نسق</vt:lpstr>
      </vt:variant>
      <vt:variant>
        <vt:i4>1</vt:i4>
      </vt:variant>
      <vt:variant>
        <vt:lpstr>عناوين الشرائح</vt:lpstr>
      </vt:variant>
      <vt:variant>
        <vt:i4>13</vt:i4>
      </vt:variant>
    </vt:vector>
  </HeadingPairs>
  <TitlesOfParts>
    <vt:vector size="26" baseType="lpstr">
      <vt:lpstr>TS Qamus</vt:lpstr>
      <vt:lpstr>UICTFontTextStyleBody</vt:lpstr>
      <vt:lpstr>Open Sans</vt:lpstr>
      <vt:lpstr>Arimo</vt:lpstr>
      <vt:lpstr>-apple-system</vt:lpstr>
      <vt:lpstr>Tomorrow</vt:lpstr>
      <vt:lpstr>Lazord Sans Serif Expanded</vt:lpstr>
      <vt:lpstr>Open Sauce</vt:lpstr>
      <vt:lpstr>Space Mono</vt:lpstr>
      <vt:lpstr>Calibri</vt:lpstr>
      <vt:lpstr>Arial</vt:lpstr>
      <vt:lpstr>.AppleSystemUIFont</vt: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 Correlation                      </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Orange Grey Techie Data Tech Ecommerce Business Meeting Visual Charts Presentation</dc:title>
  <dc:creator>Abdullah Abood</dc:creator>
  <cp:lastModifiedBy>sara f</cp:lastModifiedBy>
  <cp:revision>46</cp:revision>
  <dcterms:created xsi:type="dcterms:W3CDTF">2006-08-16T00:00:00Z</dcterms:created>
  <dcterms:modified xsi:type="dcterms:W3CDTF">2022-01-16T19:53:36Z</dcterms:modified>
  <dc:identifier>DAE0eAT-Xqo</dc:identifier>
</cp:coreProperties>
</file>